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8"/>
  </p:notesMasterIdLst>
  <p:handoutMasterIdLst>
    <p:handoutMasterId r:id="rId199"/>
  </p:handoutMasterIdLst>
  <p:sldIdLst>
    <p:sldId id="256" r:id="rId2"/>
    <p:sldId id="474" r:id="rId3"/>
    <p:sldId id="475" r:id="rId4"/>
    <p:sldId id="476" r:id="rId5"/>
    <p:sldId id="596" r:id="rId6"/>
    <p:sldId id="597" r:id="rId7"/>
    <p:sldId id="257" r:id="rId8"/>
    <p:sldId id="258" r:id="rId9"/>
    <p:sldId id="259" r:id="rId10"/>
    <p:sldId id="273" r:id="rId11"/>
    <p:sldId id="260" r:id="rId12"/>
    <p:sldId id="275" r:id="rId13"/>
    <p:sldId id="261" r:id="rId14"/>
    <p:sldId id="277" r:id="rId15"/>
    <p:sldId id="262" r:id="rId16"/>
    <p:sldId id="279" r:id="rId17"/>
    <p:sldId id="263" r:id="rId18"/>
    <p:sldId id="264" r:id="rId19"/>
    <p:sldId id="281" r:id="rId20"/>
    <p:sldId id="266" r:id="rId21"/>
    <p:sldId id="284" r:id="rId22"/>
    <p:sldId id="269" r:id="rId23"/>
    <p:sldId id="286" r:id="rId24"/>
    <p:sldId id="270" r:id="rId25"/>
    <p:sldId id="288" r:id="rId26"/>
    <p:sldId id="271" r:id="rId27"/>
    <p:sldId id="473" r:id="rId28"/>
    <p:sldId id="291" r:id="rId29"/>
    <p:sldId id="294" r:id="rId30"/>
    <p:sldId id="295" r:id="rId31"/>
    <p:sldId id="265" r:id="rId32"/>
    <p:sldId id="268" r:id="rId33"/>
    <p:sldId id="300" r:id="rId34"/>
    <p:sldId id="301" r:id="rId35"/>
    <p:sldId id="302" r:id="rId36"/>
    <p:sldId id="314" r:id="rId37"/>
    <p:sldId id="319" r:id="rId38"/>
    <p:sldId id="611" r:id="rId39"/>
    <p:sldId id="321" r:id="rId40"/>
    <p:sldId id="322" r:id="rId41"/>
    <p:sldId id="472" r:id="rId42"/>
    <p:sldId id="324" r:id="rId43"/>
    <p:sldId id="491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0" r:id="rId53"/>
    <p:sldId id="501" r:id="rId54"/>
    <p:sldId id="502" r:id="rId55"/>
    <p:sldId id="503" r:id="rId56"/>
    <p:sldId id="504" r:id="rId57"/>
    <p:sldId id="505" r:id="rId58"/>
    <p:sldId id="506" r:id="rId59"/>
    <p:sldId id="507" r:id="rId60"/>
    <p:sldId id="508" r:id="rId61"/>
    <p:sldId id="509" r:id="rId62"/>
    <p:sldId id="510" r:id="rId63"/>
    <p:sldId id="511" r:id="rId64"/>
    <p:sldId id="512" r:id="rId65"/>
    <p:sldId id="513" r:id="rId66"/>
    <p:sldId id="514" r:id="rId67"/>
    <p:sldId id="515" r:id="rId68"/>
    <p:sldId id="516" r:id="rId69"/>
    <p:sldId id="517" r:id="rId70"/>
    <p:sldId id="518" r:id="rId71"/>
    <p:sldId id="598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610" r:id="rId99"/>
    <p:sldId id="600" r:id="rId100"/>
    <p:sldId id="484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  <p:sldId id="373" r:id="rId114"/>
    <p:sldId id="374" r:id="rId115"/>
    <p:sldId id="375" r:id="rId116"/>
    <p:sldId id="376" r:id="rId117"/>
    <p:sldId id="377" r:id="rId118"/>
    <p:sldId id="378" r:id="rId119"/>
    <p:sldId id="381" r:id="rId120"/>
    <p:sldId id="382" r:id="rId121"/>
    <p:sldId id="383" r:id="rId122"/>
    <p:sldId id="384" r:id="rId123"/>
    <p:sldId id="385" r:id="rId124"/>
    <p:sldId id="387" r:id="rId125"/>
    <p:sldId id="388" r:id="rId126"/>
    <p:sldId id="389" r:id="rId127"/>
    <p:sldId id="390" r:id="rId128"/>
    <p:sldId id="601" r:id="rId129"/>
    <p:sldId id="602" r:id="rId130"/>
    <p:sldId id="414" r:id="rId131"/>
    <p:sldId id="415" r:id="rId132"/>
    <p:sldId id="416" r:id="rId133"/>
    <p:sldId id="603" r:id="rId134"/>
    <p:sldId id="604" r:id="rId135"/>
    <p:sldId id="417" r:id="rId136"/>
    <p:sldId id="477" r:id="rId137"/>
    <p:sldId id="478" r:id="rId138"/>
    <p:sldId id="479" r:id="rId139"/>
    <p:sldId id="480" r:id="rId140"/>
    <p:sldId id="605" r:id="rId141"/>
    <p:sldId id="481" r:id="rId142"/>
    <p:sldId id="391" r:id="rId143"/>
    <p:sldId id="392" r:id="rId144"/>
    <p:sldId id="393" r:id="rId145"/>
    <p:sldId id="606" r:id="rId146"/>
    <p:sldId id="395" r:id="rId147"/>
    <p:sldId id="607" r:id="rId148"/>
    <p:sldId id="396" r:id="rId149"/>
    <p:sldId id="398" r:id="rId150"/>
    <p:sldId id="399" r:id="rId151"/>
    <p:sldId id="400" r:id="rId152"/>
    <p:sldId id="401" r:id="rId153"/>
    <p:sldId id="403" r:id="rId154"/>
    <p:sldId id="404" r:id="rId155"/>
    <p:sldId id="405" r:id="rId156"/>
    <p:sldId id="406" r:id="rId157"/>
    <p:sldId id="608" r:id="rId158"/>
    <p:sldId id="609" r:id="rId159"/>
    <p:sldId id="409" r:id="rId160"/>
    <p:sldId id="411" r:id="rId161"/>
    <p:sldId id="412" r:id="rId162"/>
    <p:sldId id="418" r:id="rId163"/>
    <p:sldId id="419" r:id="rId164"/>
    <p:sldId id="428" r:id="rId165"/>
    <p:sldId id="482" r:id="rId166"/>
    <p:sldId id="429" r:id="rId167"/>
    <p:sldId id="431" r:id="rId168"/>
    <p:sldId id="430" r:id="rId169"/>
    <p:sldId id="432" r:id="rId170"/>
    <p:sldId id="433" r:id="rId171"/>
    <p:sldId id="435" r:id="rId172"/>
    <p:sldId id="436" r:id="rId173"/>
    <p:sldId id="437" r:id="rId174"/>
    <p:sldId id="438" r:id="rId175"/>
    <p:sldId id="439" r:id="rId176"/>
    <p:sldId id="440" r:id="rId177"/>
    <p:sldId id="441" r:id="rId178"/>
    <p:sldId id="327" r:id="rId179"/>
    <p:sldId id="599" r:id="rId180"/>
    <p:sldId id="449" r:id="rId181"/>
    <p:sldId id="450" r:id="rId182"/>
    <p:sldId id="452" r:id="rId183"/>
    <p:sldId id="453" r:id="rId184"/>
    <p:sldId id="454" r:id="rId185"/>
    <p:sldId id="455" r:id="rId186"/>
    <p:sldId id="456" r:id="rId187"/>
    <p:sldId id="459" r:id="rId188"/>
    <p:sldId id="462" r:id="rId189"/>
    <p:sldId id="463" r:id="rId190"/>
    <p:sldId id="464" r:id="rId191"/>
    <p:sldId id="466" r:id="rId192"/>
    <p:sldId id="467" r:id="rId193"/>
    <p:sldId id="468" r:id="rId194"/>
    <p:sldId id="469" r:id="rId195"/>
    <p:sldId id="470" r:id="rId196"/>
    <p:sldId id="471" r:id="rId19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F55"/>
    <a:srgbClr val="F42CF9"/>
    <a:srgbClr val="022FBE"/>
    <a:srgbClr val="006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01354-160A-4783-A190-B6897A618444}" v="1" dt="2023-03-21T22:37:20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Μεσαίο στυλ 4 - Έμφασ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Στυλ με θέμα 1 - Έμφαση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6" autoAdjust="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handoutMaster" Target="handoutMasters/handout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notesMaster" Target="notesMasters/notesMaster1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2EDE65-9C2E-4B5D-8F0F-3457F5606335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21C040-208E-4335-8A3F-F515B975B1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F24345-9210-4F90-83C8-C2A153BD7FAD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CB64D1-3C5D-49A7-B89C-054FF43163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3ECAFA-B62D-4897-865F-95E5E4D5F3E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39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D4EF13-6446-4A2D-8241-C2356F61AD1F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88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BDDE5C-EF19-460E-98EC-322672951967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90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5FDE5C-D3BA-41EC-9C99-C1CC4B85A68E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139" tIns="46070" rIns="92139" bIns="4607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E88087-829A-45D7-BDF1-D2EFF0C40BB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103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B0CBF5-F8DE-4FF2-A4C5-2696C185048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104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71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A8D106-6DC9-4905-8127-9DC631E0808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105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F8DC35-A49E-4094-8A0B-01465A16B68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106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6CF807-9B33-405E-B133-7543FF3F965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107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5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23D8D2-9E7C-45BA-8247-AE8456D4D33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108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9F4675-6145-44D5-A638-A64A6617F89B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109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EF9036-E714-49A3-AA9F-8C9B8E5DBA06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C6EF9-7810-41F0-81FC-D56ED3DB79F6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110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32ADAC-297F-4DD2-AD7A-205C9483065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111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0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758DE7-3AD8-4F68-9F60-820B98247D3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0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8D45E8-BC34-46D7-89E0-B5B5D930DB0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113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1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6B8021-32F4-4EE2-9E7E-F23511E63E3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114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567DC1-45F7-4382-8AFB-684B56EAD70E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115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2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A33BDE-864E-42EC-B314-E877358EB0F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116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663A23-4CF2-44B0-88EB-BF57D1402D2B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117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33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14F04-BDD8-49FC-98D6-B4F11131287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118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45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098C1-4E2B-4268-91E7-2691BADDF4A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D647DB-51CE-4F1C-B50A-55F03E40444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50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A27D93-A378-4FE3-85D9-1533B230621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123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0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86EC41-76D3-4835-8497-8309D02D2F0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124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6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28F2DA-A787-4124-81F2-823B2ECEA7A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125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6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FF68D9-D394-45A1-96CC-AF268BD8A8A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126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905D72-2B44-46E3-AE6E-A3F0855EF6D4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127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48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17331AA1-CACA-423F-8D89-262C1F75D963}" type="slidenum">
              <a:rPr lang="el-GR" sz="1200"/>
              <a:pPr algn="r" defTabSz="903288"/>
              <a:t>127</a:t>
            </a:fld>
            <a:endParaRPr lang="el-GR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64D02C-67A3-4CB8-BC52-2BF668067F2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130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625230-5A0B-46F6-B7D7-A4E29CD6E47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131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9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68254E-1570-4550-9C56-5D85D1DE5E9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505F45-F34B-4EAB-A41C-6239E361FFC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135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7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A0A441-4FC2-4751-B0C9-5604AA575F9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9FAB14-FA3B-4B82-9427-480EB5DD3EB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802B3B-01E3-4B2D-B1CD-6F442EA65EB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143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8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9D15A-EC8A-462C-85D6-1D6352F61CE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144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98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59276E-4EA3-4E95-9447-B7D59C92A13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146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03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60BFEF-AA17-44A7-8D1C-21469732F8A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148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13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58E516-D081-49E7-A20A-0FF1154FA9D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149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17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2C4B4C-A839-4E49-89D1-BAC81BDE603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150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2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F16751-AB7B-4D53-90BB-00012D22DF5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151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27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064C19-11DD-4C8E-8632-EE6932E7BDA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37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EF42DB-107B-440E-ABD0-F1E0D5253AC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153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ABE84-5EB2-4E62-A6BF-1FAFFF4E1F5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154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48DEEF71-2517-4D7F-B5D1-F72B253F0FAC}" type="slidenum">
              <a:rPr lang="el-GR" sz="1200"/>
              <a:pPr algn="r" defTabSz="950913"/>
              <a:t>154</a:t>
            </a:fld>
            <a:endParaRPr lang="el-GR" sz="12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FEDA84-E35E-4A6C-80FF-431533FF6B90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72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552651-72DB-4350-845B-3CEAEAD4106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155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A4EE5210-E3C4-442B-B075-5EE59B786F0B}" type="slidenum">
              <a:rPr lang="el-GR" sz="1200"/>
              <a:pPr algn="r" defTabSz="950913"/>
              <a:t>155</a:t>
            </a:fld>
            <a:endParaRPr lang="el-GR" sz="12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224BF8-4C26-4699-ACBE-2E676263891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156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DF6418DA-7886-4489-A910-5A6A32FA0C53}" type="slidenum">
              <a:rPr lang="el-GR" sz="1200"/>
              <a:pPr algn="r" defTabSz="950913"/>
              <a:t>156</a:t>
            </a:fld>
            <a:endParaRPr lang="el-GR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CBA554-4922-4721-A2CE-F2E45070374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159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660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8CBB2CDA-ECE2-45BC-86FF-7682B21FB203}" type="slidenum">
              <a:rPr lang="el-GR" sz="1200"/>
              <a:pPr algn="r" defTabSz="903288"/>
              <a:t>159</a:t>
            </a:fld>
            <a:endParaRPr lang="el-GR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BA54BE-622C-4066-93FF-1D9EE311930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160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6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4E14D82F-C278-4489-A359-7DFBCD15CC25}" type="slidenum">
              <a:rPr lang="el-GR" sz="1200"/>
              <a:pPr algn="r" defTabSz="903288"/>
              <a:t>160</a:t>
            </a:fld>
            <a:endParaRPr lang="el-GR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2AC914-F696-4BFA-9DD0-FC356F67C1C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161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04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0860ECF5-CAC7-47C2-8F5E-D6C4FD8DA888}" type="slidenum">
              <a:rPr lang="el-GR" sz="1200"/>
              <a:pPr algn="r" defTabSz="903288"/>
              <a:t>161</a:t>
            </a:fld>
            <a:endParaRPr lang="el-GR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FC4B1D-4CAF-425E-8A84-C957627305B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163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39894C-297F-4EED-926C-69E571A6235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164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6FB07D-F483-4E68-9288-3E5A107DE6E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166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BC1707-6487-4716-B3E5-4E6DFF7E156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167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50BF94-E9D0-4172-A334-D7AF49C51F4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168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6C0F65-9ED1-4E3C-A4C8-95DD323685BA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73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8615F5-2ED8-4116-81B6-FE3D69A9ABB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169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19200A-9444-4163-BC27-6E9F064F9D5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170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1B3D41-F1DD-4A67-A842-588AEAAD4AD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171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056C9A-E69A-423A-BC85-BE0BAA03BA9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172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0A2D62-029E-4E33-B0BF-FA8DA45F035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173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F30344-0951-475F-B13E-0F8F6BF321B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174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1D9E8E-4D26-4852-918A-A3465B0EA88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175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8B9E17-BAA5-4FFA-8703-5154061B336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176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6C74B2-5AE7-4DB0-9154-937F9358355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177</a:t>
            </a:fld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E818AC37-A165-20C6-3A21-A7ADB55DC7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E4B70A-6D29-493A-BDC1-68C60BE7A286}" type="slidenum">
              <a:rPr lang="el-GR" altLang="el-GR" smtClean="0"/>
              <a:pPr>
                <a:spcBef>
                  <a:spcPct val="0"/>
                </a:spcBef>
              </a:pPr>
              <a:t>178</a:t>
            </a:fld>
            <a:endParaRPr lang="el-GR" altLang="el-GR"/>
          </a:p>
        </p:txBody>
      </p:sp>
      <p:sp>
        <p:nvSpPr>
          <p:cNvPr id="160771" name="Rectangle 7">
            <a:extLst>
              <a:ext uri="{FF2B5EF4-FFF2-40B4-BE49-F238E27FC236}">
                <a16:creationId xmlns:a16="http://schemas.microsoft.com/office/drawing/2014/main" id="{3F51DA55-4DD6-FB34-DE3D-27B5BBE146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19936B-9396-4B4D-892F-6BA4724A1348}" type="slidenum">
              <a:rPr lang="el-GR" altLang="el-GR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178</a:t>
            </a:fld>
            <a:endParaRPr lang="el-GR" alt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2" name="Rectangle 2">
            <a:extLst>
              <a:ext uri="{FF2B5EF4-FFF2-40B4-BE49-F238E27FC236}">
                <a16:creationId xmlns:a16="http://schemas.microsoft.com/office/drawing/2014/main" id="{5E663AD3-2EAE-4361-59ED-0640AA570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00088"/>
            <a:ext cx="4578350" cy="3433762"/>
          </a:xfrm>
          <a:ln/>
        </p:spPr>
      </p:sp>
      <p:sp>
        <p:nvSpPr>
          <p:cNvPr id="160773" name="Rectangle 3">
            <a:extLst>
              <a:ext uri="{FF2B5EF4-FFF2-40B4-BE49-F238E27FC236}">
                <a16:creationId xmlns:a16="http://schemas.microsoft.com/office/drawing/2014/main" id="{437E8393-58F1-0C27-6126-978D880FC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3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9129F9-6A45-408B-A6AB-FE8DF423F686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77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3E291CF7-DC5F-F56C-CBAD-2521365905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9C3088-E975-470A-967D-B5998CC06B28}" type="slidenum">
              <a:rPr lang="el-GR" altLang="el-GR" smtClean="0"/>
              <a:pPr>
                <a:spcBef>
                  <a:spcPct val="0"/>
                </a:spcBef>
              </a:pPr>
              <a:t>179</a:t>
            </a:fld>
            <a:endParaRPr lang="el-GR" altLang="el-GR"/>
          </a:p>
        </p:txBody>
      </p:sp>
      <p:sp>
        <p:nvSpPr>
          <p:cNvPr id="162819" name="Rectangle 7">
            <a:extLst>
              <a:ext uri="{FF2B5EF4-FFF2-40B4-BE49-F238E27FC236}">
                <a16:creationId xmlns:a16="http://schemas.microsoft.com/office/drawing/2014/main" id="{4B038206-E961-B531-19AD-1B77F0D6DC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FA5A65-30CB-4DA5-9866-DE386D999065}" type="slidenum">
              <a:rPr lang="el-GR" altLang="el-GR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179</a:t>
            </a:fld>
            <a:endParaRPr lang="el-GR" alt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0" name="Rectangle 2">
            <a:extLst>
              <a:ext uri="{FF2B5EF4-FFF2-40B4-BE49-F238E27FC236}">
                <a16:creationId xmlns:a16="http://schemas.microsoft.com/office/drawing/2014/main" id="{548C93B9-9BE5-809A-F04F-C0DDBA874E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00088"/>
            <a:ext cx="4578350" cy="3433762"/>
          </a:xfrm>
          <a:ln/>
        </p:spPr>
      </p:sp>
      <p:sp>
        <p:nvSpPr>
          <p:cNvPr id="162821" name="Rectangle 3">
            <a:extLst>
              <a:ext uri="{FF2B5EF4-FFF2-40B4-BE49-F238E27FC236}">
                <a16:creationId xmlns:a16="http://schemas.microsoft.com/office/drawing/2014/main" id="{249A3399-8964-9766-11EE-02AA64841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3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4D3C93-BEC6-400A-9882-9415F429CCF8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86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007EB-363D-4F47-8D62-045F7EE11AEF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87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E600-F8A8-45B8-929D-7DCA2AB0A38A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8BC25-25B5-4DB9-8FE0-71AEA83C6D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3CED-A976-4EA4-A2D4-20ED3805F14A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9A94-6DDD-4EB6-9FEB-5808119D63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6739-B251-4316-AB88-AA944389F2CD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1B4C2-6F5E-4FE5-A300-01DFEBDFDF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20728-06FB-48EB-941A-FF116CA95B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7FADE191-6D56-547B-F046-35B59D1A2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BDC02802-F11B-6073-4369-FA5691BEE2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3A5079-20B7-47BE-B2BA-404CA6CE693F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3A0B8F78-78A6-527B-010B-6E10B31D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4CEEF8-E660-4F25-A11A-CF5D0964DA4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87848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4BC8F5F3-8C14-7F7D-D3DF-A38205329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503B14DF-BB0E-EAA6-3EA4-ED929EFA585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BDD0B1A-982C-41E5-815A-7D7B1B0DDCCC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13033E9D-2A22-6F1A-2AA1-9BED6B96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474D71-F7C0-48A8-A34C-27799C293BC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5139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9BAA6-2E06-42D5-AB13-EB6CA28B7185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F95C-E820-4346-ADFC-773ED7A3443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83BB5-F437-446C-8882-48900EBACE1F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35DF-F848-4DD6-86B6-3301956F5E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33CB9-CAA1-4FE0-AFDD-C9779C04B770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6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C607-2BF5-4EF4-B84C-82078F65EB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B701-2F54-4126-B239-E67A5D5469EB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8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0BF0-FA2E-4C4C-80E8-813DF44E5C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2FC3-F407-49E8-8308-0948DE629107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4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9DFE2-7759-4B47-906C-609F7B8F34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76-0007-4490-9683-E3CB776DD656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3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22433-09F5-4A32-9659-5E72BFC755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8FB5-7483-4180-9011-4F18B9498E7E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6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570B-1A88-4ED2-A0F4-248DCC2667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Ψαλίδισμα και στρογγύλεμα μίας γωνίας του ορθογωνίου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- Ορθογώνιο τρίγωνο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9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0ACC7-0165-4ECA-B090-22F3AD760F5A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10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EDC93-5E6F-4A55-AA20-B5FDC9AB380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74436" name="8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274437" name="29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434999-61BD-4CDA-ADC9-1E0E55FF43E5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892ECA-E5F6-47CE-B3F1-013FFC211B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grpSp>
        <p:nvGrpSpPr>
          <p:cNvPr id="274441" name="1 - Ομάδα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8" r:id="rId2"/>
    <p:sldLayoutId id="214748368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8" r:id="rId9"/>
    <p:sldLayoutId id="2147483684" r:id="rId10"/>
    <p:sldLayoutId id="2147483685" r:id="rId11"/>
    <p:sldLayoutId id="2147483690" r:id="rId12"/>
    <p:sldLayoutId id="2147483691" r:id="rId13"/>
    <p:sldLayoutId id="2147483729" r:id="rId14"/>
    <p:sldLayoutId id="214748373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8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e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Αιμοποιητικό</a:t>
            </a:r>
            <a:br>
              <a:rPr lang="el-GR" dirty="0">
                <a:solidFill>
                  <a:srgbClr val="FFFF00"/>
                </a:solidFill>
              </a:rPr>
            </a:br>
            <a:r>
              <a:rPr lang="el-GR" dirty="0">
                <a:solidFill>
                  <a:srgbClr val="FFFF00"/>
                </a:solidFill>
              </a:rPr>
              <a:t>Σύστημα</a:t>
            </a:r>
          </a:p>
        </p:txBody>
      </p:sp>
      <p:sp>
        <p:nvSpPr>
          <p:cNvPr id="17411" name="2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el-GR" b="1" dirty="0"/>
              <a:t>Π. </a:t>
            </a:r>
            <a:r>
              <a:rPr lang="el-GR" b="1" dirty="0" err="1"/>
              <a:t>Κορκολοπούλου</a:t>
            </a:r>
            <a:endParaRPr lang="el-GR" b="1" dirty="0"/>
          </a:p>
          <a:p>
            <a:pPr marR="0" eaLnBrk="1" hangingPunct="1"/>
            <a:r>
              <a:rPr lang="el-GR" dirty="0"/>
              <a:t>Καθηγήτρια Παθ. Ανατομικής</a:t>
            </a:r>
            <a:endParaRPr lang="en-GB" dirty="0"/>
          </a:p>
          <a:p>
            <a:pPr marR="0" eaLnBrk="1" hangingPunct="1"/>
            <a:endParaRPr lang="en-GB" dirty="0"/>
          </a:p>
          <a:p>
            <a:pPr marR="0" eaLnBrk="1" hangingPunct="1"/>
            <a:r>
              <a:rPr lang="el-GR" dirty="0"/>
              <a:t>Ε. Λακιωτάκη</a:t>
            </a:r>
          </a:p>
          <a:p>
            <a:pPr marR="0" eaLnBrk="1" hangingPunct="1"/>
            <a:r>
              <a:rPr lang="el-GR" dirty="0"/>
              <a:t>Επικ. Καθηγήτρια Παθ. Ανατομικής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- Τίτλος"/>
          <p:cNvSpPr>
            <a:spLocks noGrp="1"/>
          </p:cNvSpPr>
          <p:nvPr>
            <p:ph type="title"/>
          </p:nvPr>
        </p:nvSpPr>
        <p:spPr>
          <a:xfrm>
            <a:off x="611188" y="981075"/>
            <a:ext cx="7499350" cy="579438"/>
          </a:xfrm>
        </p:spPr>
        <p:txBody>
          <a:bodyPr/>
          <a:lstStyle/>
          <a:p>
            <a:pPr algn="ctr" eaLnBrk="1" hangingPunct="1"/>
            <a:r>
              <a:rPr lang="el-GR" sz="2400" b="1" dirty="0">
                <a:solidFill>
                  <a:srgbClr val="FFFF00"/>
                </a:solidFill>
              </a:rPr>
              <a:t>Νόσος εξ ονύχων γαλής</a:t>
            </a:r>
          </a:p>
        </p:txBody>
      </p:sp>
      <p:pic>
        <p:nvPicPr>
          <p:cNvPr id="24578" name="Picture 3" descr="File:Cat scratch disease - intermed m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700213"/>
            <a:ext cx="57483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4 - TextBox"/>
          <p:cNvSpPr txBox="1">
            <a:spLocks noChangeArrowheads="1"/>
          </p:cNvSpPr>
          <p:nvPr/>
        </p:nvSpPr>
        <p:spPr bwMode="auto">
          <a:xfrm>
            <a:off x="2555875" y="5949950"/>
            <a:ext cx="3960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αστεροειδές αποστημάτιο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rot="16200000" flipV="1">
            <a:off x="2159000" y="4473576"/>
            <a:ext cx="2376487" cy="5762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 flipV="1">
            <a:off x="3635375" y="4076700"/>
            <a:ext cx="2808288" cy="18732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F443ABDD-FD23-3A3C-BD58-2F326F04C1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8137525" cy="909638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l-GR" sz="3200" b="1" kern="1200" cap="all" dirty="0"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γενετικο προφιλ λεμφοζιδιακου λεμφωματος</a:t>
            </a:r>
          </a:p>
        </p:txBody>
      </p:sp>
      <p:sp>
        <p:nvSpPr>
          <p:cNvPr id="48131" name="2 - Θέση περιεχομένου">
            <a:extLst>
              <a:ext uri="{FF2B5EF4-FFF2-40B4-BE49-F238E27FC236}">
                <a16:creationId xmlns:a16="http://schemas.microsoft.com/office/drawing/2014/main" id="{8CE69265-8BFB-9B36-3A2E-FC487A31BB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9552" y="1731962"/>
            <a:ext cx="7777162" cy="339407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endParaRPr lang="en-US" altLang="el-GR" dirty="0"/>
          </a:p>
          <a:p>
            <a:r>
              <a:rPr lang="el-GR" altLang="el-GR" dirty="0" err="1">
                <a:solidFill>
                  <a:schemeClr val="bg1"/>
                </a:solidFill>
              </a:rPr>
              <a:t>Λεμφοζιδιακό</a:t>
            </a:r>
            <a:r>
              <a:rPr lang="el-GR" altLang="el-GR" dirty="0">
                <a:solidFill>
                  <a:schemeClr val="bg1"/>
                </a:solidFill>
              </a:rPr>
              <a:t> λέμφωμα με </a:t>
            </a:r>
            <a:r>
              <a:rPr lang="el-GR" altLang="el-GR" dirty="0" err="1">
                <a:solidFill>
                  <a:schemeClr val="bg1"/>
                </a:solidFill>
              </a:rPr>
              <a:t>διαμετάθεση</a:t>
            </a:r>
            <a:r>
              <a:rPr lang="el-GR" altLang="el-GR" dirty="0">
                <a:solidFill>
                  <a:schemeClr val="bg1"/>
                </a:solidFill>
              </a:rPr>
              <a:t> του γονιδίου </a:t>
            </a:r>
            <a:r>
              <a:rPr lang="en-GB" altLang="el-GR" dirty="0">
                <a:solidFill>
                  <a:schemeClr val="bg1"/>
                </a:solidFill>
              </a:rPr>
              <a:t>BCL-2</a:t>
            </a:r>
            <a:r>
              <a:rPr lang="en-US" altLang="el-GR" dirty="0">
                <a:solidFill>
                  <a:schemeClr val="bg1"/>
                </a:solidFill>
              </a:rPr>
              <a:t> </a:t>
            </a:r>
            <a:r>
              <a:rPr lang="en-US" altLang="el-GR" b="1" dirty="0">
                <a:solidFill>
                  <a:schemeClr val="accent2"/>
                </a:solidFill>
              </a:rPr>
              <a:t>(BCL-2-R)</a:t>
            </a:r>
          </a:p>
          <a:p>
            <a:endParaRPr lang="en-US" altLang="el-GR" dirty="0"/>
          </a:p>
          <a:p>
            <a:pPr>
              <a:buClr>
                <a:srgbClr val="F0A22E"/>
              </a:buClr>
            </a:pPr>
            <a:r>
              <a:rPr lang="el-GR" altLang="el-GR" dirty="0" err="1">
                <a:solidFill>
                  <a:schemeClr val="bg1"/>
                </a:solidFill>
              </a:rPr>
              <a:t>Λεμφοζιδιακό</a:t>
            </a:r>
            <a:r>
              <a:rPr lang="el-GR" altLang="el-GR" dirty="0">
                <a:solidFill>
                  <a:schemeClr val="bg1"/>
                </a:solidFill>
              </a:rPr>
              <a:t> λέμφωμα με </a:t>
            </a:r>
            <a:r>
              <a:rPr lang="el-GR" altLang="el-GR" dirty="0" err="1">
                <a:solidFill>
                  <a:schemeClr val="bg1"/>
                </a:solidFill>
              </a:rPr>
              <a:t>διαμετάθεση</a:t>
            </a:r>
            <a:r>
              <a:rPr lang="el-GR" altLang="el-GR" dirty="0">
                <a:solidFill>
                  <a:schemeClr val="bg1"/>
                </a:solidFill>
              </a:rPr>
              <a:t> του γονιδίου </a:t>
            </a:r>
            <a:r>
              <a:rPr lang="en-GB" altLang="el-GR" dirty="0">
                <a:solidFill>
                  <a:schemeClr val="bg1"/>
                </a:solidFill>
              </a:rPr>
              <a:t>BCL-</a:t>
            </a:r>
            <a:r>
              <a:rPr lang="el-GR" altLang="el-GR" dirty="0">
                <a:solidFill>
                  <a:schemeClr val="bg1"/>
                </a:solidFill>
              </a:rPr>
              <a:t>6</a:t>
            </a:r>
            <a:r>
              <a:rPr lang="en-US" altLang="el-GR" dirty="0">
                <a:solidFill>
                  <a:schemeClr val="bg1"/>
                </a:solidFill>
              </a:rPr>
              <a:t> </a:t>
            </a:r>
            <a:r>
              <a:rPr lang="en-US" altLang="el-GR" b="1" dirty="0">
                <a:solidFill>
                  <a:schemeClr val="accent2"/>
                </a:solidFill>
              </a:rPr>
              <a:t>(BCL-</a:t>
            </a:r>
            <a:r>
              <a:rPr lang="el-GR" altLang="el-GR" b="1" dirty="0">
                <a:solidFill>
                  <a:schemeClr val="accent2"/>
                </a:solidFill>
              </a:rPr>
              <a:t>6</a:t>
            </a:r>
            <a:r>
              <a:rPr lang="en-US" altLang="el-GR" b="1" dirty="0">
                <a:solidFill>
                  <a:schemeClr val="accent2"/>
                </a:solidFill>
              </a:rPr>
              <a:t>-R) </a:t>
            </a:r>
          </a:p>
          <a:p>
            <a:endParaRPr lang="en-US" altLang="el-GR" dirty="0"/>
          </a:p>
          <a:p>
            <a:pPr>
              <a:buClr>
                <a:srgbClr val="F0A22E"/>
              </a:buClr>
            </a:pPr>
            <a:r>
              <a:rPr lang="el-GR" altLang="el-GR" dirty="0" err="1">
                <a:solidFill>
                  <a:schemeClr val="bg1"/>
                </a:solidFill>
              </a:rPr>
              <a:t>Λεμφοζιδιακό</a:t>
            </a:r>
            <a:r>
              <a:rPr lang="el-GR" altLang="el-GR" dirty="0">
                <a:solidFill>
                  <a:schemeClr val="bg1"/>
                </a:solidFill>
              </a:rPr>
              <a:t> λέμφωμα χωρίς</a:t>
            </a:r>
            <a:r>
              <a:rPr lang="en-US" altLang="el-GR" dirty="0">
                <a:solidFill>
                  <a:schemeClr val="bg1"/>
                </a:solidFill>
              </a:rPr>
              <a:t> </a:t>
            </a:r>
            <a:r>
              <a:rPr lang="en-US" altLang="el-GR" b="1" dirty="0">
                <a:solidFill>
                  <a:schemeClr val="accent2"/>
                </a:solidFill>
              </a:rPr>
              <a:t>BCL-2-R</a:t>
            </a:r>
            <a:r>
              <a:rPr lang="en-US" altLang="el-GR" b="1" dirty="0">
                <a:solidFill>
                  <a:srgbClr val="FF0000"/>
                </a:solidFill>
              </a:rPr>
              <a:t> </a:t>
            </a:r>
            <a:r>
              <a:rPr lang="el-GR" altLang="el-GR" dirty="0">
                <a:solidFill>
                  <a:schemeClr val="bg1"/>
                </a:solidFill>
              </a:rPr>
              <a:t>και</a:t>
            </a:r>
            <a:r>
              <a:rPr lang="en-US" altLang="el-GR" dirty="0">
                <a:solidFill>
                  <a:schemeClr val="tx1"/>
                </a:solidFill>
              </a:rPr>
              <a:t> </a:t>
            </a:r>
            <a:r>
              <a:rPr lang="en-US" altLang="el-GR" b="1" dirty="0">
                <a:solidFill>
                  <a:schemeClr val="accent2"/>
                </a:solidFill>
              </a:rPr>
              <a:t>BCL-6-R</a:t>
            </a:r>
          </a:p>
          <a:p>
            <a:pPr>
              <a:buClr>
                <a:srgbClr val="F0A22E"/>
              </a:buClr>
            </a:pPr>
            <a:endParaRPr lang="en-US" altLang="el-GR" b="1" dirty="0">
              <a:solidFill>
                <a:srgbClr val="FF0000"/>
              </a:solidFill>
            </a:endParaRPr>
          </a:p>
          <a:p>
            <a:endParaRPr lang="el-GR" altLang="el-GR" dirty="0"/>
          </a:p>
          <a:p>
            <a:endParaRPr lang="en-US" altLang="el-GR" dirty="0"/>
          </a:p>
          <a:p>
            <a:pPr lvl="1">
              <a:buFont typeface="Wingdings 2" panose="05020102010507070707" pitchFamily="18" charset="2"/>
              <a:buNone/>
            </a:pPr>
            <a:endParaRPr lang="en-US" altLang="el-GR" dirty="0"/>
          </a:p>
          <a:p>
            <a:pPr lvl="1">
              <a:buFont typeface="Wingdings 2" panose="05020102010507070707" pitchFamily="18" charset="2"/>
              <a:buNone/>
            </a:pPr>
            <a:endParaRPr lang="en-US" altLang="el-GR" u="sng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467600" cy="960438"/>
          </a:xfrm>
        </p:spPr>
        <p:txBody>
          <a:bodyPr/>
          <a:lstStyle/>
          <a:p>
            <a:r>
              <a:rPr lang="el-GR" sz="3200" dirty="0" err="1">
                <a:solidFill>
                  <a:srgbClr val="FFFF00"/>
                </a:solidFill>
              </a:rPr>
              <a:t>Λεμφοζιδιακό</a:t>
            </a:r>
            <a:r>
              <a:rPr lang="el-GR" sz="3200" dirty="0">
                <a:solidFill>
                  <a:srgbClr val="FFFF00"/>
                </a:solidFill>
              </a:rPr>
              <a:t> λέμφωμα- Μοριακή Βιολογία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29600" cy="4221163"/>
          </a:xfrm>
        </p:spPr>
        <p:txBody>
          <a:bodyPr/>
          <a:lstStyle/>
          <a:p>
            <a:r>
              <a:rPr lang="el-GR" sz="2800" dirty="0">
                <a:solidFill>
                  <a:srgbClr val="FFFFCC"/>
                </a:solidFill>
              </a:rPr>
              <a:t>Το 85-90% των περιπτώσεων </a:t>
            </a:r>
            <a:r>
              <a:rPr lang="el-GR" altLang="el-GR" sz="2800" dirty="0">
                <a:solidFill>
                  <a:schemeClr val="bg1"/>
                </a:solidFill>
              </a:rPr>
              <a:t>του κλασικού </a:t>
            </a:r>
            <a:r>
              <a:rPr lang="el-GR" altLang="el-GR" sz="2800" dirty="0" err="1">
                <a:solidFill>
                  <a:schemeClr val="bg1"/>
                </a:solidFill>
              </a:rPr>
              <a:t>λεμφοζιδιακού</a:t>
            </a:r>
            <a:r>
              <a:rPr lang="el-GR" altLang="el-GR" sz="2800" dirty="0">
                <a:solidFill>
                  <a:schemeClr val="bg1"/>
                </a:solidFill>
              </a:rPr>
              <a:t> λεμφώματος </a:t>
            </a:r>
            <a:r>
              <a:rPr lang="el-GR" sz="2800" dirty="0">
                <a:solidFill>
                  <a:srgbClr val="FFFFCC"/>
                </a:solidFill>
              </a:rPr>
              <a:t>παρουσιάζει τη </a:t>
            </a:r>
            <a:r>
              <a:rPr lang="el-GR" sz="2800" dirty="0" err="1">
                <a:solidFill>
                  <a:srgbClr val="FFFFCC"/>
                </a:solidFill>
              </a:rPr>
              <a:t>διαμετάθεση</a:t>
            </a:r>
            <a:r>
              <a:rPr lang="el-GR" sz="2800" dirty="0">
                <a:solidFill>
                  <a:srgbClr val="FFFFCC"/>
                </a:solidFill>
              </a:rPr>
              <a:t> </a:t>
            </a:r>
            <a:r>
              <a:rPr lang="el-GR" sz="2800" dirty="0">
                <a:solidFill>
                  <a:srgbClr val="FFC000"/>
                </a:solidFill>
              </a:rPr>
              <a:t>t(14;18)</a:t>
            </a:r>
            <a:r>
              <a:rPr lang="el-GR" sz="2800" dirty="0">
                <a:solidFill>
                  <a:srgbClr val="FFFFCC"/>
                </a:solidFill>
              </a:rPr>
              <a:t> </a:t>
            </a:r>
            <a:r>
              <a:rPr lang="el-GR" sz="2800" dirty="0">
                <a:solidFill>
                  <a:srgbClr val="FFFFCC"/>
                </a:solidFill>
                <a:sym typeface="Wingdings" pitchFamily="2" charset="2"/>
              </a:rPr>
              <a:t> </a:t>
            </a:r>
            <a:r>
              <a:rPr lang="el-GR" sz="2800" dirty="0" err="1">
                <a:solidFill>
                  <a:srgbClr val="FFFFCC"/>
                </a:solidFill>
                <a:sym typeface="Wingdings" pitchFamily="2" charset="2"/>
              </a:rPr>
              <a:t>υπερέκφραση</a:t>
            </a:r>
            <a:r>
              <a:rPr lang="el-GR" sz="2800" dirty="0">
                <a:solidFill>
                  <a:srgbClr val="FFFFCC"/>
                </a:solidFill>
                <a:sym typeface="Wingdings" pitchFamily="2" charset="2"/>
              </a:rPr>
              <a:t> της πρωτεΐνης </a:t>
            </a:r>
            <a:r>
              <a:rPr lang="en-US" sz="2800" dirty="0">
                <a:solidFill>
                  <a:srgbClr val="FFC000"/>
                </a:solidFill>
                <a:sym typeface="Wingdings" pitchFamily="2" charset="2"/>
              </a:rPr>
              <a:t>bcl-2</a:t>
            </a:r>
            <a:endParaRPr lang="el-GR" sz="2800" dirty="0">
              <a:solidFill>
                <a:srgbClr val="FFC000"/>
              </a:solidFill>
            </a:endParaRPr>
          </a:p>
          <a:p>
            <a:r>
              <a:rPr lang="el-GR" sz="2800" dirty="0">
                <a:solidFill>
                  <a:srgbClr val="FFFFCC"/>
                </a:solidFill>
              </a:rPr>
              <a:t>Δεν αρκεί για τη διάγνωση </a:t>
            </a:r>
            <a:r>
              <a:rPr lang="el-GR" sz="2800" dirty="0" err="1">
                <a:solidFill>
                  <a:srgbClr val="FFFFCC"/>
                </a:solidFill>
              </a:rPr>
              <a:t>λεμφοζιδιακού</a:t>
            </a:r>
            <a:r>
              <a:rPr lang="el-GR" sz="2800" dirty="0">
                <a:solidFill>
                  <a:srgbClr val="FFFFCC"/>
                </a:solidFill>
              </a:rPr>
              <a:t> λεμφώματος- υπάρχει και σε μερικές φυσιολογικές καταστάσεις</a:t>
            </a:r>
            <a:endParaRPr lang="en-US" sz="2800" dirty="0">
              <a:solidFill>
                <a:srgbClr val="FFFFCC"/>
              </a:solidFill>
            </a:endParaRPr>
          </a:p>
          <a:p>
            <a:r>
              <a:rPr lang="el-GR" sz="2800" dirty="0">
                <a:solidFill>
                  <a:srgbClr val="FFFFCC"/>
                </a:solidFill>
              </a:rPr>
              <a:t>Συχνή η αναδιάταξη του γονιδίου του </a:t>
            </a:r>
            <a:r>
              <a:rPr lang="en-US" sz="2800" dirty="0">
                <a:solidFill>
                  <a:srgbClr val="FFFFCC"/>
                </a:solidFill>
              </a:rPr>
              <a:t>BCL-6 </a:t>
            </a:r>
            <a:r>
              <a:rPr lang="el-GR" sz="2800" dirty="0">
                <a:solidFill>
                  <a:srgbClr val="FFFFCC"/>
                </a:solidFill>
              </a:rPr>
              <a:t>(πιο συχνή σε περιπτώσεις που δεν υπάρχει η </a:t>
            </a:r>
            <a:r>
              <a:rPr lang="el-GR" sz="2800" dirty="0" err="1">
                <a:solidFill>
                  <a:srgbClr val="FFFFCC"/>
                </a:solidFill>
              </a:rPr>
              <a:t>διαμετάθεση</a:t>
            </a:r>
            <a:r>
              <a:rPr lang="el-GR" sz="2800" dirty="0">
                <a:solidFill>
                  <a:srgbClr val="FFFFCC"/>
                </a:solidFill>
              </a:rPr>
              <a:t> </a:t>
            </a:r>
            <a:r>
              <a:rPr lang="en-US" sz="2800" dirty="0">
                <a:solidFill>
                  <a:srgbClr val="FFFFCC"/>
                </a:solidFill>
              </a:rPr>
              <a:t>t(14;18)</a:t>
            </a:r>
          </a:p>
          <a:p>
            <a:r>
              <a:rPr lang="el-GR" sz="2800" dirty="0">
                <a:solidFill>
                  <a:srgbClr val="FFFFCC"/>
                </a:solidFill>
              </a:rPr>
              <a:t>Στις περιπτώσεις που δεν υπάρχει η </a:t>
            </a:r>
            <a:r>
              <a:rPr lang="el-GR" sz="2800" dirty="0" err="1">
                <a:solidFill>
                  <a:srgbClr val="FFFFCC"/>
                </a:solidFill>
              </a:rPr>
              <a:t>διαμετάθεση</a:t>
            </a:r>
            <a:r>
              <a:rPr lang="el-GR" sz="2800" dirty="0">
                <a:solidFill>
                  <a:srgbClr val="FFFFCC"/>
                </a:solidFill>
              </a:rPr>
              <a:t> </a:t>
            </a:r>
            <a:r>
              <a:rPr lang="en-US" sz="2800" dirty="0">
                <a:solidFill>
                  <a:srgbClr val="FFFFCC"/>
                </a:solidFill>
              </a:rPr>
              <a:t>t(14-;18)</a:t>
            </a:r>
            <a:r>
              <a:rPr lang="el-GR" sz="2800" dirty="0">
                <a:solidFill>
                  <a:srgbClr val="FFFFCC"/>
                </a:solidFill>
              </a:rPr>
              <a:t>: ρόλος της μεταλλαγής του </a:t>
            </a:r>
            <a:r>
              <a:rPr lang="en-US" sz="2800" dirty="0">
                <a:solidFill>
                  <a:srgbClr val="FFFFCC"/>
                </a:solidFill>
              </a:rPr>
              <a:t>P53</a:t>
            </a:r>
            <a:endParaRPr lang="el-GR" sz="2800" dirty="0">
              <a:solidFill>
                <a:srgbClr val="FFFFCC"/>
              </a:solidFill>
            </a:endParaRPr>
          </a:p>
        </p:txBody>
      </p:sp>
      <p:sp>
        <p:nvSpPr>
          <p:cNvPr id="107524" name="Line 3"/>
          <p:cNvSpPr>
            <a:spLocks noChangeShapeType="1"/>
          </p:cNvSpPr>
          <p:nvPr/>
        </p:nvSpPr>
        <p:spPr bwMode="auto">
          <a:xfrm>
            <a:off x="395288" y="1412875"/>
            <a:ext cx="8466137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533400" y="1066800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Β-ΛΕΜΦΩΜΑ ΑΠO ΤΟ ΚΥΤΤΑΡΟ ΤΗΣ ΟΡΙΑΚΗΣ ΖΩΝΗΣ (</a:t>
            </a: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MZL) </a:t>
            </a:r>
            <a:b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(WHO 2022)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endParaRPr lang="el-GR" sz="3200" b="1" dirty="0">
              <a:solidFill>
                <a:srgbClr val="FFCC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762000" y="3048000"/>
            <a:ext cx="77724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350" indent="-6350">
              <a:spcBef>
                <a:spcPct val="4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l-GR" sz="2400" dirty="0">
                <a:latin typeface="+mn-lt"/>
                <a:cs typeface="Times New Roman" charset="0"/>
              </a:rPr>
              <a:t>Tρεις τύποι λεμφωμάτων τα οποία αποτελούν συγκεκριμένες κλινικοπαθολογοανατομικές οντότητες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 Εξωλεμφαδενικό </a:t>
            </a:r>
            <a:r>
              <a:rPr lang="en-US" sz="2400" dirty="0">
                <a:latin typeface="+mn-lt"/>
                <a:cs typeface="Times New Roman" charset="0"/>
              </a:rPr>
              <a:t>MZL </a:t>
            </a:r>
            <a:r>
              <a:rPr lang="el-GR" sz="2400" dirty="0">
                <a:latin typeface="+mn-lt"/>
                <a:cs typeface="Times New Roman" charset="0"/>
              </a:rPr>
              <a:t>τύπου </a:t>
            </a:r>
            <a:r>
              <a:rPr lang="en-US" sz="2400" dirty="0">
                <a:latin typeface="+mn-lt"/>
                <a:cs typeface="Times New Roman" charset="0"/>
              </a:rPr>
              <a:t>MALT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 Λεμφαδενικό </a:t>
            </a:r>
            <a:r>
              <a:rPr lang="en-US" sz="2400" dirty="0">
                <a:latin typeface="+mn-lt"/>
                <a:cs typeface="Times New Roman" charset="0"/>
              </a:rPr>
              <a:t>MZL (</a:t>
            </a:r>
            <a:r>
              <a:rPr lang="en-US" sz="2400" u="sng" dirty="0">
                <a:latin typeface="+mn-lt"/>
                <a:cs typeface="Times New Roman" charset="0"/>
              </a:rPr>
              <a:t>+</a:t>
            </a:r>
            <a:r>
              <a:rPr lang="en-US" sz="2400" dirty="0">
                <a:latin typeface="+mn-lt"/>
                <a:cs typeface="Times New Roman" charset="0"/>
              </a:rPr>
              <a:t>MBCs)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Σπληνικό </a:t>
            </a:r>
            <a:r>
              <a:rPr lang="en-US" sz="2400" dirty="0">
                <a:latin typeface="+mn-lt"/>
                <a:cs typeface="Times New Roman" charset="0"/>
              </a:rPr>
              <a:t>MZL (</a:t>
            </a:r>
            <a:r>
              <a:rPr lang="en-US" sz="2400" u="sng" dirty="0">
                <a:latin typeface="+mn-lt"/>
                <a:cs typeface="Times New Roman" charset="0"/>
              </a:rPr>
              <a:t>+</a:t>
            </a:r>
            <a:r>
              <a:rPr lang="el-GR" sz="2400" dirty="0">
                <a:latin typeface="+mn-lt"/>
                <a:cs typeface="Times New Roman" charset="0"/>
              </a:rPr>
              <a:t>λαχνωτά κύτταρα)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62000"/>
            <a:ext cx="88931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ΛΕΜΦΑΔΕΝΙΚΟ Β-ΛΕΜΦΩΜΑ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br>
              <a:rPr lang="el-G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el-G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ΠΟ ΤΟ ΚΥΤΤΑΡΟ ΤΗΣ ΟΡΙΑΚΗΣ ΖΩΝΗΣ (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NMZL)</a:t>
            </a:r>
            <a:endParaRPr lang="el-GR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>
                <a:solidFill>
                  <a:srgbClr val="FFCC00"/>
                </a:solidFill>
              </a:rPr>
              <a:t>Η διάγνωσή του προϋποθέτει: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>
                <a:solidFill>
                  <a:schemeClr val="bg1"/>
                </a:solidFill>
              </a:rPr>
              <a:t>Λεμφαδενική προσβολή από </a:t>
            </a:r>
            <a:r>
              <a:rPr lang="en-US" sz="2400">
                <a:solidFill>
                  <a:schemeClr val="bg1"/>
                </a:solidFill>
              </a:rPr>
              <a:t>MZL </a:t>
            </a:r>
            <a:r>
              <a:rPr lang="el-GR" sz="2400">
                <a:solidFill>
                  <a:schemeClr val="bg1"/>
                </a:solidFill>
              </a:rPr>
              <a:t>με χαρακτηριστικά εξωλεμφαδενικού (</a:t>
            </a:r>
            <a:r>
              <a:rPr lang="en-US" sz="2400">
                <a:solidFill>
                  <a:schemeClr val="bg1"/>
                </a:solidFill>
              </a:rPr>
              <a:t>MALT) </a:t>
            </a:r>
            <a:r>
              <a:rPr lang="el-GR" sz="2400">
                <a:solidFill>
                  <a:schemeClr val="bg1"/>
                </a:solidFill>
              </a:rPr>
              <a:t>ή σπληνικού τύπου</a:t>
            </a:r>
            <a:r>
              <a:rPr lang="el-GR" sz="2400" i="1">
                <a:solidFill>
                  <a:schemeClr val="bg1"/>
                </a:solidFill>
              </a:rPr>
              <a:t>, </a:t>
            </a:r>
            <a:r>
              <a:rPr lang="el-GR" sz="2400" i="1" u="sng">
                <a:solidFill>
                  <a:schemeClr val="bg1"/>
                </a:solidFill>
              </a:rPr>
              <a:t>επί απουσίας</a:t>
            </a:r>
            <a:r>
              <a:rPr lang="el-GR" sz="2400" i="1">
                <a:solidFill>
                  <a:schemeClr val="bg1"/>
                </a:solidFill>
              </a:rPr>
              <a:t> προγενέστερης ή σύγχρονης εξωλεμφαδενικής ή σπληνικής νόσου</a:t>
            </a:r>
            <a:r>
              <a:rPr lang="el-GR" sz="2400">
                <a:solidFill>
                  <a:schemeClr val="bg1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400">
              <a:solidFill>
                <a:srgbClr val="FFCC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>
                <a:solidFill>
                  <a:srgbClr val="FFCC66"/>
                </a:solidFill>
              </a:rPr>
              <a:t>Αποτελεί 1,8% των λεμφωμάτων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400" b="1">
              <a:solidFill>
                <a:srgbClr val="FF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b="1">
                <a:solidFill>
                  <a:srgbClr val="FF00FF"/>
                </a:solidFill>
              </a:rPr>
              <a:t>Η έλλειψη ιδιαίτερων</a:t>
            </a:r>
            <a:r>
              <a:rPr lang="en-US" sz="2400" b="1">
                <a:solidFill>
                  <a:srgbClr val="FF00FF"/>
                </a:solidFill>
              </a:rPr>
              <a:t> </a:t>
            </a:r>
            <a:r>
              <a:rPr lang="el-GR" sz="2400" b="1">
                <a:solidFill>
                  <a:srgbClr val="FF00FF"/>
                </a:solidFill>
              </a:rPr>
              <a:t>φαινοτυπικών και μοριακών</a:t>
            </a:r>
            <a:r>
              <a:rPr lang="en-US" sz="2400" b="1">
                <a:solidFill>
                  <a:srgbClr val="FF00FF"/>
                </a:solidFill>
              </a:rPr>
              <a:t> </a:t>
            </a:r>
            <a:br>
              <a:rPr lang="el-GR" sz="2400" b="1">
                <a:solidFill>
                  <a:srgbClr val="FF00FF"/>
                </a:solidFill>
              </a:rPr>
            </a:br>
            <a:r>
              <a:rPr lang="el-GR" sz="2400" b="1">
                <a:solidFill>
                  <a:srgbClr val="FF00FF"/>
                </a:solidFill>
              </a:rPr>
              <a:t> χαρακτηριστικών δυσχεραίνει την</a:t>
            </a:r>
            <a:r>
              <a:rPr lang="en-US" sz="2400" b="1">
                <a:solidFill>
                  <a:srgbClr val="FF00FF"/>
                </a:solidFill>
              </a:rPr>
              <a:t> </a:t>
            </a:r>
            <a:r>
              <a:rPr lang="el-GR" sz="2400" b="1">
                <a:solidFill>
                  <a:srgbClr val="FF00FF"/>
                </a:solidFill>
              </a:rPr>
              <a:t>ταυτοποίησή του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408363"/>
            <a:ext cx="5105400" cy="33988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8600" y="446088"/>
            <a:ext cx="3733800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>
              <a:lnSpc>
                <a:spcPct val="105000"/>
              </a:lnSpc>
              <a:spcBef>
                <a:spcPct val="5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  <a:cs typeface="Times New Roman" charset="0"/>
              </a:rPr>
              <a:t>ΜΟΡΦΟΛΟΓ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ΙΑ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</a:b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 		   </a:t>
            </a:r>
            <a:endParaRPr lang="en-US" sz="32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381000" indent="-381000">
              <a:lnSpc>
                <a:spcPct val="105000"/>
              </a:lnSpc>
              <a:spcBef>
                <a:spcPct val="5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Πολύμορφο διήθημα:</a:t>
            </a:r>
            <a:b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μικρά λεμφοκύτταρα με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κεντροκυτταροειδή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ή/και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μονοκυτταροειδή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εμφάνιση ή/και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πλασματοκυτταρική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διαφοροποίηση, </a:t>
            </a:r>
            <a:b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καθώς 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διάσπαρτα μεγάλα λεμφοειδή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κύτταρα (βλάστες)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(&lt;</a:t>
            </a:r>
            <a:r>
              <a:rPr lang="en-US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1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0%)</a:t>
            </a:r>
            <a:endParaRPr lang="en-US" sz="2400" i="1" dirty="0">
              <a:solidFill>
                <a:srgbClr val="FFCC66"/>
              </a:solidFill>
              <a:latin typeface="+mn-lt"/>
              <a:cs typeface="Times New Roman" charset="0"/>
            </a:endParaRPr>
          </a:p>
        </p:txBody>
      </p:sp>
      <p:pic>
        <p:nvPicPr>
          <p:cNvPr id="1126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38600" y="0"/>
            <a:ext cx="5105400" cy="3382963"/>
          </a:xfrm>
          <a:ln>
            <a:solidFill>
              <a:srgbClr val="0000FF"/>
            </a:solidFill>
          </a:ln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7315200" y="762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μονοκυτταροειδή</a:t>
            </a:r>
            <a:br>
              <a:rPr lang="el-GR" sz="1600">
                <a:solidFill>
                  <a:srgbClr val="0000FF"/>
                </a:solidFill>
                <a:latin typeface="Comic Sans MS" pitchFamily="66" charset="0"/>
              </a:rPr>
            </a:br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χαρακτηριστικά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7162800" y="6248400"/>
            <a:ext cx="19050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πλασματοκυτταρική </a:t>
            </a:r>
            <a:br>
              <a:rPr lang="el-GR" sz="1600">
                <a:solidFill>
                  <a:srgbClr val="0000FF"/>
                </a:solidFill>
                <a:latin typeface="Comic Sans MS" pitchFamily="66" charset="0"/>
              </a:rPr>
            </a:br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διαφοροποίηση</a:t>
            </a: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038600" y="3429000"/>
            <a:ext cx="28194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i="1">
                <a:solidFill>
                  <a:srgbClr val="0000FF"/>
                </a:solidFill>
                <a:latin typeface="Comic Sans MS" pitchFamily="66" charset="0"/>
              </a:rPr>
              <a:t>Histopathology 2006;48:162-173</a:t>
            </a:r>
            <a:endParaRPr lang="el-GR" sz="1400" i="1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defRPr/>
            </a:pPr>
            <a:r>
              <a:rPr lang="el-GR" sz="3600" dirty="0">
                <a:solidFill>
                  <a:srgbClr val="FFFF00"/>
                </a:solidFill>
                <a:latin typeface="+mn-lt"/>
                <a:cs typeface="Arial" pitchFamily="34" charset="0"/>
              </a:rPr>
              <a:t>MALT λεμφώματα - Γενικά</a:t>
            </a:r>
            <a:endParaRPr lang="el-GR" sz="40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81000" y="1589088"/>
            <a:ext cx="82296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Αναπτύσσονται και υποτροπιάζουν σε περιοχές όπου υπάρχει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MALT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, φυσιολογικά ή επίκτητα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Παραμένουν </a:t>
            </a: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εντοπισμένα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στη θέση όπου αναπτύχθηκαν για μεγάλο χρονικό διάστημα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Μιμούνται την οργάνωση και τη δομή των πλακών του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Peyer</a:t>
            </a:r>
            <a:endParaRPr lang="en-US" sz="24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Συνήθως υπάρχει κλινικό υπόστρωμα </a:t>
            </a: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αυτοανοσίας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(44 φορές μεγαλύτερος σχετικός κίνδυνος σε σύνδρομο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Sjogren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70 φορές σε θυρεοειδίτιδα Η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ashimoto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Πρόδρομες αλλοιώσεις: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H.p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γαστρίτις, σ.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Sjogren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θυρεοειδίτιδα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Hashimoto,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ηπατίτιδα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C,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λεμφοζιδιακή βρογχιολίτις, λοίμωξη με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Borrellia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burgdorferi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δέρμα)       ή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Campylobacter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jejuni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λεπτό έντερο)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Εντόπιση MALT λεμφώματος</a:t>
            </a:r>
            <a:endParaRPr lang="el-GR" sz="4000" b="1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533400" y="1600200"/>
            <a:ext cx="82296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ΓΕΣ (στόμαχος, έντερο/συμπεριλαμβάνεται το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IPSID)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Σιελογόνοι αδένες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Ανανευστικό σύστημα (πνεύμονες, φάρυγγας, τραχεία)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Οφθαλμός (επιπεφυκότας, δακρυικός αδένας, κόγχος)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Θυρεοειδής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Ηπαρ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Ουροποιογεννητικό σύστημα (ουροδόχος, προστάτης, νεφρός)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Μαστός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Θύμος</a:t>
            </a:r>
          </a:p>
          <a:p>
            <a:pPr marL="342900" indent="-342900" algn="r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None/>
            </a:pPr>
            <a:r>
              <a:rPr lang="en-US" sz="2400" i="1">
                <a:solidFill>
                  <a:srgbClr val="FFCC66"/>
                </a:solidFill>
                <a:latin typeface="Calibri" pitchFamily="34" charset="0"/>
              </a:rPr>
              <a:t>Isaacson 2005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381000" y="8382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Επιδημιολογικά χαρακτηριστικά     </a:t>
            </a:r>
            <a:endParaRPr lang="en-US" sz="320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 MALT λεμφώματος</a:t>
            </a:r>
            <a:endParaRPr lang="el-GR" sz="3200" b="1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762000" y="2286000"/>
            <a:ext cx="79248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Αποτελεί το 7-8% των Β λεμφωμάτων και το 50% των πρωτοπαθών λεμφωμάτων του στομάχου</a:t>
            </a:r>
          </a:p>
          <a:p>
            <a:pPr marL="342900" indent="-342900">
              <a:lnSpc>
                <a:spcPct val="95000"/>
              </a:lnSpc>
              <a:spcBef>
                <a:spcPct val="5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Συνήθως σε ενήλικες (μέση ηλικία 60 έτη)</a:t>
            </a:r>
          </a:p>
          <a:p>
            <a:pPr marL="342900" indent="-342900">
              <a:lnSpc>
                <a:spcPct val="95000"/>
              </a:lnSpc>
              <a:spcBef>
                <a:spcPct val="5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Γυναίκες &gt; άνδρες (ιδιαίτερα το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MALT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λέμφωμα των σιελογόνων αδένων) 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400050" y="457200"/>
            <a:ext cx="8439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ΕΞΩΛΕΜΦΑΔΕΝΙΚΟ ΛΕΜΦΩΜΑ ΟΡΙΑΚΗΣ ΖΩΝΗΣ ΤΥΠΟΥ </a:t>
            </a:r>
            <a:r>
              <a:rPr lang="en-US" sz="3600">
                <a:solidFill>
                  <a:srgbClr val="FFFF00"/>
                </a:solidFill>
                <a:latin typeface="Calibri" pitchFamily="34" charset="0"/>
              </a:rPr>
              <a:t>MALT</a:t>
            </a:r>
            <a:br>
              <a:rPr lang="en-US" sz="3600">
                <a:solidFill>
                  <a:srgbClr val="FFFF00"/>
                </a:solidFill>
                <a:latin typeface="Calibri" pitchFamily="34" charset="0"/>
              </a:rPr>
            </a:b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Κοινά μικροσκοπικά χαρακτηριστικά</a:t>
            </a:r>
            <a:endParaRPr lang="el-GR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762000" y="21336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Κυτταρική πολυμορφία: διάσπαρτα βλαστικά κύτταρα (ανοσοβλάστες-κεντροβλάστες)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Κεντροκυτταροειδούς τύπου κύτταρα (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CCL)                                   [μονοκυτταροειδή κύτταρα]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Διήθηση οριακής ζώνης και διαλεμφοζιδιακού χώρου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Πλασματοκυτταρική διαφοροποίηση (35%)	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Λεμφοεπιθηλιακές βλάβες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Εποικισμός αντιδραστικών λεμφοζιδίων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Πολυκλωνικά πλασματοκύτταρα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CC66"/>
                </a:solidFill>
                <a:latin typeface="Calibri" pitchFamily="34" charset="0"/>
              </a:rPr>
              <a:t>**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Βλάστες &gt; 5-10%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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πιθανότητα μετάπτωσης σε λέμφωμα από μεγάλα κύτταρα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DSCN41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58213" cy="55848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0" y="60960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Αποικισμός λεμφοζιδίων σε 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3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13"/>
          </a:xfrm>
        </p:spPr>
        <p:txBody>
          <a:bodyPr/>
          <a:lstStyle/>
          <a:p>
            <a:pPr eaLnBrk="1" hangingPunct="1"/>
            <a:r>
              <a:rPr lang="el-GR" sz="3200" b="1" u="sng" dirty="0">
                <a:solidFill>
                  <a:schemeClr val="accent2"/>
                </a:solidFill>
              </a:rPr>
              <a:t>2. </a:t>
            </a:r>
            <a:r>
              <a:rPr lang="el-GR" sz="3200" b="1" u="sng" dirty="0" err="1">
                <a:solidFill>
                  <a:schemeClr val="accent2"/>
                </a:solidFill>
              </a:rPr>
              <a:t>Τοξοπλασμική</a:t>
            </a:r>
            <a:r>
              <a:rPr lang="el-GR" sz="3200" b="1" u="sng" dirty="0">
                <a:solidFill>
                  <a:schemeClr val="accent2"/>
                </a:solidFill>
              </a:rPr>
              <a:t> λεμφαδενίτιδα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>
                <a:solidFill>
                  <a:schemeClr val="bg1"/>
                </a:solidFill>
              </a:rPr>
              <a:t>Αίτιο: </a:t>
            </a:r>
            <a:r>
              <a:rPr lang="en-US" dirty="0" err="1">
                <a:solidFill>
                  <a:schemeClr val="bg1"/>
                </a:solidFill>
              </a:rPr>
              <a:t>Toxoplasma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gondii</a:t>
            </a:r>
            <a:endParaRPr lang="el-GR" dirty="0">
              <a:solidFill>
                <a:schemeClr val="bg1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Μετάδοση στον άνθρωπο: μόλυνση τροφής από κόπρανα θηλαστικών (γάτες)- </a:t>
            </a:r>
            <a:r>
              <a:rPr lang="el-GR" dirty="0" err="1">
                <a:solidFill>
                  <a:schemeClr val="bg1"/>
                </a:solidFill>
              </a:rPr>
              <a:t>διαπλακουντιακή</a:t>
            </a:r>
            <a:r>
              <a:rPr lang="el-GR" dirty="0">
                <a:solidFill>
                  <a:schemeClr val="bg1"/>
                </a:solidFill>
              </a:rPr>
              <a:t> μετάδοση (συγγενής τοξοπλάσμωση)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>
                <a:solidFill>
                  <a:schemeClr val="bg1"/>
                </a:solidFill>
              </a:rPr>
              <a:t>Κλινική εικόνα: </a:t>
            </a:r>
            <a:r>
              <a:rPr lang="el-GR" dirty="0">
                <a:solidFill>
                  <a:schemeClr val="bg1"/>
                </a:solidFill>
              </a:rPr>
              <a:t>νόσος ελαφρά (επίκτητη τοξοπλάσμωση), εκτός από την περίπτωση </a:t>
            </a:r>
            <a:r>
              <a:rPr lang="el-GR" dirty="0" err="1">
                <a:solidFill>
                  <a:schemeClr val="bg1"/>
                </a:solidFill>
              </a:rPr>
              <a:t>ανοσοκατεσταλμένων</a:t>
            </a:r>
            <a:r>
              <a:rPr lang="el-GR" dirty="0">
                <a:solidFill>
                  <a:schemeClr val="bg1"/>
                </a:solidFill>
              </a:rPr>
              <a:t> ασθενών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>
                <a:solidFill>
                  <a:schemeClr val="bg1"/>
                </a:solidFill>
              </a:rPr>
              <a:t>Ιστολογική εικόνα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>
                <a:solidFill>
                  <a:schemeClr val="accent2"/>
                </a:solidFill>
              </a:rPr>
              <a:t>Λεμφοζιδιακή</a:t>
            </a:r>
            <a:r>
              <a:rPr lang="el-GR" dirty="0">
                <a:solidFill>
                  <a:schemeClr val="accent2"/>
                </a:solidFill>
              </a:rPr>
              <a:t> υπερπλασία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με εμφανή βλαστικά κέντρα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Αθροίσεις</a:t>
            </a:r>
            <a:r>
              <a:rPr lang="el-GR" dirty="0"/>
              <a:t> </a:t>
            </a:r>
            <a:r>
              <a:rPr lang="el-GR" dirty="0" err="1">
                <a:solidFill>
                  <a:schemeClr val="accent2"/>
                </a:solidFill>
              </a:rPr>
              <a:t>επιθηλιοειδών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κυττάρων εντός των βλαστικών κέντρων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accent2"/>
                </a:solidFill>
              </a:rPr>
              <a:t>«</a:t>
            </a:r>
            <a:r>
              <a:rPr lang="el-GR" dirty="0" err="1">
                <a:solidFill>
                  <a:schemeClr val="accent2"/>
                </a:solidFill>
              </a:rPr>
              <a:t>Άωρη</a:t>
            </a:r>
            <a:r>
              <a:rPr lang="el-GR" dirty="0">
                <a:solidFill>
                  <a:schemeClr val="accent2"/>
                </a:solidFill>
              </a:rPr>
              <a:t> </a:t>
            </a:r>
            <a:r>
              <a:rPr lang="el-GR" dirty="0" err="1">
                <a:solidFill>
                  <a:schemeClr val="accent2"/>
                </a:solidFill>
              </a:rPr>
              <a:t>ιστιοκυττάρωση</a:t>
            </a:r>
            <a:r>
              <a:rPr lang="el-GR" dirty="0">
                <a:solidFill>
                  <a:schemeClr val="accent2"/>
                </a:solidFill>
              </a:rPr>
              <a:t>» των </a:t>
            </a:r>
            <a:r>
              <a:rPr lang="el-GR" dirty="0" err="1">
                <a:solidFill>
                  <a:schemeClr val="accent2"/>
                </a:solidFill>
              </a:rPr>
              <a:t>λεμφοκόλπων</a:t>
            </a:r>
            <a:endParaRPr lang="el-GR" dirty="0">
              <a:solidFill>
                <a:schemeClr val="accent2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Περιαδενίτιδα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SCN41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8439150" cy="54689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0" y="60960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ΜΑLT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- μονοκυτταροειδής μορφολογία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DSCN4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685800"/>
            <a:ext cx="8882063" cy="5602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Λεμφοεπιθηλιακή αλλοίωση - Οξυφιλία επιθηλίου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SCN41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8521700" cy="5702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Λεμφοεπιθηλιακή αλλοίωση - H.pylori +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SCN4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14400"/>
            <a:ext cx="6842125" cy="4537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04800" y="55626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Πλασματοκυτταροειδής διαφοροποίηση - Λεμφοεπιθηλιακή βλάβη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915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στομάχου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457200" y="4876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Μονοκλωνική κυτταροπλασματική</a:t>
            </a:r>
          </a:p>
          <a:p>
            <a:pPr algn="ctr"/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κ ελαφρά άλυσος</a:t>
            </a:r>
            <a:endParaRPr lang="el-GR" sz="32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στομάχου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pic>
        <p:nvPicPr>
          <p:cNvPr id="133124" name="Picture 4" descr="DSCN4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3771900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905000"/>
            <a:ext cx="37973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161925" y="2286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ΣΠΛΗΝΙΚΟ ΛΕΜΦΩΜΑ ΟΡΙΑΚΗΣ ΖΩΝΗΣ (ΣΛΟΖ)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196850" y="1676400"/>
            <a:ext cx="883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rgbClr val="FF9966"/>
                </a:solidFill>
                <a:latin typeface="Calibri" pitchFamily="34" charset="0"/>
              </a:rPr>
              <a:t>Ορισμός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Χαμηλής κακοήθειας πρωτοπαθές Β-λέμφωμα του σπληνός από μικρά λεμφοκύτταρα, με </a:t>
            </a:r>
            <a:r>
              <a:rPr lang="el-GR" sz="2400" dirty="0">
                <a:solidFill>
                  <a:srgbClr val="FFC000"/>
                </a:solidFill>
                <a:latin typeface="Calibri" pitchFamily="34" charset="0"/>
              </a:rPr>
              <a:t>διφασικό πρότυπο ανάπτυξης 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και διήθηση, πέραν του σπληνός, των λεμφαδένων της πύλης και του μυελού των οστών</a:t>
            </a:r>
            <a:r>
              <a:rPr lang="el-GR" sz="2400" dirty="0">
                <a:solidFill>
                  <a:srgbClr val="FFC000"/>
                </a:solidFill>
                <a:latin typeface="Calibri" pitchFamily="34" charset="0"/>
              </a:rPr>
              <a:t>, χωρίς περιφερική λεμφαδενοπάθεια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endParaRPr lang="el-GR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Πιθανή παρουσία λαχνωτών λεμφοκυττάρων στο </a:t>
            </a:r>
          </a:p>
          <a:p>
            <a:pPr marL="342900" indent="-342900">
              <a:lnSpc>
                <a:spcPct val="105000"/>
              </a:lnSpc>
              <a:buClr>
                <a:srgbClr val="FFCC66"/>
              </a:buClr>
              <a:buFont typeface="Wingdings" pitchFamily="2" charset="2"/>
              <a:buNone/>
            </a:pP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	περιφερικό αίμα.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789363"/>
            <a:ext cx="19907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0" y="5334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(1)</a:t>
            </a: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157163" y="2057400"/>
            <a:ext cx="5105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None/>
            </a:pPr>
            <a:r>
              <a:rPr lang="el-GR" sz="2400" dirty="0">
                <a:solidFill>
                  <a:srgbClr val="FF9966"/>
                </a:solidFill>
                <a:latin typeface="Calibri" pitchFamily="34" charset="0"/>
              </a:rPr>
              <a:t>Μικροσκοπική εικόνα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Αξι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ό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λ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ο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γη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α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ύξηση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του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β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άρους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του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σπ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ληνός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συνήθως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&gt;1000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rgbClr val="FFC000"/>
                </a:solidFill>
                <a:latin typeface="Calibri" pitchFamily="34" charset="0"/>
              </a:rPr>
              <a:t>Ποικίλου μεγέθους λευκωποί όζοι δίκην έκπτυξης του λευκού πολφού </a:t>
            </a: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362200"/>
            <a:ext cx="3621088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(2)</a:t>
            </a: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1270000"/>
            <a:ext cx="510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Ιστολογική εικόνα σπληνός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Οζοειδείς λεμφοκυτταρικές αθροίσεις αντίστοιχα προς το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λευκό πολφό.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Διφασικός πληθυσμός: κεντρικά μικρά λεμφοκύτταρα τύπου μανδύα, περιφερικά μικρού/μέσου μεγέθους λεμφοκύτταρα με άφθονο διαυγές πρωτόπλασμα και σπάνιες ανοσοβλάστες.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rgbClr val="FFFF00"/>
                </a:solidFill>
                <a:latin typeface="Calibri" pitchFamily="34" charset="0"/>
              </a:rPr>
              <a:t>Πάντοτε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 ποικίλου βαθμού διήθηση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ερυθρού πολφού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Σπανιότερα: αθροίσεις επιθηλιο-ειδών ιστιοκυττάρων και πλασμα-τοκυτταρική διαφοροποίηση.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5" y="4114800"/>
            <a:ext cx="3860800" cy="2517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443038"/>
            <a:ext cx="3905250" cy="24828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(3)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107950" y="137795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 dirty="0">
                <a:solidFill>
                  <a:srgbClr val="FF9966"/>
                </a:solidFill>
                <a:latin typeface="Calibri" pitchFamily="34" charset="0"/>
              </a:rPr>
              <a:t>Ιστολογική εικόνα λεμφαδένων πύλης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Οζώδης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διήθηση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Διάταση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λεμφοκόλπων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Παρουσία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ενίοτε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υπολειμματικών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λεμφοζιδίων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n-US" sz="2400" dirty="0" err="1">
                <a:solidFill>
                  <a:srgbClr val="FF9966"/>
                </a:solidFill>
                <a:latin typeface="Calibri" pitchFamily="34" charset="0"/>
              </a:rPr>
              <a:t>Ιστολογική</a:t>
            </a:r>
            <a:r>
              <a:rPr lang="en-US" sz="2400" dirty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FF9966"/>
                </a:solidFill>
                <a:latin typeface="Calibri" pitchFamily="34" charset="0"/>
              </a:rPr>
              <a:t>εικόνα</a:t>
            </a:r>
            <a:r>
              <a:rPr lang="en-US" sz="2400" dirty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FF9966"/>
                </a:solidFill>
                <a:latin typeface="Calibri" pitchFamily="34" charset="0"/>
              </a:rPr>
              <a:t>μυελού</a:t>
            </a:r>
            <a:r>
              <a:rPr lang="en-US" sz="2400" dirty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FF9966"/>
                </a:solidFill>
                <a:latin typeface="Calibri" pitchFamily="34" charset="0"/>
              </a:rPr>
              <a:t>των</a:t>
            </a:r>
            <a:r>
              <a:rPr lang="en-US" sz="2400" dirty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FF9966"/>
                </a:solidFill>
                <a:latin typeface="Calibri" pitchFamily="34" charset="0"/>
              </a:rPr>
              <a:t>οστών</a:t>
            </a:r>
            <a:endParaRPr lang="en-US" sz="2400" dirty="0">
              <a:solidFill>
                <a:srgbClr val="FF9966"/>
              </a:solidFill>
              <a:latin typeface="Calibri" pitchFamily="34" charset="0"/>
            </a:endParaRP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Διήθηση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στην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πλειονότητα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των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περιπτώσεων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συχνά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μη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ορατή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στην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αιματοξυλίνη-ηωσίνη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Πρότυπο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οζώδες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ενδιάμεσο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ενδοκολποειδικό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Παρουσία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βλαστικών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κέντρων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λεμφοζιδίων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στο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κέντρο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των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οζοειδών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αθροίσεων</a:t>
            </a:r>
            <a:endParaRPr lang="el-GR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292475" cy="2159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038600"/>
            <a:ext cx="3300413" cy="21605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522288" y="279400"/>
            <a:ext cx="8621712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l-GR" sz="2400" dirty="0">
                <a:solidFill>
                  <a:srgbClr val="FFFF00"/>
                </a:solidFill>
                <a:latin typeface="+mn-lt"/>
                <a:cs typeface="Times New Roman" charset="0"/>
              </a:rPr>
              <a:t>ΛΕΜΦΟΠΛΑΣΜΑΤΟΚΥΤΤΑΡΙΚΟ  ΛΕΜΦΩΜΑ : ΜΟΡΦΟΛΟΓΙΑ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Μικρά λεμφοκύτταρα με πλασμοκυττοειδή διαφοροποίηση και πλασματοκύτταρα</a:t>
            </a:r>
            <a:r>
              <a:rPr lang="el-GR" sz="2000" dirty="0">
                <a:latin typeface="Calibri" pitchFamily="34" charset="0"/>
                <a:cs typeface="Arial" pitchFamily="34" charset="0"/>
              </a:rPr>
              <a:t> </a:t>
            </a:r>
            <a:r>
              <a:rPr lang="el-GR" dirty="0">
                <a:latin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3364" name="Picture 5" descr="H &amp; E WA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341438"/>
            <a:ext cx="4857750" cy="530066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43365" name="Line 6"/>
          <p:cNvSpPr>
            <a:spLocks noChangeShapeType="1"/>
          </p:cNvSpPr>
          <p:nvPr/>
        </p:nvSpPr>
        <p:spPr bwMode="auto">
          <a:xfrm flipH="1">
            <a:off x="2459038" y="2133600"/>
            <a:ext cx="3071812" cy="21590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66" name="Line 7"/>
          <p:cNvSpPr>
            <a:spLocks noChangeShapeType="1"/>
          </p:cNvSpPr>
          <p:nvPr/>
        </p:nvSpPr>
        <p:spPr bwMode="auto">
          <a:xfrm flipH="1">
            <a:off x="2779713" y="2133600"/>
            <a:ext cx="2751137" cy="280828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67" name="Line 8"/>
          <p:cNvSpPr>
            <a:spLocks noChangeShapeType="1"/>
          </p:cNvSpPr>
          <p:nvPr/>
        </p:nvSpPr>
        <p:spPr bwMode="auto">
          <a:xfrm flipH="1">
            <a:off x="2779713" y="2205038"/>
            <a:ext cx="2751137" cy="273685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5578475" y="1839913"/>
            <a:ext cx="265747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Πλασματοκύτταρα </a:t>
            </a:r>
          </a:p>
        </p:txBody>
      </p:sp>
      <p:sp>
        <p:nvSpPr>
          <p:cNvPr id="143369" name="Line 10"/>
          <p:cNvSpPr>
            <a:spLocks noChangeShapeType="1"/>
          </p:cNvSpPr>
          <p:nvPr/>
        </p:nvSpPr>
        <p:spPr bwMode="auto">
          <a:xfrm flipV="1">
            <a:off x="4191000" y="3786188"/>
            <a:ext cx="3200400" cy="2160587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70" name="Line 11"/>
          <p:cNvSpPr>
            <a:spLocks noChangeShapeType="1"/>
          </p:cNvSpPr>
          <p:nvPr/>
        </p:nvSpPr>
        <p:spPr bwMode="auto">
          <a:xfrm>
            <a:off x="1651000" y="3286125"/>
            <a:ext cx="5695950" cy="576263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arrow" w="med" len="med"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6659563" y="2819400"/>
            <a:ext cx="2484437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Μικρά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λεμφοκύτταρα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9563" y="4458207"/>
            <a:ext cx="25193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Μυελός των οστών , σπανιότερα λεμφαδένες </a:t>
            </a:r>
            <a:r>
              <a:rPr lang="el-GR">
                <a:solidFill>
                  <a:schemeClr val="bg1"/>
                </a:solidFill>
                <a:latin typeface="+mn-lt"/>
                <a:cs typeface="Arial" pitchFamily="34" charset="0"/>
              </a:rPr>
              <a:t>/σπλήνας  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(15 -30%) </a:t>
            </a:r>
          </a:p>
          <a:p>
            <a:pPr>
              <a:defRPr/>
            </a:pPr>
            <a:endParaRPr lang="el-GR" dirty="0">
              <a:latin typeface="+mn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2FCCD-9E47-8D26-6E05-F8E5017B5136}"/>
              </a:ext>
            </a:extLst>
          </p:cNvPr>
          <p:cNvSpPr txBox="1"/>
          <p:nvPr/>
        </p:nvSpPr>
        <p:spPr>
          <a:xfrm>
            <a:off x="5578475" y="5376863"/>
            <a:ext cx="353104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accent2"/>
                </a:solidFill>
              </a:rPr>
              <a:t>M</a:t>
            </a:r>
            <a:r>
              <a:rPr lang="el-GR" sz="1400" b="1" dirty="0">
                <a:solidFill>
                  <a:schemeClr val="accent2"/>
                </a:solidFill>
              </a:rPr>
              <a:t>εταλλαγή στο MYD88 (L265P) </a:t>
            </a:r>
            <a:r>
              <a:rPr lang="el-GR" sz="1400" dirty="0">
                <a:solidFill>
                  <a:schemeClr val="bg1"/>
                </a:solidFill>
              </a:rPr>
              <a:t>σε ένα σημαντικό ποσοστό ασθενών με </a:t>
            </a:r>
            <a:r>
              <a:rPr lang="en-GB" sz="1400" dirty="0">
                <a:solidFill>
                  <a:schemeClr val="bg1"/>
                </a:solidFill>
              </a:rPr>
              <a:t>LPL</a:t>
            </a:r>
            <a:endParaRPr lang="el-GR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chemeClr val="bg1"/>
                </a:solidFill>
              </a:rPr>
              <a:t>Σχετίζεται με ενεργοποίηση του </a:t>
            </a:r>
            <a:r>
              <a:rPr lang="el-GR" sz="1400" dirty="0" err="1">
                <a:solidFill>
                  <a:schemeClr val="bg1"/>
                </a:solidFill>
              </a:rPr>
              <a:t>NFκΒ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chemeClr val="bg1"/>
                </a:solidFill>
              </a:rPr>
              <a:t>Χρήσιμο για τη </a:t>
            </a:r>
            <a:r>
              <a:rPr lang="el-GR" sz="1400" b="1" dirty="0" err="1">
                <a:solidFill>
                  <a:schemeClr val="bg1"/>
                </a:solidFill>
              </a:rPr>
              <a:t>διαφοροδιάγνωση</a:t>
            </a:r>
            <a:r>
              <a:rPr lang="el-GR" sz="1400" b="1" dirty="0">
                <a:solidFill>
                  <a:schemeClr val="bg1"/>
                </a:solidFill>
              </a:rPr>
              <a:t> από λέμφωμα οριακής ζώνης</a:t>
            </a:r>
          </a:p>
          <a:p>
            <a:pPr marL="285750" indent="-285750"/>
            <a:endParaRPr lang="el-G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>
                <a:latin typeface="+mn-lt"/>
              </a:rPr>
              <a:t>Τοξοπλάσμωση- </a:t>
            </a:r>
            <a:r>
              <a:rPr lang="el-GR" sz="2200" dirty="0" err="1">
                <a:latin typeface="+mn-lt"/>
              </a:rPr>
              <a:t>Μονοκυτταροειδή</a:t>
            </a:r>
            <a:r>
              <a:rPr lang="el-GR" sz="2200" dirty="0">
                <a:latin typeface="+mn-lt"/>
              </a:rPr>
              <a:t> Β κύτταρα</a:t>
            </a:r>
          </a:p>
        </p:txBody>
      </p:sp>
      <p:pic>
        <p:nvPicPr>
          <p:cNvPr id="26626" name="Picture 2" descr="http://www.enjoypath.com/H/hp-115/mMS10-4138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54737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3 - TextBox"/>
          <p:cNvSpPr txBox="1">
            <a:spLocks noChangeArrowheads="1"/>
          </p:cNvSpPr>
          <p:nvPr/>
        </p:nvSpPr>
        <p:spPr bwMode="auto">
          <a:xfrm>
            <a:off x="0" y="6237288"/>
            <a:ext cx="446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μονοκυτταροειδή λεμφοκύτταρα</a:t>
            </a:r>
          </a:p>
        </p:txBody>
      </p:sp>
      <p:sp>
        <p:nvSpPr>
          <p:cNvPr id="26628" name="4 - TextBox"/>
          <p:cNvSpPr txBox="1">
            <a:spLocks noChangeArrowheads="1"/>
          </p:cNvSpPr>
          <p:nvPr/>
        </p:nvSpPr>
        <p:spPr bwMode="auto">
          <a:xfrm>
            <a:off x="2411413" y="5732463"/>
            <a:ext cx="3025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επιθηλιοειδή</a:t>
            </a:r>
          </a:p>
        </p:txBody>
      </p:sp>
      <p:sp>
        <p:nvSpPr>
          <p:cNvPr id="26629" name="5 - TextBox"/>
          <p:cNvSpPr txBox="1">
            <a:spLocks noChangeArrowheads="1"/>
          </p:cNvSpPr>
          <p:nvPr/>
        </p:nvSpPr>
        <p:spPr bwMode="auto">
          <a:xfrm>
            <a:off x="3924300" y="6021388"/>
            <a:ext cx="2052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βλαστικό κέντρο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rot="5400000" flipH="1" flipV="1">
            <a:off x="2447925" y="4760913"/>
            <a:ext cx="20891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rot="5400000" flipH="1" flipV="1">
            <a:off x="3204369" y="4220369"/>
            <a:ext cx="360045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rot="5400000" flipH="1" flipV="1">
            <a:off x="1008856" y="5552282"/>
            <a:ext cx="13684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3" name="3 - Θέση περιεχομένου" descr="σάρωση00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0788" y="2997200"/>
            <a:ext cx="2651125" cy="1727200"/>
          </a:xfrm>
        </p:spPr>
      </p:pic>
      <p:sp>
        <p:nvSpPr>
          <p:cNvPr id="26634" name="11 - TextBox"/>
          <p:cNvSpPr txBox="1">
            <a:spLocks noChangeArrowheads="1"/>
          </p:cNvSpPr>
          <p:nvPr/>
        </p:nvSpPr>
        <p:spPr bwMode="auto">
          <a:xfrm>
            <a:off x="6372225" y="4941888"/>
            <a:ext cx="2303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Toxoplasma cyst</a:t>
            </a:r>
            <a:endParaRPr lang="el-G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4 - Εικόνα" descr="W-138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44500" y="1000125"/>
            <a:ext cx="8001000" cy="5500688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476250" y="282575"/>
            <a:ext cx="766445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3200" dirty="0">
                <a:solidFill>
                  <a:srgbClr val="FFFF00"/>
                </a:solidFill>
                <a:latin typeface="+mj-lt"/>
                <a:cs typeface="Times New Roman" charset="0"/>
              </a:rPr>
              <a:t>ΛΕΜΦΟΠΛΑΣΜΑΤΟΚΥΤΤΑΡΙΚΟ ΛΕΜΦΩΜΑ </a:t>
            </a:r>
          </a:p>
        </p:txBody>
      </p:sp>
      <p:sp>
        <p:nvSpPr>
          <p:cNvPr id="144388" name="Text Box 8"/>
          <p:cNvSpPr txBox="1">
            <a:spLocks noChangeArrowheads="1"/>
          </p:cNvSpPr>
          <p:nvPr/>
        </p:nvSpPr>
        <p:spPr bwMode="auto">
          <a:xfrm>
            <a:off x="444500" y="6000750"/>
            <a:ext cx="1247775" cy="461963"/>
          </a:xfrm>
          <a:prstGeom prst="rect">
            <a:avLst/>
          </a:prstGeom>
          <a:solidFill>
            <a:schemeClr val="tx1"/>
          </a:solidFill>
          <a:ln w="38100" algn="ctr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CD138+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44389" name="5 - Εικόνα" descr="W-1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000125"/>
            <a:ext cx="2159000" cy="18573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12 - Εικόνα" descr="post mf2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0" y="1500188"/>
            <a:ext cx="3937000" cy="4857750"/>
          </a:xfrm>
          <a:prstGeom prst="rect">
            <a:avLst/>
          </a:prstGeom>
          <a:noFill/>
          <a:ln w="28575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145411" name="9 - Εικόνα" descr="post mf21.tif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81000" y="1500188"/>
            <a:ext cx="4064000" cy="4875212"/>
          </a:xfrm>
          <a:prstGeom prst="rect">
            <a:avLst/>
          </a:prstGeom>
          <a:noFill/>
          <a:ln w="9525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476250" y="282575"/>
            <a:ext cx="7443788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3200" dirty="0">
                <a:solidFill>
                  <a:srgbClr val="FFFF00"/>
                </a:solidFill>
                <a:latin typeface="+mj-lt"/>
                <a:cs typeface="Times New Roman" charset="0"/>
              </a:rPr>
              <a:t>ΛΕΜΦΟΠΛΑΣΜΑΤΟΚΥΤΤΑΡΙΚΟ ΛΕΜΦΩΜΑ </a:t>
            </a: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85788" y="1000125"/>
            <a:ext cx="237172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2800" dirty="0">
                <a:solidFill>
                  <a:schemeClr val="bg1"/>
                </a:solidFill>
                <a:latin typeface="+mj-lt"/>
                <a:cs typeface="Times New Roman" charset="0"/>
              </a:rPr>
              <a:t>ΚΛΩΝΙΚΟΤΗΤΑ </a:t>
            </a:r>
          </a:p>
        </p:txBody>
      </p:sp>
      <p:sp>
        <p:nvSpPr>
          <p:cNvPr id="145414" name="Text Box 11"/>
          <p:cNvSpPr txBox="1">
            <a:spLocks noChangeArrowheads="1"/>
          </p:cNvSpPr>
          <p:nvPr/>
        </p:nvSpPr>
        <p:spPr bwMode="auto">
          <a:xfrm>
            <a:off x="381000" y="5929313"/>
            <a:ext cx="811213" cy="830262"/>
          </a:xfrm>
          <a:prstGeom prst="rect">
            <a:avLst/>
          </a:prstGeom>
          <a:solidFill>
            <a:schemeClr val="tx1"/>
          </a:solidFill>
          <a:ln w="19050" algn="ctr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CIgM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45415" name="Text Box 12"/>
          <p:cNvSpPr txBox="1">
            <a:spLocks noChangeArrowheads="1"/>
          </p:cNvSpPr>
          <p:nvPr/>
        </p:nvSpPr>
        <p:spPr bwMode="auto">
          <a:xfrm>
            <a:off x="4699000" y="5929313"/>
            <a:ext cx="720725" cy="83026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CIg</a:t>
            </a:r>
            <a:r>
              <a:rPr lang="el-GR">
                <a:solidFill>
                  <a:schemeClr val="bg1"/>
                </a:solidFill>
              </a:rPr>
              <a:t>κ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 descr="Untitled-53"/>
          <p:cNvPicPr>
            <a:picLocks noChangeAspect="1" noChangeArrowheads="1"/>
          </p:cNvPicPr>
          <p:nvPr/>
        </p:nvPicPr>
        <p:blipFill>
          <a:blip r:embed="rId3" cstate="print"/>
          <a:srcRect r="2234"/>
          <a:stretch>
            <a:fillRect/>
          </a:stretch>
        </p:blipFill>
        <p:spPr bwMode="auto">
          <a:xfrm>
            <a:off x="-36513" y="0"/>
            <a:ext cx="4200526" cy="5680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4276725" y="396875"/>
            <a:ext cx="48672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4000" dirty="0">
                <a:solidFill>
                  <a:srgbClr val="FFFF00"/>
                </a:solidFill>
                <a:latin typeface="+mj-lt"/>
                <a:cs typeface="Times New Roman" charset="0"/>
              </a:rPr>
              <a:t>ΕΠΙΘΕΤΙΚΑ Β ΛΕΜΦΩΜΑΤΑ</a:t>
            </a:r>
          </a:p>
          <a:p>
            <a:pPr>
              <a:defRPr/>
            </a:pPr>
            <a:endParaRPr lang="el-GR" sz="2800" dirty="0">
              <a:latin typeface="+mj-lt"/>
              <a:cs typeface="Times New Roman" charset="0"/>
            </a:endParaRPr>
          </a:p>
          <a:p>
            <a:pPr>
              <a:defRPr/>
            </a:pP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Βιολογική, </a:t>
            </a:r>
            <a:r>
              <a:rPr lang="el-GR" sz="2400" dirty="0" err="1">
                <a:solidFill>
                  <a:srgbClr val="FFC000"/>
                </a:solidFill>
                <a:latin typeface="+mj-lt"/>
                <a:cs typeface="Times New Roman" charset="0"/>
              </a:rPr>
              <a:t>ιστοπαθολογική</a:t>
            </a: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 &amp; </a:t>
            </a:r>
          </a:p>
          <a:p>
            <a:pPr>
              <a:defRPr/>
            </a:pPr>
            <a:r>
              <a:rPr lang="el-GR" sz="2400" dirty="0" err="1">
                <a:solidFill>
                  <a:srgbClr val="FFC000"/>
                </a:solidFill>
                <a:latin typeface="+mj-lt"/>
                <a:cs typeface="Times New Roman" charset="0"/>
              </a:rPr>
              <a:t>κλινικοπρογνωστική</a:t>
            </a: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 ετερογένεια</a:t>
            </a:r>
          </a:p>
          <a:p>
            <a:pPr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sz="3400">
                <a:solidFill>
                  <a:srgbClr val="FFFF00"/>
                </a:solidFill>
              </a:rPr>
              <a:t>I</a:t>
            </a:r>
            <a:r>
              <a:rPr lang="en-US" sz="3600">
                <a:solidFill>
                  <a:srgbClr val="FFFF00"/>
                </a:solidFill>
              </a:rPr>
              <a:t>.</a:t>
            </a:r>
            <a:r>
              <a:rPr lang="el-GR" sz="3600">
                <a:solidFill>
                  <a:srgbClr val="FFFF00"/>
                </a:solidFill>
              </a:rPr>
              <a:t> Διάχυτα μεγαλοκυτταρικά Β λεμφώματα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229600" cy="5073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ü"/>
            </a:pPr>
            <a:r>
              <a:rPr lang="en-US" sz="2400" b="1" u="sng" dirty="0">
                <a:solidFill>
                  <a:srgbClr val="FFFF00"/>
                </a:solidFill>
              </a:rPr>
              <a:t>O</a:t>
            </a:r>
            <a:r>
              <a:rPr lang="el-GR" sz="2400" b="1" u="sng" dirty="0">
                <a:solidFill>
                  <a:srgbClr val="FFFF00"/>
                </a:solidFill>
              </a:rPr>
              <a:t>ρισμός</a:t>
            </a:r>
            <a:r>
              <a:rPr lang="el-GR" sz="2400" b="1" dirty="0"/>
              <a:t> </a:t>
            </a:r>
            <a:endParaRPr lang="el-GR" sz="24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FFFFCC"/>
                </a:solidFill>
                <a:sym typeface="Wingdings" pitchFamily="2" charset="2"/>
              </a:rPr>
              <a:t>     </a:t>
            </a:r>
            <a:r>
              <a:rPr lang="el-GR" sz="2400" b="1" dirty="0">
                <a:solidFill>
                  <a:srgbClr val="F42CF9"/>
                </a:solidFill>
              </a:rPr>
              <a:t>Διάχυτη</a:t>
            </a:r>
            <a:r>
              <a:rPr lang="el-GR" sz="2400" b="1" dirty="0">
                <a:solidFill>
                  <a:srgbClr val="FFFFCC"/>
                </a:solidFill>
              </a:rPr>
              <a:t> ανάπτυξη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FFFFCC"/>
                </a:solidFill>
                <a:sym typeface="Wingdings" pitchFamily="2" charset="2"/>
              </a:rPr>
              <a:t>     </a:t>
            </a:r>
            <a:r>
              <a:rPr lang="el-GR" sz="2400" b="1" dirty="0">
                <a:solidFill>
                  <a:srgbClr val="FFFFCC"/>
                </a:solidFill>
              </a:rPr>
              <a:t>Μέγεθος πυρήνα νεοπλασματικών κυττάρων </a:t>
            </a:r>
            <a:r>
              <a:rPr lang="el-GR" sz="2400" b="1" dirty="0">
                <a:solidFill>
                  <a:srgbClr val="F42CF9"/>
                </a:solidFill>
              </a:rPr>
              <a:t>τουλάχιστον ίσο με εκείνο φυσιολογικού μακροφάγου ή διπλάσιο εκείνου φυσιολογικού λεμφοκυττάρου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ü"/>
            </a:pPr>
            <a:r>
              <a:rPr lang="el-GR" sz="2400" b="1" u="sng" dirty="0">
                <a:solidFill>
                  <a:srgbClr val="FFFF00"/>
                </a:solidFill>
              </a:rPr>
              <a:t>Ετερογένεια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 </a:t>
            </a:r>
            <a:r>
              <a:rPr lang="el-GR" sz="2400" b="1" dirty="0">
                <a:solidFill>
                  <a:srgbClr val="FFFFCC"/>
                </a:solidFill>
              </a:rPr>
              <a:t>Κλινική εμφάνιση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>
                <a:solidFill>
                  <a:srgbClr val="FFFFCC"/>
                </a:solidFill>
              </a:rPr>
              <a:t>	</a:t>
            </a:r>
            <a:r>
              <a:rPr lang="en-US" sz="2400" b="1" dirty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dirty="0">
                <a:solidFill>
                  <a:srgbClr val="FFFFCC"/>
                </a:solidFill>
              </a:rPr>
              <a:t>Εντόπιση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>
                <a:solidFill>
                  <a:srgbClr val="FFFFCC"/>
                </a:solidFill>
              </a:rPr>
              <a:t>	</a:t>
            </a:r>
            <a:r>
              <a:rPr lang="en-US" sz="2400" b="1" dirty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dirty="0">
                <a:solidFill>
                  <a:srgbClr val="FFFFCC"/>
                </a:solidFill>
              </a:rPr>
              <a:t>Πρόγνωση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>
                <a:solidFill>
                  <a:srgbClr val="FFFFCC"/>
                </a:solidFill>
              </a:rPr>
              <a:t>	</a:t>
            </a:r>
            <a:r>
              <a:rPr lang="en-US" sz="2400" b="1" dirty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dirty="0">
                <a:solidFill>
                  <a:srgbClr val="FFFFCC"/>
                </a:solidFill>
              </a:rPr>
              <a:t>Μορφολογία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>
                <a:solidFill>
                  <a:srgbClr val="FFFFCC"/>
                </a:solidFill>
              </a:rPr>
              <a:t>	</a:t>
            </a:r>
            <a:r>
              <a:rPr lang="en-US" sz="2400" b="1" dirty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dirty="0">
                <a:solidFill>
                  <a:srgbClr val="FFFFCC"/>
                </a:solidFill>
              </a:rPr>
              <a:t>Παθογενετικοί μηχανισμοί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>
                <a:solidFill>
                  <a:srgbClr val="FFFFCC"/>
                </a:solidFill>
              </a:rPr>
              <a:t>	</a:t>
            </a:r>
            <a:r>
              <a:rPr lang="en-US" sz="2400" b="1" dirty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dirty="0">
                <a:solidFill>
                  <a:srgbClr val="FFFFCC"/>
                </a:solidFill>
              </a:rPr>
              <a:t>Ανοσοφαινότυπος / Γονότυπος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sym typeface="Wingdings" pitchFamily="2" charset="2"/>
              </a:rPr>
              <a:t>DLBCL-NOS</a:t>
            </a:r>
            <a:endParaRPr lang="el-GR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1263"/>
            <a:ext cx="8229600" cy="507365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400" b="1">
                <a:solidFill>
                  <a:srgbClr val="FFFFCC"/>
                </a:solidFill>
                <a:sym typeface="Wingdings" pitchFamily="2" charset="2"/>
              </a:rPr>
              <a:t>E</a:t>
            </a: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πιδημιολογία</a:t>
            </a:r>
            <a:r>
              <a:rPr lang="en-US" sz="2400" b="1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 25-30% των </a:t>
            </a:r>
            <a:r>
              <a:rPr lang="en-US" sz="2400" b="1">
                <a:solidFill>
                  <a:srgbClr val="FFFFCC"/>
                </a:solidFill>
                <a:sym typeface="Wingdings" pitchFamily="2" charset="2"/>
              </a:rPr>
              <a:t>NHL</a:t>
            </a: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 των ενηλίκων - Συνηθέστερο σε μεγαλύτερης ηλικίας άτομα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Αναπτύσσεται </a:t>
            </a:r>
            <a:r>
              <a:rPr lang="en-US" sz="2400" b="1">
                <a:solidFill>
                  <a:srgbClr val="FFFFCC"/>
                </a:solidFill>
                <a:sym typeface="Wingdings" pitchFamily="2" charset="2"/>
              </a:rPr>
              <a:t>de novo</a:t>
            </a: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 (πρωτοπαθές) ή δευτεροπαθώς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Επί εδάφους </a:t>
            </a:r>
            <a:r>
              <a:rPr lang="el-GR" sz="2400" b="1">
                <a:solidFill>
                  <a:srgbClr val="FFC000"/>
                </a:solidFill>
                <a:sym typeface="Wingdings" pitchFamily="2" charset="2"/>
              </a:rPr>
              <a:t>ανοσοανεπάρκειας</a:t>
            </a: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 είναι κατά κανόνα </a:t>
            </a:r>
            <a:r>
              <a:rPr lang="en-US" sz="2400" b="1">
                <a:solidFill>
                  <a:srgbClr val="FFC000"/>
                </a:solidFill>
                <a:sym typeface="Wingdings" pitchFamily="2" charset="2"/>
              </a:rPr>
              <a:t>EBV+</a:t>
            </a:r>
            <a:endParaRPr lang="el-GR" sz="2400" b="1">
              <a:solidFill>
                <a:srgbClr val="FFC000"/>
              </a:solidFill>
              <a:sym typeface="Wingdings" pitchFamily="2" charset="2"/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Εντόπιση</a:t>
            </a:r>
            <a:r>
              <a:rPr lang="en-US" sz="2400" b="1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 Λεμφαδενική (60%) ή εξωλεμφαδενική νόσος (συνήθως ΓΕΣ)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Συμπτώματα</a:t>
            </a:r>
            <a:r>
              <a:rPr lang="en-US" sz="2400" b="1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 Ταχέως αυξανόμενη μάζα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			      Νόσος αρχικού σταδίου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>
                <a:solidFill>
                  <a:srgbClr val="FFFFCC"/>
                </a:solidFill>
                <a:sym typeface="Wingdings" pitchFamily="2" charset="2"/>
              </a:rPr>
              <a:t>			     Διήθηση μυελού  &lt;1/3 των περιπτώσεων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>
                <a:sym typeface="Symbol" pitchFamily="18" charset="2"/>
              </a:rPr>
              <a:t>				</a:t>
            </a:r>
            <a:r>
              <a:rPr lang="el-GR" sz="2400" b="1">
                <a:sym typeface="Symbol" pitchFamily="18" charset="2"/>
              </a:rPr>
              <a:t>  </a:t>
            </a:r>
            <a:r>
              <a:rPr lang="el-GR" b="1">
                <a:solidFill>
                  <a:srgbClr val="FFFF00"/>
                </a:solidFill>
                <a:sym typeface="Symbol" pitchFamily="18" charset="2"/>
              </a:rPr>
              <a:t></a:t>
            </a:r>
            <a:r>
              <a:rPr lang="en-US" b="1">
                <a:solidFill>
                  <a:srgbClr val="FFFF00"/>
                </a:solidFill>
                <a:sym typeface="Symbol" pitchFamily="18" charset="2"/>
              </a:rPr>
              <a:t>                                 </a:t>
            </a:r>
            <a:r>
              <a:rPr lang="el-GR" b="1">
                <a:solidFill>
                  <a:srgbClr val="FFFF00"/>
                </a:solidFill>
                <a:sym typeface="Symbol" pitchFamily="18" charset="2"/>
              </a:rPr>
              <a:t>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>
                <a:solidFill>
                  <a:srgbClr val="FFFF00"/>
                </a:solidFill>
                <a:sym typeface="Wingdings" pitchFamily="2" charset="2"/>
              </a:rPr>
              <a:t>                                 σύγχρονη                          </a:t>
            </a:r>
            <a:r>
              <a:rPr lang="en-US" sz="2400" b="1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l-GR" sz="2400" b="1">
                <a:solidFill>
                  <a:srgbClr val="FFFF00"/>
                </a:solidFill>
                <a:sym typeface="Wingdings" pitchFamily="2" charset="2"/>
              </a:rPr>
              <a:t>ασύγχρονη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>
                <a:solidFill>
                  <a:srgbClr val="FFFF00"/>
                </a:solidFill>
                <a:sym typeface="Wingdings" pitchFamily="2" charset="2"/>
              </a:rPr>
              <a:t>                              (</a:t>
            </a:r>
            <a:r>
              <a:rPr lang="en-US" sz="2400" b="1">
                <a:solidFill>
                  <a:srgbClr val="FFFF00"/>
                </a:solidFill>
                <a:sym typeface="Wingdings" pitchFamily="2" charset="2"/>
              </a:rPr>
              <a:t>concordant)               </a:t>
            </a:r>
            <a:r>
              <a:rPr lang="el-GR" sz="2400" b="1">
                <a:solidFill>
                  <a:srgbClr val="FFFF00"/>
                </a:solidFill>
                <a:sym typeface="Wingdings" pitchFamily="2" charset="2"/>
              </a:rPr>
              <a:t>       </a:t>
            </a:r>
            <a:r>
              <a:rPr lang="en-US" sz="2400" b="1">
                <a:solidFill>
                  <a:srgbClr val="FFFF00"/>
                </a:solidFill>
                <a:sym typeface="Wingdings" pitchFamily="2" charset="2"/>
              </a:rPr>
              <a:t> (discordant)</a:t>
            </a:r>
            <a:r>
              <a:rPr lang="el-GR" sz="2400" b="1">
                <a:solidFill>
                  <a:srgbClr val="FFFF00"/>
                </a:solidFill>
                <a:sym typeface="Wingdings" pitchFamily="2" charset="2"/>
              </a:rPr>
              <a:t>  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"/>
          <p:cNvSpPr>
            <a:spLocks noRot="1"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DLBCL-NOS</a:t>
            </a:r>
            <a:endParaRPr lang="el-G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96975"/>
            <a:ext cx="84582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b="1">
                <a:solidFill>
                  <a:srgbClr val="FFC000"/>
                </a:solidFill>
                <a:sym typeface="Wingdings" pitchFamily="2" charset="2"/>
              </a:rPr>
              <a:t>A</a:t>
            </a:r>
            <a:r>
              <a:rPr lang="el-GR" b="1">
                <a:solidFill>
                  <a:srgbClr val="FFC000"/>
                </a:solidFill>
                <a:sym typeface="Wingdings" pitchFamily="2" charset="2"/>
              </a:rPr>
              <a:t>ρχιτεκτονικό πρότυπο σε λεμφαδένες</a:t>
            </a:r>
            <a:r>
              <a:rPr lang="en-US" b="1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b="1">
                <a:solidFill>
                  <a:schemeClr val="bg1"/>
                </a:solidFill>
                <a:sym typeface="Wingdings" pitchFamily="2" charset="2"/>
              </a:rPr>
              <a:t> διάχυτο, διαλεμφοζιδιακό, κολποειδικό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b="1">
                <a:solidFill>
                  <a:srgbClr val="FFC000"/>
                </a:solidFill>
                <a:sym typeface="Wingdings" pitchFamily="2" charset="2"/>
              </a:rPr>
              <a:t>Μορφολογικές ποικιλίες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b="1">
                <a:solidFill>
                  <a:schemeClr val="bg1"/>
                </a:solidFill>
                <a:sym typeface="Wingdings" pitchFamily="2" charset="2"/>
              </a:rPr>
              <a:t>     Κεντροβλαστική      Ανοσοβλαστική         Αναπλαστική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None/>
            </a:pPr>
            <a:endParaRPr lang="el-GR" b="1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000">
                <a:solidFill>
                  <a:schemeClr val="bg1"/>
                </a:solidFill>
                <a:sym typeface="Wingdings" pitchFamily="2" charset="2"/>
              </a:rPr>
              <a:t>Σπάνιες ποικιλίες</a:t>
            </a:r>
            <a:r>
              <a:rPr lang="en-US" sz="200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000">
                <a:solidFill>
                  <a:schemeClr val="bg1"/>
                </a:solidFill>
                <a:sym typeface="Wingdings" pitchFamily="2" charset="2"/>
              </a:rPr>
              <a:t> μυξοειδές στρώμα, ψευδοροζέττες, ατρακτοκυτταρική μορφολογία, δίκην «σφραγιστήρος δακτυλίου»</a:t>
            </a:r>
          </a:p>
        </p:txBody>
      </p:sp>
      <p:pic>
        <p:nvPicPr>
          <p:cNvPr id="154628" name="Picture 10"/>
          <p:cNvPicPr>
            <a:picLocks noChangeAspect="1" noChangeArrowheads="1"/>
          </p:cNvPicPr>
          <p:nvPr/>
        </p:nvPicPr>
        <p:blipFill>
          <a:blip r:embed="rId3" cstate="print"/>
          <a:srcRect l="967"/>
          <a:stretch>
            <a:fillRect/>
          </a:stretch>
        </p:blipFill>
        <p:spPr bwMode="auto">
          <a:xfrm>
            <a:off x="6294438" y="2940050"/>
            <a:ext cx="2601912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4629" name="Picture 11"/>
          <p:cNvPicPr>
            <a:picLocks noChangeAspect="1" noChangeArrowheads="1"/>
          </p:cNvPicPr>
          <p:nvPr/>
        </p:nvPicPr>
        <p:blipFill>
          <a:blip r:embed="rId4" cstate="print"/>
          <a:srcRect l="49680" r="702"/>
          <a:stretch>
            <a:fillRect/>
          </a:stretch>
        </p:blipFill>
        <p:spPr bwMode="auto">
          <a:xfrm>
            <a:off x="3375025" y="2949575"/>
            <a:ext cx="2811463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4630" name="Picture 12" descr="Untitled-2"/>
          <p:cNvPicPr>
            <a:picLocks noChangeAspect="1" noChangeArrowheads="1"/>
          </p:cNvPicPr>
          <p:nvPr/>
        </p:nvPicPr>
        <p:blipFill>
          <a:blip r:embed="rId5" cstate="print"/>
          <a:srcRect r="50197"/>
          <a:stretch>
            <a:fillRect/>
          </a:stretch>
        </p:blipFill>
        <p:spPr bwMode="auto">
          <a:xfrm>
            <a:off x="476250" y="2947988"/>
            <a:ext cx="2795588" cy="1798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4631" name="Text Box 13"/>
          <p:cNvSpPr txBox="1">
            <a:spLocks noChangeArrowheads="1"/>
          </p:cNvSpPr>
          <p:nvPr/>
        </p:nvSpPr>
        <p:spPr bwMode="auto">
          <a:xfrm>
            <a:off x="6313488" y="4811713"/>
            <a:ext cx="1058862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CD 30</a:t>
            </a:r>
            <a:endParaRPr lang="el-G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lang="el-GR" sz="3600">
                <a:solidFill>
                  <a:srgbClr val="FFFF00"/>
                </a:solidFill>
                <a:sym typeface="Wingdings" pitchFamily="2" charset="2"/>
              </a:rPr>
              <a:t>νοσοφαινοτυπικές ποικιλίες </a:t>
            </a:r>
            <a:br>
              <a:rPr lang="el-GR" sz="360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3600">
                <a:solidFill>
                  <a:srgbClr val="FFFF00"/>
                </a:solidFill>
                <a:sym typeface="Wingdings" pitchFamily="2" charset="2"/>
              </a:rPr>
              <a:t>DLBCL-NOS</a:t>
            </a:r>
            <a:endParaRPr lang="el-GR" sz="360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3603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800" b="1">
                <a:solidFill>
                  <a:schemeClr val="bg1"/>
                </a:solidFill>
                <a:sym typeface="Wingdings" pitchFamily="2" charset="2"/>
              </a:rPr>
              <a:t>Παρουσία ή μη προφίλ κυττάρου βλαστικού κέντρου</a:t>
            </a:r>
            <a:endParaRPr lang="en-US" sz="2800" b="1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800" b="1">
                <a:solidFill>
                  <a:srgbClr val="FFC000"/>
                </a:solidFill>
                <a:sym typeface="Wingdings" pitchFamily="2" charset="2"/>
              </a:rPr>
              <a:t>Αλγόριθμος </a:t>
            </a:r>
            <a:r>
              <a:rPr lang="en-US" sz="2800" b="1">
                <a:solidFill>
                  <a:srgbClr val="FFC000"/>
                </a:solidFill>
                <a:sym typeface="Wingdings" pitchFamily="2" charset="2"/>
              </a:rPr>
              <a:t>Hans</a:t>
            </a:r>
            <a:r>
              <a:rPr lang="el-GR" sz="2800" b="1">
                <a:solidFill>
                  <a:srgbClr val="FFC000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334000" y="2963863"/>
            <a:ext cx="3638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	</a:t>
            </a:r>
            <a:r>
              <a:rPr lang="el-GR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Απουσία </a:t>
            </a:r>
            <a:r>
              <a:rPr lang="el-GR" sz="20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κλινικοπρογνωστικής</a:t>
            </a:r>
            <a:r>
              <a:rPr lang="el-GR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συσχέτισης ή συσχέτισης με γονιδιακό προφίλ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57188" y="3790950"/>
            <a:ext cx="10795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CD10</a:t>
            </a:r>
            <a:endParaRPr lang="el-G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1852613" y="2738438"/>
            <a:ext cx="741362" cy="3794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</a:t>
            </a: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ΛΚ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3597275" y="2633663"/>
            <a:ext cx="742950" cy="407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ΒΛΚ</a:t>
            </a: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4167188" y="3714750"/>
            <a:ext cx="1209675" cy="409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Μη ΒΛΚ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3103563" y="4791075"/>
            <a:ext cx="1223962" cy="412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Μη ΒΛΚ</a:t>
            </a: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 rot="1236622">
            <a:off x="461963" y="4368800"/>
            <a:ext cx="151606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Arial" pitchFamily="34" charset="0"/>
                <a:sym typeface="Wingdings" pitchFamily="2" charset="2"/>
              </a:rPr>
              <a:t>±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(&lt;30%)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6683" name="Line 11"/>
          <p:cNvSpPr>
            <a:spLocks noChangeShapeType="1"/>
          </p:cNvSpPr>
          <p:nvPr/>
        </p:nvSpPr>
        <p:spPr bwMode="auto">
          <a:xfrm flipV="1">
            <a:off x="836613" y="3073400"/>
            <a:ext cx="946150" cy="7318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>
            <a:off x="890588" y="4224338"/>
            <a:ext cx="1041400" cy="382587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>
            <a:off x="2084388" y="4656138"/>
            <a:ext cx="936625" cy="36036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flipV="1">
            <a:off x="2084388" y="3935413"/>
            <a:ext cx="576262" cy="57626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 flipV="1">
            <a:off x="2732088" y="3111500"/>
            <a:ext cx="936625" cy="6810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8" name="Line 16"/>
          <p:cNvSpPr>
            <a:spLocks noChangeShapeType="1"/>
          </p:cNvSpPr>
          <p:nvPr/>
        </p:nvSpPr>
        <p:spPr bwMode="auto">
          <a:xfrm>
            <a:off x="2732088" y="3935413"/>
            <a:ext cx="1439862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 rot="1313835">
            <a:off x="1920875" y="4819650"/>
            <a:ext cx="10080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Bcl-6-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 rot="-2544023">
            <a:off x="1722438" y="3860800"/>
            <a:ext cx="111283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Bcl-6+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2755900" y="3913188"/>
            <a:ext cx="158750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UM-1+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 rot="-2127756">
            <a:off x="2409825" y="3005138"/>
            <a:ext cx="1552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UM 1-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 rot="-2246083">
            <a:off x="320675" y="3111500"/>
            <a:ext cx="16160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Arial" pitchFamily="34" charset="0"/>
                <a:sym typeface="Wingdings" pitchFamily="2" charset="2"/>
              </a:rPr>
              <a:t>+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(&gt;30%)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6694" name="Line 22"/>
          <p:cNvSpPr>
            <a:spLocks noChangeShapeType="1"/>
          </p:cNvSpPr>
          <p:nvPr/>
        </p:nvSpPr>
        <p:spPr bwMode="auto">
          <a:xfrm>
            <a:off x="5562600" y="2971800"/>
            <a:ext cx="0" cy="2805113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5659438" y="792163"/>
            <a:ext cx="262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</a:t>
            </a:r>
            <a:r>
              <a:rPr lang="el-GR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οριακές</a:t>
            </a:r>
            <a:r>
              <a:rPr lang="en-US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(GEP)</a:t>
            </a:r>
            <a:endParaRPr lang="el-GR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16" name="Text Box 8"/>
          <p:cNvSpPr txBox="1">
            <a:spLocks noChangeArrowheads="1"/>
          </p:cNvSpPr>
          <p:nvPr/>
        </p:nvSpPr>
        <p:spPr bwMode="auto">
          <a:xfrm>
            <a:off x="5530850" y="2212975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Activated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B-cell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(ABC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)</a:t>
            </a:r>
          </a:p>
        </p:txBody>
      </p:sp>
      <p:sp>
        <p:nvSpPr>
          <p:cNvPr id="401419" name="Text Box 11"/>
          <p:cNvSpPr txBox="1">
            <a:spLocks noChangeArrowheads="1"/>
          </p:cNvSpPr>
          <p:nvPr/>
        </p:nvSpPr>
        <p:spPr bwMode="auto">
          <a:xfrm>
            <a:off x="4419600" y="4919663"/>
            <a:ext cx="47244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Παρουσία </a:t>
            </a:r>
          </a:p>
          <a:p>
            <a:pPr algn="ctr">
              <a:defRPr/>
            </a:pPr>
            <a:r>
              <a:rPr lang="el-GR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Κλινικοπρογνωστικής</a:t>
            </a:r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Συσχέτισης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endParaRPr lang="el-GR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Προ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Mabthera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         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Μετά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Mabthera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20" name="Text Box 12"/>
          <p:cNvSpPr txBox="1">
            <a:spLocks noChangeArrowheads="1"/>
          </p:cNvSpPr>
          <p:nvPr/>
        </p:nvSpPr>
        <p:spPr bwMode="auto">
          <a:xfrm>
            <a:off x="0" y="60960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269875" algn="ctr">
              <a:buClr>
                <a:srgbClr val="FFFF00"/>
              </a:buClr>
              <a:defRPr/>
            </a:pP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Lenz G. N. Engl. J. Med. 2008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/>
        </p:nvSpPr>
        <p:spPr bwMode="auto">
          <a:xfrm>
            <a:off x="6967538" y="2212975"/>
            <a:ext cx="1636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Germinal </a:t>
            </a:r>
          </a:p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Center </a:t>
            </a:r>
          </a:p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B-cell like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(GCB)</a:t>
            </a:r>
          </a:p>
        </p:txBody>
      </p:sp>
      <p:sp>
        <p:nvSpPr>
          <p:cNvPr id="158728" name="Line 16"/>
          <p:cNvSpPr>
            <a:spLocks noChangeShapeType="1"/>
          </p:cNvSpPr>
          <p:nvPr/>
        </p:nvSpPr>
        <p:spPr bwMode="auto">
          <a:xfrm flipH="1">
            <a:off x="6172200" y="5791200"/>
            <a:ext cx="457200" cy="15240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29" name="Line 17"/>
          <p:cNvSpPr>
            <a:spLocks noChangeShapeType="1"/>
          </p:cNvSpPr>
          <p:nvPr/>
        </p:nvSpPr>
        <p:spPr bwMode="auto">
          <a:xfrm>
            <a:off x="6705600" y="5791200"/>
            <a:ext cx="457200" cy="22860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pic>
        <p:nvPicPr>
          <p:cNvPr id="158730" name="Picture 40"/>
          <p:cNvPicPr>
            <a:picLocks noChangeAspect="1" noChangeArrowheads="1"/>
          </p:cNvPicPr>
          <p:nvPr/>
        </p:nvPicPr>
        <p:blipFill>
          <a:blip r:embed="rId3" cstate="print"/>
          <a:srcRect l="55363" t="3810" r="3232" b="63474"/>
          <a:stretch>
            <a:fillRect/>
          </a:stretch>
        </p:blipFill>
        <p:spPr bwMode="auto">
          <a:xfrm>
            <a:off x="196850" y="1693863"/>
            <a:ext cx="4965700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1" name="Picture 41" descr="Ship reinterpreted PNA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88025" y="1204913"/>
            <a:ext cx="2816225" cy="1008062"/>
          </a:xfrm>
        </p:spPr>
      </p:pic>
      <p:sp>
        <p:nvSpPr>
          <p:cNvPr id="158732" name="Line 42"/>
          <p:cNvSpPr>
            <a:spLocks noChangeShapeType="1"/>
          </p:cNvSpPr>
          <p:nvPr/>
        </p:nvSpPr>
        <p:spPr bwMode="auto">
          <a:xfrm flipH="1">
            <a:off x="2476500" y="2706688"/>
            <a:ext cx="3195638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33" name="Line 43"/>
          <p:cNvSpPr>
            <a:spLocks noChangeShapeType="1"/>
          </p:cNvSpPr>
          <p:nvPr/>
        </p:nvSpPr>
        <p:spPr bwMode="auto">
          <a:xfrm flipH="1" flipV="1">
            <a:off x="2846388" y="2379663"/>
            <a:ext cx="4462462" cy="8334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34" name="Line 44"/>
          <p:cNvSpPr>
            <a:spLocks noChangeShapeType="1"/>
          </p:cNvSpPr>
          <p:nvPr/>
        </p:nvSpPr>
        <p:spPr bwMode="auto">
          <a:xfrm>
            <a:off x="4911725" y="3903663"/>
            <a:ext cx="1531938" cy="1125537"/>
          </a:xfrm>
          <a:prstGeom prst="line">
            <a:avLst/>
          </a:prstGeom>
          <a:noFill/>
          <a:ln w="34925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01461" name="Rectangle 53"/>
          <p:cNvSpPr>
            <a:spLocks noRot="1" noChangeArrowheads="1"/>
          </p:cNvSpPr>
          <p:nvPr/>
        </p:nvSpPr>
        <p:spPr bwMode="auto">
          <a:xfrm>
            <a:off x="468313" y="-3159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MO</a:t>
            </a:r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ΡΙΑΚΕΣ ΥΠΟΟΜΑΔΕΣ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DLBCL-NOS</a:t>
            </a:r>
            <a:endParaRPr lang="el-GR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6A59815-D8AA-5D82-28D9-CD92C564E2B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57200" y="274638"/>
            <a:ext cx="8229600" cy="9223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Γονοτυπικά χαρακτηριστικά </a:t>
            </a:r>
            <a:br>
              <a:rPr kumimoji="0" lang="el-GR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DLBCL-NOS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FDBC315-B60C-072D-C085-4F5CDFBC5B1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412875"/>
            <a:ext cx="8229600" cy="4713288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Συχνές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κυτταρογενετικές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ανωμαλίες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Απουσία συγκεκριμένης διαγνωστικής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χρωμοσωμικής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ανωμαλίας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Κλωνικές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διατάξεις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ανοσοσφαιρινών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, σωματικές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υπερμεταλλάξεις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, ανώμαλες σωματικές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υπερμεταλλάξεις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Διαμεταθέσεις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γονιδίων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BCL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(20-30%),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BCL6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(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~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30%),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MYC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(10%)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Στο 10% των περιπτώσεων με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διαμετάθεση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MYC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συνύπαρξη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διαμεταθέσεων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BCL2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ή/και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BCL6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32E1A50-723E-009C-B2A2-C9B390F0BA6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57200" y="-77788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Mo</a:t>
            </a:r>
            <a:r>
              <a:rPr kumimoji="0" lang="el-GR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ριακές υποομάδες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DLBCL-NOS</a:t>
            </a:r>
            <a:endParaRPr kumimoji="0" lang="el-GR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21D37BC-1CC3-A000-08E7-3E483B193FE7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155700"/>
            <a:ext cx="8229600" cy="4960938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Καθορίζονται με βάση το προφίλ γονιδιακής έκφρασης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(GEP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) 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 (GCB-like)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τύπος βλαστικού κέντρου [45-50%] (παρουσία γονιδίων κυττάρων βλαστικού κέντρου)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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(Α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BC-like)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τύπος ενεργοποιημένου κυττάρου (παρουσία γονιδίων ενεργοποιημένων Β κυττάρων)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 (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τύπος 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):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περιπτώσεις μη δυνάμενες να ταξινομηθούν ως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GCB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ή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ABC).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Διαφορετικές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χρωμοσωμικές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διαταραχές μεταξύ των 2 κύριων υποομάδων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BCL2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ανασυνδυασμός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συχνότερος σε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GCB like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τύπου</a:t>
            </a:r>
          </a:p>
          <a:p>
            <a:pPr marL="273050" marR="0" lvl="0" indent="-273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Οι δύο κύριες υποομάδες δεν μπορούν με ασφάλεια να αναγνωρισθούν με τη μορφολογία ή τον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ανοσοφαινότυπο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3 - Τίτλος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738188"/>
          </a:xfrm>
        </p:spPr>
        <p:txBody>
          <a:bodyPr/>
          <a:lstStyle/>
          <a:p>
            <a:pPr eaLnBrk="1" hangingPunct="1"/>
            <a:r>
              <a:rPr lang="el-GR" sz="3200" b="1" u="sng">
                <a:solidFill>
                  <a:schemeClr val="accent2"/>
                </a:solidFill>
              </a:rPr>
              <a:t>3. Λοιμώδης μονοπυρήνωση</a:t>
            </a:r>
            <a:endParaRPr lang="el-GR" sz="3200"/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>
          <a:xfrm>
            <a:off x="285750" y="1214438"/>
            <a:ext cx="8678863" cy="43021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l-GR" sz="2000" b="1" u="sng" dirty="0">
                <a:solidFill>
                  <a:schemeClr val="bg1"/>
                </a:solidFill>
              </a:rPr>
              <a:t>Αίτιο: </a:t>
            </a:r>
            <a:r>
              <a:rPr lang="el-GR" sz="2000" dirty="0">
                <a:solidFill>
                  <a:schemeClr val="bg1"/>
                </a:solidFill>
              </a:rPr>
              <a:t>ιός </a:t>
            </a:r>
            <a:r>
              <a:rPr lang="en-US" sz="2000" dirty="0">
                <a:solidFill>
                  <a:schemeClr val="bg1"/>
                </a:solidFill>
              </a:rPr>
              <a:t>Epstein Barr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dirty="0">
                <a:solidFill>
                  <a:schemeClr val="bg1"/>
                </a:solidFill>
              </a:rPr>
              <a:t>Κλινική εικόνα: </a:t>
            </a:r>
            <a:r>
              <a:rPr lang="el-GR" sz="2000" dirty="0">
                <a:solidFill>
                  <a:schemeClr val="bg1"/>
                </a:solidFill>
              </a:rPr>
              <a:t>πυρετός, </a:t>
            </a:r>
            <a:r>
              <a:rPr lang="el-GR" sz="2000" dirty="0" err="1">
                <a:solidFill>
                  <a:schemeClr val="bg1"/>
                </a:solidFill>
              </a:rPr>
              <a:t>δυσκαταποσία</a:t>
            </a:r>
            <a:r>
              <a:rPr lang="el-GR" sz="2000" dirty="0">
                <a:solidFill>
                  <a:schemeClr val="bg1"/>
                </a:solidFill>
              </a:rPr>
              <a:t>, λεμφαδενοπάθεια, σπληνομεγαλία, σπάνια ηπατίτιδα και προσβολή ΚΝΣ. Συχνές οι</a:t>
            </a:r>
            <a:r>
              <a:rPr lang="el-GR" sz="2000" dirty="0">
                <a:solidFill>
                  <a:schemeClr val="accent2"/>
                </a:solidFill>
              </a:rPr>
              <a:t> </a:t>
            </a:r>
            <a:r>
              <a:rPr lang="el-GR" sz="2000" dirty="0" err="1">
                <a:solidFill>
                  <a:schemeClr val="accent2"/>
                </a:solidFill>
              </a:rPr>
              <a:t>υποκλινικές</a:t>
            </a:r>
            <a:r>
              <a:rPr lang="el-GR" sz="2000" dirty="0"/>
              <a:t> </a:t>
            </a:r>
            <a:r>
              <a:rPr lang="el-GR" sz="2000" dirty="0">
                <a:solidFill>
                  <a:schemeClr val="bg1"/>
                </a:solidFill>
              </a:rPr>
              <a:t>λοιμώξεις.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dirty="0">
                <a:solidFill>
                  <a:schemeClr val="bg1"/>
                </a:solidFill>
              </a:rPr>
              <a:t>Αιματολογικά ευρήματα: </a:t>
            </a:r>
            <a:r>
              <a:rPr lang="el-GR" sz="2000" dirty="0">
                <a:solidFill>
                  <a:schemeClr val="accent2"/>
                </a:solidFill>
              </a:rPr>
              <a:t>άτυπα</a:t>
            </a:r>
            <a:r>
              <a:rPr lang="el-GR" sz="2000" dirty="0"/>
              <a:t> </a:t>
            </a:r>
            <a:r>
              <a:rPr lang="el-GR" sz="2000" dirty="0">
                <a:solidFill>
                  <a:schemeClr val="bg1"/>
                </a:solidFill>
              </a:rPr>
              <a:t>λεμφοειδή κύτταρα και </a:t>
            </a:r>
            <a:r>
              <a:rPr lang="el-GR" sz="2000" dirty="0" err="1">
                <a:solidFill>
                  <a:schemeClr val="bg1"/>
                </a:solidFill>
              </a:rPr>
              <a:t>ετερόφιλα</a:t>
            </a:r>
            <a:r>
              <a:rPr lang="el-GR" sz="2000" dirty="0">
                <a:solidFill>
                  <a:schemeClr val="bg1"/>
                </a:solidFill>
              </a:rPr>
              <a:t> αντισώματα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dirty="0">
                <a:solidFill>
                  <a:schemeClr val="bg1"/>
                </a:solidFill>
              </a:rPr>
              <a:t>Ιστολογικά ευρήματα</a:t>
            </a:r>
          </a:p>
          <a:p>
            <a:pPr eaLnBrk="1" hangingPunct="1"/>
            <a:r>
              <a:rPr lang="el-GR" sz="2000" dirty="0" err="1">
                <a:solidFill>
                  <a:schemeClr val="accent2"/>
                </a:solidFill>
              </a:rPr>
              <a:t>Λεμφοζίδια</a:t>
            </a:r>
            <a:r>
              <a:rPr lang="el-GR" sz="2000" dirty="0"/>
              <a:t> </a:t>
            </a:r>
            <a:r>
              <a:rPr lang="el-GR" sz="2000" dirty="0">
                <a:solidFill>
                  <a:schemeClr val="bg1"/>
                </a:solidFill>
              </a:rPr>
              <a:t>αρχικά </a:t>
            </a:r>
            <a:r>
              <a:rPr lang="el-GR" sz="2000" dirty="0" err="1">
                <a:solidFill>
                  <a:schemeClr val="bg1"/>
                </a:solidFill>
              </a:rPr>
              <a:t>υπερπλαστικά</a:t>
            </a:r>
            <a:r>
              <a:rPr lang="el-GR" sz="2000" dirty="0"/>
              <a:t>, </a:t>
            </a:r>
            <a:r>
              <a:rPr lang="el-GR" sz="2000" dirty="0">
                <a:solidFill>
                  <a:schemeClr val="bg1"/>
                </a:solidFill>
              </a:rPr>
              <a:t>συνήθως όμως </a:t>
            </a:r>
            <a:r>
              <a:rPr lang="el-GR" sz="2000" dirty="0">
                <a:solidFill>
                  <a:schemeClr val="accent2"/>
                </a:solidFill>
              </a:rPr>
              <a:t>ατροφικά</a:t>
            </a:r>
          </a:p>
          <a:p>
            <a:pPr eaLnBrk="1" hangingPunct="1"/>
            <a:r>
              <a:rPr lang="el-GR" sz="2000" dirty="0">
                <a:solidFill>
                  <a:schemeClr val="bg1"/>
                </a:solidFill>
              </a:rPr>
              <a:t>Αύξηση του </a:t>
            </a:r>
            <a:r>
              <a:rPr lang="el-GR" sz="2000" dirty="0" err="1">
                <a:solidFill>
                  <a:schemeClr val="accent2"/>
                </a:solidFill>
              </a:rPr>
              <a:t>παραφλοιού</a:t>
            </a:r>
            <a:r>
              <a:rPr lang="el-GR" sz="2000" dirty="0">
                <a:solidFill>
                  <a:schemeClr val="accent2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λόγω εμφανίσεως </a:t>
            </a:r>
            <a:r>
              <a:rPr lang="el-GR" sz="2000" dirty="0">
                <a:solidFill>
                  <a:schemeClr val="accent2"/>
                </a:solidFill>
              </a:rPr>
              <a:t>βλαστικών λεμφοειδών κυττάρων, </a:t>
            </a:r>
            <a:r>
              <a:rPr lang="el-GR" sz="2000" dirty="0">
                <a:solidFill>
                  <a:schemeClr val="bg1"/>
                </a:solidFill>
              </a:rPr>
              <a:t>συνήθως Β προέλευσης, που αναμιγνύονται με μικρού / μέσου μεγέθους λεμφοκύτταρα </a:t>
            </a:r>
            <a:r>
              <a:rPr lang="en-US" sz="2000" dirty="0">
                <a:solidFill>
                  <a:schemeClr val="bg1"/>
                </a:solidFill>
              </a:rPr>
              <a:t>CD8+&gt;CD4+ </a:t>
            </a:r>
            <a:r>
              <a:rPr lang="el-GR" sz="2000" dirty="0">
                <a:solidFill>
                  <a:schemeClr val="bg1"/>
                </a:solidFill>
              </a:rPr>
              <a:t>και πλασματοκύτταρα</a:t>
            </a:r>
          </a:p>
          <a:p>
            <a:pPr eaLnBrk="1" hangingPunct="1"/>
            <a:r>
              <a:rPr lang="el-GR" sz="2000" dirty="0" err="1">
                <a:solidFill>
                  <a:schemeClr val="bg1"/>
                </a:solidFill>
              </a:rPr>
              <a:t>Βλαστόμορφα</a:t>
            </a:r>
            <a:r>
              <a:rPr lang="el-GR" sz="2000" dirty="0">
                <a:solidFill>
                  <a:schemeClr val="bg1"/>
                </a:solidFill>
              </a:rPr>
              <a:t> κύτταρα ενίοτε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 τύπου </a:t>
            </a:r>
            <a:r>
              <a:rPr lang="en-US" sz="2000" dirty="0">
                <a:solidFill>
                  <a:schemeClr val="bg1"/>
                </a:solidFill>
              </a:rPr>
              <a:t>Reed-Sternberg, </a:t>
            </a:r>
            <a:r>
              <a:rPr lang="el-GR" sz="2000" dirty="0">
                <a:solidFill>
                  <a:schemeClr val="bg1"/>
                </a:solidFill>
              </a:rPr>
              <a:t>συχνά </a:t>
            </a:r>
            <a:r>
              <a:rPr lang="en-US" sz="2000" dirty="0">
                <a:solidFill>
                  <a:schemeClr val="accent2"/>
                </a:solidFill>
              </a:rPr>
              <a:t>CD30+</a:t>
            </a:r>
            <a:r>
              <a:rPr lang="en-US" sz="2000" dirty="0"/>
              <a:t> </a:t>
            </a:r>
            <a:r>
              <a:rPr lang="el-GR" sz="2000" dirty="0">
                <a:solidFill>
                  <a:schemeClr val="bg1"/>
                </a:solidFill>
              </a:rPr>
              <a:t>αλλά</a:t>
            </a:r>
            <a:r>
              <a:rPr lang="el-GR" sz="2000" dirty="0"/>
              <a:t> </a:t>
            </a:r>
            <a:r>
              <a:rPr lang="en-US" sz="2000" dirty="0">
                <a:solidFill>
                  <a:schemeClr val="accent2"/>
                </a:solidFill>
              </a:rPr>
              <a:t>CD15-</a:t>
            </a:r>
            <a:r>
              <a:rPr lang="en-US" sz="2000" dirty="0"/>
              <a:t> </a:t>
            </a:r>
            <a:r>
              <a:rPr lang="el-GR" sz="2000" dirty="0">
                <a:solidFill>
                  <a:schemeClr val="bg1"/>
                </a:solidFill>
              </a:rPr>
              <a:t>και</a:t>
            </a:r>
            <a:r>
              <a:rPr lang="el-GR" sz="2000" dirty="0"/>
              <a:t> </a:t>
            </a:r>
            <a:r>
              <a:rPr lang="en-US" sz="2000" dirty="0">
                <a:solidFill>
                  <a:schemeClr val="accent2"/>
                </a:solidFill>
              </a:rPr>
              <a:t>LCA+</a:t>
            </a:r>
            <a:endParaRPr lang="el-GR" sz="2000" dirty="0">
              <a:solidFill>
                <a:schemeClr val="accent2"/>
              </a:solidFill>
            </a:endParaRPr>
          </a:p>
          <a:p>
            <a:pPr eaLnBrk="1" hangingPunct="1"/>
            <a:r>
              <a:rPr lang="el-GR" sz="2000" dirty="0">
                <a:solidFill>
                  <a:schemeClr val="bg1"/>
                </a:solidFill>
              </a:rPr>
              <a:t>Διάταση και πλήρωση των </a:t>
            </a:r>
            <a:r>
              <a:rPr lang="el-GR" sz="2000" dirty="0" err="1">
                <a:solidFill>
                  <a:schemeClr val="bg1"/>
                </a:solidFill>
              </a:rPr>
              <a:t>λεμφοκόλπων</a:t>
            </a:r>
            <a:r>
              <a:rPr lang="el-GR" sz="2000" dirty="0">
                <a:solidFill>
                  <a:schemeClr val="bg1"/>
                </a:solidFill>
              </a:rPr>
              <a:t> από τα βλαστικά κύτταρα και </a:t>
            </a:r>
            <a:r>
              <a:rPr lang="el-GR" sz="2000" dirty="0" err="1">
                <a:solidFill>
                  <a:schemeClr val="bg1"/>
                </a:solidFill>
              </a:rPr>
              <a:t>μονοκυτταροειδή</a:t>
            </a:r>
            <a:r>
              <a:rPr lang="el-GR" sz="2000" dirty="0">
                <a:solidFill>
                  <a:schemeClr val="bg1"/>
                </a:solidFill>
              </a:rPr>
              <a:t> λεμφοκύτταρα</a:t>
            </a:r>
          </a:p>
          <a:p>
            <a:pPr eaLnBrk="1" hangingPunct="1"/>
            <a:r>
              <a:rPr lang="el-GR" sz="2000" dirty="0">
                <a:solidFill>
                  <a:schemeClr val="bg1"/>
                </a:solidFill>
              </a:rPr>
              <a:t>Πάχυνση και διήθηση της κάψας από πλασματοκύτταρα και βλαστικά λεμφοειδή κύτταρα (νέκρωση, αθροίσεις λεμφοειδών κυττάρων)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EBER+, LMP-1+</a:t>
            </a:r>
            <a:endParaRPr lang="el-G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00013"/>
            <a:ext cx="8229600" cy="777875"/>
          </a:xfrm>
        </p:spPr>
        <p:txBody>
          <a:bodyPr/>
          <a:lstStyle/>
          <a:p>
            <a:pPr eaLnBrk="1" hangingPunct="1"/>
            <a:r>
              <a:rPr lang="el-GR" sz="3200" dirty="0">
                <a:solidFill>
                  <a:srgbClr val="FFFF00"/>
                </a:solidFill>
                <a:sym typeface="Wingdings" pitchFamily="2" charset="2"/>
              </a:rPr>
              <a:t>ΛΕΜΦΩΜΑ 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BURKITT </a:t>
            </a:r>
            <a:endParaRPr lang="el-GR" sz="32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941388"/>
            <a:ext cx="8813800" cy="5607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E</a:t>
            </a:r>
            <a:r>
              <a:rPr lang="el-GR" sz="2400" dirty="0" err="1">
                <a:solidFill>
                  <a:schemeClr val="bg1"/>
                </a:solidFill>
                <a:sym typeface="Wingdings" pitchFamily="2" charset="2"/>
              </a:rPr>
              <a:t>πιθετικό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 Β λέμφωμα με εξαιρετικά βραχύ χρόνο διπλασιασμού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Εμφανίζεται ως </a:t>
            </a:r>
            <a:r>
              <a:rPr lang="el-GR" sz="2400" dirty="0" err="1">
                <a:solidFill>
                  <a:schemeClr val="bg1"/>
                </a:solidFill>
                <a:sym typeface="Wingdings" pitchFamily="2" charset="2"/>
              </a:rPr>
              <a:t>λεμφαδενική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 ή </a:t>
            </a:r>
            <a:r>
              <a:rPr lang="el-GR" sz="2400" dirty="0" err="1">
                <a:solidFill>
                  <a:schemeClr val="bg1"/>
                </a:solidFill>
                <a:sym typeface="Wingdings" pitchFamily="2" charset="2"/>
              </a:rPr>
              <a:t>εξωλεμφαδενική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 νόσος ή ως οξεία λευχαιμία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Κλινικές ποικιλίες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br>
              <a:rPr lang="en-US" sz="2400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400" b="1" u="sng" dirty="0">
                <a:solidFill>
                  <a:schemeClr val="accent2"/>
                </a:solidFill>
                <a:sym typeface="Wingdings" pitchFamily="2" charset="2"/>
              </a:rPr>
              <a:t>Ενδημική μορφή</a:t>
            </a:r>
            <a:r>
              <a:rPr lang="en-US" sz="2400" b="1" u="sng" dirty="0">
                <a:solidFill>
                  <a:schemeClr val="accent2"/>
                </a:solidFill>
                <a:sym typeface="Wingdings" pitchFamily="2" charset="2"/>
              </a:rPr>
              <a:t>:</a:t>
            </a:r>
            <a:r>
              <a:rPr lang="el-GR" sz="2400" b="1" u="sng" dirty="0">
                <a:solidFill>
                  <a:schemeClr val="accent2"/>
                </a:solidFill>
                <a:sym typeface="Wingdings" pitchFamily="2" charset="2"/>
              </a:rPr>
              <a:t> </a:t>
            </a:r>
            <a:br>
              <a:rPr lang="el-GR" sz="2400" dirty="0">
                <a:sym typeface="Wingdings" pitchFamily="2" charset="2"/>
              </a:rPr>
            </a:b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- Παιδιά Αφρικανικής καταγωγής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 σχέση με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EBV</a:t>
            </a:r>
            <a:r>
              <a:rPr lang="el-GR" sz="2400" dirty="0">
                <a:solidFill>
                  <a:srgbClr val="FFFF00"/>
                </a:solidFill>
                <a:sym typeface="Wingdings" pitchFamily="2" charset="2"/>
              </a:rPr>
              <a:t>, οστά</a:t>
            </a:r>
            <a:r>
              <a:rPr lang="el-GR" sz="2400" dirty="0">
                <a:sym typeface="Wingdings" pitchFamily="2" charset="2"/>
              </a:rPr>
              <a:t> 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προσώπου / </a:t>
            </a:r>
            <a:r>
              <a:rPr lang="el-GR" sz="2400" dirty="0" err="1">
                <a:solidFill>
                  <a:schemeClr val="bg1"/>
                </a:solidFill>
                <a:sym typeface="Wingdings" pitchFamily="2" charset="2"/>
              </a:rPr>
              <a:t>εξωλεμφαδενικές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 θέσεις </a:t>
            </a:r>
            <a:br>
              <a:rPr lang="el-GR" sz="2400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400" b="1" u="sng" dirty="0">
                <a:solidFill>
                  <a:schemeClr val="accent2"/>
                </a:solidFill>
                <a:sym typeface="Wingdings" pitchFamily="2" charset="2"/>
              </a:rPr>
              <a:t>Σποραδική μορφή</a:t>
            </a:r>
            <a:r>
              <a:rPr lang="en-US" sz="2400" b="1" u="sng" dirty="0">
                <a:solidFill>
                  <a:schemeClr val="accent2"/>
                </a:solidFill>
                <a:sym typeface="Wingdings" pitchFamily="2" charset="2"/>
              </a:rPr>
              <a:t>:</a:t>
            </a:r>
            <a:r>
              <a:rPr lang="el-GR" sz="2400" b="1" u="sng" dirty="0">
                <a:solidFill>
                  <a:schemeClr val="accent2"/>
                </a:solidFill>
                <a:sym typeface="Wingdings" pitchFamily="2" charset="2"/>
              </a:rPr>
              <a:t> </a:t>
            </a:r>
            <a:br>
              <a:rPr lang="el-GR" sz="2400" dirty="0">
                <a:sym typeface="Wingdings" pitchFamily="2" charset="2"/>
              </a:rPr>
            </a:b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- Νέα άτομα, </a:t>
            </a:r>
            <a:r>
              <a:rPr lang="el-GR" sz="2400" dirty="0" err="1">
                <a:solidFill>
                  <a:schemeClr val="bg1"/>
                </a:solidFill>
                <a:sym typeface="Wingdings" pitchFamily="2" charset="2"/>
              </a:rPr>
              <a:t>ειλεοτυφλική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 περιοχή / </a:t>
            </a:r>
            <a:r>
              <a:rPr lang="el-GR" sz="2400" dirty="0" err="1">
                <a:solidFill>
                  <a:schemeClr val="bg1"/>
                </a:solidFill>
                <a:sym typeface="Wingdings" pitchFamily="2" charset="2"/>
              </a:rPr>
              <a:t>γονάδες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,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EBV+</a:t>
            </a:r>
            <a:r>
              <a:rPr lang="el-GR" sz="2400" dirty="0">
                <a:sym typeface="Wingdings" pitchFamily="2" charset="2"/>
              </a:rPr>
              <a:t> 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στο</a:t>
            </a:r>
            <a:r>
              <a:rPr lang="el-GR" sz="2400" dirty="0"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FFFF00"/>
                </a:solidFill>
                <a:sym typeface="Wingdings" pitchFamily="2" charset="2"/>
              </a:rPr>
              <a:t>30%</a:t>
            </a:r>
            <a:r>
              <a:rPr lang="el-GR" sz="2400" dirty="0">
                <a:sym typeface="Wingdings" pitchFamily="2" charset="2"/>
              </a:rPr>
              <a:t> </a:t>
            </a:r>
            <a:br>
              <a:rPr lang="el-GR" sz="2400" dirty="0">
                <a:sym typeface="Wingdings" pitchFamily="2" charset="2"/>
              </a:rPr>
            </a:br>
            <a:r>
              <a:rPr lang="el-GR" sz="2400" b="1" u="sng" dirty="0">
                <a:solidFill>
                  <a:schemeClr val="accent2"/>
                </a:solidFill>
                <a:sym typeface="Wingdings" pitchFamily="2" charset="2"/>
              </a:rPr>
              <a:t>Σχετιζόμενη με </a:t>
            </a:r>
            <a:r>
              <a:rPr lang="el-GR" sz="2400" b="1" u="sng" dirty="0" err="1">
                <a:solidFill>
                  <a:schemeClr val="accent2"/>
                </a:solidFill>
                <a:sym typeface="Wingdings" pitchFamily="2" charset="2"/>
              </a:rPr>
              <a:t>ανοσοκαταστολή</a:t>
            </a:r>
            <a:r>
              <a:rPr lang="en-US" sz="2400" b="1" u="sng" dirty="0">
                <a:solidFill>
                  <a:schemeClr val="accent2"/>
                </a:solidFill>
                <a:sym typeface="Wingdings" pitchFamily="2" charset="2"/>
              </a:rPr>
              <a:t>:</a:t>
            </a:r>
            <a:r>
              <a:rPr lang="el-GR" sz="2400" b="1" u="sng" dirty="0">
                <a:solidFill>
                  <a:schemeClr val="accent2"/>
                </a:solidFill>
                <a:sym typeface="Wingdings" pitchFamily="2" charset="2"/>
              </a:rPr>
              <a:t> </a:t>
            </a:r>
            <a:br>
              <a:rPr lang="el-GR" sz="2400" dirty="0">
                <a:solidFill>
                  <a:srgbClr val="00FF00"/>
                </a:solidFill>
                <a:sym typeface="Wingdings" pitchFamily="2" charset="2"/>
              </a:rPr>
            </a:b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- Συνήθως επί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AIDS, 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λεμφαδένες και μυελός οστών,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EBV+</a:t>
            </a:r>
            <a:r>
              <a:rPr lang="el-GR" sz="2400" dirty="0">
                <a:sym typeface="Wingdings" pitchFamily="2" charset="2"/>
              </a:rPr>
              <a:t> </a:t>
            </a:r>
            <a:r>
              <a:rPr lang="el-GR" sz="2400" dirty="0">
                <a:solidFill>
                  <a:schemeClr val="bg1"/>
                </a:solidFill>
                <a:sym typeface="Wingdings" pitchFamily="2" charset="2"/>
              </a:rPr>
              <a:t>στο </a:t>
            </a:r>
            <a:r>
              <a:rPr lang="el-GR" sz="2400" dirty="0">
                <a:solidFill>
                  <a:srgbClr val="FFFF00"/>
                </a:solidFill>
                <a:sym typeface="Wingdings" pitchFamily="2" charset="2"/>
              </a:rPr>
              <a:t>25-40%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i="1" dirty="0">
                <a:solidFill>
                  <a:schemeClr val="bg1"/>
                </a:solidFill>
                <a:sym typeface="Wingdings" pitchFamily="2" charset="2"/>
              </a:rPr>
              <a:t>Κλινική εικόνα. Νόσος προχωρημένου σταδίου και </a:t>
            </a:r>
            <a:r>
              <a:rPr lang="en-US" sz="2400" i="1" dirty="0">
                <a:solidFill>
                  <a:schemeClr val="bg1"/>
                </a:solidFill>
                <a:sym typeface="Wingdings" pitchFamily="2" charset="2"/>
              </a:rPr>
              <a:t> ↑↑↑LDH</a:t>
            </a:r>
            <a:r>
              <a:rPr lang="el-GR" sz="2400" i="1" dirty="0">
                <a:solidFill>
                  <a:schemeClr val="bg1"/>
                </a:solidFill>
                <a:sym typeface="Wingdings" pitchFamily="2" charset="2"/>
              </a:rPr>
              <a:t> ορού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8893175" cy="5491163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1600" b="1" dirty="0">
                <a:solidFill>
                  <a:srgbClr val="FFFF00"/>
                </a:solidFill>
                <a:sym typeface="Wingdings" pitchFamily="2" charset="2"/>
              </a:rPr>
              <a:t>Μορφολογία</a:t>
            </a:r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1600" b="1" dirty="0">
                <a:sym typeface="Wingdings" pitchFamily="2" charset="2"/>
              </a:rPr>
              <a:t> </a:t>
            </a:r>
            <a:br>
              <a:rPr lang="en-US" sz="1600" b="1" dirty="0"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Μονόμορφος πληθυσμός μέσου μεγέθους με </a:t>
            </a: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πολλαπλά κεντρικά </a:t>
            </a:r>
            <a:br>
              <a:rPr lang="en-US" sz="1600" b="1" dirty="0">
                <a:solidFill>
                  <a:srgbClr val="00FF00"/>
                </a:solidFill>
                <a:sym typeface="Wingdings" pitchFamily="2" charset="2"/>
              </a:rPr>
            </a:br>
            <a:r>
              <a:rPr lang="en-US" sz="1600" b="1" dirty="0">
                <a:solidFill>
                  <a:srgbClr val="00FF00"/>
                </a:solidFill>
                <a:sym typeface="Wingdings" pitchFamily="2" charset="2"/>
              </a:rPr>
              <a:t>   </a:t>
            </a: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πυρήνια</a:t>
            </a:r>
            <a:r>
              <a:rPr lang="el-GR" sz="1600" b="1" dirty="0">
                <a:sym typeface="Wingdings" pitchFamily="2" charset="2"/>
              </a:rPr>
              <a:t>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και βασίφιλο κυτταρόπλασμα με </a:t>
            </a: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κενοτόπια λίπους</a:t>
            </a:r>
            <a:r>
              <a:rPr lang="el-GR" sz="1600" b="1" dirty="0">
                <a:sym typeface="Wingdings" pitchFamily="2" charset="2"/>
              </a:rPr>
              <a:t> </a:t>
            </a:r>
            <a:br>
              <a:rPr lang="en-US" sz="1600" b="1" dirty="0"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↑↑↑ρυθμός απόπτωσης (</a:t>
            </a:r>
            <a:r>
              <a:rPr lang="el-GR" sz="1600" b="1" dirty="0">
                <a:solidFill>
                  <a:schemeClr val="bg1"/>
                </a:solidFill>
                <a:sym typeface="Symbol" pitchFamily="18" charset="2"/>
              </a:rPr>
              <a:t>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εικόνα </a:t>
            </a: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«έναστρου ουρανού»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)</a:t>
            </a:r>
            <a:r>
              <a:rPr lang="el-GR" sz="1600" b="1" dirty="0">
                <a:sym typeface="Wingdings" pitchFamily="2" charset="2"/>
              </a:rPr>
              <a:t>  </a:t>
            </a:r>
            <a:br>
              <a:rPr lang="en-US" sz="1600" b="1" dirty="0"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ενίοτε πλασματοκυτταροειδής διαφοροποίηση (κυρίως επί </a:t>
            </a: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AIDS)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  </a:t>
            </a:r>
            <a:br>
              <a:rPr lang="en-US" sz="1600" b="1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ενίοτε πυρηνικός πλειομορφισμός </a:t>
            </a:r>
            <a:br>
              <a:rPr lang="en-US" sz="1600" b="1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ελάχιστα μικρά λεμφοκύτταρα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1600" b="1" dirty="0">
                <a:solidFill>
                  <a:srgbClr val="FFFF00"/>
                </a:solidFill>
                <a:sym typeface="Wingdings" pitchFamily="2" charset="2"/>
              </a:rPr>
              <a:t>Ανοσοφαινότυπος</a:t>
            </a:r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1600" b="1" dirty="0">
                <a:solidFill>
                  <a:srgbClr val="FFFF00"/>
                </a:solidFill>
                <a:sym typeface="Wingdings" pitchFamily="2" charset="2"/>
              </a:rPr>
              <a:t> </a:t>
            </a:r>
            <a:br>
              <a:rPr lang="en-US" sz="1600" b="1" dirty="0"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παν Β δείκτες+ </a:t>
            </a:r>
            <a:br>
              <a:rPr lang="en-US" sz="1600" b="1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- δείκτες κυττάρων βλαστικού κέντρου </a:t>
            </a:r>
            <a:r>
              <a:rPr lang="en-US" sz="1600" b="1" dirty="0">
                <a:solidFill>
                  <a:srgbClr val="00FF00"/>
                </a:solidFill>
                <a:sym typeface="Wingdings" pitchFamily="2" charset="2"/>
              </a:rPr>
              <a:t>(CD10/bcl6)+</a:t>
            </a:r>
            <a:r>
              <a:rPr lang="en-US" sz="1600" b="1" dirty="0">
                <a:sym typeface="Wingdings" pitchFamily="2" charset="2"/>
              </a:rPr>
              <a:t> </a:t>
            </a:r>
            <a:br>
              <a:rPr lang="en-US" sz="1600" b="1" dirty="0"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n-US" sz="1600" b="1" dirty="0">
                <a:solidFill>
                  <a:srgbClr val="00FF00"/>
                </a:solidFill>
                <a:sym typeface="Wingdings" pitchFamily="2" charset="2"/>
              </a:rPr>
              <a:t>bcl2 -</a:t>
            </a:r>
            <a:r>
              <a:rPr lang="en-US" sz="1600" b="1" dirty="0">
                <a:sym typeface="Wingdings" pitchFamily="2" charset="2"/>
              </a:rPr>
              <a:t>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(ή ασθενής έκφραση) </a:t>
            </a:r>
            <a:br>
              <a:rPr lang="en-US" sz="1600" b="1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 Τ</a:t>
            </a: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dt - </a:t>
            </a:r>
            <a:br>
              <a:rPr lang="en-US" sz="1600" b="1" dirty="0">
                <a:sym typeface="Wingdings" pitchFamily="2" charset="2"/>
              </a:rPr>
            </a:br>
            <a:r>
              <a:rPr lang="en-US" sz="1600" b="1" dirty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n-US" sz="1600" b="1" dirty="0">
                <a:sym typeface="Wingdings" pitchFamily="2" charset="2"/>
              </a:rPr>
              <a:t> </a:t>
            </a:r>
            <a:r>
              <a:rPr lang="en-US" sz="1600" b="1" dirty="0">
                <a:solidFill>
                  <a:srgbClr val="00FF00"/>
                </a:solidFill>
                <a:sym typeface="Wingdings" pitchFamily="2" charset="2"/>
              </a:rPr>
              <a:t>Ki67 &gt;98%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1600" b="1" dirty="0">
                <a:solidFill>
                  <a:srgbClr val="FFFF00"/>
                </a:solidFill>
                <a:sym typeface="Wingdings" pitchFamily="2" charset="2"/>
              </a:rPr>
              <a:t>Γονότυπος</a:t>
            </a:r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1600" b="1" dirty="0">
                <a:sym typeface="Wingdings" pitchFamily="2" charset="2"/>
              </a:rPr>
              <a:t>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Διαμετάθεση </a:t>
            </a:r>
            <a:r>
              <a:rPr lang="en-US" sz="1600" b="1" dirty="0" err="1">
                <a:solidFill>
                  <a:srgbClr val="00FF00"/>
                </a:solidFill>
                <a:sym typeface="Wingdings" pitchFamily="2" charset="2"/>
              </a:rPr>
              <a:t>IgH</a:t>
            </a:r>
            <a:r>
              <a:rPr lang="en-US" sz="1600" b="1" dirty="0">
                <a:solidFill>
                  <a:srgbClr val="00FF00"/>
                </a:solidFill>
                <a:sym typeface="Wingdings" pitchFamily="2" charset="2"/>
              </a:rPr>
              <a:t>/MYC</a:t>
            </a: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 (ή σπανιότερα IGK ή IGL) </a:t>
            </a:r>
            <a:r>
              <a:rPr lang="el-GR" sz="1600" b="1" u="sng" dirty="0">
                <a:solidFill>
                  <a:srgbClr val="00FF00"/>
                </a:solidFill>
                <a:sym typeface="Wingdings" pitchFamily="2" charset="2"/>
              </a:rPr>
              <a:t>χωρίς</a:t>
            </a: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 BCL2 ή BCL6 διαμεταθέσεις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1600" b="1" dirty="0">
              <a:solidFill>
                <a:srgbClr val="00FF00"/>
              </a:solidFill>
              <a:sym typeface="Wingdings" pitchFamily="2" charset="2"/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~10% κλασικών BL είναι MYC-R- στο FISH (με BAP) → MYC/IG fusion probes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1600" b="1" dirty="0">
              <a:solidFill>
                <a:srgbClr val="00FF00"/>
              </a:solidFill>
              <a:sym typeface="Wingdings" pitchFamily="2" charset="2"/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1600" b="1" dirty="0">
                <a:solidFill>
                  <a:srgbClr val="00FF00"/>
                </a:solidFill>
                <a:sym typeface="Wingdings" pitchFamily="2" charset="2"/>
              </a:rPr>
              <a:t>Οι EBV+ και EBV- BL περιπτώσεις είναι δύο διαφορετικές βιολογικές ομάδες βάσει των μοριακών ευρημάτων, ασχέτως του επιδημιολογικού ή γεωγραφικού υποστρώματος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1600" b="1" dirty="0">
              <a:solidFill>
                <a:srgbClr val="00FF00"/>
              </a:solidFill>
              <a:sym typeface="Wingdings" pitchFamily="2" charset="2"/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1600" b="1" dirty="0">
                <a:solidFill>
                  <a:srgbClr val="FFFF00"/>
                </a:solidFill>
                <a:sym typeface="Wingdings" pitchFamily="2" charset="2"/>
              </a:rPr>
              <a:t>Πρόγνωση</a:t>
            </a:r>
            <a:r>
              <a:rPr lang="en-US" sz="1600" b="1" dirty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1600" b="1" dirty="0">
                <a:sym typeface="Wingdings" pitchFamily="2" charset="2"/>
              </a:rPr>
              <a:t> </a:t>
            </a:r>
            <a:r>
              <a:rPr lang="el-GR" sz="1600" b="1" dirty="0">
                <a:solidFill>
                  <a:schemeClr val="bg1"/>
                </a:solidFill>
                <a:sym typeface="Wingdings" pitchFamily="2" charset="2"/>
              </a:rPr>
              <a:t>Νόσος επιθετική αλλά δυνητικά ιάσιμη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1600" b="1" dirty="0">
              <a:sym typeface="Wingdings" pitchFamily="2" charset="2"/>
            </a:endParaRPr>
          </a:p>
        </p:txBody>
      </p:sp>
      <p:sp>
        <p:nvSpPr>
          <p:cNvPr id="357380" name="Rectangle 4"/>
          <p:cNvSpPr>
            <a:spLocks noRot="1" noChangeArrowheads="1"/>
          </p:cNvSpPr>
          <p:nvPr/>
        </p:nvSpPr>
        <p:spPr bwMode="auto">
          <a:xfrm>
            <a:off x="457200" y="-3175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Times New Roman" charset="0"/>
                <a:sym typeface="Wingdings" pitchFamily="2" charset="2"/>
              </a:rPr>
              <a:t>ΛΕΜΦΩΜΑ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Times New Roman" charset="0"/>
                <a:sym typeface="Wingdings" pitchFamily="2" charset="2"/>
              </a:rPr>
              <a:t>BURKITT </a:t>
            </a:r>
            <a:r>
              <a:rPr lang="el-GR" sz="2800" i="1" dirty="0">
                <a:solidFill>
                  <a:schemeClr val="bg1"/>
                </a:solidFill>
                <a:latin typeface="+mn-lt"/>
                <a:cs typeface="Times New Roman" charset="0"/>
                <a:sym typeface="Wingdings" pitchFamily="2" charset="2"/>
              </a:rPr>
              <a:t>(ΣΥΝΕΧΕΙΑ)</a:t>
            </a:r>
            <a:r>
              <a:rPr lang="en-US" sz="2800" i="1" dirty="0">
                <a:solidFill>
                  <a:schemeClr val="bg1"/>
                </a:solidFill>
                <a:latin typeface="+mn-lt"/>
                <a:cs typeface="Times New Roman" charset="0"/>
                <a:sym typeface="Wingdings" pitchFamily="2" charset="2"/>
              </a:rPr>
              <a:t> </a:t>
            </a:r>
            <a:endParaRPr lang="el-GR" sz="2800" i="1" dirty="0">
              <a:solidFill>
                <a:schemeClr val="bg1"/>
              </a:solidFill>
              <a:latin typeface="+mn-lt"/>
              <a:cs typeface="Times New Roman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Untitled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113" y="673100"/>
            <a:ext cx="6899275" cy="144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1971" name="Picture 3" descr="Untitled-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4113" y="2208213"/>
            <a:ext cx="6905625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958975" y="171450"/>
            <a:ext cx="85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Garamond" pitchFamily="18" charset="0"/>
              </a:rPr>
              <a:t>Ki67</a:t>
            </a:r>
            <a:endParaRPr lang="el-GR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3957638" y="171450"/>
            <a:ext cx="1011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Garamond" pitchFamily="18" charset="0"/>
              </a:rPr>
              <a:t>CD10</a:t>
            </a:r>
            <a:endParaRPr lang="el-GR" sz="280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342063" y="185738"/>
            <a:ext cx="1033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Garamond" pitchFamily="18" charset="0"/>
              </a:rPr>
              <a:t>FISH</a:t>
            </a:r>
            <a:endParaRPr lang="el-GR" sz="280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>
            <a:extLst>
              <a:ext uri="{FF2B5EF4-FFF2-40B4-BE49-F238E27FC236}">
                <a16:creationId xmlns:a16="http://schemas.microsoft.com/office/drawing/2014/main" id="{75406D3E-8180-A9AD-B23C-18355168EE29}"/>
              </a:ext>
            </a:extLst>
          </p:cNvPr>
          <p:cNvSpPr txBox="1"/>
          <p:nvPr/>
        </p:nvSpPr>
        <p:spPr>
          <a:xfrm>
            <a:off x="0" y="134938"/>
            <a:ext cx="9144000" cy="12001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Υψηλής κακοήθειας Β λέμφωμα </a:t>
            </a: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τύπου </a:t>
            </a: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BL) 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με ανωμαλίες του </a:t>
            </a: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11q (HGBL-11q, WHO 2022)/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Μεγαλοκυτταρικό Β λέμφωμα</a:t>
            </a: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με ανωμαλίες του</a:t>
            </a: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11q (ICC 2022 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προσωρινή οντότητα)</a:t>
            </a:r>
            <a:endParaRPr kumimoji="0" lang="en-US" altLang="el-GR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0 - TextBox">
            <a:extLst>
              <a:ext uri="{FF2B5EF4-FFF2-40B4-BE49-F238E27FC236}">
                <a16:creationId xmlns:a16="http://schemas.microsoft.com/office/drawing/2014/main" id="{C3FF47E3-EB3D-B785-BF5C-853962C2C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3663"/>
            <a:ext cx="3814763" cy="554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204788" indent="-20478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Επιθετικό</a:t>
            </a: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MYC-R</a:t>
            </a: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 Β λέμφωμα με ανοσοφαινότυπο τυπικό του</a:t>
            </a: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BL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13% </a:t>
            </a: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των</a:t>
            </a: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BL, DLBCL </a:t>
            </a: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και </a:t>
            </a: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HGBL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Χαμηλότερη έκφραση</a:t>
            </a: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MYC </a:t>
            </a: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ανοσοϊστοχημικά σε σχέση με</a:t>
            </a: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BL 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Βλαστοειδής ή ενδιάμεση μορφολογία</a:t>
            </a:r>
            <a:endParaRPr kumimoji="0" lang="en-US" altLang="el-GR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4788" marR="0" lvl="1" indent="-204788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Σε ορισμένες περιπτώσεις οζώδες πρότυπο ανάπτυξης</a:t>
            </a:r>
            <a:endParaRPr kumimoji="0" lang="en-US" altLang="el-G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4788" marR="0" lvl="1" indent="-204788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Συχνότερα λεμφαδενική εντόπιση</a:t>
            </a:r>
            <a:endParaRPr kumimoji="0" lang="en-US" altLang="el-G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4788" marR="0" lvl="1" indent="-204788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Ανωμαλίες </a:t>
            </a: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11q (proximal gain and telomeric loss of 11q sequences simultaneously)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GEP: GC-derived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Ελεγχος κατάστασης 11q επί παρουσίας: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None/>
              <a:tabLst/>
              <a:defRPr/>
            </a:pPr>
            <a:r>
              <a:rPr lang="el-GR" altLang="el-GR" sz="16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MYCR-HGBL ή μορφολογίας τύπου BL-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None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-Ανοσοφαινότυπου τύπου BL (Απουσία έκφρασης BCL2)</a:t>
            </a:r>
            <a:endParaRPr kumimoji="0" lang="en-US" altLang="el-GR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l-G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FE4378-1362-A4C1-71DF-6B987814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52600"/>
            <a:ext cx="393700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4 - TextBox">
            <a:extLst>
              <a:ext uri="{FF2B5EF4-FFF2-40B4-BE49-F238E27FC236}">
                <a16:creationId xmlns:a16="http://schemas.microsoft.com/office/drawing/2014/main" id="{48607560-4BF0-259B-C8EA-7C0A095FD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413" y="6080125"/>
            <a:ext cx="5589587" cy="346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Salaverria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, Blood 2014; </a:t>
            </a: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Ott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, BJH 2017; Au-</a:t>
            </a: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Yeung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, BJH 2020; Gonzalez-</a:t>
            </a: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Farre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Haematologia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 2020; </a:t>
            </a: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Rimsza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Virch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 Arch 2017; </a:t>
            </a:r>
            <a:r>
              <a:rPr kumimoji="0" lang="en-US" sz="825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Alaggio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itchFamily="34" charset="-128"/>
                <a:cs typeface="+mn-cs"/>
              </a:rPr>
              <a:t>, Leukemia 2022; Campo, Blood 2022</a:t>
            </a:r>
          </a:p>
        </p:txBody>
      </p:sp>
      <p:sp>
        <p:nvSpPr>
          <p:cNvPr id="8" name="8 - TextBox">
            <a:extLst>
              <a:ext uri="{FF2B5EF4-FFF2-40B4-BE49-F238E27FC236}">
                <a16:creationId xmlns:a16="http://schemas.microsoft.com/office/drawing/2014/main" id="{484CE511-3E1E-3332-BEF6-08CB94900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490913"/>
            <a:ext cx="431800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Bcl2</a:t>
            </a:r>
            <a:endParaRPr kumimoji="0" lang="el-GR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9 - TextBox">
            <a:extLst>
              <a:ext uri="{FF2B5EF4-FFF2-40B4-BE49-F238E27FC236}">
                <a16:creationId xmlns:a16="http://schemas.microsoft.com/office/drawing/2014/main" id="{F0624DB2-F8C4-80A0-1A56-48B46273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490913"/>
            <a:ext cx="431800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CD10</a:t>
            </a:r>
            <a:endParaRPr kumimoji="0" lang="el-GR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10 - TextBox">
            <a:extLst>
              <a:ext uri="{FF2B5EF4-FFF2-40B4-BE49-F238E27FC236}">
                <a16:creationId xmlns:a16="http://schemas.microsoft.com/office/drawing/2014/main" id="{A6075499-01E3-5560-F230-2600D7B2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2486025"/>
            <a:ext cx="431800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Bcl6</a:t>
            </a:r>
            <a:endParaRPr kumimoji="0" lang="el-GR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11 - TextBox">
            <a:extLst>
              <a:ext uri="{FF2B5EF4-FFF2-40B4-BE49-F238E27FC236}">
                <a16:creationId xmlns:a16="http://schemas.microsoft.com/office/drawing/2014/main" id="{6BF8C49E-BACC-21D9-DA81-2F44FBED0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3497263"/>
            <a:ext cx="534988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Ki67</a:t>
            </a:r>
            <a:endParaRPr kumimoji="0" lang="el-GR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>
            <a:extLst>
              <a:ext uri="{FF2B5EF4-FFF2-40B4-BE49-F238E27FC236}">
                <a16:creationId xmlns:a16="http://schemas.microsoft.com/office/drawing/2014/main" id="{255681FC-8EC0-FDEF-F5D2-3EF8A9492718}"/>
              </a:ext>
            </a:extLst>
          </p:cNvPr>
          <p:cNvSpPr txBox="1"/>
          <p:nvPr/>
        </p:nvSpPr>
        <p:spPr>
          <a:xfrm>
            <a:off x="2123728" y="0"/>
            <a:ext cx="4821238" cy="46196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LBCL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με διαμεταθέσεις του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IRF4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80C45C5-74BA-DC4C-12F7-FAFAB301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1663" r="1263" b="1884"/>
          <a:stretch>
            <a:fillRect/>
          </a:stretch>
        </p:blipFill>
        <p:spPr bwMode="auto">
          <a:xfrm>
            <a:off x="5078413" y="1466850"/>
            <a:ext cx="4065587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4 - TextBox">
            <a:extLst>
              <a:ext uri="{FF2B5EF4-FFF2-40B4-BE49-F238E27FC236}">
                <a16:creationId xmlns:a16="http://schemas.microsoft.com/office/drawing/2014/main" id="{0B943139-08E0-851B-1048-916E45AA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0" y="6145213"/>
            <a:ext cx="3270250" cy="727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03597" marR="0" lvl="0" indent="-203597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Ott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, BJH 2017</a:t>
            </a:r>
          </a:p>
          <a:p>
            <a:pPr marL="203597" marR="0" lvl="0" indent="-203597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Swerdlow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, Blood 2016</a:t>
            </a:r>
          </a:p>
          <a:p>
            <a:pPr marL="203597" marR="0" lvl="0" indent="-203597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Au-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Yeung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, BJH 2020</a:t>
            </a:r>
          </a:p>
          <a:p>
            <a:pPr marL="203597" marR="0" lvl="0" indent="-203597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Campo, Blood 2022</a:t>
            </a:r>
          </a:p>
          <a:p>
            <a:pPr marL="203597" marR="0" lvl="0" indent="-203597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Alaggio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+mn-cs"/>
              </a:rPr>
              <a:t>, Leukemia 2022</a:t>
            </a:r>
          </a:p>
        </p:txBody>
      </p:sp>
      <p:sp>
        <p:nvSpPr>
          <p:cNvPr id="7" name="6 - TextBox">
            <a:extLst>
              <a:ext uri="{FF2B5EF4-FFF2-40B4-BE49-F238E27FC236}">
                <a16:creationId xmlns:a16="http://schemas.microsoft.com/office/drawing/2014/main" id="{E652600F-DF88-5FD9-3DB4-A40D3CFF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4419600"/>
            <a:ext cx="539750" cy="230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6858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Bcl6</a:t>
            </a:r>
            <a:endParaRPr kumimoji="0" lang="el-GR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7 - TextBox">
            <a:extLst>
              <a:ext uri="{FF2B5EF4-FFF2-40B4-BE49-F238E27FC236}">
                <a16:creationId xmlns:a16="http://schemas.microsoft.com/office/drawing/2014/main" id="{990C4161-252E-C16D-7363-A2554415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4419600"/>
            <a:ext cx="539750" cy="230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6858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MUM-1</a:t>
            </a:r>
            <a:endParaRPr kumimoji="0" lang="el-GR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16 - TextBox">
            <a:extLst>
              <a:ext uri="{FF2B5EF4-FFF2-40B4-BE49-F238E27FC236}">
                <a16:creationId xmlns:a16="http://schemas.microsoft.com/office/drawing/2014/main" id="{DFCB7AD9-137A-3AA1-3101-5C1783051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404664"/>
            <a:ext cx="7827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8438" indent="-198438"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6858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198438" marR="0" lvl="0" indent="-198438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None/>
              <a:tabLst/>
              <a:defRPr/>
            </a:pP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Νέα οντότητα στη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WHO 2022 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και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ICC 2022 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για ΔΔ από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DLBCL 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και παιδιατρικού τύπου λεμφοζιδιακό λέμφωμα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198438" marR="0" lvl="0" indent="-198438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None/>
              <a:tabLst/>
              <a:defRPr/>
            </a:pPr>
            <a:endParaRPr kumimoji="0" lang="el-G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10 - TextBox">
            <a:extLst>
              <a:ext uri="{FF2B5EF4-FFF2-40B4-BE49-F238E27FC236}">
                <a16:creationId xmlns:a16="http://schemas.microsoft.com/office/drawing/2014/main" id="{41C775BC-E56B-B9BF-9E82-E492AE228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8760"/>
            <a:ext cx="5014913" cy="562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03200" indent="-203200"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6858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6858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Κυρίως σε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παιδιά/νέους ενήλικες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6-20% of DLBCL/FL3 </a:t>
            </a: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στα παιδιά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σπανιότερο στους ενήλικες</a:t>
            </a: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Χαμηλού σταδίου στην εμφάνιση, περιορίζεται στο δακτύλιο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Waldeyer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και/ή τους τραχηλικούς λεμφαδένες</a:t>
            </a: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Οζώδες και/ή διάχυτο πρότυπο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ομοιάζον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FL3B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ή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DLBCL</a:t>
            </a: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Μορφολογία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Μεγαλοκυτταρική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+/-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βλαστοειδής</a:t>
            </a: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Έντονο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MUM-1+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(100%),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Bcl6+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,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CD10 </a:t>
            </a: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και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bcl2+ (&gt;50% ), </a:t>
            </a: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σπάνια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CD5+, </a:t>
            </a: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πολύ υψηλό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Ki67</a:t>
            </a:r>
            <a:endParaRPr kumimoji="0" lang="el-G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IRF4-R (</a:t>
            </a:r>
            <a:r>
              <a:rPr kumimoji="0" lang="el-GR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με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IGH </a:t>
            </a:r>
            <a:r>
              <a:rPr kumimoji="0" lang="el-GR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στις περισσότερες περιπτώσεις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), Bcl6-R (</a:t>
            </a:r>
            <a:r>
              <a:rPr kumimoji="0" lang="el-GR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συχνά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), </a:t>
            </a:r>
            <a:r>
              <a:rPr kumimoji="0" lang="el-GR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όχι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Bcl2-R</a:t>
            </a:r>
            <a:endParaRPr kumimoji="0" lang="el-GR" alt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Καλύτερη πρόγνωση με τη θεραπεία</a:t>
            </a: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0" indent="-203200" algn="l" defTabSz="6858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Συχνές μεταλλάξεις του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IRF</a:t>
            </a: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l-G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μαζί με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IRF4-R</a:t>
            </a:r>
          </a:p>
        </p:txBody>
      </p:sp>
      <p:pic>
        <p:nvPicPr>
          <p:cNvPr id="11" name="Picture 2" descr="C:\Users\User\Desktop\Ιωάννινα 2022\frauenfeld cde.PNG">
            <a:extLst>
              <a:ext uri="{FF2B5EF4-FFF2-40B4-BE49-F238E27FC236}">
                <a16:creationId xmlns:a16="http://schemas.microsoft.com/office/drawing/2014/main" id="{C422FAF5-6E26-A8F6-686E-24E08534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4649788"/>
            <a:ext cx="383381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333375"/>
            <a:ext cx="8212137" cy="596900"/>
          </a:xfrm>
        </p:spPr>
        <p:txBody>
          <a:bodyPr/>
          <a:lstStyle/>
          <a:p>
            <a:pPr algn="ctr" eaLnBrk="1" hangingPunct="1"/>
            <a:r>
              <a:rPr lang="el-GR" sz="3200" dirty="0">
                <a:solidFill>
                  <a:srgbClr val="FFFF00"/>
                </a:solidFill>
                <a:sym typeface="Wingdings" pitchFamily="2" charset="2"/>
              </a:rPr>
              <a:t>ΚΑΤΗΓΟΡΙΕΣ ΜΕ ΕΝΔΙΑΜΕΣΑ ΜΟΡΦΟΛΟΓΙΚΑ ΧΑΡΑΚΤΗΡΙΣΤΙΚΑ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7947025" cy="4125913"/>
          </a:xfrm>
          <a:noFill/>
        </p:spPr>
        <p:txBody>
          <a:bodyPr/>
          <a:lstStyle/>
          <a:p>
            <a:pPr marL="514350" indent="-514350" eaLnBrk="1" hangingPunct="1">
              <a:buClr>
                <a:schemeClr val="accent2"/>
              </a:buClr>
              <a:buSzPct val="90000"/>
              <a:buFont typeface="+mj-lt"/>
              <a:buAutoNum type="arabicPeriod"/>
              <a:defRPr/>
            </a:pPr>
            <a:r>
              <a:rPr lang="el-GR" sz="2800" dirty="0">
                <a:solidFill>
                  <a:schemeClr val="bg1"/>
                </a:solidFill>
                <a:sym typeface="Wingdings" pitchFamily="2" charset="2"/>
              </a:rPr>
              <a:t>Β ΛΕΜΦΩΜΑ ΑΤΑΞΙΝΟΜΗΤΟ ΜΕ ΧΑΡΑΚΤΗΡΙΣΤΙΚΑ ΕΝΔΙΑΜΕΣΑ ΜΕΤΑΞΥ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DLBCL</a:t>
            </a:r>
            <a:r>
              <a:rPr lang="el-GR" sz="2800" dirty="0">
                <a:solidFill>
                  <a:schemeClr val="bg1"/>
                </a:solidFill>
                <a:sym typeface="Wingdings" pitchFamily="2" charset="2"/>
              </a:rPr>
              <a:t> ΚΑΙ ΛΕΜΦΩΜΑΤΟΣ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BURKITT</a:t>
            </a:r>
          </a:p>
          <a:p>
            <a:pPr marL="514350" indent="-514350" eaLnBrk="1" hangingPunct="1">
              <a:buClr>
                <a:schemeClr val="accent2"/>
              </a:buClr>
              <a:buSzPct val="90000"/>
              <a:buFont typeface="+mj-lt"/>
              <a:buAutoNum type="arabicPeriod"/>
              <a:defRPr/>
            </a:pPr>
            <a:endParaRPr lang="el-GR" sz="2800" dirty="0">
              <a:solidFill>
                <a:schemeClr val="bg1"/>
              </a:solidFill>
              <a:sym typeface="Wingdings" pitchFamily="2" charset="2"/>
            </a:endParaRPr>
          </a:p>
          <a:p>
            <a:pPr marL="514350" indent="-514350" eaLnBrk="1" hangingPunct="1">
              <a:buClr>
                <a:schemeClr val="accent2"/>
              </a:buClr>
              <a:buSzPct val="90000"/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lang="el-GR" sz="2800" dirty="0">
                <a:solidFill>
                  <a:schemeClr val="bg1"/>
                </a:solidFill>
                <a:sym typeface="Wingdings" pitchFamily="2" charset="2"/>
              </a:rPr>
              <a:t>Β ΛΕΜΦΩΜΑ ΑΤΑΞΙΝΟΜΗΤΟ ΜΕ ΧΑΡΑΚΤΗΡΙΣΤΙΚΑ ΕΝΔΙΑΜΕΣΑ ΜΕΤΑΞΥ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DLBCL</a:t>
            </a:r>
            <a:r>
              <a:rPr lang="el-GR" sz="2800" dirty="0">
                <a:solidFill>
                  <a:schemeClr val="bg1"/>
                </a:solidFill>
                <a:sym typeface="Wingdings" pitchFamily="2" charset="2"/>
              </a:rPr>
              <a:t> ΚΑΙ ΚΛΑΣΙΚΟΥ ΛΕΜΦΩΜΑΤΟΣ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HODGKIN </a:t>
            </a:r>
            <a:endParaRPr lang="el-GR" sz="280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1014114" y="231280"/>
            <a:ext cx="6942262" cy="1109488"/>
          </a:xfrm>
          <a:prstGeom prst="rect">
            <a:avLst/>
          </a:prstGeom>
        </p:spPr>
        <p:txBody>
          <a:bodyPr vert="horz" wrap="square" lIns="0" tIns="75138" rIns="0" bIns="0" rtlCol="0">
            <a:spAutoFit/>
          </a:bodyPr>
          <a:lstStyle/>
          <a:p>
            <a:pPr algn="ctr">
              <a:spcBef>
                <a:spcPts val="592"/>
              </a:spcBef>
            </a:pPr>
            <a:r>
              <a:rPr sz="2100" b="1" spc="-26" dirty="0">
                <a:solidFill>
                  <a:srgbClr val="FFFF00"/>
                </a:solidFill>
              </a:rPr>
              <a:t>ΚΑΤΗΓΟΡΙΕΣ</a:t>
            </a:r>
            <a:r>
              <a:rPr sz="2100" b="1" spc="-13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ΜΕ</a:t>
            </a:r>
            <a:r>
              <a:rPr sz="2100" b="1" spc="-9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ΕΝΔΙΑΜΕΣΑ</a:t>
            </a:r>
            <a:r>
              <a:rPr sz="2100" b="1" spc="-96" dirty="0">
                <a:solidFill>
                  <a:srgbClr val="FFFF00"/>
                </a:solidFill>
              </a:rPr>
              <a:t> </a:t>
            </a:r>
            <a:r>
              <a:rPr sz="2100" b="1" spc="-26" dirty="0">
                <a:solidFill>
                  <a:srgbClr val="FFFF00"/>
                </a:solidFill>
              </a:rPr>
              <a:t>ΧΑΡΑΚΤΗΡΙΣΤΙΚΑ</a:t>
            </a:r>
            <a:endParaRPr sz="2100" b="1" dirty="0">
              <a:solidFill>
                <a:srgbClr val="FFFF00"/>
              </a:solidFill>
            </a:endParaRPr>
          </a:p>
          <a:p>
            <a:pPr marL="271053" marR="263818" algn="ctr">
              <a:spcBef>
                <a:spcPts val="504"/>
              </a:spcBef>
              <a:tabLst>
                <a:tab pos="582737" algn="l"/>
              </a:tabLst>
            </a:pPr>
            <a:r>
              <a:rPr sz="2100" b="1" spc="-4" dirty="0">
                <a:solidFill>
                  <a:srgbClr val="FFFF00"/>
                </a:solidFill>
              </a:rPr>
              <a:t>Β	</a:t>
            </a:r>
            <a:r>
              <a:rPr sz="2100" b="1" spc="-9" dirty="0">
                <a:solidFill>
                  <a:srgbClr val="FFFF00"/>
                </a:solidFill>
              </a:rPr>
              <a:t>λέμφωμα</a:t>
            </a:r>
            <a:r>
              <a:rPr sz="2100" b="1" spc="44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αταξινόμητο</a:t>
            </a:r>
            <a:r>
              <a:rPr sz="2100" b="1" spc="18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με</a:t>
            </a:r>
            <a:r>
              <a:rPr sz="2100" b="1" spc="4" dirty="0">
                <a:solidFill>
                  <a:srgbClr val="FFFF00"/>
                </a:solidFill>
              </a:rPr>
              <a:t> </a:t>
            </a:r>
            <a:r>
              <a:rPr sz="2100" b="1" spc="-13" dirty="0">
                <a:solidFill>
                  <a:srgbClr val="FFFF00"/>
                </a:solidFill>
              </a:rPr>
              <a:t>χαρακτηριστικά</a:t>
            </a:r>
            <a:r>
              <a:rPr sz="2100" b="1" spc="22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ενδιάμεσα </a:t>
            </a:r>
            <a:r>
              <a:rPr sz="2100" b="1" spc="-513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μεταξύ</a:t>
            </a:r>
            <a:r>
              <a:rPr sz="2100" b="1" spc="22" dirty="0">
                <a:solidFill>
                  <a:srgbClr val="FFFF00"/>
                </a:solidFill>
              </a:rPr>
              <a:t> </a:t>
            </a:r>
            <a:r>
              <a:rPr sz="2100" b="1" spc="-9" dirty="0">
                <a:solidFill>
                  <a:srgbClr val="FFFF00"/>
                </a:solidFill>
              </a:rPr>
              <a:t>DLBCL</a:t>
            </a:r>
            <a:r>
              <a:rPr sz="2100" b="1" spc="-100" dirty="0">
                <a:solidFill>
                  <a:srgbClr val="FFFF00"/>
                </a:solidFill>
              </a:rPr>
              <a:t> </a:t>
            </a:r>
            <a:r>
              <a:rPr sz="2100" b="1" spc="-26" dirty="0">
                <a:solidFill>
                  <a:srgbClr val="FFFF00"/>
                </a:solidFill>
              </a:rPr>
              <a:t>και</a:t>
            </a:r>
            <a:r>
              <a:rPr sz="2100" b="1" spc="9" dirty="0">
                <a:solidFill>
                  <a:srgbClr val="FFFF00"/>
                </a:solidFill>
              </a:rPr>
              <a:t> </a:t>
            </a:r>
            <a:r>
              <a:rPr sz="2100" b="1" spc="-9" dirty="0">
                <a:solidFill>
                  <a:srgbClr val="FFFF00"/>
                </a:solidFill>
              </a:rPr>
              <a:t>λεμφώματος</a:t>
            </a:r>
            <a:r>
              <a:rPr sz="2100" b="1" spc="53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Burkitt</a:t>
            </a:r>
            <a:r>
              <a:rPr sz="2100" b="1" spc="-9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(λΒ)</a:t>
            </a:r>
            <a:endParaRPr sz="2100" b="1" dirty="0">
              <a:solidFill>
                <a:srgbClr val="FFFF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5530" y="1484784"/>
            <a:ext cx="1404542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b="1" spc="-4" dirty="0">
                <a:solidFill>
                  <a:srgbClr val="00FFCC"/>
                </a:solidFill>
                <a:latin typeface="Times New Roman"/>
                <a:cs typeface="Times New Roman"/>
              </a:rPr>
              <a:t>Μορφολογία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3608" y="1882696"/>
            <a:ext cx="2563385" cy="565800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 marR="4453" indent="135805">
              <a:spcBef>
                <a:spcPts val="92"/>
              </a:spcBef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Ενδιάμεση μεταξύ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DLBCL,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NOS</a:t>
            </a:r>
            <a:r>
              <a:rPr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λΒ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59458" y="1816477"/>
            <a:ext cx="2036877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Συμβατή</a:t>
            </a:r>
            <a:r>
              <a:rPr b="1" spc="-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b="1" spc="-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λΒ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41772" y="3253144"/>
            <a:ext cx="2010348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b="1" spc="-13" dirty="0">
                <a:solidFill>
                  <a:srgbClr val="00FFCC"/>
                </a:solidFill>
                <a:latin typeface="Times New Roman"/>
                <a:cs typeface="Times New Roman"/>
              </a:rPr>
              <a:t>Ανοσοφαινότυπος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3528" y="3789040"/>
            <a:ext cx="3276582" cy="578624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 marR="4453" indent="554351">
              <a:spcBef>
                <a:spcPts val="92"/>
              </a:spcBef>
            </a:pPr>
            <a:r>
              <a:rPr lang="en-US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      </a:t>
            </a:r>
            <a:r>
              <a:rPr b="1" spc="-4" dirty="0" err="1">
                <a:solidFill>
                  <a:srgbClr val="FFFF00"/>
                </a:solidFill>
                <a:latin typeface="Times New Roman"/>
                <a:cs typeface="Times New Roman"/>
              </a:rPr>
              <a:t>Συμβατός</a:t>
            </a:r>
            <a:r>
              <a:rPr b="1" spc="6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FFFF00"/>
                </a:solidFill>
                <a:latin typeface="Times New Roman"/>
                <a:cs typeface="Times New Roman"/>
              </a:rPr>
              <a:t>με</a:t>
            </a:r>
            <a:r>
              <a:rPr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FFFF00"/>
                </a:solidFill>
                <a:latin typeface="Times New Roman"/>
                <a:cs typeface="Times New Roman"/>
              </a:rPr>
              <a:t>λΒ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en-US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1132" marR="4453" indent="554351" algn="ctr">
              <a:spcBef>
                <a:spcPts val="92"/>
              </a:spcBef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Bcl6+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CD10+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bcl2</a:t>
            </a:r>
            <a:r>
              <a:rPr lang="en-GB" b="1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lang="en-US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Mum-1-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82662" y="3710921"/>
            <a:ext cx="3005762" cy="565800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algn="ctr">
              <a:spcBef>
                <a:spcPts val="92"/>
              </a:spcBef>
            </a:pP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Aσύμβατος</a:t>
            </a:r>
            <a:r>
              <a:rPr b="1" spc="-4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με</a:t>
            </a:r>
            <a:r>
              <a:rPr b="1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λΒ</a:t>
            </a:r>
            <a:endParaRPr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bcl6+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CD10+</a:t>
            </a:r>
            <a:r>
              <a:rPr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bcl2+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Mum-1+/-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68144" y="4754593"/>
            <a:ext cx="1784367" cy="56523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ΠΡΟΓΝΩΣΗ</a:t>
            </a:r>
            <a:endParaRPr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Δυσμενής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46827" y="5583772"/>
            <a:ext cx="3101637" cy="56523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marR="4453" indent="332277">
              <a:spcBef>
                <a:spcPts val="88"/>
              </a:spcBef>
            </a:pP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Αντοχή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στη </a:t>
            </a:r>
            <a:r>
              <a:rPr b="1" spc="9" dirty="0">
                <a:solidFill>
                  <a:srgbClr val="FFFFFF"/>
                </a:solidFill>
                <a:latin typeface="Times New Roman"/>
                <a:cs typeface="Times New Roman"/>
              </a:rPr>
              <a:t>ΧΜΘ </a:t>
            </a:r>
            <a:r>
              <a:rPr b="1" spc="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Συνολική</a:t>
            </a:r>
            <a:r>
              <a:rPr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μέση</a:t>
            </a:r>
            <a:r>
              <a:rPr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επιβίωση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52194" y="6136557"/>
            <a:ext cx="1288158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b="1" spc="-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μήνες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2277" y="4733548"/>
            <a:ext cx="5083819" cy="157577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2736135">
              <a:spcBef>
                <a:spcPts val="88"/>
              </a:spcBef>
            </a:pPr>
            <a:r>
              <a:rPr b="1" spc="-4" dirty="0">
                <a:solidFill>
                  <a:srgbClr val="00FFCC"/>
                </a:solidFill>
                <a:latin typeface="Times New Roman"/>
                <a:cs typeface="Times New Roman"/>
              </a:rPr>
              <a:t>Καρυότυπος</a:t>
            </a:r>
            <a:r>
              <a:rPr b="1" spc="-83" dirty="0">
                <a:solidFill>
                  <a:srgbClr val="00FFCC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00FFCC"/>
                </a:solidFill>
                <a:latin typeface="Times New Roman"/>
                <a:cs typeface="Times New Roman"/>
              </a:rPr>
              <a:t>Κοινός</a:t>
            </a:r>
            <a:endParaRPr dirty="0">
              <a:latin typeface="Times New Roman"/>
              <a:cs typeface="Times New Roman"/>
            </a:endParaRPr>
          </a:p>
          <a:p>
            <a:pPr marL="140258" indent="-129683">
              <a:spcBef>
                <a:spcPts val="1380"/>
              </a:spcBef>
              <a:buFont typeface="Times New Roman"/>
              <a:buChar char="-"/>
              <a:tabLst>
                <a:tab pos="140814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Σύνθετοι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καρυότυποι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b="1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διαμεταθέσεις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MYC</a:t>
            </a:r>
            <a:endParaRPr dirty="0">
              <a:latin typeface="Times New Roman"/>
              <a:cs typeface="Times New Roman"/>
            </a:endParaRPr>
          </a:p>
          <a:p>
            <a:pPr marL="11132" marR="153059">
              <a:buFont typeface="Times New Roman"/>
              <a:buChar char="-"/>
              <a:tabLst>
                <a:tab pos="140814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Σύγχρονη</a:t>
            </a:r>
            <a:r>
              <a:rPr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παρουσία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διαμεταθέσεων</a:t>
            </a:r>
            <a:r>
              <a:rPr b="1" spc="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MYC</a:t>
            </a:r>
            <a:r>
              <a:rPr b="1" spc="-1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b="1" spc="-4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BCL2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(15%,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“double hit”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) ή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MYC, BCL6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+/-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BCL2</a:t>
            </a:r>
            <a:r>
              <a:rPr b="1" spc="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(σπάνια,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“triple</a:t>
            </a:r>
            <a:r>
              <a:rPr b="1" spc="-1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hit”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75656" y="1716889"/>
            <a:ext cx="5832648" cy="3944589"/>
            <a:chOff x="1680550" y="1955291"/>
            <a:chExt cx="6820955" cy="4350005"/>
          </a:xfrm>
        </p:grpSpPr>
        <p:sp>
          <p:nvSpPr>
            <p:cNvPr id="23" name="object 23"/>
            <p:cNvSpPr/>
            <p:nvPr/>
          </p:nvSpPr>
          <p:spPr>
            <a:xfrm>
              <a:off x="6986016" y="2479548"/>
              <a:ext cx="1033780" cy="585470"/>
            </a:xfrm>
            <a:custGeom>
              <a:avLst/>
              <a:gdLst/>
              <a:ahLst/>
              <a:cxnLst/>
              <a:rect l="l" t="t" r="r" b="b"/>
              <a:pathLst>
                <a:path w="1033779" h="585469">
                  <a:moveTo>
                    <a:pt x="1033271" y="0"/>
                  </a:moveTo>
                  <a:lnTo>
                    <a:pt x="0" y="0"/>
                  </a:lnTo>
                  <a:lnTo>
                    <a:pt x="0" y="585215"/>
                  </a:lnTo>
                  <a:lnTo>
                    <a:pt x="1033271" y="585215"/>
                  </a:lnTo>
                  <a:lnTo>
                    <a:pt x="1033271" y="580643"/>
                  </a:lnTo>
                  <a:lnTo>
                    <a:pt x="9144" y="580643"/>
                  </a:lnTo>
                  <a:lnTo>
                    <a:pt x="4572" y="574547"/>
                  </a:lnTo>
                  <a:lnTo>
                    <a:pt x="9144" y="574547"/>
                  </a:lnTo>
                  <a:lnTo>
                    <a:pt x="9144" y="10667"/>
                  </a:lnTo>
                  <a:lnTo>
                    <a:pt x="4572" y="10667"/>
                  </a:lnTo>
                  <a:lnTo>
                    <a:pt x="9144" y="4571"/>
                  </a:lnTo>
                  <a:lnTo>
                    <a:pt x="1033271" y="4571"/>
                  </a:lnTo>
                  <a:lnTo>
                    <a:pt x="1033271" y="0"/>
                  </a:lnTo>
                  <a:close/>
                </a:path>
                <a:path w="1033779" h="585469">
                  <a:moveTo>
                    <a:pt x="9144" y="574547"/>
                  </a:moveTo>
                  <a:lnTo>
                    <a:pt x="4572" y="574547"/>
                  </a:lnTo>
                  <a:lnTo>
                    <a:pt x="9144" y="580643"/>
                  </a:lnTo>
                  <a:lnTo>
                    <a:pt x="9144" y="574547"/>
                  </a:lnTo>
                  <a:close/>
                </a:path>
                <a:path w="1033779" h="585469">
                  <a:moveTo>
                    <a:pt x="1022603" y="574547"/>
                  </a:moveTo>
                  <a:lnTo>
                    <a:pt x="9144" y="574547"/>
                  </a:lnTo>
                  <a:lnTo>
                    <a:pt x="9144" y="580643"/>
                  </a:lnTo>
                  <a:lnTo>
                    <a:pt x="1022603" y="580643"/>
                  </a:lnTo>
                  <a:lnTo>
                    <a:pt x="1022603" y="574547"/>
                  </a:lnTo>
                  <a:close/>
                </a:path>
                <a:path w="1033779" h="585469">
                  <a:moveTo>
                    <a:pt x="1022603" y="4571"/>
                  </a:moveTo>
                  <a:lnTo>
                    <a:pt x="1022603" y="580643"/>
                  </a:lnTo>
                  <a:lnTo>
                    <a:pt x="1028699" y="574547"/>
                  </a:lnTo>
                  <a:lnTo>
                    <a:pt x="1033271" y="574547"/>
                  </a:lnTo>
                  <a:lnTo>
                    <a:pt x="1033271" y="10667"/>
                  </a:lnTo>
                  <a:lnTo>
                    <a:pt x="1028699" y="10667"/>
                  </a:lnTo>
                  <a:lnTo>
                    <a:pt x="1022603" y="4571"/>
                  </a:lnTo>
                  <a:close/>
                </a:path>
                <a:path w="1033779" h="585469">
                  <a:moveTo>
                    <a:pt x="1033271" y="574547"/>
                  </a:moveTo>
                  <a:lnTo>
                    <a:pt x="1028699" y="574547"/>
                  </a:lnTo>
                  <a:lnTo>
                    <a:pt x="1022603" y="580643"/>
                  </a:lnTo>
                  <a:lnTo>
                    <a:pt x="1033271" y="580643"/>
                  </a:lnTo>
                  <a:lnTo>
                    <a:pt x="1033271" y="574547"/>
                  </a:lnTo>
                  <a:close/>
                </a:path>
                <a:path w="1033779" h="585469">
                  <a:moveTo>
                    <a:pt x="9144" y="4571"/>
                  </a:moveTo>
                  <a:lnTo>
                    <a:pt x="4572" y="10667"/>
                  </a:lnTo>
                  <a:lnTo>
                    <a:pt x="9144" y="10667"/>
                  </a:lnTo>
                  <a:lnTo>
                    <a:pt x="9144" y="4571"/>
                  </a:lnTo>
                  <a:close/>
                </a:path>
                <a:path w="1033779" h="585469">
                  <a:moveTo>
                    <a:pt x="1022603" y="4571"/>
                  </a:moveTo>
                  <a:lnTo>
                    <a:pt x="9144" y="4571"/>
                  </a:lnTo>
                  <a:lnTo>
                    <a:pt x="9144" y="10667"/>
                  </a:lnTo>
                  <a:lnTo>
                    <a:pt x="1022603" y="10667"/>
                  </a:lnTo>
                  <a:lnTo>
                    <a:pt x="1022603" y="4571"/>
                  </a:lnTo>
                  <a:close/>
                </a:path>
                <a:path w="1033779" h="585469">
                  <a:moveTo>
                    <a:pt x="1033271" y="4571"/>
                  </a:moveTo>
                  <a:lnTo>
                    <a:pt x="1022603" y="4571"/>
                  </a:lnTo>
                  <a:lnTo>
                    <a:pt x="1028699" y="10667"/>
                  </a:lnTo>
                  <a:lnTo>
                    <a:pt x="1033271" y="10667"/>
                  </a:lnTo>
                  <a:lnTo>
                    <a:pt x="1033271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02239" y="1955291"/>
              <a:ext cx="1856739" cy="3002280"/>
            </a:xfrm>
            <a:custGeom>
              <a:avLst/>
              <a:gdLst/>
              <a:ahLst/>
              <a:cxnLst/>
              <a:rect l="l" t="t" r="r" b="b"/>
              <a:pathLst>
                <a:path w="1856739" h="3002279">
                  <a:moveTo>
                    <a:pt x="711708" y="2953512"/>
                  </a:moveTo>
                  <a:lnTo>
                    <a:pt x="408228" y="2856128"/>
                  </a:lnTo>
                  <a:lnTo>
                    <a:pt x="410679" y="2848356"/>
                  </a:lnTo>
                  <a:lnTo>
                    <a:pt x="423672" y="2807208"/>
                  </a:lnTo>
                  <a:lnTo>
                    <a:pt x="256032" y="2833116"/>
                  </a:lnTo>
                  <a:lnTo>
                    <a:pt x="377952" y="2951988"/>
                  </a:lnTo>
                  <a:lnTo>
                    <a:pt x="393242" y="2903601"/>
                  </a:lnTo>
                  <a:lnTo>
                    <a:pt x="694944" y="3002280"/>
                  </a:lnTo>
                  <a:lnTo>
                    <a:pt x="711708" y="2953512"/>
                  </a:lnTo>
                  <a:close/>
                </a:path>
                <a:path w="1856739" h="3002279">
                  <a:moveTo>
                    <a:pt x="839724" y="2136648"/>
                  </a:moveTo>
                  <a:lnTo>
                    <a:pt x="822960" y="2087880"/>
                  </a:lnTo>
                  <a:lnTo>
                    <a:pt x="135686" y="2327770"/>
                  </a:lnTo>
                  <a:lnTo>
                    <a:pt x="118872" y="2279904"/>
                  </a:lnTo>
                  <a:lnTo>
                    <a:pt x="0" y="2401824"/>
                  </a:lnTo>
                  <a:lnTo>
                    <a:pt x="169164" y="2423160"/>
                  </a:lnTo>
                  <a:lnTo>
                    <a:pt x="155257" y="2383536"/>
                  </a:lnTo>
                  <a:lnTo>
                    <a:pt x="152298" y="2375116"/>
                  </a:lnTo>
                  <a:lnTo>
                    <a:pt x="839724" y="2136648"/>
                  </a:lnTo>
                  <a:close/>
                </a:path>
                <a:path w="1856739" h="3002279">
                  <a:moveTo>
                    <a:pt x="839724" y="48768"/>
                  </a:moveTo>
                  <a:lnTo>
                    <a:pt x="822960" y="0"/>
                  </a:lnTo>
                  <a:lnTo>
                    <a:pt x="135686" y="239890"/>
                  </a:lnTo>
                  <a:lnTo>
                    <a:pt x="118872" y="192024"/>
                  </a:lnTo>
                  <a:lnTo>
                    <a:pt x="0" y="313944"/>
                  </a:lnTo>
                  <a:lnTo>
                    <a:pt x="169164" y="335280"/>
                  </a:lnTo>
                  <a:lnTo>
                    <a:pt x="155257" y="295656"/>
                  </a:lnTo>
                  <a:lnTo>
                    <a:pt x="152298" y="287235"/>
                  </a:lnTo>
                  <a:lnTo>
                    <a:pt x="839724" y="48768"/>
                  </a:lnTo>
                  <a:close/>
                </a:path>
                <a:path w="1856739" h="3002279">
                  <a:moveTo>
                    <a:pt x="1536192" y="2761488"/>
                  </a:moveTo>
                  <a:lnTo>
                    <a:pt x="1367028" y="2750820"/>
                  </a:lnTo>
                  <a:lnTo>
                    <a:pt x="1386649" y="2797098"/>
                  </a:lnTo>
                  <a:lnTo>
                    <a:pt x="1014984" y="2953512"/>
                  </a:lnTo>
                  <a:lnTo>
                    <a:pt x="1033272" y="3000756"/>
                  </a:lnTo>
                  <a:lnTo>
                    <a:pt x="1406639" y="2844241"/>
                  </a:lnTo>
                  <a:lnTo>
                    <a:pt x="1426464" y="2891028"/>
                  </a:lnTo>
                  <a:lnTo>
                    <a:pt x="1514246" y="2787396"/>
                  </a:lnTo>
                  <a:lnTo>
                    <a:pt x="1536192" y="2761488"/>
                  </a:lnTo>
                  <a:close/>
                </a:path>
                <a:path w="1856739" h="3002279">
                  <a:moveTo>
                    <a:pt x="1856232" y="2401824"/>
                  </a:moveTo>
                  <a:lnTo>
                    <a:pt x="1833676" y="2375916"/>
                  </a:lnTo>
                  <a:lnTo>
                    <a:pt x="1743456" y="2272284"/>
                  </a:lnTo>
                  <a:lnTo>
                    <a:pt x="1723859" y="2320252"/>
                  </a:lnTo>
                  <a:lnTo>
                    <a:pt x="1162812" y="2089404"/>
                  </a:lnTo>
                  <a:lnTo>
                    <a:pt x="1143000" y="2135124"/>
                  </a:lnTo>
                  <a:lnTo>
                    <a:pt x="1705013" y="2366378"/>
                  </a:lnTo>
                  <a:lnTo>
                    <a:pt x="1685544" y="2414016"/>
                  </a:lnTo>
                  <a:lnTo>
                    <a:pt x="1856232" y="2401824"/>
                  </a:lnTo>
                  <a:close/>
                </a:path>
                <a:path w="1856739" h="3002279">
                  <a:moveTo>
                    <a:pt x="1856232" y="313944"/>
                  </a:moveTo>
                  <a:lnTo>
                    <a:pt x="1834756" y="289560"/>
                  </a:lnTo>
                  <a:lnTo>
                    <a:pt x="1743456" y="185928"/>
                  </a:lnTo>
                  <a:lnTo>
                    <a:pt x="1724215" y="232524"/>
                  </a:lnTo>
                  <a:lnTo>
                    <a:pt x="1162812" y="1524"/>
                  </a:lnTo>
                  <a:lnTo>
                    <a:pt x="1143000" y="48768"/>
                  </a:lnTo>
                  <a:lnTo>
                    <a:pt x="1704657" y="279869"/>
                  </a:lnTo>
                  <a:lnTo>
                    <a:pt x="1685544" y="326136"/>
                  </a:lnTo>
                  <a:lnTo>
                    <a:pt x="1856232" y="31394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75227" y="5820156"/>
              <a:ext cx="2205974" cy="485140"/>
            </a:xfrm>
            <a:custGeom>
              <a:avLst/>
              <a:gdLst/>
              <a:ahLst/>
              <a:cxnLst/>
              <a:rect l="l" t="t" r="r" b="b"/>
              <a:pathLst>
                <a:path w="1960245" h="485139">
                  <a:moveTo>
                    <a:pt x="330708" y="242316"/>
                  </a:moveTo>
                  <a:lnTo>
                    <a:pt x="330149" y="240792"/>
                  </a:lnTo>
                  <a:lnTo>
                    <a:pt x="251460" y="28752"/>
                  </a:lnTo>
                  <a:lnTo>
                    <a:pt x="251460" y="27432"/>
                  </a:lnTo>
                  <a:lnTo>
                    <a:pt x="251002" y="27508"/>
                  </a:lnTo>
                  <a:lnTo>
                    <a:pt x="240792" y="0"/>
                  </a:lnTo>
                  <a:lnTo>
                    <a:pt x="240792" y="28956"/>
                  </a:lnTo>
                  <a:lnTo>
                    <a:pt x="240792" y="129540"/>
                  </a:lnTo>
                  <a:lnTo>
                    <a:pt x="0" y="129540"/>
                  </a:lnTo>
                  <a:lnTo>
                    <a:pt x="0" y="355092"/>
                  </a:lnTo>
                  <a:lnTo>
                    <a:pt x="240792" y="355092"/>
                  </a:lnTo>
                  <a:lnTo>
                    <a:pt x="240792" y="457200"/>
                  </a:lnTo>
                  <a:lnTo>
                    <a:pt x="240792" y="484632"/>
                  </a:lnTo>
                  <a:lnTo>
                    <a:pt x="250469" y="458584"/>
                  </a:lnTo>
                  <a:lnTo>
                    <a:pt x="251460" y="458724"/>
                  </a:lnTo>
                  <a:lnTo>
                    <a:pt x="251460" y="455891"/>
                  </a:lnTo>
                  <a:lnTo>
                    <a:pt x="330149" y="243840"/>
                  </a:lnTo>
                  <a:lnTo>
                    <a:pt x="330708" y="242316"/>
                  </a:lnTo>
                  <a:close/>
                </a:path>
                <a:path w="1960245" h="485139">
                  <a:moveTo>
                    <a:pt x="1959864" y="277368"/>
                  </a:moveTo>
                  <a:lnTo>
                    <a:pt x="1920240" y="277368"/>
                  </a:lnTo>
                  <a:lnTo>
                    <a:pt x="1813560" y="277368"/>
                  </a:lnTo>
                  <a:lnTo>
                    <a:pt x="1813560" y="124968"/>
                  </a:lnTo>
                  <a:lnTo>
                    <a:pt x="1813560" y="120396"/>
                  </a:lnTo>
                  <a:lnTo>
                    <a:pt x="1813560" y="115824"/>
                  </a:lnTo>
                  <a:lnTo>
                    <a:pt x="1580388" y="115824"/>
                  </a:lnTo>
                  <a:lnTo>
                    <a:pt x="1580388" y="277368"/>
                  </a:lnTo>
                  <a:lnTo>
                    <a:pt x="1473708" y="277368"/>
                  </a:lnTo>
                  <a:lnTo>
                    <a:pt x="1434084" y="277368"/>
                  </a:lnTo>
                  <a:lnTo>
                    <a:pt x="1434084" y="278892"/>
                  </a:lnTo>
                  <a:lnTo>
                    <a:pt x="1472196" y="287985"/>
                  </a:lnTo>
                  <a:lnTo>
                    <a:pt x="1472399" y="288036"/>
                  </a:lnTo>
                  <a:lnTo>
                    <a:pt x="1696212" y="341376"/>
                  </a:lnTo>
                  <a:lnTo>
                    <a:pt x="1734807" y="332232"/>
                  </a:lnTo>
                  <a:lnTo>
                    <a:pt x="1921319" y="288036"/>
                  </a:lnTo>
                  <a:lnTo>
                    <a:pt x="1921764" y="288036"/>
                  </a:lnTo>
                  <a:lnTo>
                    <a:pt x="1959864" y="278892"/>
                  </a:lnTo>
                  <a:lnTo>
                    <a:pt x="1959864" y="27736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0550" y="2772155"/>
              <a:ext cx="1600200" cy="11856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80550" y="2763012"/>
              <a:ext cx="1620520" cy="1203960"/>
            </a:xfrm>
            <a:custGeom>
              <a:avLst/>
              <a:gdLst/>
              <a:ahLst/>
              <a:cxnLst/>
              <a:rect l="l" t="t" r="r" b="b"/>
              <a:pathLst>
                <a:path w="1620520" h="1203960">
                  <a:moveTo>
                    <a:pt x="1620011" y="0"/>
                  </a:moveTo>
                  <a:lnTo>
                    <a:pt x="0" y="0"/>
                  </a:lnTo>
                  <a:lnTo>
                    <a:pt x="0" y="1203959"/>
                  </a:lnTo>
                  <a:lnTo>
                    <a:pt x="1620011" y="1203959"/>
                  </a:lnTo>
                  <a:lnTo>
                    <a:pt x="1620011" y="1199387"/>
                  </a:lnTo>
                  <a:lnTo>
                    <a:pt x="10668" y="1199387"/>
                  </a:lnTo>
                  <a:lnTo>
                    <a:pt x="4572" y="1194815"/>
                  </a:lnTo>
                  <a:lnTo>
                    <a:pt x="10668" y="1194815"/>
                  </a:lnTo>
                  <a:lnTo>
                    <a:pt x="10668" y="9143"/>
                  </a:lnTo>
                  <a:lnTo>
                    <a:pt x="4572" y="9143"/>
                  </a:lnTo>
                  <a:lnTo>
                    <a:pt x="10668" y="4571"/>
                  </a:lnTo>
                  <a:lnTo>
                    <a:pt x="1620011" y="4571"/>
                  </a:lnTo>
                  <a:lnTo>
                    <a:pt x="1620011" y="0"/>
                  </a:lnTo>
                  <a:close/>
                </a:path>
                <a:path w="1620520" h="1203960">
                  <a:moveTo>
                    <a:pt x="10668" y="1194815"/>
                  </a:moveTo>
                  <a:lnTo>
                    <a:pt x="4572" y="1194815"/>
                  </a:lnTo>
                  <a:lnTo>
                    <a:pt x="10668" y="1199387"/>
                  </a:lnTo>
                  <a:lnTo>
                    <a:pt x="10668" y="1194815"/>
                  </a:lnTo>
                  <a:close/>
                </a:path>
                <a:path w="1620520" h="1203960">
                  <a:moveTo>
                    <a:pt x="1610867" y="1194815"/>
                  </a:moveTo>
                  <a:lnTo>
                    <a:pt x="10668" y="1194815"/>
                  </a:lnTo>
                  <a:lnTo>
                    <a:pt x="10668" y="1199387"/>
                  </a:lnTo>
                  <a:lnTo>
                    <a:pt x="1610867" y="1199387"/>
                  </a:lnTo>
                  <a:lnTo>
                    <a:pt x="1610867" y="1194815"/>
                  </a:lnTo>
                  <a:close/>
                </a:path>
                <a:path w="1620520" h="1203960">
                  <a:moveTo>
                    <a:pt x="1610867" y="4571"/>
                  </a:moveTo>
                  <a:lnTo>
                    <a:pt x="1610867" y="1199387"/>
                  </a:lnTo>
                  <a:lnTo>
                    <a:pt x="1615439" y="1194815"/>
                  </a:lnTo>
                  <a:lnTo>
                    <a:pt x="1620011" y="1194815"/>
                  </a:lnTo>
                  <a:lnTo>
                    <a:pt x="1620011" y="9143"/>
                  </a:lnTo>
                  <a:lnTo>
                    <a:pt x="1615439" y="9143"/>
                  </a:lnTo>
                  <a:lnTo>
                    <a:pt x="1610867" y="4571"/>
                  </a:lnTo>
                  <a:close/>
                </a:path>
                <a:path w="1620520" h="1203960">
                  <a:moveTo>
                    <a:pt x="1620011" y="1194815"/>
                  </a:moveTo>
                  <a:lnTo>
                    <a:pt x="1615439" y="1194815"/>
                  </a:lnTo>
                  <a:lnTo>
                    <a:pt x="1610867" y="1199387"/>
                  </a:lnTo>
                  <a:lnTo>
                    <a:pt x="1620011" y="1199387"/>
                  </a:lnTo>
                  <a:lnTo>
                    <a:pt x="1620011" y="1194815"/>
                  </a:lnTo>
                  <a:close/>
                </a:path>
                <a:path w="1620520" h="1203960">
                  <a:moveTo>
                    <a:pt x="10668" y="4571"/>
                  </a:moveTo>
                  <a:lnTo>
                    <a:pt x="4572" y="9143"/>
                  </a:lnTo>
                  <a:lnTo>
                    <a:pt x="10668" y="9143"/>
                  </a:lnTo>
                  <a:lnTo>
                    <a:pt x="10668" y="4571"/>
                  </a:lnTo>
                  <a:close/>
                </a:path>
                <a:path w="1620520" h="1203960">
                  <a:moveTo>
                    <a:pt x="1610867" y="4571"/>
                  </a:moveTo>
                  <a:lnTo>
                    <a:pt x="10668" y="4571"/>
                  </a:lnTo>
                  <a:lnTo>
                    <a:pt x="10668" y="9143"/>
                  </a:lnTo>
                  <a:lnTo>
                    <a:pt x="1610867" y="9143"/>
                  </a:lnTo>
                  <a:lnTo>
                    <a:pt x="1610867" y="4571"/>
                  </a:lnTo>
                  <a:close/>
                </a:path>
                <a:path w="1620520" h="1203960">
                  <a:moveTo>
                    <a:pt x="1620011" y="4571"/>
                  </a:moveTo>
                  <a:lnTo>
                    <a:pt x="1610867" y="4571"/>
                  </a:lnTo>
                  <a:lnTo>
                    <a:pt x="1615439" y="9143"/>
                  </a:lnTo>
                  <a:lnTo>
                    <a:pt x="1620011" y="9143"/>
                  </a:lnTo>
                  <a:lnTo>
                    <a:pt x="1620011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0067" y="2412491"/>
              <a:ext cx="1537715" cy="11140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630923" y="2401824"/>
              <a:ext cx="1556385" cy="1134110"/>
            </a:xfrm>
            <a:custGeom>
              <a:avLst/>
              <a:gdLst/>
              <a:ahLst/>
              <a:cxnLst/>
              <a:rect l="l" t="t" r="r" b="b"/>
              <a:pathLst>
                <a:path w="1556384" h="1134110">
                  <a:moveTo>
                    <a:pt x="1556003" y="0"/>
                  </a:moveTo>
                  <a:lnTo>
                    <a:pt x="0" y="0"/>
                  </a:lnTo>
                  <a:lnTo>
                    <a:pt x="0" y="1133855"/>
                  </a:lnTo>
                  <a:lnTo>
                    <a:pt x="1556003" y="1133855"/>
                  </a:lnTo>
                  <a:lnTo>
                    <a:pt x="1556003" y="1129283"/>
                  </a:lnTo>
                  <a:lnTo>
                    <a:pt x="9143" y="1129283"/>
                  </a:lnTo>
                  <a:lnTo>
                    <a:pt x="4572" y="1124711"/>
                  </a:lnTo>
                  <a:lnTo>
                    <a:pt x="9143" y="1124711"/>
                  </a:lnTo>
                  <a:lnTo>
                    <a:pt x="9143" y="10667"/>
                  </a:lnTo>
                  <a:lnTo>
                    <a:pt x="4572" y="10667"/>
                  </a:lnTo>
                  <a:lnTo>
                    <a:pt x="9143" y="4571"/>
                  </a:lnTo>
                  <a:lnTo>
                    <a:pt x="1556003" y="4571"/>
                  </a:lnTo>
                  <a:lnTo>
                    <a:pt x="1556003" y="0"/>
                  </a:lnTo>
                  <a:close/>
                </a:path>
                <a:path w="1556384" h="1134110">
                  <a:moveTo>
                    <a:pt x="9143" y="1124711"/>
                  </a:moveTo>
                  <a:lnTo>
                    <a:pt x="4572" y="1124711"/>
                  </a:lnTo>
                  <a:lnTo>
                    <a:pt x="9143" y="1129283"/>
                  </a:lnTo>
                  <a:lnTo>
                    <a:pt x="9143" y="1124711"/>
                  </a:lnTo>
                  <a:close/>
                </a:path>
                <a:path w="1556384" h="1134110">
                  <a:moveTo>
                    <a:pt x="1546859" y="1124711"/>
                  </a:moveTo>
                  <a:lnTo>
                    <a:pt x="9143" y="1124711"/>
                  </a:lnTo>
                  <a:lnTo>
                    <a:pt x="9143" y="1129283"/>
                  </a:lnTo>
                  <a:lnTo>
                    <a:pt x="1546859" y="1129283"/>
                  </a:lnTo>
                  <a:lnTo>
                    <a:pt x="1546859" y="1124711"/>
                  </a:lnTo>
                  <a:close/>
                </a:path>
                <a:path w="1556384" h="1134110">
                  <a:moveTo>
                    <a:pt x="1546859" y="4571"/>
                  </a:moveTo>
                  <a:lnTo>
                    <a:pt x="1546859" y="1129283"/>
                  </a:lnTo>
                  <a:lnTo>
                    <a:pt x="1551431" y="1124711"/>
                  </a:lnTo>
                  <a:lnTo>
                    <a:pt x="1556003" y="1124711"/>
                  </a:lnTo>
                  <a:lnTo>
                    <a:pt x="1556003" y="10667"/>
                  </a:lnTo>
                  <a:lnTo>
                    <a:pt x="1551431" y="10667"/>
                  </a:lnTo>
                  <a:lnTo>
                    <a:pt x="1546859" y="4571"/>
                  </a:lnTo>
                  <a:close/>
                </a:path>
                <a:path w="1556384" h="1134110">
                  <a:moveTo>
                    <a:pt x="1556003" y="1124711"/>
                  </a:moveTo>
                  <a:lnTo>
                    <a:pt x="1551431" y="1124711"/>
                  </a:lnTo>
                  <a:lnTo>
                    <a:pt x="1546859" y="1129283"/>
                  </a:lnTo>
                  <a:lnTo>
                    <a:pt x="1556003" y="1129283"/>
                  </a:lnTo>
                  <a:lnTo>
                    <a:pt x="1556003" y="1124711"/>
                  </a:lnTo>
                  <a:close/>
                </a:path>
                <a:path w="1556384" h="1134110">
                  <a:moveTo>
                    <a:pt x="9143" y="4571"/>
                  </a:moveTo>
                  <a:lnTo>
                    <a:pt x="4572" y="10667"/>
                  </a:lnTo>
                  <a:lnTo>
                    <a:pt x="9143" y="10667"/>
                  </a:lnTo>
                  <a:lnTo>
                    <a:pt x="9143" y="4571"/>
                  </a:lnTo>
                  <a:close/>
                </a:path>
                <a:path w="1556384" h="1134110">
                  <a:moveTo>
                    <a:pt x="1546859" y="4571"/>
                  </a:moveTo>
                  <a:lnTo>
                    <a:pt x="9143" y="4571"/>
                  </a:lnTo>
                  <a:lnTo>
                    <a:pt x="9143" y="10667"/>
                  </a:lnTo>
                  <a:lnTo>
                    <a:pt x="1546859" y="10667"/>
                  </a:lnTo>
                  <a:lnTo>
                    <a:pt x="1546859" y="4571"/>
                  </a:lnTo>
                  <a:close/>
                </a:path>
                <a:path w="1556384" h="1134110">
                  <a:moveTo>
                    <a:pt x="1556003" y="4571"/>
                  </a:moveTo>
                  <a:lnTo>
                    <a:pt x="1546859" y="4571"/>
                  </a:lnTo>
                  <a:lnTo>
                    <a:pt x="1551431" y="10667"/>
                  </a:lnTo>
                  <a:lnTo>
                    <a:pt x="1556003" y="10667"/>
                  </a:lnTo>
                  <a:lnTo>
                    <a:pt x="1556003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06181" y="4454651"/>
              <a:ext cx="695324" cy="303530"/>
            </a:xfrm>
            <a:custGeom>
              <a:avLst/>
              <a:gdLst/>
              <a:ahLst/>
              <a:cxnLst/>
              <a:rect l="l" t="t" r="r" b="b"/>
              <a:pathLst>
                <a:path w="695325" h="303529">
                  <a:moveTo>
                    <a:pt x="652271" y="1524"/>
                  </a:moveTo>
                  <a:lnTo>
                    <a:pt x="41148" y="1524"/>
                  </a:lnTo>
                  <a:lnTo>
                    <a:pt x="32003" y="4572"/>
                  </a:lnTo>
                  <a:lnTo>
                    <a:pt x="22860" y="9144"/>
                  </a:lnTo>
                  <a:lnTo>
                    <a:pt x="15240" y="15240"/>
                  </a:lnTo>
                  <a:lnTo>
                    <a:pt x="15240" y="16764"/>
                  </a:lnTo>
                  <a:lnTo>
                    <a:pt x="9144" y="22860"/>
                  </a:lnTo>
                  <a:lnTo>
                    <a:pt x="9144" y="24384"/>
                  </a:lnTo>
                  <a:lnTo>
                    <a:pt x="4572" y="32004"/>
                  </a:lnTo>
                  <a:lnTo>
                    <a:pt x="3048" y="33528"/>
                  </a:lnTo>
                  <a:lnTo>
                    <a:pt x="0" y="42672"/>
                  </a:lnTo>
                  <a:lnTo>
                    <a:pt x="0" y="260604"/>
                  </a:lnTo>
                  <a:lnTo>
                    <a:pt x="3048" y="269748"/>
                  </a:lnTo>
                  <a:lnTo>
                    <a:pt x="3048" y="271272"/>
                  </a:lnTo>
                  <a:lnTo>
                    <a:pt x="4572" y="271272"/>
                  </a:lnTo>
                  <a:lnTo>
                    <a:pt x="9144" y="278892"/>
                  </a:lnTo>
                  <a:lnTo>
                    <a:pt x="9144" y="280416"/>
                  </a:lnTo>
                  <a:lnTo>
                    <a:pt x="15240" y="288036"/>
                  </a:lnTo>
                  <a:lnTo>
                    <a:pt x="22860" y="294132"/>
                  </a:lnTo>
                  <a:lnTo>
                    <a:pt x="32003" y="298704"/>
                  </a:lnTo>
                  <a:lnTo>
                    <a:pt x="32003" y="300228"/>
                  </a:lnTo>
                  <a:lnTo>
                    <a:pt x="42672" y="301752"/>
                  </a:lnTo>
                  <a:lnTo>
                    <a:pt x="42672" y="303276"/>
                  </a:lnTo>
                  <a:lnTo>
                    <a:pt x="652271" y="303276"/>
                  </a:lnTo>
                  <a:lnTo>
                    <a:pt x="652271" y="301752"/>
                  </a:lnTo>
                  <a:lnTo>
                    <a:pt x="661415" y="300228"/>
                  </a:lnTo>
                  <a:lnTo>
                    <a:pt x="661415" y="298704"/>
                  </a:lnTo>
                  <a:lnTo>
                    <a:pt x="662939" y="298704"/>
                  </a:lnTo>
                  <a:lnTo>
                    <a:pt x="670559" y="294132"/>
                  </a:lnTo>
                  <a:lnTo>
                    <a:pt x="53340" y="294132"/>
                  </a:lnTo>
                  <a:lnTo>
                    <a:pt x="35051" y="291084"/>
                  </a:lnTo>
                  <a:lnTo>
                    <a:pt x="36575" y="291084"/>
                  </a:lnTo>
                  <a:lnTo>
                    <a:pt x="27432" y="286512"/>
                  </a:lnTo>
                  <a:lnTo>
                    <a:pt x="28955" y="286512"/>
                  </a:lnTo>
                  <a:lnTo>
                    <a:pt x="23241" y="281940"/>
                  </a:lnTo>
                  <a:lnTo>
                    <a:pt x="22860" y="281940"/>
                  </a:lnTo>
                  <a:lnTo>
                    <a:pt x="21336" y="280416"/>
                  </a:lnTo>
                  <a:lnTo>
                    <a:pt x="21640" y="280416"/>
                  </a:lnTo>
                  <a:lnTo>
                    <a:pt x="16764" y="274320"/>
                  </a:lnTo>
                  <a:lnTo>
                    <a:pt x="12192" y="266700"/>
                  </a:lnTo>
                  <a:lnTo>
                    <a:pt x="9651" y="259080"/>
                  </a:lnTo>
                  <a:lnTo>
                    <a:pt x="9144" y="259080"/>
                  </a:lnTo>
                  <a:lnTo>
                    <a:pt x="9144" y="44196"/>
                  </a:lnTo>
                  <a:lnTo>
                    <a:pt x="9651" y="44196"/>
                  </a:lnTo>
                  <a:lnTo>
                    <a:pt x="12192" y="36576"/>
                  </a:lnTo>
                  <a:lnTo>
                    <a:pt x="16764" y="28956"/>
                  </a:lnTo>
                  <a:lnTo>
                    <a:pt x="22860" y="22860"/>
                  </a:lnTo>
                  <a:lnTo>
                    <a:pt x="21336" y="22860"/>
                  </a:lnTo>
                  <a:lnTo>
                    <a:pt x="28955" y="16764"/>
                  </a:lnTo>
                  <a:lnTo>
                    <a:pt x="30479" y="16764"/>
                  </a:lnTo>
                  <a:lnTo>
                    <a:pt x="36575" y="13716"/>
                  </a:lnTo>
                  <a:lnTo>
                    <a:pt x="35051" y="13716"/>
                  </a:lnTo>
                  <a:lnTo>
                    <a:pt x="44196" y="10668"/>
                  </a:lnTo>
                  <a:lnTo>
                    <a:pt x="53340" y="9144"/>
                  </a:lnTo>
                  <a:lnTo>
                    <a:pt x="670559" y="9144"/>
                  </a:lnTo>
                  <a:lnTo>
                    <a:pt x="662939" y="4572"/>
                  </a:lnTo>
                  <a:lnTo>
                    <a:pt x="661415" y="4572"/>
                  </a:lnTo>
                  <a:lnTo>
                    <a:pt x="652271" y="1524"/>
                  </a:lnTo>
                  <a:close/>
                </a:path>
                <a:path w="695325" h="303529">
                  <a:moveTo>
                    <a:pt x="672083" y="280416"/>
                  </a:moveTo>
                  <a:lnTo>
                    <a:pt x="665987" y="286512"/>
                  </a:lnTo>
                  <a:lnTo>
                    <a:pt x="658367" y="291084"/>
                  </a:lnTo>
                  <a:lnTo>
                    <a:pt x="649223" y="292608"/>
                  </a:lnTo>
                  <a:lnTo>
                    <a:pt x="650747" y="292608"/>
                  </a:lnTo>
                  <a:lnTo>
                    <a:pt x="640079" y="294132"/>
                  </a:lnTo>
                  <a:lnTo>
                    <a:pt x="672083" y="294132"/>
                  </a:lnTo>
                  <a:lnTo>
                    <a:pt x="678179" y="288036"/>
                  </a:lnTo>
                  <a:lnTo>
                    <a:pt x="679703" y="288036"/>
                  </a:lnTo>
                  <a:lnTo>
                    <a:pt x="684580" y="281940"/>
                  </a:lnTo>
                  <a:lnTo>
                    <a:pt x="672083" y="281940"/>
                  </a:lnTo>
                  <a:lnTo>
                    <a:pt x="672083" y="280416"/>
                  </a:lnTo>
                  <a:close/>
                </a:path>
                <a:path w="695325" h="303529">
                  <a:moveTo>
                    <a:pt x="21336" y="280416"/>
                  </a:moveTo>
                  <a:lnTo>
                    <a:pt x="22860" y="281940"/>
                  </a:lnTo>
                  <a:lnTo>
                    <a:pt x="22182" y="281093"/>
                  </a:lnTo>
                  <a:lnTo>
                    <a:pt x="21336" y="280416"/>
                  </a:lnTo>
                  <a:close/>
                </a:path>
                <a:path w="695325" h="303529">
                  <a:moveTo>
                    <a:pt x="22182" y="281093"/>
                  </a:moveTo>
                  <a:lnTo>
                    <a:pt x="22860" y="281940"/>
                  </a:lnTo>
                  <a:lnTo>
                    <a:pt x="23241" y="281940"/>
                  </a:lnTo>
                  <a:lnTo>
                    <a:pt x="22182" y="281093"/>
                  </a:lnTo>
                  <a:close/>
                </a:path>
                <a:path w="695325" h="303529">
                  <a:moveTo>
                    <a:pt x="684275" y="257556"/>
                  </a:moveTo>
                  <a:lnTo>
                    <a:pt x="681227" y="266700"/>
                  </a:lnTo>
                  <a:lnTo>
                    <a:pt x="682751" y="266700"/>
                  </a:lnTo>
                  <a:lnTo>
                    <a:pt x="678179" y="274320"/>
                  </a:lnTo>
                  <a:lnTo>
                    <a:pt x="672083" y="281940"/>
                  </a:lnTo>
                  <a:lnTo>
                    <a:pt x="684580" y="281940"/>
                  </a:lnTo>
                  <a:lnTo>
                    <a:pt x="685799" y="280416"/>
                  </a:lnTo>
                  <a:lnTo>
                    <a:pt x="685799" y="278892"/>
                  </a:lnTo>
                  <a:lnTo>
                    <a:pt x="690371" y="271272"/>
                  </a:lnTo>
                  <a:lnTo>
                    <a:pt x="690371" y="269748"/>
                  </a:lnTo>
                  <a:lnTo>
                    <a:pt x="693419" y="260604"/>
                  </a:lnTo>
                  <a:lnTo>
                    <a:pt x="693637" y="259080"/>
                  </a:lnTo>
                  <a:lnTo>
                    <a:pt x="684275" y="259080"/>
                  </a:lnTo>
                  <a:lnTo>
                    <a:pt x="684275" y="257556"/>
                  </a:lnTo>
                  <a:close/>
                </a:path>
                <a:path w="695325" h="303529">
                  <a:moveTo>
                    <a:pt x="21640" y="280416"/>
                  </a:moveTo>
                  <a:lnTo>
                    <a:pt x="21336" y="280416"/>
                  </a:lnTo>
                  <a:lnTo>
                    <a:pt x="22182" y="281093"/>
                  </a:lnTo>
                  <a:lnTo>
                    <a:pt x="21640" y="280416"/>
                  </a:lnTo>
                  <a:close/>
                </a:path>
                <a:path w="695325" h="303529">
                  <a:moveTo>
                    <a:pt x="9144" y="257556"/>
                  </a:moveTo>
                  <a:lnTo>
                    <a:pt x="9144" y="259080"/>
                  </a:lnTo>
                  <a:lnTo>
                    <a:pt x="9651" y="259080"/>
                  </a:lnTo>
                  <a:lnTo>
                    <a:pt x="9144" y="257556"/>
                  </a:lnTo>
                  <a:close/>
                </a:path>
                <a:path w="695325" h="303529">
                  <a:moveTo>
                    <a:pt x="693419" y="44196"/>
                  </a:moveTo>
                  <a:lnTo>
                    <a:pt x="684275" y="44196"/>
                  </a:lnTo>
                  <a:lnTo>
                    <a:pt x="685799" y="54864"/>
                  </a:lnTo>
                  <a:lnTo>
                    <a:pt x="685799" y="249936"/>
                  </a:lnTo>
                  <a:lnTo>
                    <a:pt x="684275" y="259080"/>
                  </a:lnTo>
                  <a:lnTo>
                    <a:pt x="693637" y="259080"/>
                  </a:lnTo>
                  <a:lnTo>
                    <a:pt x="694943" y="249936"/>
                  </a:lnTo>
                  <a:lnTo>
                    <a:pt x="694943" y="53340"/>
                  </a:lnTo>
                  <a:lnTo>
                    <a:pt x="693419" y="44196"/>
                  </a:lnTo>
                  <a:close/>
                </a:path>
                <a:path w="695325" h="303529">
                  <a:moveTo>
                    <a:pt x="9651" y="44196"/>
                  </a:moveTo>
                  <a:lnTo>
                    <a:pt x="9144" y="44196"/>
                  </a:lnTo>
                  <a:lnTo>
                    <a:pt x="9144" y="45720"/>
                  </a:lnTo>
                  <a:lnTo>
                    <a:pt x="9651" y="44196"/>
                  </a:lnTo>
                  <a:close/>
                </a:path>
                <a:path w="695325" h="303529">
                  <a:moveTo>
                    <a:pt x="679703" y="16764"/>
                  </a:moveTo>
                  <a:lnTo>
                    <a:pt x="665987" y="16764"/>
                  </a:lnTo>
                  <a:lnTo>
                    <a:pt x="678179" y="28956"/>
                  </a:lnTo>
                  <a:lnTo>
                    <a:pt x="682751" y="36576"/>
                  </a:lnTo>
                  <a:lnTo>
                    <a:pt x="681227" y="36576"/>
                  </a:lnTo>
                  <a:lnTo>
                    <a:pt x="684275" y="45720"/>
                  </a:lnTo>
                  <a:lnTo>
                    <a:pt x="684275" y="44196"/>
                  </a:lnTo>
                  <a:lnTo>
                    <a:pt x="693419" y="44196"/>
                  </a:lnTo>
                  <a:lnTo>
                    <a:pt x="693419" y="42672"/>
                  </a:lnTo>
                  <a:lnTo>
                    <a:pt x="690371" y="33528"/>
                  </a:lnTo>
                  <a:lnTo>
                    <a:pt x="690371" y="32004"/>
                  </a:lnTo>
                  <a:lnTo>
                    <a:pt x="685799" y="24384"/>
                  </a:lnTo>
                  <a:lnTo>
                    <a:pt x="679703" y="16764"/>
                  </a:lnTo>
                  <a:close/>
                </a:path>
                <a:path w="695325" h="303529">
                  <a:moveTo>
                    <a:pt x="30479" y="16764"/>
                  </a:moveTo>
                  <a:lnTo>
                    <a:pt x="28955" y="16764"/>
                  </a:lnTo>
                  <a:lnTo>
                    <a:pt x="27432" y="18288"/>
                  </a:lnTo>
                  <a:lnTo>
                    <a:pt x="30479" y="16764"/>
                  </a:lnTo>
                  <a:close/>
                </a:path>
                <a:path w="695325" h="303529">
                  <a:moveTo>
                    <a:pt x="672083" y="9144"/>
                  </a:moveTo>
                  <a:lnTo>
                    <a:pt x="641603" y="9144"/>
                  </a:lnTo>
                  <a:lnTo>
                    <a:pt x="650747" y="10668"/>
                  </a:lnTo>
                  <a:lnTo>
                    <a:pt x="649223" y="10668"/>
                  </a:lnTo>
                  <a:lnTo>
                    <a:pt x="658367" y="13716"/>
                  </a:lnTo>
                  <a:lnTo>
                    <a:pt x="665987" y="18288"/>
                  </a:lnTo>
                  <a:lnTo>
                    <a:pt x="665987" y="16764"/>
                  </a:lnTo>
                  <a:lnTo>
                    <a:pt x="679703" y="16764"/>
                  </a:lnTo>
                  <a:lnTo>
                    <a:pt x="679703" y="15240"/>
                  </a:lnTo>
                  <a:lnTo>
                    <a:pt x="678179" y="15240"/>
                  </a:lnTo>
                  <a:lnTo>
                    <a:pt x="672083" y="9144"/>
                  </a:lnTo>
                  <a:close/>
                </a:path>
                <a:path w="695325" h="303529">
                  <a:moveTo>
                    <a:pt x="641603" y="0"/>
                  </a:moveTo>
                  <a:lnTo>
                    <a:pt x="53340" y="0"/>
                  </a:lnTo>
                  <a:lnTo>
                    <a:pt x="42672" y="1524"/>
                  </a:lnTo>
                  <a:lnTo>
                    <a:pt x="650747" y="1524"/>
                  </a:lnTo>
                  <a:lnTo>
                    <a:pt x="64160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961567" y="3913839"/>
            <a:ext cx="1186497" cy="25746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6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Ki-67&gt;90%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64728" y="6327729"/>
            <a:ext cx="2290344" cy="319017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000" b="1" i="1" spc="-9" dirty="0">
                <a:solidFill>
                  <a:srgbClr val="FFFFCC"/>
                </a:solidFill>
                <a:latin typeface="Arial"/>
                <a:cs typeface="Arial"/>
              </a:rPr>
              <a:t>Τροποποίηση</a:t>
            </a:r>
            <a:r>
              <a:rPr sz="1000" b="1" i="1" spc="-13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1000" b="1" i="1" spc="9" dirty="0">
                <a:solidFill>
                  <a:srgbClr val="FFFFCC"/>
                </a:solidFill>
                <a:latin typeface="Arial"/>
                <a:cs typeface="Arial"/>
              </a:rPr>
              <a:t>διαφάνειας</a:t>
            </a:r>
            <a:r>
              <a:rPr sz="1000" b="1" i="1" spc="-13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1000" b="1" i="1" spc="-4" dirty="0">
                <a:solidFill>
                  <a:srgbClr val="FFFFCC"/>
                </a:solidFill>
                <a:latin typeface="Arial"/>
                <a:cs typeface="Arial"/>
              </a:rPr>
              <a:t>Θ.</a:t>
            </a:r>
            <a:r>
              <a:rPr sz="1000" b="1" i="1" spc="22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1000" b="1" i="1" spc="-4" dirty="0">
                <a:solidFill>
                  <a:srgbClr val="FFFFCC"/>
                </a:solidFill>
                <a:latin typeface="Arial"/>
                <a:cs typeface="Arial"/>
              </a:rPr>
              <a:t>Παπαδάκη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576" y="116632"/>
            <a:ext cx="7920880" cy="3816424"/>
            <a:chOff x="1411223" y="1642872"/>
            <a:chExt cx="7834883" cy="4058411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800" y="4895596"/>
              <a:ext cx="39624" cy="25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1" y="2481072"/>
              <a:ext cx="2898647" cy="24145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1223" y="1642872"/>
              <a:ext cx="7834883" cy="405841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940152" y="6381328"/>
            <a:ext cx="3159787" cy="45495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algn="r">
              <a:spcBef>
                <a:spcPts val="88"/>
              </a:spcBef>
            </a:pPr>
            <a:r>
              <a:rPr sz="1400" i="1" spc="88" dirty="0">
                <a:solidFill>
                  <a:schemeClr val="accent2"/>
                </a:solidFill>
                <a:latin typeface="Arial"/>
                <a:cs typeface="Arial"/>
              </a:rPr>
              <a:t>Kluin</a:t>
            </a:r>
            <a:r>
              <a:rPr sz="1400" i="1" spc="162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1400" i="1" spc="-140" dirty="0">
                <a:solidFill>
                  <a:schemeClr val="accent2"/>
                </a:solidFill>
                <a:latin typeface="Arial"/>
                <a:cs typeface="Arial"/>
              </a:rPr>
              <a:t>P.</a:t>
            </a:r>
            <a:r>
              <a:rPr sz="1400" i="1" spc="123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1400" i="1" spc="44" dirty="0">
                <a:solidFill>
                  <a:schemeClr val="accent2"/>
                </a:solidFill>
                <a:latin typeface="Arial"/>
                <a:cs typeface="Arial"/>
              </a:rPr>
              <a:t>et</a:t>
            </a:r>
            <a:r>
              <a:rPr sz="1400" i="1" spc="232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1400" i="1" spc="61" dirty="0">
                <a:solidFill>
                  <a:schemeClr val="accent2"/>
                </a:solidFill>
                <a:latin typeface="Arial"/>
                <a:cs typeface="Arial"/>
              </a:rPr>
              <a:t>al.</a:t>
            </a:r>
            <a:r>
              <a:rPr sz="1400" i="1" spc="127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1400" i="1" spc="75" dirty="0">
                <a:solidFill>
                  <a:schemeClr val="accent2"/>
                </a:solidFill>
                <a:latin typeface="Arial"/>
                <a:cs typeface="Arial"/>
              </a:rPr>
              <a:t>Blood</a:t>
            </a:r>
            <a:r>
              <a:rPr sz="1400" i="1" spc="175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1400" i="1" spc="70" dirty="0">
                <a:solidFill>
                  <a:schemeClr val="accent2"/>
                </a:solidFill>
                <a:latin typeface="Arial"/>
                <a:cs typeface="Arial"/>
              </a:rPr>
              <a:t>2016</a:t>
            </a:r>
            <a:endParaRPr lang="el-GR" sz="1400" i="1" spc="7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11132" algn="r">
              <a:spcBef>
                <a:spcPts val="88"/>
              </a:spcBef>
            </a:pPr>
            <a:r>
              <a:rPr lang="en-US" sz="1400" i="1" spc="70" dirty="0" err="1">
                <a:solidFill>
                  <a:schemeClr val="accent2"/>
                </a:solidFill>
                <a:latin typeface="Arial"/>
                <a:cs typeface="Arial"/>
              </a:rPr>
              <a:t>Alaggio</a:t>
            </a:r>
            <a:r>
              <a:rPr lang="en-US" sz="1400" i="1" spc="70" dirty="0">
                <a:solidFill>
                  <a:schemeClr val="accent2"/>
                </a:solidFill>
                <a:latin typeface="Arial"/>
                <a:cs typeface="Arial"/>
              </a:rPr>
              <a:t> et. al, Leukemia 2022</a:t>
            </a:r>
            <a:endParaRPr sz="1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683568" y="3933056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BL: </a:t>
            </a:r>
            <a:r>
              <a:rPr lang="el-GR" sz="2000" dirty="0">
                <a:solidFill>
                  <a:schemeClr val="bg1"/>
                </a:solidFill>
              </a:rPr>
              <a:t>Λέμφωμα </a:t>
            </a:r>
            <a:r>
              <a:rPr lang="en-US" sz="2000" dirty="0" err="1">
                <a:solidFill>
                  <a:schemeClr val="bg1"/>
                </a:solidFill>
              </a:rPr>
              <a:t>Burkitt</a:t>
            </a:r>
            <a:endParaRPr lang="el-GR" sz="2000" dirty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endParaRPr lang="el-GR" sz="2000" dirty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HGBL</a:t>
            </a:r>
            <a:r>
              <a:rPr lang="el-GR" sz="2000" dirty="0">
                <a:solidFill>
                  <a:schemeClr val="bg1"/>
                </a:solidFill>
              </a:rPr>
              <a:t>: Υψηλής κακοήθειας Β λέμφωμα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DLBCL: </a:t>
            </a:r>
            <a:r>
              <a:rPr lang="el-GR" sz="2000" dirty="0">
                <a:solidFill>
                  <a:schemeClr val="bg1"/>
                </a:solidFill>
              </a:rPr>
              <a:t>Διάχυτο </a:t>
            </a:r>
            <a:r>
              <a:rPr lang="el-GR" sz="2000" dirty="0" err="1">
                <a:solidFill>
                  <a:schemeClr val="bg1"/>
                </a:solidFill>
              </a:rPr>
              <a:t>μεγαλοκυτταρικό</a:t>
            </a:r>
            <a:r>
              <a:rPr lang="el-GR" sz="2000" dirty="0">
                <a:solidFill>
                  <a:schemeClr val="bg1"/>
                </a:solidFill>
              </a:rPr>
              <a:t> Β Λέμφωμα</a:t>
            </a:r>
          </a:p>
          <a:p>
            <a:pPr marL="174625" indent="-174625">
              <a:buFont typeface="Arial" pitchFamily="34" charset="0"/>
              <a:buChar char="•"/>
            </a:pPr>
            <a:endParaRPr lang="el-GR" sz="2000" dirty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Β-</a:t>
            </a:r>
            <a:r>
              <a:rPr lang="en-US" sz="2000" dirty="0">
                <a:solidFill>
                  <a:schemeClr val="bg1"/>
                </a:solidFill>
              </a:rPr>
              <a:t>LB:</a:t>
            </a:r>
            <a:r>
              <a:rPr lang="el-GR" sz="2000" dirty="0">
                <a:solidFill>
                  <a:schemeClr val="bg1"/>
                </a:solidFill>
              </a:rPr>
              <a:t> Β - </a:t>
            </a:r>
            <a:r>
              <a:rPr lang="el-GR" sz="2000" dirty="0" err="1">
                <a:solidFill>
                  <a:schemeClr val="bg1"/>
                </a:solidFill>
              </a:rPr>
              <a:t>Λεμφοβλαστικό</a:t>
            </a:r>
            <a:r>
              <a:rPr lang="el-GR" sz="2000" dirty="0">
                <a:solidFill>
                  <a:schemeClr val="bg1"/>
                </a:solidFill>
              </a:rPr>
              <a:t> </a:t>
            </a:r>
          </a:p>
          <a:p>
            <a:pPr marL="174625" indent="-174625">
              <a:buFont typeface="Arial" pitchFamily="34" charset="0"/>
              <a:buChar char="•"/>
            </a:pPr>
            <a:endParaRPr lang="el-GR" sz="2000" dirty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NOS:</a:t>
            </a:r>
            <a:r>
              <a:rPr lang="el-GR" sz="2000" dirty="0">
                <a:solidFill>
                  <a:schemeClr val="bg1"/>
                </a:solidFill>
              </a:rPr>
              <a:t> Μη περαιτέρω τυποποιούμενο</a:t>
            </a:r>
          </a:p>
        </p:txBody>
      </p:sp>
      <p:sp>
        <p:nvSpPr>
          <p:cNvPr id="15" name="14 - Έλλειψη"/>
          <p:cNvSpPr/>
          <p:nvPr/>
        </p:nvSpPr>
        <p:spPr>
          <a:xfrm>
            <a:off x="3131840" y="2924944"/>
            <a:ext cx="144016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5148064" y="3212976"/>
            <a:ext cx="201622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TextBox"/>
          <p:cNvSpPr txBox="1"/>
          <p:nvPr/>
        </p:nvSpPr>
        <p:spPr>
          <a:xfrm>
            <a:off x="6588224" y="44371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 = </a:t>
            </a:r>
            <a:r>
              <a:rPr lang="el-GR" dirty="0" err="1">
                <a:solidFill>
                  <a:schemeClr val="bg1"/>
                </a:solidFill>
              </a:rPr>
              <a:t>Διαμετάθεση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7308304" y="3284984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9" name="18 - Ευθεία γραμμή σύνδεσης"/>
          <p:cNvCxnSpPr/>
          <p:nvPr/>
        </p:nvCxnSpPr>
        <p:spPr>
          <a:xfrm>
            <a:off x="5868144" y="364502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- Ευθεία γραμμή σύνδεσης"/>
          <p:cNvCxnSpPr/>
          <p:nvPr/>
        </p:nvCxnSpPr>
        <p:spPr>
          <a:xfrm>
            <a:off x="3851920" y="4437112"/>
            <a:ext cx="2232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- Ευθεία γραμμή σύνδεσης"/>
          <p:cNvCxnSpPr/>
          <p:nvPr/>
        </p:nvCxnSpPr>
        <p:spPr>
          <a:xfrm flipV="1">
            <a:off x="6084168" y="3861048"/>
            <a:ext cx="0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- Ευθύγραμμο βέλος σύνδεσης"/>
          <p:cNvCxnSpPr/>
          <p:nvPr/>
        </p:nvCxnSpPr>
        <p:spPr>
          <a:xfrm flipV="1">
            <a:off x="3851920" y="3789040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- Ευθεία γραμμή σύνδεσης"/>
          <p:cNvCxnSpPr/>
          <p:nvPr/>
        </p:nvCxnSpPr>
        <p:spPr>
          <a:xfrm>
            <a:off x="6444208" y="3933056"/>
            <a:ext cx="0" cy="432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εία γραμμή σύνδεσης"/>
          <p:cNvCxnSpPr/>
          <p:nvPr/>
        </p:nvCxnSpPr>
        <p:spPr>
          <a:xfrm>
            <a:off x="6444208" y="4365104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ύγραμμο βέλος σύνδεσης"/>
          <p:cNvCxnSpPr/>
          <p:nvPr/>
        </p:nvCxnSpPr>
        <p:spPr>
          <a:xfrm flipV="1">
            <a:off x="8028384" y="3645024"/>
            <a:ext cx="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1187624" y="116632"/>
            <a:ext cx="6948265" cy="503683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algn="ctr">
              <a:spcBef>
                <a:spcPts val="88"/>
              </a:spcBef>
            </a:pPr>
            <a:r>
              <a:rPr sz="3200" spc="-4" dirty="0">
                <a:solidFill>
                  <a:srgbClr val="FFFF00"/>
                </a:solidFill>
              </a:rPr>
              <a:t>“Double</a:t>
            </a:r>
            <a:r>
              <a:rPr sz="3200" spc="-31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hit”</a:t>
            </a:r>
            <a:r>
              <a:rPr sz="3200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λεμφώματα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33264" y="620315"/>
            <a:ext cx="8568952" cy="5520441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2107202" marR="494241" indent="-1615188">
              <a:spcBef>
                <a:spcPts val="88"/>
              </a:spcBef>
            </a:pPr>
            <a:r>
              <a:rPr sz="21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(High</a:t>
            </a:r>
            <a:r>
              <a:rPr sz="2100" b="1" spc="-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B-cell</a:t>
            </a:r>
            <a:r>
              <a:rPr sz="2100" b="1" spc="-13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r>
              <a:rPr sz="2100" b="1" spc="-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  <a:r>
              <a:rPr sz="2100" b="1" spc="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sz="2100" b="1" spc="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100" b="1" spc="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bcl-2</a:t>
            </a:r>
            <a:r>
              <a:rPr lang="el-GR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rearrangements,</a:t>
            </a:r>
            <a:r>
              <a:rPr sz="2100" b="1" spc="-7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sz="2100" b="1" spc="-13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l-GR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 HGBL – με αναδιατάξεις των MYC και BCL2 (ICC 2022)</a:t>
            </a:r>
            <a:r>
              <a:rPr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32">
              <a:lnSpc>
                <a:spcPct val="150000"/>
              </a:lnSpc>
              <a:spcBef>
                <a:spcPts val="337"/>
              </a:spcBef>
            </a:pPr>
            <a:r>
              <a:rPr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2100" b="1" spc="-188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συνώνυμα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του</a:t>
            </a:r>
            <a:r>
              <a:rPr b="1" spc="-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αταξινόμητου</a:t>
            </a:r>
            <a:r>
              <a:rPr b="1" spc="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DLBCL/λ.</a:t>
            </a:r>
            <a:r>
              <a:rPr b="1" spc="2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Βurkitt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11" indent="-231536">
              <a:lnSpc>
                <a:spcPct val="150000"/>
              </a:lnSpc>
              <a:spcBef>
                <a:spcPts val="13"/>
              </a:spcBef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Bcl2/MYC διαμεταθέσεις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σπάνιες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b="1" spc="2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11" marR="61224" indent="-231536">
              <a:lnSpc>
                <a:spcPct val="150000"/>
              </a:lnSpc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Ιστολογικός τύπος: αταξινόμητο DLBCL/</a:t>
            </a:r>
            <a:r>
              <a:rPr b="1" spc="-4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Burkitt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DLBCL </a:t>
            </a:r>
            <a:r>
              <a:rPr lang="el-GR"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1" spc="-42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βλαστοειδής</a:t>
            </a:r>
            <a:r>
              <a:rPr lang="el-G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Λέμφωμα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Burkitt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11" indent="-231536">
              <a:lnSpc>
                <a:spcPct val="150000"/>
              </a:lnSpc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bcl-2+,</a:t>
            </a:r>
            <a:r>
              <a:rPr b="1" spc="-2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CD10+,</a:t>
            </a:r>
            <a:r>
              <a:rPr b="1" spc="-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Ki-67</a:t>
            </a:r>
            <a:r>
              <a:rPr b="1" spc="-3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~90%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11" marR="303891" indent="-231536">
              <a:lnSpc>
                <a:spcPct val="150000"/>
              </a:lnSpc>
              <a:spcBef>
                <a:spcPts val="48"/>
              </a:spcBef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Πρόγνωση</a:t>
            </a:r>
            <a:r>
              <a:rPr b="1" spc="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b="1" spc="4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“double</a:t>
            </a:r>
            <a:r>
              <a:rPr b="1" spc="-2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hit”</a:t>
            </a:r>
            <a:r>
              <a:rPr b="1" spc="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λεμφωμάτων,</a:t>
            </a:r>
            <a:r>
              <a:rPr b="1" spc="3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ιδιαίτερα</a:t>
            </a:r>
            <a:r>
              <a:rPr b="1" spc="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πτωχή,</a:t>
            </a:r>
            <a:r>
              <a:rPr b="1" spc="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ανεξαρτήτως </a:t>
            </a:r>
            <a:r>
              <a:rPr b="1" spc="-42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ιστολογικού</a:t>
            </a:r>
            <a:r>
              <a:rPr b="1" spc="-3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τύπου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11" indent="-231536">
              <a:lnSpc>
                <a:spcPct val="150000"/>
              </a:lnSpc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Συνδυασμός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“double</a:t>
            </a:r>
            <a:r>
              <a:rPr b="1" spc="-2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hit”</a:t>
            </a:r>
            <a:r>
              <a:rPr b="1" spc="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φαινότυπο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βλαστικού </a:t>
            </a:r>
            <a:r>
              <a:rPr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κέντρου</a:t>
            </a:r>
            <a:r>
              <a:rPr b="1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9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έλεγχος</a:t>
            </a:r>
            <a:r>
              <a:rPr b="1" spc="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3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αταξινόμητων</a:t>
            </a:r>
            <a:r>
              <a:rPr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DLBCL/BL </a:t>
            </a:r>
            <a:r>
              <a:rPr b="1" spc="-18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b="1" spc="-13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 </a:t>
            </a:r>
            <a:r>
              <a:rPr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φαινότυπο </a:t>
            </a:r>
            <a:r>
              <a:rPr b="1" spc="-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βλαστικού </a:t>
            </a:r>
            <a:r>
              <a:rPr b="1" spc="-42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κέντρου</a:t>
            </a:r>
            <a:r>
              <a:rPr b="1" spc="-22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b="1" spc="-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«double</a:t>
            </a:r>
            <a:r>
              <a:rPr b="1" spc="-3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hit»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4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11560" y="6519446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453" algn="r"/>
            <a:r>
              <a:rPr lang="en-US" sz="1600" b="1" i="1" spc="-4" dirty="0" err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n-US" sz="16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lang="en-US" sz="1600" b="1" i="1" spc="-4" dirty="0" err="1">
                <a:solidFill>
                  <a:srgbClr val="FFFFFF"/>
                </a:solidFill>
                <a:latin typeface="Times New Roman"/>
                <a:cs typeface="Times New Roman"/>
              </a:rPr>
              <a:t>Pillai</a:t>
            </a:r>
            <a:r>
              <a:rPr lang="en-US" sz="1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en-US" sz="1600" b="1" i="1" spc="-8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>
                <a:solidFill>
                  <a:srgbClr val="FFFFFF"/>
                </a:solidFill>
                <a:latin typeface="Times New Roman"/>
                <a:cs typeface="Times New Roman"/>
              </a:rPr>
              <a:t>AJ</a:t>
            </a:r>
            <a:r>
              <a:rPr lang="en-US" sz="1600" b="1" i="1" spc="-9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sz="1600" b="1" i="1" spc="-4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n-US" sz="1600" b="1" i="1" spc="-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2013</a:t>
            </a:r>
            <a:r>
              <a:rPr lang="el-GR" sz="1600" i="1" dirty="0">
                <a:latin typeface="Times New Roman"/>
                <a:cs typeface="Times New Roman"/>
              </a:rPr>
              <a:t> ,</a:t>
            </a:r>
            <a:r>
              <a:rPr lang="en-US" sz="1600" b="1" i="1" spc="-4" dirty="0" err="1">
                <a:solidFill>
                  <a:srgbClr val="FFFFFF"/>
                </a:solidFill>
                <a:latin typeface="Times New Roman"/>
                <a:cs typeface="Times New Roman"/>
              </a:rPr>
              <a:t>M.Pedersen</a:t>
            </a:r>
            <a:r>
              <a:rPr lang="en-US" sz="1600" b="1" i="1" spc="-4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1600" b="1" i="1" spc="-4" dirty="0" err="1">
                <a:solidFill>
                  <a:srgbClr val="FFFFFF"/>
                </a:solidFill>
                <a:latin typeface="Times New Roman"/>
                <a:cs typeface="Times New Roman"/>
              </a:rPr>
              <a:t>Haematology</a:t>
            </a:r>
            <a:r>
              <a:rPr lang="en-US" sz="1600" b="1" i="1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2012 </a:t>
            </a:r>
            <a:r>
              <a:rPr lang="en-US" sz="1600" b="1" i="1" spc="-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 err="1">
                <a:solidFill>
                  <a:srgbClr val="FFFFFF"/>
                </a:solidFill>
                <a:latin typeface="Times New Roman"/>
                <a:cs typeface="Times New Roman"/>
              </a:rPr>
              <a:t>S.Li</a:t>
            </a:r>
            <a:r>
              <a:rPr lang="en-US" sz="1600" b="1" i="1" spc="-4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en-US" sz="1600" b="1" i="1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>
                <a:solidFill>
                  <a:srgbClr val="FFFFFF"/>
                </a:solidFill>
                <a:latin typeface="Times New Roman"/>
                <a:cs typeface="Times New Roman"/>
              </a:rPr>
              <a:t>Modern</a:t>
            </a:r>
            <a:r>
              <a:rPr lang="en-US" sz="1600" b="1" i="1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>
                <a:solidFill>
                  <a:srgbClr val="FFFFFF"/>
                </a:solidFill>
                <a:latin typeface="Times New Roman"/>
                <a:cs typeface="Times New Roman"/>
              </a:rPr>
              <a:t>Pathology</a:t>
            </a:r>
            <a:r>
              <a:rPr lang="en-US" sz="1600" b="1" i="1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2012</a:t>
            </a:r>
            <a:endParaRPr lang="en-US" sz="1600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37593" y="1389162"/>
            <a:ext cx="3556603" cy="2896646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248790" marR="4453" indent="-238215">
              <a:spcBef>
                <a:spcPts val="88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lang="el-G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Απουσία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hit </a:t>
            </a:r>
            <a:r>
              <a:rPr lang="el-G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 hit 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790" marR="15584" indent="-238215">
              <a:spcBef>
                <a:spcPts val="1052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Πιθανή παρουσία ενίσχυσης </a:t>
            </a:r>
            <a:r>
              <a:rPr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sz="1600" b="1" i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MYC, </a:t>
            </a:r>
            <a:r>
              <a:rPr sz="1600" b="1" i="1" spc="-31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i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BCL2</a:t>
            </a:r>
            <a:r>
              <a:rPr sz="16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sz="1600" b="1" i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BCL6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790" marR="219292" indent="-238215">
              <a:spcBef>
                <a:spcPts val="1052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Μορφολογία:</a:t>
            </a: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Βλαστοειδής</a:t>
            </a:r>
            <a:r>
              <a:rPr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</a:t>
            </a:r>
            <a:r>
              <a:rPr sz="1600" b="1" spc="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DLBCL/</a:t>
            </a:r>
            <a:r>
              <a:rPr sz="1600" b="1" spc="-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en-US" sz="1600"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600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συχνά </a:t>
            </a:r>
            <a:r>
              <a:rPr sz="1600" spc="-4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sz="1600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συνδυασμό</a:t>
            </a:r>
            <a:r>
              <a:rPr sz="1600" spc="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sz="1600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παρουσία </a:t>
            </a: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sz="1600"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starry-sky’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790" marR="1045253" indent="-238215">
              <a:spcBef>
                <a:spcPts val="1052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b="1" spc="-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Υψηλός</a:t>
            </a:r>
            <a:r>
              <a:rPr sz="1600" b="1" spc="-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ρυθμός</a:t>
            </a:r>
            <a:r>
              <a:rPr sz="1600" b="1" spc="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κυτταρικού </a:t>
            </a:r>
            <a:r>
              <a:rPr sz="1600" b="1" spc="-30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πολλαπλασιασμού</a:t>
            </a:r>
            <a:r>
              <a:rPr sz="1600" b="1" spc="3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(Ki67)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016" y="4581128"/>
            <a:ext cx="8820472" cy="2090245"/>
          </a:xfrm>
          <a:prstGeom prst="rect">
            <a:avLst/>
          </a:prstGeom>
        </p:spPr>
        <p:txBody>
          <a:bodyPr vert="horz" wrap="square" lIns="0" tIns="144710" rIns="0" bIns="0" rtlCol="0">
            <a:spAutoFit/>
          </a:bodyPr>
          <a:lstStyle/>
          <a:p>
            <a:pPr marL="248790" indent="-238215">
              <a:spcBef>
                <a:spcPts val="1139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b="1" spc="-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Συχνά</a:t>
            </a:r>
            <a:r>
              <a:rPr sz="1600" b="1" spc="-5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GCB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600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μερικές</a:t>
            </a:r>
            <a:r>
              <a:rPr sz="1600" spc="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φορές</a:t>
            </a:r>
            <a:r>
              <a:rPr sz="1600" spc="-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</a:t>
            </a:r>
            <a:r>
              <a:rPr sz="1600" spc="-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τύπου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790" marR="4453" indent="-238215">
              <a:spcBef>
                <a:spcPts val="1052"/>
              </a:spcBef>
              <a:buClr>
                <a:srgbClr val="0070BF"/>
              </a:buClr>
              <a:buFont typeface="Wingdings"/>
              <a:buChar char=""/>
              <a:tabLst>
                <a:tab pos="249347" algn="l"/>
              </a:tabLst>
            </a:pPr>
            <a:r>
              <a:rPr sz="2000" b="1" spc="-53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</a:t>
            </a:r>
            <a:r>
              <a:rPr sz="2000" b="1" spc="-26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</a:t>
            </a:r>
            <a:r>
              <a:rPr sz="2000" b="1" spc="-18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sz="2000" b="1" spc="-4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παρουσία</a:t>
            </a:r>
            <a:r>
              <a:rPr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spc="-4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διαμετάθεσης</a:t>
            </a:r>
            <a:r>
              <a:rPr lang="el-GR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l-GR"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χωρίς </a:t>
            </a:r>
            <a:r>
              <a:rPr lang="en-US"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Bcl2</a:t>
            </a:r>
            <a:r>
              <a:rPr lang="el-GR"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i="1" spc="-4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διαμετάθεση</a:t>
            </a:r>
            <a:r>
              <a:rPr lang="el-GR"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l-GR"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hit)</a:t>
            </a:r>
            <a:r>
              <a:rPr sz="2000" b="1" i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ή αυτά με </a:t>
            </a:r>
            <a:r>
              <a:rPr lang="en-US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l-GR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Bcl6 </a:t>
            </a:r>
            <a:r>
              <a:rPr sz="2000" b="1" spc="-4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διαγιγνώσκονται</a:t>
            </a:r>
            <a:r>
              <a:rPr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4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ως</a:t>
            </a:r>
            <a:r>
              <a:rPr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DLBCL-NOS</a:t>
            </a:r>
            <a:r>
              <a:rPr lang="el-GR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i="1" spc="-4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2022</a:t>
            </a:r>
            <a:r>
              <a:rPr lang="el-GR" sz="20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48790" marR="4453" indent="-238215">
              <a:spcBef>
                <a:spcPts val="1052"/>
              </a:spcBef>
              <a:buClr>
                <a:srgbClr val="0070BF"/>
              </a:buClr>
              <a:buFont typeface="Wingdings"/>
              <a:buChar char=""/>
              <a:tabLst>
                <a:tab pos="249347" algn="l"/>
              </a:tabLst>
            </a:pPr>
            <a:r>
              <a:rPr lang="en-US" sz="16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16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διάγνωση </a:t>
            </a:r>
            <a:r>
              <a:rPr lang="el-GR" altLang="el-G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Υψηλής κακοήθειας Β Λέμφωμα, Μη Ειδικού Τύπου βασίζεται πολύ στη μορφολογία!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2831" y="4235753"/>
            <a:ext cx="1702434" cy="25746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O</a:t>
            </a:r>
            <a:r>
              <a:rPr sz="1600" i="1" spc="-4" dirty="0">
                <a:solidFill>
                  <a:srgbClr val="00B0F0"/>
                </a:solidFill>
                <a:latin typeface="Corbel"/>
                <a:cs typeface="Corbel"/>
              </a:rPr>
              <a:t>tt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,</a:t>
            </a:r>
            <a:r>
              <a:rPr sz="1600" i="1" spc="-9" dirty="0">
                <a:solidFill>
                  <a:srgbClr val="00B0F0"/>
                </a:solidFill>
                <a:latin typeface="Corbel"/>
                <a:cs typeface="Corbel"/>
              </a:rPr>
              <a:t> 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B</a:t>
            </a:r>
            <a:r>
              <a:rPr sz="1600" i="1" spc="-4" dirty="0">
                <a:solidFill>
                  <a:srgbClr val="00B0F0"/>
                </a:solidFill>
                <a:latin typeface="Corbel"/>
                <a:cs typeface="Corbel"/>
              </a:rPr>
              <a:t>J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H</a:t>
            </a:r>
            <a:r>
              <a:rPr sz="1600" i="1" spc="-4" dirty="0">
                <a:solidFill>
                  <a:srgbClr val="00B0F0"/>
                </a:solidFill>
                <a:latin typeface="Corbel"/>
                <a:cs typeface="Corbel"/>
              </a:rPr>
              <a:t> </a:t>
            </a:r>
            <a:r>
              <a:rPr sz="1600" i="1" spc="-31" dirty="0">
                <a:solidFill>
                  <a:srgbClr val="00B0F0"/>
                </a:solidFill>
                <a:latin typeface="Corbel"/>
                <a:cs typeface="Corbel"/>
              </a:rPr>
              <a:t>2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0</a:t>
            </a:r>
            <a:r>
              <a:rPr sz="1600" i="1" spc="-35" dirty="0">
                <a:solidFill>
                  <a:srgbClr val="00B0F0"/>
                </a:solidFill>
                <a:latin typeface="Corbel"/>
                <a:cs typeface="Corbel"/>
              </a:rPr>
              <a:t>1</a:t>
            </a:r>
            <a:r>
              <a:rPr sz="1600" i="1" cap="small" dirty="0">
                <a:solidFill>
                  <a:srgbClr val="00B0F0"/>
                </a:solidFill>
                <a:latin typeface="Corbel"/>
                <a:cs typeface="Corbel"/>
              </a:rPr>
              <a:t>7</a:t>
            </a:r>
            <a:endParaRPr sz="1600" dirty="0">
              <a:solidFill>
                <a:srgbClr val="00B0F0"/>
              </a:solidFill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903" y="1340768"/>
            <a:ext cx="3469073" cy="2745963"/>
          </a:xfrm>
          <a:prstGeom prst="rect">
            <a:avLst/>
          </a:prstGeom>
        </p:spPr>
      </p:pic>
      <p:sp>
        <p:nvSpPr>
          <p:cNvPr id="2" name="Rectangle 18">
            <a:extLst>
              <a:ext uri="{FF2B5EF4-FFF2-40B4-BE49-F238E27FC236}">
                <a16:creationId xmlns:a16="http://schemas.microsoft.com/office/drawing/2014/main" id="{FBD83781-65F7-160B-308A-F553A4BFD8F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42900" y="79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l-GR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Υψηλής κακοήθειας Β Λέμφωμα, Μη Ειδικού Τύπου </a:t>
            </a:r>
            <a:r>
              <a:rPr lang="en-GB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l-GR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κατά </a:t>
            </a:r>
            <a:r>
              <a:rPr lang="en-GB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WHO 2022 </a:t>
            </a:r>
            <a:r>
              <a:rPr lang="el-GR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περιλαμβάνει και τις περιπτώσεις με διαμεταθέσεις των</a:t>
            </a:r>
            <a:r>
              <a:rPr lang="en-GB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MYC </a:t>
            </a:r>
            <a:r>
              <a:rPr lang="el-GR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και</a:t>
            </a:r>
            <a:r>
              <a:rPr lang="en-GB" altLang="el-GR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BCL6)</a:t>
            </a:r>
            <a:endParaRPr lang="el-GR" altLang="el-GR" sz="2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Λοιμώδης μονοπυρήνωση</a:t>
            </a:r>
          </a:p>
        </p:txBody>
      </p:sp>
      <p:pic>
        <p:nvPicPr>
          <p:cNvPr id="28674" name="3 - Θέση περιεχομένου" descr="σάρωση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2205038"/>
            <a:ext cx="3744913" cy="2495550"/>
          </a:xfrm>
        </p:spPr>
      </p:pic>
      <p:sp>
        <p:nvSpPr>
          <p:cNvPr id="28675" name="3 - TextBox"/>
          <p:cNvSpPr txBox="1">
            <a:spLocks noChangeArrowheads="1"/>
          </p:cNvSpPr>
          <p:nvPr/>
        </p:nvSpPr>
        <p:spPr bwMode="auto">
          <a:xfrm>
            <a:off x="5508625" y="5805488"/>
            <a:ext cx="205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βλαστικά κύτταρα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4717256" y="4507707"/>
            <a:ext cx="24479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 rot="16200000" flipV="1">
            <a:off x="4644232" y="4437856"/>
            <a:ext cx="2374900" cy="2143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8" name="3 - Θέση περιεχομένου" descr="σάρωση0018.jpg"/>
          <p:cNvPicPr>
            <a:picLocks noChangeAspect="1"/>
          </p:cNvPicPr>
          <p:nvPr/>
        </p:nvPicPr>
        <p:blipFill>
          <a:blip r:embed="rId3" cstate="print"/>
          <a:srcRect r="2411"/>
          <a:stretch>
            <a:fillRect/>
          </a:stretch>
        </p:blipFill>
        <p:spPr bwMode="auto">
          <a:xfrm>
            <a:off x="468313" y="2205038"/>
            <a:ext cx="37274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8 - TextBox"/>
          <p:cNvSpPr txBox="1">
            <a:spLocks noChangeArrowheads="1"/>
          </p:cNvSpPr>
          <p:nvPr/>
        </p:nvSpPr>
        <p:spPr bwMode="auto">
          <a:xfrm>
            <a:off x="1116013" y="5157788"/>
            <a:ext cx="2808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έκπτυξη</a:t>
            </a:r>
            <a:r>
              <a:rPr lang="el-GR" dirty="0">
                <a:solidFill>
                  <a:schemeClr val="bg1"/>
                </a:solidFill>
              </a:rPr>
              <a:t> του </a:t>
            </a:r>
            <a:r>
              <a:rPr lang="el-GR" dirty="0" err="1">
                <a:solidFill>
                  <a:schemeClr val="bg1"/>
                </a:solidFill>
              </a:rPr>
              <a:t>παραφλοιού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8680" name="9 - TextBox"/>
          <p:cNvSpPr txBox="1">
            <a:spLocks noChangeArrowheads="1"/>
          </p:cNvSpPr>
          <p:nvPr/>
        </p:nvSpPr>
        <p:spPr bwMode="auto">
          <a:xfrm>
            <a:off x="4500563" y="1700213"/>
            <a:ext cx="3600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τροποποιημένα λεμφοειδή κύτταρα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>
            <a:extLst>
              <a:ext uri="{FF2B5EF4-FFF2-40B4-BE49-F238E27FC236}">
                <a16:creationId xmlns:a16="http://schemas.microsoft.com/office/drawing/2014/main" id="{221DB535-5F07-2F13-289A-D0AFAEB90878}"/>
              </a:ext>
            </a:extLst>
          </p:cNvPr>
          <p:cNvSpPr txBox="1"/>
          <p:nvPr/>
        </p:nvSpPr>
        <p:spPr>
          <a:xfrm>
            <a:off x="290513" y="265113"/>
            <a:ext cx="8493125" cy="83026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Υψηλής κοκήθειας Β λέμφωμα με διαμεταθέσεις των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MYC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BCL6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(ICC 2022)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5 - Ορθογώνιο">
            <a:extLst>
              <a:ext uri="{FF2B5EF4-FFF2-40B4-BE49-F238E27FC236}">
                <a16:creationId xmlns:a16="http://schemas.microsoft.com/office/drawing/2014/main" id="{3D96F4E6-EF0E-7D31-56BC-1493E4E65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700808"/>
            <a:ext cx="8562975" cy="336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03200" indent="-2032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Αξιοσημείωτη επικράτηση των άρρενων για το 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MYC/BCL2/BCL6 THL </a:t>
            </a:r>
          </a:p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MYC/BCL6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DHL: MUM-1+,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όχι τόσο συχνά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σε σύγκριση με το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MYC/BCL2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DHL) CD10+/BCL2+, GCB ≈ ABC</a:t>
            </a:r>
          </a:p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Επιθετική κλινική πορεία, πιθανώς περισσότερο από το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MYC/BCL2 DHL</a:t>
            </a:r>
          </a:p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Απαλείφθηκε στην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WHO 2022 (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ταξινομείται ως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DLBCL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NOS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ή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HGBL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NOS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σύμφωνα με τη μορφολογία)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Κατά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ICC 2022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διατηρείται ως προσωρινή οντότητα</a:t>
            </a:r>
          </a:p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COO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πιο συμβατός με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DLBCL  </a:t>
            </a:r>
            <a:endParaRPr kumimoji="0" lang="el-G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Πιο  ετερογενές από το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HGBL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με διαμεταθέσεις των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MYC 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και 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BCL</a:t>
            </a:r>
            <a:r>
              <a:rPr kumimoji="0" lang="el-G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</a:t>
            </a:r>
          </a:p>
          <a:p>
            <a:pPr marL="203200" marR="0" lvl="1" indent="-203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l-G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6 - TextBox">
            <a:extLst>
              <a:ext uri="{FF2B5EF4-FFF2-40B4-BE49-F238E27FC236}">
                <a16:creationId xmlns:a16="http://schemas.microsoft.com/office/drawing/2014/main" id="{45978FCE-51D1-9410-F125-38EB52DD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6350000"/>
            <a:ext cx="66706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9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Pillai, AJSP 2013; Turakhia AJSP 2014; Wang AJSP 2015;  Lin, Curr Hematol Malign Rep 2013; Li, Histopathology 2016; Landsburg Cancer 2016; Moore, AJSP 2017, Johnson Hum Pathol 2018, EAHP 2021;  Alaggio, Leukemia 2022, ; Campo, Blood 2022; EAHP 2022</a:t>
            </a:r>
            <a:endParaRPr kumimoji="0" lang="el-GR" altLang="el-GR" sz="9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856" y="2249839"/>
            <a:ext cx="7365915" cy="2646807"/>
            <a:chOff x="984503" y="2481072"/>
            <a:chExt cx="8614029" cy="291883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800" y="4895596"/>
              <a:ext cx="39624" cy="25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1" y="2481072"/>
              <a:ext cx="2898647" cy="24145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2403" y="3779520"/>
              <a:ext cx="1773935" cy="14889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23259" y="3770376"/>
              <a:ext cx="1792605" cy="1507490"/>
            </a:xfrm>
            <a:custGeom>
              <a:avLst/>
              <a:gdLst/>
              <a:ahLst/>
              <a:cxnLst/>
              <a:rect l="l" t="t" r="r" b="b"/>
              <a:pathLst>
                <a:path w="1792604" h="1507489">
                  <a:moveTo>
                    <a:pt x="1792223" y="0"/>
                  </a:moveTo>
                  <a:lnTo>
                    <a:pt x="0" y="0"/>
                  </a:lnTo>
                  <a:lnTo>
                    <a:pt x="0" y="1507235"/>
                  </a:lnTo>
                  <a:lnTo>
                    <a:pt x="1792223" y="1507235"/>
                  </a:lnTo>
                  <a:lnTo>
                    <a:pt x="1792223" y="1502663"/>
                  </a:lnTo>
                  <a:lnTo>
                    <a:pt x="9143" y="1502663"/>
                  </a:lnTo>
                  <a:lnTo>
                    <a:pt x="4572" y="1498091"/>
                  </a:lnTo>
                  <a:lnTo>
                    <a:pt x="9143" y="1498091"/>
                  </a:lnTo>
                  <a:lnTo>
                    <a:pt x="9143" y="9143"/>
                  </a:lnTo>
                  <a:lnTo>
                    <a:pt x="4572" y="9143"/>
                  </a:lnTo>
                  <a:lnTo>
                    <a:pt x="9143" y="4571"/>
                  </a:lnTo>
                  <a:lnTo>
                    <a:pt x="1792223" y="4571"/>
                  </a:lnTo>
                  <a:lnTo>
                    <a:pt x="1792223" y="0"/>
                  </a:lnTo>
                  <a:close/>
                </a:path>
                <a:path w="1792604" h="1507489">
                  <a:moveTo>
                    <a:pt x="9143" y="1498091"/>
                  </a:moveTo>
                  <a:lnTo>
                    <a:pt x="4572" y="1498091"/>
                  </a:lnTo>
                  <a:lnTo>
                    <a:pt x="9143" y="1502663"/>
                  </a:lnTo>
                  <a:lnTo>
                    <a:pt x="9143" y="1498091"/>
                  </a:lnTo>
                  <a:close/>
                </a:path>
                <a:path w="1792604" h="1507489">
                  <a:moveTo>
                    <a:pt x="1783079" y="1498091"/>
                  </a:moveTo>
                  <a:lnTo>
                    <a:pt x="9143" y="1498091"/>
                  </a:lnTo>
                  <a:lnTo>
                    <a:pt x="9143" y="1502663"/>
                  </a:lnTo>
                  <a:lnTo>
                    <a:pt x="1783079" y="1502663"/>
                  </a:lnTo>
                  <a:lnTo>
                    <a:pt x="1783079" y="1498091"/>
                  </a:lnTo>
                  <a:close/>
                </a:path>
                <a:path w="1792604" h="1507489">
                  <a:moveTo>
                    <a:pt x="1783079" y="4571"/>
                  </a:moveTo>
                  <a:lnTo>
                    <a:pt x="1783079" y="1502663"/>
                  </a:lnTo>
                  <a:lnTo>
                    <a:pt x="1787651" y="1498091"/>
                  </a:lnTo>
                  <a:lnTo>
                    <a:pt x="1792223" y="1498091"/>
                  </a:lnTo>
                  <a:lnTo>
                    <a:pt x="1792223" y="9143"/>
                  </a:lnTo>
                  <a:lnTo>
                    <a:pt x="1787651" y="9143"/>
                  </a:lnTo>
                  <a:lnTo>
                    <a:pt x="1783079" y="4571"/>
                  </a:lnTo>
                  <a:close/>
                </a:path>
                <a:path w="1792604" h="1507489">
                  <a:moveTo>
                    <a:pt x="1792223" y="1498091"/>
                  </a:moveTo>
                  <a:lnTo>
                    <a:pt x="1787651" y="1498091"/>
                  </a:lnTo>
                  <a:lnTo>
                    <a:pt x="1783079" y="1502663"/>
                  </a:lnTo>
                  <a:lnTo>
                    <a:pt x="1792223" y="1502663"/>
                  </a:lnTo>
                  <a:lnTo>
                    <a:pt x="1792223" y="1498091"/>
                  </a:lnTo>
                  <a:close/>
                </a:path>
                <a:path w="1792604" h="1507489">
                  <a:moveTo>
                    <a:pt x="9143" y="4571"/>
                  </a:moveTo>
                  <a:lnTo>
                    <a:pt x="4572" y="9143"/>
                  </a:lnTo>
                  <a:lnTo>
                    <a:pt x="9143" y="9143"/>
                  </a:lnTo>
                  <a:lnTo>
                    <a:pt x="9143" y="4571"/>
                  </a:lnTo>
                  <a:close/>
                </a:path>
                <a:path w="1792604" h="1507489">
                  <a:moveTo>
                    <a:pt x="1783079" y="4571"/>
                  </a:moveTo>
                  <a:lnTo>
                    <a:pt x="9143" y="4571"/>
                  </a:lnTo>
                  <a:lnTo>
                    <a:pt x="9143" y="9143"/>
                  </a:lnTo>
                  <a:lnTo>
                    <a:pt x="1783079" y="9143"/>
                  </a:lnTo>
                  <a:lnTo>
                    <a:pt x="1783079" y="4571"/>
                  </a:lnTo>
                  <a:close/>
                </a:path>
                <a:path w="1792604" h="1507489">
                  <a:moveTo>
                    <a:pt x="1792223" y="4571"/>
                  </a:moveTo>
                  <a:lnTo>
                    <a:pt x="1783079" y="4571"/>
                  </a:lnTo>
                  <a:lnTo>
                    <a:pt x="1787651" y="9143"/>
                  </a:lnTo>
                  <a:lnTo>
                    <a:pt x="1792223" y="9143"/>
                  </a:lnTo>
                  <a:lnTo>
                    <a:pt x="1792223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207" y="3348227"/>
              <a:ext cx="1857755" cy="15590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65063" y="3339083"/>
              <a:ext cx="1876425" cy="1577340"/>
            </a:xfrm>
            <a:custGeom>
              <a:avLst/>
              <a:gdLst/>
              <a:ahLst/>
              <a:cxnLst/>
              <a:rect l="l" t="t" r="r" b="b"/>
              <a:pathLst>
                <a:path w="1876425" h="1577339">
                  <a:moveTo>
                    <a:pt x="1876043" y="0"/>
                  </a:moveTo>
                  <a:lnTo>
                    <a:pt x="0" y="0"/>
                  </a:lnTo>
                  <a:lnTo>
                    <a:pt x="0" y="1577339"/>
                  </a:lnTo>
                  <a:lnTo>
                    <a:pt x="1876043" y="1577339"/>
                  </a:lnTo>
                  <a:lnTo>
                    <a:pt x="1876043" y="1572767"/>
                  </a:lnTo>
                  <a:lnTo>
                    <a:pt x="9143" y="1572767"/>
                  </a:lnTo>
                  <a:lnTo>
                    <a:pt x="4571" y="1568195"/>
                  </a:lnTo>
                  <a:lnTo>
                    <a:pt x="9143" y="1568195"/>
                  </a:lnTo>
                  <a:lnTo>
                    <a:pt x="9143" y="9144"/>
                  </a:lnTo>
                  <a:lnTo>
                    <a:pt x="4571" y="9144"/>
                  </a:lnTo>
                  <a:lnTo>
                    <a:pt x="9143" y="4572"/>
                  </a:lnTo>
                  <a:lnTo>
                    <a:pt x="1876043" y="4572"/>
                  </a:lnTo>
                  <a:lnTo>
                    <a:pt x="1876043" y="0"/>
                  </a:lnTo>
                  <a:close/>
                </a:path>
                <a:path w="1876425" h="1577339">
                  <a:moveTo>
                    <a:pt x="9143" y="1568195"/>
                  </a:moveTo>
                  <a:lnTo>
                    <a:pt x="4571" y="1568195"/>
                  </a:lnTo>
                  <a:lnTo>
                    <a:pt x="9143" y="1572767"/>
                  </a:lnTo>
                  <a:lnTo>
                    <a:pt x="9143" y="1568195"/>
                  </a:lnTo>
                  <a:close/>
                </a:path>
                <a:path w="1876425" h="1577339">
                  <a:moveTo>
                    <a:pt x="1866899" y="1568195"/>
                  </a:moveTo>
                  <a:lnTo>
                    <a:pt x="9143" y="1568195"/>
                  </a:lnTo>
                  <a:lnTo>
                    <a:pt x="9143" y="1572767"/>
                  </a:lnTo>
                  <a:lnTo>
                    <a:pt x="1866899" y="1572767"/>
                  </a:lnTo>
                  <a:lnTo>
                    <a:pt x="1866899" y="1568195"/>
                  </a:lnTo>
                  <a:close/>
                </a:path>
                <a:path w="1876425" h="1577339">
                  <a:moveTo>
                    <a:pt x="1866899" y="4572"/>
                  </a:moveTo>
                  <a:lnTo>
                    <a:pt x="1866899" y="1572767"/>
                  </a:lnTo>
                  <a:lnTo>
                    <a:pt x="1871471" y="1568195"/>
                  </a:lnTo>
                  <a:lnTo>
                    <a:pt x="1876043" y="1568195"/>
                  </a:lnTo>
                  <a:lnTo>
                    <a:pt x="1876043" y="9144"/>
                  </a:lnTo>
                  <a:lnTo>
                    <a:pt x="1871471" y="9144"/>
                  </a:lnTo>
                  <a:lnTo>
                    <a:pt x="1866899" y="4572"/>
                  </a:lnTo>
                  <a:close/>
                </a:path>
                <a:path w="1876425" h="1577339">
                  <a:moveTo>
                    <a:pt x="1876043" y="1568195"/>
                  </a:moveTo>
                  <a:lnTo>
                    <a:pt x="1871471" y="1568195"/>
                  </a:lnTo>
                  <a:lnTo>
                    <a:pt x="1866899" y="1572767"/>
                  </a:lnTo>
                  <a:lnTo>
                    <a:pt x="1876043" y="1572767"/>
                  </a:lnTo>
                  <a:lnTo>
                    <a:pt x="1876043" y="1568195"/>
                  </a:lnTo>
                  <a:close/>
                </a:path>
                <a:path w="1876425" h="1577339">
                  <a:moveTo>
                    <a:pt x="9143" y="4572"/>
                  </a:moveTo>
                  <a:lnTo>
                    <a:pt x="4571" y="9144"/>
                  </a:lnTo>
                  <a:lnTo>
                    <a:pt x="9143" y="9144"/>
                  </a:lnTo>
                  <a:lnTo>
                    <a:pt x="9143" y="4572"/>
                  </a:lnTo>
                  <a:close/>
                </a:path>
                <a:path w="1876425" h="1577339">
                  <a:moveTo>
                    <a:pt x="1866899" y="4572"/>
                  </a:moveTo>
                  <a:lnTo>
                    <a:pt x="9143" y="4572"/>
                  </a:lnTo>
                  <a:lnTo>
                    <a:pt x="9143" y="9144"/>
                  </a:lnTo>
                  <a:lnTo>
                    <a:pt x="1866899" y="9144"/>
                  </a:lnTo>
                  <a:lnTo>
                    <a:pt x="1866899" y="4572"/>
                  </a:lnTo>
                  <a:close/>
                </a:path>
                <a:path w="1876425" h="1577339">
                  <a:moveTo>
                    <a:pt x="1876043" y="4572"/>
                  </a:moveTo>
                  <a:lnTo>
                    <a:pt x="1866899" y="4572"/>
                  </a:lnTo>
                  <a:lnTo>
                    <a:pt x="1871471" y="9144"/>
                  </a:lnTo>
                  <a:lnTo>
                    <a:pt x="1876043" y="9144"/>
                  </a:lnTo>
                  <a:lnTo>
                    <a:pt x="1876043" y="4572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647" y="2916935"/>
              <a:ext cx="1982723" cy="16657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84503" y="2907792"/>
              <a:ext cx="2002789" cy="1684020"/>
            </a:xfrm>
            <a:custGeom>
              <a:avLst/>
              <a:gdLst/>
              <a:ahLst/>
              <a:cxnLst/>
              <a:rect l="l" t="t" r="r" b="b"/>
              <a:pathLst>
                <a:path w="2002789" h="1684020">
                  <a:moveTo>
                    <a:pt x="2002535" y="0"/>
                  </a:moveTo>
                  <a:lnTo>
                    <a:pt x="0" y="0"/>
                  </a:lnTo>
                  <a:lnTo>
                    <a:pt x="0" y="1684019"/>
                  </a:lnTo>
                  <a:lnTo>
                    <a:pt x="2002535" y="1684019"/>
                  </a:lnTo>
                  <a:lnTo>
                    <a:pt x="2002535" y="1679447"/>
                  </a:lnTo>
                  <a:lnTo>
                    <a:pt x="9143" y="1679447"/>
                  </a:lnTo>
                  <a:lnTo>
                    <a:pt x="4571" y="1674875"/>
                  </a:lnTo>
                  <a:lnTo>
                    <a:pt x="9143" y="1674875"/>
                  </a:lnTo>
                  <a:lnTo>
                    <a:pt x="9143" y="9144"/>
                  </a:lnTo>
                  <a:lnTo>
                    <a:pt x="4571" y="9144"/>
                  </a:lnTo>
                  <a:lnTo>
                    <a:pt x="9143" y="4572"/>
                  </a:lnTo>
                  <a:lnTo>
                    <a:pt x="2002535" y="4572"/>
                  </a:lnTo>
                  <a:lnTo>
                    <a:pt x="2002535" y="0"/>
                  </a:lnTo>
                  <a:close/>
                </a:path>
                <a:path w="2002789" h="1684020">
                  <a:moveTo>
                    <a:pt x="9143" y="1674875"/>
                  </a:moveTo>
                  <a:lnTo>
                    <a:pt x="4571" y="1674875"/>
                  </a:lnTo>
                  <a:lnTo>
                    <a:pt x="9143" y="1679447"/>
                  </a:lnTo>
                  <a:lnTo>
                    <a:pt x="9143" y="1674875"/>
                  </a:lnTo>
                  <a:close/>
                </a:path>
                <a:path w="2002789" h="1684020">
                  <a:moveTo>
                    <a:pt x="1991867" y="1674875"/>
                  </a:moveTo>
                  <a:lnTo>
                    <a:pt x="9143" y="1674875"/>
                  </a:lnTo>
                  <a:lnTo>
                    <a:pt x="9143" y="1679447"/>
                  </a:lnTo>
                  <a:lnTo>
                    <a:pt x="1991867" y="1679447"/>
                  </a:lnTo>
                  <a:lnTo>
                    <a:pt x="1991867" y="1674875"/>
                  </a:lnTo>
                  <a:close/>
                </a:path>
                <a:path w="2002789" h="1684020">
                  <a:moveTo>
                    <a:pt x="1991867" y="4572"/>
                  </a:moveTo>
                  <a:lnTo>
                    <a:pt x="1991867" y="1679447"/>
                  </a:lnTo>
                  <a:lnTo>
                    <a:pt x="1996439" y="1674875"/>
                  </a:lnTo>
                  <a:lnTo>
                    <a:pt x="2002535" y="1674875"/>
                  </a:lnTo>
                  <a:lnTo>
                    <a:pt x="2002535" y="9144"/>
                  </a:lnTo>
                  <a:lnTo>
                    <a:pt x="1996439" y="9144"/>
                  </a:lnTo>
                  <a:lnTo>
                    <a:pt x="1991867" y="4572"/>
                  </a:lnTo>
                  <a:close/>
                </a:path>
                <a:path w="2002789" h="1684020">
                  <a:moveTo>
                    <a:pt x="2002535" y="1674875"/>
                  </a:moveTo>
                  <a:lnTo>
                    <a:pt x="1996439" y="1674875"/>
                  </a:lnTo>
                  <a:lnTo>
                    <a:pt x="1991867" y="1679447"/>
                  </a:lnTo>
                  <a:lnTo>
                    <a:pt x="2002535" y="1679447"/>
                  </a:lnTo>
                  <a:lnTo>
                    <a:pt x="2002535" y="1674875"/>
                  </a:lnTo>
                  <a:close/>
                </a:path>
                <a:path w="2002789" h="1684020">
                  <a:moveTo>
                    <a:pt x="9143" y="4572"/>
                  </a:moveTo>
                  <a:lnTo>
                    <a:pt x="4571" y="9144"/>
                  </a:lnTo>
                  <a:lnTo>
                    <a:pt x="9143" y="9144"/>
                  </a:lnTo>
                  <a:lnTo>
                    <a:pt x="9143" y="4572"/>
                  </a:lnTo>
                  <a:close/>
                </a:path>
                <a:path w="2002789" h="1684020">
                  <a:moveTo>
                    <a:pt x="1991867" y="4572"/>
                  </a:moveTo>
                  <a:lnTo>
                    <a:pt x="9143" y="4572"/>
                  </a:lnTo>
                  <a:lnTo>
                    <a:pt x="9143" y="9144"/>
                  </a:lnTo>
                  <a:lnTo>
                    <a:pt x="1991867" y="9144"/>
                  </a:lnTo>
                  <a:lnTo>
                    <a:pt x="1991867" y="4572"/>
                  </a:lnTo>
                  <a:close/>
                </a:path>
                <a:path w="2002789" h="1684020">
                  <a:moveTo>
                    <a:pt x="2002535" y="4572"/>
                  </a:moveTo>
                  <a:lnTo>
                    <a:pt x="1991867" y="4572"/>
                  </a:lnTo>
                  <a:lnTo>
                    <a:pt x="1996439" y="9144"/>
                  </a:lnTo>
                  <a:lnTo>
                    <a:pt x="2002535" y="9144"/>
                  </a:lnTo>
                  <a:lnTo>
                    <a:pt x="2002535" y="4572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6471" y="3709416"/>
              <a:ext cx="2002535" cy="16809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77327" y="3698747"/>
              <a:ext cx="2021205" cy="1701164"/>
            </a:xfrm>
            <a:custGeom>
              <a:avLst/>
              <a:gdLst/>
              <a:ahLst/>
              <a:cxnLst/>
              <a:rect l="l" t="t" r="r" b="b"/>
              <a:pathLst>
                <a:path w="2021204" h="1701164">
                  <a:moveTo>
                    <a:pt x="2020823" y="0"/>
                  </a:moveTo>
                  <a:lnTo>
                    <a:pt x="0" y="0"/>
                  </a:lnTo>
                  <a:lnTo>
                    <a:pt x="0" y="1700783"/>
                  </a:lnTo>
                  <a:lnTo>
                    <a:pt x="2020823" y="1700783"/>
                  </a:lnTo>
                  <a:lnTo>
                    <a:pt x="2020823" y="1696211"/>
                  </a:lnTo>
                  <a:lnTo>
                    <a:pt x="9144" y="1696211"/>
                  </a:lnTo>
                  <a:lnTo>
                    <a:pt x="4572" y="1691639"/>
                  </a:lnTo>
                  <a:lnTo>
                    <a:pt x="9144" y="1691639"/>
                  </a:lnTo>
                  <a:lnTo>
                    <a:pt x="9144" y="10668"/>
                  </a:lnTo>
                  <a:lnTo>
                    <a:pt x="4572" y="10668"/>
                  </a:lnTo>
                  <a:lnTo>
                    <a:pt x="9144" y="4572"/>
                  </a:lnTo>
                  <a:lnTo>
                    <a:pt x="2020823" y="4572"/>
                  </a:lnTo>
                  <a:lnTo>
                    <a:pt x="2020823" y="0"/>
                  </a:lnTo>
                  <a:close/>
                </a:path>
                <a:path w="2021204" h="1701164">
                  <a:moveTo>
                    <a:pt x="9144" y="1691639"/>
                  </a:moveTo>
                  <a:lnTo>
                    <a:pt x="4572" y="1691639"/>
                  </a:lnTo>
                  <a:lnTo>
                    <a:pt x="9144" y="1696211"/>
                  </a:lnTo>
                  <a:lnTo>
                    <a:pt x="9144" y="1691639"/>
                  </a:lnTo>
                  <a:close/>
                </a:path>
                <a:path w="2021204" h="1701164">
                  <a:moveTo>
                    <a:pt x="2011679" y="1691639"/>
                  </a:moveTo>
                  <a:lnTo>
                    <a:pt x="9144" y="1691639"/>
                  </a:lnTo>
                  <a:lnTo>
                    <a:pt x="9144" y="1696211"/>
                  </a:lnTo>
                  <a:lnTo>
                    <a:pt x="2011679" y="1696211"/>
                  </a:lnTo>
                  <a:lnTo>
                    <a:pt x="2011679" y="1691639"/>
                  </a:lnTo>
                  <a:close/>
                </a:path>
                <a:path w="2021204" h="1701164">
                  <a:moveTo>
                    <a:pt x="2011679" y="4572"/>
                  </a:moveTo>
                  <a:lnTo>
                    <a:pt x="2011679" y="1696211"/>
                  </a:lnTo>
                  <a:lnTo>
                    <a:pt x="2016251" y="1691639"/>
                  </a:lnTo>
                  <a:lnTo>
                    <a:pt x="2020823" y="1691639"/>
                  </a:lnTo>
                  <a:lnTo>
                    <a:pt x="2020823" y="10668"/>
                  </a:lnTo>
                  <a:lnTo>
                    <a:pt x="2016251" y="10668"/>
                  </a:lnTo>
                  <a:lnTo>
                    <a:pt x="2011679" y="4572"/>
                  </a:lnTo>
                  <a:close/>
                </a:path>
                <a:path w="2021204" h="1701164">
                  <a:moveTo>
                    <a:pt x="2020823" y="1691639"/>
                  </a:moveTo>
                  <a:lnTo>
                    <a:pt x="2016251" y="1691639"/>
                  </a:lnTo>
                  <a:lnTo>
                    <a:pt x="2011679" y="1696211"/>
                  </a:lnTo>
                  <a:lnTo>
                    <a:pt x="2020823" y="1696211"/>
                  </a:lnTo>
                  <a:lnTo>
                    <a:pt x="2020823" y="1691639"/>
                  </a:lnTo>
                  <a:close/>
                </a:path>
                <a:path w="2021204" h="1701164">
                  <a:moveTo>
                    <a:pt x="9144" y="4572"/>
                  </a:moveTo>
                  <a:lnTo>
                    <a:pt x="4572" y="10668"/>
                  </a:lnTo>
                  <a:lnTo>
                    <a:pt x="9144" y="10668"/>
                  </a:lnTo>
                  <a:lnTo>
                    <a:pt x="9144" y="4572"/>
                  </a:lnTo>
                  <a:close/>
                </a:path>
                <a:path w="2021204" h="1701164">
                  <a:moveTo>
                    <a:pt x="2011679" y="4572"/>
                  </a:moveTo>
                  <a:lnTo>
                    <a:pt x="9144" y="4572"/>
                  </a:lnTo>
                  <a:lnTo>
                    <a:pt x="9144" y="10668"/>
                  </a:lnTo>
                  <a:lnTo>
                    <a:pt x="2011679" y="10668"/>
                  </a:lnTo>
                  <a:lnTo>
                    <a:pt x="2011679" y="4572"/>
                  </a:lnTo>
                  <a:close/>
                </a:path>
                <a:path w="2021204" h="1701164">
                  <a:moveTo>
                    <a:pt x="2020823" y="4572"/>
                  </a:moveTo>
                  <a:lnTo>
                    <a:pt x="2011679" y="4572"/>
                  </a:lnTo>
                  <a:lnTo>
                    <a:pt x="2016251" y="10668"/>
                  </a:lnTo>
                  <a:lnTo>
                    <a:pt x="2020823" y="10668"/>
                  </a:lnTo>
                  <a:lnTo>
                    <a:pt x="2020823" y="4572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 idx="4294967295"/>
          </p:nvPr>
        </p:nvSpPr>
        <p:spPr>
          <a:xfrm>
            <a:off x="1390402" y="550863"/>
            <a:ext cx="7358062" cy="65722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772530" marR="4453" indent="-761398">
              <a:spcBef>
                <a:spcPts val="88"/>
              </a:spcBef>
            </a:pPr>
            <a:r>
              <a:rPr sz="2100" spc="-4" dirty="0">
                <a:solidFill>
                  <a:srgbClr val="FFFF00"/>
                </a:solidFill>
              </a:rPr>
              <a:t>Αταξινόμητο</a:t>
            </a:r>
            <a:r>
              <a:rPr sz="2100" spc="35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Β-Λέμφωμα</a:t>
            </a:r>
            <a:r>
              <a:rPr sz="2100" spc="53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με</a:t>
            </a:r>
            <a:r>
              <a:rPr sz="2100" spc="13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Ενδιάμεσα</a:t>
            </a:r>
            <a:r>
              <a:rPr sz="2100" spc="13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Χαρακτηριστικά</a:t>
            </a:r>
            <a:r>
              <a:rPr sz="2100" spc="31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Μεταξύ </a:t>
            </a:r>
            <a:r>
              <a:rPr sz="2100" spc="-513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DLBCL</a:t>
            </a:r>
            <a:r>
              <a:rPr sz="2100" spc="-88" dirty="0">
                <a:solidFill>
                  <a:srgbClr val="FFFF00"/>
                </a:solidFill>
              </a:rPr>
              <a:t> </a:t>
            </a:r>
            <a:r>
              <a:rPr sz="2100" spc="-26" dirty="0">
                <a:solidFill>
                  <a:srgbClr val="FFFF00"/>
                </a:solidFill>
              </a:rPr>
              <a:t>και</a:t>
            </a:r>
            <a:r>
              <a:rPr sz="2100" spc="4" dirty="0">
                <a:solidFill>
                  <a:srgbClr val="FFFF00"/>
                </a:solidFill>
              </a:rPr>
              <a:t> </a:t>
            </a:r>
            <a:r>
              <a:rPr sz="2100" spc="-13" dirty="0">
                <a:solidFill>
                  <a:srgbClr val="FFFF00"/>
                </a:solidFill>
              </a:rPr>
              <a:t>Κλασικού</a:t>
            </a:r>
            <a:r>
              <a:rPr sz="2100" spc="-123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Λεμφώματος</a:t>
            </a:r>
            <a:r>
              <a:rPr sz="2100" spc="66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Hodgkin</a:t>
            </a:r>
            <a:r>
              <a:rPr sz="2100" spc="-13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(ΚΛΗ)</a:t>
            </a:r>
            <a:endParaRPr sz="2100" dirty="0">
              <a:solidFill>
                <a:srgbClr val="FFFF00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5576" y="1753081"/>
            <a:ext cx="1356829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18" dirty="0">
                <a:solidFill>
                  <a:srgbClr val="00FFCC"/>
                </a:solidFill>
                <a:latin typeface="Microsoft Sans Serif"/>
                <a:cs typeface="Microsoft Sans Serif"/>
              </a:rPr>
              <a:t>Μορφολογία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5576" y="6021080"/>
            <a:ext cx="4010471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68643" indent="-158068">
              <a:spcBef>
                <a:spcPts val="88"/>
              </a:spcBef>
              <a:buClr>
                <a:srgbClr val="00FFCC"/>
              </a:buClr>
              <a:buChar char="•"/>
              <a:tabLst>
                <a:tab pos="169200" algn="l"/>
              </a:tabLst>
            </a:pPr>
            <a:r>
              <a:rPr spc="31" dirty="0">
                <a:solidFill>
                  <a:srgbClr val="FFFFFF"/>
                </a:solidFill>
                <a:latin typeface="Microsoft Sans Serif"/>
                <a:cs typeface="Microsoft Sans Serif"/>
              </a:rPr>
              <a:t>Απουσία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ομοφωνίας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-44" dirty="0">
                <a:solidFill>
                  <a:srgbClr val="FFFFFF"/>
                </a:solidFill>
                <a:latin typeface="Microsoft Sans Serif"/>
                <a:cs typeface="Microsoft Sans Serif"/>
              </a:rPr>
              <a:t>στη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θεραπεία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5576" y="6381120"/>
            <a:ext cx="7920880" cy="25746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68643" indent="-158068">
              <a:spcBef>
                <a:spcPts val="88"/>
              </a:spcBef>
              <a:buClr>
                <a:srgbClr val="00FFCC"/>
              </a:buClr>
              <a:buChar char="•"/>
              <a:tabLst>
                <a:tab pos="169200" algn="l"/>
              </a:tabLst>
            </a:pPr>
            <a:r>
              <a:rPr sz="1600" spc="-35" dirty="0">
                <a:solidFill>
                  <a:srgbClr val="FFFF00"/>
                </a:solidFill>
                <a:latin typeface="Microsoft Sans Serif"/>
                <a:cs typeface="Microsoft Sans Serif"/>
              </a:rPr>
              <a:t>Τάση</a:t>
            </a:r>
            <a:r>
              <a:rPr sz="1600" spc="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31" dirty="0">
                <a:solidFill>
                  <a:srgbClr val="FFFF00"/>
                </a:solidFill>
                <a:latin typeface="Microsoft Sans Serif"/>
                <a:cs typeface="Microsoft Sans Serif"/>
              </a:rPr>
              <a:t>για</a:t>
            </a:r>
            <a:r>
              <a:rPr sz="1600" spc="1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00"/>
                </a:solidFill>
                <a:latin typeface="Microsoft Sans Serif"/>
                <a:cs typeface="Microsoft Sans Serif"/>
              </a:rPr>
              <a:t>θεραπεία </a:t>
            </a:r>
            <a:r>
              <a:rPr lang="el-GR" sz="1600" dirty="0">
                <a:solidFill>
                  <a:srgbClr val="FFFF00"/>
                </a:solidFill>
                <a:latin typeface="Microsoft Sans Serif"/>
                <a:cs typeface="Microsoft Sans Serif"/>
              </a:rPr>
              <a:t>όπως αυτή των </a:t>
            </a:r>
            <a:r>
              <a:rPr sz="1600" dirty="0">
                <a:solidFill>
                  <a:srgbClr val="FFFF00"/>
                </a:solidFill>
                <a:latin typeface="Microsoft Sans Serif"/>
                <a:cs typeface="Microsoft Sans Serif"/>
              </a:rPr>
              <a:t>Επ</a:t>
            </a:r>
            <a:r>
              <a:rPr sz="1600" dirty="0" err="1">
                <a:solidFill>
                  <a:srgbClr val="FFFF00"/>
                </a:solidFill>
                <a:latin typeface="Microsoft Sans Serif"/>
                <a:cs typeface="Microsoft Sans Serif"/>
              </a:rPr>
              <a:t>ιθετικών</a:t>
            </a:r>
            <a:r>
              <a:rPr sz="1600" spc="-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4" dirty="0">
                <a:solidFill>
                  <a:srgbClr val="FFFF00"/>
                </a:solidFill>
                <a:latin typeface="Microsoft Sans Serif"/>
                <a:cs typeface="Microsoft Sans Serif"/>
              </a:rPr>
              <a:t>Β-Λεμφωμάτων </a:t>
            </a:r>
            <a:r>
              <a:rPr sz="1600" spc="79" dirty="0">
                <a:solidFill>
                  <a:srgbClr val="FFFF00"/>
                </a:solidFill>
                <a:latin typeface="Microsoft Sans Serif"/>
                <a:cs typeface="Microsoft Sans Serif"/>
              </a:rPr>
              <a:t>από</a:t>
            </a:r>
            <a:r>
              <a:rPr sz="1600" spc="1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31" dirty="0">
                <a:solidFill>
                  <a:srgbClr val="FFFF00"/>
                </a:solidFill>
                <a:latin typeface="Microsoft Sans Serif"/>
                <a:cs typeface="Microsoft Sans Serif"/>
              </a:rPr>
              <a:t>Μεγάλα</a:t>
            </a:r>
            <a:r>
              <a:rPr sz="16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61" dirty="0">
                <a:solidFill>
                  <a:srgbClr val="FFFF00"/>
                </a:solidFill>
                <a:latin typeface="Microsoft Sans Serif"/>
                <a:cs typeface="Microsoft Sans Serif"/>
              </a:rPr>
              <a:t>Κύτταρα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52502" y="1322540"/>
            <a:ext cx="4435166" cy="503265"/>
          </a:xfrm>
          <a:custGeom>
            <a:avLst/>
            <a:gdLst/>
            <a:ahLst/>
            <a:cxnLst/>
            <a:rect l="l" t="t" r="r" b="b"/>
            <a:pathLst>
              <a:path w="5186680" h="554989">
                <a:moveTo>
                  <a:pt x="2627376" y="36576"/>
                </a:moveTo>
                <a:lnTo>
                  <a:pt x="2621280" y="0"/>
                </a:lnTo>
                <a:lnTo>
                  <a:pt x="109816" y="413042"/>
                </a:lnTo>
                <a:lnTo>
                  <a:pt x="103632" y="374904"/>
                </a:lnTo>
                <a:lnTo>
                  <a:pt x="0" y="449580"/>
                </a:lnTo>
                <a:lnTo>
                  <a:pt x="121920" y="487680"/>
                </a:lnTo>
                <a:lnTo>
                  <a:pt x="116484" y="454152"/>
                </a:lnTo>
                <a:lnTo>
                  <a:pt x="115989" y="451116"/>
                </a:lnTo>
                <a:lnTo>
                  <a:pt x="1025080" y="301066"/>
                </a:lnTo>
                <a:lnTo>
                  <a:pt x="1021080" y="326136"/>
                </a:lnTo>
                <a:lnTo>
                  <a:pt x="1742033" y="451002"/>
                </a:lnTo>
                <a:lnTo>
                  <a:pt x="1735836" y="489204"/>
                </a:lnTo>
                <a:lnTo>
                  <a:pt x="1848002" y="454152"/>
                </a:lnTo>
                <a:lnTo>
                  <a:pt x="1857756" y="451104"/>
                </a:lnTo>
                <a:lnTo>
                  <a:pt x="1754124" y="376428"/>
                </a:lnTo>
                <a:lnTo>
                  <a:pt x="1748218" y="412927"/>
                </a:lnTo>
                <a:lnTo>
                  <a:pt x="1064641" y="294538"/>
                </a:lnTo>
                <a:lnTo>
                  <a:pt x="2627376" y="36576"/>
                </a:lnTo>
                <a:close/>
              </a:path>
              <a:path w="5186680" h="554989">
                <a:moveTo>
                  <a:pt x="5186172" y="522732"/>
                </a:moveTo>
                <a:lnTo>
                  <a:pt x="5184267" y="521208"/>
                </a:lnTo>
                <a:lnTo>
                  <a:pt x="5087112" y="443484"/>
                </a:lnTo>
                <a:lnTo>
                  <a:pt x="5078996" y="480529"/>
                </a:lnTo>
                <a:lnTo>
                  <a:pt x="2884932" y="0"/>
                </a:lnTo>
                <a:lnTo>
                  <a:pt x="2877312" y="36576"/>
                </a:lnTo>
                <a:lnTo>
                  <a:pt x="4070324" y="297865"/>
                </a:lnTo>
                <a:lnTo>
                  <a:pt x="3744658" y="456565"/>
                </a:lnTo>
                <a:lnTo>
                  <a:pt x="3727704" y="422148"/>
                </a:lnTo>
                <a:lnTo>
                  <a:pt x="3649980" y="522732"/>
                </a:lnTo>
                <a:lnTo>
                  <a:pt x="3777996" y="524256"/>
                </a:lnTo>
                <a:lnTo>
                  <a:pt x="3765245" y="498348"/>
                </a:lnTo>
                <a:lnTo>
                  <a:pt x="3761244" y="490245"/>
                </a:lnTo>
                <a:lnTo>
                  <a:pt x="4104132" y="324612"/>
                </a:lnTo>
                <a:lnTo>
                  <a:pt x="4093794" y="303009"/>
                </a:lnTo>
                <a:lnTo>
                  <a:pt x="5071008" y="517017"/>
                </a:lnTo>
                <a:lnTo>
                  <a:pt x="5062728" y="554736"/>
                </a:lnTo>
                <a:lnTo>
                  <a:pt x="5186172" y="52273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646824" y="1753081"/>
            <a:ext cx="1509352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18" dirty="0">
                <a:solidFill>
                  <a:srgbClr val="00FFCC"/>
                </a:solidFill>
                <a:latin typeface="Microsoft Sans Serif"/>
                <a:cs typeface="Microsoft Sans Serif"/>
              </a:rPr>
              <a:t>Μορφολογία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85548" y="1628800"/>
            <a:ext cx="2478940" cy="1712268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9" dirty="0" err="1">
                <a:solidFill>
                  <a:srgbClr val="00FFCC"/>
                </a:solidFill>
                <a:latin typeface="Microsoft Sans Serif"/>
                <a:cs typeface="Microsoft Sans Serif"/>
              </a:rPr>
              <a:t>Ανοσοφαινότυπος</a:t>
            </a:r>
            <a:endParaRPr lang="en-US" spc="-9" dirty="0">
              <a:solidFill>
                <a:srgbClr val="00FFCC"/>
              </a:solidFill>
              <a:latin typeface="Microsoft Sans Serif"/>
              <a:cs typeface="Microsoft Sans Serif"/>
            </a:endParaRPr>
          </a:p>
          <a:p>
            <a:pPr marL="11132">
              <a:spcBef>
                <a:spcPts val="92"/>
              </a:spcBef>
            </a:pPr>
            <a:endParaRPr lang="en-US" dirty="0">
              <a:latin typeface="Microsoft Sans Serif"/>
              <a:cs typeface="Microsoft Sans Serif"/>
            </a:endParaRPr>
          </a:p>
          <a:p>
            <a:pPr marL="11132" algn="ctr">
              <a:spcBef>
                <a:spcPts val="92"/>
              </a:spcBef>
            </a:pP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ΚΛΗ </a:t>
            </a:r>
            <a:endParaRPr lang="en-US" dirty="0">
              <a:solidFill>
                <a:srgbClr val="FFFF00"/>
              </a:solidFill>
              <a:latin typeface="Microsoft Sans Serif"/>
              <a:cs typeface="Microsoft Sans Serif"/>
            </a:endParaRPr>
          </a:p>
          <a:p>
            <a:pPr marL="11132" algn="ctr">
              <a:spcBef>
                <a:spcPts val="92"/>
              </a:spcBef>
            </a:pP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CD30+ CD15+/- </a:t>
            </a:r>
            <a:r>
              <a:rPr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CD20+/-</a:t>
            </a:r>
            <a:r>
              <a:rPr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CD79+/-</a:t>
            </a:r>
            <a:r>
              <a:rPr lang="en-US" dirty="0">
                <a:latin typeface="Microsoft Sans Serif"/>
                <a:cs typeface="Microsoft Sans Serif"/>
              </a:rPr>
              <a:t> 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bcl6-Oct2-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55060" y="1753080"/>
            <a:ext cx="2116939" cy="1576333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9" dirty="0">
                <a:solidFill>
                  <a:srgbClr val="00FFCC"/>
                </a:solidFill>
                <a:latin typeface="Microsoft Sans Serif"/>
                <a:cs typeface="Microsoft Sans Serif"/>
              </a:rPr>
              <a:t>Ανοσοφαινότυπος</a:t>
            </a:r>
            <a:endParaRPr dirty="0">
              <a:latin typeface="Microsoft Sans Serif"/>
              <a:cs typeface="Microsoft Sans Serif"/>
            </a:endParaRPr>
          </a:p>
          <a:p>
            <a:pPr marL="335616" marR="4453" indent="434130">
              <a:spcBef>
                <a:spcPts val="1380"/>
              </a:spcBef>
            </a:pP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DLBCL </a:t>
            </a:r>
            <a:r>
              <a:rPr spc="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CD20+</a:t>
            </a:r>
            <a:r>
              <a:rPr lang="en-US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CD79a+</a:t>
            </a:r>
            <a:r>
              <a:rPr lang="en-US" dirty="0">
                <a:latin typeface="Microsoft Sans Serif"/>
                <a:cs typeface="Microsoft Sans Serif"/>
              </a:rPr>
              <a:t> 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bcl6+ OCt2+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 CD30-/+</a:t>
            </a:r>
            <a:r>
              <a:rPr spc="-7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CD15-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5616" y="2275635"/>
            <a:ext cx="815510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9" dirty="0">
                <a:solidFill>
                  <a:srgbClr val="FFFF00"/>
                </a:solidFill>
                <a:latin typeface="Microsoft Sans Serif"/>
                <a:cs typeface="Microsoft Sans Serif"/>
              </a:rPr>
              <a:t>Κ</a:t>
            </a: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ΛΗ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88024" y="2340416"/>
            <a:ext cx="1197929" cy="565800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 marR="4453" indent="98514">
              <a:spcBef>
                <a:spcPts val="92"/>
              </a:spcBef>
            </a:pP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DLBCL </a:t>
            </a:r>
            <a:r>
              <a:rPr spc="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lang="en-US" spc="4" dirty="0">
                <a:solidFill>
                  <a:srgbClr val="FFFF00"/>
                </a:solidFill>
                <a:latin typeface="Microsoft Sans Serif"/>
                <a:cs typeface="Microsoft Sans Serif"/>
              </a:rPr>
              <a:t> 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(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CL)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5616" y="5517232"/>
            <a:ext cx="2372400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Επιθετικότερη</a:t>
            </a:r>
            <a:r>
              <a:rPr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79" dirty="0">
                <a:solidFill>
                  <a:srgbClr val="FFFFFF"/>
                </a:solidFill>
                <a:latin typeface="Microsoft Sans Serif"/>
                <a:cs typeface="Microsoft Sans Serif"/>
              </a:rPr>
              <a:t>από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59832" y="4806133"/>
            <a:ext cx="2952328" cy="854857"/>
          </a:xfrm>
          <a:prstGeom prst="rect">
            <a:avLst/>
          </a:prstGeom>
        </p:spPr>
        <p:txBody>
          <a:bodyPr vert="horz" wrap="square" lIns="0" tIns="125230" rIns="0" bIns="0" rtlCol="0">
            <a:spAutoFit/>
          </a:bodyPr>
          <a:lstStyle/>
          <a:p>
            <a:pPr marL="11132" algn="ctr">
              <a:spcBef>
                <a:spcPts val="986"/>
              </a:spcBef>
            </a:pPr>
            <a:r>
              <a:rPr sz="2100" spc="-9" dirty="0" err="1">
                <a:solidFill>
                  <a:srgbClr val="FFFF00"/>
                </a:solidFill>
                <a:latin typeface="Microsoft Sans Serif"/>
                <a:cs typeface="Microsoft Sans Serif"/>
              </a:rPr>
              <a:t>Π</a:t>
            </a:r>
            <a:r>
              <a:rPr sz="2100" spc="-4" dirty="0" err="1">
                <a:solidFill>
                  <a:srgbClr val="FFFF00"/>
                </a:solidFill>
                <a:latin typeface="Microsoft Sans Serif"/>
                <a:cs typeface="Microsoft Sans Serif"/>
              </a:rPr>
              <a:t>ρό</a:t>
            </a:r>
            <a:r>
              <a:rPr sz="2100" spc="39" dirty="0" err="1">
                <a:solidFill>
                  <a:srgbClr val="FFFF00"/>
                </a:solidFill>
                <a:latin typeface="Microsoft Sans Serif"/>
                <a:cs typeface="Microsoft Sans Serif"/>
              </a:rPr>
              <a:t>γνωσ</a:t>
            </a:r>
            <a:r>
              <a:rPr sz="2100" dirty="0" err="1">
                <a:solidFill>
                  <a:srgbClr val="FFFF00"/>
                </a:solidFill>
                <a:latin typeface="Microsoft Sans Serif"/>
                <a:cs typeface="Microsoft Sans Serif"/>
              </a:rPr>
              <a:t>η</a:t>
            </a:r>
            <a:endParaRPr lang="en-US" sz="2100" dirty="0">
              <a:latin typeface="Microsoft Sans Serif"/>
              <a:cs typeface="Microsoft Sans Serif"/>
            </a:endParaRPr>
          </a:p>
          <a:p>
            <a:pPr marL="11132" algn="ctr">
              <a:spcBef>
                <a:spcPts val="986"/>
              </a:spcBef>
            </a:pP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ΚΛΗ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00825" y="5589032"/>
            <a:ext cx="1019247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DL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CL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80112" y="5456049"/>
            <a:ext cx="1932839" cy="56523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83114" marR="4453" indent="-172539">
              <a:spcBef>
                <a:spcPts val="88"/>
              </a:spcBef>
            </a:pPr>
            <a:r>
              <a:rPr spc="-39" dirty="0">
                <a:solidFill>
                  <a:srgbClr val="FFFFFF"/>
                </a:solidFill>
                <a:latin typeface="Microsoft Sans Serif"/>
                <a:cs typeface="Microsoft Sans Serif"/>
              </a:rPr>
              <a:t>Α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ν</a:t>
            </a:r>
            <a:r>
              <a:rPr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α</a:t>
            </a:r>
            <a:r>
              <a:rPr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γ</a:t>
            </a:r>
            <a:r>
              <a:rPr spc="-18" dirty="0">
                <a:solidFill>
                  <a:srgbClr val="FFFFFF"/>
                </a:solidFill>
                <a:latin typeface="Microsoft Sans Serif"/>
                <a:cs typeface="Microsoft Sans Serif"/>
              </a:rPr>
              <a:t>κ</a:t>
            </a:r>
            <a:r>
              <a:rPr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α</a:t>
            </a:r>
            <a:r>
              <a:rPr spc="-31" dirty="0">
                <a:solidFill>
                  <a:srgbClr val="FFFFFF"/>
                </a:solidFill>
                <a:latin typeface="Microsoft Sans Serif"/>
                <a:cs typeface="Microsoft Sans Serif"/>
              </a:rPr>
              <a:t>ι</a:t>
            </a:r>
            <a:r>
              <a:rPr spc="-22" dirty="0">
                <a:solidFill>
                  <a:srgbClr val="FFFFFF"/>
                </a:solidFill>
                <a:latin typeface="Microsoft Sans Serif"/>
                <a:cs typeface="Microsoft Sans Serif"/>
              </a:rPr>
              <a:t>ό</a:t>
            </a:r>
            <a:r>
              <a:rPr spc="-127" dirty="0">
                <a:solidFill>
                  <a:srgbClr val="FFFFFF"/>
                </a:solidFill>
                <a:latin typeface="Microsoft Sans Serif"/>
                <a:cs typeface="Microsoft Sans Serif"/>
              </a:rPr>
              <a:t>τη</a:t>
            </a:r>
            <a:r>
              <a:rPr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τ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α  </a:t>
            </a:r>
            <a:r>
              <a:rPr spc="-13" dirty="0">
                <a:solidFill>
                  <a:srgbClr val="FFFFFF"/>
                </a:solidFill>
                <a:latin typeface="Microsoft Sans Serif"/>
                <a:cs typeface="Microsoft Sans Serif"/>
              </a:rPr>
              <a:t>Διάκρισης</a:t>
            </a:r>
            <a:endParaRPr dirty="0">
              <a:latin typeface="Microsoft Sans Serif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851920" y="1663885"/>
            <a:ext cx="1673504" cy="4214992"/>
            <a:chOff x="4436363" y="1834895"/>
            <a:chExt cx="1957070" cy="4648200"/>
          </a:xfrm>
        </p:grpSpPr>
        <p:sp>
          <p:nvSpPr>
            <p:cNvPr id="34" name="object 34"/>
            <p:cNvSpPr/>
            <p:nvPr/>
          </p:nvSpPr>
          <p:spPr>
            <a:xfrm>
              <a:off x="4440935" y="6024372"/>
              <a:ext cx="320040" cy="433070"/>
            </a:xfrm>
            <a:custGeom>
              <a:avLst/>
              <a:gdLst/>
              <a:ahLst/>
              <a:cxnLst/>
              <a:rect l="l" t="t" r="r" b="b"/>
              <a:pathLst>
                <a:path w="320039" h="433070">
                  <a:moveTo>
                    <a:pt x="240791" y="0"/>
                  </a:moveTo>
                  <a:lnTo>
                    <a:pt x="240791" y="108204"/>
                  </a:lnTo>
                  <a:lnTo>
                    <a:pt x="0" y="108204"/>
                  </a:lnTo>
                  <a:lnTo>
                    <a:pt x="0" y="324612"/>
                  </a:lnTo>
                  <a:lnTo>
                    <a:pt x="240791" y="324612"/>
                  </a:lnTo>
                  <a:lnTo>
                    <a:pt x="240791" y="432816"/>
                  </a:lnTo>
                  <a:lnTo>
                    <a:pt x="320039" y="216408"/>
                  </a:lnTo>
                  <a:lnTo>
                    <a:pt x="24079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6363" y="5998463"/>
              <a:ext cx="329565" cy="485140"/>
            </a:xfrm>
            <a:custGeom>
              <a:avLst/>
              <a:gdLst/>
              <a:ahLst/>
              <a:cxnLst/>
              <a:rect l="l" t="t" r="r" b="b"/>
              <a:pathLst>
                <a:path w="329564" h="485139">
                  <a:moveTo>
                    <a:pt x="239267" y="350519"/>
                  </a:moveTo>
                  <a:lnTo>
                    <a:pt x="239267" y="484631"/>
                  </a:lnTo>
                  <a:lnTo>
                    <a:pt x="248943" y="458558"/>
                  </a:lnTo>
                  <a:lnTo>
                    <a:pt x="240791" y="457199"/>
                  </a:lnTo>
                  <a:lnTo>
                    <a:pt x="249936" y="432229"/>
                  </a:lnTo>
                  <a:lnTo>
                    <a:pt x="249936" y="355091"/>
                  </a:lnTo>
                  <a:lnTo>
                    <a:pt x="245363" y="355091"/>
                  </a:lnTo>
                  <a:lnTo>
                    <a:pt x="239267" y="350519"/>
                  </a:lnTo>
                  <a:close/>
                </a:path>
                <a:path w="329564" h="485139">
                  <a:moveTo>
                    <a:pt x="249936" y="455882"/>
                  </a:moveTo>
                  <a:lnTo>
                    <a:pt x="248943" y="458558"/>
                  </a:lnTo>
                  <a:lnTo>
                    <a:pt x="249936" y="458723"/>
                  </a:lnTo>
                  <a:lnTo>
                    <a:pt x="249936" y="455882"/>
                  </a:lnTo>
                  <a:close/>
                </a:path>
                <a:path w="329564" h="485139">
                  <a:moveTo>
                    <a:pt x="249936" y="432229"/>
                  </a:moveTo>
                  <a:lnTo>
                    <a:pt x="240791" y="457199"/>
                  </a:lnTo>
                  <a:lnTo>
                    <a:pt x="248943" y="458558"/>
                  </a:lnTo>
                  <a:lnTo>
                    <a:pt x="249936" y="455882"/>
                  </a:lnTo>
                  <a:lnTo>
                    <a:pt x="249936" y="432229"/>
                  </a:lnTo>
                  <a:close/>
                </a:path>
                <a:path w="329564" h="485139">
                  <a:moveTo>
                    <a:pt x="319481" y="242315"/>
                  </a:moveTo>
                  <a:lnTo>
                    <a:pt x="249936" y="432229"/>
                  </a:lnTo>
                  <a:lnTo>
                    <a:pt x="249936" y="455882"/>
                  </a:lnTo>
                  <a:lnTo>
                    <a:pt x="328618" y="243839"/>
                  </a:lnTo>
                  <a:lnTo>
                    <a:pt x="320039" y="243839"/>
                  </a:lnTo>
                  <a:lnTo>
                    <a:pt x="319481" y="242315"/>
                  </a:lnTo>
                  <a:close/>
                </a:path>
                <a:path w="329564" h="485139">
                  <a:moveTo>
                    <a:pt x="239267" y="129539"/>
                  </a:moveTo>
                  <a:lnTo>
                    <a:pt x="0" y="129539"/>
                  </a:lnTo>
                  <a:lnTo>
                    <a:pt x="0" y="355091"/>
                  </a:lnTo>
                  <a:lnTo>
                    <a:pt x="239267" y="355091"/>
                  </a:lnTo>
                  <a:lnTo>
                    <a:pt x="239267" y="350519"/>
                  </a:lnTo>
                  <a:lnTo>
                    <a:pt x="9143" y="350519"/>
                  </a:lnTo>
                  <a:lnTo>
                    <a:pt x="4572" y="345947"/>
                  </a:lnTo>
                  <a:lnTo>
                    <a:pt x="9143" y="345947"/>
                  </a:lnTo>
                  <a:lnTo>
                    <a:pt x="9143" y="138683"/>
                  </a:lnTo>
                  <a:lnTo>
                    <a:pt x="4572" y="138683"/>
                  </a:lnTo>
                  <a:lnTo>
                    <a:pt x="9143" y="134111"/>
                  </a:lnTo>
                  <a:lnTo>
                    <a:pt x="239267" y="134111"/>
                  </a:lnTo>
                  <a:lnTo>
                    <a:pt x="239267" y="129539"/>
                  </a:lnTo>
                  <a:close/>
                </a:path>
                <a:path w="329564" h="485139">
                  <a:moveTo>
                    <a:pt x="249936" y="345947"/>
                  </a:moveTo>
                  <a:lnTo>
                    <a:pt x="9143" y="345947"/>
                  </a:lnTo>
                  <a:lnTo>
                    <a:pt x="9143" y="350519"/>
                  </a:lnTo>
                  <a:lnTo>
                    <a:pt x="239267" y="350519"/>
                  </a:lnTo>
                  <a:lnTo>
                    <a:pt x="245363" y="355091"/>
                  </a:lnTo>
                  <a:lnTo>
                    <a:pt x="249936" y="355091"/>
                  </a:lnTo>
                  <a:lnTo>
                    <a:pt x="249936" y="345947"/>
                  </a:lnTo>
                  <a:close/>
                </a:path>
                <a:path w="329564" h="485139">
                  <a:moveTo>
                    <a:pt x="9143" y="345947"/>
                  </a:moveTo>
                  <a:lnTo>
                    <a:pt x="4572" y="345947"/>
                  </a:lnTo>
                  <a:lnTo>
                    <a:pt x="9143" y="350519"/>
                  </a:lnTo>
                  <a:lnTo>
                    <a:pt x="9143" y="345947"/>
                  </a:lnTo>
                  <a:close/>
                </a:path>
                <a:path w="329564" h="485139">
                  <a:moveTo>
                    <a:pt x="320039" y="240791"/>
                  </a:moveTo>
                  <a:lnTo>
                    <a:pt x="319481" y="242315"/>
                  </a:lnTo>
                  <a:lnTo>
                    <a:pt x="320039" y="243839"/>
                  </a:lnTo>
                  <a:lnTo>
                    <a:pt x="320039" y="240791"/>
                  </a:lnTo>
                  <a:close/>
                </a:path>
                <a:path w="329564" h="485139">
                  <a:moveTo>
                    <a:pt x="328618" y="240791"/>
                  </a:moveTo>
                  <a:lnTo>
                    <a:pt x="320039" y="240791"/>
                  </a:lnTo>
                  <a:lnTo>
                    <a:pt x="320039" y="243839"/>
                  </a:lnTo>
                  <a:lnTo>
                    <a:pt x="328618" y="243839"/>
                  </a:lnTo>
                  <a:lnTo>
                    <a:pt x="329183" y="242315"/>
                  </a:lnTo>
                  <a:lnTo>
                    <a:pt x="328618" y="240791"/>
                  </a:lnTo>
                  <a:close/>
                </a:path>
                <a:path w="329564" h="485139">
                  <a:moveTo>
                    <a:pt x="249936" y="28749"/>
                  </a:moveTo>
                  <a:lnTo>
                    <a:pt x="249936" y="52402"/>
                  </a:lnTo>
                  <a:lnTo>
                    <a:pt x="319481" y="242315"/>
                  </a:lnTo>
                  <a:lnTo>
                    <a:pt x="320039" y="240791"/>
                  </a:lnTo>
                  <a:lnTo>
                    <a:pt x="328618" y="240791"/>
                  </a:lnTo>
                  <a:lnTo>
                    <a:pt x="249936" y="28749"/>
                  </a:lnTo>
                  <a:close/>
                </a:path>
                <a:path w="329564" h="485139">
                  <a:moveTo>
                    <a:pt x="9143" y="134111"/>
                  </a:moveTo>
                  <a:lnTo>
                    <a:pt x="4572" y="138683"/>
                  </a:lnTo>
                  <a:lnTo>
                    <a:pt x="9143" y="138683"/>
                  </a:lnTo>
                  <a:lnTo>
                    <a:pt x="9143" y="134111"/>
                  </a:lnTo>
                  <a:close/>
                </a:path>
                <a:path w="329564" h="485139">
                  <a:moveTo>
                    <a:pt x="249936" y="129539"/>
                  </a:moveTo>
                  <a:lnTo>
                    <a:pt x="245363" y="129539"/>
                  </a:lnTo>
                  <a:lnTo>
                    <a:pt x="239267" y="134111"/>
                  </a:lnTo>
                  <a:lnTo>
                    <a:pt x="9143" y="134111"/>
                  </a:lnTo>
                  <a:lnTo>
                    <a:pt x="9143" y="138683"/>
                  </a:lnTo>
                  <a:lnTo>
                    <a:pt x="249936" y="138683"/>
                  </a:lnTo>
                  <a:lnTo>
                    <a:pt x="249936" y="129539"/>
                  </a:lnTo>
                  <a:close/>
                </a:path>
                <a:path w="329564" h="485139">
                  <a:moveTo>
                    <a:pt x="239267" y="0"/>
                  </a:moveTo>
                  <a:lnTo>
                    <a:pt x="239267" y="134111"/>
                  </a:lnTo>
                  <a:lnTo>
                    <a:pt x="245363" y="129539"/>
                  </a:lnTo>
                  <a:lnTo>
                    <a:pt x="249936" y="129539"/>
                  </a:lnTo>
                  <a:lnTo>
                    <a:pt x="249936" y="52402"/>
                  </a:lnTo>
                  <a:lnTo>
                    <a:pt x="240791" y="27431"/>
                  </a:lnTo>
                  <a:lnTo>
                    <a:pt x="248943" y="26073"/>
                  </a:lnTo>
                  <a:lnTo>
                    <a:pt x="239267" y="0"/>
                  </a:lnTo>
                  <a:close/>
                </a:path>
                <a:path w="329564" h="485139">
                  <a:moveTo>
                    <a:pt x="248943" y="26073"/>
                  </a:moveTo>
                  <a:lnTo>
                    <a:pt x="240791" y="27431"/>
                  </a:lnTo>
                  <a:lnTo>
                    <a:pt x="249936" y="52402"/>
                  </a:lnTo>
                  <a:lnTo>
                    <a:pt x="249936" y="28749"/>
                  </a:lnTo>
                  <a:lnTo>
                    <a:pt x="248943" y="26073"/>
                  </a:lnTo>
                  <a:close/>
                </a:path>
                <a:path w="329564" h="485139">
                  <a:moveTo>
                    <a:pt x="249936" y="25907"/>
                  </a:moveTo>
                  <a:lnTo>
                    <a:pt x="248943" y="26073"/>
                  </a:lnTo>
                  <a:lnTo>
                    <a:pt x="249936" y="28749"/>
                  </a:lnTo>
                  <a:lnTo>
                    <a:pt x="249936" y="25907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67043" y="6024372"/>
              <a:ext cx="321945" cy="433070"/>
            </a:xfrm>
            <a:custGeom>
              <a:avLst/>
              <a:gdLst/>
              <a:ahLst/>
              <a:cxnLst/>
              <a:rect l="l" t="t" r="r" b="b"/>
              <a:pathLst>
                <a:path w="321945" h="433070">
                  <a:moveTo>
                    <a:pt x="240791" y="0"/>
                  </a:moveTo>
                  <a:lnTo>
                    <a:pt x="240791" y="108204"/>
                  </a:lnTo>
                  <a:lnTo>
                    <a:pt x="0" y="108204"/>
                  </a:lnTo>
                  <a:lnTo>
                    <a:pt x="0" y="324612"/>
                  </a:lnTo>
                  <a:lnTo>
                    <a:pt x="240791" y="324612"/>
                  </a:lnTo>
                  <a:lnTo>
                    <a:pt x="240791" y="432816"/>
                  </a:lnTo>
                  <a:lnTo>
                    <a:pt x="321563" y="216408"/>
                  </a:lnTo>
                  <a:lnTo>
                    <a:pt x="24079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48059" y="1834895"/>
              <a:ext cx="1245235" cy="4648200"/>
            </a:xfrm>
            <a:custGeom>
              <a:avLst/>
              <a:gdLst/>
              <a:ahLst/>
              <a:cxnLst/>
              <a:rect l="l" t="t" r="r" b="b"/>
              <a:pathLst>
                <a:path w="1245235" h="4648200">
                  <a:moveTo>
                    <a:pt x="9144" y="0"/>
                  </a:moveTo>
                  <a:lnTo>
                    <a:pt x="0" y="0"/>
                  </a:lnTo>
                  <a:lnTo>
                    <a:pt x="0" y="2520696"/>
                  </a:lnTo>
                  <a:lnTo>
                    <a:pt x="9144" y="2520696"/>
                  </a:lnTo>
                  <a:lnTo>
                    <a:pt x="9144" y="0"/>
                  </a:lnTo>
                  <a:close/>
                </a:path>
                <a:path w="1245235" h="4648200">
                  <a:moveTo>
                    <a:pt x="1245108" y="4405884"/>
                  </a:moveTo>
                  <a:lnTo>
                    <a:pt x="1244549" y="4404360"/>
                  </a:lnTo>
                  <a:lnTo>
                    <a:pt x="1235405" y="4379722"/>
                  </a:lnTo>
                  <a:lnTo>
                    <a:pt x="1235405" y="4405884"/>
                  </a:lnTo>
                  <a:lnTo>
                    <a:pt x="1164336" y="4596269"/>
                  </a:lnTo>
                  <a:lnTo>
                    <a:pt x="1164336" y="4518660"/>
                  </a:lnTo>
                  <a:lnTo>
                    <a:pt x="1164336" y="4509516"/>
                  </a:lnTo>
                  <a:lnTo>
                    <a:pt x="925068" y="4509516"/>
                  </a:lnTo>
                  <a:lnTo>
                    <a:pt x="925068" y="4302252"/>
                  </a:lnTo>
                  <a:lnTo>
                    <a:pt x="1164336" y="4302252"/>
                  </a:lnTo>
                  <a:lnTo>
                    <a:pt x="1164336" y="4293108"/>
                  </a:lnTo>
                  <a:lnTo>
                    <a:pt x="1164336" y="4215511"/>
                  </a:lnTo>
                  <a:lnTo>
                    <a:pt x="1235405" y="4405884"/>
                  </a:lnTo>
                  <a:lnTo>
                    <a:pt x="1235405" y="4379722"/>
                  </a:lnTo>
                  <a:lnTo>
                    <a:pt x="1164805" y="4189476"/>
                  </a:lnTo>
                  <a:lnTo>
                    <a:pt x="1155192" y="4163568"/>
                  </a:lnTo>
                  <a:lnTo>
                    <a:pt x="1155192" y="4191000"/>
                  </a:lnTo>
                  <a:lnTo>
                    <a:pt x="1155192" y="4293108"/>
                  </a:lnTo>
                  <a:lnTo>
                    <a:pt x="914400" y="4293108"/>
                  </a:lnTo>
                  <a:lnTo>
                    <a:pt x="914400" y="4518660"/>
                  </a:lnTo>
                  <a:lnTo>
                    <a:pt x="1155192" y="4518660"/>
                  </a:lnTo>
                  <a:lnTo>
                    <a:pt x="1155192" y="4620768"/>
                  </a:lnTo>
                  <a:lnTo>
                    <a:pt x="1155192" y="4648200"/>
                  </a:lnTo>
                  <a:lnTo>
                    <a:pt x="1164805" y="4622292"/>
                  </a:lnTo>
                  <a:lnTo>
                    <a:pt x="1244549" y="4407408"/>
                  </a:lnTo>
                  <a:lnTo>
                    <a:pt x="1245108" y="4405884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516216" y="4580920"/>
            <a:ext cx="874702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CD15</a:t>
            </a:r>
            <a:endParaRPr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84670" y="4508912"/>
            <a:ext cx="851226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CD20</a:t>
            </a:r>
            <a:endParaRPr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57984" y="5832524"/>
            <a:ext cx="1325446" cy="34979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100" b="1" i="1" spc="-9" dirty="0">
                <a:solidFill>
                  <a:srgbClr val="FFFFFF"/>
                </a:solidFill>
                <a:latin typeface="Arial"/>
                <a:cs typeface="Arial"/>
              </a:rPr>
              <a:t>Αρχείο</a:t>
            </a:r>
            <a:r>
              <a:rPr sz="1100" b="1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4" dirty="0">
                <a:solidFill>
                  <a:srgbClr val="FFFFFF"/>
                </a:solidFill>
                <a:latin typeface="Arial"/>
                <a:cs typeface="Arial"/>
              </a:rPr>
              <a:t>Θ.</a:t>
            </a:r>
            <a:r>
              <a:rPr sz="1100" b="1" i="1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4" dirty="0">
                <a:solidFill>
                  <a:srgbClr val="FFFFFF"/>
                </a:solidFill>
                <a:latin typeface="Arial"/>
                <a:cs typeface="Arial"/>
              </a:rPr>
              <a:t>Παπαδάκη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Untitled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1462088"/>
            <a:ext cx="6718300" cy="5038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6732588" y="1557338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  <p:sp>
        <p:nvSpPr>
          <p:cNvPr id="160772" name="Text Box 6"/>
          <p:cNvSpPr txBox="1">
            <a:spLocks noChangeArrowheads="1"/>
          </p:cNvSpPr>
          <p:nvPr/>
        </p:nvSpPr>
        <p:spPr bwMode="auto">
          <a:xfrm>
            <a:off x="6659563" y="5661025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68</a:t>
            </a:r>
            <a:endParaRPr lang="el-GR"/>
          </a:p>
        </p:txBody>
      </p:sp>
      <p:sp>
        <p:nvSpPr>
          <p:cNvPr id="160773" name="Text Box 7"/>
          <p:cNvSpPr txBox="1">
            <a:spLocks noChangeArrowheads="1"/>
          </p:cNvSpPr>
          <p:nvPr/>
        </p:nvSpPr>
        <p:spPr bwMode="auto">
          <a:xfrm>
            <a:off x="1547813" y="5732463"/>
            <a:ext cx="8890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3</a:t>
            </a:r>
            <a:endParaRPr lang="el-GR"/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1423988" y="74613"/>
            <a:ext cx="63452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 </a:t>
            </a:r>
            <a:r>
              <a:rPr lang="el-G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λέμφωμα πλούσιο σε 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r>
              <a:rPr lang="el-G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Τ  λεμφοκύτταρα/ιστιοκύτταρα</a:t>
            </a:r>
          </a:p>
        </p:txBody>
      </p:sp>
      <p:sp>
        <p:nvSpPr>
          <p:cNvPr id="160775" name="6 - TextBox"/>
          <p:cNvSpPr txBox="1">
            <a:spLocks noChangeArrowheads="1"/>
          </p:cNvSpPr>
          <p:nvPr/>
        </p:nvSpPr>
        <p:spPr bwMode="auto">
          <a:xfrm>
            <a:off x="7885113" y="1484313"/>
            <a:ext cx="1258887" cy="1570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Λίγα διάσπαρτα ευμεγέθη  νεοπλασματικά κύτταρα</a:t>
            </a:r>
          </a:p>
        </p:txBody>
      </p:sp>
      <p:sp>
        <p:nvSpPr>
          <p:cNvPr id="160776" name="7 - TextBox"/>
          <p:cNvSpPr txBox="1">
            <a:spLocks noChangeArrowheads="1"/>
          </p:cNvSpPr>
          <p:nvPr/>
        </p:nvSpPr>
        <p:spPr bwMode="auto">
          <a:xfrm>
            <a:off x="179388" y="4292600"/>
            <a:ext cx="1042987" cy="1323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Άφθονα ώριμα Τ λεμφοκύτταρα </a:t>
            </a:r>
            <a:r>
              <a:rPr lang="en-US" sz="1600">
                <a:solidFill>
                  <a:srgbClr val="002060"/>
                </a:solidFill>
              </a:rPr>
              <a:t>CD8+</a:t>
            </a:r>
            <a:endParaRPr lang="el-GR" sz="16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5" name="Text Box 2"/>
          <p:cNvSpPr txBox="1">
            <a:spLocks noChangeArrowheads="1"/>
          </p:cNvSpPr>
          <p:nvPr/>
        </p:nvSpPr>
        <p:spPr bwMode="auto">
          <a:xfrm>
            <a:off x="250825" y="227013"/>
            <a:ext cx="8610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Πρωτοπαθές δερματικό </a:t>
            </a:r>
            <a:r>
              <a:rPr lang="el-GR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μεγαλοκυτταρικό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b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 λέμφωμα τύπου ποδός (</a:t>
            </a: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leg type)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36538" y="1335088"/>
            <a:ext cx="502285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sz="2800" dirty="0" err="1">
                <a:solidFill>
                  <a:srgbClr val="66FFFF"/>
                </a:solidFill>
                <a:latin typeface="+mn-lt"/>
                <a:cs typeface="Arial" pitchFamily="34" charset="0"/>
              </a:rPr>
              <a:t>Oρισμός</a:t>
            </a:r>
            <a:r>
              <a:rPr lang="el-GR" sz="2800" dirty="0">
                <a:solidFill>
                  <a:srgbClr val="66FFFF"/>
                </a:solidFill>
                <a:latin typeface="+mn-lt"/>
                <a:cs typeface="Arial" pitchFamily="34" charset="0"/>
              </a:rPr>
              <a:t> </a:t>
            </a:r>
            <a:r>
              <a:rPr lang="el-GR" sz="2800" dirty="0">
                <a:latin typeface="+mn-lt"/>
                <a:cs typeface="Arial" pitchFamily="34" charset="0"/>
              </a:rPr>
              <a:t>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Λέμφωμα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ενδιάμεσης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βιολογικής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συμπεριφοράς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αναπτυσσόμενο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διάχυτα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και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αποτελούμενο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l-GR" dirty="0">
                <a:solidFill>
                  <a:srgbClr val="FFFF00"/>
                </a:solidFill>
                <a:latin typeface="+mn-lt"/>
                <a:cs typeface="Arial" pitchFamily="34" charset="0"/>
              </a:rPr>
              <a:t>(&gt;50%)</a:t>
            </a:r>
            <a:r>
              <a:rPr lang="el-GR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από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κεντροβλάστες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και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ανοσοβλάστες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.</a:t>
            </a:r>
            <a:r>
              <a:rPr lang="en-US" dirty="0">
                <a:latin typeface="+mn-lt"/>
                <a:cs typeface="Arial" pitchFamily="34" charset="0"/>
              </a:rPr>
              <a:t> Χαρα</a:t>
            </a:r>
            <a:r>
              <a:rPr lang="en-US" dirty="0" err="1">
                <a:latin typeface="+mn-lt"/>
                <a:cs typeface="Arial" pitchFamily="34" charset="0"/>
              </a:rPr>
              <a:t>κτηριστική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>
                <a:latin typeface="+mn-lt"/>
                <a:cs typeface="Arial" pitchFamily="34" charset="0"/>
              </a:rPr>
              <a:t>π</a:t>
            </a:r>
            <a:r>
              <a:rPr lang="en-US" dirty="0" err="1">
                <a:latin typeface="+mn-lt"/>
                <a:cs typeface="Arial" pitchFamily="34" charset="0"/>
              </a:rPr>
              <a:t>ροτίμηση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στ</a:t>
            </a:r>
            <a:r>
              <a:rPr lang="en-US" dirty="0">
                <a:latin typeface="+mn-lt"/>
                <a:cs typeface="Arial" pitchFamily="34" charset="0"/>
              </a:rPr>
              <a:t>α 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κάτω άκρα</a:t>
            </a:r>
          </a:p>
        </p:txBody>
      </p:sp>
      <p:pic>
        <p:nvPicPr>
          <p:cNvPr id="162820" name="Picture 4" descr="large B cell1"/>
          <p:cNvPicPr>
            <a:picLocks noChangeAspect="1" noChangeArrowheads="1"/>
          </p:cNvPicPr>
          <p:nvPr/>
        </p:nvPicPr>
        <p:blipFill>
          <a:blip r:embed="rId3" cstate="print"/>
          <a:srcRect t="4782" r="13976" b="5963"/>
          <a:stretch>
            <a:fillRect/>
          </a:stretch>
        </p:blipFill>
        <p:spPr bwMode="auto">
          <a:xfrm>
            <a:off x="5445125" y="1944688"/>
            <a:ext cx="3517900" cy="4562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10597" name="Text Box 3"/>
          <p:cNvSpPr txBox="1">
            <a:spLocks noChangeArrowheads="1"/>
          </p:cNvSpPr>
          <p:nvPr/>
        </p:nvSpPr>
        <p:spPr bwMode="auto">
          <a:xfrm>
            <a:off x="236538" y="4489450"/>
            <a:ext cx="50307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dirty="0">
                <a:solidFill>
                  <a:srgbClr val="66FFFF"/>
                </a:solidFill>
                <a:latin typeface="+mn-lt"/>
                <a:cs typeface="Arial" pitchFamily="34" charset="0"/>
              </a:rPr>
              <a:t>Κλινική εικόνα 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Ερυθροϊώδεις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αλλοιώσεις</a:t>
            </a:r>
            <a:endParaRPr lang="en-US" dirty="0"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Ταχέως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αναπτυσσόμενες</a:t>
            </a:r>
            <a:endParaRPr lang="en-US" dirty="0"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Συνήθως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ηλικιωμένες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γυναίκες</a:t>
            </a:r>
            <a:endParaRPr lang="el-GR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Arial" pitchFamily="34" charset="0"/>
              </a:rPr>
              <a:t>Κλασική εντόπιση στα κάτω άκρα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3" name="Text Box 2"/>
          <p:cNvSpPr txBox="1">
            <a:spLocks noChangeArrowheads="1"/>
          </p:cNvSpPr>
          <p:nvPr/>
        </p:nvSpPr>
        <p:spPr bwMode="auto">
          <a:xfrm>
            <a:off x="250825" y="227013"/>
            <a:ext cx="8610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Πρωτοπαθές δερματικό </a:t>
            </a:r>
            <a:r>
              <a:rPr lang="el-GR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μεγαλοκυτταρικό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b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 λέμφωμα τύπου ποδός (</a:t>
            </a: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leg type)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00043" y="1365250"/>
            <a:ext cx="338455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sz="2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  <a:r>
              <a:rPr lang="el-GR" sz="2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200" dirty="0">
                <a:latin typeface="+mn-lt"/>
                <a:cs typeface="Times New Roman" charset="0"/>
              </a:rPr>
              <a:t>CD20/CD79a</a:t>
            </a:r>
            <a:r>
              <a:rPr lang="en-US" sz="2200" baseline="30000" dirty="0">
                <a:latin typeface="+mn-lt"/>
                <a:cs typeface="Times New Roman" charset="0"/>
              </a:rPr>
              <a:t>+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200" dirty="0">
                <a:solidFill>
                  <a:srgbClr val="FFFF00"/>
                </a:solidFill>
                <a:latin typeface="+mn-lt"/>
                <a:cs typeface="Times New Roman" charset="0"/>
              </a:rPr>
              <a:t>bcl-2</a:t>
            </a:r>
            <a:r>
              <a:rPr lang="en-US" sz="22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  <a:endParaRPr lang="en-US" sz="22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200" dirty="0">
                <a:solidFill>
                  <a:srgbClr val="FFFF00"/>
                </a:solidFill>
                <a:latin typeface="+mn-lt"/>
                <a:cs typeface="Times New Roman" charset="0"/>
              </a:rPr>
              <a:t>bcl-6</a:t>
            </a:r>
            <a:r>
              <a:rPr lang="en-US" sz="22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  <a:endParaRPr lang="en-US" sz="22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200" dirty="0">
                <a:solidFill>
                  <a:srgbClr val="FFFF00"/>
                </a:solidFill>
                <a:latin typeface="+mn-lt"/>
                <a:cs typeface="Times New Roman" charset="0"/>
              </a:rPr>
              <a:t>CD10</a:t>
            </a:r>
            <a:r>
              <a:rPr lang="en-US" sz="22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-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200" dirty="0">
                <a:solidFill>
                  <a:srgbClr val="FFFF00"/>
                </a:solidFill>
                <a:latin typeface="+mn-lt"/>
                <a:cs typeface="Times New Roman" charset="0"/>
              </a:rPr>
              <a:t>MUM-1/IRF4</a:t>
            </a:r>
            <a:r>
              <a:rPr lang="en-US" sz="22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</a:p>
          <a:p>
            <a:pPr marL="288925" indent="-288925" eaLnBrk="0" hangingPunct="0">
              <a:buClr>
                <a:srgbClr val="00FFFF"/>
              </a:buClr>
              <a:buSzPct val="125000"/>
              <a:defRPr/>
            </a:pPr>
            <a:r>
              <a:rPr lang="el-GR" sz="2200" b="1" u="sng" dirty="0">
                <a:latin typeface="+mn-lt"/>
                <a:cs typeface="Times New Roman" charset="0"/>
              </a:rPr>
              <a:t>Γονότυπος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200" dirty="0">
                <a:latin typeface="+mn-lt"/>
                <a:cs typeface="Times New Roman" charset="0"/>
              </a:rPr>
              <a:t>Μοριακή </a:t>
            </a:r>
            <a:br>
              <a:rPr lang="en-US" sz="2200" dirty="0">
                <a:latin typeface="+mn-lt"/>
                <a:cs typeface="Times New Roman" charset="0"/>
              </a:rPr>
            </a:br>
            <a:r>
              <a:rPr lang="el-GR" sz="2200" dirty="0">
                <a:latin typeface="+mn-lt"/>
                <a:cs typeface="Times New Roman" charset="0"/>
              </a:rPr>
              <a:t>υπογραφή </a:t>
            </a:r>
            <a:r>
              <a:rPr lang="el-GR" sz="2200" dirty="0">
                <a:solidFill>
                  <a:srgbClr val="FFFF00"/>
                </a:solidFill>
                <a:latin typeface="+mn-lt"/>
                <a:cs typeface="Times New Roman" charset="0"/>
              </a:rPr>
              <a:t>ενεργοποιημένου </a:t>
            </a:r>
            <a:br>
              <a:rPr lang="en-US" sz="2200" dirty="0">
                <a:solidFill>
                  <a:srgbClr val="FFFF00"/>
                </a:solidFill>
                <a:latin typeface="+mn-lt"/>
                <a:cs typeface="Times New Roman" charset="0"/>
              </a:rPr>
            </a:br>
            <a:r>
              <a:rPr lang="el-GR" sz="2200" dirty="0">
                <a:latin typeface="+mn-lt"/>
                <a:cs typeface="Times New Roman" charset="0"/>
              </a:rPr>
              <a:t>Β κυττάρου  </a:t>
            </a:r>
            <a:r>
              <a:rPr lang="en-GB" sz="2200" dirty="0">
                <a:latin typeface="+mn-lt"/>
                <a:cs typeface="Times New Roman" charset="0"/>
              </a:rPr>
              <a:t>[MYD88 mut. (69%) (Fam-</a:t>
            </a:r>
            <a:r>
              <a:rPr lang="en-GB" sz="2200" dirty="0" err="1">
                <a:latin typeface="+mn-lt"/>
                <a:cs typeface="Times New Roman" charset="0"/>
              </a:rPr>
              <a:t>Ledard</a:t>
            </a:r>
            <a:r>
              <a:rPr lang="en-GB" sz="2200" dirty="0">
                <a:latin typeface="+mn-lt"/>
                <a:cs typeface="Times New Roman" charset="0"/>
              </a:rPr>
              <a:t>, JID 2012)</a:t>
            </a:r>
            <a:endParaRPr lang="en-US" sz="2200" dirty="0"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200" dirty="0">
                <a:latin typeface="+mn-lt"/>
                <a:cs typeface="Times New Roman" charset="0"/>
              </a:rPr>
              <a:t>Πενταετής επιβίωση 50% </a:t>
            </a:r>
          </a:p>
        </p:txBody>
      </p:sp>
      <p:pic>
        <p:nvPicPr>
          <p:cNvPr id="164868" name="Picture 6" descr="Untitled-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188" y="1803400"/>
            <a:ext cx="5329237" cy="356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508625" y="5013325"/>
            <a:ext cx="796925" cy="461963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bcl-6</a:t>
            </a:r>
            <a:endParaRPr lang="el-GR" sz="2400" b="1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7812088" y="5013325"/>
            <a:ext cx="1174750" cy="461963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U</a:t>
            </a:r>
            <a:r>
              <a:rPr 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Μ-1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8172450" y="1700213"/>
            <a:ext cx="796925" cy="461962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bcl-2</a:t>
            </a:r>
            <a:endParaRPr lang="el-GR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>
            <a:extLst>
              <a:ext uri="{FF2B5EF4-FFF2-40B4-BE49-F238E27FC236}">
                <a16:creationId xmlns:a16="http://schemas.microsoft.com/office/drawing/2014/main" id="{4666BE7F-5B17-9491-63DB-522548D94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749625"/>
              </p:ext>
            </p:extLst>
          </p:nvPr>
        </p:nvGraphicFramePr>
        <p:xfrm>
          <a:off x="539552" y="929070"/>
          <a:ext cx="7758112" cy="5362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0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Υπότυποι</a:t>
                      </a:r>
                    </a:p>
                    <a:p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Πρωτοπαθές μεγαλοκυτταρικό Β λέμφωμα του ΚΝΣ, του υαλοειδούς σώματος και του αμφιβληστροειδούς</a:t>
                      </a:r>
                    </a:p>
                  </a:txBody>
                  <a:tcPr marL="68583" marR="68583" marT="34289" marB="3428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34">
                <a:tc>
                  <a:txBody>
                    <a:bodyPr/>
                    <a:lstStyle/>
                    <a:p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l-GR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Πρωτοπαθές μεγαλοκυτταρικό Β λέμφωμα του όρχεως </a:t>
                      </a:r>
                      <a:endParaRPr lang="en-US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l-G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495">
                <a:tc>
                  <a:txBody>
                    <a:bodyPr/>
                    <a:lstStyle/>
                    <a:p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Κλινική Εικόνα</a:t>
                      </a: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Συνήθως ενήλικες άνω των 60 ετών</a:t>
                      </a: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091">
                <a:tc>
                  <a:txBody>
                    <a:bodyPr/>
                    <a:lstStyle/>
                    <a:p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l-G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Εμφάνιση και σε άλλες περιοχές ανοσοανοχής: οι όγκοι του υαλοειδούς σώματος/αμφιβληστροειδούς εμφανίζονται σύγχρονα ή ακολουθούν αυτούς του ΚΝΣ, οι όγκοι του όρχεος εμφανίζονται σύγχρονα ή ακολουθούν αυτούς του ΚΝΣ και του έτερου όρχι</a:t>
                      </a:r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495">
                <a:tc>
                  <a:txBody>
                    <a:bodyPr/>
                    <a:lstStyle/>
                    <a:p>
                      <a:endParaRPr lang="el-G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Επιθετική με πτωχή πρόγνωση</a:t>
                      </a: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495">
                <a:tc>
                  <a:txBody>
                    <a:bodyPr/>
                    <a:lstStyle/>
                    <a:p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Μορφολογία</a:t>
                      </a: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l-G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Μεγαλοκυτταρική</a:t>
                      </a:r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495">
                <a:tc>
                  <a:txBody>
                    <a:bodyPr/>
                    <a:lstStyle/>
                    <a:p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Ανοσοφαινότυπος</a:t>
                      </a: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Activated B-cell: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Συνήθως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CD10-, MUM1+, BCL6+</a:t>
                      </a:r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495">
                <a:tc>
                  <a:txBody>
                    <a:bodyPr/>
                    <a:lstStyle/>
                    <a:p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EBV</a:t>
                      </a:r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495">
                <a:tc>
                  <a:txBody>
                    <a:bodyPr/>
                    <a:lstStyle/>
                    <a:p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Μοριακό προφίλ</a:t>
                      </a: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Σύγχρονες μεταλλάξεις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MYD88 </a:t>
                      </a:r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και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CD79B</a:t>
                      </a:r>
                      <a:endParaRPr lang="el-G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334">
                <a:tc>
                  <a:txBody>
                    <a:bodyPr/>
                    <a:lstStyle/>
                    <a:p>
                      <a:endParaRPr lang="el-G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tc>
                  <a:txBody>
                    <a:bodyPr/>
                    <a:lstStyle/>
                    <a:p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Ανοσοανοχή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γενετική απενεργοποίηση μορίων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MHC class I </a:t>
                      </a:r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και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</a:t>
                      </a:r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και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B2M (β 2-microglobulin) </a:t>
                      </a:r>
                      <a:r>
                        <a:rPr lang="el-G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με συνακόλουθη απώλεια έκφρασης των πρωτεϊνών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334">
                <a:tc gridSpan="2">
                  <a:txBody>
                    <a:bodyPr/>
                    <a:lstStyle/>
                    <a:p>
                      <a:r>
                        <a:rPr lang="el-G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Συγκροτούν μία κατηγορία επειδή εμφανίζονται σε περιοχές ανοσοανοχής λόγω των ανάλογων ανατομικών φραγμών (πχ αιματοεγκεφαλικού) και της στόχευσης της ανοσιακής ρύθμισης του οργάνου </a:t>
                      </a:r>
                      <a:endParaRPr lang="en-US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34289" marB="34289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7495">
                <a:tc gridSpan="2">
                  <a:txBody>
                    <a:bodyPr/>
                    <a:lstStyle/>
                    <a:p>
                      <a:endParaRPr lang="el-GR" sz="1200" dirty="0"/>
                    </a:p>
                  </a:txBody>
                  <a:tcPr marL="68583" marR="68583" marT="34289" marB="34289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5 - TextBox">
            <a:extLst>
              <a:ext uri="{FF2B5EF4-FFF2-40B4-BE49-F238E27FC236}">
                <a16:creationId xmlns:a16="http://schemas.microsoft.com/office/drawing/2014/main" id="{3AD73D4B-4735-D114-DCED-2C4A42CF4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6093296"/>
            <a:ext cx="1926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Alaggio</a:t>
            </a:r>
            <a:r>
              <a:rPr kumimoji="0" lang="en-US" alt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Leukemia 2022</a:t>
            </a:r>
            <a:endParaRPr kumimoji="0" lang="el-GR" altLang="en-US" sz="1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0" y="476672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Πρωτοπαθές </a:t>
            </a:r>
            <a:r>
              <a:rPr lang="el-G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μεγαλοκυτταρικό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 λέμφωμα σε </a:t>
            </a:r>
            <a:r>
              <a:rPr lang="el-G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ανοσοπρονομιούχες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περιοχές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Rot="1"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Πρωτοπαθές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DLBCL</a:t>
            </a:r>
            <a:r>
              <a:rPr lang="el-G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ΚΝΣ</a:t>
            </a:r>
          </a:p>
        </p:txBody>
      </p:sp>
      <p:pic>
        <p:nvPicPr>
          <p:cNvPr id="168963" name="Picture 3" descr="01"/>
          <p:cNvPicPr>
            <a:picLocks noChangeAspect="1" noChangeArrowheads="1"/>
          </p:cNvPicPr>
          <p:nvPr/>
        </p:nvPicPr>
        <p:blipFill>
          <a:blip r:embed="rId3" cstate="print"/>
          <a:srcRect t="504" r="438"/>
          <a:stretch>
            <a:fillRect/>
          </a:stretch>
        </p:blipFill>
        <p:spPr bwMode="auto">
          <a:xfrm>
            <a:off x="2439988" y="1417638"/>
            <a:ext cx="4333875" cy="25114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68964" name="Picture 4" descr="02"/>
          <p:cNvPicPr>
            <a:picLocks noChangeAspect="1" noChangeArrowheads="1"/>
          </p:cNvPicPr>
          <p:nvPr/>
        </p:nvPicPr>
        <p:blipFill>
          <a:blip r:embed="rId4" cstate="print"/>
          <a:srcRect t="1590" b="1273"/>
          <a:stretch>
            <a:fillRect/>
          </a:stretch>
        </p:blipFill>
        <p:spPr bwMode="auto">
          <a:xfrm>
            <a:off x="66675" y="4498975"/>
            <a:ext cx="8982075" cy="1939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7659688" y="3970338"/>
            <a:ext cx="12065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aramond" pitchFamily="18" charset="0"/>
              </a:rPr>
              <a:t>MUM-1</a:t>
            </a:r>
            <a:endParaRPr lang="el-GR">
              <a:latin typeface="Garamond" pitchFamily="18" charset="0"/>
            </a:endParaRPr>
          </a:p>
        </p:txBody>
      </p:sp>
      <p:sp>
        <p:nvSpPr>
          <p:cNvPr id="168966" name="5 - TextBox"/>
          <p:cNvSpPr txBox="1">
            <a:spLocks noChangeArrowheads="1"/>
          </p:cNvSpPr>
          <p:nvPr/>
        </p:nvSpPr>
        <p:spPr bwMode="auto">
          <a:xfrm>
            <a:off x="468313" y="1844675"/>
            <a:ext cx="1511300" cy="923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rgbClr val="002060"/>
                </a:solidFill>
              </a:rPr>
              <a:t>Πολλαπλές εστίες στον εγκέφαλο</a:t>
            </a:r>
          </a:p>
        </p:txBody>
      </p:sp>
      <p:sp>
        <p:nvSpPr>
          <p:cNvPr id="168967" name="6 - TextBox"/>
          <p:cNvSpPr txBox="1">
            <a:spLocks noChangeArrowheads="1"/>
          </p:cNvSpPr>
          <p:nvPr/>
        </p:nvSpPr>
        <p:spPr bwMode="auto">
          <a:xfrm>
            <a:off x="0" y="6453188"/>
            <a:ext cx="3059113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Διήθηση περιαγγειακών χώρων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Στρογγυλεμένο ορθογώνιο">
            <a:extLst>
              <a:ext uri="{FF2B5EF4-FFF2-40B4-BE49-F238E27FC236}">
                <a16:creationId xmlns:a16="http://schemas.microsoft.com/office/drawing/2014/main" id="{03045FFC-6038-D1E3-393C-16F94E3E770A}"/>
              </a:ext>
            </a:extLst>
          </p:cNvPr>
          <p:cNvSpPr/>
          <p:nvPr/>
        </p:nvSpPr>
        <p:spPr>
          <a:xfrm>
            <a:off x="328613" y="1031875"/>
            <a:ext cx="8137525" cy="647700"/>
          </a:xfrm>
          <a:prstGeom prst="round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EBV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LBCL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αναπτυσσόμενο σε </a:t>
            </a: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ανοσοϊκανούς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ασθενείς</a:t>
            </a:r>
          </a:p>
        </p:txBody>
      </p:sp>
      <p:sp>
        <p:nvSpPr>
          <p:cNvPr id="5" name="4 - TextBox">
            <a:extLst>
              <a:ext uri="{FF2B5EF4-FFF2-40B4-BE49-F238E27FC236}">
                <a16:creationId xmlns:a16="http://schemas.microsoft.com/office/drawing/2014/main" id="{C583C214-FFC3-81A1-B97E-80CD65A254DB}"/>
              </a:ext>
            </a:extLst>
          </p:cNvPr>
          <p:cNvSpPr txBox="1"/>
          <p:nvPr/>
        </p:nvSpPr>
        <p:spPr>
          <a:xfrm>
            <a:off x="214313" y="1441450"/>
            <a:ext cx="8929687" cy="541686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71463" indent="-271463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71463" marR="0" lvl="0" indent="-271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</a:t>
            </a:r>
            <a:endParaRPr kumimoji="0" lang="en-US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Υψηλότερη συχνότητα στην Ανατολική Ασία και τη Νότια Αμερική 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(8-10%)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από τις Δυτικές χώρες 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(&lt;5%)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(και διαφορετική πρόγνωση)</a:t>
            </a:r>
            <a:endParaRPr kumimoji="0" lang="en-US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&gt;80% EBER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 κύτταρα απαιτούνται για τη διάγνωση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kumimoji="0" lang="el-GR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Οι 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γκογενετικοί μηχανισμοί του 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EBV 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αποδίδονται κυρίως στο 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LMP1</a:t>
            </a: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Λεμφαδενική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ιδιαίτερα σε νέους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ασθενείς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 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και εξωλεμφαδενική εντόπιση 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πνεύμονες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γαστρεντερικό σύστημα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Καλύτερη πρόγνωση για τους νέους  και τους παιδιατρικούς ασθενείς</a:t>
            </a:r>
            <a:endParaRPr kumimoji="0" lang="en-US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alt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Διαμεταθέσεις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των 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MYC, BCL2, BCL6 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σπάνιες έως απούσες </a:t>
            </a:r>
          </a:p>
          <a:p>
            <a:pPr marL="271463" marR="0" lvl="0" indent="-271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endParaRPr kumimoji="0" lang="en-US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463" marR="0" lvl="0" indent="-2714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Ok, Blood 2013; </a:t>
            </a:r>
            <a:r>
              <a:rPr kumimoji="0" lang="en-US" altLang="el-G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Dojinov</a:t>
            </a: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Blood 2011; Hong, Ann Oncol 2015; </a:t>
            </a:r>
          </a:p>
          <a:p>
            <a:pPr marL="271463" marR="0" lvl="0" indent="-2714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altLang="el-G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Swerdlow</a:t>
            </a: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Blood 2016; </a:t>
            </a:r>
            <a:r>
              <a:rPr kumimoji="0" lang="en-US" altLang="el-G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Piris</a:t>
            </a: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Exp Rev Anticancer </a:t>
            </a:r>
            <a:r>
              <a:rPr kumimoji="0" lang="en-US" altLang="el-G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Ther</a:t>
            </a: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2016; </a:t>
            </a:r>
          </a:p>
          <a:p>
            <a:pPr marL="271463" marR="0" lvl="0" indent="-2714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Castillo, Am J </a:t>
            </a:r>
            <a:r>
              <a:rPr kumimoji="0" lang="en-US" altLang="el-G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Hematol</a:t>
            </a: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2018; Yin, Ann </a:t>
            </a:r>
            <a:r>
              <a:rPr kumimoji="0" lang="en-US" altLang="el-G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Transl</a:t>
            </a:r>
            <a:r>
              <a:rPr kumimoji="0" lang="en-US" altLang="el-G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Med 2018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D1CDC58-6E4E-742D-7E0F-13F06E650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73038"/>
            <a:ext cx="6873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EBV+DLBCL </a:t>
            </a:r>
            <a:endParaRPr kumimoji="0" lang="el-GR" altLang="el-G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03"/>
          <p:cNvPicPr>
            <a:picLocks noChangeAspect="1" noChangeArrowheads="1"/>
          </p:cNvPicPr>
          <p:nvPr/>
        </p:nvPicPr>
        <p:blipFill>
          <a:blip r:embed="rId3" cstate="print"/>
          <a:srcRect l="33456" r="33624" b="56384"/>
          <a:stretch>
            <a:fillRect/>
          </a:stretch>
        </p:blipFill>
        <p:spPr bwMode="auto">
          <a:xfrm>
            <a:off x="2841625" y="1019175"/>
            <a:ext cx="3606800" cy="2346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1" name="Picture 4" descr="03"/>
          <p:cNvPicPr>
            <a:picLocks noChangeAspect="1" noChangeArrowheads="1"/>
          </p:cNvPicPr>
          <p:nvPr/>
        </p:nvPicPr>
        <p:blipFill>
          <a:blip r:embed="rId4" cstate="print"/>
          <a:srcRect t="59834" r="67165"/>
          <a:stretch>
            <a:fillRect/>
          </a:stretch>
        </p:blipFill>
        <p:spPr bwMode="auto">
          <a:xfrm>
            <a:off x="61913" y="3898900"/>
            <a:ext cx="2994025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2" name="Picture 5" descr="03"/>
          <p:cNvPicPr>
            <a:picLocks noChangeAspect="1" noChangeArrowheads="1"/>
          </p:cNvPicPr>
          <p:nvPr/>
        </p:nvPicPr>
        <p:blipFill>
          <a:blip r:embed="rId5" cstate="print"/>
          <a:srcRect l="33484" t="59834" r="33842"/>
          <a:stretch>
            <a:fillRect/>
          </a:stretch>
        </p:blipFill>
        <p:spPr bwMode="auto">
          <a:xfrm>
            <a:off x="3103563" y="3898900"/>
            <a:ext cx="2981325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3" name="Picture 6" descr="03"/>
          <p:cNvPicPr>
            <a:picLocks noChangeAspect="1" noChangeArrowheads="1"/>
          </p:cNvPicPr>
          <p:nvPr/>
        </p:nvPicPr>
        <p:blipFill>
          <a:blip r:embed="rId6" cstate="print"/>
          <a:srcRect l="67262" t="59834"/>
          <a:stretch>
            <a:fillRect/>
          </a:stretch>
        </p:blipFill>
        <p:spPr bwMode="auto">
          <a:xfrm>
            <a:off x="6140450" y="3898900"/>
            <a:ext cx="2987675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2987824" y="201394"/>
            <a:ext cx="29760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EBV+DLBCL</a:t>
            </a:r>
            <a:endParaRPr lang="el-GR" sz="3600" dirty="0">
              <a:solidFill>
                <a:srgbClr val="FFFF00"/>
              </a:solidFill>
            </a:endParaRPr>
          </a:p>
        </p:txBody>
      </p:sp>
      <p:sp>
        <p:nvSpPr>
          <p:cNvPr id="171015" name="Text Box 8"/>
          <p:cNvSpPr txBox="1">
            <a:spLocks noChangeArrowheads="1"/>
          </p:cNvSpPr>
          <p:nvPr/>
        </p:nvSpPr>
        <p:spPr bwMode="auto">
          <a:xfrm>
            <a:off x="609600" y="5868988"/>
            <a:ext cx="1841500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EBNA 2</a:t>
            </a:r>
            <a:endParaRPr lang="el-GR" sz="3600">
              <a:latin typeface="Garamond" pitchFamily="18" charset="0"/>
            </a:endParaRPr>
          </a:p>
        </p:txBody>
      </p:sp>
      <p:sp>
        <p:nvSpPr>
          <p:cNvPr id="171016" name="Text Box 9"/>
          <p:cNvSpPr txBox="1">
            <a:spLocks noChangeArrowheads="1"/>
          </p:cNvSpPr>
          <p:nvPr/>
        </p:nvSpPr>
        <p:spPr bwMode="auto">
          <a:xfrm>
            <a:off x="3937000" y="5894388"/>
            <a:ext cx="1403350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CD 20</a:t>
            </a:r>
            <a:endParaRPr lang="el-GR" sz="3600">
              <a:latin typeface="Garamond" pitchFamily="18" charset="0"/>
            </a:endParaRPr>
          </a:p>
        </p:txBody>
      </p:sp>
      <p:sp>
        <p:nvSpPr>
          <p:cNvPr id="171017" name="Text Box 10"/>
          <p:cNvSpPr txBox="1">
            <a:spLocks noChangeArrowheads="1"/>
          </p:cNvSpPr>
          <p:nvPr/>
        </p:nvSpPr>
        <p:spPr bwMode="auto">
          <a:xfrm>
            <a:off x="6962775" y="5888038"/>
            <a:ext cx="1470025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EBER</a:t>
            </a:r>
            <a:endParaRPr lang="el-GR" sz="360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l-G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Ειδικές νοσολογικές οντότητες</a:t>
            </a:r>
            <a:br>
              <a:rPr lang="el-G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el-G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νδαγγειακό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DLBCL</a:t>
            </a:r>
            <a:endParaRPr lang="el-GR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75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98450" y="1125538"/>
            <a:ext cx="8845550" cy="5432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Ειδική νοσολογική οντότητα με </a:t>
            </a:r>
            <a:r>
              <a:rPr lang="el-GR" sz="2200" dirty="0">
                <a:solidFill>
                  <a:srgbClr val="FFFF00"/>
                </a:solidFill>
                <a:sym typeface="Wingdings" pitchFamily="2" charset="2"/>
              </a:rPr>
              <a:t>πτωχή πρόγνωση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200" dirty="0">
                <a:solidFill>
                  <a:srgbClr val="FFFF00"/>
                </a:solidFill>
                <a:sym typeface="Wingdings" pitchFamily="2" charset="2"/>
              </a:rPr>
              <a:t>Εξωλεμφαδενική εντόπιση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 ήπαρ, σπλήνας, μυελός οστών, δέρμα, ΚΝΣ κ.ά.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Μορφολογία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 </a:t>
            </a:r>
            <a:br>
              <a:rPr lang="en-US" sz="2200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– Μεγάλα νεοπλασματικά κύτταρα με εμφανές πυρήνιο </a:t>
            </a:r>
            <a:br>
              <a:rPr lang="en-US" sz="2200" dirty="0">
                <a:sym typeface="Wingdings" pitchFamily="2" charset="2"/>
              </a:rPr>
            </a:b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z="2200" dirty="0">
                <a:sym typeface="Wingdings" pitchFamily="2" charset="2"/>
              </a:rPr>
              <a:t> </a:t>
            </a:r>
            <a:r>
              <a:rPr lang="el-GR" sz="2200" dirty="0">
                <a:solidFill>
                  <a:srgbClr val="FFFF00"/>
                </a:solidFill>
                <a:sym typeface="Wingdings" pitchFamily="2" charset="2"/>
              </a:rPr>
              <a:t>Ενδοκολποειδική/ενδαγγειακή ανάπτυξη </a:t>
            </a:r>
            <a:br>
              <a:rPr lang="en-US" sz="2200" dirty="0">
                <a:solidFill>
                  <a:srgbClr val="FFFF00"/>
                </a:solidFill>
                <a:sym typeface="Wingdings" pitchFamily="2" charset="2"/>
              </a:rPr>
            </a:b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z="2200" dirty="0">
                <a:sym typeface="Wingdings" pitchFamily="2" charset="2"/>
              </a:rPr>
              <a:t> </a:t>
            </a:r>
            <a:r>
              <a:rPr lang="el-GR" sz="2200" dirty="0">
                <a:solidFill>
                  <a:srgbClr val="FFFF00"/>
                </a:solidFill>
                <a:sym typeface="Wingdings" pitchFamily="2" charset="2"/>
              </a:rPr>
              <a:t>Ελάχιστα εξωκολποειδικά νεοπλασματικά κύτταρα</a:t>
            </a:r>
            <a:r>
              <a:rPr lang="el-GR" sz="2200" dirty="0">
                <a:sym typeface="Wingdings" pitchFamily="2" charset="2"/>
              </a:rPr>
              <a:t> </a:t>
            </a:r>
            <a:br>
              <a:rPr lang="en-US" sz="2200" dirty="0">
                <a:sym typeface="Wingdings" pitchFamily="2" charset="2"/>
              </a:rPr>
            </a:b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z="2200" dirty="0">
                <a:sym typeface="Wingdings" pitchFamily="2" charset="2"/>
              </a:rPr>
              <a:t> 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Νέκρωση ιστού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Ανοσοφαινότυπος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: </a:t>
            </a:r>
            <a:br>
              <a:rPr lang="en-US" sz="2200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Παν Β δείκτες, </a:t>
            </a:r>
            <a:r>
              <a:rPr lang="en-US" sz="2200" dirty="0">
                <a:solidFill>
                  <a:srgbClr val="FFFF00"/>
                </a:solidFill>
                <a:sym typeface="Wingdings" pitchFamily="2" charset="2"/>
              </a:rPr>
              <a:t>MUM-1+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ενίοτε 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CD5+ </a:t>
            </a:r>
            <a:br>
              <a:rPr lang="en-US" sz="2200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 A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πουσία μορίων κυτταρικής προσκόλλησης</a:t>
            </a:r>
            <a:endParaRPr lang="en-GB" sz="2200" dirty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Γενετικό Προφίλ, όπως μεταλλάξεις των γονιδίων της NF-κB pathway (MYD88, CD79B) και ανοσοανοχή, παρομοίως με το Πρωτοπαθές μεγαλοκυτταρικό Β λέμφωμα του ΚΝΣ και το Μεγαλοκυτταρικό Β λέμφωμα τύπου ποδός 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Προέλευση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 Τροποποιημένο περιφερικό Β λεμφοκύτταρο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3 - Τίτλος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u="sng" dirty="0">
                <a:solidFill>
                  <a:schemeClr val="accent2"/>
                </a:solidFill>
              </a:rPr>
              <a:t>4. Λεϊσμανίαση</a:t>
            </a:r>
          </a:p>
        </p:txBody>
      </p:sp>
      <p:sp>
        <p:nvSpPr>
          <p:cNvPr id="29698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1773238"/>
            <a:ext cx="9144000" cy="4389437"/>
          </a:xfrm>
        </p:spPr>
        <p:txBody>
          <a:bodyPr/>
          <a:lstStyle/>
          <a:p>
            <a:pPr eaLnBrk="1" hangingPunct="1"/>
            <a:r>
              <a:rPr lang="el-GR" sz="2300" b="1" u="sng" dirty="0">
                <a:solidFill>
                  <a:schemeClr val="bg1"/>
                </a:solidFill>
              </a:rPr>
              <a:t>Τύποι: </a:t>
            </a:r>
            <a:r>
              <a:rPr lang="el-GR" sz="2300" b="1" i="1" dirty="0">
                <a:solidFill>
                  <a:schemeClr val="bg1"/>
                </a:solidFill>
              </a:rPr>
              <a:t>Σπλαγχνική </a:t>
            </a:r>
            <a:r>
              <a:rPr lang="el-GR" sz="2300" b="1" i="1" dirty="0" err="1">
                <a:solidFill>
                  <a:schemeClr val="bg1"/>
                </a:solidFill>
              </a:rPr>
              <a:t>λεισμανίαση</a:t>
            </a:r>
            <a:r>
              <a:rPr lang="el-GR" sz="2300" b="1" i="1" dirty="0">
                <a:solidFill>
                  <a:schemeClr val="bg1"/>
                </a:solidFill>
              </a:rPr>
              <a:t> </a:t>
            </a:r>
            <a:r>
              <a:rPr lang="el-GR" sz="2300" dirty="0">
                <a:solidFill>
                  <a:schemeClr val="bg1"/>
                </a:solidFill>
              </a:rPr>
              <a:t>(</a:t>
            </a:r>
            <a:r>
              <a:rPr lang="en-US" sz="2300" dirty="0" err="1">
                <a:solidFill>
                  <a:schemeClr val="bg1"/>
                </a:solidFill>
              </a:rPr>
              <a:t>kala-azar</a:t>
            </a:r>
            <a:r>
              <a:rPr lang="el-GR" sz="2300" dirty="0">
                <a:solidFill>
                  <a:schemeClr val="bg1"/>
                </a:solidFill>
              </a:rPr>
              <a:t>, </a:t>
            </a:r>
            <a:r>
              <a:rPr lang="en-US" sz="2300" dirty="0">
                <a:solidFill>
                  <a:schemeClr val="bg1"/>
                </a:solidFill>
              </a:rPr>
              <a:t>L. </a:t>
            </a:r>
            <a:r>
              <a:rPr lang="en-US" sz="2300" dirty="0" err="1">
                <a:solidFill>
                  <a:schemeClr val="bg1"/>
                </a:solidFill>
              </a:rPr>
              <a:t>Donovani</a:t>
            </a:r>
            <a:r>
              <a:rPr lang="el-GR" sz="2300" dirty="0">
                <a:solidFill>
                  <a:schemeClr val="bg1"/>
                </a:solidFill>
              </a:rPr>
              <a:t>) και </a:t>
            </a:r>
            <a:r>
              <a:rPr lang="el-GR" sz="2300" b="1" i="1" dirty="0">
                <a:solidFill>
                  <a:schemeClr val="bg1"/>
                </a:solidFill>
              </a:rPr>
              <a:t>δερματική </a:t>
            </a:r>
            <a:r>
              <a:rPr lang="el-GR" sz="2300" b="1" i="1" dirty="0" err="1">
                <a:solidFill>
                  <a:schemeClr val="bg1"/>
                </a:solidFill>
              </a:rPr>
              <a:t>λεισμανίαση</a:t>
            </a:r>
            <a:r>
              <a:rPr lang="el-GR" sz="2300" b="1" i="1" dirty="0">
                <a:solidFill>
                  <a:schemeClr val="bg1"/>
                </a:solidFill>
              </a:rPr>
              <a:t> </a:t>
            </a:r>
            <a:r>
              <a:rPr lang="el-GR" sz="2300" dirty="0">
                <a:solidFill>
                  <a:schemeClr val="bg1"/>
                </a:solidFill>
              </a:rPr>
              <a:t>(φύμα της Ανατολής, </a:t>
            </a:r>
            <a:r>
              <a:rPr lang="en-US" sz="2300" dirty="0">
                <a:solidFill>
                  <a:schemeClr val="bg1"/>
                </a:solidFill>
              </a:rPr>
              <a:t>L. </a:t>
            </a:r>
            <a:r>
              <a:rPr lang="en-US" sz="2300" dirty="0" err="1">
                <a:solidFill>
                  <a:schemeClr val="bg1"/>
                </a:solidFill>
              </a:rPr>
              <a:t>tropika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l-GR" sz="2300" dirty="0">
                <a:solidFill>
                  <a:schemeClr val="bg1"/>
                </a:solidFill>
              </a:rPr>
              <a:t>και </a:t>
            </a:r>
            <a:r>
              <a:rPr lang="en-US" sz="2300" dirty="0">
                <a:solidFill>
                  <a:schemeClr val="bg1"/>
                </a:solidFill>
              </a:rPr>
              <a:t>L. </a:t>
            </a:r>
            <a:r>
              <a:rPr lang="en-US" sz="2300" dirty="0" err="1">
                <a:solidFill>
                  <a:schemeClr val="bg1"/>
                </a:solidFill>
              </a:rPr>
              <a:t>brasiliensis</a:t>
            </a:r>
            <a:r>
              <a:rPr lang="en-US" sz="2300" dirty="0">
                <a:solidFill>
                  <a:schemeClr val="bg1"/>
                </a:solidFill>
              </a:rPr>
              <a:t>)</a:t>
            </a:r>
          </a:p>
          <a:p>
            <a:pPr eaLnBrk="1" hangingPunct="1"/>
            <a:r>
              <a:rPr lang="el-GR" sz="2300" dirty="0">
                <a:solidFill>
                  <a:schemeClr val="bg1"/>
                </a:solidFill>
              </a:rPr>
              <a:t>Η προσβολή των λεμφαδένων είναι συχνή στη σπλαγχνική μορφή</a:t>
            </a:r>
          </a:p>
          <a:p>
            <a:pPr eaLnBrk="1" hangingPunct="1"/>
            <a:r>
              <a:rPr lang="el-GR" sz="2300" dirty="0">
                <a:solidFill>
                  <a:schemeClr val="bg1"/>
                </a:solidFill>
              </a:rPr>
              <a:t>Μετάδοση από τα ζώα (</a:t>
            </a:r>
            <a:r>
              <a:rPr lang="el-GR" sz="2300" dirty="0" err="1">
                <a:solidFill>
                  <a:schemeClr val="bg1"/>
                </a:solidFill>
              </a:rPr>
              <a:t>κύνες</a:t>
            </a:r>
            <a:r>
              <a:rPr lang="el-GR" sz="2300" dirty="0">
                <a:solidFill>
                  <a:schemeClr val="bg1"/>
                </a:solidFill>
              </a:rPr>
              <a:t>, τρωκτικά) δια του φλεβοτόμου στον άνθρωπο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300" b="1" u="sng" dirty="0">
                <a:solidFill>
                  <a:schemeClr val="bg1"/>
                </a:solidFill>
              </a:rPr>
              <a:t>Ιστολογική εικόνα</a:t>
            </a:r>
          </a:p>
          <a:p>
            <a:pPr eaLnBrk="1" hangingPunct="1"/>
            <a:r>
              <a:rPr lang="el-GR" sz="2300" dirty="0" err="1">
                <a:solidFill>
                  <a:schemeClr val="bg1"/>
                </a:solidFill>
              </a:rPr>
              <a:t>Ιστιοκυττάρωση</a:t>
            </a:r>
            <a:r>
              <a:rPr lang="el-GR" sz="2300" dirty="0">
                <a:solidFill>
                  <a:schemeClr val="bg1"/>
                </a:solidFill>
              </a:rPr>
              <a:t> </a:t>
            </a:r>
            <a:r>
              <a:rPr lang="el-GR" sz="2300" dirty="0" err="1">
                <a:solidFill>
                  <a:schemeClr val="bg1"/>
                </a:solidFill>
              </a:rPr>
              <a:t>λεμφοκόλπων</a:t>
            </a:r>
            <a:endParaRPr lang="el-GR" sz="2300" dirty="0">
              <a:solidFill>
                <a:schemeClr val="bg1"/>
              </a:solidFill>
            </a:endParaRPr>
          </a:p>
          <a:p>
            <a:pPr eaLnBrk="1" hangingPunct="1"/>
            <a:r>
              <a:rPr lang="el-GR" sz="2300" dirty="0" err="1">
                <a:solidFill>
                  <a:schemeClr val="accent2"/>
                </a:solidFill>
              </a:rPr>
              <a:t>Μακροφάγα</a:t>
            </a:r>
            <a:r>
              <a:rPr lang="el-GR" sz="2300" dirty="0"/>
              <a:t> </a:t>
            </a:r>
            <a:r>
              <a:rPr lang="el-GR" sz="2300" dirty="0">
                <a:solidFill>
                  <a:schemeClr val="bg1"/>
                </a:solidFill>
              </a:rPr>
              <a:t>στο κυτταρόπλασμα των οποίων παρατηρούνται οι </a:t>
            </a:r>
            <a:r>
              <a:rPr lang="el-GR" sz="2300" dirty="0">
                <a:solidFill>
                  <a:schemeClr val="accent2"/>
                </a:solidFill>
              </a:rPr>
              <a:t>μικροοργανισμοί (χρώση </a:t>
            </a:r>
            <a:r>
              <a:rPr lang="en-US" sz="2300" dirty="0" err="1">
                <a:solidFill>
                  <a:schemeClr val="accent2"/>
                </a:solidFill>
              </a:rPr>
              <a:t>Giemsa</a:t>
            </a:r>
            <a:r>
              <a:rPr lang="en-US" sz="2300" dirty="0">
                <a:solidFill>
                  <a:schemeClr val="accent2"/>
                </a:solidFill>
              </a:rPr>
              <a:t>)</a:t>
            </a:r>
          </a:p>
          <a:p>
            <a:pPr eaLnBrk="1" hangingPunct="1"/>
            <a:r>
              <a:rPr lang="el-GR" sz="2300" dirty="0">
                <a:solidFill>
                  <a:schemeClr val="accent2"/>
                </a:solidFill>
              </a:rPr>
              <a:t>Αθροίσεις </a:t>
            </a:r>
            <a:r>
              <a:rPr lang="el-GR" sz="2300" dirty="0" err="1">
                <a:solidFill>
                  <a:schemeClr val="accent2"/>
                </a:solidFill>
              </a:rPr>
              <a:t>επιθηλιοειδών</a:t>
            </a:r>
            <a:r>
              <a:rPr lang="el-GR" sz="2300" dirty="0">
                <a:solidFill>
                  <a:schemeClr val="accent2"/>
                </a:solidFill>
              </a:rPr>
              <a:t> κυττάρων</a:t>
            </a:r>
            <a:r>
              <a:rPr lang="el-GR" sz="2300" dirty="0">
                <a:solidFill>
                  <a:schemeClr val="bg1"/>
                </a:solidFill>
              </a:rPr>
              <a:t>/ συρρέοντα νεκρωτικά κοκκιώματα</a:t>
            </a:r>
          </a:p>
          <a:p>
            <a:pPr eaLnBrk="1" hangingPunct="1"/>
            <a:r>
              <a:rPr lang="el-GR" sz="2300" dirty="0" err="1">
                <a:solidFill>
                  <a:schemeClr val="bg1"/>
                </a:solidFill>
              </a:rPr>
              <a:t>Πλασματοκυττάρωση</a:t>
            </a:r>
            <a:endParaRPr lang="el-GR" sz="2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Rectangle 4"/>
          <p:cNvSpPr>
            <a:spLocks noRot="1" noChangeArrowheads="1"/>
          </p:cNvSpPr>
          <p:nvPr/>
        </p:nvSpPr>
        <p:spPr bwMode="auto">
          <a:xfrm>
            <a:off x="468313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Ενδαγγειακό 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DLBCL</a:t>
            </a:r>
            <a:r>
              <a:rPr lang="el-G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</a:t>
            </a:r>
          </a:p>
        </p:txBody>
      </p:sp>
      <p:pic>
        <p:nvPicPr>
          <p:cNvPr id="177155" name="Picture 5" descr="Untitled-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2984500"/>
            <a:ext cx="7013575" cy="390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7156" name="Picture 6" descr="Untitled-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412875"/>
            <a:ext cx="5148263" cy="346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7157" name="Text Box 7"/>
          <p:cNvSpPr txBox="1">
            <a:spLocks noChangeArrowheads="1"/>
          </p:cNvSpPr>
          <p:nvPr/>
        </p:nvSpPr>
        <p:spPr bwMode="auto">
          <a:xfrm>
            <a:off x="8027988" y="2422525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l-GR" sz="3200">
                <a:solidFill>
                  <a:srgbClr val="FFFF00"/>
                </a:solidFill>
              </a:rPr>
              <a:t>ΕΙΔΙΚΕΣ ΝΟΣΟΛΟΓΙΚΕΣ ΟΝΤΟΤΗΤΕΣ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l-GR" sz="3200">
                <a:solidFill>
                  <a:srgbClr val="FFFF00"/>
                </a:solidFill>
              </a:rPr>
              <a:t>ΛΕΜΦΩΜΑΤΟΕΙΔΗΣ ΚΟΚΚΙΩΜΑΤΩΣΗ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36700"/>
            <a:ext cx="833120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>
                <a:solidFill>
                  <a:schemeClr val="bg1"/>
                </a:solidFill>
              </a:rPr>
              <a:t>Συνήθως ενήλικες με </a:t>
            </a:r>
            <a:r>
              <a:rPr lang="el-GR" sz="2800">
                <a:solidFill>
                  <a:srgbClr val="FFFF00"/>
                </a:solidFill>
              </a:rPr>
              <a:t>συμπτώματα από το αναπνευστικό</a:t>
            </a:r>
            <a:r>
              <a:rPr lang="el-GR" sz="2800"/>
              <a:t> </a:t>
            </a:r>
            <a:r>
              <a:rPr lang="el-GR" sz="2800">
                <a:solidFill>
                  <a:schemeClr val="bg1"/>
                </a:solidFill>
              </a:rPr>
              <a:t>(δύσπνοια, βήχας, θωρακικό άλγος)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>
                <a:solidFill>
                  <a:srgbClr val="FFFF00"/>
                </a:solidFill>
              </a:rPr>
              <a:t>Εντόπιση</a:t>
            </a:r>
            <a:r>
              <a:rPr lang="el-GR" sz="2800">
                <a:solidFill>
                  <a:schemeClr val="bg1"/>
                </a:solidFill>
              </a:rPr>
              <a:t>: </a:t>
            </a:r>
            <a:r>
              <a:rPr lang="el-GR" sz="2800">
                <a:solidFill>
                  <a:srgbClr val="FFFF00"/>
                </a:solidFill>
              </a:rPr>
              <a:t>πνεύμονας (100%), </a:t>
            </a:r>
            <a:br>
              <a:rPr lang="el-GR" sz="2800">
                <a:solidFill>
                  <a:schemeClr val="bg1"/>
                </a:solidFill>
              </a:rPr>
            </a:br>
            <a:r>
              <a:rPr lang="el-GR" sz="2800">
                <a:solidFill>
                  <a:schemeClr val="bg1"/>
                </a:solidFill>
              </a:rPr>
              <a:t>δέρμα, ανώτερο αναπνευστικό, </a:t>
            </a:r>
            <a:br>
              <a:rPr lang="el-GR" sz="2800">
                <a:solidFill>
                  <a:schemeClr val="bg1"/>
                </a:solidFill>
              </a:rPr>
            </a:br>
            <a:r>
              <a:rPr lang="el-GR" sz="2800">
                <a:solidFill>
                  <a:schemeClr val="bg1"/>
                </a:solidFill>
              </a:rPr>
              <a:t>ΓΕΣ, νεφροί, ΚΝΣ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>
                <a:solidFill>
                  <a:schemeClr val="bg1"/>
                </a:solidFill>
              </a:rPr>
              <a:t>Αιτιολογική σχέση </a:t>
            </a:r>
            <a:br>
              <a:rPr lang="el-GR" sz="2800">
                <a:solidFill>
                  <a:schemeClr val="bg1"/>
                </a:solidFill>
              </a:rPr>
            </a:br>
            <a:r>
              <a:rPr lang="el-GR" sz="2800">
                <a:solidFill>
                  <a:schemeClr val="bg1"/>
                </a:solidFill>
              </a:rPr>
              <a:t>με τον</a:t>
            </a:r>
            <a:r>
              <a:rPr lang="el-GR" sz="2800"/>
              <a:t> </a:t>
            </a:r>
            <a:r>
              <a:rPr lang="el-GR" sz="2800">
                <a:solidFill>
                  <a:srgbClr val="FFFF00"/>
                </a:solidFill>
              </a:rPr>
              <a:t>ιό </a:t>
            </a:r>
            <a:r>
              <a:rPr lang="en-US" sz="2800">
                <a:solidFill>
                  <a:srgbClr val="FFFF00"/>
                </a:solidFill>
              </a:rPr>
              <a:t>Epstein-Barr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>
                <a:solidFill>
                  <a:schemeClr val="bg1"/>
                </a:solidFill>
              </a:rPr>
              <a:t>Προδιαθεσικοί παράγοντες: </a:t>
            </a:r>
            <a:br>
              <a:rPr lang="el-GR" sz="2800"/>
            </a:br>
            <a:r>
              <a:rPr lang="el-GR" sz="2800">
                <a:solidFill>
                  <a:srgbClr val="FFFF00"/>
                </a:solidFill>
              </a:rPr>
              <a:t>ανοσοανεπάρκεια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>
                <a:solidFill>
                  <a:schemeClr val="bg1"/>
                </a:solidFill>
              </a:rPr>
              <a:t>Οζοειδείς βλάβες </a:t>
            </a:r>
            <a:br>
              <a:rPr lang="el-GR" sz="2800">
                <a:solidFill>
                  <a:schemeClr val="bg1"/>
                </a:solidFill>
              </a:rPr>
            </a:br>
            <a:r>
              <a:rPr lang="el-GR" sz="2800">
                <a:solidFill>
                  <a:schemeClr val="bg1"/>
                </a:solidFill>
              </a:rPr>
              <a:t>με κεντρική νέκρωση</a:t>
            </a:r>
            <a:endParaRPr lang="en-US" sz="2800">
              <a:solidFill>
                <a:schemeClr val="bg1"/>
              </a:solidFill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/>
          </a:p>
        </p:txBody>
      </p:sp>
      <p:pic>
        <p:nvPicPr>
          <p:cNvPr id="179204" name="Picture 5" descr="Untitled-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875" y="2641600"/>
            <a:ext cx="2779713" cy="409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Rot="1" noChangeArrowheads="1"/>
          </p:cNvSpPr>
          <p:nvPr/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ΛΕΜΦΩΜΑΤΟΕΙΔΗΣ ΚΟΚΚΙΩΜΑΤΩΣΗ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241425"/>
            <a:ext cx="8458200" cy="54102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>
                <a:solidFill>
                  <a:schemeClr val="bg1"/>
                </a:solidFill>
              </a:rPr>
              <a:t>ΜΙΚΡΟΣΚΟΠΙΚΗ ΕΙΚΟΝΑ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/>
              <a:t>  </a:t>
            </a:r>
            <a:r>
              <a:rPr lang="el-GR" sz="2800">
                <a:solidFill>
                  <a:srgbClr val="FFFF00"/>
                </a:solidFill>
              </a:rPr>
              <a:t>πολύμορφος κυτταρικός</a:t>
            </a:r>
            <a:r>
              <a:rPr lang="el-GR" sz="2800"/>
              <a:t> </a:t>
            </a:r>
            <a:r>
              <a:rPr lang="el-GR" sz="2800">
                <a:solidFill>
                  <a:schemeClr val="bg1"/>
                </a:solidFill>
              </a:rPr>
              <a:t>πληθυσμός (μικρά λεμφοκύτταρα και μεγάλα ανοσοβλαστικού τύπου κύτταρα με πυρήνια)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>
                <a:solidFill>
                  <a:schemeClr val="bg1"/>
                </a:solidFill>
              </a:rPr>
              <a:t>  όχι εμφανές φλεγμονώδες στοιχείο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>
                <a:solidFill>
                  <a:schemeClr val="bg1"/>
                </a:solidFill>
              </a:rPr>
              <a:t>  λεμφοκυτταρική</a:t>
            </a:r>
            <a:r>
              <a:rPr lang="el-GR" sz="2800"/>
              <a:t> </a:t>
            </a:r>
            <a:r>
              <a:rPr lang="el-GR" sz="2800">
                <a:solidFill>
                  <a:srgbClr val="FFFF00"/>
                </a:solidFill>
              </a:rPr>
              <a:t>αγγειίτιδα,</a:t>
            </a:r>
            <a:r>
              <a:rPr lang="el-GR" sz="2800"/>
              <a:t> </a:t>
            </a:r>
            <a:r>
              <a:rPr lang="el-GR" sz="2800">
                <a:solidFill>
                  <a:schemeClr val="bg1"/>
                </a:solidFill>
              </a:rPr>
              <a:t>πηκτική νέκρωση</a:t>
            </a:r>
            <a:r>
              <a:rPr lang="el-GR" sz="2800"/>
              <a:t>, </a:t>
            </a:r>
            <a:r>
              <a:rPr lang="el-GR" sz="2800">
                <a:solidFill>
                  <a:srgbClr val="FFFF00"/>
                </a:solidFill>
              </a:rPr>
              <a:t>αγγειακή καταστροφή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>
                <a:solidFill>
                  <a:schemeClr val="bg1"/>
                </a:solidFill>
              </a:rPr>
              <a:t>Ανοσοφαινότυπος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>
                <a:solidFill>
                  <a:schemeClr val="bg1"/>
                </a:solidFill>
              </a:rPr>
              <a:t>  μεγάλα κύτταρα: </a:t>
            </a:r>
            <a:r>
              <a:rPr lang="en-US" sz="2800">
                <a:solidFill>
                  <a:srgbClr val="FFFF00"/>
                </a:solidFill>
              </a:rPr>
              <a:t>CD20 + / EBV + / CD30 -(+) / CD15 -</a:t>
            </a:r>
            <a:endParaRPr lang="el-GR" sz="2800">
              <a:solidFill>
                <a:srgbClr val="FFFF00"/>
              </a:solidFill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/>
              <a:t>  </a:t>
            </a:r>
            <a:r>
              <a:rPr lang="el-GR" sz="2800">
                <a:solidFill>
                  <a:schemeClr val="bg1"/>
                </a:solidFill>
              </a:rPr>
              <a:t>μικρά λεμφοκύτταρα: CD3 + (CD4 &gt; CD8)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/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6" descr="σάρωση0006"/>
          <p:cNvPicPr>
            <a:picLocks noChangeAspect="1" noChangeArrowheads="1"/>
          </p:cNvPicPr>
          <p:nvPr/>
        </p:nvPicPr>
        <p:blipFill>
          <a:blip r:embed="rId3" cstate="print"/>
          <a:srcRect l="8685"/>
          <a:stretch>
            <a:fillRect/>
          </a:stretch>
        </p:blipFill>
        <p:spPr bwMode="auto">
          <a:xfrm>
            <a:off x="617538" y="3516313"/>
            <a:ext cx="4567237" cy="3238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85347" name="Picture 7" descr="σάρωση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122238"/>
            <a:ext cx="5340350" cy="3238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85348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5626100" y="703263"/>
            <a:ext cx="3122613" cy="1143000"/>
          </a:xfrm>
        </p:spPr>
        <p:txBody>
          <a:bodyPr/>
          <a:lstStyle/>
          <a:p>
            <a:pPr eaLnBrk="1" hangingPunct="1"/>
            <a:r>
              <a:rPr lang="el-GR" sz="2600">
                <a:solidFill>
                  <a:srgbClr val="FFFF00"/>
                </a:solidFill>
              </a:rPr>
              <a:t>ΛΕΜΦΩΜΑΤΟΕΙΔΗΣ </a:t>
            </a:r>
            <a:br>
              <a:rPr lang="en-US" sz="2600">
                <a:solidFill>
                  <a:srgbClr val="FFFF00"/>
                </a:solidFill>
              </a:rPr>
            </a:br>
            <a:r>
              <a:rPr lang="el-GR" sz="2600">
                <a:solidFill>
                  <a:srgbClr val="FFFF00"/>
                </a:solidFill>
              </a:rPr>
              <a:t>ΚΟΚΚΙΩΜΑΤΩΣΗ</a:t>
            </a:r>
          </a:p>
        </p:txBody>
      </p:sp>
      <p:sp>
        <p:nvSpPr>
          <p:cNvPr id="185349" name="Text Box 11"/>
          <p:cNvSpPr txBox="1">
            <a:spLocks noChangeArrowheads="1"/>
          </p:cNvSpPr>
          <p:nvPr/>
        </p:nvSpPr>
        <p:spPr bwMode="auto">
          <a:xfrm>
            <a:off x="4286250" y="5070475"/>
            <a:ext cx="80168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CD20</a:t>
            </a:r>
            <a:endParaRPr lang="el-GR"/>
          </a:p>
        </p:txBody>
      </p:sp>
      <p:sp>
        <p:nvSpPr>
          <p:cNvPr id="185350" name="Text Box 12"/>
          <p:cNvSpPr txBox="1">
            <a:spLocks noChangeArrowheads="1"/>
          </p:cNvSpPr>
          <p:nvPr/>
        </p:nvSpPr>
        <p:spPr bwMode="auto">
          <a:xfrm>
            <a:off x="4300538" y="6292850"/>
            <a:ext cx="79057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EBER</a:t>
            </a:r>
            <a:endParaRPr lang="el-GR"/>
          </a:p>
        </p:txBody>
      </p:sp>
      <p:sp>
        <p:nvSpPr>
          <p:cNvPr id="185351" name="Text Box 13"/>
          <p:cNvSpPr txBox="1">
            <a:spLocks noChangeArrowheads="1"/>
          </p:cNvSpPr>
          <p:nvPr/>
        </p:nvSpPr>
        <p:spPr bwMode="auto">
          <a:xfrm>
            <a:off x="4883150" y="2909888"/>
            <a:ext cx="655638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CD3</a:t>
            </a:r>
            <a:endParaRPr lang="el-GR"/>
          </a:p>
        </p:txBody>
      </p:sp>
      <p:sp>
        <p:nvSpPr>
          <p:cNvPr id="185352" name="Text Box 14"/>
          <p:cNvSpPr txBox="1">
            <a:spLocks noChangeArrowheads="1"/>
          </p:cNvSpPr>
          <p:nvPr/>
        </p:nvSpPr>
        <p:spPr bwMode="auto">
          <a:xfrm>
            <a:off x="311150" y="2967038"/>
            <a:ext cx="801688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CD20</a:t>
            </a:r>
            <a:endParaRPr lang="el-GR"/>
          </a:p>
        </p:txBody>
      </p:sp>
      <p:pic>
        <p:nvPicPr>
          <p:cNvPr id="89089" name="Picture 1" descr="C:\Users\User\Desktop\Καταγραφή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73016"/>
            <a:ext cx="3623443" cy="30243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8" name="AutoShape 14"/>
          <p:cNvSpPr>
            <a:spLocks noChangeArrowheads="1"/>
          </p:cNvSpPr>
          <p:nvPr/>
        </p:nvSpPr>
        <p:spPr bwMode="auto">
          <a:xfrm>
            <a:off x="0" y="2819400"/>
            <a:ext cx="1295400" cy="4572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77835" name="AutoShape 11"/>
          <p:cNvSpPr>
            <a:spLocks noChangeArrowheads="1"/>
          </p:cNvSpPr>
          <p:nvPr/>
        </p:nvSpPr>
        <p:spPr bwMode="auto">
          <a:xfrm>
            <a:off x="36513" y="1598613"/>
            <a:ext cx="2058987" cy="48418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 sz="2000">
              <a:latin typeface="+mn-lt"/>
              <a:cs typeface="Times New Roman" charset="0"/>
            </a:endParaRPr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auto">
          <a:xfrm>
            <a:off x="127000" y="5489575"/>
            <a:ext cx="1962150" cy="484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77834" name="AutoShape 10"/>
          <p:cNvSpPr>
            <a:spLocks noChangeArrowheads="1"/>
          </p:cNvSpPr>
          <p:nvPr/>
        </p:nvSpPr>
        <p:spPr bwMode="auto">
          <a:xfrm>
            <a:off x="1247775" y="134938"/>
            <a:ext cx="6432550" cy="11239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122886" name="Rectangle 2"/>
          <p:cNvSpPr>
            <a:spLocks noChangeArrowheads="1"/>
          </p:cNvSpPr>
          <p:nvPr/>
        </p:nvSpPr>
        <p:spPr bwMode="auto">
          <a:xfrm>
            <a:off x="457200" y="560388"/>
            <a:ext cx="82296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ΠΡΩΤΟΠΑΘΕΣ ΜΕΓΑΛΟΚΥΤΤΑΡΙΚΟ 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Β-ΛΕΜΦΩΜΑ ΤΟΥ ΜΕΣΟΘΩΡΑΚΙΟΥ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endParaRPr lang="el-GR" sz="3200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52400" y="1620838"/>
            <a:ext cx="21447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Times New Roman" charset="0"/>
              </a:rPr>
              <a:t>Επιδημιολογία</a:t>
            </a:r>
          </a:p>
          <a:p>
            <a:pPr algn="ctr"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209800" y="1447800"/>
            <a:ext cx="3875088" cy="757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2-4% των μη </a:t>
            </a:r>
            <a:r>
              <a:rPr lang="en-US" dirty="0">
                <a:latin typeface="+mn-lt"/>
                <a:cs typeface="Times New Roman" charset="0"/>
              </a:rPr>
              <a:t>Hodgkin</a:t>
            </a:r>
            <a:r>
              <a:rPr lang="el-GR" dirty="0">
                <a:latin typeface="+mn-lt"/>
                <a:cs typeface="Times New Roman" charset="0"/>
              </a:rPr>
              <a:t> λεμφωμάτων</a:t>
            </a:r>
          </a:p>
          <a:p>
            <a:pPr>
              <a:spcBef>
                <a:spcPct val="2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 μέση ηλικία 35 έτη, Θ/Α (2</a:t>
            </a:r>
            <a:r>
              <a:rPr lang="en-US" dirty="0">
                <a:latin typeface="+mn-lt"/>
                <a:cs typeface="Times New Roman" charset="0"/>
              </a:rPr>
              <a:t>:</a:t>
            </a:r>
            <a:r>
              <a:rPr lang="el-GR" dirty="0">
                <a:latin typeface="+mn-lt"/>
                <a:cs typeface="Times New Roman" charset="0"/>
              </a:rPr>
              <a:t>1)</a:t>
            </a:r>
          </a:p>
          <a:p>
            <a:pPr>
              <a:spcBef>
                <a:spcPct val="20000"/>
              </a:spcBef>
              <a:defRPr/>
            </a:pPr>
            <a:endParaRPr lang="el-GR" sz="2000" dirty="0">
              <a:latin typeface="+mn-lt"/>
              <a:cs typeface="Times New Roman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524000" y="2438400"/>
            <a:ext cx="6864350" cy="142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Πρόσθιο </a:t>
            </a:r>
            <a:r>
              <a:rPr lang="el-GR" b="1" u="sng" dirty="0" err="1">
                <a:solidFill>
                  <a:srgbClr val="C00000"/>
                </a:solidFill>
                <a:latin typeface="+mn-lt"/>
                <a:cs typeface="Times New Roman" charset="0"/>
              </a:rPr>
              <a:t>μεσοθωράκιο</a:t>
            </a: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+mn-lt"/>
                <a:cs typeface="Times New Roman" charset="0"/>
              </a:rPr>
              <a:t>/ </a:t>
            </a:r>
            <a:r>
              <a:rPr lang="el-GR" dirty="0">
                <a:latin typeface="+mn-lt"/>
                <a:cs typeface="Times New Roman" charset="0"/>
              </a:rPr>
              <a:t>θύμος, λίπος, 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defRPr/>
            </a:pPr>
            <a:r>
              <a:rPr lang="el-GR" dirty="0">
                <a:latin typeface="+mn-lt"/>
                <a:cs typeface="Times New Roman" charset="0"/>
              </a:rPr>
              <a:t>πνεύμονας, πλευρές, περικάρδιο, </a:t>
            </a:r>
            <a:r>
              <a:rPr lang="el-GR" dirty="0" err="1">
                <a:latin typeface="+mn-lt"/>
                <a:cs typeface="Times New Roman" charset="0"/>
              </a:rPr>
              <a:t>υπερκλείδιοι</a:t>
            </a:r>
            <a:r>
              <a:rPr lang="el-GR" dirty="0">
                <a:latin typeface="+mn-lt"/>
                <a:cs typeface="Times New Roman" charset="0"/>
              </a:rPr>
              <a:t> λεμφαδένες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Στάδιο Ι-ΙΙ</a:t>
            </a:r>
            <a:r>
              <a:rPr lang="el-GR" b="1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κατά την διάγνωση (διήθηση μυελού ιδιαίτερα σπάνια)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Επέκταση ή υποτροπή σε </a:t>
            </a:r>
            <a:r>
              <a:rPr lang="el-GR" b="1" u="sng" dirty="0" err="1">
                <a:solidFill>
                  <a:srgbClr val="C00000"/>
                </a:solidFill>
                <a:latin typeface="+mn-lt"/>
                <a:cs typeface="Times New Roman" charset="0"/>
              </a:rPr>
              <a:t>εξωλεμφαδενικές</a:t>
            </a: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 περιοχές</a:t>
            </a:r>
            <a:r>
              <a:rPr lang="el-GR" b="1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endParaRPr lang="el-GR" dirty="0">
              <a:solidFill>
                <a:schemeClr val="bg1"/>
              </a:solidFill>
              <a:latin typeface="+mn-lt"/>
              <a:cs typeface="Times New Roman" charset="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36525" y="5511800"/>
            <a:ext cx="23558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latin typeface="+mn-lt"/>
                <a:cs typeface="Times New Roman" charset="0"/>
              </a:rPr>
              <a:t>Κλινική εικόνα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-304800" y="2819400"/>
            <a:ext cx="21447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Times New Roman" charset="0"/>
              </a:rPr>
              <a:t>   Εντόπιση</a:t>
            </a:r>
          </a:p>
          <a:p>
            <a:pPr algn="ctr"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pic>
        <p:nvPicPr>
          <p:cNvPr id="187404" name="Picture 18" descr="L214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143000"/>
            <a:ext cx="2328863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7405" name="Picture 19" descr="L214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00600"/>
            <a:ext cx="2319338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2133600" y="5459413"/>
            <a:ext cx="3878263" cy="1209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000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Σύνδρομο άνω κοίλης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Απόφραξη αεροφόρων οδών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Πλευριτική/</a:t>
            </a:r>
            <a:r>
              <a:rPr lang="el-GR" dirty="0" err="1">
                <a:latin typeface="+mn-lt"/>
                <a:cs typeface="Times New Roman" charset="0"/>
              </a:rPr>
              <a:t>περικαρδιακή </a:t>
            </a:r>
            <a:r>
              <a:rPr lang="el-GR" dirty="0">
                <a:latin typeface="+mn-lt"/>
                <a:cs typeface="Times New Roman" charset="0"/>
              </a:rPr>
              <a:t>συλλογή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157163" y="4535488"/>
            <a:ext cx="35004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Κύτταρο προέλευσης</a:t>
            </a:r>
          </a:p>
        </p:txBody>
      </p:sp>
      <p:sp>
        <p:nvSpPr>
          <p:cNvPr id="21" name="20 - TextBox"/>
          <p:cNvSpPr txBox="1"/>
          <p:nvPr/>
        </p:nvSpPr>
        <p:spPr>
          <a:xfrm>
            <a:off x="1600200" y="4876800"/>
            <a:ext cx="4124325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Arial" pitchFamily="34" charset="0"/>
              </a:rPr>
              <a:t>Αστεροειδές Β κύτταρο του θύμου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468313" y="163513"/>
            <a:ext cx="80645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ΠΡΩΤΟΠΑΘΕΣ ΜΕΓΑΛΟΚΥΤΤΑΡΙΚΟ </a:t>
            </a:r>
            <a:b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Β-ΛΕΜΦΩΜΑ ΤΟΥ ΜΕΣΟΘΩΡΑΚΙΟΥ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1905000" y="1219200"/>
            <a:ext cx="5972175" cy="1633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Διάχυτο πρότυπο ανάπτυξης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Διαυγή κύτταρα με ανώμαλους ή </a:t>
            </a:r>
            <a:r>
              <a:rPr lang="el-GR" dirty="0" err="1">
                <a:latin typeface="+mn-lt"/>
                <a:cs typeface="Times New Roman" charset="0"/>
              </a:rPr>
              <a:t>πολύλοβους</a:t>
            </a:r>
            <a:r>
              <a:rPr lang="el-GR" dirty="0">
                <a:latin typeface="+mn-lt"/>
                <a:cs typeface="Times New Roman" charset="0"/>
              </a:rPr>
              <a:t> πυρήνες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 err="1">
                <a:latin typeface="+mn-lt"/>
                <a:cs typeface="Times New Roman" charset="0"/>
              </a:rPr>
              <a:t>Διαμερισματοποιός</a:t>
            </a:r>
            <a:r>
              <a:rPr lang="el-GR" dirty="0">
                <a:latin typeface="+mn-lt"/>
                <a:cs typeface="Times New Roman" charset="0"/>
              </a:rPr>
              <a:t> σκλήρυνση (συνήθως)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Κύτταρα τύπου </a:t>
            </a:r>
            <a:r>
              <a:rPr lang="en-US" dirty="0">
                <a:latin typeface="+mn-lt"/>
                <a:cs typeface="Times New Roman" charset="0"/>
              </a:rPr>
              <a:t>Reed-Sternberg</a:t>
            </a:r>
            <a:endParaRPr lang="el-GR" dirty="0">
              <a:latin typeface="+mn-lt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Ποικίλος αριθμός αντιδραστικών κυττάρων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76827" name="Rectangle 27"/>
          <p:cNvSpPr>
            <a:spLocks noChangeArrowheads="1"/>
          </p:cNvSpPr>
          <p:nvPr/>
        </p:nvSpPr>
        <p:spPr bwMode="auto">
          <a:xfrm>
            <a:off x="6708775" y="3200400"/>
            <a:ext cx="2435225" cy="646113"/>
          </a:xfrm>
          <a:prstGeom prst="rect">
            <a:avLst/>
          </a:prstGeom>
          <a:solidFill>
            <a:srgbClr val="FF33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Προέλευση μετά </a:t>
            </a:r>
          </a:p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το βλαστικό κέντρο           </a:t>
            </a:r>
          </a:p>
        </p:txBody>
      </p:sp>
      <p:sp>
        <p:nvSpPr>
          <p:cNvPr id="123913" name="AutoShape 32"/>
          <p:cNvSpPr>
            <a:spLocks/>
          </p:cNvSpPr>
          <p:nvPr/>
        </p:nvSpPr>
        <p:spPr bwMode="auto">
          <a:xfrm>
            <a:off x="6248400" y="3206750"/>
            <a:ext cx="355600" cy="977900"/>
          </a:xfrm>
          <a:prstGeom prst="rightBrace">
            <a:avLst>
              <a:gd name="adj1" fmla="val 22917"/>
              <a:gd name="adj2" fmla="val 50000"/>
            </a:avLst>
          </a:prstGeom>
          <a:noFill/>
          <a:ln w="476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76833" name="Rectangle 33"/>
          <p:cNvSpPr>
            <a:spLocks noChangeArrowheads="1"/>
          </p:cNvSpPr>
          <p:nvPr/>
        </p:nvSpPr>
        <p:spPr bwMode="auto">
          <a:xfrm>
            <a:off x="50800" y="5094288"/>
            <a:ext cx="49657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Προφίλ γονιδιακής </a:t>
            </a:r>
            <a:b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έκφρασης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76839" name="Text Box 39"/>
          <p:cNvSpPr txBox="1">
            <a:spLocks noChangeArrowheads="1"/>
          </p:cNvSpPr>
          <p:nvPr/>
        </p:nvSpPr>
        <p:spPr bwMode="auto">
          <a:xfrm>
            <a:off x="2349921" y="3225750"/>
            <a:ext cx="3878263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</a:t>
            </a:r>
            <a:r>
              <a:rPr lang="en-US" dirty="0">
                <a:latin typeface="+mn-lt"/>
                <a:cs typeface="Times New Roman" charset="0"/>
              </a:rPr>
              <a:t>CD20+, CD79a+, PAX-5+, </a:t>
            </a:r>
            <a:br>
              <a:rPr lang="el-GR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dirty="0">
                <a:latin typeface="+mn-lt"/>
                <a:cs typeface="Times New Roman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 charset="0"/>
              </a:rPr>
              <a:t>CD23+, CD30+, </a:t>
            </a:r>
            <a:r>
              <a:rPr lang="en-US" dirty="0">
                <a:latin typeface="+mn-lt"/>
                <a:cs typeface="Times New Roman" charset="0"/>
              </a:rPr>
              <a:t>MUM-1+, CD15-,    CD45+ , 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 charset="0"/>
              </a:rPr>
              <a:t>p63 +</a:t>
            </a:r>
          </a:p>
        </p:txBody>
      </p:sp>
      <p:sp>
        <p:nvSpPr>
          <p:cNvPr id="76840" name="Rectangle 40"/>
          <p:cNvSpPr>
            <a:spLocks noChangeArrowheads="1"/>
          </p:cNvSpPr>
          <p:nvPr/>
        </p:nvSpPr>
        <p:spPr bwMode="auto">
          <a:xfrm>
            <a:off x="2424212" y="4938124"/>
            <a:ext cx="5184576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b="1" dirty="0">
                <a:solidFill>
                  <a:srgbClr val="FF0000"/>
                </a:solidFill>
                <a:latin typeface="+mn-lt"/>
                <a:cs typeface="Times New Roman" charset="0"/>
              </a:rPr>
              <a:t>Ομοιότητες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charset="0"/>
              </a:rPr>
              <a:t>  </a:t>
            </a:r>
            <a:r>
              <a:rPr lang="el-GR" b="1" dirty="0">
                <a:solidFill>
                  <a:srgbClr val="FF0000"/>
                </a:solidFill>
                <a:latin typeface="+mn-lt"/>
                <a:cs typeface="Times New Roman" charset="0"/>
              </a:rPr>
              <a:t>με κΛΗ [</a:t>
            </a:r>
            <a:r>
              <a:rPr lang="el-GR" dirty="0">
                <a:solidFill>
                  <a:srgbClr val="FF0000"/>
                </a:solidFill>
                <a:latin typeface="+mn-lt"/>
                <a:cs typeface="Times New Roman" charset="0"/>
              </a:rPr>
              <a:t>Ι</a:t>
            </a:r>
            <a:r>
              <a:rPr lang="en-GB" dirty="0" err="1">
                <a:solidFill>
                  <a:srgbClr val="FF0000"/>
                </a:solidFill>
                <a:latin typeface="+mn-lt"/>
                <a:cs typeface="Times New Roman" charset="0"/>
              </a:rPr>
              <a:t>gH</a:t>
            </a:r>
            <a:r>
              <a:rPr lang="en-GB" dirty="0">
                <a:solidFill>
                  <a:srgbClr val="FF0000"/>
                </a:solidFill>
                <a:latin typeface="+mn-lt"/>
                <a:cs typeface="Times New Roman" charset="0"/>
              </a:rPr>
              <a:t> </a:t>
            </a:r>
            <a:r>
              <a:rPr lang="el-GR" dirty="0">
                <a:solidFill>
                  <a:srgbClr val="FF0000"/>
                </a:solidFill>
                <a:latin typeface="+mn-lt"/>
                <a:cs typeface="Times New Roman" charset="0"/>
              </a:rPr>
              <a:t>αναδιατάξεις+, προσθήκες 2</a:t>
            </a:r>
            <a:r>
              <a:rPr lang="en-GB" dirty="0">
                <a:solidFill>
                  <a:srgbClr val="FF0000"/>
                </a:solidFill>
                <a:latin typeface="+mn-lt"/>
                <a:cs typeface="Times New Roman" charset="0"/>
              </a:rPr>
              <a:t>p (</a:t>
            </a:r>
            <a:r>
              <a:rPr lang="en-GB" dirty="0" err="1">
                <a:solidFill>
                  <a:srgbClr val="FF0000"/>
                </a:solidFill>
                <a:latin typeface="+mn-lt"/>
                <a:cs typeface="Times New Roman" charset="0"/>
              </a:rPr>
              <a:t>cREL</a:t>
            </a:r>
            <a:r>
              <a:rPr lang="en-GB" dirty="0">
                <a:solidFill>
                  <a:srgbClr val="FF0000"/>
                </a:solidFill>
                <a:latin typeface="+mn-lt"/>
                <a:cs typeface="Times New Roman" charset="0"/>
              </a:rPr>
              <a:t>, BCL11), 9p (JAK2, PDL1. PDL2)</a:t>
            </a:r>
            <a:r>
              <a:rPr lang="el-GR" dirty="0">
                <a:solidFill>
                  <a:srgbClr val="FF0000"/>
                </a:solidFill>
                <a:latin typeface="+mn-lt"/>
                <a:cs typeface="Times New Roman" charset="0"/>
              </a:rPr>
              <a:t>, πυρηνική υπερέκφραση </a:t>
            </a:r>
            <a:r>
              <a:rPr lang="en-GB" dirty="0">
                <a:solidFill>
                  <a:srgbClr val="FF0000"/>
                </a:solidFill>
                <a:latin typeface="+mn-lt"/>
                <a:cs typeface="Times New Roman" charset="0"/>
              </a:rPr>
              <a:t>NF-kB</a:t>
            </a:r>
            <a:r>
              <a:rPr lang="el-GR" dirty="0">
                <a:solidFill>
                  <a:srgbClr val="FF0000"/>
                </a:solidFill>
                <a:latin typeface="+mn-lt"/>
                <a:cs typeface="Times New Roman" charset="0"/>
              </a:rPr>
              <a:t>]  </a:t>
            </a:r>
            <a:r>
              <a:rPr lang="el-GR" b="1" dirty="0">
                <a:solidFill>
                  <a:srgbClr val="FF0000"/>
                </a:solidFill>
                <a:latin typeface="+mn-lt"/>
                <a:cs typeface="Times New Roman" charset="0"/>
              </a:rPr>
              <a:t>      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175" y="1414463"/>
            <a:ext cx="18907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Μορφολογία</a:t>
            </a:r>
          </a:p>
          <a:p>
            <a:pPr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-7938" y="3133725"/>
            <a:ext cx="2581276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3" descr="L21428"/>
          <p:cNvPicPr>
            <a:picLocks noChangeAspect="1" noChangeArrowheads="1"/>
          </p:cNvPicPr>
          <p:nvPr/>
        </p:nvPicPr>
        <p:blipFill>
          <a:blip r:embed="rId3" cstate="print"/>
          <a:srcRect l="50558" b="67140"/>
          <a:stretch>
            <a:fillRect/>
          </a:stretch>
        </p:blipFill>
        <p:spPr bwMode="auto">
          <a:xfrm>
            <a:off x="534988" y="650875"/>
            <a:ext cx="3998912" cy="2633663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1492" name="Picture 15" descr="L21428"/>
          <p:cNvPicPr>
            <a:picLocks noChangeAspect="1" noChangeArrowheads="1"/>
          </p:cNvPicPr>
          <p:nvPr/>
        </p:nvPicPr>
        <p:blipFill>
          <a:blip r:embed="rId4" cstate="print"/>
          <a:srcRect l="1164" t="67491" r="50072"/>
          <a:stretch>
            <a:fillRect/>
          </a:stretch>
        </p:blipFill>
        <p:spPr bwMode="auto">
          <a:xfrm>
            <a:off x="536575" y="3373438"/>
            <a:ext cx="3992563" cy="2636837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1493" name="Picture 16" descr="L21428"/>
          <p:cNvPicPr>
            <a:picLocks noChangeAspect="1" noChangeArrowheads="1"/>
          </p:cNvPicPr>
          <p:nvPr/>
        </p:nvPicPr>
        <p:blipFill>
          <a:blip r:embed="rId4" cstate="print"/>
          <a:srcRect l="50768" t="67351" r="351"/>
          <a:stretch>
            <a:fillRect/>
          </a:stretch>
        </p:blipFill>
        <p:spPr bwMode="auto">
          <a:xfrm>
            <a:off x="4625975" y="3357563"/>
            <a:ext cx="3984625" cy="2663825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1494" name="Text Box 17"/>
          <p:cNvSpPr txBox="1">
            <a:spLocks noChangeArrowheads="1"/>
          </p:cNvSpPr>
          <p:nvPr/>
        </p:nvSpPr>
        <p:spPr bwMode="auto">
          <a:xfrm>
            <a:off x="593725" y="5570538"/>
            <a:ext cx="86995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CD20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91495" name="Text Box 18"/>
          <p:cNvSpPr txBox="1">
            <a:spLocks noChangeArrowheads="1"/>
          </p:cNvSpPr>
          <p:nvPr/>
        </p:nvSpPr>
        <p:spPr bwMode="auto">
          <a:xfrm>
            <a:off x="4714875" y="5599113"/>
            <a:ext cx="86995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CD30</a:t>
            </a:r>
            <a:endParaRPr lang="el-GR" sz="2000">
              <a:solidFill>
                <a:schemeClr val="bg1"/>
              </a:solidFill>
            </a:endParaRPr>
          </a:p>
        </p:txBody>
      </p:sp>
      <p:pic>
        <p:nvPicPr>
          <p:cNvPr id="8" name="Picture 1" descr="C:\Users\User\Desktop\Καταγραφή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46478"/>
            <a:ext cx="4032448" cy="27105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A0E3275-D5AE-7253-BB8F-2461CD7B5D1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88950" y="306388"/>
            <a:ext cx="8229600" cy="5619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DLBCL</a:t>
            </a:r>
            <a:r>
              <a:rPr kumimoji="0" lang="el-GR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-</a:t>
            </a:r>
            <a:r>
              <a:rPr kumimoji="0" lang="el-GR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Ειδικές νοσολογικές οντότητες 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7B1F49B-16C4-D020-DF26-70C92083022C}"/>
              </a:ext>
            </a:extLst>
          </p:cNvPr>
          <p:cNvSpPr txBox="1">
            <a:spLocks noChangeArrowheads="1"/>
          </p:cNvSpPr>
          <p:nvPr/>
        </p:nvSpPr>
        <p:spPr>
          <a:xfrm>
            <a:off x="622300" y="1820863"/>
            <a:ext cx="4403725" cy="1828800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A5AB81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9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Πλασμαβλαστικό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λέμφωμα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9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Πρωτοπαθές λέμφωμα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ορογονίων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κοιλοτήτων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PEL)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9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HHV8+ DLBCL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9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ALK + DLBCL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95000"/>
              <a:buFont typeface="Wingdings" panose="05000000000000000000" pitchFamily="2" charset="2"/>
              <a:buChar char="l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SzPct val="95000"/>
              <a:buFont typeface="Wingdings" panose="05000000000000000000" pitchFamily="2" charset="2"/>
              <a:buNone/>
              <a:tabLst/>
              <a:defRPr/>
            </a:pPr>
            <a:endParaRPr kumimoji="0" lang="el-GR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E0B950-E616-FE0B-6B27-05DC759E9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8550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Λεμφώματα με πλασμαβλαστικούς χαρακτήρες</a:t>
            </a:r>
          </a:p>
        </p:txBody>
      </p:sp>
      <p:sp>
        <p:nvSpPr>
          <p:cNvPr id="5" name="8 - TextBox">
            <a:extLst>
              <a:ext uri="{FF2B5EF4-FFF2-40B4-BE49-F238E27FC236}">
                <a16:creationId xmlns:a16="http://schemas.microsoft.com/office/drawing/2014/main" id="{BC9D199B-EF70-F8E2-AE17-006EA34C9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5864225"/>
            <a:ext cx="6985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E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κφραση πλασματοκυτταρικών δεικτών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Απουσία Β δεικτών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08">
            <a:extLst>
              <a:ext uri="{FF2B5EF4-FFF2-40B4-BE49-F238E27FC236}">
                <a16:creationId xmlns:a16="http://schemas.microsoft.com/office/drawing/2014/main" id="{6BA19D0F-1159-FB3F-8AA4-2D7FA71E5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704467"/>
              </p:ext>
            </p:extLst>
          </p:nvPr>
        </p:nvGraphicFramePr>
        <p:xfrm>
          <a:off x="0" y="0"/>
          <a:ext cx="9143999" cy="6559549"/>
        </p:xfrm>
        <a:graphic>
          <a:graphicData uri="http://schemas.openxmlformats.org/drawingml/2006/table">
            <a:tbl>
              <a:tblPr/>
              <a:tblGrid>
                <a:gridCol w="2006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2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26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Λεμφώματα με </a:t>
                      </a:r>
                      <a:r>
                        <a:rPr kumimoji="0" lang="el-G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πλασμαβλαστικούς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χαρακτήρες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ALK+DLBCL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Πλασμαβλαστικό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λέμφωμα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PEL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HHV8+ DLBCL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Ενήλικοι άνδρες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HIV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Άλλες</a:t>
                      </a: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ανοσοανεπάρκειες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+/-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+/-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μετά μεταμόσχευση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HHV-8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+/-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EBV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Μορφολογία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νοσοβλαστική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+/- </a:t>
                      </a:r>
                      <a:r>
                        <a:rPr kumimoji="0" 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πλασμαβλαστική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Β-δείκτες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Απουσία :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CD20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PAX-5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Πλασματ. δείκτες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Παρουσία: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CD138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CD38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Mum1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CD38/Mum 1 +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506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ClgA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+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CIgG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	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CIgM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Ειδ. δείκτες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ALK+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EBER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LANA 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HHV-8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8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Άλλοι δείκτες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EMA+CD30-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CD45-/+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ΕΜΑ+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CD45-/+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ΕΜΑ+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CD30+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CD45+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26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Εντόπιση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Λεμφαδένες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Char char="-"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Στοματ. Βλεννογ.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Char char="-"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Εξωλεμφαδενικές περιοχές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Ορογόνιες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κοιλότητες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Λεμφαδένες/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Σπλήνας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  <a:sym typeface="Wingdings" pitchFamily="2" charset="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Πρόγνωση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Πτωχή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" descr="32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72288"/>
          </a:xfrm>
        </p:spPr>
      </p:pic>
      <p:sp>
        <p:nvSpPr>
          <p:cNvPr id="208899" name="Text Box 6"/>
          <p:cNvSpPr txBox="1">
            <a:spLocks noChangeArrowheads="1"/>
          </p:cNvSpPr>
          <p:nvPr/>
        </p:nvSpPr>
        <p:spPr bwMode="auto">
          <a:xfrm>
            <a:off x="2268538" y="333375"/>
            <a:ext cx="381635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ctr">
              <a:defRPr/>
            </a:pP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Α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L</a:t>
            </a: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Κ+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DLBCL </a:t>
            </a:r>
            <a:endParaRPr lang="el-GR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pic>
        <p:nvPicPr>
          <p:cNvPr id="197636" name="Picture 4" descr="327"/>
          <p:cNvPicPr>
            <a:picLocks noChangeAspect="1" noChangeArrowheads="1"/>
          </p:cNvPicPr>
          <p:nvPr/>
        </p:nvPicPr>
        <p:blipFill>
          <a:blip r:embed="rId4" cstate="print"/>
          <a:srcRect l="57701" t="50951" r="308" b="1694"/>
          <a:stretch>
            <a:fillRect/>
          </a:stretch>
        </p:blipFill>
        <p:spPr bwMode="auto">
          <a:xfrm>
            <a:off x="2459038" y="1989138"/>
            <a:ext cx="3841750" cy="3241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284163" y="2708275"/>
            <a:ext cx="125412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CD45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5048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Λεϊσμανίαση</a:t>
            </a:r>
          </a:p>
        </p:txBody>
      </p:sp>
      <p:pic>
        <p:nvPicPr>
          <p:cNvPr id="30722" name="Picture 6" descr="http://www.escholarship.org/uc/item/3kt6d1f7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341438"/>
            <a:ext cx="6799263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3816351" y="5048250"/>
            <a:ext cx="20875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6 - TextBox"/>
          <p:cNvSpPr txBox="1">
            <a:spLocks noChangeArrowheads="1"/>
          </p:cNvSpPr>
          <p:nvPr/>
        </p:nvSpPr>
        <p:spPr bwMode="auto">
          <a:xfrm>
            <a:off x="3419475" y="6165850"/>
            <a:ext cx="2952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Leishman</a:t>
            </a:r>
            <a:r>
              <a:rPr lang="en-US" dirty="0">
                <a:solidFill>
                  <a:schemeClr val="bg1"/>
                </a:solidFill>
              </a:rPr>
              <a:t>-Donovan bodies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5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3429000"/>
          </a:xfrm>
        </p:spPr>
      </p:pic>
      <p:pic>
        <p:nvPicPr>
          <p:cNvPr id="201731" name="Picture 3" descr="5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429000"/>
            <a:ext cx="9144000" cy="3429000"/>
          </a:xfrm>
        </p:spPr>
      </p:pic>
      <p:sp>
        <p:nvSpPr>
          <p:cNvPr id="201732" name="Line 4"/>
          <p:cNvSpPr>
            <a:spLocks noChangeShapeType="1"/>
          </p:cNvSpPr>
          <p:nvPr/>
        </p:nvSpPr>
        <p:spPr bwMode="auto">
          <a:xfrm>
            <a:off x="0" y="3357563"/>
            <a:ext cx="9144000" cy="714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3" name="Line 5"/>
          <p:cNvSpPr>
            <a:spLocks noChangeShapeType="1"/>
          </p:cNvSpPr>
          <p:nvPr/>
        </p:nvSpPr>
        <p:spPr bwMode="auto">
          <a:xfrm>
            <a:off x="2971800" y="3357563"/>
            <a:ext cx="0" cy="35004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>
            <a:off x="6043613" y="3384550"/>
            <a:ext cx="0" cy="35004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>
            <a:off x="4572000" y="-26988"/>
            <a:ext cx="0" cy="338455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2438400" y="304800"/>
            <a:ext cx="486568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400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Πλασμαβλαστικό</a:t>
            </a:r>
            <a:r>
              <a:rPr lang="el-GR" sz="2400" dirty="0">
                <a:solidFill>
                  <a:srgbClr val="FF0000"/>
                </a:solidFill>
                <a:latin typeface="+mn-lt"/>
                <a:cs typeface="Arial" pitchFamily="34" charset="0"/>
              </a:rPr>
              <a:t> Λέμφωμα</a:t>
            </a: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220663" y="6237288"/>
            <a:ext cx="1214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CD</a:t>
            </a:r>
            <a:r>
              <a:rPr lang="el-GR"/>
              <a:t>138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4443413" y="6165850"/>
            <a:ext cx="1087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CD</a:t>
            </a:r>
            <a:r>
              <a:rPr lang="el-GR"/>
              <a:t>20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7643813" y="6165850"/>
            <a:ext cx="1087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/>
              <a:t>ΕΒΕ</a:t>
            </a:r>
            <a:r>
              <a:rPr lang="en-US"/>
              <a:t>R</a:t>
            </a:r>
            <a:endParaRPr lang="el-GR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6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r="49408"/>
          <a:stretch>
            <a:fillRect/>
          </a:stretch>
        </p:blipFill>
        <p:spPr>
          <a:xfrm>
            <a:off x="4572000" y="0"/>
            <a:ext cx="4572000" cy="3429000"/>
          </a:xfrm>
        </p:spPr>
      </p:pic>
      <p:pic>
        <p:nvPicPr>
          <p:cNvPr id="203779" name="Picture 3" descr="6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203780" name="Picture 4" descr="6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50523"/>
          <a:stretch>
            <a:fillRect/>
          </a:stretch>
        </p:blipFill>
        <p:spPr>
          <a:xfrm>
            <a:off x="4572000" y="3429000"/>
            <a:ext cx="4572000" cy="3429000"/>
          </a:xfrm>
        </p:spPr>
      </p:pic>
      <p:sp>
        <p:nvSpPr>
          <p:cNvPr id="203781" name="Line 5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>
            <a:off x="4572000" y="3429000"/>
            <a:ext cx="4572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6364288" y="6165850"/>
            <a:ext cx="23669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LANA (HHV-8)</a:t>
            </a:r>
            <a:endParaRPr lang="el-GR"/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2125663" y="165100"/>
            <a:ext cx="4913312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>
                <a:solidFill>
                  <a:srgbClr val="FF0000"/>
                </a:solidFill>
              </a:rPr>
              <a:t>Λέμφωμα ορογόνιων κοιλοτήτων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689850" cy="387896"/>
          </a:xfrm>
        </p:spPr>
        <p:txBody>
          <a:bodyPr/>
          <a:lstStyle/>
          <a:p>
            <a:pPr algn="ctr" eaLnBrk="1" hangingPunct="1"/>
            <a:r>
              <a:rPr lang="el-GR" sz="2800" b="1" dirty="0">
                <a:solidFill>
                  <a:srgbClr val="FFFF00"/>
                </a:solidFill>
              </a:rPr>
              <a:t>Νεοπλάσματα από ώριμα Τ και ΝΚ λεμφοκύτταρα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92" y="1515170"/>
            <a:ext cx="4648199" cy="5442222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1800" b="1" dirty="0">
                <a:solidFill>
                  <a:schemeClr val="accent2"/>
                </a:solidFill>
              </a:rPr>
              <a:t>Λευχαιμικά/διάχυτα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Τ </a:t>
            </a:r>
            <a:r>
              <a:rPr lang="el-GR" sz="1800" dirty="0" err="1">
                <a:solidFill>
                  <a:schemeClr val="bg1"/>
                </a:solidFill>
              </a:rPr>
              <a:t>προλεμφοκυτταρική</a:t>
            </a:r>
            <a:r>
              <a:rPr lang="el-GR" sz="1800" dirty="0">
                <a:solidFill>
                  <a:schemeClr val="bg1"/>
                </a:solidFill>
              </a:rPr>
              <a:t> λευχαιμία (</a:t>
            </a:r>
            <a:r>
              <a:rPr lang="en-US" sz="1800" dirty="0">
                <a:solidFill>
                  <a:schemeClr val="bg1"/>
                </a:solidFill>
              </a:rPr>
              <a:t>T-PLL)</a:t>
            </a:r>
            <a:endParaRPr lang="el-GR" sz="18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Τ λευχαιμία από μεγάλα κοκκιώδη κύτταρα</a:t>
            </a:r>
            <a:r>
              <a:rPr lang="en-US" sz="1800" dirty="0">
                <a:solidFill>
                  <a:schemeClr val="bg1"/>
                </a:solidFill>
              </a:rPr>
              <a:t> (T-LGL)</a:t>
            </a:r>
            <a:endParaRPr lang="el-GR" sz="18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ΝΚ λευχαιμία από μεγάλα κοκκιώδη κύτταρα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Επιθετική λευχαιμία από ΝΚ κύτταρα</a:t>
            </a:r>
            <a:endParaRPr lang="en-US" sz="18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Σύνδρομο </a:t>
            </a:r>
            <a:r>
              <a:rPr lang="en-GB" sz="1800" dirty="0">
                <a:solidFill>
                  <a:schemeClr val="bg1"/>
                </a:solidFill>
              </a:rPr>
              <a:t>Sezary</a:t>
            </a:r>
            <a:endParaRPr lang="el-GR" sz="18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Τ λευχαιμία/ λέμφωμα των ενηλίκων</a:t>
            </a:r>
            <a:r>
              <a:rPr lang="en-US" sz="1800" dirty="0">
                <a:solidFill>
                  <a:schemeClr val="bg1"/>
                </a:solidFill>
              </a:rPr>
              <a:t> (ATLL)</a:t>
            </a:r>
            <a:endParaRPr lang="el-GR" sz="18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1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b="1" dirty="0" err="1">
                <a:solidFill>
                  <a:schemeClr val="accent2"/>
                </a:solidFill>
              </a:rPr>
              <a:t>Λεμφαδενικά</a:t>
            </a:r>
            <a:endParaRPr lang="el-GR" sz="1800" b="1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Λεμφαδενικά Τ λεμφώματα από τα Τ λεμφοκύτταρα του βλαστικού κέντρου (nTFH)(Αγγειοανοσοβλαστικό λέμφωμα)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Περιφερικό Τ λέμφωμα μη ειδικού τύπου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Αναπλαστικό </a:t>
            </a:r>
            <a:r>
              <a:rPr lang="el-GR" sz="1800" dirty="0" err="1">
                <a:solidFill>
                  <a:schemeClr val="bg1"/>
                </a:solidFill>
              </a:rPr>
              <a:t>μεγαλοκυτταρικό</a:t>
            </a:r>
            <a:r>
              <a:rPr lang="el-GR" sz="1800" dirty="0">
                <a:solidFill>
                  <a:schemeClr val="bg1"/>
                </a:solidFill>
              </a:rPr>
              <a:t> Τ λέμφωμα </a:t>
            </a:r>
            <a:r>
              <a:rPr lang="en-US" sz="1800" dirty="0">
                <a:solidFill>
                  <a:schemeClr val="bg1"/>
                </a:solidFill>
              </a:rPr>
              <a:t>ALK+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Αναπλαστικό </a:t>
            </a:r>
            <a:r>
              <a:rPr lang="el-GR" sz="1800" dirty="0" err="1">
                <a:solidFill>
                  <a:schemeClr val="bg1"/>
                </a:solidFill>
              </a:rPr>
              <a:t>μεγαλοκυτταρικό</a:t>
            </a:r>
            <a:r>
              <a:rPr lang="el-GR" sz="1800" dirty="0">
                <a:solidFill>
                  <a:schemeClr val="bg1"/>
                </a:solidFill>
              </a:rPr>
              <a:t> Τ λέμφωμα </a:t>
            </a:r>
            <a:r>
              <a:rPr lang="en-US" sz="1800" dirty="0">
                <a:solidFill>
                  <a:schemeClr val="bg1"/>
                </a:solidFill>
              </a:rPr>
              <a:t>ALK-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495800" y="1888232"/>
            <a:ext cx="46482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6"/>
              </a:buClr>
              <a:buFontTx/>
              <a:buChar char="•"/>
              <a:defRPr/>
            </a:pPr>
            <a:r>
              <a:rPr lang="el-GR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     </a:t>
            </a:r>
            <a:r>
              <a:rPr lang="el-GR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Δερματικά</a:t>
            </a:r>
          </a:p>
          <a:p>
            <a:pPr lvl="1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Σπογγοειδής μυκητίαση</a:t>
            </a:r>
            <a:endParaRPr lang="en-US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Πρωτοπαθείς 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CD30+ 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Τ-λεμφοϋπερπλαστικές αλλοιώσεις του δέρματος</a:t>
            </a:r>
          </a:p>
          <a:p>
            <a:pPr lvl="1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Πρωτοπαθές δερματικό 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γδ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-Τ λέμφωμα</a:t>
            </a:r>
            <a:endParaRPr lang="en-US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-Τ λέμφωμα του τύπου της υποδοριϊτιδος</a:t>
            </a:r>
          </a:p>
          <a:p>
            <a:pPr lvl="1">
              <a:defRPr/>
            </a:pPr>
            <a:endParaRPr lang="el-GR" sz="1600" dirty="0">
              <a:latin typeface="+mn-lt"/>
              <a:cs typeface="Arial" pitchFamily="34" charset="0"/>
            </a:endParaRPr>
          </a:p>
        </p:txBody>
      </p:sp>
      <p:sp>
        <p:nvSpPr>
          <p:cNvPr id="137221" name="Text Box 6"/>
          <p:cNvSpPr txBox="1">
            <a:spLocks noChangeArrowheads="1"/>
          </p:cNvSpPr>
          <p:nvPr/>
        </p:nvSpPr>
        <p:spPr bwMode="auto">
          <a:xfrm>
            <a:off x="4557599" y="4394379"/>
            <a:ext cx="45720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6"/>
              </a:buClr>
              <a:buFontTx/>
              <a:buChar char="•"/>
              <a:defRPr/>
            </a:pPr>
            <a:r>
              <a:rPr lang="el-GR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   </a:t>
            </a:r>
            <a:r>
              <a:rPr lang="el-GR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Άλλα </a:t>
            </a:r>
            <a:r>
              <a:rPr lang="el-GR" b="1" dirty="0" err="1">
                <a:solidFill>
                  <a:schemeClr val="accent2"/>
                </a:solidFill>
                <a:latin typeface="+mn-lt"/>
                <a:cs typeface="Arial" pitchFamily="34" charset="0"/>
              </a:rPr>
              <a:t>Εξωλεμφαδενικά</a:t>
            </a:r>
            <a:endParaRPr lang="el-GR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Τ/ΝΚ 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εξωλεμφαδενικό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λέμφωμα</a:t>
            </a:r>
          </a:p>
          <a:p>
            <a:pPr lvl="1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Τ λέμφωμα σχετιζόμενο με 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εντεροπάθεια</a:t>
            </a:r>
            <a:endParaRPr lang="en-US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- 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Μονόμορφο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επιθηλιοτροπικό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Τ λέμφωμα λεπτού εντέρου</a:t>
            </a:r>
          </a:p>
          <a:p>
            <a:pPr lvl="1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Ηπατοσπληνικό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Τ λέμφωμα</a:t>
            </a:r>
          </a:p>
          <a:p>
            <a:pPr>
              <a:spcBef>
                <a:spcPct val="50000"/>
              </a:spcBef>
              <a:defRPr/>
            </a:pPr>
            <a:endParaRPr lang="el-GR" dirty="0">
              <a:latin typeface="+mn-lt"/>
              <a:cs typeface="Arial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683568" y="83671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6325" indent="-1076325" eaLnBrk="1" hangingPunct="1">
              <a:buFontTx/>
              <a:buNone/>
            </a:pPr>
            <a:r>
              <a:rPr lang="el-GR" b="1" u="sng" dirty="0">
                <a:solidFill>
                  <a:srgbClr val="FFFF00"/>
                </a:solidFill>
              </a:rPr>
              <a:t>Ορισμός</a:t>
            </a:r>
            <a:r>
              <a:rPr lang="el-GR" b="1" dirty="0">
                <a:solidFill>
                  <a:srgbClr val="FFFFCC"/>
                </a:solidFill>
              </a:rPr>
              <a:t>: Λεμφώματα που προέρχονται από ώριμα, </a:t>
            </a:r>
            <a:r>
              <a:rPr lang="el-GR" b="1" dirty="0" err="1">
                <a:solidFill>
                  <a:srgbClr val="FFFFCC"/>
                </a:solidFill>
              </a:rPr>
              <a:t>μεταθυμικά</a:t>
            </a:r>
            <a:r>
              <a:rPr lang="el-GR" b="1" dirty="0">
                <a:solidFill>
                  <a:srgbClr val="FFFFCC"/>
                </a:solidFill>
              </a:rPr>
              <a:t> λεμφοκύτταρα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808038"/>
          </a:xfrm>
        </p:spPr>
        <p:txBody>
          <a:bodyPr/>
          <a:lstStyle/>
          <a:p>
            <a:pPr eaLnBrk="1" hangingPunct="1"/>
            <a:r>
              <a:rPr lang="el-GR" sz="4000">
                <a:solidFill>
                  <a:srgbClr val="FFFF00"/>
                </a:solidFill>
              </a:rPr>
              <a:t>Περιφερικά Τ και ΝΚ λεμφώματα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dirty="0"/>
              <a:t>	</a:t>
            </a:r>
            <a:endParaRPr lang="el-GR" dirty="0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endParaRPr lang="el-GR" dirty="0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r>
              <a:rPr lang="el-GR" dirty="0">
                <a:solidFill>
                  <a:srgbClr val="FFFFCC"/>
                </a:solidFill>
              </a:rPr>
              <a:t>Προβληματισμοί:</a:t>
            </a:r>
          </a:p>
          <a:p>
            <a:pPr eaLnBrk="1" hangingPunct="1"/>
            <a:r>
              <a:rPr lang="el-GR" sz="2400" dirty="0">
                <a:solidFill>
                  <a:srgbClr val="FFFFCC"/>
                </a:solidFill>
              </a:rPr>
              <a:t>Μοριακή παθογένεια;</a:t>
            </a:r>
          </a:p>
          <a:p>
            <a:pPr eaLnBrk="1" hangingPunct="1"/>
            <a:r>
              <a:rPr lang="el-GR" sz="2400" dirty="0">
                <a:solidFill>
                  <a:srgbClr val="FFFFCC"/>
                </a:solidFill>
              </a:rPr>
              <a:t>Ποιο είναι το φυσιολογικό κύτταρο-αντίστοιχο;</a:t>
            </a:r>
          </a:p>
          <a:p>
            <a:pPr eaLnBrk="1" hangingPunct="1"/>
            <a:r>
              <a:rPr lang="el-GR" sz="2400" dirty="0">
                <a:solidFill>
                  <a:srgbClr val="FFFFCC"/>
                </a:solidFill>
              </a:rPr>
              <a:t>Θεραπευτική αντοχή;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>
                <a:solidFill>
                  <a:srgbClr val="FFFF00"/>
                </a:solidFill>
              </a:rPr>
              <a:t>Χαρακτηριστικά που θέτουν την υπόνοια Τ-λεμφώματος</a:t>
            </a:r>
          </a:p>
        </p:txBody>
      </p:sp>
      <p:graphicFrame>
        <p:nvGraphicFramePr>
          <p:cNvPr id="228375" name="Group 2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71948"/>
        </p:xfrm>
        <a:graphic>
          <a:graphicData uri="http://schemas.openxmlformats.org/drawingml/2006/table">
            <a:tbl>
              <a:tblPr/>
              <a:tblGrid>
                <a:gridCol w="296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Κλινική εικόνα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Προσβολή δέρματος ή πνεύμονα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Υπερασβεστιαιμία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Ιστολογικά χαρακτηριστικά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Διήθηση του παραφλοιού</a:t>
                      </a: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ενώ τα λεμφοζίδια παραμένουν ανέπαφα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Παρουσία προέχοντων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αγγείων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Διαμερισματοποιός ίνωση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Κυτταρολογικά χαρακτηριστικά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Ακανόνιστο σχήμα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πυρήνα</a:t>
                      </a: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(εγκεφαλοειδής, πολυλοβωτός ή εντμημένος)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Άφθονο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αραιοχρωματικό</a:t>
                      </a: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κυτταρόπλασμα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Παρουσία αντιδραστικών κυττάρων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Διαπλεκόμενα δικτυωτά κύτταρα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Ηωσινόφιλα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Επιθηλιοειδή ιστιοκύτταρα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Ώριμα πλασματοκύτταρα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Ανοσοφαινότυπος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Ανώμαλος Τ-ανοσοφαινότυπος</a:t>
                      </a: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(π.χ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CD4+CD8+, </a:t>
                      </a: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ή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CD2-CD7-)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835696" y="26064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cs typeface="Arial" pitchFamily="34" charset="0"/>
              </a:rPr>
              <a:t>Τ λέμφωμα λεπτού εντέρου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467544" y="2348880"/>
            <a:ext cx="84249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Clr>
                <a:srgbClr val="FFFF00"/>
              </a:buClr>
              <a:buSzPct val="120000"/>
              <a:buFont typeface="+mj-lt"/>
              <a:buAutoNum type="arabicPeriod"/>
              <a:defRPr/>
            </a:pPr>
            <a:r>
              <a:rPr lang="el-GR" sz="2400" dirty="0">
                <a:solidFill>
                  <a:srgbClr val="FFFF00"/>
                </a:solidFill>
                <a:cs typeface="Arial" pitchFamily="34" charset="0"/>
              </a:rPr>
              <a:t>Τ λέμφωμα σχετιζόμενο με </a:t>
            </a:r>
            <a:r>
              <a:rPr lang="el-GR" sz="2400" dirty="0" err="1">
                <a:solidFill>
                  <a:srgbClr val="FFFF00"/>
                </a:solidFill>
                <a:cs typeface="Arial" pitchFamily="34" charset="0"/>
              </a:rPr>
              <a:t>εντεροπάθεια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 (EATL)</a:t>
            </a:r>
            <a:endParaRPr lang="el-GR" sz="2400" dirty="0">
              <a:solidFill>
                <a:srgbClr val="FFFF00"/>
              </a:solidFill>
              <a:cs typeface="Arial" pitchFamily="34" charset="0"/>
            </a:endParaRPr>
          </a:p>
          <a:p>
            <a:pPr lvl="1" indent="-457200">
              <a:buClr>
                <a:srgbClr val="FFFF00"/>
              </a:buClr>
              <a:buSzPct val="120000"/>
              <a:buFont typeface="+mj-lt"/>
              <a:buAutoNum type="arabicPeriod"/>
              <a:defRPr/>
            </a:pPr>
            <a:endParaRPr lang="en-US" sz="2400" dirty="0">
              <a:solidFill>
                <a:srgbClr val="FFFF00"/>
              </a:solidFill>
              <a:cs typeface="Arial" pitchFamily="34" charset="0"/>
            </a:endParaRPr>
          </a:p>
          <a:p>
            <a:pPr lvl="1" indent="-457200">
              <a:buClr>
                <a:srgbClr val="FFFF00"/>
              </a:buClr>
              <a:buSzPct val="120000"/>
              <a:buFont typeface="+mj-lt"/>
              <a:buAutoNum type="arabicPeriod"/>
              <a:defRPr/>
            </a:pPr>
            <a:r>
              <a:rPr lang="el-GR" sz="2400" dirty="0" err="1">
                <a:solidFill>
                  <a:srgbClr val="FFFF00"/>
                </a:solidFill>
                <a:cs typeface="Arial" pitchFamily="34" charset="0"/>
              </a:rPr>
              <a:t>Μονόμορφο</a:t>
            </a:r>
            <a:r>
              <a:rPr lang="el-GR" sz="2400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l-GR" sz="2400" dirty="0" err="1">
                <a:solidFill>
                  <a:srgbClr val="FFFF00"/>
                </a:solidFill>
                <a:cs typeface="Arial" pitchFamily="34" charset="0"/>
              </a:rPr>
              <a:t>επιθηλιοτροπικό</a:t>
            </a:r>
            <a:r>
              <a:rPr lang="el-GR" sz="2400" dirty="0">
                <a:solidFill>
                  <a:srgbClr val="FFFF00"/>
                </a:solidFill>
                <a:cs typeface="Arial" pitchFamily="34" charset="0"/>
              </a:rPr>
              <a:t> Τ λέμφωμα λεπτού εντέρου</a:t>
            </a:r>
            <a:r>
              <a:rPr lang="en-US" sz="2400" dirty="0">
                <a:solidFill>
                  <a:srgbClr val="FFFF00"/>
                </a:solidFill>
                <a:cs typeface="Arial" pitchFamily="34" charset="0"/>
              </a:rPr>
              <a:t> (MEITL)</a:t>
            </a:r>
            <a:endParaRPr lang="el-GR" sz="2400" dirty="0">
              <a:solidFill>
                <a:srgbClr val="FFFF00"/>
              </a:solidFill>
              <a:cs typeface="Arial" pitchFamily="34" charset="0"/>
            </a:endParaRPr>
          </a:p>
          <a:p>
            <a:pPr>
              <a:buClr>
                <a:srgbClr val="FFFF00"/>
              </a:buClr>
              <a:buSzPct val="120000"/>
              <a:buFont typeface="Arial" pitchFamily="34" charset="0"/>
              <a:buChar char="•"/>
            </a:pP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148064" y="623731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chemeClr val="bg1"/>
                </a:solidFill>
              </a:rPr>
              <a:t>WHO  2022</a:t>
            </a:r>
            <a:endParaRPr lang="el-GR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779462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l-GR" sz="3200" dirty="0">
                <a:solidFill>
                  <a:srgbClr val="FFFF00"/>
                </a:solidFill>
              </a:rPr>
              <a:t>-λέμφωμα τύπου </a:t>
            </a:r>
            <a:r>
              <a:rPr lang="el-GR" sz="3200" dirty="0" err="1">
                <a:solidFill>
                  <a:srgbClr val="FFFF00"/>
                </a:solidFill>
              </a:rPr>
              <a:t>εντεροπάθειας</a:t>
            </a:r>
            <a:r>
              <a:rPr lang="el-GR" sz="32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(EATL</a:t>
            </a:r>
            <a:r>
              <a:rPr lang="el-GR" sz="3200" dirty="0">
                <a:solidFill>
                  <a:srgbClr val="FFFF00"/>
                </a:solidFill>
              </a:rPr>
              <a:t>) - Γενικά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828800"/>
            <a:ext cx="8426450" cy="4786313"/>
          </a:xfrm>
        </p:spPr>
        <p:txBody>
          <a:bodyPr/>
          <a:lstStyle/>
          <a:p>
            <a:pPr eaLnBrk="1" hangingPunct="1">
              <a:defRPr/>
            </a:pPr>
            <a:r>
              <a:rPr lang="el-GR" sz="2200" b="1" dirty="0">
                <a:solidFill>
                  <a:srgbClr val="FFC000"/>
                </a:solidFill>
              </a:rPr>
              <a:t>Ορισμός</a:t>
            </a:r>
            <a:r>
              <a:rPr lang="en-US" sz="2200" b="1" dirty="0">
                <a:solidFill>
                  <a:srgbClr val="FFC000"/>
                </a:solidFill>
              </a:rPr>
              <a:t>:</a:t>
            </a:r>
            <a:r>
              <a:rPr lang="el-GR" sz="2200" b="1" dirty="0">
                <a:solidFill>
                  <a:schemeClr val="bg1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Πρωτοπαθές λέμφωμα του λεπτού εντέρου προερχόμενο από τα </a:t>
            </a:r>
            <a:r>
              <a:rPr lang="el-GR" sz="2200" b="1" dirty="0">
                <a:solidFill>
                  <a:schemeClr val="accent4">
                    <a:lumMod val="75000"/>
                  </a:schemeClr>
                </a:solidFill>
              </a:rPr>
              <a:t>ενδοεπιθηλιακά Τ-λεμφοκύτταρα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l-GR" sz="2200" b="1" dirty="0">
                <a:solidFill>
                  <a:schemeClr val="accent2"/>
                </a:solidFill>
              </a:rPr>
              <a:t>&amp; συχνά συνδυαζόμενο </a:t>
            </a:r>
            <a:r>
              <a:rPr lang="el-GR" sz="2200" dirty="0">
                <a:solidFill>
                  <a:schemeClr val="bg1"/>
                </a:solidFill>
              </a:rPr>
              <a:t>(ιστολογικά και κλινικά) </a:t>
            </a:r>
            <a:r>
              <a:rPr lang="el-GR" sz="2200" b="1" dirty="0">
                <a:solidFill>
                  <a:schemeClr val="accent2"/>
                </a:solidFill>
              </a:rPr>
              <a:t>με εντεροπάθεια από γλουτένη</a:t>
            </a:r>
          </a:p>
          <a:p>
            <a:pPr eaLnBrk="1" hangingPunct="1">
              <a:defRPr/>
            </a:pPr>
            <a:r>
              <a:rPr lang="el-GR" sz="2200" b="1" dirty="0">
                <a:solidFill>
                  <a:srgbClr val="FFC000"/>
                </a:solidFill>
              </a:rPr>
              <a:t>Συχνότητα</a:t>
            </a:r>
            <a:r>
              <a:rPr lang="en-US" sz="2200" dirty="0">
                <a:solidFill>
                  <a:srgbClr val="FFC000"/>
                </a:solidFill>
              </a:rPr>
              <a:t>:</a:t>
            </a:r>
            <a:r>
              <a:rPr lang="el-GR" sz="2200" dirty="0">
                <a:solidFill>
                  <a:srgbClr val="FFC000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Ο συχνότερος τύπος Τ λεμφώματος του γαστρεντερικού σωλήνα</a:t>
            </a:r>
          </a:p>
          <a:p>
            <a:pPr eaLnBrk="1" hangingPunct="1">
              <a:defRPr/>
            </a:pPr>
            <a:r>
              <a:rPr lang="el-GR" sz="2200" b="1" dirty="0">
                <a:solidFill>
                  <a:srgbClr val="FFC000"/>
                </a:solidFill>
              </a:rPr>
              <a:t>Αιτιολογία</a:t>
            </a:r>
            <a:r>
              <a:rPr lang="en-US" sz="2200" b="1" dirty="0">
                <a:solidFill>
                  <a:srgbClr val="FFC000"/>
                </a:solidFill>
              </a:rPr>
              <a:t>:</a:t>
            </a:r>
            <a:r>
              <a:rPr lang="el-GR" sz="2200" b="1" dirty="0">
                <a:solidFill>
                  <a:srgbClr val="FFC000"/>
                </a:solidFill>
              </a:rPr>
              <a:t> </a:t>
            </a:r>
            <a:r>
              <a:rPr lang="el-GR" sz="2200" b="1" dirty="0">
                <a:solidFill>
                  <a:schemeClr val="accent2"/>
                </a:solidFill>
              </a:rPr>
              <a:t>Σχέση με κοιλιοκάκη (80-90%) των περιπτώσεων</a:t>
            </a:r>
          </a:p>
          <a:p>
            <a:pPr eaLnBrk="1" hangingPunct="1">
              <a:defRPr/>
            </a:pPr>
            <a:r>
              <a:rPr lang="el-GR" sz="2200" b="1" dirty="0">
                <a:solidFill>
                  <a:srgbClr val="FFC000"/>
                </a:solidFill>
              </a:rPr>
              <a:t>Εντόπιση</a:t>
            </a:r>
            <a:r>
              <a:rPr lang="en-US" sz="2200" b="1" dirty="0">
                <a:solidFill>
                  <a:srgbClr val="FFC000"/>
                </a:solidFill>
              </a:rPr>
              <a:t>: </a:t>
            </a:r>
            <a:r>
              <a:rPr lang="el-GR" sz="2200" dirty="0">
                <a:solidFill>
                  <a:schemeClr val="bg1"/>
                </a:solidFill>
              </a:rPr>
              <a:t>Λεπτό έντερο (νήστιδα-ειλεός) – Σπάνια στο λοιπό ΓΕΣ ή σε άλλες θέσεις</a:t>
            </a:r>
          </a:p>
          <a:p>
            <a:pPr eaLnBrk="1" hangingPunct="1">
              <a:defRPr/>
            </a:pPr>
            <a:r>
              <a:rPr lang="el-GR" sz="2200" b="1" dirty="0">
                <a:solidFill>
                  <a:srgbClr val="FFC000"/>
                </a:solidFill>
              </a:rPr>
              <a:t>Κλινική εικόνα</a:t>
            </a:r>
            <a:r>
              <a:rPr lang="en-US" sz="2200" dirty="0">
                <a:solidFill>
                  <a:srgbClr val="FFC000"/>
                </a:solidFill>
              </a:rPr>
              <a:t>:</a:t>
            </a:r>
            <a:r>
              <a:rPr lang="el-GR" sz="2200" dirty="0">
                <a:solidFill>
                  <a:srgbClr val="FFC000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Ιστορικό κοιλιοκάκης – Διάτρηση του εντέρου λόγω διήθησης από το λέμφωμα – Σύνδρομο δυσαπορρόφησης μη ανταποκρινόμενο σε δίαιτα ελεύθερης γλουτένης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-249238"/>
            <a:ext cx="8229600" cy="869951"/>
          </a:xfrm>
        </p:spPr>
        <p:txBody>
          <a:bodyPr/>
          <a:lstStyle/>
          <a:p>
            <a:pPr eaLnBrk="1" hangingPunct="1"/>
            <a:r>
              <a:rPr lang="el-GR" sz="3200" dirty="0">
                <a:solidFill>
                  <a:srgbClr val="FFFF00"/>
                </a:solidFill>
              </a:rPr>
              <a:t>Τ Λεμφώματα λεπτού εντέρου – Κύριοι Τύποι</a:t>
            </a:r>
          </a:p>
        </p:txBody>
      </p:sp>
      <p:graphicFrame>
        <p:nvGraphicFramePr>
          <p:cNvPr id="192690" name="Group 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297126"/>
              </p:ext>
            </p:extLst>
          </p:nvPr>
        </p:nvGraphicFramePr>
        <p:xfrm>
          <a:off x="92075" y="620713"/>
          <a:ext cx="8728397" cy="6161752"/>
        </p:xfrm>
        <a:graphic>
          <a:graphicData uri="http://schemas.openxmlformats.org/drawingml/2006/table">
            <a:tbl>
              <a:tblPr/>
              <a:tblGrid>
                <a:gridCol w="3463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EATL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MEITL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Συχνότητα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80-90%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10-20%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Μορφολογία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Μεγάλα έως αναπλαστικά 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κύτταρα, εμφανές πυρήνιο, άφθονο κυτταρόπλασμα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Μέσου μεγέθους 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κύτταρα με πυκνωτικό πυρήνα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Διήθηση κρυπτικού επιθηλίου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Συνοδός αντιδραστικός πληθυσμός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Συχνά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προέχων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απών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Παρακείμενος βλεννογόνος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Εικόνα κοιλιοκάκης (συνήθως)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Εικόνα κοιλιοκάκης (συνήθως)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1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Κλινική εικόνα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Κοιλιοκάκη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ερπητοειδής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δερματίτις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Όχι σχέση </a:t>
                      </a:r>
                      <a:b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με κοιλιοκάκη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3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Μοριακά χαρακτηριστικά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Μεταλλάξεις σε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JAK1 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και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STAT3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προσθήκες σε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9q34.3 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και απαλείψεις σε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16q12.1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Μεταλλάξεις σε 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SETD2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JAK3, STAT5B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προσθήκες σε 9q34.3 και απαλείψεις σε 16q12.1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92995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</a:rPr>
              <a:t>EATL</a:t>
            </a:r>
            <a:r>
              <a:rPr lang="el-GR" sz="4000">
                <a:solidFill>
                  <a:srgbClr val="FFFF00"/>
                </a:solidFill>
              </a:rPr>
              <a:t> – Ιστολογική εικόνα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505075"/>
            <a:ext cx="3021013" cy="555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sz="2800">
                <a:solidFill>
                  <a:schemeClr val="bg1"/>
                </a:solidFill>
              </a:rPr>
              <a:t>Πολλαπλά έλκη</a:t>
            </a:r>
          </a:p>
        </p:txBody>
      </p:sp>
      <p:pic>
        <p:nvPicPr>
          <p:cNvPr id="232452" name="Picture 4" descr="K179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3651250"/>
            <a:ext cx="3729037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2453" name="Picture 5" descr="K179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3651250"/>
            <a:ext cx="3706812" cy="2520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49510" name="Rectangle 7"/>
          <p:cNvSpPr>
            <a:spLocks noChangeArrowheads="1"/>
          </p:cNvSpPr>
          <p:nvPr/>
        </p:nvSpPr>
        <p:spPr bwMode="auto">
          <a:xfrm>
            <a:off x="4911725" y="2135188"/>
            <a:ext cx="3957638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Μαζική διήθηση του</a:t>
            </a:r>
            <a:endParaRPr lang="en-US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εντερικού τοιχώματος</a:t>
            </a: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9449"/>
            <a:ext cx="8229600" cy="903287"/>
          </a:xfrm>
        </p:spPr>
        <p:txBody>
          <a:bodyPr/>
          <a:lstStyle/>
          <a:p>
            <a:pPr algn="ctr" eaLnBrk="1" hangingPunct="1"/>
            <a:r>
              <a:rPr lang="el-GR" sz="3200" dirty="0">
                <a:solidFill>
                  <a:srgbClr val="FFFF00"/>
                </a:solidFill>
              </a:rPr>
              <a:t>Τ Λεμφώματα λεπτού εντέρου– Κυτταρική μορφολογία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1046163"/>
            <a:ext cx="3267075" cy="6556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EATL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l-GR" sz="2800" dirty="0">
                <a:solidFill>
                  <a:schemeClr val="bg1"/>
                </a:solidFill>
              </a:rPr>
              <a:t>μη </a:t>
            </a:r>
            <a:r>
              <a:rPr lang="el-GR" sz="2800" dirty="0" err="1">
                <a:solidFill>
                  <a:schemeClr val="bg1"/>
                </a:solidFill>
              </a:rPr>
              <a:t>μονόμορφο</a:t>
            </a:r>
            <a:r>
              <a:rPr lang="el-GR" sz="2800" dirty="0">
                <a:solidFill>
                  <a:schemeClr val="bg1"/>
                </a:solidFill>
              </a:rPr>
              <a:t>) 	</a:t>
            </a:r>
          </a:p>
        </p:txBody>
      </p:sp>
      <p:pic>
        <p:nvPicPr>
          <p:cNvPr id="236548" name="Picture 4" descr="K17971"/>
          <p:cNvPicPr>
            <a:picLocks noChangeAspect="1" noChangeArrowheads="1"/>
          </p:cNvPicPr>
          <p:nvPr/>
        </p:nvPicPr>
        <p:blipFill>
          <a:blip r:embed="rId3" cstate="print"/>
          <a:srcRect r="50183"/>
          <a:stretch>
            <a:fillRect/>
          </a:stretch>
        </p:blipFill>
        <p:spPr bwMode="auto">
          <a:xfrm>
            <a:off x="795338" y="2116138"/>
            <a:ext cx="3462337" cy="2281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5592763" y="433388"/>
            <a:ext cx="27670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l-GR" sz="2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MEITL</a:t>
            </a:r>
            <a:endParaRPr lang="el-GR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(</a:t>
            </a:r>
            <a:r>
              <a:rPr lang="el-GR" sz="28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μονόμορφο</a:t>
            </a: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) </a:t>
            </a:r>
          </a:p>
        </p:txBody>
      </p:sp>
      <p:pic>
        <p:nvPicPr>
          <p:cNvPr id="236550" name="Picture 6" descr="K17971"/>
          <p:cNvPicPr>
            <a:picLocks noChangeAspect="1" noChangeArrowheads="1"/>
          </p:cNvPicPr>
          <p:nvPr/>
        </p:nvPicPr>
        <p:blipFill>
          <a:blip r:embed="rId3" cstate="print"/>
          <a:srcRect l="50183"/>
          <a:stretch>
            <a:fillRect/>
          </a:stretch>
        </p:blipFill>
        <p:spPr bwMode="auto">
          <a:xfrm>
            <a:off x="800100" y="4518025"/>
            <a:ext cx="3462338" cy="2281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6551" name="Picture 7" descr="K179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4988" y="2117725"/>
            <a:ext cx="3275012" cy="2279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u="sng">
                <a:solidFill>
                  <a:schemeClr val="accent2"/>
                </a:solidFill>
              </a:rPr>
              <a:t>5. Ακτινομυκητιασική λεμφαδενίτιδα</a:t>
            </a:r>
          </a:p>
        </p:txBody>
      </p:sp>
      <p:sp>
        <p:nvSpPr>
          <p:cNvPr id="3174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b="1" u="sng" dirty="0">
                <a:solidFill>
                  <a:schemeClr val="bg1"/>
                </a:solidFill>
              </a:rPr>
              <a:t>Αίτιο: </a:t>
            </a:r>
            <a:r>
              <a:rPr lang="en-US" dirty="0" err="1">
                <a:solidFill>
                  <a:schemeClr val="bg1"/>
                </a:solidFill>
              </a:rPr>
              <a:t>Actinomyces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israeli</a:t>
            </a:r>
            <a:r>
              <a:rPr lang="en-US" dirty="0">
                <a:solidFill>
                  <a:schemeClr val="bg1"/>
                </a:solidFill>
              </a:rPr>
              <a:t> (Gram</a:t>
            </a:r>
            <a:r>
              <a:rPr lang="el-GR" dirty="0">
                <a:solidFill>
                  <a:schemeClr val="bg1"/>
                </a:solidFill>
              </a:rPr>
              <a:t>+ αναερόβιο μικρόβιο)</a:t>
            </a:r>
          </a:p>
          <a:p>
            <a:pPr eaLnBrk="1" hangingPunct="1"/>
            <a:r>
              <a:rPr lang="el-GR" dirty="0">
                <a:solidFill>
                  <a:schemeClr val="bg1"/>
                </a:solidFill>
              </a:rPr>
              <a:t>Η προσβολή των λεμφαδένων είναι αποτέλεσμα άμεσης επέκτασης από την αρχική βλάβη</a:t>
            </a:r>
          </a:p>
          <a:p>
            <a:pPr eaLnBrk="1" hangingPunct="1"/>
            <a:r>
              <a:rPr lang="el-GR" b="1" u="sng" dirty="0">
                <a:solidFill>
                  <a:schemeClr val="bg1"/>
                </a:solidFill>
              </a:rPr>
              <a:t>Ιστολογική εικόνα: </a:t>
            </a:r>
            <a:r>
              <a:rPr lang="el-GR" dirty="0">
                <a:solidFill>
                  <a:schemeClr val="accent2"/>
                </a:solidFill>
              </a:rPr>
              <a:t>αποστήματα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στο κέντρο των οποίων ανευρίσκονται οι </a:t>
            </a:r>
            <a:r>
              <a:rPr lang="el-GR" dirty="0">
                <a:solidFill>
                  <a:schemeClr val="accent2"/>
                </a:solidFill>
              </a:rPr>
              <a:t>αποικίες του </a:t>
            </a:r>
            <a:r>
              <a:rPr lang="el-GR" dirty="0" err="1">
                <a:solidFill>
                  <a:schemeClr val="accent2"/>
                </a:solidFill>
              </a:rPr>
              <a:t>ακτινομύκητα</a:t>
            </a:r>
            <a:r>
              <a:rPr lang="el-GR" dirty="0">
                <a:solidFill>
                  <a:schemeClr val="accent2"/>
                </a:solidFill>
              </a:rPr>
              <a:t> (</a:t>
            </a:r>
            <a:r>
              <a:rPr lang="en-US" dirty="0">
                <a:solidFill>
                  <a:schemeClr val="accent2"/>
                </a:solidFill>
              </a:rPr>
              <a:t>PAS+)</a:t>
            </a:r>
            <a:endParaRPr lang="el-GR" dirty="0">
              <a:solidFill>
                <a:schemeClr val="accent2"/>
              </a:solidFill>
            </a:endParaRPr>
          </a:p>
        </p:txBody>
      </p:sp>
      <p:pic>
        <p:nvPicPr>
          <p:cNvPr id="31747" name="Picture 2" descr="http://pathmicro.med.sc.edu/mycology/strepto-cd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365625"/>
            <a:ext cx="2913062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4000" dirty="0">
                <a:solidFill>
                  <a:srgbClr val="FFFF00"/>
                </a:solidFill>
              </a:rPr>
              <a:t>Τ Λεμφώματα λεπτού εντέρου - </a:t>
            </a:r>
            <a:r>
              <a:rPr lang="el-GR" sz="4000" dirty="0" err="1">
                <a:solidFill>
                  <a:srgbClr val="FFFF00"/>
                </a:solidFill>
              </a:rPr>
              <a:t>Ανοσοφαινότυπος</a:t>
            </a:r>
            <a:endParaRPr lang="el-GR" sz="4000" dirty="0">
              <a:solidFill>
                <a:srgbClr val="FFFF00"/>
              </a:solidFill>
            </a:endParaRPr>
          </a:p>
        </p:txBody>
      </p:sp>
      <p:graphicFrame>
        <p:nvGraphicFramePr>
          <p:cNvPr id="62522" name="Group 58"/>
          <p:cNvGraphicFramePr>
            <a:graphicFrameLocks noGrp="1"/>
          </p:cNvGraphicFramePr>
          <p:nvPr/>
        </p:nvGraphicFramePr>
        <p:xfrm>
          <a:off x="155575" y="1657350"/>
          <a:ext cx="8910638" cy="4791456"/>
        </p:xfrm>
        <a:graphic>
          <a:graphicData uri="http://schemas.openxmlformats.org/drawingml/2006/table">
            <a:tbl>
              <a:tblPr/>
              <a:tblGrid>
                <a:gridCol w="4560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0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EATL</a:t>
                      </a: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MEITL</a:t>
                      </a: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CD3+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/ CD5 - / CD7+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CD56-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CD8-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, CD4 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TcR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β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±</a:t>
                      </a: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CD103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Κυτταροτοξικά μόρια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CD30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νδοεπιθηλιακά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Τ λεμφοκύτταρα </a:t>
                      </a:r>
                      <a:b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CD8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CD56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CD56+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CD8+,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CD4-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TcR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β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υτταροτοξικά μόρια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CD30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Ενδοεπιθηλιακά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Τ λεμφοκύτταρα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CD8+/CD56+</a:t>
                      </a: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539750" y="620713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FFFF00"/>
                </a:solidFill>
              </a:rPr>
              <a:t>Τ-ΠΕΡΙΦΕΡΙΚΑ ΛΕΜΦΩΜΑΤΑ</a:t>
            </a:r>
            <a:br>
              <a:rPr lang="el-GR" sz="3600" b="1">
                <a:solidFill>
                  <a:srgbClr val="FFFF00"/>
                </a:solidFill>
              </a:rPr>
            </a:br>
            <a:r>
              <a:rPr lang="el-GR" sz="3600" b="1">
                <a:solidFill>
                  <a:srgbClr val="FFFF00"/>
                </a:solidFill>
              </a:rPr>
              <a:t>ΛΕΜΦΑΔΕΝΙΚΟΥ ΤΥΠΟΥ</a:t>
            </a:r>
            <a:endParaRPr lang="el-GR" sz="4400" b="1">
              <a:solidFill>
                <a:srgbClr val="FFCC00"/>
              </a:solidFill>
            </a:endParaRPr>
          </a:p>
        </p:txBody>
      </p:sp>
      <p:grpSp>
        <p:nvGrpSpPr>
          <p:cNvPr id="242691" name="Group 9"/>
          <p:cNvGrpSpPr>
            <a:grpSpLocks/>
          </p:cNvGrpSpPr>
          <p:nvPr/>
        </p:nvGrpSpPr>
        <p:grpSpPr bwMode="auto">
          <a:xfrm>
            <a:off x="179388" y="2492374"/>
            <a:ext cx="8423275" cy="2057400"/>
            <a:chOff x="113" y="1570"/>
            <a:chExt cx="5306" cy="1296"/>
          </a:xfrm>
        </p:grpSpPr>
        <p:sp>
          <p:nvSpPr>
            <p:cNvPr id="242692" name="Oval 3"/>
            <p:cNvSpPr>
              <a:spLocks noChangeArrowheads="1"/>
            </p:cNvSpPr>
            <p:nvPr/>
          </p:nvSpPr>
          <p:spPr bwMode="auto">
            <a:xfrm>
              <a:off x="113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3" name="Text Box 4"/>
            <p:cNvSpPr txBox="1">
              <a:spLocks noChangeArrowheads="1"/>
            </p:cNvSpPr>
            <p:nvPr/>
          </p:nvSpPr>
          <p:spPr bwMode="auto">
            <a:xfrm>
              <a:off x="318" y="1665"/>
              <a:ext cx="1200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l-GR" b="1" dirty="0">
                  <a:solidFill>
                    <a:schemeClr val="bg1"/>
                  </a:solidFill>
                </a:rPr>
                <a:t>Λεμφαδενικά Τ λεμφώματα από τα Τ λεμφοκύτταρα του βλαστικού κέντρου (</a:t>
              </a:r>
              <a:r>
                <a:rPr lang="en-GB" b="1" dirty="0">
                  <a:solidFill>
                    <a:schemeClr val="bg1"/>
                  </a:solidFill>
                </a:rPr>
                <a:t>nTFH</a:t>
              </a:r>
              <a:r>
                <a:rPr lang="el-GR" b="1" dirty="0">
                  <a:solidFill>
                    <a:schemeClr val="bg1"/>
                  </a:solidFill>
                </a:rPr>
                <a:t>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42694" name="Oval 5"/>
            <p:cNvSpPr>
              <a:spLocks noChangeArrowheads="1"/>
            </p:cNvSpPr>
            <p:nvPr/>
          </p:nvSpPr>
          <p:spPr bwMode="auto">
            <a:xfrm>
              <a:off x="1882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5" name="Oval 6"/>
            <p:cNvSpPr>
              <a:spLocks noChangeArrowheads="1"/>
            </p:cNvSpPr>
            <p:nvPr/>
          </p:nvSpPr>
          <p:spPr bwMode="auto">
            <a:xfrm>
              <a:off x="3787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6" name="Text Box 7"/>
            <p:cNvSpPr txBox="1">
              <a:spLocks noChangeArrowheads="1"/>
            </p:cNvSpPr>
            <p:nvPr/>
          </p:nvSpPr>
          <p:spPr bwMode="auto">
            <a:xfrm>
              <a:off x="1973" y="1752"/>
              <a:ext cx="1451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Τ-λεμφώματα μη ειδικού τύπου</a:t>
              </a:r>
            </a:p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(</a:t>
              </a:r>
              <a:r>
                <a:rPr lang="en-US" b="1">
                  <a:solidFill>
                    <a:schemeClr val="bg1"/>
                  </a:solidFill>
                </a:rPr>
                <a:t>PTCL-NOS)</a:t>
              </a:r>
              <a:endParaRPr lang="el-GR" b="1">
                <a:solidFill>
                  <a:schemeClr val="bg1"/>
                </a:solidFill>
              </a:endParaRPr>
            </a:p>
          </p:txBody>
        </p:sp>
        <p:sp>
          <p:nvSpPr>
            <p:cNvPr id="242697" name="Text Box 8"/>
            <p:cNvSpPr txBox="1">
              <a:spLocks noChangeArrowheads="1"/>
            </p:cNvSpPr>
            <p:nvPr/>
          </p:nvSpPr>
          <p:spPr bwMode="auto">
            <a:xfrm>
              <a:off x="3923" y="1933"/>
              <a:ext cx="135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Αναπλαστικό λέμφωμα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1B4FEB-6E54-2FF4-8A9F-4A8333A890A7}"/>
              </a:ext>
            </a:extLst>
          </p:cNvPr>
          <p:cNvSpPr txBox="1"/>
          <p:nvPr/>
        </p:nvSpPr>
        <p:spPr>
          <a:xfrm>
            <a:off x="179512" y="4941168"/>
            <a:ext cx="273630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Πρότυπο: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l-GR" b="1" dirty="0">
                <a:solidFill>
                  <a:schemeClr val="bg1"/>
                </a:solidFill>
              </a:rPr>
              <a:t>Αγγειοανοσοβλαστικό Τ λέμφωμα (</a:t>
            </a:r>
            <a:r>
              <a:rPr lang="en-GB" b="1" dirty="0">
                <a:solidFill>
                  <a:schemeClr val="bg1"/>
                </a:solidFill>
              </a:rPr>
              <a:t>AITL</a:t>
            </a:r>
            <a:r>
              <a:rPr lang="el-GR" b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667214-45F4-D312-04B6-C49F2F24F61B}"/>
              </a:ext>
            </a:extLst>
          </p:cNvPr>
          <p:cNvCxnSpPr>
            <a:stCxn id="242692" idx="4"/>
          </p:cNvCxnSpPr>
          <p:nvPr/>
        </p:nvCxnSpPr>
        <p:spPr>
          <a:xfrm>
            <a:off x="1474788" y="4549774"/>
            <a:ext cx="868" cy="3193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defRPr/>
            </a:pPr>
            <a:r>
              <a:rPr lang="el-GR" sz="3200" b="1" dirty="0">
                <a:solidFill>
                  <a:srgbClr val="00FFCC"/>
                </a:solidFill>
                <a:latin typeface="+mn-lt"/>
                <a:cs typeface="Arial" pitchFamily="34" charset="0"/>
              </a:rPr>
              <a:t>Αγγειοανοσοβλαστικό λέμφωμα (AITL)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– Κλινικά στοιχεία </a:t>
            </a:r>
            <a:endParaRPr lang="el-GR" sz="32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611188" y="1412875"/>
            <a:ext cx="7921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Συχνότητα: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15-20% των Τ-λεμφωμάτων / 1-2% </a:t>
            </a:r>
            <a:b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των μη-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λεμφωμάτων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611188" y="2276475"/>
            <a:ext cx="79216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Ηλικία: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Μέσης-μεγάλης ηλικίας άτομα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611188" y="2852738"/>
            <a:ext cx="79216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Φύλο: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Ίση αναλογία ανδρών-γυναικών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611188" y="3429000"/>
            <a:ext cx="7921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Συμπτώματα: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γενικευμένη περιφερική λεμφαδενοπάθεια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πυρετός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δερματικά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εξανθήματα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κνησμός, οιδήματα, πλευριτική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συλλογή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αρθρίτιδα, ασκίτης,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ηπατοσπληνομεγαλία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39750" y="4941888"/>
            <a:ext cx="79216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Εργαστηριακά ευρήματα: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πολυκλωνική υπεργαμμασφαιρι-ναιμία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ψυχροσυγκολλητίνες </a:t>
            </a:r>
            <a:b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</a:t>
            </a:r>
            <a:r>
              <a:rPr lang="el-GR" sz="2200" b="1" dirty="0">
                <a:solidFill>
                  <a:srgbClr val="00FFCC"/>
                </a:solidFill>
                <a:latin typeface="+mn-lt"/>
                <a:cs typeface="Arial" pitchFamily="34" charset="0"/>
                <a:sym typeface="Symbol" pitchFamily="18" charset="2"/>
              </a:rPr>
              <a:t>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  <a:sym typeface="Symbol" pitchFamily="18" charset="2"/>
              </a:rPr>
              <a:t>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αιμολυτική αναιμία), θετικός ρευματοειδής παράγοντας, αντισώματα έναντι λείων μυϊκών ινών</a:t>
            </a: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95288" y="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l-GR" sz="3200" b="1" dirty="0">
                <a:solidFill>
                  <a:srgbClr val="00FFCC"/>
                </a:solidFill>
                <a:latin typeface="+mn-lt"/>
                <a:cs typeface="Arial" pitchFamily="34" charset="0"/>
              </a:rPr>
              <a:t>AITL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– Ιστολογικά ευρήματα </a:t>
            </a:r>
            <a:endParaRPr lang="el-GR" sz="32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11188" y="1282700"/>
            <a:ext cx="79216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Μερική ή πλήρης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κατάλυση της υφής του λεμφαδένα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(υπερπλαστικά βλ. κέντρα)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(ατροφικά βλ. κέντρα)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ΙΙΙ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(απόντα βλ. κέντρα)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611188" y="2578100"/>
            <a:ext cx="792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Διάχυτη ανάπτυξη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πολύμορφου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κυτταρικού πληθυσμού</a:t>
            </a: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611188" y="3154363"/>
            <a:ext cx="7921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Αθροίσεις νεοπλασματικών λεμφοκυττάρων μέσου-μεγάλου μεγέθους, συχνά με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διαυγές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κυτταρόπλασμα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611188" y="3946525"/>
            <a:ext cx="7921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Άφθονα μετατριχοειδικά φλεβίδια, συχνά διακλαδούμενα </a:t>
            </a: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(</a:t>
            </a:r>
            <a:r>
              <a:rPr lang="en-US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arborizing vessels)</a:t>
            </a:r>
            <a:endParaRPr lang="el-GR" sz="2200" b="1" dirty="0">
              <a:solidFill>
                <a:srgbClr val="FF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539750" y="4738688"/>
            <a:ext cx="79216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Αθροίσεις δενδριτικών κυττάρων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κυρίως περιαγγειακά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539750" y="5183436"/>
            <a:ext cx="8604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Συνοδός αντιδραστικός πληθυσμός: πλασματοκύτταρα, επιθηλιοειδή ιστιοκύτταρα, ηωσινόφιλα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Μεταλλάξεις αρχικά στα γονίδια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GB" sz="2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TET2 </a:t>
            </a: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και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GB" sz="2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DNMT3A </a:t>
            </a: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σε επίπεδο αρχέγονου αιμοποιητικού κυττάρου, μετάλλαξη του </a:t>
            </a:r>
            <a:r>
              <a:rPr lang="en-GB" sz="2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RHOA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στο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~70% </a:t>
            </a: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των 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AITL</a:t>
            </a: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μεταλλάξεις του </a:t>
            </a:r>
            <a:r>
              <a:rPr lang="en-GB" sz="2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IDH2 </a:t>
            </a:r>
            <a:r>
              <a:rPr lang="el-GR" sz="2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στο </a:t>
            </a:r>
            <a:r>
              <a:rPr lang="en-GB" sz="2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AITL</a:t>
            </a:r>
            <a:r>
              <a:rPr lang="el-GR" sz="2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αλλά όχι στα λοιπά 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nTFH</a:t>
            </a:r>
            <a:r>
              <a:rPr lang="el-GR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λεμφώματα</a:t>
            </a:r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9"/>
          <p:cNvPicPr>
            <a:picLocks noChangeAspect="1" noChangeArrowheads="1"/>
          </p:cNvPicPr>
          <p:nvPr/>
        </p:nvPicPr>
        <p:blipFill>
          <a:blip r:embed="rId3" cstate="print"/>
          <a:srcRect l="2196" t="4903"/>
          <a:stretch>
            <a:fillRect/>
          </a:stretch>
        </p:blipFill>
        <p:spPr bwMode="auto">
          <a:xfrm>
            <a:off x="187325" y="174625"/>
            <a:ext cx="4806950" cy="30178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8835" name="Picture 3" descr="9"/>
          <p:cNvPicPr>
            <a:picLocks noChangeAspect="1" noChangeArrowheads="1"/>
          </p:cNvPicPr>
          <p:nvPr/>
        </p:nvPicPr>
        <p:blipFill>
          <a:blip r:embed="rId4" cstate="print"/>
          <a:srcRect l="2187"/>
          <a:stretch>
            <a:fillRect/>
          </a:stretch>
        </p:blipFill>
        <p:spPr bwMode="auto">
          <a:xfrm>
            <a:off x="4156075" y="3468688"/>
            <a:ext cx="4899025" cy="3270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8836" name="Text Box 5"/>
          <p:cNvSpPr txBox="1">
            <a:spLocks noChangeArrowheads="1"/>
          </p:cNvSpPr>
          <p:nvPr/>
        </p:nvSpPr>
        <p:spPr bwMode="auto">
          <a:xfrm>
            <a:off x="5168900" y="241300"/>
            <a:ext cx="2592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Κατάλυση </a:t>
            </a:r>
          </a:p>
          <a:p>
            <a:r>
              <a:rPr lang="el-GR" b="1">
                <a:solidFill>
                  <a:schemeClr val="bg1"/>
                </a:solidFill>
              </a:rPr>
              <a:t>υφής λεμφαδένα</a:t>
            </a:r>
          </a:p>
        </p:txBody>
      </p:sp>
      <p:sp>
        <p:nvSpPr>
          <p:cNvPr id="248837" name="Text Box 6"/>
          <p:cNvSpPr txBox="1">
            <a:spLocks noChangeArrowheads="1"/>
          </p:cNvSpPr>
          <p:nvPr/>
        </p:nvSpPr>
        <p:spPr bwMode="auto">
          <a:xfrm>
            <a:off x="290513" y="5434013"/>
            <a:ext cx="3805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Διακλαδούμενα </a:t>
            </a:r>
          </a:p>
          <a:p>
            <a:r>
              <a:rPr lang="el-GR" b="1">
                <a:solidFill>
                  <a:schemeClr val="bg1"/>
                </a:solidFill>
              </a:rPr>
              <a:t>μετατριχοειδικά φλεβίδια</a:t>
            </a:r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131"/>
          <p:cNvPicPr>
            <a:picLocks noChangeAspect="1" noChangeArrowheads="1"/>
          </p:cNvPicPr>
          <p:nvPr/>
        </p:nvPicPr>
        <p:blipFill>
          <a:blip r:embed="rId3" cstate="print"/>
          <a:srcRect b="6000"/>
          <a:stretch>
            <a:fillRect/>
          </a:stretch>
        </p:blipFill>
        <p:spPr bwMode="auto">
          <a:xfrm>
            <a:off x="127000" y="127000"/>
            <a:ext cx="4675188" cy="3382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0883" name="Picture 3" descr="9"/>
          <p:cNvPicPr>
            <a:picLocks noChangeAspect="1" noChangeArrowheads="1"/>
          </p:cNvPicPr>
          <p:nvPr/>
        </p:nvPicPr>
        <p:blipFill>
          <a:blip r:embed="rId4" cstate="print"/>
          <a:srcRect l="2266" t="3484"/>
          <a:stretch>
            <a:fillRect/>
          </a:stretch>
        </p:blipFill>
        <p:spPr bwMode="auto">
          <a:xfrm>
            <a:off x="3797300" y="3462338"/>
            <a:ext cx="5208588" cy="33448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50884" name="Text Box 5"/>
          <p:cNvSpPr txBox="1">
            <a:spLocks noChangeArrowheads="1"/>
          </p:cNvSpPr>
          <p:nvPr/>
        </p:nvSpPr>
        <p:spPr bwMode="auto">
          <a:xfrm>
            <a:off x="4899025" y="24130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Διαυγή κύτταρα</a:t>
            </a:r>
          </a:p>
        </p:txBody>
      </p:sp>
      <p:sp>
        <p:nvSpPr>
          <p:cNvPr id="250885" name="Text Box 6"/>
          <p:cNvSpPr txBox="1">
            <a:spLocks noChangeArrowheads="1"/>
          </p:cNvSpPr>
          <p:nvPr/>
        </p:nvSpPr>
        <p:spPr bwMode="auto">
          <a:xfrm>
            <a:off x="-15875" y="6188075"/>
            <a:ext cx="381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Πολύμορφος πληθυσμός</a:t>
            </a:r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8975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8438"/>
            <a:ext cx="4498975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2" name="Picture 4" descr="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0"/>
            <a:ext cx="4498975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5" descr="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025" y="4046538"/>
            <a:ext cx="449897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0" y="28956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CD3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0" y="3581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CD21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8229600" y="2819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CD3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8229600" y="3581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CD20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3357563"/>
            <a:ext cx="41767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Επέκταση δικτύου δενδριτικών κυττάρων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(CD21+)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εκτός των Β περιοχών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164388" y="3644900"/>
            <a:ext cx="215900" cy="17287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84887" y="3016860"/>
            <a:ext cx="2087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Μεγάλα Β λεμφοκύτταρα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3959225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79" name="Picture 3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060575"/>
            <a:ext cx="4330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304800" y="4876800"/>
            <a:ext cx="11922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EBER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4724400" y="6172200"/>
            <a:ext cx="1905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EBER/CD20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5373688"/>
            <a:ext cx="3024188" cy="646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Arial" pitchFamily="34" charset="0"/>
              </a:rPr>
              <a:t>Τα Β λεμφοκύτταρα είναι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EBER (mRNA EBV)+</a:t>
            </a:r>
            <a:endParaRPr lang="el-GR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45FBD344-E433-F847-9A67-6163D06034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pPr eaLnBrk="1" hangingPunct="1"/>
            <a:r>
              <a:rPr lang="en-US" altLang="el-GR" sz="3600" dirty="0">
                <a:solidFill>
                  <a:srgbClr val="FFFF00"/>
                </a:solidFill>
                <a:sym typeface="ZapfDingbats"/>
              </a:rPr>
              <a:t>T</a:t>
            </a:r>
            <a:r>
              <a:rPr lang="el-GR" altLang="el-GR" sz="3600" dirty="0">
                <a:solidFill>
                  <a:srgbClr val="FFFF00"/>
                </a:solidFill>
                <a:sym typeface="ZapfDingbats"/>
              </a:rPr>
              <a:t>-Περιφερικό λέμφωμα </a:t>
            </a:r>
            <a:br>
              <a:rPr lang="en-US" altLang="el-GR" sz="3600" dirty="0">
                <a:solidFill>
                  <a:srgbClr val="FFFF00"/>
                </a:solidFill>
                <a:sym typeface="ZapfDingbats"/>
              </a:rPr>
            </a:br>
            <a:r>
              <a:rPr lang="el-GR" altLang="el-GR" sz="3600" dirty="0">
                <a:solidFill>
                  <a:srgbClr val="FFFF00"/>
                </a:solidFill>
                <a:sym typeface="ZapfDingbats"/>
              </a:rPr>
              <a:t>μη ειδικού τύπου </a:t>
            </a:r>
            <a:r>
              <a:rPr lang="en-US" altLang="el-GR" sz="3600" dirty="0">
                <a:solidFill>
                  <a:srgbClr val="FFFF00"/>
                </a:solidFill>
                <a:sym typeface="ZapfDingbats"/>
              </a:rPr>
              <a:t>PTCL-NOS</a:t>
            </a:r>
            <a:endParaRPr lang="el-GR" altLang="el-GR" sz="3600" dirty="0">
              <a:solidFill>
                <a:srgbClr val="FFFF00"/>
              </a:solidFill>
              <a:sym typeface="ZapfDingbats"/>
            </a:endParaRP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CAEEB47-4452-34F1-E5D5-4734F72AA7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3286" y="1447800"/>
            <a:ext cx="8229600" cy="5300662"/>
          </a:xfrm>
        </p:spPr>
        <p:txBody>
          <a:bodyPr/>
          <a:lstStyle/>
          <a:p>
            <a:pPr eaLnBrk="1" hangingPunct="1"/>
            <a:r>
              <a:rPr lang="en-US" altLang="el-GR" sz="2000" b="1" dirty="0">
                <a:solidFill>
                  <a:srgbClr val="FFC000"/>
                </a:solidFill>
                <a:sym typeface="ZapfDingbats"/>
              </a:rPr>
              <a:t>O</a:t>
            </a:r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ρισμός</a:t>
            </a:r>
            <a:r>
              <a:rPr lang="en-US" altLang="el-GR" sz="2000" b="1" dirty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altLang="el-GR" sz="2000" b="1" dirty="0">
                <a:solidFill>
                  <a:srgbClr val="FFFFCC"/>
                </a:solidFill>
                <a:sym typeface="ZapfDingbats"/>
              </a:rPr>
              <a:t> Ετερογενής κατηγορία λεμφαδενικών &amp; εξωλεμφαδενικών Τ-περιφερικών λεμφωμάτων που δεν είναι δυνατόν να ενταχθούν σε καμμία από τις υπόλοιπες καλά καθορισμένες οντότητες</a:t>
            </a:r>
          </a:p>
          <a:p>
            <a:pPr eaLnBrk="1" hangingPunct="1"/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Επιδημιολογία</a:t>
            </a:r>
            <a:r>
              <a:rPr lang="en-US" altLang="el-GR" sz="2000" b="1" dirty="0">
                <a:solidFill>
                  <a:srgbClr val="FFC000"/>
                </a:solidFill>
                <a:sym typeface="ZapfDingbats"/>
              </a:rPr>
              <a:t>:</a:t>
            </a:r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 </a:t>
            </a:r>
            <a:r>
              <a:rPr lang="el-GR" altLang="el-GR" sz="2000" b="1" dirty="0">
                <a:solidFill>
                  <a:srgbClr val="FFFFCC"/>
                </a:solidFill>
                <a:sym typeface="ZapfDingbats"/>
              </a:rPr>
              <a:t>30% των Τ-περιφερικών λεμφωμάτων</a:t>
            </a:r>
          </a:p>
          <a:p>
            <a:pPr eaLnBrk="1" hangingPunct="1"/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Ηλικία</a:t>
            </a:r>
            <a:r>
              <a:rPr lang="en-US" altLang="el-GR" sz="2000" b="1" dirty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altLang="el-GR" sz="2000" b="1" dirty="0">
                <a:solidFill>
                  <a:srgbClr val="FFFFCC"/>
                </a:solidFill>
                <a:sym typeface="ZapfDingbats"/>
              </a:rPr>
              <a:t> Ενήλικες &gt;&gt;&gt; παιδιά</a:t>
            </a:r>
          </a:p>
          <a:p>
            <a:pPr eaLnBrk="1" hangingPunct="1"/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Φύλο</a:t>
            </a:r>
            <a:r>
              <a:rPr lang="en-US" altLang="el-GR" sz="2000" b="1" dirty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altLang="el-GR" sz="2000" b="1" dirty="0">
                <a:solidFill>
                  <a:srgbClr val="FFFFCC"/>
                </a:solidFill>
                <a:sym typeface="ZapfDingbats"/>
              </a:rPr>
              <a:t> Α/Γ = 2/1</a:t>
            </a:r>
          </a:p>
          <a:p>
            <a:pPr eaLnBrk="1" hangingPunct="1"/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Εντόπιση</a:t>
            </a:r>
            <a:r>
              <a:rPr lang="en-US" altLang="el-GR" sz="2000" b="1" dirty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altLang="el-GR" sz="2000" b="1" dirty="0">
                <a:solidFill>
                  <a:srgbClr val="FFFFCC"/>
                </a:solidFill>
                <a:sym typeface="ZapfDingbats"/>
              </a:rPr>
              <a:t> λεμφαδένες, μυελός των οστών, ήπαρ, σπλήνας, εξωλεμφαδενικοί ιστοί (κυρίως δέρμα, ΓΕΣ)</a:t>
            </a:r>
          </a:p>
          <a:p>
            <a:pPr eaLnBrk="1" hangingPunct="1"/>
            <a:r>
              <a:rPr lang="el-GR" altLang="el-GR" sz="2000" b="1" dirty="0">
                <a:solidFill>
                  <a:srgbClr val="FFFFCC"/>
                </a:solidFill>
                <a:sym typeface="ZapfDingbats"/>
              </a:rPr>
              <a:t>Σε εξωλεμφαδενικές θέσεις, η διάγνωση τίθεται αφού αποκλεισθούν οι υπόλοιπες κατηγορίες Τ-λεμφωμάτων</a:t>
            </a:r>
          </a:p>
          <a:p>
            <a:pPr eaLnBrk="1" hangingPunct="1"/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Κλινική εικόνα</a:t>
            </a:r>
            <a:r>
              <a:rPr lang="en-US" altLang="el-GR" sz="2000" b="1" dirty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altLang="el-GR" sz="2000" b="1" dirty="0">
                <a:solidFill>
                  <a:srgbClr val="FFFFCC"/>
                </a:solidFill>
                <a:sym typeface="ZapfDingbats"/>
              </a:rPr>
              <a:t> λεμφαδενοπάθεια, Β συμπτώματα, ηωσινοφιλία, κνησμός</a:t>
            </a:r>
          </a:p>
          <a:p>
            <a:pPr eaLnBrk="1" hangingPunct="1"/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Προαιρετική ταξινόμηση σε </a:t>
            </a:r>
            <a:r>
              <a:rPr lang="en-GB" altLang="el-GR" sz="2000" b="1" dirty="0">
                <a:solidFill>
                  <a:srgbClr val="FFC000"/>
                </a:solidFill>
                <a:sym typeface="ZapfDingbats"/>
              </a:rPr>
              <a:t>GATA3</a:t>
            </a:r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+</a:t>
            </a:r>
            <a:r>
              <a:rPr lang="en-GB" altLang="el-GR" sz="2000" b="1" dirty="0">
                <a:solidFill>
                  <a:srgbClr val="FFC000"/>
                </a:solidFill>
                <a:sym typeface="ZapfDingbats"/>
              </a:rPr>
              <a:t> </a:t>
            </a:r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και </a:t>
            </a:r>
            <a:r>
              <a:rPr lang="en-GB" altLang="el-GR" sz="2000" b="1" dirty="0">
                <a:solidFill>
                  <a:srgbClr val="FFC000"/>
                </a:solidFill>
                <a:sym typeface="ZapfDingbats"/>
              </a:rPr>
              <a:t>TBX21</a:t>
            </a:r>
            <a:r>
              <a:rPr lang="el-GR" altLang="el-GR" sz="2000" b="1" dirty="0">
                <a:solidFill>
                  <a:srgbClr val="FFC000"/>
                </a:solidFill>
                <a:sym typeface="ZapfDingbats"/>
              </a:rPr>
              <a:t>+ υποομάδες με βάση το μοριακό προφίλ με προγνωστική σημασία</a:t>
            </a:r>
          </a:p>
          <a:p>
            <a:pPr eaLnBrk="1" hangingPunct="1"/>
            <a:endParaRPr lang="el-GR" altLang="el-GR" sz="2000" b="1" dirty="0">
              <a:solidFill>
                <a:srgbClr val="FFFFCC"/>
              </a:solidFill>
              <a:sym typeface="ZapfDingbats"/>
            </a:endParaRP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 descr="K17975">
            <a:extLst>
              <a:ext uri="{FF2B5EF4-FFF2-40B4-BE49-F238E27FC236}">
                <a16:creationId xmlns:a16="http://schemas.microsoft.com/office/drawing/2014/main" id="{3CCBCB92-809B-D8D2-23E6-19CBEE00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790575"/>
            <a:ext cx="5614987" cy="37941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5" name="Picture 5" descr="K17976">
            <a:extLst>
              <a:ext uri="{FF2B5EF4-FFF2-40B4-BE49-F238E27FC236}">
                <a16:creationId xmlns:a16="http://schemas.microsoft.com/office/drawing/2014/main" id="{1338B4B7-CB4E-A19F-3188-7BE2C2B18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767263"/>
            <a:ext cx="8877300" cy="1895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6" name="Text Box 7">
            <a:extLst>
              <a:ext uri="{FF2B5EF4-FFF2-40B4-BE49-F238E27FC236}">
                <a16:creationId xmlns:a16="http://schemas.microsoft.com/office/drawing/2014/main" id="{5D3BAE4E-6221-B250-BDB5-E45760D6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58738"/>
            <a:ext cx="7343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PTCL-NOS – </a:t>
            </a:r>
            <a:r>
              <a:rPr lang="el-GR" altLang="el-GR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Ποικιλία ιστολογικής εικόνας</a:t>
            </a:r>
            <a:r>
              <a:rPr lang="en-US" altLang="el-GR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l-GR" altLang="el-GR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- Τίτλος"/>
          <p:cNvSpPr>
            <a:spLocks noGrp="1"/>
          </p:cNvSpPr>
          <p:nvPr>
            <p:ph type="title"/>
          </p:nvPr>
        </p:nvSpPr>
        <p:spPr>
          <a:xfrm>
            <a:off x="323850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>
                <a:solidFill>
                  <a:schemeClr val="accent2"/>
                </a:solidFill>
              </a:rPr>
              <a:t>6. </a:t>
            </a:r>
            <a:r>
              <a:rPr lang="el-GR" sz="3200" b="1" u="sng">
                <a:solidFill>
                  <a:schemeClr val="accent2"/>
                </a:solidFill>
              </a:rPr>
              <a:t>Φυματιώδης λεμφαδενίτιδα</a:t>
            </a:r>
          </a:p>
        </p:txBody>
      </p:sp>
      <p:sp>
        <p:nvSpPr>
          <p:cNvPr id="32770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557338"/>
            <a:ext cx="8820150" cy="5300662"/>
          </a:xfrm>
        </p:spPr>
        <p:txBody>
          <a:bodyPr/>
          <a:lstStyle/>
          <a:p>
            <a:pPr eaLnBrk="1" hangingPunct="1"/>
            <a:r>
              <a:rPr lang="el-GR" sz="2200" dirty="0">
                <a:solidFill>
                  <a:schemeClr val="bg1"/>
                </a:solidFill>
              </a:rPr>
              <a:t>Προσβάλλονται οι λεμφαδένες που παροχετεύουν τις πύλες εισόδους του </a:t>
            </a:r>
            <a:r>
              <a:rPr lang="el-GR" sz="2200" dirty="0" err="1">
                <a:solidFill>
                  <a:schemeClr val="bg1"/>
                </a:solidFill>
              </a:rPr>
              <a:t>μυκοβακτηριδίου</a:t>
            </a:r>
            <a:endParaRPr lang="el-GR" sz="2200" dirty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l-GR" sz="2200" b="1" u="sng" dirty="0">
                <a:solidFill>
                  <a:schemeClr val="bg1"/>
                </a:solidFill>
              </a:rPr>
              <a:t>Ιστολογική εικόνα</a:t>
            </a:r>
          </a:p>
          <a:p>
            <a:pPr eaLnBrk="1" hangingPunct="1"/>
            <a:r>
              <a:rPr lang="el-GR" sz="2200" dirty="0">
                <a:solidFill>
                  <a:schemeClr val="accent2"/>
                </a:solidFill>
              </a:rPr>
              <a:t>Φυματιώδη κοκκιώματα (φυμάτια) </a:t>
            </a:r>
            <a:r>
              <a:rPr lang="el-GR" sz="2200" dirty="0">
                <a:solidFill>
                  <a:schemeClr val="bg1"/>
                </a:solidFill>
              </a:rPr>
              <a:t>(αθροίσεις </a:t>
            </a:r>
            <a:r>
              <a:rPr lang="el-GR" sz="2200" dirty="0" err="1">
                <a:solidFill>
                  <a:schemeClr val="bg1"/>
                </a:solidFill>
              </a:rPr>
              <a:t>επιθηλιοειδών</a:t>
            </a:r>
            <a:r>
              <a:rPr lang="el-GR" sz="2200" dirty="0">
                <a:solidFill>
                  <a:schemeClr val="bg1"/>
                </a:solidFill>
              </a:rPr>
              <a:t> κυττάρων χωρίς νέκρωση ή </a:t>
            </a:r>
            <a:r>
              <a:rPr lang="el-GR" sz="2200" dirty="0" err="1">
                <a:solidFill>
                  <a:schemeClr val="bg1"/>
                </a:solidFill>
              </a:rPr>
              <a:t>γιγαντοκύτταρα</a:t>
            </a:r>
            <a:r>
              <a:rPr lang="el-GR" sz="2200" dirty="0">
                <a:solidFill>
                  <a:schemeClr val="bg1"/>
                </a:solidFill>
              </a:rPr>
              <a:t>, εκτεταμένη τυροειδής νέκρωση του λεμφαδένα)</a:t>
            </a:r>
          </a:p>
          <a:p>
            <a:pPr eaLnBrk="1" hangingPunct="1"/>
            <a:r>
              <a:rPr lang="el-GR" sz="2200" dirty="0" err="1">
                <a:solidFill>
                  <a:schemeClr val="accent2"/>
                </a:solidFill>
              </a:rPr>
              <a:t>Πασσαλοειδώς</a:t>
            </a:r>
            <a:r>
              <a:rPr lang="el-GR" sz="2200" dirty="0">
                <a:solidFill>
                  <a:schemeClr val="accent2"/>
                </a:solidFill>
              </a:rPr>
              <a:t> διατεταγμένα </a:t>
            </a:r>
            <a:r>
              <a:rPr lang="el-GR" sz="2200" dirty="0" err="1">
                <a:solidFill>
                  <a:schemeClr val="accent2"/>
                </a:solidFill>
              </a:rPr>
              <a:t>ιστιοκύτταρα</a:t>
            </a:r>
            <a:r>
              <a:rPr lang="el-GR" sz="2200" dirty="0">
                <a:solidFill>
                  <a:schemeClr val="accent2"/>
                </a:solidFill>
              </a:rPr>
              <a:t> πέριξ τυροειδούς νεκρώσεως</a:t>
            </a:r>
          </a:p>
          <a:p>
            <a:pPr eaLnBrk="1" hangingPunct="1"/>
            <a:r>
              <a:rPr lang="el-GR" sz="2200" dirty="0" err="1">
                <a:solidFill>
                  <a:schemeClr val="accent2"/>
                </a:solidFill>
              </a:rPr>
              <a:t>Πολυμορφοπυρηνική</a:t>
            </a:r>
            <a:r>
              <a:rPr lang="el-GR" sz="2200" dirty="0">
                <a:solidFill>
                  <a:schemeClr val="accent2"/>
                </a:solidFill>
              </a:rPr>
              <a:t> διήθηση ή </a:t>
            </a:r>
            <a:r>
              <a:rPr lang="el-GR" sz="2200" dirty="0" err="1">
                <a:solidFill>
                  <a:schemeClr val="accent2"/>
                </a:solidFill>
              </a:rPr>
              <a:t>ίνωση</a:t>
            </a:r>
            <a:r>
              <a:rPr lang="el-GR" sz="2200" dirty="0">
                <a:solidFill>
                  <a:schemeClr val="accent2"/>
                </a:solidFill>
              </a:rPr>
              <a:t> της νεκρωτικής περιοχής</a:t>
            </a:r>
          </a:p>
          <a:p>
            <a:pPr eaLnBrk="1" hangingPunct="1"/>
            <a:r>
              <a:rPr lang="el-GR" sz="2200" dirty="0">
                <a:solidFill>
                  <a:schemeClr val="bg1"/>
                </a:solidFill>
              </a:rPr>
              <a:t>Απουσία </a:t>
            </a:r>
            <a:r>
              <a:rPr lang="el-GR" sz="2200" dirty="0" err="1">
                <a:solidFill>
                  <a:schemeClr val="bg1"/>
                </a:solidFill>
              </a:rPr>
              <a:t>λεμφοζιδιακής</a:t>
            </a:r>
            <a:r>
              <a:rPr lang="el-GR" sz="2200" dirty="0">
                <a:solidFill>
                  <a:schemeClr val="bg1"/>
                </a:solidFill>
              </a:rPr>
              <a:t> υπερπλασίας και </a:t>
            </a:r>
            <a:r>
              <a:rPr lang="el-GR" sz="2200" dirty="0" err="1">
                <a:solidFill>
                  <a:schemeClr val="bg1"/>
                </a:solidFill>
              </a:rPr>
              <a:t>πλασματοκυτταρώσεως</a:t>
            </a:r>
            <a:endParaRPr lang="el-GR" sz="2200" dirty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l-GR" sz="2200" b="1" dirty="0">
                <a:solidFill>
                  <a:schemeClr val="bg1"/>
                </a:solidFill>
              </a:rPr>
              <a:t>Ποικιλίες</a:t>
            </a:r>
          </a:p>
          <a:p>
            <a:pPr eaLnBrk="1" hangingPunct="1"/>
            <a:r>
              <a:rPr lang="el-GR" sz="2200" dirty="0">
                <a:solidFill>
                  <a:schemeClr val="accent2"/>
                </a:solidFill>
              </a:rPr>
              <a:t>Μη αντιδραστική </a:t>
            </a:r>
            <a:r>
              <a:rPr lang="el-GR" sz="2200" dirty="0" err="1">
                <a:solidFill>
                  <a:schemeClr val="accent2"/>
                </a:solidFill>
              </a:rPr>
              <a:t>φυματίωση</a:t>
            </a:r>
            <a:r>
              <a:rPr lang="el-GR" sz="2200" dirty="0" err="1">
                <a:sym typeface="Wingdings" pitchFamily="2" charset="2"/>
              </a:rPr>
              <a:t></a:t>
            </a:r>
            <a:r>
              <a:rPr lang="el-GR" sz="2200" dirty="0">
                <a:sym typeface="Wingdings" pitchFamily="2" charset="2"/>
              </a:rPr>
              <a:t> 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παρουσία </a:t>
            </a:r>
            <a:r>
              <a:rPr lang="el-GR" sz="2200" dirty="0" err="1">
                <a:solidFill>
                  <a:schemeClr val="bg1"/>
                </a:solidFill>
                <a:sym typeface="Wingdings" pitchFamily="2" charset="2"/>
              </a:rPr>
              <a:t>αφθόνων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l-GR" sz="2200" dirty="0" err="1">
                <a:solidFill>
                  <a:schemeClr val="bg1"/>
                </a:solidFill>
                <a:sym typeface="Wingdings" pitchFamily="2" charset="2"/>
              </a:rPr>
              <a:t>μυκοβακτηριδίων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 και εκτεταμένη νέκρωση (μη τυροειδής ) χωρίς κοκκιώματα</a:t>
            </a:r>
          </a:p>
          <a:p>
            <a:pPr eaLnBrk="1" hangingPunct="1"/>
            <a:r>
              <a:rPr lang="el-GR" sz="2200" dirty="0">
                <a:solidFill>
                  <a:schemeClr val="accent2"/>
                </a:solidFill>
                <a:sym typeface="Wingdings" pitchFamily="2" charset="2"/>
              </a:rPr>
              <a:t>Φυματίωση χωρίς </a:t>
            </a:r>
            <a:r>
              <a:rPr lang="el-GR" sz="2200" dirty="0" err="1">
                <a:solidFill>
                  <a:schemeClr val="accent2"/>
                </a:solidFill>
                <a:sym typeface="Wingdings" pitchFamily="2" charset="2"/>
              </a:rPr>
              <a:t>υπερευαισθησία</a:t>
            </a:r>
            <a:r>
              <a:rPr lang="el-GR" sz="2200" dirty="0" err="1">
                <a:sym typeface="Wingdings" pitchFamily="2" charset="2"/>
              </a:rPr>
              <a:t></a:t>
            </a:r>
            <a:r>
              <a:rPr lang="el-GR" sz="2200" dirty="0">
                <a:sym typeface="Wingdings" pitchFamily="2" charset="2"/>
              </a:rPr>
              <a:t> 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ομοιόμορφα </a:t>
            </a:r>
            <a:r>
              <a:rPr lang="el-GR" sz="2200" dirty="0" err="1">
                <a:solidFill>
                  <a:schemeClr val="bg1"/>
                </a:solidFill>
                <a:sym typeface="Wingdings" pitchFamily="2" charset="2"/>
              </a:rPr>
              <a:t>επιθηλιοειδή</a:t>
            </a:r>
            <a:r>
              <a:rPr lang="el-GR" sz="2200" dirty="0">
                <a:solidFill>
                  <a:schemeClr val="bg1"/>
                </a:solidFill>
                <a:sym typeface="Wingdings" pitchFamily="2" charset="2"/>
              </a:rPr>
              <a:t> νεκρωτικά κοκκιώματα</a:t>
            </a:r>
            <a:endParaRPr lang="el-GR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l-GR" sz="3200" dirty="0">
                <a:solidFill>
                  <a:srgbClr val="FFFF00"/>
                </a:solidFill>
              </a:rPr>
              <a:t>ΑΝΑΠΛΑΣΤΙΚΟ ΛΕΜΦΩΜΑ ΑΠΟ ΜΕΓΑΛΑ ΚΥΤΤΑΡΑ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124200"/>
            <a:ext cx="8153400" cy="3200400"/>
          </a:xfrm>
        </p:spPr>
        <p:txBody>
          <a:bodyPr/>
          <a:lstStyle/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r>
              <a:rPr lang="el-GR" sz="2800" dirty="0"/>
              <a:t>Πλειόμορφα μεγάλα </a:t>
            </a:r>
            <a:r>
              <a:rPr lang="el-GR" sz="2800" dirty="0">
                <a:solidFill>
                  <a:srgbClr val="FFFF00"/>
                </a:solidFill>
              </a:rPr>
              <a:t>Τ</a:t>
            </a:r>
            <a:r>
              <a:rPr lang="en-US" sz="2800" dirty="0">
                <a:solidFill>
                  <a:srgbClr val="FFFF00"/>
                </a:solidFill>
              </a:rPr>
              <a:t>/null </a:t>
            </a:r>
            <a:r>
              <a:rPr lang="el-GR" sz="2800" dirty="0">
                <a:solidFill>
                  <a:srgbClr val="FFFF00"/>
                </a:solidFill>
              </a:rPr>
              <a:t>-κύτταρα </a:t>
            </a:r>
            <a:r>
              <a:rPr lang="en-US" sz="2800" dirty="0">
                <a:solidFill>
                  <a:srgbClr val="FFFF00"/>
                </a:solidFill>
              </a:rPr>
              <a:t>CD30+, </a:t>
            </a:r>
            <a:r>
              <a:rPr lang="el-GR" sz="2800" dirty="0"/>
              <a:t>τα οποία συχνά αναπτύσσονται σε </a:t>
            </a:r>
            <a:r>
              <a:rPr lang="el-GR" sz="2800" dirty="0" err="1">
                <a:solidFill>
                  <a:schemeClr val="accent2"/>
                </a:solidFill>
              </a:rPr>
              <a:t>λεμφοκόλπους</a:t>
            </a:r>
            <a:endParaRPr lang="el-GR" sz="2800" dirty="0">
              <a:solidFill>
                <a:schemeClr val="accent2"/>
              </a:solidFill>
            </a:endParaRPr>
          </a:p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r>
              <a:rPr lang="el-GR" sz="2800" dirty="0" err="1">
                <a:solidFill>
                  <a:srgbClr val="FFC000"/>
                </a:solidFill>
              </a:rPr>
              <a:t>Ενα</a:t>
            </a:r>
            <a:r>
              <a:rPr lang="el-GR" sz="2800" dirty="0">
                <a:solidFill>
                  <a:srgbClr val="FFC000"/>
                </a:solidFill>
              </a:rPr>
              <a:t> ποσοστό 50-70% χαρακτηρίζεται από </a:t>
            </a:r>
            <a:r>
              <a:rPr lang="el-GR" sz="2800" dirty="0" err="1">
                <a:solidFill>
                  <a:srgbClr val="FFC000"/>
                </a:solidFill>
              </a:rPr>
              <a:t>χρωμοσωμιακές</a:t>
            </a:r>
            <a:r>
              <a:rPr lang="el-GR" sz="2800" dirty="0">
                <a:solidFill>
                  <a:srgbClr val="FFC000"/>
                </a:solidFill>
              </a:rPr>
              <a:t> </a:t>
            </a:r>
            <a:r>
              <a:rPr lang="el-GR" sz="2800" dirty="0" err="1">
                <a:solidFill>
                  <a:srgbClr val="FFC000"/>
                </a:solidFill>
              </a:rPr>
              <a:t>διαμεταθέσεις</a:t>
            </a:r>
            <a:r>
              <a:rPr lang="el-GR" sz="2800" dirty="0">
                <a:solidFill>
                  <a:srgbClr val="FFC000"/>
                </a:solidFill>
              </a:rPr>
              <a:t> που οδηγούν σε </a:t>
            </a:r>
            <a:r>
              <a:rPr lang="el-GR" sz="2800" dirty="0" err="1">
                <a:solidFill>
                  <a:srgbClr val="FFC000"/>
                </a:solidFill>
              </a:rPr>
              <a:t>υπερέκφραση</a:t>
            </a:r>
            <a:r>
              <a:rPr lang="el-GR" sz="2800" dirty="0">
                <a:solidFill>
                  <a:srgbClr val="FFC000"/>
                </a:solidFill>
              </a:rPr>
              <a:t> της </a:t>
            </a:r>
            <a:r>
              <a:rPr lang="en-US" sz="2800" dirty="0">
                <a:solidFill>
                  <a:srgbClr val="FFC000"/>
                </a:solidFill>
              </a:rPr>
              <a:t>ALK</a:t>
            </a:r>
            <a:endParaRPr lang="el-GR" sz="2800" dirty="0">
              <a:solidFill>
                <a:srgbClr val="FFC000"/>
              </a:solidFill>
            </a:endParaRPr>
          </a:p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1364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527050" y="1981200"/>
            <a:ext cx="7854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Συστηματικό (λεμφαδενικό) λέμφωμα που χαρακτηρίζεται από: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459787" cy="908050"/>
          </a:xfrm>
        </p:spPr>
        <p:txBody>
          <a:bodyPr/>
          <a:lstStyle/>
          <a:p>
            <a:r>
              <a:rPr lang="el-GR" sz="2800">
                <a:solidFill>
                  <a:srgbClr val="FFFF00"/>
                </a:solidFill>
              </a:rPr>
              <a:t>Η έκφραση της </a:t>
            </a:r>
            <a:r>
              <a:rPr lang="en-US" sz="2800">
                <a:solidFill>
                  <a:srgbClr val="FFFF00"/>
                </a:solidFill>
              </a:rPr>
              <a:t>ALK </a:t>
            </a:r>
            <a:r>
              <a:rPr lang="el-GR" sz="2800">
                <a:solidFill>
                  <a:srgbClr val="FFFF00"/>
                </a:solidFill>
              </a:rPr>
              <a:t>σχετίζεται με καλύτερη πρόγνωση 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9038" y="1539875"/>
            <a:ext cx="3454400" cy="1039813"/>
          </a:xfrm>
          <a:solidFill>
            <a:schemeClr val="bg1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l-GR" sz="1800" b="1"/>
              <a:t>Τρείς πρώτες δεκαετίες</a:t>
            </a:r>
            <a:endParaRPr lang="en-US" sz="1800" b="1"/>
          </a:p>
          <a:p>
            <a:r>
              <a:rPr lang="el-GR" sz="1800" b="1"/>
              <a:t>Α</a:t>
            </a:r>
            <a:r>
              <a:rPr lang="en-US" sz="1800" b="1"/>
              <a:t>:</a:t>
            </a:r>
            <a:r>
              <a:rPr lang="el-GR" sz="1800" b="1"/>
              <a:t>Γ</a:t>
            </a:r>
            <a:r>
              <a:rPr lang="en-US" sz="1800" b="1"/>
              <a:t> = 6.5</a:t>
            </a:r>
          </a:p>
          <a:p>
            <a:r>
              <a:rPr lang="el-GR" sz="1800" b="1">
                <a:solidFill>
                  <a:srgbClr val="FF0000"/>
                </a:solidFill>
              </a:rPr>
              <a:t>Καλή πρόγνωση</a:t>
            </a:r>
            <a:r>
              <a:rPr lang="en-US" sz="1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539875"/>
            <a:ext cx="3094038" cy="1039813"/>
          </a:xfrm>
          <a:solidFill>
            <a:schemeClr val="bg1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l-GR" sz="1800" b="1"/>
              <a:t>Μεγαλύτερη ηλικία</a:t>
            </a:r>
            <a:endParaRPr lang="en-US" sz="1800" b="1"/>
          </a:p>
          <a:p>
            <a:r>
              <a:rPr lang="el-GR" sz="1800" b="1"/>
              <a:t>Α</a:t>
            </a:r>
            <a:r>
              <a:rPr lang="en-US" sz="1800" b="1"/>
              <a:t>:</a:t>
            </a:r>
            <a:r>
              <a:rPr lang="el-GR" sz="1800" b="1"/>
              <a:t>Γ</a:t>
            </a:r>
            <a:r>
              <a:rPr lang="en-US" sz="1800" b="1"/>
              <a:t> = 0.9</a:t>
            </a:r>
          </a:p>
          <a:p>
            <a:r>
              <a:rPr lang="el-GR" sz="1800" b="1">
                <a:solidFill>
                  <a:srgbClr val="FF0000"/>
                </a:solidFill>
              </a:rPr>
              <a:t>Χειρότερη πρόγνωση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2438400" y="1066800"/>
            <a:ext cx="855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FF00"/>
                </a:solidFill>
              </a:rPr>
              <a:t>ALK+</a:t>
            </a: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5837238" y="1082675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FF00"/>
                </a:solidFill>
              </a:rPr>
              <a:t>ALK-</a:t>
            </a:r>
          </a:p>
        </p:txBody>
      </p:sp>
      <p:grpSp>
        <p:nvGrpSpPr>
          <p:cNvPr id="272391" name="Group 7"/>
          <p:cNvGrpSpPr>
            <a:grpSpLocks/>
          </p:cNvGrpSpPr>
          <p:nvPr/>
        </p:nvGrpSpPr>
        <p:grpSpPr bwMode="auto">
          <a:xfrm>
            <a:off x="1189038" y="2682875"/>
            <a:ext cx="6735762" cy="4038600"/>
            <a:chOff x="1017" y="1813"/>
            <a:chExt cx="3636" cy="2433"/>
          </a:xfrm>
        </p:grpSpPr>
        <p:sp>
          <p:nvSpPr>
            <p:cNvPr id="272392" name="Text Box 8"/>
            <p:cNvSpPr txBox="1">
              <a:spLocks noChangeArrowheads="1"/>
            </p:cNvSpPr>
            <p:nvPr/>
          </p:nvSpPr>
          <p:spPr bwMode="auto">
            <a:xfrm>
              <a:off x="3008" y="4074"/>
              <a:ext cx="117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US"/>
                <a:t>Falini B </a:t>
              </a:r>
              <a:r>
                <a:rPr lang="en-US" i="1"/>
                <a:t>et al</a:t>
              </a:r>
              <a:r>
                <a:rPr lang="en-US"/>
                <a:t> Blood, 1999</a:t>
              </a:r>
            </a:p>
          </p:txBody>
        </p:sp>
        <p:sp>
          <p:nvSpPr>
            <p:cNvPr id="272393" name="Text Box 9"/>
            <p:cNvSpPr txBox="1">
              <a:spLocks noChangeArrowheads="1"/>
            </p:cNvSpPr>
            <p:nvPr/>
          </p:nvSpPr>
          <p:spPr bwMode="auto">
            <a:xfrm>
              <a:off x="1676" y="3491"/>
              <a:ext cx="263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15%</a:t>
              </a:r>
            </a:p>
          </p:txBody>
        </p:sp>
        <p:grpSp>
          <p:nvGrpSpPr>
            <p:cNvPr id="272394" name="Group 10"/>
            <p:cNvGrpSpPr>
              <a:grpSpLocks/>
            </p:cNvGrpSpPr>
            <p:nvPr/>
          </p:nvGrpSpPr>
          <p:grpSpPr bwMode="auto">
            <a:xfrm>
              <a:off x="1048" y="1813"/>
              <a:ext cx="3605" cy="2419"/>
              <a:chOff x="2888" y="2038"/>
              <a:chExt cx="2924" cy="1942"/>
            </a:xfrm>
          </p:grpSpPr>
          <p:sp>
            <p:nvSpPr>
              <p:cNvPr id="272397" name="Rectangle 11"/>
              <p:cNvSpPr>
                <a:spLocks noChangeArrowheads="1"/>
              </p:cNvSpPr>
              <p:nvPr/>
            </p:nvSpPr>
            <p:spPr bwMode="auto">
              <a:xfrm>
                <a:off x="5568" y="2039"/>
                <a:ext cx="216" cy="19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pic>
            <p:nvPicPr>
              <p:cNvPr id="272398" name="Picture 12" descr="Survival by ALK status-Falini Blood 199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88" y="2038"/>
                <a:ext cx="2695" cy="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2399" name="Text Box 13"/>
              <p:cNvSpPr txBox="1">
                <a:spLocks noChangeArrowheads="1"/>
              </p:cNvSpPr>
              <p:nvPr/>
            </p:nvSpPr>
            <p:spPr bwMode="auto">
              <a:xfrm flipH="1">
                <a:off x="5487" y="2456"/>
                <a:ext cx="325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292929"/>
                    </a:solidFill>
                    <a:latin typeface="Arial Black" pitchFamily="34" charset="0"/>
                  </a:rPr>
                  <a:t>71%</a:t>
                </a:r>
              </a:p>
            </p:txBody>
          </p:sp>
          <p:sp>
            <p:nvSpPr>
              <p:cNvPr id="272400" name="Text Box 14"/>
              <p:cNvSpPr txBox="1">
                <a:spLocks noChangeArrowheads="1"/>
              </p:cNvSpPr>
              <p:nvPr/>
            </p:nvSpPr>
            <p:spPr bwMode="auto">
              <a:xfrm flipH="1">
                <a:off x="4949" y="3360"/>
                <a:ext cx="325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292929"/>
                    </a:solidFill>
                    <a:latin typeface="Arial Black" pitchFamily="34" charset="0"/>
                  </a:rPr>
                  <a:t>15%</a:t>
                </a:r>
              </a:p>
            </p:txBody>
          </p:sp>
        </p:grpSp>
        <p:sp>
          <p:nvSpPr>
            <p:cNvPr id="272395" name="Text Box 15"/>
            <p:cNvSpPr txBox="1">
              <a:spLocks noChangeArrowheads="1"/>
            </p:cNvSpPr>
            <p:nvPr/>
          </p:nvSpPr>
          <p:spPr bwMode="auto">
            <a:xfrm>
              <a:off x="1552" y="3363"/>
              <a:ext cx="99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l-GR"/>
            </a:p>
          </p:txBody>
        </p:sp>
        <p:sp>
          <p:nvSpPr>
            <p:cNvPr id="272396" name="Rectangle 16"/>
            <p:cNvSpPr>
              <a:spLocks noChangeArrowheads="1"/>
            </p:cNvSpPr>
            <p:nvPr/>
          </p:nvSpPr>
          <p:spPr bwMode="auto">
            <a:xfrm>
              <a:off x="1017" y="4108"/>
              <a:ext cx="119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>
                  <a:solidFill>
                    <a:srgbClr val="CC0000"/>
                  </a:solidFill>
                </a:rPr>
                <a:t>Falini B. </a:t>
              </a:r>
              <a:r>
                <a:rPr lang="en-US" sz="900" i="1">
                  <a:solidFill>
                    <a:srgbClr val="CC0000"/>
                  </a:solidFill>
                </a:rPr>
                <a:t>et al</a:t>
              </a:r>
              <a:r>
                <a:rPr lang="en-US" sz="900">
                  <a:solidFill>
                    <a:srgbClr val="CC0000"/>
                  </a:solidFill>
                </a:rPr>
                <a:t> Blood, 1999</a:t>
              </a:r>
            </a:p>
          </p:txBody>
        </p:sp>
      </p:grp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1143000"/>
          </a:xfrm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</a:rPr>
              <a:t>ALK+ </a:t>
            </a:r>
            <a:r>
              <a:rPr lang="el-GR" sz="3200">
                <a:solidFill>
                  <a:srgbClr val="FFFF00"/>
                </a:solidFill>
              </a:rPr>
              <a:t>Αναπλαστικό λέμφωμα από μεγάλα κύτταρα (ΑΛΜΚ)</a:t>
            </a:r>
            <a:endParaRPr lang="en-US" sz="3200">
              <a:solidFill>
                <a:srgbClr val="FFFF00"/>
              </a:solidFill>
            </a:endParaRPr>
          </a:p>
        </p:txBody>
      </p:sp>
      <p:graphicFrame>
        <p:nvGraphicFramePr>
          <p:cNvPr id="61443" name="Group 3"/>
          <p:cNvGraphicFramePr>
            <a:graphicFrameLocks noGrp="1"/>
          </p:cNvGraphicFramePr>
          <p:nvPr/>
        </p:nvGraphicFramePr>
        <p:xfrm>
          <a:off x="381000" y="2414588"/>
          <a:ext cx="8458200" cy="3505200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Κλασσικός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(80%)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Κοινοί τύποι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»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Λεμφοϊστιοκυτταρικός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Μικροκυτταρικός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Σπάνιοι τύποι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(&lt;5%)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ουδετερόφιλα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ηωσινόφιλα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γιγαντοκύτταρα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Σαρκωματοειδής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5462" name="Line 12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71015" name="Text Box 13"/>
          <p:cNvSpPr txBox="1">
            <a:spLocks noChangeArrowheads="1"/>
          </p:cNvSpPr>
          <p:nvPr/>
        </p:nvSpPr>
        <p:spPr bwMode="auto">
          <a:xfrm>
            <a:off x="2797175" y="1498600"/>
            <a:ext cx="320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Ιστολογικοί τύποι</a:t>
            </a:r>
            <a:endParaRPr lang="en-US" sz="32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275464" name="Line 14"/>
          <p:cNvSpPr>
            <a:spLocks noChangeShapeType="1"/>
          </p:cNvSpPr>
          <p:nvPr/>
        </p:nvSpPr>
        <p:spPr bwMode="auto">
          <a:xfrm flipV="1">
            <a:off x="5715000" y="30480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5465" name="Line 15"/>
          <p:cNvSpPr>
            <a:spLocks noChangeShapeType="1"/>
          </p:cNvSpPr>
          <p:nvPr/>
        </p:nvSpPr>
        <p:spPr bwMode="auto">
          <a:xfrm flipV="1">
            <a:off x="5715000" y="36576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5466" name="Line 16"/>
          <p:cNvSpPr>
            <a:spLocks noChangeShapeType="1"/>
          </p:cNvSpPr>
          <p:nvPr/>
        </p:nvSpPr>
        <p:spPr bwMode="auto">
          <a:xfrm flipV="1">
            <a:off x="5715000" y="42672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ALCL4-Giant cell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17475"/>
            <a:ext cx="5710237" cy="4281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483" name="Picture 3" descr="Hallmark cell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781300"/>
            <a:ext cx="5334000" cy="4000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484" name="Line 4"/>
          <p:cNvSpPr>
            <a:spLocks noChangeShapeType="1"/>
          </p:cNvSpPr>
          <p:nvPr/>
        </p:nvSpPr>
        <p:spPr bwMode="auto">
          <a:xfrm>
            <a:off x="6400800" y="4876800"/>
            <a:ext cx="381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6200" y="4460875"/>
            <a:ext cx="2616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ALK+ 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ΑΛΜΚ, </a:t>
            </a:r>
            <a:endParaRPr lang="en-US" sz="2800" dirty="0">
              <a:solidFill>
                <a:srgbClr val="FFFFCC"/>
              </a:solidFill>
              <a:latin typeface="+mn-lt"/>
              <a:cs typeface="Arial" pitchFamily="34" charset="0"/>
            </a:endParaRPr>
          </a:p>
          <a:p>
            <a:pPr eaLnBrk="0" hangingPunct="0"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κλασσικός τύπος</a:t>
            </a:r>
            <a:endParaRPr lang="en-US" sz="2800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5105400" y="22098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Κύτταρα </a:t>
            </a: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Hallmark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ALK+ ALCL, 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«μικροκυτταρικός» τύπος</a:t>
            </a:r>
            <a:endParaRPr lang="en-US" sz="3200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77507" name="Picture 3" descr="007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113"/>
            <a:ext cx="5029200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08" name="Picture 4" descr="007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59100"/>
            <a:ext cx="51816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3962400" y="4557713"/>
            <a:ext cx="7683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CD20</a:t>
            </a: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6553200" y="4548188"/>
            <a:ext cx="11112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CD45RO</a:t>
            </a: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3962400" y="6491288"/>
            <a:ext cx="7683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CD30</a:t>
            </a: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>
            <a:off x="6553200" y="6481763"/>
            <a:ext cx="6540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ALK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ALK-negat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809750"/>
            <a:ext cx="57896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ALK- </a:t>
            </a:r>
            <a:r>
              <a:rPr lang="el-GR" sz="2800">
                <a:solidFill>
                  <a:srgbClr val="FFFF00"/>
                </a:solidFill>
              </a:rPr>
              <a:t>Αναπλαστικό λέμφωμα από μεγάλα κύτταρα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1963738" y="2362200"/>
            <a:ext cx="1152525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3000"/>
          </a:p>
        </p:txBody>
      </p:sp>
      <p:pic>
        <p:nvPicPr>
          <p:cNvPr id="278533" name="Picture 5" descr="ALK-negative-CD30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3276600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34" name="Picture 6" descr="ALK-negative-CD3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60838"/>
            <a:ext cx="3276600" cy="246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228600" y="3124200"/>
            <a:ext cx="9906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CD30</a:t>
            </a:r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203200" y="6172200"/>
            <a:ext cx="7874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CD3</a:t>
            </a:r>
          </a:p>
        </p:txBody>
      </p:sp>
      <p:sp>
        <p:nvSpPr>
          <p:cNvPr id="278537" name="Line 9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271463" y="1371600"/>
            <a:ext cx="8466137" cy="444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l-GR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Τ - φαινότυπος</a:t>
            </a:r>
            <a:endParaRPr lang="en-US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Θετικότητα σε Τ-αντιγόνα</a:t>
            </a:r>
            <a:b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	 (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π.χ.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CD2, CD43, CD45RO)</a:t>
            </a:r>
            <a:b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endParaRPr lang="en-US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Συχνά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CD3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, CD5 -</a:t>
            </a: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Αναδιάταξη 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TCR</a:t>
            </a: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endParaRPr lang="el-GR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l-GR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«</a:t>
            </a:r>
            <a:r>
              <a:rPr lang="en-US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Null</a:t>
            </a:r>
            <a:r>
              <a:rPr lang="el-GR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» - φαινότυπος</a:t>
            </a:r>
            <a:endParaRPr lang="en-US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Αρνητικότητα σε Τ-αντιγόνα</a:t>
            </a:r>
            <a:endParaRPr lang="en-US" b="1" dirty="0">
              <a:solidFill>
                <a:srgbClr val="FFC0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	 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Αναδιάταξη 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TCR</a:t>
            </a:r>
            <a:endParaRPr lang="el-GR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endParaRPr lang="el-GR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Η χιμαιρική πρωτεϊνη της </a:t>
            </a:r>
            <a:r>
              <a:rPr lang="en-GB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ALK </a:t>
            </a:r>
            <a:r>
              <a:rPr lang="el-GR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οδηγεί σε ενεργοποίηση του </a:t>
            </a:r>
            <a:r>
              <a:rPr lang="en-GB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STAT3</a:t>
            </a:r>
            <a:r>
              <a:rPr lang="el-GR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, ενώ συνυπάρχουν μεταλλάξεις του </a:t>
            </a:r>
            <a:r>
              <a:rPr lang="en-GB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NOTCH1</a:t>
            </a:r>
          </a:p>
        </p:txBody>
      </p:sp>
      <p:pic>
        <p:nvPicPr>
          <p:cNvPr id="279555" name="Picture 3" descr="ALCL-C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8043863" y="3733800"/>
            <a:ext cx="947737" cy="457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CD3</a:t>
            </a: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904875"/>
          </a:xfrm>
        </p:spPr>
        <p:txBody>
          <a:bodyPr/>
          <a:lstStyle/>
          <a:p>
            <a:r>
              <a:rPr lang="el-GR" sz="3200">
                <a:solidFill>
                  <a:srgbClr val="66FFFF"/>
                </a:solidFill>
              </a:rPr>
              <a:t>ΑΛΜΚ</a:t>
            </a:r>
            <a:r>
              <a:rPr lang="en-US" sz="3200">
                <a:solidFill>
                  <a:srgbClr val="66FFFF"/>
                </a:solidFill>
              </a:rPr>
              <a:t>: </a:t>
            </a:r>
            <a:r>
              <a:rPr lang="el-GR" sz="3200">
                <a:solidFill>
                  <a:srgbClr val="FFFF00"/>
                </a:solidFill>
              </a:rPr>
              <a:t>Ανοσοφαινότυπος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279558" name="Line 6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cA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46513"/>
            <a:ext cx="457200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7" name="Picture 3" descr="NPM-A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5588"/>
            <a:ext cx="44958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0" y="1525588"/>
            <a:ext cx="14478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NPM-ALK </a:t>
            </a:r>
          </a:p>
        </p:txBody>
      </p:sp>
      <p:sp>
        <p:nvSpPr>
          <p:cNvPr id="282629" name="Rectangle 5"/>
          <p:cNvSpPr>
            <a:spLocks noChangeArrowheads="1"/>
          </p:cNvSpPr>
          <p:nvPr/>
        </p:nvSpPr>
        <p:spPr bwMode="auto">
          <a:xfrm>
            <a:off x="8140700" y="3846513"/>
            <a:ext cx="10033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x-ALK 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5181600" y="3413125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Κυτταροπλασματικό</a:t>
            </a:r>
            <a:endParaRPr lang="en-US" sz="20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Ανοσοϊστοχημικό πρότυπο</a:t>
            </a:r>
            <a:r>
              <a:rPr lang="en-US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ALK 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στο ΑΛΜΚ</a:t>
            </a:r>
            <a:endParaRPr lang="en-US" sz="32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685800" y="4454525"/>
            <a:ext cx="320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Κυτταροπλασματικό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&amp; πυρηνικό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468313" y="1196975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Ορισμός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: </a:t>
            </a: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Εξωλεμφαδενικά μη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Hodgkin</a:t>
            </a: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λεμφώματα προερχόμενα από κακοήθη κλωνικά ώριμα λεμφοκύτταρα, τα οποία διηθούν το δέρμα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611188" y="1914525"/>
            <a:ext cx="83026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charset="0"/>
              </a:rPr>
              <a:t>WHO – EORTC</a:t>
            </a:r>
            <a:r>
              <a:rPr lang="el-G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charset="0"/>
              </a:rPr>
              <a:t> ταξινόμηση πρωτοπαθών δερματικών Τ και ΝΚ/Τ λεμφωμάτων</a:t>
            </a:r>
          </a:p>
        </p:txBody>
      </p:sp>
      <p:graphicFrame>
        <p:nvGraphicFramePr>
          <p:cNvPr id="150533" name="Group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606752"/>
              </p:ext>
            </p:extLst>
          </p:nvPr>
        </p:nvGraphicFramePr>
        <p:xfrm>
          <a:off x="457200" y="2332038"/>
          <a:ext cx="8229600" cy="4488307"/>
        </p:xfrm>
        <a:graphic>
          <a:graphicData uri="http://schemas.openxmlformats.org/drawingml/2006/table">
            <a:tbl>
              <a:tblPr/>
              <a:tblGrid>
                <a:gridCol w="541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Ιστολογικός τύπος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Συχνότητα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5ετής </a:t>
                      </a: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επιβίωση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Ποικιλίες σπογγοειδούς μυκητίασης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Κλασική – κλινικές ποικιλίες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Θυλακιοτρόπος</a:t>
                      </a:r>
                      <a:endParaRPr kumimoji="0" lang="el-G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Πατζετοειδής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δικτύωση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Χαλαρό </a:t>
                      </a:r>
                      <a:r>
                        <a:rPr kumimoji="0" 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κοκκιωματώδες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δέρμα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Σύνδρομο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Sezary</a:t>
                      </a:r>
                      <a:endParaRPr kumimoji="0" lang="el-G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T-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λευχαιμία / λέμφωμα ενηλίκων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Πρωτοπαθείς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CD30+ 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λεμφοϋπερπλαστικές εξεργασίες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95-100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Τ λέμφωμα τύπου υποδοριίτιδας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Εξωλεμφαδενικό ΝΚ/Τ λέμφωμα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Επιθετικό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Σπάνιοι τύποι πρωτοπαθών δερματικών περιφερικών Τ-λεμφωμάτων, μη περαιτέρω ταυτοποιούμενων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5738" name="Rectangle 44"/>
          <p:cNvSpPr>
            <a:spLocks noGrp="1" noChangeArrowheads="1"/>
          </p:cNvSpPr>
          <p:nvPr>
            <p:ph type="title"/>
          </p:nvPr>
        </p:nvSpPr>
        <p:spPr>
          <a:xfrm>
            <a:off x="685800" y="85725"/>
            <a:ext cx="7772400" cy="822325"/>
          </a:xfrm>
        </p:spPr>
        <p:txBody>
          <a:bodyPr/>
          <a:lstStyle/>
          <a:p>
            <a:r>
              <a:rPr lang="el-GR" sz="3600">
                <a:solidFill>
                  <a:schemeClr val="bg1"/>
                </a:solidFill>
              </a:rPr>
              <a:t>Πρωτοπαθή δερματικά Τ-λεμφώματα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165100"/>
            <a:ext cx="7772400" cy="671513"/>
          </a:xfrm>
        </p:spPr>
        <p:txBody>
          <a:bodyPr/>
          <a:lstStyle/>
          <a:p>
            <a:r>
              <a:rPr lang="el-GR" sz="3200" b="1">
                <a:solidFill>
                  <a:srgbClr val="FFFF00"/>
                </a:solidFill>
              </a:rPr>
              <a:t>Σπογγοειδής μυκητίαση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125538"/>
            <a:ext cx="8686800" cy="50006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chemeClr val="bg1"/>
                </a:solidFill>
              </a:rPr>
              <a:t>O </a:t>
            </a:r>
            <a:r>
              <a:rPr lang="el-GR" sz="2000">
                <a:solidFill>
                  <a:schemeClr val="bg1"/>
                </a:solidFill>
              </a:rPr>
              <a:t>συχνότερος τύπος πρωτοπαθούς δερματικού Τ λεμφώματος</a:t>
            </a:r>
          </a:p>
          <a:p>
            <a:pPr>
              <a:lnSpc>
                <a:spcPct val="110000"/>
              </a:lnSpc>
            </a:pPr>
            <a:r>
              <a:rPr lang="el-GR" sz="2000">
                <a:solidFill>
                  <a:schemeClr val="bg1"/>
                </a:solidFill>
              </a:rPr>
              <a:t>Ενήλικες συνήθως ηλικιωμένοι, Α&gt;Γ</a:t>
            </a:r>
          </a:p>
          <a:p>
            <a:pPr>
              <a:lnSpc>
                <a:spcPct val="110000"/>
              </a:lnSpc>
            </a:pPr>
            <a:r>
              <a:rPr lang="el-GR" sz="2000">
                <a:solidFill>
                  <a:schemeClr val="bg1"/>
                </a:solidFill>
              </a:rPr>
              <a:t>Κνησμώδεις δερματικές αλλοιώσεις</a:t>
            </a:r>
            <a:r>
              <a:rPr lang="en-US" sz="2000">
                <a:solidFill>
                  <a:schemeClr val="bg1"/>
                </a:solidFill>
              </a:rPr>
              <a:t>:</a:t>
            </a:r>
            <a:r>
              <a:rPr lang="el-GR" sz="2000">
                <a:solidFill>
                  <a:schemeClr val="bg1"/>
                </a:solidFill>
              </a:rPr>
              <a:t> κηλίδες </a:t>
            </a:r>
            <a:r>
              <a:rPr lang="en-US" sz="200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l-GR" sz="2000">
                <a:solidFill>
                  <a:schemeClr val="bg1"/>
                </a:solidFill>
              </a:rPr>
              <a:t> πλάκες </a:t>
            </a:r>
            <a:r>
              <a:rPr lang="en-US" sz="200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l-GR" sz="2000">
                <a:solidFill>
                  <a:schemeClr val="bg1"/>
                </a:solidFill>
              </a:rPr>
              <a:t> όγκοι</a:t>
            </a:r>
          </a:p>
          <a:p>
            <a:pPr>
              <a:lnSpc>
                <a:spcPct val="110000"/>
              </a:lnSpc>
            </a:pPr>
            <a:r>
              <a:rPr lang="el-GR" sz="2000" u="sng">
                <a:solidFill>
                  <a:srgbClr val="FFFF00"/>
                </a:solidFill>
              </a:rPr>
              <a:t>Ιστολογική εικόνα</a:t>
            </a:r>
          </a:p>
          <a:p>
            <a:pPr>
              <a:lnSpc>
                <a:spcPct val="110000"/>
              </a:lnSpc>
            </a:pPr>
            <a:r>
              <a:rPr lang="el-GR" sz="2000" u="sng">
                <a:solidFill>
                  <a:srgbClr val="FFFF00"/>
                </a:solidFill>
              </a:rPr>
              <a:t>Κηλίδες</a:t>
            </a:r>
            <a:r>
              <a:rPr lang="en-US" sz="2000">
                <a:solidFill>
                  <a:srgbClr val="00FFFF"/>
                </a:solidFill>
              </a:rPr>
              <a:t>:</a:t>
            </a:r>
            <a:r>
              <a:rPr lang="el-GR" sz="2000"/>
              <a:t> </a:t>
            </a:r>
            <a:r>
              <a:rPr lang="el-GR" sz="2000">
                <a:solidFill>
                  <a:schemeClr val="bg1"/>
                </a:solidFill>
              </a:rPr>
              <a:t>Διήθηση ανώτερου χορίου και της βασικής στιβάδας της επιδερμίδας από μικρά λεμφοειδή κύτταρα με ακανόνιστους πυρήνες</a:t>
            </a:r>
          </a:p>
          <a:p>
            <a:pPr>
              <a:lnSpc>
                <a:spcPct val="110000"/>
              </a:lnSpc>
            </a:pPr>
            <a:endParaRPr lang="el-GR" sz="2000" b="1">
              <a:latin typeface="Tahoma" pitchFamily="34" charset="0"/>
            </a:endParaRPr>
          </a:p>
        </p:txBody>
      </p:sp>
      <p:pic>
        <p:nvPicPr>
          <p:cNvPr id="287748" name="Picture 4" descr="N189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" y="4289425"/>
            <a:ext cx="3570288" cy="2343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7749" name="Picture 5" descr="11"/>
          <p:cNvPicPr>
            <a:picLocks noChangeAspect="1" noChangeArrowheads="1"/>
          </p:cNvPicPr>
          <p:nvPr/>
        </p:nvPicPr>
        <p:blipFill>
          <a:blip r:embed="rId4" cstate="print"/>
          <a:srcRect l="20535" t="20493" r="26857" b="26338"/>
          <a:stretch>
            <a:fillRect/>
          </a:stretch>
        </p:blipFill>
        <p:spPr bwMode="auto">
          <a:xfrm>
            <a:off x="5249863" y="4289425"/>
            <a:ext cx="3482975" cy="2341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Φυματιώδης λεμφαδενίτιδα- κοκκίωμα με τυροειδή νέκρωση</a:t>
            </a:r>
          </a:p>
        </p:txBody>
      </p:sp>
      <p:pic>
        <p:nvPicPr>
          <p:cNvPr id="33794" name="3 - Θέση περιεχομένου" descr="σάρωση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700213"/>
            <a:ext cx="5832475" cy="3835400"/>
          </a:xfrm>
        </p:spPr>
      </p:pic>
      <p:sp>
        <p:nvSpPr>
          <p:cNvPr id="33795" name="3 - TextBox"/>
          <p:cNvSpPr txBox="1">
            <a:spLocks noChangeArrowheads="1"/>
          </p:cNvSpPr>
          <p:nvPr/>
        </p:nvSpPr>
        <p:spPr bwMode="auto">
          <a:xfrm>
            <a:off x="2411413" y="5949950"/>
            <a:ext cx="2052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επιθηλιοειδή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3796" name="4 - TextBox"/>
          <p:cNvSpPr txBox="1">
            <a:spLocks noChangeArrowheads="1"/>
          </p:cNvSpPr>
          <p:nvPr/>
        </p:nvSpPr>
        <p:spPr bwMode="auto">
          <a:xfrm>
            <a:off x="4643438" y="5805488"/>
            <a:ext cx="2665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τυροειδής νέκρωση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rot="5400000" flipH="1" flipV="1">
            <a:off x="2161382" y="5120481"/>
            <a:ext cx="15113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 rot="5400000" flipH="1" flipV="1">
            <a:off x="4789488" y="5372100"/>
            <a:ext cx="719138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700213"/>
            <a:ext cx="19907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850"/>
            <a:ext cx="7772400" cy="993775"/>
          </a:xfrm>
        </p:spPr>
        <p:txBody>
          <a:bodyPr/>
          <a:lstStyle/>
          <a:p>
            <a:r>
              <a:rPr lang="el-GR" sz="2800" b="1">
                <a:solidFill>
                  <a:srgbClr val="FFFF00"/>
                </a:solidFill>
              </a:rPr>
              <a:t>Σπογγοειδής μυκητίαση                               </a:t>
            </a:r>
            <a:br>
              <a:rPr lang="en-US" sz="2800" b="1">
                <a:solidFill>
                  <a:srgbClr val="FFFF00"/>
                </a:solidFill>
              </a:rPr>
            </a:br>
            <a:r>
              <a:rPr lang="el-GR" sz="2800" b="1">
                <a:solidFill>
                  <a:srgbClr val="FFFF00"/>
                </a:solidFill>
              </a:rPr>
              <a:t>Ιστολογική εικόνα (συνέχεια)</a:t>
            </a:r>
          </a:p>
        </p:txBody>
      </p:sp>
      <p:graphicFrame>
        <p:nvGraphicFramePr>
          <p:cNvPr id="154668" name="Group 44"/>
          <p:cNvGraphicFramePr>
            <a:graphicFrameLocks noGrp="1"/>
          </p:cNvGraphicFramePr>
          <p:nvPr/>
        </p:nvGraphicFramePr>
        <p:xfrm>
          <a:off x="228600" y="1268413"/>
          <a:ext cx="8736013" cy="3925189"/>
        </p:xfrm>
        <a:graphic>
          <a:graphicData uri="http://schemas.openxmlformats.org/drawingml/2006/table">
            <a:tbl>
              <a:tblPr/>
              <a:tblGrid>
                <a:gridCol w="4033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4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Πλάκες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Προέχων </a:t>
                      </a:r>
                      <a:r>
                        <a:rPr kumimoji="0" 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επιδερμοτροπισμός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αποστημάτια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Pautrier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Πύκνωση του διηθήματος του χορίου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Όγκοι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Ελάττωση επιδερμοτροπισμού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Πύκνωση &amp; επέκταση του διηθήματος του χορίου &amp; στον υποδόριο ιστό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Αύξηση του αριθμού των μεγάλων κυττάρων (&lt;25%)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1057275" y="5476875"/>
            <a:ext cx="701357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: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CD2, 3, 4, 5+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/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CD7-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                               CD8- (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σπάνια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+)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                               CD56 &amp;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κυτταροτοξικά μόρια σπάνια +</a:t>
            </a:r>
          </a:p>
        </p:txBody>
      </p:sp>
      <p:pic>
        <p:nvPicPr>
          <p:cNvPr id="289807" name="Picture 42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513" y="3219450"/>
            <a:ext cx="2686050" cy="1787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89808" name="Picture 52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852738"/>
            <a:ext cx="1795463" cy="2160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89809" name="Picture 5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3357563"/>
            <a:ext cx="1990725" cy="13668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47650"/>
            <a:ext cx="7772400" cy="850900"/>
          </a:xfrm>
        </p:spPr>
        <p:txBody>
          <a:bodyPr/>
          <a:lstStyle/>
          <a:p>
            <a:r>
              <a:rPr lang="el-GR" sz="3200" b="1">
                <a:solidFill>
                  <a:srgbClr val="FFFF00"/>
                </a:solidFill>
              </a:rPr>
              <a:t>Σύνδρομο</a:t>
            </a:r>
            <a:r>
              <a:rPr lang="en-US" sz="3200" b="1">
                <a:solidFill>
                  <a:srgbClr val="FFFF00"/>
                </a:solidFill>
              </a:rPr>
              <a:t> S</a:t>
            </a:r>
            <a:r>
              <a:rPr lang="en-US" sz="3200" b="1">
                <a:solidFill>
                  <a:srgbClr val="FFFF00"/>
                </a:solidFill>
                <a:cs typeface="Tahoma" pitchFamily="34" charset="0"/>
              </a:rPr>
              <a:t>é</a:t>
            </a:r>
            <a:r>
              <a:rPr lang="en-US" sz="3200" b="1">
                <a:solidFill>
                  <a:srgbClr val="FFFF00"/>
                </a:solidFill>
              </a:rPr>
              <a:t>zary</a:t>
            </a:r>
            <a:endParaRPr lang="el-GR" sz="3200" b="1">
              <a:solidFill>
                <a:srgbClr val="FFFF00"/>
              </a:solidFill>
            </a:endParaRP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7763"/>
            <a:ext cx="8229600" cy="5073650"/>
          </a:xfrm>
        </p:spPr>
        <p:txBody>
          <a:bodyPr/>
          <a:lstStyle/>
          <a:p>
            <a:r>
              <a:rPr lang="en-US" sz="1800" b="1">
                <a:solidFill>
                  <a:srgbClr val="FFFF00"/>
                </a:solidFill>
                <a:cs typeface="Tahoma" pitchFamily="34" charset="0"/>
              </a:rPr>
              <a:t>K</a:t>
            </a:r>
            <a:r>
              <a:rPr lang="el-GR" sz="1800" b="1">
                <a:solidFill>
                  <a:srgbClr val="FFFF00"/>
                </a:solidFill>
                <a:cs typeface="Tahoma" pitchFamily="34" charset="0"/>
              </a:rPr>
              <a:t>λινική εικόνα</a:t>
            </a:r>
          </a:p>
          <a:p>
            <a:pPr>
              <a:buFontTx/>
              <a:buNone/>
            </a:pP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Ενήλικες συνήθως ηλικιωμένοι               </a:t>
            </a:r>
          </a:p>
          <a:p>
            <a:pPr>
              <a:buFontTx/>
              <a:buNone/>
            </a:pP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Κνησμώδες </a:t>
            </a:r>
            <a:r>
              <a:rPr lang="el-GR" sz="1800" b="1" u="sng">
                <a:solidFill>
                  <a:schemeClr val="bg1"/>
                </a:solidFill>
                <a:cs typeface="Tahoma" pitchFamily="34" charset="0"/>
              </a:rPr>
              <a:t>ερυθρόδερμα</a:t>
            </a:r>
          </a:p>
          <a:p>
            <a:pPr>
              <a:buFontTx/>
              <a:buNone/>
            </a:pP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Γενικευμένη </a:t>
            </a:r>
            <a:r>
              <a:rPr lang="el-GR" sz="1800" b="1" u="sng">
                <a:solidFill>
                  <a:schemeClr val="bg1"/>
                </a:solidFill>
                <a:cs typeface="Tahoma" pitchFamily="34" charset="0"/>
              </a:rPr>
              <a:t>λεμφαδενοπάθεια</a:t>
            </a:r>
            <a:endParaRPr lang="el-GR" sz="1800" b="1">
              <a:solidFill>
                <a:schemeClr val="bg1"/>
              </a:solidFill>
              <a:cs typeface="Tahoma" pitchFamily="34" charset="0"/>
            </a:endParaRPr>
          </a:p>
          <a:p>
            <a:r>
              <a:rPr lang="el-GR" sz="1800" b="1" u="sng">
                <a:solidFill>
                  <a:schemeClr val="bg1"/>
                </a:solidFill>
                <a:cs typeface="Tahoma" pitchFamily="34" charset="0"/>
              </a:rPr>
              <a:t>Ταυτόσημος Τ κλώνος σε περιφερικό αίμα, δέρμα &amp; λεμφαδένες</a:t>
            </a:r>
          </a:p>
          <a:p>
            <a:r>
              <a:rPr lang="el-GR" sz="1800" b="1" u="sng">
                <a:solidFill>
                  <a:schemeClr val="bg1"/>
                </a:solidFill>
                <a:cs typeface="Tahoma" pitchFamily="34" charset="0"/>
              </a:rPr>
              <a:t>Τουλάχιστον 1 από τα παρακάτω</a:t>
            </a:r>
            <a:r>
              <a:rPr lang="en-US" sz="1800" b="1">
                <a:solidFill>
                  <a:schemeClr val="bg1"/>
                </a:solidFill>
                <a:cs typeface="Tahoma" pitchFamily="34" charset="0"/>
              </a:rPr>
              <a:t>:</a:t>
            </a:r>
          </a:p>
          <a:p>
            <a:pPr>
              <a:buFontTx/>
              <a:buNone/>
            </a:pPr>
            <a:r>
              <a:rPr lang="en-US" sz="1800" b="1">
                <a:solidFill>
                  <a:schemeClr val="bg1"/>
                </a:solidFill>
                <a:cs typeface="Tahoma" pitchFamily="34" charset="0"/>
              </a:rPr>
              <a:t>CD4/CD8 &gt;10 </a:t>
            </a: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στο περιφερικό αίμα</a:t>
            </a:r>
          </a:p>
          <a:p>
            <a:pPr>
              <a:buFontTx/>
              <a:buNone/>
            </a:pPr>
            <a:r>
              <a:rPr lang="en-US" sz="1800" b="1">
                <a:solidFill>
                  <a:schemeClr val="bg1"/>
                </a:solidFill>
                <a:cs typeface="Tahoma" pitchFamily="34" charset="0"/>
              </a:rPr>
              <a:t>Sézary </a:t>
            </a: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κύτταρα στο περιφερικό αίμα &gt;1000/</a:t>
            </a:r>
            <a:r>
              <a:rPr lang="en-US" sz="1800" b="1">
                <a:solidFill>
                  <a:schemeClr val="bg1"/>
                </a:solidFill>
                <a:cs typeface="Tahoma" pitchFamily="34" charset="0"/>
              </a:rPr>
              <a:t>mm</a:t>
            </a:r>
            <a:r>
              <a:rPr lang="en-US" sz="1800" b="1" baseline="30000">
                <a:solidFill>
                  <a:schemeClr val="bg1"/>
                </a:solidFill>
                <a:cs typeface="Tahoma" pitchFamily="34" charset="0"/>
              </a:rPr>
              <a:t>2</a:t>
            </a:r>
            <a:endParaRPr lang="el-GR" sz="1800" b="1" baseline="30000">
              <a:solidFill>
                <a:schemeClr val="bg1"/>
              </a:solidFill>
              <a:cs typeface="Tahoma" pitchFamily="34" charset="0"/>
            </a:endParaRPr>
          </a:p>
          <a:p>
            <a:pPr>
              <a:buFontTx/>
              <a:buNone/>
            </a:pP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Απώλεια Τ αντιγόνων </a:t>
            </a:r>
            <a:r>
              <a:rPr lang="en-US" sz="1800" b="1">
                <a:solidFill>
                  <a:schemeClr val="bg1"/>
                </a:solidFill>
                <a:cs typeface="Tahoma" pitchFamily="34" charset="0"/>
              </a:rPr>
              <a:t>(CD7)</a:t>
            </a:r>
          </a:p>
          <a:p>
            <a:r>
              <a:rPr lang="en-US" sz="1800" b="1" u="sng">
                <a:solidFill>
                  <a:srgbClr val="FFFF00"/>
                </a:solidFill>
                <a:cs typeface="Tahoma" pitchFamily="34" charset="0"/>
              </a:rPr>
              <a:t>I</a:t>
            </a:r>
            <a:r>
              <a:rPr lang="el-GR" sz="1800" b="1" u="sng">
                <a:solidFill>
                  <a:srgbClr val="FFFF00"/>
                </a:solidFill>
                <a:cs typeface="Tahoma" pitchFamily="34" charset="0"/>
              </a:rPr>
              <a:t>στολογική εικόνα</a:t>
            </a:r>
          </a:p>
          <a:p>
            <a:pPr>
              <a:buFontTx/>
              <a:buNone/>
            </a:pP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Διήθηση επιδερμίδας / χορίου από μικρά άτυπα λεμφοειδή κύτταρα</a:t>
            </a:r>
          </a:p>
          <a:p>
            <a:pPr>
              <a:buFontTx/>
              <a:buNone/>
            </a:pPr>
            <a:r>
              <a:rPr lang="el-GR" sz="1800" b="1">
                <a:solidFill>
                  <a:schemeClr val="bg1"/>
                </a:solidFill>
                <a:cs typeface="Tahoma" pitchFamily="34" charset="0"/>
              </a:rPr>
              <a:t>1/3 περιπτώσεων μη ειδικά ευρήματα</a:t>
            </a:r>
          </a:p>
          <a:p>
            <a:r>
              <a:rPr lang="el-GR" sz="1800" b="1" u="sng">
                <a:solidFill>
                  <a:srgbClr val="FFFF00"/>
                </a:solidFill>
                <a:cs typeface="Tahoma" pitchFamily="34" charset="0"/>
              </a:rPr>
              <a:t>Ανοσοφαινότυπος</a:t>
            </a:r>
            <a:r>
              <a:rPr lang="en-US" sz="1800" b="1" u="sng">
                <a:solidFill>
                  <a:srgbClr val="FFFF00"/>
                </a:solidFill>
                <a:cs typeface="Tahoma" pitchFamily="34" charset="0"/>
              </a:rPr>
              <a:t> </a:t>
            </a:r>
            <a:r>
              <a:rPr lang="en-US" sz="1800" b="1">
                <a:solidFill>
                  <a:srgbClr val="FFFF00"/>
                </a:solidFill>
                <a:cs typeface="Tahoma" pitchFamily="34" charset="0"/>
              </a:rPr>
              <a:t>                                                </a:t>
            </a:r>
            <a:endParaRPr lang="el-GR" sz="1800" b="1">
              <a:solidFill>
                <a:srgbClr val="FFFF00"/>
              </a:solidFill>
              <a:cs typeface="Tahoma" pitchFamily="34" charset="0"/>
            </a:endParaRPr>
          </a:p>
          <a:p>
            <a:pPr>
              <a:buFontTx/>
              <a:buNone/>
            </a:pPr>
            <a:r>
              <a:rPr lang="en-US" sz="1800" b="1">
                <a:solidFill>
                  <a:schemeClr val="bg1"/>
                </a:solidFill>
                <a:cs typeface="Tahoma" pitchFamily="34" charset="0"/>
              </a:rPr>
              <a:t>CD2, CD3, CD4, CD5+/CCR4+</a:t>
            </a:r>
          </a:p>
          <a:p>
            <a:pPr>
              <a:buFontTx/>
              <a:buNone/>
            </a:pPr>
            <a:r>
              <a:rPr lang="en-US" sz="1800" b="1">
                <a:solidFill>
                  <a:schemeClr val="bg1"/>
                </a:solidFill>
                <a:cs typeface="Tahoma" pitchFamily="34" charset="0"/>
              </a:rPr>
              <a:t>CD7, CD8-</a:t>
            </a:r>
            <a:endParaRPr lang="el-GR" sz="1800" b="1">
              <a:solidFill>
                <a:schemeClr val="bg1"/>
              </a:solidFill>
              <a:cs typeface="Tahoma" pitchFamily="34" charset="0"/>
            </a:endParaRPr>
          </a:p>
        </p:txBody>
      </p:sp>
      <p:pic>
        <p:nvPicPr>
          <p:cNvPr id="293892" name="Picture 4" descr="11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5657850" y="1030288"/>
            <a:ext cx="2066925" cy="1423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3893" name="Picture 5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7338" y="4994275"/>
            <a:ext cx="2644775" cy="1757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>
                <a:solidFill>
                  <a:srgbClr val="FFFF00"/>
                </a:solidFill>
                <a:cs typeface="Tahoma" pitchFamily="34" charset="0"/>
              </a:rPr>
              <a:t>Πρωτοπαθές δερματικό αναπλαστικό </a:t>
            </a:r>
            <a:r>
              <a:rPr lang="en-US" sz="3200" b="1">
                <a:solidFill>
                  <a:srgbClr val="FFFF00"/>
                </a:solidFill>
                <a:cs typeface="Tahoma" pitchFamily="34" charset="0"/>
              </a:rPr>
              <a:t>                  </a:t>
            </a:r>
            <a:r>
              <a:rPr lang="el-GR" sz="3200" b="1">
                <a:solidFill>
                  <a:srgbClr val="FFFF00"/>
                </a:solidFill>
                <a:cs typeface="Tahoma" pitchFamily="34" charset="0"/>
              </a:rPr>
              <a:t>Τ-λέμφωμα</a:t>
            </a:r>
            <a:r>
              <a:rPr lang="en-US" sz="3200" b="1">
                <a:solidFill>
                  <a:srgbClr val="FFFF00"/>
                </a:solidFill>
                <a:cs typeface="Tahoma" pitchFamily="34" charset="0"/>
              </a:rPr>
              <a:t> (C-ALCL)</a:t>
            </a:r>
            <a:endParaRPr lang="el-GR" sz="3200" b="1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51063"/>
            <a:ext cx="8229600" cy="478472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cs typeface="Tahoma" pitchFamily="34" charset="0"/>
              </a:rPr>
              <a:t>O</a:t>
            </a:r>
            <a:r>
              <a:rPr lang="el-GR" sz="2400" b="1" dirty="0" err="1">
                <a:solidFill>
                  <a:srgbClr val="FFFF00"/>
                </a:solidFill>
                <a:cs typeface="Tahoma" pitchFamily="34" charset="0"/>
              </a:rPr>
              <a:t>ρισμός</a:t>
            </a:r>
            <a:r>
              <a:rPr lang="en-US" sz="2400" b="1" dirty="0">
                <a:solidFill>
                  <a:srgbClr val="FFFF00"/>
                </a:solidFill>
                <a:cs typeface="Tahoma" pitchFamily="34" charset="0"/>
              </a:rPr>
              <a:t>:</a:t>
            </a:r>
            <a:endParaRPr lang="el-GR" sz="2400" b="1" dirty="0">
              <a:solidFill>
                <a:srgbClr val="FFFF00"/>
              </a:solidFill>
              <a:cs typeface="Tahoma" pitchFamily="34" charset="0"/>
            </a:endParaRPr>
          </a:p>
          <a:p>
            <a:r>
              <a:rPr lang="el-GR" sz="2400" b="1" dirty="0">
                <a:solidFill>
                  <a:schemeClr val="bg1"/>
                </a:solidFill>
                <a:cs typeface="Tahoma" pitchFamily="34" charset="0"/>
              </a:rPr>
              <a:t>Μεγάλα αναπλαστικά κύτταρα</a:t>
            </a:r>
          </a:p>
          <a:p>
            <a:r>
              <a:rPr lang="el-GR" sz="2400" b="1" i="1" dirty="0">
                <a:solidFill>
                  <a:srgbClr val="FFFF00"/>
                </a:solidFill>
                <a:cs typeface="Tahoma" pitchFamily="34" charset="0"/>
              </a:rPr>
              <a:t>&gt;75% του πληθυσμού </a:t>
            </a:r>
            <a:r>
              <a:rPr lang="en-US" sz="2400" b="1" i="1" dirty="0">
                <a:solidFill>
                  <a:srgbClr val="FFFF00"/>
                </a:solidFill>
                <a:cs typeface="Tahoma" pitchFamily="34" charset="0"/>
              </a:rPr>
              <a:t>CD30+</a:t>
            </a:r>
          </a:p>
          <a:p>
            <a:r>
              <a:rPr lang="en-US" sz="2400" b="1" dirty="0">
                <a:solidFill>
                  <a:schemeClr val="accent2"/>
                </a:solidFill>
                <a:cs typeface="Tahoma" pitchFamily="34" charset="0"/>
              </a:rPr>
              <a:t>A</a:t>
            </a:r>
            <a:r>
              <a:rPr lang="el-GR" sz="2400" b="1" dirty="0" err="1">
                <a:solidFill>
                  <a:schemeClr val="accent2"/>
                </a:solidFill>
                <a:cs typeface="Tahoma" pitchFamily="34" charset="0"/>
              </a:rPr>
              <a:t>πουσία</a:t>
            </a:r>
            <a:r>
              <a:rPr lang="el-GR" sz="2400" b="1" dirty="0">
                <a:solidFill>
                  <a:schemeClr val="accent2"/>
                </a:solidFill>
                <a:cs typeface="Tahoma" pitchFamily="34" charset="0"/>
              </a:rPr>
              <a:t> κλινικής εικόνας ή ιστορικού σπογγοειδούς μυκητίασης (</a:t>
            </a:r>
            <a:r>
              <a:rPr lang="el-GR" sz="2400" b="1" dirty="0">
                <a:solidFill>
                  <a:schemeClr val="accent2"/>
                </a:solidFill>
                <a:cs typeface="Tahoma" pitchFamily="34" charset="0"/>
                <a:sym typeface="Wingdings" pitchFamily="2" charset="2"/>
              </a:rPr>
              <a:t> </a:t>
            </a:r>
            <a:r>
              <a:rPr lang="el-GR" sz="2400" b="1" dirty="0">
                <a:solidFill>
                  <a:schemeClr val="accent2"/>
                </a:solidFill>
                <a:cs typeface="Tahoma" pitchFamily="34" charset="0"/>
              </a:rPr>
              <a:t>στάδιο όγκου) ή άλλου λεμφώματος (</a:t>
            </a:r>
            <a:r>
              <a:rPr lang="el-GR" sz="2400" b="1" dirty="0">
                <a:solidFill>
                  <a:schemeClr val="accent2"/>
                </a:solidFill>
                <a:cs typeface="Tahoma" pitchFamily="34" charset="0"/>
                <a:sym typeface="Wingdings" pitchFamily="2" charset="2"/>
              </a:rPr>
              <a:t></a:t>
            </a:r>
            <a:r>
              <a:rPr lang="el-GR" sz="2400" b="1" dirty="0">
                <a:solidFill>
                  <a:schemeClr val="accent2"/>
                </a:solidFill>
                <a:cs typeface="Tahoma" pitchFamily="34" charset="0"/>
              </a:rPr>
              <a:t> δευτεροπαθές </a:t>
            </a:r>
            <a:r>
              <a:rPr lang="en-US" sz="2400" b="1" dirty="0">
                <a:solidFill>
                  <a:schemeClr val="accent2"/>
                </a:solidFill>
                <a:cs typeface="Tahoma" pitchFamily="34" charset="0"/>
              </a:rPr>
              <a:t> ALCL)</a:t>
            </a:r>
            <a:endParaRPr lang="el-GR" sz="2400" b="1" dirty="0">
              <a:solidFill>
                <a:schemeClr val="accent2"/>
              </a:solidFill>
              <a:cs typeface="Tahoma" pitchFamily="34" charset="0"/>
            </a:endParaRPr>
          </a:p>
          <a:p>
            <a:r>
              <a:rPr lang="el-GR" sz="2400" b="1" dirty="0">
                <a:solidFill>
                  <a:schemeClr val="bg1"/>
                </a:solidFill>
                <a:cs typeface="Tahoma" pitchFamily="34" charset="0"/>
              </a:rPr>
              <a:t>Απουσία συστηματικού </a:t>
            </a:r>
            <a:r>
              <a:rPr lang="en-US" sz="2400" b="1" dirty="0">
                <a:solidFill>
                  <a:schemeClr val="bg1"/>
                </a:solidFill>
                <a:cs typeface="Tahoma" pitchFamily="34" charset="0"/>
              </a:rPr>
              <a:t>ALCL</a:t>
            </a:r>
            <a:r>
              <a:rPr lang="el-GR" sz="2400" b="1" dirty="0">
                <a:solidFill>
                  <a:schemeClr val="bg1"/>
                </a:solidFill>
                <a:cs typeface="Tahoma" pitchFamily="34" charset="0"/>
              </a:rPr>
              <a:t> που διηθεί το δέρμα. 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en-US" sz="4000" b="1">
                <a:solidFill>
                  <a:srgbClr val="FFFF00"/>
                </a:solidFill>
                <a:cs typeface="Tahoma" pitchFamily="34" charset="0"/>
              </a:rPr>
              <a:t>C-ALCL</a:t>
            </a:r>
            <a:endParaRPr lang="el-GR" sz="4000" b="1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1125538"/>
            <a:ext cx="5045075" cy="5187950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l-GR" sz="2400" b="1">
                <a:solidFill>
                  <a:srgbClr val="FFFF00"/>
                </a:solidFill>
                <a:cs typeface="Tahoma" pitchFamily="34" charset="0"/>
              </a:rPr>
              <a:t>Κλινική εικόνα</a:t>
            </a:r>
          </a:p>
          <a:p>
            <a:pPr>
              <a:lnSpc>
                <a:spcPct val="125000"/>
              </a:lnSpc>
            </a:pPr>
            <a:r>
              <a:rPr lang="el-GR" sz="2400">
                <a:solidFill>
                  <a:schemeClr val="bg1"/>
                </a:solidFill>
                <a:cs typeface="Tahoma" pitchFamily="34" charset="0"/>
              </a:rPr>
              <a:t>Ενήλικες, Α&gt;Γ</a:t>
            </a:r>
          </a:p>
          <a:p>
            <a:pPr>
              <a:lnSpc>
                <a:spcPct val="125000"/>
              </a:lnSpc>
            </a:pPr>
            <a:r>
              <a:rPr lang="el-GR" sz="2400">
                <a:solidFill>
                  <a:schemeClr val="bg1"/>
                </a:solidFill>
                <a:cs typeface="Tahoma" pitchFamily="34" charset="0"/>
              </a:rPr>
              <a:t>Μονήρεις ή εντετοπισμένες, συχνά εξελκώμενες αλλοιώσεις, &gt;2εκ.</a:t>
            </a:r>
          </a:p>
          <a:p>
            <a:pPr>
              <a:lnSpc>
                <a:spcPct val="125000"/>
              </a:lnSpc>
            </a:pPr>
            <a:r>
              <a:rPr lang="el-GR" sz="2400">
                <a:solidFill>
                  <a:schemeClr val="bg1"/>
                </a:solidFill>
                <a:cs typeface="Tahoma" pitchFamily="34" charset="0"/>
              </a:rPr>
              <a:t>Πολυεστιακές βλάβες 20%</a:t>
            </a:r>
          </a:p>
          <a:p>
            <a:pPr>
              <a:lnSpc>
                <a:spcPct val="125000"/>
              </a:lnSpc>
            </a:pPr>
            <a:r>
              <a:rPr lang="el-GR" sz="2400">
                <a:solidFill>
                  <a:schemeClr val="bg1"/>
                </a:solidFill>
                <a:cs typeface="Tahoma" pitchFamily="34" charset="0"/>
              </a:rPr>
              <a:t>Δυνατή μερική / πλήρης αυτόματη υποστροφή</a:t>
            </a:r>
          </a:p>
          <a:p>
            <a:pPr>
              <a:lnSpc>
                <a:spcPct val="125000"/>
              </a:lnSpc>
            </a:pPr>
            <a:r>
              <a:rPr lang="el-GR" sz="2400">
                <a:solidFill>
                  <a:schemeClr val="bg1"/>
                </a:solidFill>
                <a:cs typeface="Tahoma" pitchFamily="34" charset="0"/>
              </a:rPr>
              <a:t>Εξωδερματική εντόπιση 10%        </a:t>
            </a:r>
          </a:p>
          <a:p>
            <a:pPr>
              <a:lnSpc>
                <a:spcPct val="125000"/>
              </a:lnSpc>
              <a:buFontTx/>
              <a:buNone/>
            </a:pPr>
            <a:endParaRPr lang="el-GR" sz="2400">
              <a:cs typeface="Tahoma" pitchFamily="34" charset="0"/>
            </a:endParaRPr>
          </a:p>
        </p:txBody>
      </p:sp>
      <p:pic>
        <p:nvPicPr>
          <p:cNvPr id="297988" name="Picture 4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075" y="2611438"/>
            <a:ext cx="3341688" cy="2301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4475"/>
            <a:ext cx="7772400" cy="850900"/>
          </a:xfrm>
        </p:spPr>
        <p:txBody>
          <a:bodyPr/>
          <a:lstStyle/>
          <a:p>
            <a:r>
              <a:rPr lang="en-US" sz="3600">
                <a:solidFill>
                  <a:schemeClr val="bg1"/>
                </a:solidFill>
                <a:cs typeface="Tahoma" pitchFamily="34" charset="0"/>
              </a:rPr>
              <a:t>C-ALCL</a:t>
            </a:r>
            <a:endParaRPr lang="el-GR" sz="3600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89025"/>
            <a:ext cx="5986463" cy="3457575"/>
          </a:xfrm>
        </p:spPr>
        <p:txBody>
          <a:bodyPr/>
          <a:lstStyle/>
          <a:p>
            <a:pPr>
              <a:buFontTx/>
              <a:buNone/>
            </a:pPr>
            <a:r>
              <a:rPr lang="el-GR" sz="2000" b="1">
                <a:solidFill>
                  <a:srgbClr val="FFFF00"/>
                </a:solidFill>
                <a:cs typeface="Tahoma" pitchFamily="34" charset="0"/>
              </a:rPr>
              <a:t>Ιστολογική εικόνα</a:t>
            </a:r>
          </a:p>
          <a:p>
            <a:r>
              <a:rPr lang="el-GR" sz="2000" b="1">
                <a:solidFill>
                  <a:schemeClr val="bg1"/>
                </a:solidFill>
                <a:cs typeface="Tahoma" pitchFamily="34" charset="0"/>
              </a:rPr>
              <a:t>Οζώδης / διάχυτη ανάπτυξη μεγάλων συνήθως αναπλαστικών κυττάρων</a:t>
            </a:r>
          </a:p>
          <a:p>
            <a:r>
              <a:rPr lang="el-GR" sz="2000" b="1">
                <a:solidFill>
                  <a:schemeClr val="bg1"/>
                </a:solidFill>
                <a:cs typeface="Tahoma" pitchFamily="34" charset="0"/>
              </a:rPr>
              <a:t>Απουσία (συνήθως) επιδερμοτροπισμού</a:t>
            </a:r>
          </a:p>
          <a:p>
            <a:pPr>
              <a:buFontTx/>
              <a:buNone/>
            </a:pPr>
            <a:r>
              <a:rPr lang="el-GR" sz="2000" b="1">
                <a:solidFill>
                  <a:srgbClr val="FFFF00"/>
                </a:solidFill>
                <a:cs typeface="Tahoma" pitchFamily="34" charset="0"/>
              </a:rPr>
              <a:t>   Δ.Δ. από </a:t>
            </a:r>
            <a:r>
              <a:rPr lang="en-US" sz="2000" b="1">
                <a:solidFill>
                  <a:srgbClr val="FFFF00"/>
                </a:solidFill>
                <a:cs typeface="Tahoma" pitchFamily="34" charset="0"/>
              </a:rPr>
              <a:t>LyP (</a:t>
            </a:r>
            <a:r>
              <a:rPr lang="el-GR" sz="2000" b="1">
                <a:solidFill>
                  <a:srgbClr val="FFFF00"/>
                </a:solidFill>
                <a:cs typeface="Tahoma" pitchFamily="34" charset="0"/>
              </a:rPr>
              <a:t>λεμφωματώδης βλατίδωση)</a:t>
            </a:r>
            <a:endParaRPr lang="en-US" sz="2000" b="1">
              <a:solidFill>
                <a:srgbClr val="FFFF00"/>
              </a:solidFill>
              <a:cs typeface="Tahoma" pitchFamily="34" charset="0"/>
            </a:endParaRPr>
          </a:p>
          <a:p>
            <a:r>
              <a:rPr lang="en-US" sz="2000" b="1">
                <a:solidFill>
                  <a:schemeClr val="bg1"/>
                </a:solidFill>
                <a:cs typeface="Tahoma" pitchFamily="34" charset="0"/>
              </a:rPr>
              <a:t>(E</a:t>
            </a:r>
            <a:r>
              <a:rPr lang="el-GR" sz="2000" b="1">
                <a:solidFill>
                  <a:schemeClr val="bg1"/>
                </a:solidFill>
                <a:cs typeface="Tahoma" pitchFamily="34" charset="0"/>
              </a:rPr>
              <a:t>νίοτε προέχων) αντιδραστικός πληθυσμός                      Ουδετερόφιλα, ηωσινόφιλα, ιστιοκύτταρα,   μικρά ώριμα λεμφοκύτταρα</a:t>
            </a:r>
          </a:p>
          <a:p>
            <a:r>
              <a:rPr lang="el-GR" sz="2000" b="1">
                <a:solidFill>
                  <a:schemeClr val="bg1"/>
                </a:solidFill>
                <a:cs typeface="Tahoma" pitchFamily="34" charset="0"/>
              </a:rPr>
              <a:t>Ενίοτε υπερπλασία επιδερμίδας                             </a:t>
            </a:r>
          </a:p>
        </p:txBody>
      </p:sp>
      <p:pic>
        <p:nvPicPr>
          <p:cNvPr id="300036" name="Picture 4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2738" y="2249488"/>
            <a:ext cx="2433637" cy="36560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0037" name="Picture 5" descr="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4662488"/>
            <a:ext cx="3059112" cy="203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0038" name="Picture 6" descr="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4679950"/>
            <a:ext cx="3059112" cy="203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38100"/>
            <a:ext cx="7772400" cy="706438"/>
          </a:xfrm>
        </p:spPr>
        <p:txBody>
          <a:bodyPr/>
          <a:lstStyle/>
          <a:p>
            <a:r>
              <a:rPr lang="en-US" sz="3600" b="1">
                <a:solidFill>
                  <a:srgbClr val="FFFF00"/>
                </a:solidFill>
                <a:cs typeface="Tahoma" pitchFamily="34" charset="0"/>
              </a:rPr>
              <a:t>C-ALCL</a:t>
            </a:r>
            <a:endParaRPr lang="el-GR" sz="3600" b="1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858838"/>
            <a:ext cx="8229600" cy="323373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l-GR" sz="2400" b="1">
                <a:solidFill>
                  <a:srgbClr val="FFFF00"/>
                </a:solidFill>
                <a:cs typeface="Tahoma" pitchFamily="34" charset="0"/>
              </a:rPr>
              <a:t>Ανοσοφαινότυπος </a:t>
            </a:r>
            <a:r>
              <a:rPr lang="en-US" sz="2400" b="1">
                <a:solidFill>
                  <a:srgbClr val="FFFF00"/>
                </a:solidFill>
                <a:cs typeface="Tahoma" pitchFamily="34" charset="0"/>
              </a:rPr>
              <a:t>-</a:t>
            </a:r>
            <a:r>
              <a:rPr lang="el-GR" sz="2400" b="1">
                <a:solidFill>
                  <a:srgbClr val="FFFF00"/>
                </a:solidFill>
                <a:cs typeface="Tahoma" pitchFamily="34" charset="0"/>
              </a:rPr>
              <a:t> Γονότυπος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CD2/CD5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/</a:t>
            </a: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CD3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+ (ποικίλη έκφραση)</a:t>
            </a:r>
            <a:endParaRPr lang="en-US" sz="2400" b="1">
              <a:solidFill>
                <a:schemeClr val="bg1"/>
              </a:solidFill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cs typeface="Tahoma" pitchFamily="34" charset="0"/>
              </a:rPr>
              <a:t>CD4 +</a:t>
            </a:r>
            <a:r>
              <a:rPr lang="en-US" sz="2400" b="1">
                <a:cs typeface="Tahoma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&gt;&gt;&gt; CD8+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cs typeface="Tahoma" pitchFamily="34" charset="0"/>
              </a:rPr>
              <a:t>CD30+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CD15- / </a:t>
            </a:r>
            <a:r>
              <a:rPr lang="en-US" sz="2400" b="1">
                <a:solidFill>
                  <a:srgbClr val="FFFF00"/>
                </a:solidFill>
                <a:cs typeface="Tahoma" pitchFamily="34" charset="0"/>
              </a:rPr>
              <a:t>EM</a:t>
            </a:r>
            <a:r>
              <a:rPr lang="el-GR" sz="2400" b="1">
                <a:solidFill>
                  <a:srgbClr val="FFFF00"/>
                </a:solidFill>
                <a:cs typeface="Tahoma" pitchFamily="34" charset="0"/>
              </a:rPr>
              <a:t>Α</a:t>
            </a:r>
            <a:r>
              <a:rPr lang="en-US" sz="2400" b="1">
                <a:solidFill>
                  <a:srgbClr val="FFFF00"/>
                </a:solidFill>
                <a:cs typeface="Tahoma" pitchFamily="34" charset="0"/>
              </a:rPr>
              <a:t>- / ALK-</a:t>
            </a:r>
          </a:p>
          <a:p>
            <a:pPr>
              <a:lnSpc>
                <a:spcPct val="90000"/>
              </a:lnSpc>
            </a:pP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Κυτταροτοξικά μόρια</a:t>
            </a: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: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 συνήθως +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CD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56</a:t>
            </a: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: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 σπάνια +</a:t>
            </a:r>
          </a:p>
          <a:p>
            <a:pPr>
              <a:lnSpc>
                <a:spcPct val="90000"/>
              </a:lnSpc>
            </a:pP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Απουσία </a:t>
            </a: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t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 (2</a:t>
            </a: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;5) - 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Παρουσία </a:t>
            </a:r>
            <a:r>
              <a:rPr lang="en-US" sz="2400" b="1">
                <a:solidFill>
                  <a:schemeClr val="bg1"/>
                </a:solidFill>
                <a:cs typeface="Tahoma" pitchFamily="34" charset="0"/>
              </a:rPr>
              <a:t>TcR</a:t>
            </a:r>
            <a:r>
              <a:rPr lang="el-GR" sz="2400" b="1">
                <a:solidFill>
                  <a:schemeClr val="bg1"/>
                </a:solidFill>
                <a:cs typeface="Tahoma" pitchFamily="34" charset="0"/>
              </a:rPr>
              <a:t> αναδιατάξεων  </a:t>
            </a:r>
          </a:p>
        </p:txBody>
      </p:sp>
      <p:pic>
        <p:nvPicPr>
          <p:cNvPr id="302084" name="Picture 4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4251325"/>
            <a:ext cx="3400425" cy="22494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2085" name="Picture 5" descr="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6775" y="4256088"/>
            <a:ext cx="3395663" cy="22494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8166100" y="493712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CD4</a:t>
            </a:r>
            <a:endParaRPr lang="el-GR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25400" y="4946650"/>
            <a:ext cx="1004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CD30</a:t>
            </a:r>
            <a:endParaRPr lang="el-GR" b="1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8" descr="441416559VlifIr_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43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4 - TextBox"/>
          <p:cNvSpPr txBox="1">
            <a:spLocks noChangeArrowheads="1"/>
          </p:cNvSpPr>
          <p:nvPr/>
        </p:nvSpPr>
        <p:spPr bwMode="auto">
          <a:xfrm>
            <a:off x="2771775" y="0"/>
            <a:ext cx="388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>
                <a:solidFill>
                  <a:schemeClr val="bg1"/>
                </a:solidFill>
              </a:rPr>
              <a:t>Φυσιολογικός λεμφαδένας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009650"/>
          </a:xfrm>
        </p:spPr>
        <p:txBody>
          <a:bodyPr/>
          <a:lstStyle/>
          <a:p>
            <a:pPr eaLnBrk="1" hangingPunct="1"/>
            <a:r>
              <a:rPr lang="el-GR" sz="3000" b="1" u="sng">
                <a:solidFill>
                  <a:schemeClr val="accent2"/>
                </a:solidFill>
              </a:rPr>
              <a:t>7. Ιστιοκυτταρική νεκρωτική λεμφαδενίτιδα χωρίς κοκκιοκύτταρα (</a:t>
            </a:r>
            <a:r>
              <a:rPr lang="en-US" sz="3000" b="1" u="sng">
                <a:solidFill>
                  <a:schemeClr val="accent2"/>
                </a:solidFill>
              </a:rPr>
              <a:t>Kikuchi)</a:t>
            </a:r>
            <a:endParaRPr lang="el-GR" sz="3000" b="1" u="sng">
              <a:solidFill>
                <a:schemeClr val="accent2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Παρατηρείται συνήθως στους τραχηλικούς λεμφαδένες νέων γυναικών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>
                <a:solidFill>
                  <a:schemeClr val="bg1"/>
                </a:solidFill>
              </a:rPr>
              <a:t>Ιστολογική εικόνα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Περιοχές </a:t>
            </a:r>
            <a:r>
              <a:rPr lang="el-GR" dirty="0">
                <a:solidFill>
                  <a:schemeClr val="accent2"/>
                </a:solidFill>
              </a:rPr>
              <a:t>νεκρώσεως με πυρηνικά υπολείμματα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>
                <a:solidFill>
                  <a:schemeClr val="bg1"/>
                </a:solidFill>
              </a:rPr>
              <a:t>Αραιοχρωματικά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accent2"/>
                </a:solidFill>
              </a:rPr>
              <a:t>μακροφάγα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πέριξ της νεκρώσεως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accent2"/>
                </a:solidFill>
              </a:rPr>
              <a:t>Απουσία </a:t>
            </a:r>
            <a:r>
              <a:rPr lang="el-GR" dirty="0" err="1">
                <a:solidFill>
                  <a:schemeClr val="accent2"/>
                </a:solidFill>
              </a:rPr>
              <a:t>πολυμορφοπυρήνων</a:t>
            </a:r>
            <a:endParaRPr lang="el-GR" dirty="0">
              <a:solidFill>
                <a:schemeClr val="accent2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Άφθονα τροποποιημένα κύτταρα, κυρίως </a:t>
            </a:r>
            <a:r>
              <a:rPr lang="el-GR" dirty="0">
                <a:solidFill>
                  <a:schemeClr val="accent2"/>
                </a:solidFill>
              </a:rPr>
              <a:t>Τ </a:t>
            </a:r>
            <a:r>
              <a:rPr lang="el-GR" dirty="0" err="1">
                <a:solidFill>
                  <a:schemeClr val="accent2"/>
                </a:solidFill>
              </a:rPr>
              <a:t>ανοσοβλάστες</a:t>
            </a:r>
            <a:r>
              <a:rPr lang="el-GR" dirty="0">
                <a:solidFill>
                  <a:schemeClr val="accent2"/>
                </a:solidFill>
              </a:rPr>
              <a:t>, </a:t>
            </a:r>
            <a:r>
              <a:rPr lang="el-GR" dirty="0">
                <a:solidFill>
                  <a:schemeClr val="bg1"/>
                </a:solidFill>
              </a:rPr>
              <a:t>αναμειγνύονται με </a:t>
            </a:r>
            <a:r>
              <a:rPr lang="el-GR" dirty="0" err="1">
                <a:solidFill>
                  <a:schemeClr val="bg1"/>
                </a:solidFill>
              </a:rPr>
              <a:t>μακροφάγα</a:t>
            </a:r>
            <a:r>
              <a:rPr lang="el-GR" dirty="0">
                <a:solidFill>
                  <a:schemeClr val="bg1"/>
                </a:solidFill>
              </a:rPr>
              <a:t> (</a:t>
            </a:r>
            <a:r>
              <a:rPr lang="el-GR" dirty="0">
                <a:solidFill>
                  <a:schemeClr val="accent2"/>
                </a:solidFill>
              </a:rPr>
              <a:t>θετικά για ΜΡΟ</a:t>
            </a:r>
            <a:r>
              <a:rPr lang="el-GR" dirty="0">
                <a:solidFill>
                  <a:schemeClr val="bg1"/>
                </a:solidFill>
              </a:rPr>
              <a:t>), λεμφοκύτταρα κυρίως </a:t>
            </a:r>
            <a:r>
              <a:rPr lang="en-US" dirty="0">
                <a:solidFill>
                  <a:schemeClr val="bg1"/>
                </a:solidFill>
              </a:rPr>
              <a:t>T (CD8+&gt;CD4+) </a:t>
            </a:r>
            <a:r>
              <a:rPr lang="el-GR" dirty="0">
                <a:solidFill>
                  <a:schemeClr val="bg1"/>
                </a:solidFill>
              </a:rPr>
              <a:t>και </a:t>
            </a:r>
            <a:r>
              <a:rPr lang="el-GR" dirty="0" err="1">
                <a:solidFill>
                  <a:schemeClr val="bg1"/>
                </a:solidFill>
              </a:rPr>
              <a:t>πλασματοκυτταροειδή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δενδριτικά</a:t>
            </a:r>
            <a:r>
              <a:rPr lang="el-GR" dirty="0">
                <a:solidFill>
                  <a:schemeClr val="bg1"/>
                </a:solidFill>
              </a:rPr>
              <a:t> κύτταρα (</a:t>
            </a:r>
            <a:r>
              <a:rPr lang="en-US" dirty="0">
                <a:solidFill>
                  <a:schemeClr val="bg1"/>
                </a:solidFill>
              </a:rPr>
              <a:t>CD123+)</a:t>
            </a:r>
            <a:endParaRPr lang="el-GR" dirty="0">
              <a:solidFill>
                <a:schemeClr val="bg1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l-GR" b="1" i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i="1" dirty="0">
                <a:solidFill>
                  <a:schemeClr val="bg1"/>
                </a:solidFill>
              </a:rPr>
              <a:t>(διαφορική διάγνωση: υψηλής κακοήθειας λέμφωμα- μη αντιδραστική φυματίωση)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b="1" i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>
                <a:solidFill>
                  <a:schemeClr val="bg1"/>
                </a:solidFill>
              </a:rPr>
              <a:t>Στοιχεία εναντίον λεμφώματος: </a:t>
            </a:r>
            <a:r>
              <a:rPr lang="el-GR" dirty="0">
                <a:solidFill>
                  <a:schemeClr val="accent2"/>
                </a:solidFill>
              </a:rPr>
              <a:t>εστιακή προσβολή </a:t>
            </a:r>
            <a:r>
              <a:rPr lang="el-GR" dirty="0">
                <a:solidFill>
                  <a:schemeClr val="bg1"/>
                </a:solidFill>
              </a:rPr>
              <a:t>λεμφαδένα, </a:t>
            </a:r>
            <a:r>
              <a:rPr lang="el-GR" dirty="0" err="1">
                <a:solidFill>
                  <a:schemeClr val="accent2"/>
                </a:solidFill>
              </a:rPr>
              <a:t>καρυορρηξία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και μικτός κυτταρικός πληθυσμός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7859713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Λεμφαδενίτιδα </a:t>
            </a:r>
            <a:r>
              <a:rPr lang="en-US" sz="2200" b="1" dirty="0">
                <a:solidFill>
                  <a:srgbClr val="FFFF00"/>
                </a:solidFill>
                <a:latin typeface="+mn-lt"/>
              </a:rPr>
              <a:t>Kikuchi</a:t>
            </a:r>
            <a:endParaRPr lang="el-GR" sz="2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5842" name="3 - Θέση περιεχομένου" descr="σάρωση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773238"/>
            <a:ext cx="5365750" cy="3527425"/>
          </a:xfrm>
        </p:spPr>
      </p:pic>
      <p:sp>
        <p:nvSpPr>
          <p:cNvPr id="35843" name="4 - TextBox"/>
          <p:cNvSpPr txBox="1">
            <a:spLocks noChangeArrowheads="1"/>
          </p:cNvSpPr>
          <p:nvPr/>
        </p:nvSpPr>
        <p:spPr bwMode="auto">
          <a:xfrm>
            <a:off x="2627313" y="5516563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Πυρηνικά υπολείμματα-ανοσοβλάστες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13"/>
          </a:xfrm>
        </p:spPr>
        <p:txBody>
          <a:bodyPr/>
          <a:lstStyle/>
          <a:p>
            <a:pPr eaLnBrk="1" hangingPunct="1"/>
            <a:r>
              <a:rPr lang="el-GR" sz="3200" b="1" dirty="0">
                <a:solidFill>
                  <a:srgbClr val="FFFF00"/>
                </a:solidFill>
              </a:rPr>
              <a:t>Λεμφαδενοπάθεια σε ανοσολογικά νοσήματα</a:t>
            </a:r>
          </a:p>
        </p:txBody>
      </p:sp>
      <p:sp>
        <p:nvSpPr>
          <p:cNvPr id="36866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637087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Clr>
                <a:schemeClr val="accent2"/>
              </a:buClr>
              <a:buFont typeface="Calibri" pitchFamily="34" charset="0"/>
              <a:buAutoNum type="arabicPeriod"/>
            </a:pPr>
            <a:r>
              <a:rPr lang="el-GR" sz="2300" b="1" u="sng" dirty="0">
                <a:solidFill>
                  <a:schemeClr val="accent2"/>
                </a:solidFill>
              </a:rPr>
              <a:t>Ρευματοειδής αρθρίτιδα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Συχνότητα: εμφανής διόγκωση λεμφαδένων παρατηρείται στο 75% περίπου των ασθενών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Συνήθως προσβάλλονται μασχαλιαίοι, τραχηλικοί και </a:t>
            </a:r>
            <a:r>
              <a:rPr lang="el-GR" sz="1800" dirty="0" err="1">
                <a:solidFill>
                  <a:schemeClr val="bg1"/>
                </a:solidFill>
              </a:rPr>
              <a:t>υπερκλείδιοι</a:t>
            </a:r>
            <a:r>
              <a:rPr lang="el-GR" sz="1800" dirty="0">
                <a:solidFill>
                  <a:schemeClr val="bg1"/>
                </a:solidFill>
              </a:rPr>
              <a:t> λεμφαδένες</a:t>
            </a:r>
          </a:p>
          <a:p>
            <a:pPr marL="51435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l-GR" sz="1800" b="1" u="sng" dirty="0">
                <a:solidFill>
                  <a:schemeClr val="bg1"/>
                </a:solidFill>
              </a:rPr>
              <a:t>Ιστολογικά ευρήματα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accent2"/>
                </a:solidFill>
              </a:rPr>
              <a:t>Έντονη </a:t>
            </a:r>
            <a:r>
              <a:rPr lang="el-GR" sz="1800" dirty="0" err="1">
                <a:solidFill>
                  <a:schemeClr val="accent2"/>
                </a:solidFill>
              </a:rPr>
              <a:t>λεμφοζιδιακή</a:t>
            </a:r>
            <a:r>
              <a:rPr lang="el-GR" sz="1800" dirty="0">
                <a:solidFill>
                  <a:schemeClr val="accent2"/>
                </a:solidFill>
              </a:rPr>
              <a:t> υπερπλασία: </a:t>
            </a:r>
            <a:r>
              <a:rPr lang="el-GR" sz="1800" dirty="0">
                <a:solidFill>
                  <a:schemeClr val="bg1"/>
                </a:solidFill>
              </a:rPr>
              <a:t>σχετικά μικρά ομοιόμορφα βλαστικά κέντρα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Πολυμορφοπύρηνα σε αθροίσεις στους </a:t>
            </a:r>
            <a:r>
              <a:rPr lang="el-GR" sz="1800" dirty="0" err="1">
                <a:solidFill>
                  <a:schemeClr val="bg1"/>
                </a:solidFill>
              </a:rPr>
              <a:t>λεμφόκολπους</a:t>
            </a:r>
            <a:endParaRPr lang="el-GR" sz="1800" dirty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dirty="0" err="1">
                <a:solidFill>
                  <a:schemeClr val="accent2"/>
                </a:solidFill>
              </a:rPr>
              <a:t>Πλασματοκυττάρωση</a:t>
            </a:r>
            <a:r>
              <a:rPr lang="el-GR" sz="1800" dirty="0">
                <a:solidFill>
                  <a:schemeClr val="accent2"/>
                </a:solidFill>
              </a:rPr>
              <a:t> </a:t>
            </a:r>
            <a:r>
              <a:rPr lang="el-GR" sz="1800" dirty="0">
                <a:solidFill>
                  <a:schemeClr val="bg1"/>
                </a:solidFill>
              </a:rPr>
              <a:t>στις μυελικές χορδές και εντός βλαστικών κέντρων </a:t>
            </a:r>
            <a:r>
              <a:rPr lang="el-GR" sz="1800" dirty="0" err="1">
                <a:solidFill>
                  <a:schemeClr val="bg1"/>
                </a:solidFill>
              </a:rPr>
              <a:t>πολυκλωνικού</a:t>
            </a:r>
            <a:r>
              <a:rPr lang="el-GR" sz="1800" dirty="0">
                <a:solidFill>
                  <a:schemeClr val="bg1"/>
                </a:solidFill>
              </a:rPr>
              <a:t> χαρακτήρα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dirty="0">
                <a:solidFill>
                  <a:schemeClr val="bg1"/>
                </a:solidFill>
              </a:rPr>
              <a:t>Πάχυνση της κάψας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bg1"/>
                </a:solidFill>
              </a:rPr>
              <a:t>Τ λεμφοκύτταρα: </a:t>
            </a:r>
            <a:r>
              <a:rPr lang="el-GR" sz="1800" dirty="0">
                <a:solidFill>
                  <a:schemeClr val="bg1"/>
                </a:solidFill>
                <a:latin typeface="Arial" charset="0"/>
                <a:cs typeface="Arial" charset="0"/>
              </a:rPr>
              <a:t>↑</a:t>
            </a:r>
            <a:r>
              <a:rPr lang="en-US" sz="1800" dirty="0">
                <a:solidFill>
                  <a:schemeClr val="bg1"/>
                </a:solidFill>
              </a:rPr>
              <a:t>CD4+</a:t>
            </a:r>
            <a:r>
              <a:rPr lang="el-GR" sz="1800" dirty="0">
                <a:solidFill>
                  <a:schemeClr val="bg1"/>
                </a:solidFill>
              </a:rPr>
              <a:t> </a:t>
            </a:r>
            <a:r>
              <a:rPr lang="el-GR" sz="1800" dirty="0" err="1">
                <a:solidFill>
                  <a:schemeClr val="bg1"/>
                </a:solidFill>
              </a:rPr>
              <a:t>διαλεμφοζιδιακό</a:t>
            </a:r>
            <a:r>
              <a:rPr lang="el-GR" sz="1800" dirty="0">
                <a:solidFill>
                  <a:schemeClr val="bg1"/>
                </a:solidFill>
              </a:rPr>
              <a:t>, </a:t>
            </a:r>
            <a:r>
              <a:rPr lang="el-GR" sz="1800" dirty="0">
                <a:solidFill>
                  <a:schemeClr val="bg1"/>
                </a:solidFill>
                <a:latin typeface="Arial" charset="0"/>
                <a:cs typeface="Arial" charset="0"/>
              </a:rPr>
              <a:t>↑</a:t>
            </a:r>
            <a:r>
              <a:rPr lang="en-US" sz="1800" dirty="0">
                <a:solidFill>
                  <a:schemeClr val="bg1"/>
                </a:solidFill>
              </a:rPr>
              <a:t>CD8+ </a:t>
            </a:r>
            <a:r>
              <a:rPr lang="el-GR" sz="1800" dirty="0">
                <a:solidFill>
                  <a:schemeClr val="bg1"/>
                </a:solidFill>
              </a:rPr>
              <a:t>εντός βλαστικών κέντρων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accent2"/>
                </a:solidFill>
              </a:rPr>
              <a:t>Τα ιστολογικά ευρήματα δεν είναι ειδικά </a:t>
            </a:r>
            <a:r>
              <a:rPr lang="el-GR" sz="1800" dirty="0">
                <a:solidFill>
                  <a:schemeClr val="bg1"/>
                </a:solidFill>
              </a:rPr>
              <a:t>(παρόμοια ευρήματα σε </a:t>
            </a:r>
            <a:r>
              <a:rPr lang="en-US" sz="1800" dirty="0">
                <a:solidFill>
                  <a:schemeClr val="bg1"/>
                </a:solidFill>
              </a:rPr>
              <a:t>AIDS</a:t>
            </a:r>
            <a:r>
              <a:rPr lang="el-GR" sz="1800" dirty="0">
                <a:solidFill>
                  <a:schemeClr val="bg1"/>
                </a:solidFill>
              </a:rPr>
              <a:t> και δευτερογενή </a:t>
            </a:r>
            <a:r>
              <a:rPr lang="el-GR" sz="1800" dirty="0" err="1">
                <a:solidFill>
                  <a:schemeClr val="bg1"/>
                </a:solidFill>
              </a:rPr>
              <a:t>συφιλίδα</a:t>
            </a:r>
            <a:r>
              <a:rPr lang="el-GR" sz="1800" dirty="0">
                <a:solidFill>
                  <a:schemeClr val="bg1"/>
                </a:solidFill>
              </a:rPr>
              <a:t> </a:t>
            </a:r>
            <a:r>
              <a:rPr lang="el-GR" sz="1800" dirty="0">
                <a:solidFill>
                  <a:schemeClr val="bg1"/>
                </a:solidFill>
                <a:latin typeface="Arial" charset="0"/>
                <a:cs typeface="Arial" charset="0"/>
              </a:rPr>
              <a:t>→ </a:t>
            </a:r>
            <a:r>
              <a:rPr lang="el-GR" sz="1800" dirty="0">
                <a:solidFill>
                  <a:schemeClr val="bg1"/>
                </a:solidFill>
              </a:rPr>
              <a:t>πλασματοκύτταρα σε κάψα, κοκκιώματα, </a:t>
            </a:r>
            <a:r>
              <a:rPr lang="el-GR" sz="1800" dirty="0" err="1">
                <a:solidFill>
                  <a:schemeClr val="bg1"/>
                </a:solidFill>
              </a:rPr>
              <a:t>ενδαρτηρίτιδα</a:t>
            </a:r>
            <a:r>
              <a:rPr lang="el-GR" sz="1800" dirty="0">
                <a:solidFill>
                  <a:schemeClr val="bg1"/>
                </a:solidFill>
              </a:rPr>
              <a:t>)</a:t>
            </a:r>
          </a:p>
          <a:p>
            <a:pPr marL="51435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l-GR" sz="1800" dirty="0">
                <a:solidFill>
                  <a:schemeClr val="bg1"/>
                </a:solidFill>
              </a:rPr>
              <a:t>Διαφορική διάγνωση από </a:t>
            </a:r>
            <a:r>
              <a:rPr lang="el-GR" sz="1800" dirty="0" err="1">
                <a:solidFill>
                  <a:schemeClr val="bg1"/>
                </a:solidFill>
              </a:rPr>
              <a:t>λεμφοζιδιακό</a:t>
            </a:r>
            <a:r>
              <a:rPr lang="el-GR" sz="1800" dirty="0">
                <a:solidFill>
                  <a:schemeClr val="bg1"/>
                </a:solidFill>
              </a:rPr>
              <a:t> λέμφωμα (</a:t>
            </a:r>
            <a:r>
              <a:rPr lang="en-US" sz="1800" dirty="0">
                <a:solidFill>
                  <a:schemeClr val="bg1"/>
                </a:solidFill>
              </a:rPr>
              <a:t>bcl-2+, </a:t>
            </a:r>
            <a:r>
              <a:rPr lang="el-GR" sz="1800" dirty="0">
                <a:solidFill>
                  <a:schemeClr val="bg1"/>
                </a:solidFill>
              </a:rPr>
              <a:t>στα κύτταρα βλαστικών κέντρων, εξάλειψη μανδύα, </a:t>
            </a:r>
            <a:r>
              <a:rPr lang="el-GR" sz="1800" dirty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↓</a:t>
            </a:r>
            <a:r>
              <a:rPr lang="en-US" sz="1800" dirty="0">
                <a:solidFill>
                  <a:schemeClr val="bg1"/>
                </a:solidFill>
              </a:rPr>
              <a:t>Ki67)</a:t>
            </a:r>
            <a:endParaRPr lang="el-GR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Ρευματοειδής αρθρίτιδα- </a:t>
            </a:r>
            <a:r>
              <a:rPr lang="el-GR" sz="2200" b="1" dirty="0" err="1">
                <a:solidFill>
                  <a:srgbClr val="FFFF00"/>
                </a:solidFill>
                <a:latin typeface="+mn-lt"/>
              </a:rPr>
              <a:t>λεμφοζιδιακή</a:t>
            </a:r>
            <a:r>
              <a:rPr lang="el-GR" sz="2200" b="1" dirty="0">
                <a:solidFill>
                  <a:srgbClr val="FFFF00"/>
                </a:solidFill>
                <a:latin typeface="+mn-lt"/>
              </a:rPr>
              <a:t> υπερπλασία</a:t>
            </a: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773238"/>
            <a:ext cx="67087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- Τίτλος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u="sng">
                <a:solidFill>
                  <a:schemeClr val="accent2"/>
                </a:solidFill>
              </a:rPr>
              <a:t>2. Συστηματικός ερυθηματώδης λύκος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786312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Συχνότητα: εμφανής διόγκωση λεμφαδένων παρατηρείται στο 50% περίπου των ασθενών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Συνήθως προσβάλλονται οι τραχηλικοί  και οι </a:t>
            </a:r>
            <a:r>
              <a:rPr lang="el-GR" dirty="0" err="1">
                <a:solidFill>
                  <a:schemeClr val="bg1"/>
                </a:solidFill>
              </a:rPr>
              <a:t>μεσεντέριοι</a:t>
            </a:r>
            <a:r>
              <a:rPr lang="el-GR" dirty="0">
                <a:solidFill>
                  <a:schemeClr val="bg1"/>
                </a:solidFill>
              </a:rPr>
              <a:t> λεμφαδένες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>
                <a:solidFill>
                  <a:schemeClr val="bg1"/>
                </a:solidFill>
              </a:rPr>
              <a:t>Ιστολογικά ευρήματα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accent2"/>
                </a:solidFill>
              </a:rPr>
              <a:t>Υπερπλασία </a:t>
            </a:r>
            <a:r>
              <a:rPr lang="el-GR" dirty="0" err="1">
                <a:solidFill>
                  <a:schemeClr val="accent2"/>
                </a:solidFill>
              </a:rPr>
              <a:t>λεμφοζιδίων</a:t>
            </a:r>
            <a:endParaRPr lang="el-GR" dirty="0">
              <a:solidFill>
                <a:schemeClr val="accent2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Πηκτική νέκρωση με </a:t>
            </a:r>
            <a:r>
              <a:rPr lang="el-GR" dirty="0" err="1">
                <a:solidFill>
                  <a:schemeClr val="accent2"/>
                </a:solidFill>
              </a:rPr>
              <a:t>καρυορρηξία</a:t>
            </a:r>
            <a:r>
              <a:rPr lang="el-GR" dirty="0">
                <a:solidFill>
                  <a:schemeClr val="accent2"/>
                </a:solidFill>
              </a:rPr>
              <a:t> και λίγα πολυμορφοπύρηνα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Άθροιση </a:t>
            </a:r>
            <a:r>
              <a:rPr lang="el-GR" dirty="0" err="1">
                <a:solidFill>
                  <a:schemeClr val="bg1"/>
                </a:solidFill>
              </a:rPr>
              <a:t>ανοσοβλαστικών</a:t>
            </a:r>
            <a:r>
              <a:rPr lang="el-GR" dirty="0">
                <a:solidFill>
                  <a:schemeClr val="bg1"/>
                </a:solidFill>
              </a:rPr>
              <a:t> κυττάρων, κυρίως στις περιοχές της νεκρώσεως αλλά και </a:t>
            </a:r>
            <a:r>
              <a:rPr lang="el-GR" dirty="0" err="1">
                <a:solidFill>
                  <a:schemeClr val="bg1"/>
                </a:solidFill>
              </a:rPr>
              <a:t>διαλεμφοζιδαικά</a:t>
            </a:r>
            <a:endParaRPr lang="el-GR" dirty="0">
              <a:solidFill>
                <a:schemeClr val="bg1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>
                <a:solidFill>
                  <a:schemeClr val="accent2"/>
                </a:solidFill>
              </a:rPr>
              <a:t>Αιματοξύφιλα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σωμάτια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>
                <a:solidFill>
                  <a:schemeClr val="bg1"/>
                </a:solidFill>
              </a:rPr>
              <a:t>Πολυκλωνικά</a:t>
            </a:r>
            <a:r>
              <a:rPr lang="el-GR" dirty="0">
                <a:solidFill>
                  <a:schemeClr val="bg1"/>
                </a:solidFill>
              </a:rPr>
              <a:t> πλασματοκύτταρα σε βλαστικά κέντρα και μυελικές χορδές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b="1" i="1" dirty="0">
                <a:solidFill>
                  <a:schemeClr val="bg1"/>
                </a:solidFill>
              </a:rPr>
              <a:t>Κυριότερο </a:t>
            </a:r>
            <a:r>
              <a:rPr lang="el-GR" b="1" i="1" dirty="0" err="1">
                <a:solidFill>
                  <a:schemeClr val="bg1"/>
                </a:solidFill>
              </a:rPr>
              <a:t>διαφοροδιαγνωστικό</a:t>
            </a:r>
            <a:r>
              <a:rPr lang="el-GR" b="1" i="1" dirty="0">
                <a:solidFill>
                  <a:schemeClr val="bg1"/>
                </a:solidFill>
              </a:rPr>
              <a:t> πρόβλημα: </a:t>
            </a:r>
            <a:r>
              <a:rPr lang="el-GR" b="1" i="1" dirty="0" err="1">
                <a:solidFill>
                  <a:schemeClr val="bg1"/>
                </a:solidFill>
              </a:rPr>
              <a:t>λεμφαδενοπάθεια</a:t>
            </a:r>
            <a:r>
              <a:rPr lang="el-GR" b="1" i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Kikuchi</a:t>
            </a:r>
            <a:r>
              <a:rPr lang="el-GR" b="1" i="1" dirty="0">
                <a:solidFill>
                  <a:schemeClr val="bg1"/>
                </a:solidFill>
              </a:rPr>
              <a:t> (απουσία </a:t>
            </a:r>
            <a:r>
              <a:rPr lang="el-GR" b="1" i="1" dirty="0" err="1">
                <a:solidFill>
                  <a:schemeClr val="bg1"/>
                </a:solidFill>
              </a:rPr>
              <a:t>αιματοξύφιλων</a:t>
            </a:r>
            <a:r>
              <a:rPr lang="el-GR" b="1" i="1" dirty="0">
                <a:solidFill>
                  <a:schemeClr val="bg1"/>
                </a:solidFill>
              </a:rPr>
              <a:t> σωματίων, διατήρηση </a:t>
            </a:r>
            <a:r>
              <a:rPr lang="el-GR" b="1" i="1" dirty="0" err="1">
                <a:solidFill>
                  <a:schemeClr val="bg1"/>
                </a:solidFill>
              </a:rPr>
              <a:t>λεμφοζιδίων</a:t>
            </a:r>
            <a:r>
              <a:rPr lang="el-GR" b="1" i="1" dirty="0">
                <a:solidFill>
                  <a:schemeClr val="bg1"/>
                </a:solidFill>
              </a:rPr>
              <a:t>, άφθονα </a:t>
            </a:r>
            <a:r>
              <a:rPr lang="el-GR" b="1" i="1" dirty="0" err="1">
                <a:solidFill>
                  <a:schemeClr val="bg1"/>
                </a:solidFill>
              </a:rPr>
              <a:t>ιστιοκύτταρα</a:t>
            </a:r>
            <a:r>
              <a:rPr lang="el-GR" b="1" i="1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Συστηματικός </a:t>
            </a:r>
            <a:r>
              <a:rPr lang="el-GR" sz="2200" b="1" dirty="0" err="1">
                <a:solidFill>
                  <a:srgbClr val="FFFF00"/>
                </a:solidFill>
                <a:latin typeface="+mn-lt"/>
              </a:rPr>
              <a:t>ερυθηματώδης</a:t>
            </a:r>
            <a:r>
              <a:rPr lang="el-GR" sz="2200" b="1" dirty="0">
                <a:solidFill>
                  <a:srgbClr val="FFFF00"/>
                </a:solidFill>
                <a:latin typeface="+mn-lt"/>
              </a:rPr>
              <a:t> λύκος- νέκρωση και αγγειίτιδα</a:t>
            </a:r>
          </a:p>
        </p:txBody>
      </p:sp>
      <p:pic>
        <p:nvPicPr>
          <p:cNvPr id="39938" name="Picture 2" descr="C:\Documents and Settings\Lev\Τα έγγραφά μου\Downloads\Συνημμένα_2013918\_Δ+υ_Β_Κ_Δ+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916113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4 - TextBox"/>
          <p:cNvSpPr txBox="1">
            <a:spLocks noChangeArrowheads="1"/>
          </p:cNvSpPr>
          <p:nvPr/>
        </p:nvSpPr>
        <p:spPr bwMode="auto">
          <a:xfrm>
            <a:off x="539750" y="5300663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νέκρωση</a:t>
            </a:r>
          </a:p>
        </p:txBody>
      </p:sp>
      <p:sp>
        <p:nvSpPr>
          <p:cNvPr id="39940" name="5 - TextBox"/>
          <p:cNvSpPr txBox="1">
            <a:spLocks noChangeArrowheads="1"/>
          </p:cNvSpPr>
          <p:nvPr/>
        </p:nvSpPr>
        <p:spPr bwMode="auto">
          <a:xfrm>
            <a:off x="2627313" y="5661025"/>
            <a:ext cx="1728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αγγειίτιδα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H="1" flipV="1">
            <a:off x="3348038" y="4292600"/>
            <a:ext cx="71437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flipV="1">
            <a:off x="1258888" y="3171825"/>
            <a:ext cx="1152525" cy="2128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3" name="Picture 2" descr="C:\Documents and Settings\Lev\Τα έγγραφά μου\Downloads\Συνημμένα_2013918\_Δ+υ_Β_Κ_Δ+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916113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11 - TextBox"/>
          <p:cNvSpPr txBox="1">
            <a:spLocks noChangeArrowheads="1"/>
          </p:cNvSpPr>
          <p:nvPr/>
        </p:nvSpPr>
        <p:spPr bwMode="auto">
          <a:xfrm>
            <a:off x="5292725" y="5445125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αιματοξύφιλα σωμάτια</a:t>
            </a: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 flipH="1" flipV="1">
            <a:off x="5651500" y="4076700"/>
            <a:ext cx="73025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- Τίτλος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sz="3000" b="1" dirty="0">
                <a:solidFill>
                  <a:srgbClr val="FFFF00"/>
                </a:solidFill>
              </a:rPr>
              <a:t>Νόσος </a:t>
            </a:r>
            <a:r>
              <a:rPr lang="en-US" sz="3000" b="1" dirty="0" err="1">
                <a:solidFill>
                  <a:srgbClr val="FFFF00"/>
                </a:solidFill>
              </a:rPr>
              <a:t>Castleman</a:t>
            </a:r>
            <a:endParaRPr lang="el-GR" sz="3000" b="1" dirty="0">
              <a:solidFill>
                <a:srgbClr val="FFFF00"/>
              </a:solidFill>
            </a:endParaRPr>
          </a:p>
        </p:txBody>
      </p:sp>
      <p:sp>
        <p:nvSpPr>
          <p:cNvPr id="40963" name="2 - Θέση περιεχομένου"/>
          <p:cNvSpPr>
            <a:spLocks noGrp="1"/>
          </p:cNvSpPr>
          <p:nvPr>
            <p:ph idx="1"/>
          </p:nvPr>
        </p:nvSpPr>
        <p:spPr>
          <a:xfrm>
            <a:off x="323850" y="1484313"/>
            <a:ext cx="8640763" cy="48974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>
                <a:solidFill>
                  <a:schemeClr val="accent2"/>
                </a:solidFill>
              </a:rPr>
              <a:t>Υαλοειδής αγγειακός τύπος (90% των περιπτώσεων)</a:t>
            </a:r>
          </a:p>
          <a:p>
            <a:pPr eaLnBrk="1" hangingPunct="1">
              <a:defRPr/>
            </a:pPr>
            <a:r>
              <a:rPr lang="el-GR" sz="2200" dirty="0">
                <a:solidFill>
                  <a:schemeClr val="bg1"/>
                </a:solidFill>
              </a:rPr>
              <a:t>Συνήθως νέοι ασθενείς με ενδοθωρακικές μάζες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>
                <a:solidFill>
                  <a:schemeClr val="bg1"/>
                </a:solidFill>
              </a:rPr>
              <a:t>Ιστολογικά ευρήματα</a:t>
            </a:r>
          </a:p>
          <a:p>
            <a:pPr eaLnBrk="1" hangingPunct="1">
              <a:defRPr/>
            </a:pPr>
            <a:r>
              <a:rPr lang="el-GR" sz="2200" dirty="0" err="1">
                <a:solidFill>
                  <a:schemeClr val="accent2"/>
                </a:solidFill>
              </a:rPr>
              <a:t>Ογκόμορφη</a:t>
            </a:r>
            <a:r>
              <a:rPr lang="el-GR" sz="2200" dirty="0">
                <a:solidFill>
                  <a:schemeClr val="accent2"/>
                </a:solidFill>
              </a:rPr>
              <a:t> μάζα λεμφικού ιστού</a:t>
            </a:r>
            <a:r>
              <a:rPr lang="el-GR" sz="2200" dirty="0">
                <a:solidFill>
                  <a:srgbClr val="C00000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περιβαλλόμενη από κάψα</a:t>
            </a:r>
          </a:p>
          <a:p>
            <a:pPr eaLnBrk="1" hangingPunct="1">
              <a:defRPr/>
            </a:pPr>
            <a:r>
              <a:rPr lang="el-GR" sz="2200" dirty="0">
                <a:solidFill>
                  <a:schemeClr val="accent2"/>
                </a:solidFill>
              </a:rPr>
              <a:t>Δομές που μοιάζουν με </a:t>
            </a:r>
            <a:r>
              <a:rPr lang="el-GR" sz="2200" dirty="0" err="1">
                <a:solidFill>
                  <a:schemeClr val="accent2"/>
                </a:solidFill>
              </a:rPr>
              <a:t>λεμφοζίδια</a:t>
            </a:r>
            <a:r>
              <a:rPr lang="el-GR" sz="2200" dirty="0">
                <a:solidFill>
                  <a:schemeClr val="accent2"/>
                </a:solidFill>
              </a:rPr>
              <a:t> και περικλείουν συγκεντρικές στιβάδες ενδοθηλιακών κυττάρων και λεμφοκυττάρων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 err="1">
                <a:solidFill>
                  <a:schemeClr val="accent2"/>
                </a:solidFill>
              </a:rPr>
              <a:t>Πλασματοκυτταρικός</a:t>
            </a:r>
            <a:r>
              <a:rPr lang="el-GR" sz="2200" b="1" u="sng" dirty="0">
                <a:solidFill>
                  <a:schemeClr val="accent2"/>
                </a:solidFill>
              </a:rPr>
              <a:t> τύπος (10% των περιπτώσεων)</a:t>
            </a:r>
          </a:p>
          <a:p>
            <a:pPr eaLnBrk="1" hangingPunct="1">
              <a:defRPr/>
            </a:pPr>
            <a:r>
              <a:rPr lang="el-GR" sz="2200" dirty="0">
                <a:solidFill>
                  <a:schemeClr val="bg1"/>
                </a:solidFill>
              </a:rPr>
              <a:t>Συνήθως νέοι ασθενείς με πυρετό, κακουχία και λεμφοειδείς μάζες στο </a:t>
            </a:r>
            <a:r>
              <a:rPr lang="el-GR" sz="2200" dirty="0" err="1">
                <a:solidFill>
                  <a:schemeClr val="bg1"/>
                </a:solidFill>
              </a:rPr>
              <a:t>μεσοθωράκιο</a:t>
            </a:r>
            <a:r>
              <a:rPr lang="el-GR" sz="2200" dirty="0">
                <a:solidFill>
                  <a:schemeClr val="bg1"/>
                </a:solidFill>
              </a:rPr>
              <a:t>, </a:t>
            </a:r>
            <a:r>
              <a:rPr lang="el-GR" sz="2200" dirty="0" err="1">
                <a:solidFill>
                  <a:schemeClr val="bg1"/>
                </a:solidFill>
              </a:rPr>
              <a:t>μεσεντέριο</a:t>
            </a:r>
            <a:r>
              <a:rPr lang="el-GR" sz="2200" dirty="0">
                <a:solidFill>
                  <a:schemeClr val="bg1"/>
                </a:solidFill>
              </a:rPr>
              <a:t> και </a:t>
            </a:r>
            <a:r>
              <a:rPr lang="el-GR" sz="2200" dirty="0" err="1">
                <a:solidFill>
                  <a:schemeClr val="bg1"/>
                </a:solidFill>
              </a:rPr>
              <a:t>οπισθοπεριτόναιο</a:t>
            </a:r>
            <a:endParaRPr lang="el-GR" sz="22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l-GR" sz="2200" dirty="0">
                <a:solidFill>
                  <a:schemeClr val="bg1"/>
                </a:solidFill>
              </a:rPr>
              <a:t>Η ιστολογική εικόνα διαφέρει από τον προηγούμενο τύπο σε τρία σημεία </a:t>
            </a:r>
            <a:r>
              <a:rPr lang="el-GR" sz="2200" b="1" dirty="0">
                <a:solidFill>
                  <a:schemeClr val="bg1"/>
                </a:solidFill>
              </a:rPr>
              <a:t>1</a:t>
            </a:r>
            <a:r>
              <a:rPr lang="el-GR" sz="2200" dirty="0">
                <a:solidFill>
                  <a:schemeClr val="bg1"/>
                </a:solidFill>
              </a:rPr>
              <a:t>. </a:t>
            </a:r>
            <a:r>
              <a:rPr lang="el-GR" sz="2200" dirty="0">
                <a:solidFill>
                  <a:schemeClr val="accent2"/>
                </a:solidFill>
              </a:rPr>
              <a:t>παρουσία πλασματοκυττάρων </a:t>
            </a:r>
            <a:r>
              <a:rPr lang="el-GR" sz="2200" dirty="0">
                <a:solidFill>
                  <a:schemeClr val="bg1"/>
                </a:solidFill>
              </a:rPr>
              <a:t>στον ενδιάμεσο ιστό 2. </a:t>
            </a:r>
            <a:r>
              <a:rPr lang="el-GR" sz="2200" dirty="0">
                <a:solidFill>
                  <a:schemeClr val="accent2"/>
                </a:solidFill>
              </a:rPr>
              <a:t>συνύπαρξη αληθών </a:t>
            </a:r>
            <a:r>
              <a:rPr lang="el-GR" sz="2200" dirty="0" err="1">
                <a:solidFill>
                  <a:schemeClr val="accent2"/>
                </a:solidFill>
              </a:rPr>
              <a:t>λεμφοζιδίων</a:t>
            </a:r>
            <a:r>
              <a:rPr lang="el-GR" sz="2200" dirty="0">
                <a:solidFill>
                  <a:schemeClr val="accent2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με βλαστικό κέντρο 3. παρουσία των αλλοιώσεων σε πέριξ λεμφαδένες.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>
                <a:solidFill>
                  <a:srgbClr val="FFFF00"/>
                </a:solidFill>
              </a:rPr>
              <a:t>Νόσος </a:t>
            </a:r>
            <a:r>
              <a:rPr lang="en-US" sz="3200" b="1" dirty="0" err="1">
                <a:solidFill>
                  <a:srgbClr val="FFFF00"/>
                </a:solidFill>
              </a:rPr>
              <a:t>Castleman</a:t>
            </a:r>
            <a:endParaRPr lang="el-GR" sz="3200" dirty="0">
              <a:solidFill>
                <a:srgbClr val="FFFF00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547813" y="2420938"/>
            <a:ext cx="6624637" cy="5762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l-GR" dirty="0">
                <a:solidFill>
                  <a:schemeClr val="tx1"/>
                </a:solidFill>
              </a:rPr>
              <a:t>Πολυκεντρική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755650" y="3213100"/>
            <a:ext cx="2232025" cy="57626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tx1"/>
                </a:solidFill>
              </a:rPr>
              <a:t>Υαλοειδής αγγειακός τύπος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755650" y="2420938"/>
            <a:ext cx="2952750" cy="5762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>
                <a:solidFill>
                  <a:schemeClr val="tx1"/>
                </a:solidFill>
              </a:rPr>
              <a:t>Εντετοπισμένη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987675" y="3213100"/>
            <a:ext cx="5184775" cy="5762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>
                <a:solidFill>
                  <a:schemeClr val="tx1"/>
                </a:solidFill>
              </a:rPr>
              <a:t>Πλασματοκυτταρικός</a:t>
            </a:r>
            <a:r>
              <a:rPr lang="el-GR" dirty="0">
                <a:solidFill>
                  <a:schemeClr val="tx1"/>
                </a:solidFill>
              </a:rPr>
              <a:t> τύπος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2987675" y="4292600"/>
            <a:ext cx="1584325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POEMS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4284663" y="4292600"/>
            <a:ext cx="1871662" cy="5048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tx1"/>
                </a:solidFill>
              </a:rPr>
              <a:t>Ιδιοπαθής </a:t>
            </a:r>
            <a:r>
              <a:rPr lang="en-US" dirty="0">
                <a:solidFill>
                  <a:schemeClr val="tx1"/>
                </a:solidFill>
              </a:rPr>
              <a:t>HHV-8-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6156325" y="4292600"/>
            <a:ext cx="1944688" cy="5048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HHV-8+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1993" name="13 - TextBox"/>
          <p:cNvSpPr txBox="1">
            <a:spLocks noChangeArrowheads="1"/>
          </p:cNvSpPr>
          <p:nvPr/>
        </p:nvSpPr>
        <p:spPr bwMode="auto">
          <a:xfrm>
            <a:off x="250825" y="4868863"/>
            <a:ext cx="8497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 dirty="0" err="1">
                <a:solidFill>
                  <a:schemeClr val="accent2"/>
                </a:solidFill>
              </a:rPr>
              <a:t>Εντετοπισμένη</a:t>
            </a:r>
            <a:r>
              <a:rPr lang="el-GR" dirty="0">
                <a:solidFill>
                  <a:schemeClr val="accent2"/>
                </a:solidFill>
              </a:rPr>
              <a:t> μορφή </a:t>
            </a:r>
            <a:r>
              <a:rPr lang="el-GR" dirty="0">
                <a:solidFill>
                  <a:schemeClr val="bg1"/>
                </a:solidFill>
              </a:rPr>
              <a:t>(κατά κανόνα υαλοειδούς-αγγειακού τύπου) και πολυκεντρική μορφή (συνήθως </a:t>
            </a:r>
            <a:r>
              <a:rPr lang="el-GR" dirty="0" err="1">
                <a:solidFill>
                  <a:schemeClr val="bg1"/>
                </a:solidFill>
              </a:rPr>
              <a:t>πλασματοκυτταρικός</a:t>
            </a:r>
            <a:r>
              <a:rPr lang="el-GR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l-GR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Στην</a:t>
            </a:r>
            <a:r>
              <a:rPr lang="el-GR" dirty="0"/>
              <a:t> </a:t>
            </a:r>
            <a:r>
              <a:rPr lang="el-GR" dirty="0">
                <a:solidFill>
                  <a:schemeClr val="accent2"/>
                </a:solidFill>
              </a:rPr>
              <a:t>πολυκεντρική μορφή </a:t>
            </a:r>
            <a:r>
              <a:rPr lang="el-GR" dirty="0">
                <a:solidFill>
                  <a:schemeClr val="bg1"/>
                </a:solidFill>
              </a:rPr>
              <a:t>της νόσου παρατηρείται προσβολή λεμφαδένων σε πολλές θέσεις, </a:t>
            </a:r>
            <a:r>
              <a:rPr lang="el-GR" dirty="0" err="1">
                <a:solidFill>
                  <a:schemeClr val="bg1"/>
                </a:solidFill>
              </a:rPr>
              <a:t>ηπατοσπληνομεγαλία</a:t>
            </a:r>
            <a:r>
              <a:rPr lang="el-GR" dirty="0">
                <a:solidFill>
                  <a:schemeClr val="bg1"/>
                </a:solidFill>
              </a:rPr>
              <a:t> και συστηματικά συμπτώματα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- Τίτλος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879475"/>
          </a:xfrm>
        </p:spPr>
        <p:txBody>
          <a:bodyPr/>
          <a:lstStyle/>
          <a:p>
            <a:pPr eaLnBrk="1" hangingPunct="1"/>
            <a:r>
              <a:rPr lang="el-GR" sz="3000" b="1" dirty="0">
                <a:solidFill>
                  <a:srgbClr val="FFFF00"/>
                </a:solidFill>
              </a:rPr>
              <a:t>Νόσος </a:t>
            </a:r>
            <a:r>
              <a:rPr lang="en-US" sz="3000" b="1" dirty="0" err="1">
                <a:solidFill>
                  <a:srgbClr val="FFFF00"/>
                </a:solidFill>
              </a:rPr>
              <a:t>Castleman</a:t>
            </a:r>
            <a:endParaRPr lang="el-GR" sz="3000" b="1" dirty="0">
              <a:solidFill>
                <a:srgbClr val="FFFF00"/>
              </a:solidFill>
            </a:endParaRPr>
          </a:p>
        </p:txBody>
      </p:sp>
      <p:sp>
        <p:nvSpPr>
          <p:cNvPr id="43010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38"/>
            <a:ext cx="8472488" cy="4754562"/>
          </a:xfrm>
        </p:spPr>
        <p:txBody>
          <a:bodyPr/>
          <a:lstStyle/>
          <a:p>
            <a:pPr eaLnBrk="1" hangingPunct="1"/>
            <a:r>
              <a:rPr lang="el-GR" sz="2400" dirty="0">
                <a:solidFill>
                  <a:schemeClr val="bg1"/>
                </a:solidFill>
              </a:rPr>
              <a:t>Αίτιο της νόσου θεωρείται διαταραχή της ρύθμισης του πολλαπλασιασμού Β λεμφοκυττάρων και πλασματοκυττάρων.</a:t>
            </a:r>
            <a:endParaRPr lang="en-US" sz="2400" dirty="0">
              <a:solidFill>
                <a:schemeClr val="bg1"/>
              </a:solidFill>
            </a:endParaRPr>
          </a:p>
          <a:p>
            <a:pPr eaLnBrk="1" hangingPunct="1"/>
            <a:endParaRPr lang="el-GR" sz="2400" dirty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l-GR" sz="2400" dirty="0">
                <a:solidFill>
                  <a:schemeClr val="bg1"/>
                </a:solidFill>
              </a:rPr>
              <a:t>Στην </a:t>
            </a:r>
            <a:r>
              <a:rPr lang="el-GR" sz="2400" dirty="0">
                <a:solidFill>
                  <a:srgbClr val="FFC000"/>
                </a:solidFill>
              </a:rPr>
              <a:t>πολυκεντρική μορφή αυξημένα επίπεδα (</a:t>
            </a:r>
            <a:r>
              <a:rPr lang="en-US" sz="2400" dirty="0">
                <a:solidFill>
                  <a:srgbClr val="FFC000"/>
                </a:solidFill>
              </a:rPr>
              <a:t>human/viral) IL-6</a:t>
            </a:r>
          </a:p>
          <a:p>
            <a:pPr eaLnBrk="1" hangingPunct="1">
              <a:buFont typeface="Wingdings 2" pitchFamily="18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l-GR" sz="2400" dirty="0">
                <a:solidFill>
                  <a:schemeClr val="bg1"/>
                </a:solidFill>
              </a:rPr>
              <a:t>Όλες οι περιπτώσεις πολυκεντρικής </a:t>
            </a:r>
            <a:r>
              <a:rPr lang="en-US" sz="2400" dirty="0" err="1">
                <a:solidFill>
                  <a:schemeClr val="bg1"/>
                </a:solidFill>
              </a:rPr>
              <a:t>Castleman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l-GR" sz="2400" dirty="0">
                <a:solidFill>
                  <a:schemeClr val="bg1"/>
                </a:solidFill>
              </a:rPr>
              <a:t>επί εδάφους </a:t>
            </a:r>
            <a:r>
              <a:rPr lang="en-US" sz="2400" dirty="0">
                <a:solidFill>
                  <a:schemeClr val="bg1"/>
                </a:solidFill>
              </a:rPr>
              <a:t>HIV </a:t>
            </a:r>
            <a:r>
              <a:rPr lang="el-GR" sz="2400" dirty="0">
                <a:solidFill>
                  <a:schemeClr val="bg1"/>
                </a:solidFill>
              </a:rPr>
              <a:t> λοίμωξης και το 50% </a:t>
            </a:r>
            <a:r>
              <a:rPr lang="en-US" sz="2400" dirty="0">
                <a:solidFill>
                  <a:schemeClr val="bg1"/>
                </a:solidFill>
              </a:rPr>
              <a:t>HIV-</a:t>
            </a:r>
            <a:r>
              <a:rPr lang="el-GR" sz="2400" dirty="0">
                <a:solidFill>
                  <a:schemeClr val="bg1"/>
                </a:solidFill>
              </a:rPr>
              <a:t> ασθενείς είναι θετικές για το αντιγόνο </a:t>
            </a:r>
            <a:r>
              <a:rPr lang="en-US" sz="2400" dirty="0">
                <a:solidFill>
                  <a:schemeClr val="bg1"/>
                </a:solidFill>
              </a:rPr>
              <a:t>LANA </a:t>
            </a:r>
            <a:r>
              <a:rPr lang="el-GR" sz="2400" dirty="0">
                <a:solidFill>
                  <a:schemeClr val="bg1"/>
                </a:solidFill>
              </a:rPr>
              <a:t>του </a:t>
            </a:r>
            <a:r>
              <a:rPr lang="en-US" sz="2400" dirty="0">
                <a:solidFill>
                  <a:schemeClr val="bg1"/>
                </a:solidFill>
              </a:rPr>
              <a:t>Human Herpes Virus 8.</a:t>
            </a:r>
            <a:endParaRPr lang="el-GR" sz="2400" dirty="0">
              <a:solidFill>
                <a:schemeClr val="bg1"/>
              </a:solidFill>
            </a:endParaRPr>
          </a:p>
          <a:p>
            <a:pPr eaLnBrk="1" hangingPunct="1"/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850" y="1052513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Νόσος </a:t>
            </a:r>
            <a:r>
              <a:rPr lang="en-US" sz="2200" b="1" dirty="0" err="1">
                <a:solidFill>
                  <a:srgbClr val="FFFF00"/>
                </a:solidFill>
                <a:latin typeface="+mn-lt"/>
              </a:rPr>
              <a:t>Castleman</a:t>
            </a:r>
            <a:r>
              <a:rPr lang="en-US" sz="2200" b="1" dirty="0">
                <a:solidFill>
                  <a:srgbClr val="FFFF00"/>
                </a:solidFill>
                <a:latin typeface="+mn-lt"/>
              </a:rPr>
              <a:t>- </a:t>
            </a:r>
            <a:r>
              <a:rPr lang="el-GR" sz="2200" b="1" dirty="0">
                <a:solidFill>
                  <a:srgbClr val="FFFF00"/>
                </a:solidFill>
                <a:latin typeface="+mn-lt"/>
              </a:rPr>
              <a:t>υαλοειδής αγγειακός τύπος</a:t>
            </a: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276475"/>
            <a:ext cx="8002587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>
                <a:solidFill>
                  <a:srgbClr val="FFFF00"/>
                </a:solidFill>
                <a:latin typeface="+mn-lt"/>
              </a:rPr>
              <a:t>Νόσος </a:t>
            </a:r>
            <a:r>
              <a:rPr lang="en-US" sz="2200" b="1" dirty="0" err="1">
                <a:solidFill>
                  <a:srgbClr val="FFFF00"/>
                </a:solidFill>
                <a:latin typeface="+mn-lt"/>
              </a:rPr>
              <a:t>Castleman</a:t>
            </a:r>
            <a:r>
              <a:rPr lang="en-US" sz="2200" b="1" dirty="0">
                <a:solidFill>
                  <a:srgbClr val="FFFF00"/>
                </a:solidFill>
                <a:latin typeface="+mn-lt"/>
              </a:rPr>
              <a:t>- </a:t>
            </a:r>
            <a:r>
              <a:rPr lang="el-GR" sz="2200" b="1" dirty="0" err="1">
                <a:solidFill>
                  <a:srgbClr val="FFFF00"/>
                </a:solidFill>
                <a:latin typeface="+mn-lt"/>
              </a:rPr>
              <a:t>Πλασματοκυτταρικός</a:t>
            </a:r>
            <a:r>
              <a:rPr lang="el-GR" sz="2200" b="1" dirty="0">
                <a:solidFill>
                  <a:srgbClr val="FFFF00"/>
                </a:solidFill>
                <a:latin typeface="+mn-lt"/>
              </a:rPr>
              <a:t> τύπος</a:t>
            </a:r>
          </a:p>
        </p:txBody>
      </p:sp>
      <p:pic>
        <p:nvPicPr>
          <p:cNvPr id="45058" name="Picture 2" descr="http://webpathology.com/slides/slides/LymphNode_CastlemansDz_PlasmaCellTyp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84313"/>
            <a:ext cx="6191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4 - TextBox"/>
          <p:cNvSpPr txBox="1">
            <a:spLocks noChangeArrowheads="1"/>
          </p:cNvSpPr>
          <p:nvPr/>
        </p:nvSpPr>
        <p:spPr bwMode="auto">
          <a:xfrm>
            <a:off x="7308850" y="3141663"/>
            <a:ext cx="1223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Πλασμα</a:t>
            </a:r>
            <a:r>
              <a:rPr lang="el-GR" dirty="0">
                <a:solidFill>
                  <a:schemeClr val="bg1"/>
                </a:solidFill>
              </a:rPr>
              <a:t>-</a:t>
            </a:r>
            <a:r>
              <a:rPr lang="el-GR" dirty="0" err="1">
                <a:solidFill>
                  <a:schemeClr val="bg1"/>
                </a:solidFill>
              </a:rPr>
              <a:t>τοκύτταρα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rot="10800000" flipV="1">
            <a:off x="5651500" y="3357563"/>
            <a:ext cx="1657350" cy="358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441" y="548680"/>
            <a:ext cx="7738281" cy="461665"/>
          </a:xfrm>
          <a:prstGeom prst="rect">
            <a:avLst/>
          </a:prstGeom>
          <a:noFill/>
          <a:ln w="698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</a:rPr>
              <a:t>Νόσος </a:t>
            </a:r>
            <a:r>
              <a:rPr lang="en-US" sz="2400" b="1" dirty="0" err="1">
                <a:solidFill>
                  <a:schemeClr val="bg1"/>
                </a:solidFill>
              </a:rPr>
              <a:t>Castleman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l-GR" sz="2400" b="1" dirty="0">
                <a:solidFill>
                  <a:schemeClr val="bg1"/>
                </a:solidFill>
              </a:rPr>
              <a:t>Ιδιοπαθής </a:t>
            </a:r>
            <a:r>
              <a:rPr lang="en-US" sz="2400" b="1" dirty="0">
                <a:solidFill>
                  <a:schemeClr val="bg1"/>
                </a:solidFill>
              </a:rPr>
              <a:t>MCD</a:t>
            </a:r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(iMCD)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743" y="1079305"/>
            <a:ext cx="7738281" cy="415498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100" b="1" dirty="0">
                <a:solidFill>
                  <a:schemeClr val="bg1"/>
                </a:solidFill>
              </a:rPr>
              <a:t>Μείζονα Διαγνωστικά Κριτήρια (αμφότερα απαραίτητα) 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endParaRPr lang="el-GR" sz="2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584655"/>
            <a:ext cx="82089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bg1"/>
                </a:solidFill>
              </a:rPr>
              <a:t>Ιστολογικά ευρήματα συμβατά με το ιστολογικό φάσμα της </a:t>
            </a:r>
            <a:r>
              <a:rPr lang="en-GB" b="1" dirty="0" err="1">
                <a:solidFill>
                  <a:schemeClr val="bg1"/>
                </a:solidFill>
              </a:rPr>
              <a:t>iMCD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dirty="0">
                <a:solidFill>
                  <a:schemeClr val="bg1"/>
                </a:solidFill>
              </a:rPr>
              <a:t>    -</a:t>
            </a:r>
            <a:r>
              <a:rPr lang="el-GR" b="1" dirty="0">
                <a:solidFill>
                  <a:srgbClr val="FFC000"/>
                </a:solidFill>
              </a:rPr>
              <a:t>Υποστραφέντα/ατροφικά/άτρητα βλαστικά κέντρα, συχνά με     </a:t>
            </a:r>
          </a:p>
          <a:p>
            <a:pPr>
              <a:buClr>
                <a:srgbClr val="C00000"/>
              </a:buClr>
            </a:pPr>
            <a:r>
              <a:rPr lang="el-GR" b="1" dirty="0">
                <a:solidFill>
                  <a:srgbClr val="FFC000"/>
                </a:solidFill>
              </a:rPr>
              <a:t>      </a:t>
            </a:r>
            <a:r>
              <a:rPr lang="el-GR" b="1" dirty="0" err="1">
                <a:solidFill>
                  <a:srgbClr val="FFC000"/>
                </a:solidFill>
              </a:rPr>
              <a:t>εκπτυγμένη</a:t>
            </a:r>
            <a:r>
              <a:rPr lang="el-GR" b="1" dirty="0">
                <a:solidFill>
                  <a:srgbClr val="FFC000"/>
                </a:solidFill>
              </a:rPr>
              <a:t> ζώνη μανδύα</a:t>
            </a:r>
            <a:r>
              <a:rPr lang="el-GR" dirty="0">
                <a:solidFill>
                  <a:schemeClr val="bg1"/>
                </a:solidFill>
              </a:rPr>
              <a:t> με συγκεντρική ανάπτυξη των λεμφοκυττάρων </a:t>
            </a:r>
          </a:p>
          <a:p>
            <a:pPr>
              <a:buClr>
                <a:srgbClr val="C00000"/>
              </a:buClr>
            </a:pPr>
            <a:r>
              <a:rPr lang="el-GR" dirty="0">
                <a:solidFill>
                  <a:schemeClr val="bg1"/>
                </a:solidFill>
              </a:rPr>
              <a:t>      </a:t>
            </a:r>
            <a:r>
              <a:rPr lang="en-GB" dirty="0">
                <a:solidFill>
                  <a:schemeClr val="bg1"/>
                </a:solidFill>
              </a:rPr>
              <a:t>(onion skinning)</a:t>
            </a:r>
            <a:r>
              <a:rPr lang="el-GR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endParaRPr lang="el-GR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dirty="0">
                <a:solidFill>
                  <a:schemeClr val="bg1"/>
                </a:solidFill>
              </a:rPr>
              <a:t>    -</a:t>
            </a:r>
            <a:r>
              <a:rPr lang="el-GR" b="1" dirty="0">
                <a:solidFill>
                  <a:srgbClr val="FFC000"/>
                </a:solidFill>
              </a:rPr>
              <a:t>Υπερανάπτυξη των δενδριτικών κυττάρων των βλαστικών κέντρων </a:t>
            </a:r>
            <a:endParaRPr lang="en-GB" b="1" dirty="0">
              <a:solidFill>
                <a:srgbClr val="FFC000"/>
              </a:solidFill>
            </a:endParaRPr>
          </a:p>
          <a:p>
            <a:pPr>
              <a:buClr>
                <a:srgbClr val="C00000"/>
              </a:buClr>
            </a:pPr>
            <a:endParaRPr lang="el-GR" b="1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dirty="0">
                <a:solidFill>
                  <a:schemeClr val="bg1"/>
                </a:solidFill>
              </a:rPr>
              <a:t>    -</a:t>
            </a:r>
            <a:r>
              <a:rPr lang="el-GR" b="1" dirty="0">
                <a:solidFill>
                  <a:srgbClr val="FFC000"/>
                </a:solidFill>
              </a:rPr>
              <a:t>Αγγειοβρίθεια με </a:t>
            </a:r>
            <a:r>
              <a:rPr lang="el-GR" b="1" dirty="0" err="1">
                <a:solidFill>
                  <a:srgbClr val="FFC000"/>
                </a:solidFill>
              </a:rPr>
              <a:t>υπερπλαστικά</a:t>
            </a:r>
            <a:r>
              <a:rPr lang="el-GR" b="1" dirty="0">
                <a:solidFill>
                  <a:srgbClr val="FFC000"/>
                </a:solidFill>
              </a:rPr>
              <a:t> ενδοθήλια διαλεμφοζιδιακά</a:t>
            </a:r>
            <a:r>
              <a:rPr lang="el-GR" dirty="0">
                <a:solidFill>
                  <a:srgbClr val="FFC000"/>
                </a:solidFill>
              </a:rPr>
              <a:t>,</a:t>
            </a:r>
            <a:r>
              <a:rPr lang="el-GR" dirty="0">
                <a:solidFill>
                  <a:schemeClr val="bg1"/>
                </a:solidFill>
              </a:rPr>
              <a:t> τα οποία </a:t>
            </a:r>
          </a:p>
          <a:p>
            <a:pPr>
              <a:buClr>
                <a:srgbClr val="C00000"/>
              </a:buClr>
            </a:pPr>
            <a:r>
              <a:rPr lang="el-GR" dirty="0">
                <a:solidFill>
                  <a:schemeClr val="bg1"/>
                </a:solidFill>
              </a:rPr>
              <a:t>     διεισδύουν εντός των βλαστικών κέντρων με εμφάνιση τύπου </a:t>
            </a:r>
            <a:r>
              <a:rPr lang="en-US" dirty="0">
                <a:solidFill>
                  <a:schemeClr val="bg1"/>
                </a:solidFill>
              </a:rPr>
              <a:t>“lollipop”</a:t>
            </a:r>
          </a:p>
          <a:p>
            <a:pPr>
              <a:buClr>
                <a:srgbClr val="C00000"/>
              </a:buClr>
            </a:pPr>
            <a:endParaRPr lang="el-GR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dirty="0">
                <a:solidFill>
                  <a:schemeClr val="bg1"/>
                </a:solidFill>
              </a:rPr>
              <a:t>    -</a:t>
            </a:r>
            <a:r>
              <a:rPr lang="el-GR" b="1" dirty="0">
                <a:solidFill>
                  <a:srgbClr val="FFC000"/>
                </a:solidFill>
              </a:rPr>
              <a:t>Μεγάλου μεγέθους αθροίσεις πολυκλωνικών πλασματοκυττάρων </a:t>
            </a:r>
          </a:p>
          <a:p>
            <a:pPr>
              <a:buClr>
                <a:srgbClr val="C00000"/>
              </a:buClr>
            </a:pPr>
            <a:r>
              <a:rPr lang="el-GR" b="1" dirty="0">
                <a:solidFill>
                  <a:srgbClr val="FFC000"/>
                </a:solidFill>
              </a:rPr>
              <a:t>     διαλεμφοζιδιακά </a:t>
            </a:r>
            <a:endParaRPr lang="en-US" dirty="0">
              <a:solidFill>
                <a:srgbClr val="FFC000"/>
              </a:solidFill>
            </a:endParaRPr>
          </a:p>
          <a:p>
            <a:pPr>
              <a:buClr>
                <a:srgbClr val="C00000"/>
              </a:buClr>
            </a:pPr>
            <a:endParaRPr lang="el-GR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dirty="0">
                <a:solidFill>
                  <a:schemeClr val="bg1"/>
                </a:solidFill>
              </a:rPr>
              <a:t>    -</a:t>
            </a:r>
            <a:r>
              <a:rPr lang="el-GR" b="1" dirty="0" err="1">
                <a:solidFill>
                  <a:srgbClr val="FFC000"/>
                </a:solidFill>
              </a:rPr>
              <a:t>Υπερπλαστικά</a:t>
            </a:r>
            <a:r>
              <a:rPr lang="el-GR" b="1" dirty="0">
                <a:solidFill>
                  <a:srgbClr val="FFC000"/>
                </a:solidFill>
              </a:rPr>
              <a:t> βλαστικά κέντρα των λεμφοζιδίων</a:t>
            </a:r>
          </a:p>
          <a:p>
            <a:pPr>
              <a:buClr>
                <a:srgbClr val="C00000"/>
              </a:buClr>
            </a:pPr>
            <a:endParaRPr lang="el-GR" b="1" dirty="0">
              <a:solidFill>
                <a:schemeClr val="bg1"/>
              </a:solidFill>
            </a:endParaRP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rgbClr val="FFC000"/>
                </a:solidFill>
              </a:rPr>
              <a:t>Διογκωμένοι λεμφαδένες</a:t>
            </a:r>
            <a:r>
              <a:rPr lang="el-GR" b="1" dirty="0">
                <a:solidFill>
                  <a:schemeClr val="bg1"/>
                </a:solidFill>
              </a:rPr>
              <a:t> (≥1εκ σε ελάχιστη διάμετρο σε ≥2 λεμφαδενικές ομάδες)</a:t>
            </a:r>
          </a:p>
        </p:txBody>
      </p:sp>
    </p:spTree>
    <p:extLst>
      <p:ext uri="{BB962C8B-B14F-4D97-AF65-F5344CB8AC3E}">
        <p14:creationId xmlns:p14="http://schemas.microsoft.com/office/powerpoint/2010/main" val="3523836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742" y="260648"/>
            <a:ext cx="7738281" cy="461665"/>
          </a:xfrm>
          <a:prstGeom prst="rect">
            <a:avLst/>
          </a:prstGeom>
          <a:noFill/>
          <a:ln w="698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</a:rPr>
              <a:t>Νόσος </a:t>
            </a:r>
            <a:r>
              <a:rPr lang="en-US" sz="2400" b="1" dirty="0" err="1">
                <a:solidFill>
                  <a:schemeClr val="bg1"/>
                </a:solidFill>
              </a:rPr>
              <a:t>Castleman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l-GR" sz="2400" b="1" dirty="0">
                <a:solidFill>
                  <a:schemeClr val="bg1"/>
                </a:solidFill>
              </a:rPr>
              <a:t>Ιδιοπαθής </a:t>
            </a:r>
            <a:r>
              <a:rPr lang="en-US" sz="2400" b="1" dirty="0">
                <a:solidFill>
                  <a:schemeClr val="bg1"/>
                </a:solidFill>
              </a:rPr>
              <a:t>MCD</a:t>
            </a:r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(iMCD)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741" y="723732"/>
            <a:ext cx="7738281" cy="415498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500" b="1" dirty="0">
                <a:solidFill>
                  <a:schemeClr val="bg1"/>
                </a:solidFill>
              </a:rPr>
              <a:t>Ελάσσονα Διαγνωστικά Κριτήρια (απαραίτητα ≥2/11, τουλάχιστον 1 εργαστηριακό)</a:t>
            </a:r>
            <a:r>
              <a:rPr lang="el-GR" sz="2100" b="1" dirty="0">
                <a:solidFill>
                  <a:schemeClr val="bg1"/>
                </a:solidFill>
              </a:rPr>
              <a:t> 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endParaRPr lang="el-GR" sz="2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268760"/>
            <a:ext cx="9036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srgbClr val="FFFF00"/>
                </a:solidFill>
              </a:rPr>
              <a:t>Εργαστηριακά Κριτήρια</a:t>
            </a:r>
          </a:p>
          <a:p>
            <a:pPr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-</a:t>
            </a:r>
            <a:r>
              <a:rPr lang="el-GR" sz="1600" b="1" dirty="0">
                <a:solidFill>
                  <a:schemeClr val="bg1"/>
                </a:solidFill>
              </a:rPr>
              <a:t>Αυξημένη </a:t>
            </a:r>
            <a:r>
              <a:rPr lang="en-US" sz="1600" b="1" dirty="0">
                <a:solidFill>
                  <a:schemeClr val="bg1"/>
                </a:solidFill>
              </a:rPr>
              <a:t>CRP </a:t>
            </a:r>
            <a:r>
              <a:rPr lang="en-US" sz="1600" dirty="0">
                <a:solidFill>
                  <a:schemeClr val="bg1"/>
                </a:solidFill>
              </a:rPr>
              <a:t>(&gt;10 mg/L)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l-GR" sz="1600" b="1" dirty="0">
                <a:solidFill>
                  <a:schemeClr val="bg1"/>
                </a:solidFill>
              </a:rPr>
              <a:t>ή ΤΚΕ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(&gt;15 mm/h)</a:t>
            </a:r>
            <a:endParaRPr lang="el-GR" sz="1600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 -</a:t>
            </a:r>
            <a:r>
              <a:rPr lang="el-GR" sz="1600" b="1" dirty="0">
                <a:solidFill>
                  <a:schemeClr val="bg1"/>
                </a:solidFill>
              </a:rPr>
              <a:t>Αναιμία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Hb</a:t>
            </a:r>
            <a:r>
              <a:rPr lang="en-US" sz="1600" dirty="0">
                <a:solidFill>
                  <a:schemeClr val="bg1"/>
                </a:solidFill>
              </a:rPr>
              <a:t> &lt;12,5 g/</a:t>
            </a:r>
            <a:r>
              <a:rPr lang="en-US" sz="1600" dirty="0" err="1">
                <a:solidFill>
                  <a:schemeClr val="bg1"/>
                </a:solidFill>
              </a:rPr>
              <a:t>dL</a:t>
            </a:r>
            <a:r>
              <a:rPr lang="el-GR" sz="1600" dirty="0">
                <a:solidFill>
                  <a:schemeClr val="bg1"/>
                </a:solidFill>
              </a:rPr>
              <a:t> για άνδρες</a:t>
            </a:r>
            <a:r>
              <a:rPr lang="en-US" sz="1600" dirty="0">
                <a:solidFill>
                  <a:schemeClr val="bg1"/>
                </a:solidFill>
              </a:rPr>
              <a:t>, &lt;11,5 g/</a:t>
            </a:r>
            <a:r>
              <a:rPr lang="en-US" sz="1600" dirty="0" err="1">
                <a:solidFill>
                  <a:schemeClr val="bg1"/>
                </a:solidFill>
              </a:rPr>
              <a:t>dL</a:t>
            </a:r>
            <a:r>
              <a:rPr lang="el-GR" sz="1600" dirty="0">
                <a:solidFill>
                  <a:schemeClr val="bg1"/>
                </a:solidFill>
              </a:rPr>
              <a:t> για γυναίκες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el-GR" sz="1600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 -</a:t>
            </a:r>
            <a:r>
              <a:rPr lang="el-GR" sz="1600" b="1" dirty="0">
                <a:solidFill>
                  <a:schemeClr val="bg1"/>
                </a:solidFill>
              </a:rPr>
              <a:t>Θρομβοπενία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&lt;150 k</a:t>
            </a:r>
            <a:r>
              <a:rPr lang="el-GR" sz="1600" dirty="0">
                <a:solidFill>
                  <a:schemeClr val="bg1"/>
                </a:solidFill>
              </a:rPr>
              <a:t>/μ</a:t>
            </a:r>
            <a:r>
              <a:rPr lang="en-US" sz="1600" dirty="0">
                <a:solidFill>
                  <a:schemeClr val="bg1"/>
                </a:solidFill>
              </a:rPr>
              <a:t>L)</a:t>
            </a:r>
            <a:r>
              <a:rPr lang="el-GR" sz="1600" b="1" dirty="0">
                <a:solidFill>
                  <a:schemeClr val="bg1"/>
                </a:solidFill>
              </a:rPr>
              <a:t> ή Θρομβοκυττάρωση </a:t>
            </a:r>
            <a:r>
              <a:rPr lang="en-US" sz="1600" dirty="0">
                <a:solidFill>
                  <a:schemeClr val="bg1"/>
                </a:solidFill>
              </a:rPr>
              <a:t>(&gt;400 k/</a:t>
            </a:r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L)</a:t>
            </a:r>
            <a:endParaRPr lang="el-GR" sz="1600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 -</a:t>
            </a:r>
            <a:r>
              <a:rPr lang="el-GR" sz="1600" b="1" dirty="0" err="1">
                <a:solidFill>
                  <a:schemeClr val="bg1"/>
                </a:solidFill>
              </a:rPr>
              <a:t>Υποαλβουμιναιμία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l-GR" sz="1600" dirty="0" err="1">
                <a:solidFill>
                  <a:schemeClr val="bg1"/>
                </a:solidFill>
              </a:rPr>
              <a:t>αλβουμίνη</a:t>
            </a:r>
            <a:r>
              <a:rPr lang="el-G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&lt;3,5g/</a:t>
            </a:r>
            <a:r>
              <a:rPr lang="en-US" sz="1600" dirty="0" err="1">
                <a:solidFill>
                  <a:schemeClr val="bg1"/>
                </a:solidFill>
              </a:rPr>
              <a:t>dL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el-GR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l-GR" sz="1600" b="1" dirty="0">
                <a:solidFill>
                  <a:schemeClr val="bg1"/>
                </a:solidFill>
              </a:rPr>
              <a:t>     </a:t>
            </a:r>
            <a:r>
              <a:rPr lang="el-GR" sz="1600" dirty="0">
                <a:solidFill>
                  <a:schemeClr val="bg1"/>
                </a:solidFill>
              </a:rPr>
              <a:t>-</a:t>
            </a:r>
            <a:r>
              <a:rPr lang="el-GR" sz="1600" b="1" dirty="0">
                <a:solidFill>
                  <a:schemeClr val="bg1"/>
                </a:solidFill>
              </a:rPr>
              <a:t>Νεφρική δυσλειτουργία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eGFR</a:t>
            </a:r>
            <a:r>
              <a:rPr lang="en-US" sz="1600" dirty="0">
                <a:solidFill>
                  <a:schemeClr val="bg1"/>
                </a:solidFill>
              </a:rPr>
              <a:t> &lt;60 mL/min/1,73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sz="16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 </a:t>
            </a:r>
            <a:r>
              <a:rPr lang="el-GR" sz="1600" b="1" dirty="0">
                <a:solidFill>
                  <a:schemeClr val="bg1"/>
                </a:solidFill>
              </a:rPr>
              <a:t>ή </a:t>
            </a:r>
            <a:r>
              <a:rPr lang="el-GR" sz="1600" b="1" dirty="0" err="1">
                <a:solidFill>
                  <a:schemeClr val="bg1"/>
                </a:solidFill>
              </a:rPr>
              <a:t>πρωτεϊνουρία</a:t>
            </a:r>
            <a:r>
              <a:rPr lang="el-GR" sz="1600" b="1" dirty="0">
                <a:solidFill>
                  <a:schemeClr val="bg1"/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(ολική </a:t>
            </a:r>
            <a:r>
              <a:rPr lang="el-GR" sz="1600" dirty="0" err="1">
                <a:solidFill>
                  <a:schemeClr val="bg1"/>
                </a:solidFill>
              </a:rPr>
              <a:t>πρωτεϊνη</a:t>
            </a:r>
            <a:r>
              <a:rPr lang="el-GR" sz="1600" dirty="0">
                <a:solidFill>
                  <a:schemeClr val="bg1"/>
                </a:solidFill>
              </a:rPr>
              <a:t> 150 </a:t>
            </a:r>
            <a:r>
              <a:rPr lang="en-US" sz="1600" dirty="0">
                <a:solidFill>
                  <a:schemeClr val="bg1"/>
                </a:solidFill>
              </a:rPr>
              <a:t>mg/ 24h </a:t>
            </a:r>
            <a:r>
              <a:rPr lang="el-GR" sz="1600" dirty="0">
                <a:solidFill>
                  <a:schemeClr val="bg1"/>
                </a:solidFill>
              </a:rPr>
              <a:t>ή </a:t>
            </a:r>
            <a:r>
              <a:rPr lang="en-US" sz="1600" dirty="0">
                <a:solidFill>
                  <a:schemeClr val="bg1"/>
                </a:solidFill>
              </a:rPr>
              <a:t>10 mg/100ml</a:t>
            </a:r>
            <a:r>
              <a:rPr lang="el-GR" sz="1600" dirty="0">
                <a:solidFill>
                  <a:schemeClr val="bg1"/>
                </a:solidFill>
              </a:rPr>
              <a:t>)</a:t>
            </a:r>
          </a:p>
          <a:p>
            <a:pPr>
              <a:buClr>
                <a:srgbClr val="C00000"/>
              </a:buClr>
            </a:pPr>
            <a:r>
              <a:rPr lang="el-GR" sz="1600" b="1" dirty="0">
                <a:solidFill>
                  <a:schemeClr val="bg1"/>
                </a:solidFill>
              </a:rPr>
              <a:t>     </a:t>
            </a:r>
            <a:r>
              <a:rPr lang="el-GR" sz="1600" dirty="0">
                <a:solidFill>
                  <a:schemeClr val="bg1"/>
                </a:solidFill>
              </a:rPr>
              <a:t>-</a:t>
            </a:r>
            <a:r>
              <a:rPr lang="el-GR" sz="1600" b="1" dirty="0" err="1">
                <a:solidFill>
                  <a:schemeClr val="bg1"/>
                </a:solidFill>
              </a:rPr>
              <a:t>Πολυκλωνική</a:t>
            </a:r>
            <a:r>
              <a:rPr lang="el-GR" sz="1600" b="1" dirty="0">
                <a:solidFill>
                  <a:schemeClr val="bg1"/>
                </a:solidFill>
              </a:rPr>
              <a:t> </a:t>
            </a:r>
            <a:r>
              <a:rPr lang="el-GR" sz="1600" b="1" dirty="0" err="1">
                <a:solidFill>
                  <a:schemeClr val="bg1"/>
                </a:solidFill>
              </a:rPr>
              <a:t>υπεργαμμασφαιριναιμία</a:t>
            </a:r>
            <a:r>
              <a:rPr lang="el-GR" sz="1600" b="1" dirty="0">
                <a:solidFill>
                  <a:schemeClr val="bg1"/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(ολική γ-σφαιρίνη ή ανοσοσφαιρίνη </a:t>
            </a:r>
            <a:r>
              <a:rPr lang="en-US" sz="1600" dirty="0">
                <a:solidFill>
                  <a:schemeClr val="bg1"/>
                </a:solidFill>
              </a:rPr>
              <a:t>IgG &gt;1700 mg/</a:t>
            </a:r>
            <a:r>
              <a:rPr lang="en-US" sz="1600" dirty="0" err="1">
                <a:solidFill>
                  <a:schemeClr val="bg1"/>
                </a:solidFill>
              </a:rPr>
              <a:t>dL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el-GR" sz="1600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</a:pPr>
            <a:endParaRPr lang="el-GR" sz="1600" b="1" dirty="0">
              <a:solidFill>
                <a:schemeClr val="bg1"/>
              </a:solidFill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srgbClr val="FFFF00"/>
                </a:solidFill>
              </a:rPr>
              <a:t>Κλινικά Κριτήρια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l-GR" sz="1600" dirty="0">
                <a:solidFill>
                  <a:schemeClr val="bg1"/>
                </a:solidFill>
              </a:rPr>
              <a:t>    -</a:t>
            </a:r>
            <a:r>
              <a:rPr lang="el-GR" sz="1600" b="1" dirty="0">
                <a:solidFill>
                  <a:schemeClr val="bg1"/>
                </a:solidFill>
              </a:rPr>
              <a:t>Συστηματικά συμπτώματα: </a:t>
            </a:r>
            <a:r>
              <a:rPr lang="el-GR" sz="1600" dirty="0">
                <a:solidFill>
                  <a:schemeClr val="bg1"/>
                </a:solidFill>
              </a:rPr>
              <a:t>νυχτερινές εφιδρώσεις, πυρετός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&gt;38</a:t>
            </a:r>
            <a:r>
              <a:rPr lang="en-US" sz="16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r>
              <a:rPr lang="el-GR" sz="1600" dirty="0">
                <a:solidFill>
                  <a:schemeClr val="bg1"/>
                </a:solidFill>
              </a:rPr>
              <a:t> απώλεια βάρους, κόπωση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≥</a:t>
            </a:r>
            <a:r>
              <a:rPr lang="el-GR" sz="16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endParaRPr lang="el-GR" sz="1600" dirty="0">
              <a:solidFill>
                <a:schemeClr val="bg1"/>
              </a:solidFill>
            </a:endParaRPr>
          </a:p>
          <a:p>
            <a:pPr lvl="0"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  </a:t>
            </a:r>
            <a:r>
              <a:rPr lang="en-US" sz="1600" dirty="0">
                <a:solidFill>
                  <a:schemeClr val="bg1"/>
                </a:solidFill>
              </a:rPr>
              <a:t>CTCAE score</a:t>
            </a:r>
            <a:r>
              <a:rPr lang="el-GR" sz="1600" dirty="0">
                <a:solidFill>
                  <a:schemeClr val="bg1"/>
                </a:solidFill>
              </a:rPr>
              <a:t> λεμφωμάτων για τα Β συμπτώματα)</a:t>
            </a:r>
          </a:p>
          <a:p>
            <a:pPr lvl="0"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 -</a:t>
            </a:r>
            <a:r>
              <a:rPr lang="el-GR" sz="1600" b="1" dirty="0">
                <a:solidFill>
                  <a:schemeClr val="bg1"/>
                </a:solidFill>
              </a:rPr>
              <a:t>Σπληνομεγαλία και/ή ηπατομεγαλία</a:t>
            </a:r>
          </a:p>
          <a:p>
            <a:pPr lvl="0"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 -</a:t>
            </a:r>
            <a:r>
              <a:rPr lang="el-GR" sz="1600" b="1" dirty="0">
                <a:solidFill>
                  <a:schemeClr val="bg1"/>
                </a:solidFill>
              </a:rPr>
              <a:t>Συσσώρευση σωματικών υγρών: </a:t>
            </a:r>
            <a:r>
              <a:rPr lang="el-GR" sz="1600" dirty="0">
                <a:solidFill>
                  <a:schemeClr val="bg1"/>
                </a:solidFill>
              </a:rPr>
              <a:t>οίδημα, </a:t>
            </a:r>
            <a:r>
              <a:rPr lang="el-GR" sz="1600" dirty="0" err="1">
                <a:solidFill>
                  <a:schemeClr val="bg1"/>
                </a:solidFill>
              </a:rPr>
              <a:t>ανασάρκα</a:t>
            </a:r>
            <a:r>
              <a:rPr lang="el-GR" sz="1600" dirty="0">
                <a:solidFill>
                  <a:schemeClr val="bg1"/>
                </a:solidFill>
              </a:rPr>
              <a:t>, </a:t>
            </a:r>
            <a:r>
              <a:rPr lang="el-GR" sz="1600" dirty="0" err="1">
                <a:solidFill>
                  <a:schemeClr val="bg1"/>
                </a:solidFill>
              </a:rPr>
              <a:t>ασκίτης</a:t>
            </a:r>
            <a:r>
              <a:rPr lang="el-GR" sz="1600" dirty="0">
                <a:solidFill>
                  <a:schemeClr val="bg1"/>
                </a:solidFill>
              </a:rPr>
              <a:t>, πλευριτική συλλογή</a:t>
            </a:r>
          </a:p>
          <a:p>
            <a:pPr lvl="0">
              <a:buClr>
                <a:srgbClr val="C00000"/>
              </a:buClr>
            </a:pPr>
            <a:r>
              <a:rPr lang="el-GR" sz="1600" dirty="0">
                <a:solidFill>
                  <a:schemeClr val="bg1"/>
                </a:solidFill>
              </a:rPr>
              <a:t>     -</a:t>
            </a:r>
            <a:r>
              <a:rPr lang="el-GR" sz="1600" b="1" dirty="0">
                <a:solidFill>
                  <a:schemeClr val="bg1"/>
                </a:solidFill>
              </a:rPr>
              <a:t>Εμφάνιση αγγειακών αλλοιώσεων τύπου </a:t>
            </a:r>
            <a:r>
              <a:rPr lang="el-GR" sz="1600" b="1" dirty="0" err="1">
                <a:solidFill>
                  <a:schemeClr val="bg1"/>
                </a:solidFill>
              </a:rPr>
              <a:t>κερασόχροων</a:t>
            </a:r>
            <a:r>
              <a:rPr lang="el-GR" sz="1600" b="1" dirty="0">
                <a:solidFill>
                  <a:schemeClr val="bg1"/>
                </a:solidFill>
              </a:rPr>
              <a:t> αιμαγγειωμάτων ή </a:t>
            </a:r>
            <a:r>
              <a:rPr lang="el-GR" sz="1600" b="1" dirty="0" err="1">
                <a:solidFill>
                  <a:schemeClr val="bg1"/>
                </a:solidFill>
              </a:rPr>
              <a:t>μελανόφαιων</a:t>
            </a:r>
            <a:r>
              <a:rPr lang="el-GR" sz="1600" b="1" dirty="0">
                <a:solidFill>
                  <a:schemeClr val="bg1"/>
                </a:solidFill>
              </a:rPr>
              <a:t> βλατίδων</a:t>
            </a:r>
          </a:p>
          <a:p>
            <a:pPr lvl="0">
              <a:buClr>
                <a:srgbClr val="C00000"/>
              </a:buClr>
            </a:pPr>
            <a:r>
              <a:rPr lang="el-GR" sz="1600" b="1" dirty="0">
                <a:solidFill>
                  <a:schemeClr val="bg1"/>
                </a:solidFill>
              </a:rPr>
              <a:t>     </a:t>
            </a:r>
            <a:r>
              <a:rPr lang="el-GR" sz="1600" dirty="0">
                <a:solidFill>
                  <a:schemeClr val="bg1"/>
                </a:solidFill>
              </a:rPr>
              <a:t>-</a:t>
            </a:r>
            <a:r>
              <a:rPr lang="el-GR" sz="1600" b="1" dirty="0">
                <a:solidFill>
                  <a:schemeClr val="bg1"/>
                </a:solidFill>
              </a:rPr>
              <a:t>Λεμφοκυτταρική διάμεση </a:t>
            </a:r>
            <a:r>
              <a:rPr lang="el-GR" sz="1600" b="1" dirty="0" err="1">
                <a:solidFill>
                  <a:schemeClr val="bg1"/>
                </a:solidFill>
              </a:rPr>
              <a:t>πνευμονίτιδα</a:t>
            </a:r>
            <a:endParaRPr lang="el-G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89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u="sng">
                <a:solidFill>
                  <a:schemeClr val="accent2"/>
                </a:solidFill>
              </a:rPr>
              <a:t>Κοκκιωματώδεις βλάβες- σαρκοείδωση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Αιτιολογία: άγνωστη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Προσβάλλονται όλα σχεδόν τα όργανα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Η </a:t>
            </a:r>
            <a:r>
              <a:rPr lang="el-GR" dirty="0" err="1">
                <a:solidFill>
                  <a:schemeClr val="bg1"/>
                </a:solidFill>
              </a:rPr>
              <a:t>λεμφαδενοπάθεια</a:t>
            </a:r>
            <a:r>
              <a:rPr lang="el-GR" dirty="0">
                <a:solidFill>
                  <a:schemeClr val="bg1"/>
                </a:solidFill>
              </a:rPr>
              <a:t> είναι συχνή, ιδίως στις πύλες αμφοτέρων των πνευμόνων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>
                <a:solidFill>
                  <a:schemeClr val="bg1"/>
                </a:solidFill>
              </a:rPr>
              <a:t>Ιστολογικά ευρήματα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Μικρά, </a:t>
            </a:r>
            <a:r>
              <a:rPr lang="el-GR" dirty="0">
                <a:solidFill>
                  <a:schemeClr val="accent2"/>
                </a:solidFill>
              </a:rPr>
              <a:t>σαφή κοκκιώματα, χωρίς τυροειδή νέκρωση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Παρουσία των </a:t>
            </a:r>
            <a:r>
              <a:rPr lang="el-GR" dirty="0" err="1">
                <a:solidFill>
                  <a:schemeClr val="bg1"/>
                </a:solidFill>
              </a:rPr>
              <a:t>κογχοειδών</a:t>
            </a:r>
            <a:r>
              <a:rPr lang="el-GR" dirty="0">
                <a:solidFill>
                  <a:schemeClr val="bg1"/>
                </a:solidFill>
              </a:rPr>
              <a:t> σωματίων (</a:t>
            </a:r>
            <a:r>
              <a:rPr lang="en-US" dirty="0" err="1">
                <a:solidFill>
                  <a:schemeClr val="accent2"/>
                </a:solidFill>
              </a:rPr>
              <a:t>Shaumann</a:t>
            </a:r>
            <a:r>
              <a:rPr lang="en-US" dirty="0">
                <a:solidFill>
                  <a:schemeClr val="accent2"/>
                </a:solidFill>
              </a:rPr>
              <a:t> bodies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l-GR" dirty="0">
                <a:solidFill>
                  <a:schemeClr val="bg1"/>
                </a:solidFill>
              </a:rPr>
              <a:t> και των </a:t>
            </a:r>
            <a:r>
              <a:rPr lang="el-GR" dirty="0">
                <a:solidFill>
                  <a:schemeClr val="accent2"/>
                </a:solidFill>
              </a:rPr>
              <a:t>αστεροειδών σωματίων </a:t>
            </a:r>
            <a:r>
              <a:rPr lang="el-GR" dirty="0">
                <a:solidFill>
                  <a:schemeClr val="bg1"/>
                </a:solidFill>
              </a:rPr>
              <a:t>στο πρωτόπλασμα των </a:t>
            </a:r>
            <a:r>
              <a:rPr lang="el-GR" dirty="0" err="1">
                <a:solidFill>
                  <a:schemeClr val="bg1"/>
                </a:solidFill>
              </a:rPr>
              <a:t>γιγαντοκυττάρων</a:t>
            </a:r>
            <a:endParaRPr lang="el-GR" dirty="0">
              <a:solidFill>
                <a:schemeClr val="bg1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b="1" i="1" dirty="0">
                <a:solidFill>
                  <a:schemeClr val="bg1"/>
                </a:solidFill>
              </a:rPr>
              <a:t>Η ιστολογική εικόνα δεν είναι </a:t>
            </a:r>
            <a:r>
              <a:rPr lang="el-GR" b="1" i="1" dirty="0" err="1">
                <a:solidFill>
                  <a:schemeClr val="bg1"/>
                </a:solidFill>
              </a:rPr>
              <a:t>παθογνωμονική</a:t>
            </a:r>
            <a:endParaRPr lang="el-GR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 err="1">
                <a:solidFill>
                  <a:srgbClr val="FFFF00"/>
                </a:solidFill>
                <a:latin typeface="+mn-lt"/>
              </a:rPr>
              <a:t>Σαρκοείδωση</a:t>
            </a:r>
            <a:endParaRPr lang="el-GR" sz="2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7106" name="Picture 2" descr="http://qph.is.quoracdn.net/main-qimg-3f3bbead902bc7c6e3547d5301be72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341438"/>
            <a:ext cx="5689600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3780631" y="4077495"/>
            <a:ext cx="2879725" cy="10080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8" name="5 - TextBox"/>
          <p:cNvSpPr txBox="1">
            <a:spLocks noChangeArrowheads="1"/>
          </p:cNvSpPr>
          <p:nvPr/>
        </p:nvSpPr>
        <p:spPr bwMode="auto">
          <a:xfrm>
            <a:off x="3203575" y="5949950"/>
            <a:ext cx="3816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</a:rPr>
              <a:t>Επιθηλιοειδή κοκκιώματα</a:t>
            </a:r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rot="16200000" flipV="1">
            <a:off x="2555875" y="3860801"/>
            <a:ext cx="2663825" cy="1657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b="1" dirty="0" err="1">
                <a:solidFill>
                  <a:srgbClr val="FFFF00"/>
                </a:solidFill>
                <a:latin typeface="+mn-lt"/>
              </a:rPr>
              <a:t>Σαρκοείδωση</a:t>
            </a:r>
            <a:endParaRPr lang="el-GR" sz="2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8130" name="3 - Θέση περιεχομένου" descr="σάρωση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628775"/>
            <a:ext cx="3316287" cy="2160588"/>
          </a:xfrm>
        </p:spPr>
      </p:pic>
      <p:sp>
        <p:nvSpPr>
          <p:cNvPr id="48131" name="3 - TextBox"/>
          <p:cNvSpPr txBox="1">
            <a:spLocks noChangeArrowheads="1"/>
          </p:cNvSpPr>
          <p:nvPr/>
        </p:nvSpPr>
        <p:spPr bwMode="auto">
          <a:xfrm>
            <a:off x="323850" y="4508500"/>
            <a:ext cx="316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 err="1">
                <a:solidFill>
                  <a:schemeClr val="bg1"/>
                </a:solidFill>
              </a:rPr>
              <a:t>Γιγαντοκύτταρα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1152525" y="3679826"/>
            <a:ext cx="16541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3" name="Picture 8" descr="http://upload.wikimedia.org/wikipedia/commons/d/d3/Sarcoidosis_-_Crystalline_inclusion_with_developing_Schaumann_body,_polar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628775"/>
            <a:ext cx="34575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 descr="http://t1.gstatic.com/images?q=tbn:ANd9GcQEHOJgmBWwg45XRSx6hRiL4ZKHYYCbY6Z6NBjwHBGCgdG4PEJ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581525"/>
            <a:ext cx="33607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7 - TextBox"/>
          <p:cNvSpPr txBox="1">
            <a:spLocks noChangeArrowheads="1"/>
          </p:cNvSpPr>
          <p:nvPr/>
        </p:nvSpPr>
        <p:spPr bwMode="auto">
          <a:xfrm>
            <a:off x="5435600" y="4076700"/>
            <a:ext cx="2232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Shaumann bodies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48136" name="8 - TextBox"/>
          <p:cNvSpPr txBox="1">
            <a:spLocks noChangeArrowheads="1"/>
          </p:cNvSpPr>
          <p:nvPr/>
        </p:nvSpPr>
        <p:spPr bwMode="auto">
          <a:xfrm>
            <a:off x="2339975" y="6453188"/>
            <a:ext cx="2303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</a:rPr>
              <a:t>Αστεροειδή σωμάτια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2 - Θέση περιεχομένου"/>
          <p:cNvSpPr>
            <a:spLocks noGrp="1"/>
          </p:cNvSpPr>
          <p:nvPr>
            <p:ph idx="1"/>
          </p:nvPr>
        </p:nvSpPr>
        <p:spPr>
          <a:xfrm>
            <a:off x="468313" y="981075"/>
            <a:ext cx="8424862" cy="2760663"/>
          </a:xfrm>
        </p:spPr>
        <p:txBody>
          <a:bodyPr/>
          <a:lstStyle/>
          <a:p>
            <a:r>
              <a:rPr lang="el-G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Λεμφώματα: </a:t>
            </a: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Κακοήθη νεοπλάσματα του λεμφικού ιστού , που </a:t>
            </a:r>
            <a:r>
              <a:rPr lang="el-GR" sz="28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αντανακλούν διάφορα στάδια της διαφοροποίησης των φυσιολογικών λεμφοκυττάρων</a:t>
            </a:r>
          </a:p>
        </p:txBody>
      </p:sp>
      <p:cxnSp>
        <p:nvCxnSpPr>
          <p:cNvPr id="4" name="3 - Ευθύγραμμο βέλος σύνδεσης"/>
          <p:cNvCxnSpPr/>
          <p:nvPr/>
        </p:nvCxnSpPr>
        <p:spPr>
          <a:xfrm flipH="1">
            <a:off x="2057400" y="3962400"/>
            <a:ext cx="1371600" cy="11430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3429000" y="3962400"/>
            <a:ext cx="1219200" cy="8382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6" name="7 - TextBox"/>
          <p:cNvSpPr txBox="1">
            <a:spLocks noChangeArrowheads="1"/>
          </p:cNvSpPr>
          <p:nvPr/>
        </p:nvSpPr>
        <p:spPr bwMode="auto">
          <a:xfrm>
            <a:off x="762000" y="55626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 dirty="0">
                <a:solidFill>
                  <a:srgbClr val="F42CF9"/>
                </a:solidFill>
              </a:rPr>
              <a:t>Λ. </a:t>
            </a:r>
            <a:r>
              <a:rPr lang="en-US" sz="3600" dirty="0">
                <a:solidFill>
                  <a:srgbClr val="F42CF9"/>
                </a:solidFill>
              </a:rPr>
              <a:t>Hodgkin</a:t>
            </a:r>
            <a:endParaRPr lang="el-GR" sz="3600" dirty="0">
              <a:solidFill>
                <a:srgbClr val="F42CF9"/>
              </a:solidFill>
            </a:endParaRPr>
          </a:p>
        </p:txBody>
      </p:sp>
      <p:sp>
        <p:nvSpPr>
          <p:cNvPr id="49157" name="9 - TextBox"/>
          <p:cNvSpPr txBox="1">
            <a:spLocks noChangeArrowheads="1"/>
          </p:cNvSpPr>
          <p:nvPr/>
        </p:nvSpPr>
        <p:spPr bwMode="auto">
          <a:xfrm>
            <a:off x="5029200" y="4648200"/>
            <a:ext cx="381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μη-</a:t>
            </a:r>
            <a:r>
              <a:rPr lang="en-US" sz="3600">
                <a:solidFill>
                  <a:srgbClr val="F42CF9"/>
                </a:solidFill>
              </a:rPr>
              <a:t>Hodgkin</a:t>
            </a:r>
            <a:r>
              <a:rPr lang="el-GR" sz="3600">
                <a:solidFill>
                  <a:srgbClr val="F42CF9"/>
                </a:solidFill>
              </a:rPr>
              <a:t> Λ</a:t>
            </a:r>
            <a:r>
              <a:rPr lang="el-GR">
                <a:solidFill>
                  <a:srgbClr val="F42CF9"/>
                </a:solidFill>
              </a:rPr>
              <a:t>.</a:t>
            </a:r>
          </a:p>
        </p:txBody>
      </p:sp>
      <p:cxnSp>
        <p:nvCxnSpPr>
          <p:cNvPr id="11" name="10 - Ευθύγραμμο βέλος σύνδεσης"/>
          <p:cNvCxnSpPr/>
          <p:nvPr/>
        </p:nvCxnSpPr>
        <p:spPr>
          <a:xfrm flipH="1">
            <a:off x="5715000" y="5334000"/>
            <a:ext cx="609600" cy="5334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6324600" y="5334000"/>
            <a:ext cx="609600" cy="5334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16 - TextBox"/>
          <p:cNvSpPr txBox="1">
            <a:spLocks noChangeArrowheads="1"/>
          </p:cNvSpPr>
          <p:nvPr/>
        </p:nvSpPr>
        <p:spPr bwMode="auto">
          <a:xfrm>
            <a:off x="5334000" y="59436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Β           Τ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3" name="3 - Θέση περιεχομένου" descr="11-12-2011 11;13;41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450013"/>
          </a:xfr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0" y="0"/>
          <a:ext cx="9144000" cy="35809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1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55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5055">
                <a:tc gridSpan="9"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Κυριότεροι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 dirty="0" err="1"/>
                        <a:t>ανοσοϊστοχημικοί</a:t>
                      </a:r>
                      <a:r>
                        <a:rPr lang="el-GR" baseline="0" dirty="0"/>
                        <a:t> δείκτες για τα </a:t>
                      </a:r>
                      <a:r>
                        <a:rPr lang="el-GR" baseline="0" dirty="0" err="1"/>
                        <a:t>λεμφοζίδια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CD20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CD10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Bcl6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Bcl2</a:t>
                      </a:r>
                      <a:r>
                        <a:rPr lang="el-GR" sz="14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CD21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CD23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DBA44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CD3</a:t>
                      </a:r>
                      <a:endParaRPr lang="el-G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/>
                        <a:t>Β λεμφοκύτταρα</a:t>
                      </a:r>
                      <a:r>
                        <a:rPr lang="el-GR" sz="1400" b="1" baseline="0" dirty="0"/>
                        <a:t> βλαστικού κέντρου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 err="1"/>
                        <a:t>Δενδριτικά</a:t>
                      </a:r>
                      <a:r>
                        <a:rPr lang="el-GR" sz="1400" b="1" dirty="0"/>
                        <a:t> κύτταρα βλαστικού κέντρου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/>
                        <a:t>Τ κύτταρα βλαστικού κέντρου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/>
                        <a:t>Β λεμφοκύτταρα μανδύα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/>
                        <a:t>Β λεμφοκύτταρα οριακής</a:t>
                      </a:r>
                      <a:r>
                        <a:rPr lang="el-GR" sz="1400" b="1" baseline="0" dirty="0"/>
                        <a:t> ζώνης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+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</a:t>
                      </a:r>
                      <a:endParaRPr lang="el-G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0" y="3797660"/>
          <a:ext cx="9144000" cy="30603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5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2068">
                <a:tc gridSpan="8"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Κυριότεροι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 dirty="0" err="1"/>
                        <a:t>ανοσοϊστοχημικοί</a:t>
                      </a:r>
                      <a:r>
                        <a:rPr lang="el-GR" baseline="0" dirty="0"/>
                        <a:t> δείκτες κυττάρων του </a:t>
                      </a:r>
                      <a:r>
                        <a:rPr lang="el-GR" baseline="0" dirty="0" err="1"/>
                        <a:t>παραφλοιού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CD3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CD4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CD5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CD8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CD43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S-100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CD34</a:t>
                      </a:r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/>
                        <a:t>Τ</a:t>
                      </a:r>
                      <a:r>
                        <a:rPr lang="el-GR" sz="1600" b="1" baseline="0" dirty="0"/>
                        <a:t> λεμφοκύτταρα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err="1"/>
                        <a:t>Διαπλεκόμενα</a:t>
                      </a:r>
                      <a:r>
                        <a:rPr lang="el-GR" sz="1600" b="1" dirty="0"/>
                        <a:t> </a:t>
                      </a:r>
                      <a:r>
                        <a:rPr lang="el-GR" sz="1600" b="1" dirty="0" err="1"/>
                        <a:t>δενδριτικά</a:t>
                      </a:r>
                      <a:r>
                        <a:rPr lang="el-GR" sz="1600" b="1" baseline="0" dirty="0"/>
                        <a:t> κύτταρα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err="1"/>
                        <a:t>Μετατριχοειδικά</a:t>
                      </a:r>
                      <a:r>
                        <a:rPr lang="el-GR" sz="1600" b="1" dirty="0"/>
                        <a:t> </a:t>
                      </a:r>
                      <a:r>
                        <a:rPr lang="el-GR" sz="1600" b="1" dirty="0" err="1"/>
                        <a:t>φλεβίδια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1403350" y="2276475"/>
            <a:ext cx="72882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Ορισμός</a:t>
            </a:r>
            <a:r>
              <a:rPr lang="el-GR">
                <a:solidFill>
                  <a:schemeClr val="accent1"/>
                </a:solidFill>
              </a:rPr>
              <a:t>:</a:t>
            </a:r>
            <a:r>
              <a:rPr lang="el-GR">
                <a:solidFill>
                  <a:schemeClr val="bg1"/>
                </a:solidFill>
              </a:rPr>
              <a:t> Κύτταρα </a:t>
            </a:r>
            <a:r>
              <a:rPr lang="en-US">
                <a:solidFill>
                  <a:schemeClr val="bg1"/>
                </a:solidFill>
              </a:rPr>
              <a:t>Reed-Sternberg (RS) </a:t>
            </a:r>
            <a:r>
              <a:rPr lang="el-GR">
                <a:solidFill>
                  <a:schemeClr val="bg1"/>
                </a:solidFill>
              </a:rPr>
              <a:t>και </a:t>
            </a:r>
            <a:r>
              <a:rPr lang="en-US">
                <a:solidFill>
                  <a:schemeClr val="bg1"/>
                </a:solidFill>
              </a:rPr>
              <a:t>Hodgkin </a:t>
            </a:r>
            <a:endParaRPr lang="el-GR">
              <a:solidFill>
                <a:schemeClr val="bg1"/>
              </a:solidFill>
            </a:endParaRPr>
          </a:p>
          <a:p>
            <a:r>
              <a:rPr lang="el-GR">
                <a:solidFill>
                  <a:schemeClr val="bg1"/>
                </a:solidFill>
              </a:rPr>
              <a:t>                                           [μειοψηφία] </a:t>
            </a:r>
          </a:p>
          <a:p>
            <a:r>
              <a:rPr lang="el-GR">
                <a:solidFill>
                  <a:schemeClr val="bg1"/>
                </a:solidFill>
              </a:rPr>
              <a:t>                                                   +</a:t>
            </a:r>
          </a:p>
          <a:p>
            <a:pPr algn="ctr"/>
            <a:r>
              <a:rPr lang="el-GR">
                <a:solidFill>
                  <a:schemeClr val="bg1"/>
                </a:solidFill>
              </a:rPr>
              <a:t>Φλεγμονώδες κυτταρικό υπόστρωμα</a:t>
            </a:r>
          </a:p>
          <a:p>
            <a:pPr algn="ctr"/>
            <a:r>
              <a:rPr lang="el-GR">
                <a:solidFill>
                  <a:schemeClr val="bg1"/>
                </a:solidFill>
              </a:rPr>
              <a:t>[πλειοψηφία]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l-GR">
              <a:solidFill>
                <a:srgbClr val="FFFF00"/>
              </a:solidFill>
            </a:endParaRPr>
          </a:p>
          <a:p>
            <a:r>
              <a:rPr lang="el-GR" b="1">
                <a:solidFill>
                  <a:srgbClr val="FFFF00"/>
                </a:solidFill>
              </a:rPr>
              <a:t>Ετερογενής νόσος</a:t>
            </a:r>
            <a:r>
              <a:rPr lang="el-GR">
                <a:solidFill>
                  <a:srgbClr val="FFFF00"/>
                </a:solidFill>
              </a:rPr>
              <a:t>:  </a:t>
            </a:r>
            <a:r>
              <a:rPr lang="el-GR">
                <a:solidFill>
                  <a:schemeClr val="bg1"/>
                </a:solidFill>
                <a:sym typeface="Wingdings 2" pitchFamily="18" charset="2"/>
              </a:rPr>
              <a:t> </a:t>
            </a:r>
            <a:r>
              <a:rPr lang="el-GR">
                <a:solidFill>
                  <a:schemeClr val="bg1"/>
                </a:solidFill>
              </a:rPr>
              <a:t>Οζώδης λεμφοεπικρατών τύπος</a:t>
            </a:r>
          </a:p>
          <a:p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                                 </a:t>
            </a:r>
            <a:r>
              <a:rPr lang="el-GR">
                <a:solidFill>
                  <a:schemeClr val="bg1"/>
                </a:solidFill>
                <a:sym typeface="Wingdings 2" pitchFamily="18" charset="2"/>
              </a:rPr>
              <a:t> </a:t>
            </a:r>
            <a:r>
              <a:rPr lang="el-GR">
                <a:solidFill>
                  <a:schemeClr val="bg1"/>
                </a:solidFill>
              </a:rPr>
              <a:t>Κλασικό λέμφωμα </a:t>
            </a:r>
            <a:r>
              <a:rPr lang="en-US">
                <a:solidFill>
                  <a:schemeClr val="bg1"/>
                </a:solidFill>
              </a:rPr>
              <a:t>Hodgkin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3635375" y="1989138"/>
            <a:ext cx="2819400" cy="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28" name="Line 5"/>
          <p:cNvSpPr>
            <a:spLocks noChangeShapeType="1"/>
          </p:cNvSpPr>
          <p:nvPr/>
        </p:nvSpPr>
        <p:spPr bwMode="auto">
          <a:xfrm>
            <a:off x="3657600" y="1981200"/>
            <a:ext cx="0" cy="3048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29" name="Line 6"/>
          <p:cNvSpPr>
            <a:spLocks noChangeShapeType="1"/>
          </p:cNvSpPr>
          <p:nvPr/>
        </p:nvSpPr>
        <p:spPr bwMode="auto">
          <a:xfrm>
            <a:off x="6477000" y="1981200"/>
            <a:ext cx="0" cy="3048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3886200" y="14478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rgbClr val="FFFFCC"/>
                </a:solidFill>
              </a:rPr>
              <a:t>κακοήθη</a:t>
            </a:r>
          </a:p>
        </p:txBody>
      </p:sp>
      <p:sp>
        <p:nvSpPr>
          <p:cNvPr id="52231" name="Text Box 2"/>
          <p:cNvSpPr txBox="1">
            <a:spLocks noChangeArrowheads="1"/>
          </p:cNvSpPr>
          <p:nvPr/>
        </p:nvSpPr>
        <p:spPr bwMode="auto">
          <a:xfrm>
            <a:off x="1403350" y="333375"/>
            <a:ext cx="6781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000" b="1">
                <a:solidFill>
                  <a:srgbClr val="FFFF00"/>
                </a:solidFill>
              </a:rPr>
              <a:t>ΛΕΜΦΩΜΑ </a:t>
            </a:r>
            <a:r>
              <a:rPr lang="en-US" sz="4000" b="1">
                <a:solidFill>
                  <a:srgbClr val="FFFF00"/>
                </a:solidFill>
              </a:rPr>
              <a:t>HODGKIN</a:t>
            </a:r>
          </a:p>
          <a:p>
            <a:pPr algn="ctr"/>
            <a:endParaRPr lang="el-GR" sz="36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ΛΕΜΦΩΜΑ </a:t>
            </a:r>
            <a:r>
              <a:rPr lang="en-US" sz="2800" b="1">
                <a:solidFill>
                  <a:srgbClr val="FFFF00"/>
                </a:solidFill>
              </a:rPr>
              <a:t>HODGKIN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152400" y="1773238"/>
            <a:ext cx="8991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K</a:t>
            </a:r>
            <a:r>
              <a:rPr lang="el-GR" b="1" dirty="0" err="1">
                <a:solidFill>
                  <a:srgbClr val="FFFF00"/>
                </a:solidFill>
              </a:rPr>
              <a:t>λινικά</a:t>
            </a:r>
            <a:r>
              <a:rPr lang="el-GR" b="1" dirty="0">
                <a:solidFill>
                  <a:srgbClr val="FFFF00"/>
                </a:solidFill>
              </a:rPr>
              <a:t> χαρακτηριστικά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dirty="0">
                <a:solidFill>
                  <a:srgbClr val="FFFFCC"/>
                </a:solidFill>
              </a:rPr>
              <a:t>30% όλων των λεμφωμάτων που διαγιγνώσκονται στο Δυτικό Κόσμο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dirty="0">
                <a:solidFill>
                  <a:srgbClr val="FFFFCC"/>
                </a:solidFill>
              </a:rPr>
              <a:t>Προσβάλλει λεμφαδένες (συνήθως τραχηλικούς-</a:t>
            </a:r>
            <a:r>
              <a:rPr lang="el-GR" dirty="0" err="1">
                <a:solidFill>
                  <a:srgbClr val="FFFFCC"/>
                </a:solidFill>
              </a:rPr>
              <a:t>μεσοθωρακίου</a:t>
            </a:r>
            <a:r>
              <a:rPr lang="el-GR" dirty="0">
                <a:solidFill>
                  <a:srgbClr val="FFFFCC"/>
                </a:solidFill>
              </a:rPr>
              <a:t>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dirty="0">
                <a:solidFill>
                  <a:srgbClr val="FFC000"/>
                </a:solidFill>
              </a:rPr>
              <a:t>Εξαιρετικά ασυνήθης η πρωτοπαθής προσβολή </a:t>
            </a:r>
            <a:r>
              <a:rPr lang="el-GR" dirty="0" err="1">
                <a:solidFill>
                  <a:srgbClr val="FFC000"/>
                </a:solidFill>
              </a:rPr>
              <a:t>εξωλεμφαδενικών</a:t>
            </a:r>
            <a:r>
              <a:rPr lang="el-GR" dirty="0">
                <a:solidFill>
                  <a:srgbClr val="FFC000"/>
                </a:solidFill>
              </a:rPr>
              <a:t> θέσεων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dirty="0">
                <a:solidFill>
                  <a:srgbClr val="FFFFCC"/>
                </a:solidFill>
              </a:rPr>
              <a:t>Φύλο: </a:t>
            </a:r>
            <a:r>
              <a:rPr lang="el-GR" dirty="0" err="1">
                <a:solidFill>
                  <a:srgbClr val="FFFFCC"/>
                </a:solidFill>
              </a:rPr>
              <a:t>άρρεν&gt;θήλυ</a:t>
            </a:r>
            <a:r>
              <a:rPr lang="el-GR" dirty="0">
                <a:solidFill>
                  <a:srgbClr val="FFFFCC"/>
                </a:solidFill>
              </a:rPr>
              <a:t> (εξαίρεση η οζώδης σκλήρυνση-συχνότερη σε θήλεα άτομα)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dirty="0">
                <a:solidFill>
                  <a:srgbClr val="FFC000"/>
                </a:solidFill>
              </a:rPr>
              <a:t>Ηλικία: Δύο αιχμές</a:t>
            </a:r>
            <a:r>
              <a:rPr lang="el-GR" dirty="0">
                <a:solidFill>
                  <a:srgbClr val="FFFFCC"/>
                </a:solidFill>
              </a:rPr>
              <a:t>-15 έως 35 έτη και &gt;50 ετών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dirty="0">
                <a:solidFill>
                  <a:srgbClr val="FFFFCC"/>
                </a:solidFill>
              </a:rPr>
              <a:t>Κλινική εικόνα: </a:t>
            </a:r>
          </a:p>
          <a:p>
            <a:pPr marL="290513" indent="-290513">
              <a:buClr>
                <a:srgbClr val="FFFF00"/>
              </a:buClr>
            </a:pPr>
            <a:r>
              <a:rPr lang="el-GR" dirty="0">
                <a:solidFill>
                  <a:srgbClr val="FFFFCC"/>
                </a:solidFill>
              </a:rPr>
              <a:t> 	- Συμπτωματική (ανώδυνη λεμφαδενοπάθεια)</a:t>
            </a:r>
          </a:p>
          <a:p>
            <a:pPr marL="290513" indent="-290513">
              <a:buClr>
                <a:srgbClr val="FFFF00"/>
              </a:buClr>
            </a:pPr>
            <a:r>
              <a:rPr lang="el-GR" dirty="0">
                <a:solidFill>
                  <a:srgbClr val="FFFFCC"/>
                </a:solidFill>
              </a:rPr>
              <a:t>	- Β συμπτώματα (απώλεια βάρους, πυρετός, κνησμός, νυκτερινοί ιδρώτες)</a:t>
            </a:r>
            <a:endParaRPr lang="el-GR" i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143000" y="228600"/>
            <a:ext cx="6781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ΣΤΑΔΙΟΠΟΙΗΣΗ Λ. </a:t>
            </a:r>
            <a:r>
              <a:rPr lang="en-US" sz="2800" b="1">
                <a:solidFill>
                  <a:srgbClr val="FFFF00"/>
                </a:solidFill>
              </a:rPr>
              <a:t>HODGKIN KATA ANN-ARBOR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763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/>
            <a:r>
              <a:rPr lang="el-GR" b="1">
                <a:solidFill>
                  <a:schemeClr val="accent1"/>
                </a:solidFill>
              </a:rPr>
              <a:t>Στάδιο</a:t>
            </a:r>
            <a:r>
              <a:rPr lang="el-GR" b="1">
                <a:solidFill>
                  <a:srgbClr val="660033"/>
                </a:solidFill>
              </a:rPr>
              <a:t> </a:t>
            </a:r>
          </a:p>
          <a:p>
            <a:pPr marL="481013" indent="-481013"/>
            <a:endParaRPr lang="el-GR" b="1">
              <a:solidFill>
                <a:srgbClr val="660033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	Προσβολή </a:t>
            </a:r>
            <a:r>
              <a:rPr lang="el-GR" b="1">
                <a:solidFill>
                  <a:srgbClr val="FFFF00"/>
                </a:solidFill>
              </a:rPr>
              <a:t>ενός</a:t>
            </a:r>
            <a:r>
              <a:rPr lang="el-GR">
                <a:solidFill>
                  <a:srgbClr val="FFFFCC"/>
                </a:solidFill>
              </a:rPr>
              <a:t> λεμφαδένα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	Προσβολή </a:t>
            </a:r>
            <a:r>
              <a:rPr lang="el-GR" u="sng">
                <a:solidFill>
                  <a:srgbClr val="FFFFCC"/>
                </a:solidFill>
              </a:rPr>
              <a:t>&gt;</a:t>
            </a:r>
            <a:r>
              <a:rPr lang="el-GR">
                <a:solidFill>
                  <a:srgbClr val="FFFFCC"/>
                </a:solidFill>
              </a:rPr>
              <a:t>2 λεμφαδένων </a:t>
            </a:r>
            <a:r>
              <a:rPr lang="el-GR" b="1">
                <a:solidFill>
                  <a:srgbClr val="FFFF00"/>
                </a:solidFill>
              </a:rPr>
              <a:t>στην ίδια πλευρά</a:t>
            </a:r>
            <a:r>
              <a:rPr lang="el-GR">
                <a:solidFill>
                  <a:srgbClr val="FFFFCC"/>
                </a:solidFill>
              </a:rPr>
              <a:t> του διαφράγματος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	Προσβολή λεμφαδένων </a:t>
            </a:r>
            <a:r>
              <a:rPr lang="el-GR" b="1">
                <a:solidFill>
                  <a:srgbClr val="FFFF00"/>
                </a:solidFill>
              </a:rPr>
              <a:t>άνωθεν και κάτωθεν</a:t>
            </a:r>
            <a:r>
              <a:rPr lang="el-GR">
                <a:solidFill>
                  <a:srgbClr val="FFFFCC"/>
                </a:solidFill>
              </a:rPr>
              <a:t> του διαφράγματος</a:t>
            </a: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</a:t>
            </a:r>
            <a:r>
              <a:rPr lang="el-GR" baseline="-25000">
                <a:solidFill>
                  <a:srgbClr val="FFFFCC"/>
                </a:solidFill>
              </a:rPr>
              <a:t>1</a:t>
            </a:r>
            <a:r>
              <a:rPr lang="el-GR">
                <a:solidFill>
                  <a:srgbClr val="FFFFCC"/>
                </a:solidFill>
              </a:rPr>
              <a:t>	Με/χωρίς λεμφαδένες πλην ήπατος/σπληνός/περί την κοιλιακή αρτηρία</a:t>
            </a: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</a:t>
            </a:r>
            <a:r>
              <a:rPr lang="el-GR" baseline="-25000">
                <a:solidFill>
                  <a:srgbClr val="FFFFCC"/>
                </a:solidFill>
              </a:rPr>
              <a:t>2</a:t>
            </a:r>
            <a:r>
              <a:rPr lang="el-GR">
                <a:solidFill>
                  <a:srgbClr val="FFFFCC"/>
                </a:solidFill>
              </a:rPr>
              <a:t>	Με παρααορτικούς λαγόνιους ή μεσεντέριους λεμφαδένες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n-US">
                <a:solidFill>
                  <a:srgbClr val="FFFFCC"/>
                </a:solidFill>
              </a:rPr>
              <a:t>IV	</a:t>
            </a:r>
            <a:r>
              <a:rPr lang="el-GR">
                <a:solidFill>
                  <a:srgbClr val="FFFFCC"/>
                </a:solidFill>
              </a:rPr>
              <a:t>Προσβολή </a:t>
            </a:r>
            <a:r>
              <a:rPr lang="el-GR" b="1">
                <a:solidFill>
                  <a:srgbClr val="FFFF00"/>
                </a:solidFill>
              </a:rPr>
              <a:t>εξωλεμφαδενικών</a:t>
            </a:r>
            <a:r>
              <a:rPr lang="el-GR">
                <a:solidFill>
                  <a:srgbClr val="FFFFCC"/>
                </a:solidFill>
              </a:rPr>
              <a:t> θέσεων (μη συνεχόμενων με προσβεβλημένους λεμφαδένες)</a:t>
            </a:r>
            <a:endParaRPr lang="el-GR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45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FFFF00"/>
                </a:solidFill>
              </a:rPr>
              <a:t>ΙΣΤΟΛΟΓΙΚΗ ΤΑΞΙΝΟΜΗΣΗ Λ. </a:t>
            </a:r>
            <a:r>
              <a:rPr lang="en-US" sz="2800" b="1" dirty="0">
                <a:solidFill>
                  <a:srgbClr val="FFFF00"/>
                </a:solidFill>
              </a:rPr>
              <a:t>HODGKIN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endParaRPr lang="el-GR" b="1" dirty="0">
              <a:solidFill>
                <a:srgbClr val="000066"/>
              </a:solidFill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46113" y="1124744"/>
            <a:ext cx="79248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/>
            <a:r>
              <a:rPr lang="el-GR" b="1" dirty="0">
                <a:solidFill>
                  <a:srgbClr val="FFC000"/>
                </a:solidFill>
              </a:rPr>
              <a:t>Οζώδης λεμφοεπικρατών τύπος</a:t>
            </a:r>
            <a:r>
              <a:rPr lang="el-GR" dirty="0">
                <a:solidFill>
                  <a:srgbClr val="FFC000"/>
                </a:solidFill>
              </a:rPr>
              <a:t> </a:t>
            </a:r>
            <a:r>
              <a:rPr lang="el-GR" dirty="0">
                <a:solidFill>
                  <a:srgbClr val="FFFFCC"/>
                </a:solidFill>
                <a:sym typeface="Wingdings 3" pitchFamily="18" charset="2"/>
              </a:rPr>
              <a:t> </a:t>
            </a:r>
            <a:r>
              <a:rPr lang="el-GR" dirty="0">
                <a:solidFill>
                  <a:srgbClr val="FFFFCC"/>
                </a:solidFill>
              </a:rPr>
              <a:t>Β λέμφωμα (Οζώδες Λεμφοεπικρατητικό Β Λέμφωμα κατά </a:t>
            </a:r>
            <a:r>
              <a:rPr lang="en-GB" dirty="0">
                <a:solidFill>
                  <a:srgbClr val="FFFFCC"/>
                </a:solidFill>
              </a:rPr>
              <a:t>ICC2022</a:t>
            </a:r>
            <a:r>
              <a:rPr lang="el-GR" dirty="0">
                <a:solidFill>
                  <a:srgbClr val="FFFFCC"/>
                </a:solidFill>
              </a:rPr>
              <a:t>, λόγω των βιολογικών και κλινικών διαφορών από το λ. </a:t>
            </a:r>
            <a:r>
              <a:rPr lang="en-GB" dirty="0">
                <a:solidFill>
                  <a:srgbClr val="FFFFCC"/>
                </a:solidFill>
              </a:rPr>
              <a:t>Hodgkin</a:t>
            </a:r>
            <a:r>
              <a:rPr lang="el-GR" dirty="0">
                <a:solidFill>
                  <a:srgbClr val="FFFFCC"/>
                </a:solidFill>
              </a:rPr>
              <a:t>)</a:t>
            </a:r>
          </a:p>
          <a:p>
            <a:pPr marL="481013" indent="-481013"/>
            <a:endParaRPr lang="el-GR" dirty="0">
              <a:solidFill>
                <a:srgbClr val="FFFFCC"/>
              </a:solidFill>
            </a:endParaRPr>
          </a:p>
          <a:p>
            <a:pPr marL="481013" indent="-481013">
              <a:lnSpc>
                <a:spcPct val="250000"/>
              </a:lnSpc>
            </a:pPr>
            <a:r>
              <a:rPr lang="el-GR" dirty="0">
                <a:solidFill>
                  <a:srgbClr val="FFFFCC"/>
                </a:solidFill>
              </a:rPr>
              <a:t>Πλούσιο σε λεμφοκύτταρα</a:t>
            </a:r>
          </a:p>
          <a:p>
            <a:pPr marL="481013" indent="-481013">
              <a:lnSpc>
                <a:spcPct val="250000"/>
              </a:lnSpc>
            </a:pPr>
            <a:r>
              <a:rPr lang="el-GR" dirty="0">
                <a:solidFill>
                  <a:srgbClr val="FFFFCC"/>
                </a:solidFill>
              </a:rPr>
              <a:t>Οζώδης σκλήρυνση                         </a:t>
            </a:r>
            <a:r>
              <a:rPr lang="el-GR" b="1" dirty="0">
                <a:solidFill>
                  <a:srgbClr val="FFFF00"/>
                </a:solidFill>
              </a:rPr>
              <a:t>Κλασικό λ. </a:t>
            </a:r>
            <a:r>
              <a:rPr lang="en-US" b="1" dirty="0">
                <a:solidFill>
                  <a:srgbClr val="FFFF00"/>
                </a:solidFill>
              </a:rPr>
              <a:t>Hodgkin</a:t>
            </a:r>
            <a:endParaRPr lang="el-GR" b="1" dirty="0">
              <a:solidFill>
                <a:srgbClr val="FFFF00"/>
              </a:solidFill>
            </a:endParaRPr>
          </a:p>
          <a:p>
            <a:pPr marL="481013" indent="-481013">
              <a:lnSpc>
                <a:spcPct val="250000"/>
              </a:lnSpc>
            </a:pPr>
            <a:r>
              <a:rPr lang="el-GR" dirty="0">
                <a:solidFill>
                  <a:srgbClr val="FFFFCC"/>
                </a:solidFill>
              </a:rPr>
              <a:t>Μικτή κυτταροβρίθεια</a:t>
            </a:r>
          </a:p>
          <a:p>
            <a:pPr marL="481013" indent="-481013">
              <a:lnSpc>
                <a:spcPct val="250000"/>
              </a:lnSpc>
            </a:pPr>
            <a:r>
              <a:rPr lang="el-GR" dirty="0">
                <a:solidFill>
                  <a:srgbClr val="FFFFCC"/>
                </a:solidFill>
              </a:rPr>
              <a:t>Λεμφοπενικός τύπος</a:t>
            </a:r>
          </a:p>
          <a:p>
            <a:pPr marL="481013" indent="-481013"/>
            <a:endParaRPr lang="el-GR" i="1" dirty="0">
              <a:solidFill>
                <a:srgbClr val="000066"/>
              </a:solidFill>
            </a:endParaRPr>
          </a:p>
        </p:txBody>
      </p:sp>
      <p:sp>
        <p:nvSpPr>
          <p:cNvPr id="58372" name="AutoShape 4"/>
          <p:cNvSpPr>
            <a:spLocks/>
          </p:cNvSpPr>
          <p:nvPr/>
        </p:nvSpPr>
        <p:spPr bwMode="auto">
          <a:xfrm>
            <a:off x="3563888" y="2492896"/>
            <a:ext cx="431800" cy="2736850"/>
          </a:xfrm>
          <a:prstGeom prst="rightBrace">
            <a:avLst>
              <a:gd name="adj1" fmla="val 35036"/>
              <a:gd name="adj2" fmla="val 50000"/>
            </a:avLst>
          </a:prstGeom>
          <a:noFill/>
          <a:ln w="349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8373" name="4 - TextBox"/>
          <p:cNvSpPr txBox="1">
            <a:spLocks noChangeArrowheads="1"/>
          </p:cNvSpPr>
          <p:nvPr/>
        </p:nvSpPr>
        <p:spPr bwMode="auto">
          <a:xfrm>
            <a:off x="468313" y="5534025"/>
            <a:ext cx="8280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l-GR" sz="1600" b="1">
                <a:solidFill>
                  <a:srgbClr val="FFFF00"/>
                </a:solidFill>
              </a:rPr>
              <a:t>Πρόγνωση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1600">
                <a:solidFill>
                  <a:srgbClr val="FFC000"/>
                </a:solidFill>
              </a:rPr>
              <a:t>Στάδιο</a:t>
            </a:r>
            <a:r>
              <a:rPr lang="el-GR" sz="1600">
                <a:solidFill>
                  <a:srgbClr val="FFFFCC"/>
                </a:solidFill>
              </a:rPr>
              <a:t> (στάδια Ι/ΙΙ καλύτερη πρόγνωση από τα στάδια ΙΙΙ/</a:t>
            </a:r>
            <a:r>
              <a:rPr lang="en-US" sz="1600">
                <a:solidFill>
                  <a:srgbClr val="FFFFCC"/>
                </a:solidFill>
              </a:rPr>
              <a:t>IV)</a:t>
            </a:r>
            <a:endParaRPr lang="el-GR" sz="1600">
              <a:solidFill>
                <a:srgbClr val="FFFFCC"/>
              </a:solidFill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1600">
                <a:solidFill>
                  <a:srgbClr val="FFC000"/>
                </a:solidFill>
              </a:rPr>
              <a:t>Ιστολογικός τύπος </a:t>
            </a:r>
            <a:r>
              <a:rPr lang="el-GR" sz="1600">
                <a:solidFill>
                  <a:srgbClr val="FFFFCC"/>
                </a:solidFill>
              </a:rPr>
              <a:t>(οζώδης λεμφοεπικρατών καλύτερη πρόγνωση από το λεμφοπενικό τύπο)</a:t>
            </a:r>
            <a:endParaRPr lang="el-GR" sz="1600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bject 2">
            <a:extLst>
              <a:ext uri="{FF2B5EF4-FFF2-40B4-BE49-F238E27FC236}">
                <a16:creationId xmlns:a16="http://schemas.microsoft.com/office/drawing/2014/main" id="{42E2A5AF-9081-7694-7A4C-E732A63A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334963"/>
            <a:ext cx="7077075" cy="1000125"/>
          </a:xfrm>
        </p:spPr>
        <p:txBody>
          <a:bodyPr tIns="26670"/>
          <a:lstStyle/>
          <a:p>
            <a:pPr marL="2463800" indent="-2452688" eaLnBrk="1" hangingPunct="1">
              <a:lnSpc>
                <a:spcPts val="3825"/>
              </a:lnSpc>
              <a:spcBef>
                <a:spcPts val="213"/>
              </a:spcBef>
              <a:tabLst>
                <a:tab pos="6499225" algn="l"/>
              </a:tabLst>
            </a:pPr>
            <a:r>
              <a:rPr lang="el-GR" altLang="el-G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Οζώδης λεμφοεπικρατών τύπος ΛΗ  (ΟΛΛΗ) (1)</a:t>
            </a:r>
          </a:p>
        </p:txBody>
      </p:sp>
      <p:sp>
        <p:nvSpPr>
          <p:cNvPr id="37891" name="object 3">
            <a:extLst>
              <a:ext uri="{FF2B5EF4-FFF2-40B4-BE49-F238E27FC236}">
                <a16:creationId xmlns:a16="http://schemas.microsoft.com/office/drawing/2014/main" id="{0DE473FA-8DD8-0E9C-D017-19DAB7720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509713"/>
            <a:ext cx="8053388" cy="496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42913" indent="-430213" eaLnBrk="1" hangingPunct="1">
              <a:spcBef>
                <a:spcPts val="100"/>
              </a:spcBef>
              <a:buFont typeface="Microsoft Sans Serif" panose="020B0604020202020204" pitchFamily="34" charset="0"/>
              <a:buChar char="•"/>
              <a:tabLst/>
            </a:pPr>
            <a:r>
              <a:rPr lang="el-GR" altLang="el-GR" sz="2400" b="1" dirty="0">
                <a:solidFill>
                  <a:srgbClr val="FFFF00"/>
                </a:solidFill>
                <a:latin typeface="Arial" panose="020B0604020202020204" pitchFamily="34" charset="0"/>
              </a:rPr>
              <a:t>Ορισμός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Μονοκλωνικό Β νεόπλασμα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που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marL="442913" indent="-430213" eaLnBrk="1" hangingPunct="1">
              <a:spcBef>
                <a:spcPct val="0"/>
              </a:spcBef>
              <a:tabLst/>
            </a:pPr>
            <a:r>
              <a:rPr lang="en-US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  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χαρακτηρίζεται από οζώδες (</a:t>
            </a: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±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διάχυτο) πρότυπο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marL="442913" indent="-430213" eaLnBrk="1" hangingPunct="1">
              <a:spcBef>
                <a:spcPct val="0"/>
              </a:spcBef>
              <a:tabLst/>
            </a:pPr>
            <a:r>
              <a:rPr lang="en-US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  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ανάπτυξης,παρουσία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διάσπαρτων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νεοπλασματικών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Β</a:t>
            </a:r>
            <a:r>
              <a:rPr lang="en-US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κυττάρων (LP κύτταρα), πυκνό δίκτυο δενδριτικών  κυττάρων και άφθονα μικρά λεμφοκύτταρα και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marL="442913" indent="-430213" eaLnBrk="1" hangingPunct="1">
              <a:spcBef>
                <a:spcPct val="0"/>
              </a:spcBef>
              <a:tabLst/>
            </a:pPr>
            <a:r>
              <a:rPr lang="en-US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   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ιστιοκύτταρα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marL="442913" indent="-430213" eaLnBrk="1" hangingPunct="1">
              <a:spcBef>
                <a:spcPts val="563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  <a:tabLst/>
            </a:pPr>
            <a:r>
              <a:rPr lang="en-US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A</a:t>
            </a:r>
            <a:r>
              <a:rPr lang="el-GR" altLang="el-GR" sz="24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μιγής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διάχυτη μορφή</a:t>
            </a:r>
            <a:r>
              <a:rPr lang="en-US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ΟΛΛΗ </a:t>
            </a:r>
            <a:r>
              <a:rPr lang="el-GR" altLang="el-GR" sz="2400" dirty="0">
                <a:solidFill>
                  <a:schemeClr val="accent2"/>
                </a:solidFill>
                <a:latin typeface="Wingdings" panose="05000000000000000000" pitchFamily="2" charset="2"/>
              </a:rPr>
              <a:t></a:t>
            </a:r>
          </a:p>
          <a:p>
            <a:pPr marL="442913" indent="-430213" eaLnBrk="1" hangingPunct="1">
              <a:spcBef>
                <a:spcPts val="13"/>
              </a:spcBef>
              <a:buClr>
                <a:srgbClr val="FFFF00"/>
              </a:buClr>
              <a:tabLst/>
            </a:pPr>
            <a:r>
              <a:rPr lang="en-US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el-GR" altLang="el-GR" sz="24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μεγαλοκυτταρικό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Β λέμφωμα πλούσιο σε Τ  λεμφοκύτταρα (TCRBCL)</a:t>
            </a:r>
            <a:endParaRPr lang="el-GR" altLang="el-GR" sz="24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marL="442913" indent="-430213" eaLnBrk="1" hangingPunct="1">
              <a:spcBef>
                <a:spcPts val="57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  <a:tabLst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1/3 των περιπτώσεων ΟΛΛΗ που είχαν  διαγνωσθεί στο παρελθόν	</a:t>
            </a:r>
            <a:r>
              <a:rPr lang="el-GR" altLang="el-GR" sz="2400" dirty="0">
                <a:solidFill>
                  <a:srgbClr val="FFFFFF"/>
                </a:solidFill>
                <a:latin typeface="Wingdings" panose="05000000000000000000" pitchFamily="2" charset="2"/>
              </a:rPr>
              <a:t></a:t>
            </a:r>
            <a:r>
              <a:rPr lang="el-GR" alt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κλασικό ΛΗ πλούσιο  σε λεμφοκύτταρα</a:t>
            </a:r>
            <a:endParaRPr lang="el-GR" altLang="el-GR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BEAA2F1-8BFB-911A-D3F2-9841C7A374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78238" y="577850"/>
            <a:ext cx="1789112" cy="514350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200" dirty="0">
                <a:solidFill>
                  <a:srgbClr val="FFFF00"/>
                </a:solidFill>
              </a:rPr>
              <a:t>ΟΛΛΗ</a:t>
            </a:r>
            <a:r>
              <a:rPr sz="3200" spc="-8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(2)</a:t>
            </a:r>
          </a:p>
        </p:txBody>
      </p:sp>
      <p:sp>
        <p:nvSpPr>
          <p:cNvPr id="38915" name="object 3">
            <a:extLst>
              <a:ext uri="{FF2B5EF4-FFF2-40B4-BE49-F238E27FC236}">
                <a16:creationId xmlns:a16="http://schemas.microsoft.com/office/drawing/2014/main" id="{446485CF-68EF-8BF8-206B-3E70058EE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293813"/>
            <a:ext cx="71564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5725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>
                <a:solidFill>
                  <a:srgbClr val="FFC000"/>
                </a:solidFill>
                <a:latin typeface="Arial" panose="020B0604020202020204" pitchFamily="34" charset="0"/>
              </a:rPr>
              <a:t>Επιδημιολογία</a:t>
            </a:r>
            <a:r>
              <a:rPr lang="el-GR" altLang="el-GR" sz="2400" b="1">
                <a:solidFill>
                  <a:srgbClr val="FFFFFF"/>
                </a:solidFill>
                <a:latin typeface="Arial" panose="020B0604020202020204" pitchFamily="34" charset="0"/>
              </a:rPr>
              <a:t>: 5% των περιπτώσεων ΛΗ</a:t>
            </a:r>
            <a:endParaRPr lang="el-GR" altLang="el-GR" sz="2400">
              <a:latin typeface="Arial" panose="020B0604020202020204" pitchFamily="34" charset="0"/>
            </a:endParaRPr>
          </a:p>
          <a:p>
            <a:pPr eaLnBrk="1" hangingPunct="1">
              <a:spcBef>
                <a:spcPts val="5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>
                <a:solidFill>
                  <a:srgbClr val="FFC000"/>
                </a:solidFill>
                <a:latin typeface="Arial" panose="020B0604020202020204" pitchFamily="34" charset="0"/>
              </a:rPr>
              <a:t>Κλινική εικόνα</a:t>
            </a:r>
            <a:r>
              <a:rPr lang="el-GR" altLang="el-GR" sz="2400" b="1">
                <a:solidFill>
                  <a:srgbClr val="FFFFFF"/>
                </a:solidFill>
                <a:latin typeface="Arial" panose="020B0604020202020204" pitchFamily="34" charset="0"/>
              </a:rPr>
              <a:t>: Συνήθως εντετοπισμένη</a:t>
            </a:r>
            <a:endParaRPr lang="el-GR" altLang="el-GR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>
                <a:solidFill>
                  <a:srgbClr val="FFFFFF"/>
                </a:solidFill>
                <a:latin typeface="Arial" panose="020B0604020202020204" pitchFamily="34" charset="0"/>
              </a:rPr>
              <a:t>περιφερική λεμφαδενοπάθεια (στάδια Ι ή ΙΙ)</a:t>
            </a:r>
            <a:endParaRPr lang="el-GR" altLang="el-GR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>
                <a:solidFill>
                  <a:srgbClr val="FFFFFF"/>
                </a:solidFill>
                <a:latin typeface="Arial" panose="020B0604020202020204" pitchFamily="34" charset="0"/>
              </a:rPr>
              <a:t>»	5-25% των περιπτώσεων σε προχωρημένο  στάδιο</a:t>
            </a:r>
            <a:endParaRPr lang="el-GR" altLang="el-GR" sz="2400">
              <a:latin typeface="Arial" panose="020B0604020202020204" pitchFamily="34" charset="0"/>
            </a:endParaRPr>
          </a:p>
          <a:p>
            <a:pPr eaLnBrk="1" hangingPunct="1">
              <a:spcBef>
                <a:spcPts val="5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>
                <a:solidFill>
                  <a:srgbClr val="FFC000"/>
                </a:solidFill>
                <a:latin typeface="Arial" panose="020B0604020202020204" pitchFamily="34" charset="0"/>
              </a:rPr>
              <a:t>Ηλικία</a:t>
            </a:r>
            <a:r>
              <a:rPr lang="el-GR" altLang="el-GR" sz="2400" b="1">
                <a:solidFill>
                  <a:srgbClr val="FFFFFF"/>
                </a:solidFill>
                <a:latin typeface="Arial" panose="020B0604020202020204" pitchFamily="34" charset="0"/>
              </a:rPr>
              <a:t>: Συνήθως άνδρες 30-50 ετών</a:t>
            </a:r>
            <a:endParaRPr lang="el-GR" altLang="el-GR" sz="2400">
              <a:latin typeface="Arial" panose="020B0604020202020204" pitchFamily="34" charset="0"/>
            </a:endParaRPr>
          </a:p>
          <a:p>
            <a:pPr eaLnBrk="1" hangingPunct="1">
              <a:spcBef>
                <a:spcPts val="5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>
                <a:solidFill>
                  <a:srgbClr val="FFC000"/>
                </a:solidFill>
                <a:latin typeface="Arial" panose="020B0604020202020204" pitchFamily="34" charset="0"/>
              </a:rPr>
              <a:t>Εντόπιση</a:t>
            </a:r>
            <a:r>
              <a:rPr lang="el-GR" altLang="el-GR" sz="2400" b="1">
                <a:solidFill>
                  <a:srgbClr val="FFFFFF"/>
                </a:solidFill>
                <a:latin typeface="Arial" panose="020B0604020202020204" pitchFamily="34" charset="0"/>
              </a:rPr>
              <a:t>: Συνήθως τραχηλικοί, μασχαλιαίοι ή  βουβωνικοί λεμφαδένες</a:t>
            </a:r>
            <a:endParaRPr lang="el-GR" altLang="el-GR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l-GR" altLang="el-GR" sz="25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>
                <a:solidFill>
                  <a:srgbClr val="FFFFFF"/>
                </a:solidFill>
                <a:latin typeface="Arial" panose="020B0604020202020204" pitchFamily="34" charset="0"/>
              </a:rPr>
              <a:t>»	προσβολή μεσοθωρακίου, μυελού των  οστών ή σπληνός σπάνια</a:t>
            </a:r>
            <a:endParaRPr lang="el-GR" altLang="el-G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A2A72F7-6114-5E7F-A370-4EBB754990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7913" y="249238"/>
            <a:ext cx="4452937" cy="514350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tabLst>
                <a:tab pos="1391920" algn="l"/>
              </a:tabLst>
              <a:defRPr/>
            </a:pPr>
            <a:r>
              <a:rPr sz="3200" dirty="0">
                <a:solidFill>
                  <a:srgbClr val="FFFF00"/>
                </a:solidFill>
              </a:rPr>
              <a:t>ΟΛΛΗ	Μορφολογία</a:t>
            </a:r>
            <a:r>
              <a:rPr sz="3200" spc="-110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(1)</a:t>
            </a:r>
          </a:p>
        </p:txBody>
      </p:sp>
      <p:sp>
        <p:nvSpPr>
          <p:cNvPr id="39939" name="object 3">
            <a:extLst>
              <a:ext uri="{FF2B5EF4-FFF2-40B4-BE49-F238E27FC236}">
                <a16:creationId xmlns:a16="http://schemas.microsoft.com/office/drawing/2014/main" id="{44C18E25-EBE4-7DC2-728D-0A4D42EA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896938"/>
            <a:ext cx="7959725" cy="28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350"/>
              </a:lnSpc>
              <a:spcBef>
                <a:spcPts val="100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Οζώδες ± διάχυτο πρότυπο ανάπτυξης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3363"/>
              </a:lnSpc>
              <a:spcBef>
                <a:spcPts val="113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 Όζοι μεγαλύτεροι από εκείνους οζώδους  λεμφώματος, πυκνά διατεταγμένοι, χωρίς  μανδύα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Μικρά λεμφοκύτταρα, (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επιθηλιοειδή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ιστιοκύτταρα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και </a:t>
            </a: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LP κύτταρα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	LP κύτταρα: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πολύλοβοι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πυρήνες με μικρά  πολλαπλά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βασίφιλα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πυρήνια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940" name="object 4">
            <a:extLst>
              <a:ext uri="{FF2B5EF4-FFF2-40B4-BE49-F238E27FC236}">
                <a16:creationId xmlns:a16="http://schemas.microsoft.com/office/drawing/2014/main" id="{62A0534B-60AD-7E21-F33E-7F42D65BF5C6}"/>
              </a:ext>
            </a:extLst>
          </p:cNvPr>
          <p:cNvGrpSpPr>
            <a:grpSpLocks/>
          </p:cNvGrpSpPr>
          <p:nvPr/>
        </p:nvGrpSpPr>
        <p:grpSpPr bwMode="auto">
          <a:xfrm>
            <a:off x="1193800" y="4483100"/>
            <a:ext cx="6707188" cy="2224088"/>
            <a:chOff x="1194435" y="4483227"/>
            <a:chExt cx="6706870" cy="2224405"/>
          </a:xfrm>
        </p:grpSpPr>
        <p:pic>
          <p:nvPicPr>
            <p:cNvPr id="39941" name="object 5">
              <a:extLst>
                <a:ext uri="{FF2B5EF4-FFF2-40B4-BE49-F238E27FC236}">
                  <a16:creationId xmlns:a16="http://schemas.microsoft.com/office/drawing/2014/main" id="{A4CEF42D-5B52-1C8B-B667-02532B879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60" y="4492764"/>
              <a:ext cx="6687311" cy="2205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2" name="object 6">
              <a:extLst>
                <a:ext uri="{FF2B5EF4-FFF2-40B4-BE49-F238E27FC236}">
                  <a16:creationId xmlns:a16="http://schemas.microsoft.com/office/drawing/2014/main" id="{F77A12E1-E94E-8208-FE93-E6C5C2A5A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197" y="4487989"/>
              <a:ext cx="6697345" cy="2214880"/>
            </a:xfrm>
            <a:custGeom>
              <a:avLst/>
              <a:gdLst>
                <a:gd name="T0" fmla="*/ 0 w 6697345"/>
                <a:gd name="T1" fmla="*/ 2214756 h 2214879"/>
                <a:gd name="T2" fmla="*/ 6696836 w 6697345"/>
                <a:gd name="T3" fmla="*/ 2214756 h 2214879"/>
                <a:gd name="T4" fmla="*/ 6696836 w 6697345"/>
                <a:gd name="T5" fmla="*/ 0 h 2214879"/>
                <a:gd name="T6" fmla="*/ 0 w 6697345"/>
                <a:gd name="T7" fmla="*/ 0 h 2214879"/>
                <a:gd name="T8" fmla="*/ 0 w 6697345"/>
                <a:gd name="T9" fmla="*/ 2214756 h 22148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97345" h="2214879">
                  <a:moveTo>
                    <a:pt x="0" y="2214753"/>
                  </a:moveTo>
                  <a:lnTo>
                    <a:pt x="6696836" y="2214753"/>
                  </a:lnTo>
                  <a:lnTo>
                    <a:pt x="6696836" y="0"/>
                  </a:lnTo>
                  <a:lnTo>
                    <a:pt x="0" y="0"/>
                  </a:lnTo>
                  <a:lnTo>
                    <a:pt x="0" y="2214753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C983F3D-9D6D-1331-C720-B9EA41D367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261938"/>
            <a:ext cx="5557837" cy="635000"/>
          </a:xfrm>
        </p:spPr>
        <p:txBody>
          <a:bodyPr tIns="12065" rtlCol="0"/>
          <a:lstStyle/>
          <a:p>
            <a:pPr marL="12700" algn="ctr" eaLnBrk="1" fontAlgn="auto" hangingPunct="1">
              <a:spcBef>
                <a:spcPts val="95"/>
              </a:spcBef>
              <a:spcAft>
                <a:spcPts val="0"/>
              </a:spcAft>
              <a:tabLst>
                <a:tab pos="1733550" algn="l"/>
              </a:tabLst>
              <a:defRPr/>
            </a:pPr>
            <a:r>
              <a:rPr sz="3600" spc="-5" dirty="0">
                <a:solidFill>
                  <a:srgbClr val="FFFF00"/>
                </a:solidFill>
              </a:rPr>
              <a:t>ΟΛΛΗ</a:t>
            </a:r>
            <a:r>
              <a:rPr lang="el-GR" sz="3600" spc="-5" dirty="0">
                <a:solidFill>
                  <a:srgbClr val="FFFF00"/>
                </a:solidFill>
              </a:rPr>
              <a:t> </a:t>
            </a:r>
            <a:r>
              <a:rPr sz="3600" spc="-10" dirty="0" err="1">
                <a:solidFill>
                  <a:srgbClr val="FFFF00"/>
                </a:solidFill>
              </a:rPr>
              <a:t>Μορφολογί</a:t>
            </a:r>
            <a:r>
              <a:rPr sz="3600" spc="-10" dirty="0">
                <a:solidFill>
                  <a:srgbClr val="FFFF00"/>
                </a:solidFill>
              </a:rPr>
              <a:t>α</a:t>
            </a:r>
            <a:r>
              <a:rPr sz="3600" spc="-20" dirty="0">
                <a:solidFill>
                  <a:srgbClr val="FFFF00"/>
                </a:solidFill>
              </a:rPr>
              <a:t> </a:t>
            </a:r>
            <a:r>
              <a:rPr sz="3600" spc="-5" dirty="0">
                <a:solidFill>
                  <a:srgbClr val="FFFF00"/>
                </a:solidFill>
              </a:rPr>
              <a:t>(2)</a:t>
            </a:r>
          </a:p>
        </p:txBody>
      </p:sp>
      <p:grpSp>
        <p:nvGrpSpPr>
          <p:cNvPr id="40963" name="object 3">
            <a:extLst>
              <a:ext uri="{FF2B5EF4-FFF2-40B4-BE49-F238E27FC236}">
                <a16:creationId xmlns:a16="http://schemas.microsoft.com/office/drawing/2014/main" id="{A1C602EF-B37E-E398-4B0C-BD259D99F9AB}"/>
              </a:ext>
            </a:extLst>
          </p:cNvPr>
          <p:cNvGrpSpPr>
            <a:grpSpLocks/>
          </p:cNvGrpSpPr>
          <p:nvPr/>
        </p:nvGrpSpPr>
        <p:grpSpPr bwMode="auto">
          <a:xfrm>
            <a:off x="2643188" y="4356100"/>
            <a:ext cx="3856037" cy="2473325"/>
            <a:chOff x="2643822" y="4356734"/>
            <a:chExt cx="3855085" cy="2472690"/>
          </a:xfrm>
        </p:grpSpPr>
        <p:pic>
          <p:nvPicPr>
            <p:cNvPr id="40965" name="object 4">
              <a:extLst>
                <a:ext uri="{FF2B5EF4-FFF2-40B4-BE49-F238E27FC236}">
                  <a16:creationId xmlns:a16="http://schemas.microsoft.com/office/drawing/2014/main" id="{C9299C5F-958A-DE10-C1FC-497E4C318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284" y="4366258"/>
              <a:ext cx="3835908" cy="245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object 5">
              <a:extLst>
                <a:ext uri="{FF2B5EF4-FFF2-40B4-BE49-F238E27FC236}">
                  <a16:creationId xmlns:a16="http://schemas.microsoft.com/office/drawing/2014/main" id="{EDF46691-F168-3704-EE34-D85470F15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8585" y="4361497"/>
              <a:ext cx="3845560" cy="2463165"/>
            </a:xfrm>
            <a:custGeom>
              <a:avLst/>
              <a:gdLst>
                <a:gd name="T0" fmla="*/ 0 w 3845560"/>
                <a:gd name="T1" fmla="*/ 2463165 h 2463165"/>
                <a:gd name="T2" fmla="*/ 3845433 w 3845560"/>
                <a:gd name="T3" fmla="*/ 2463165 h 2463165"/>
                <a:gd name="T4" fmla="*/ 3845433 w 3845560"/>
                <a:gd name="T5" fmla="*/ 0 h 2463165"/>
                <a:gd name="T6" fmla="*/ 0 w 3845560"/>
                <a:gd name="T7" fmla="*/ 0 h 2463165"/>
                <a:gd name="T8" fmla="*/ 0 w 3845560"/>
                <a:gd name="T9" fmla="*/ 2463165 h 2463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5560" h="2463165">
                  <a:moveTo>
                    <a:pt x="0" y="2463165"/>
                  </a:moveTo>
                  <a:lnTo>
                    <a:pt x="3845433" y="2463165"/>
                  </a:lnTo>
                  <a:lnTo>
                    <a:pt x="3845433" y="0"/>
                  </a:lnTo>
                  <a:lnTo>
                    <a:pt x="0" y="0"/>
                  </a:lnTo>
                  <a:lnTo>
                    <a:pt x="0" y="2463165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40964" name="object 6">
            <a:extLst>
              <a:ext uri="{FF2B5EF4-FFF2-40B4-BE49-F238E27FC236}">
                <a16:creationId xmlns:a16="http://schemas.microsoft.com/office/drawing/2014/main" id="{CBE04B48-127D-747A-527E-74E841F7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998538"/>
            <a:ext cx="7807325" cy="304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  <a:tab pos="294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Διάχυτες περιοχές: μικρά λεμφοκύτταρα και 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ιστιοκύτταρα</a:t>
            </a:r>
            <a:r>
              <a:rPr lang="en-US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2000" b="1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Παρουσία έστω ενός όζου  με χαρακτηριστικά ΟΛΛΗ </a:t>
            </a:r>
            <a:r>
              <a:rPr lang="el-GR" altLang="el-GR" sz="20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αποκλείει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    </a:t>
            </a: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τη διάγνωση TCRBCL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6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Πλούσιο δίκτυο </a:t>
            </a:r>
            <a:r>
              <a:rPr lang="el-GR" altLang="el-GR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δενδριτικών</a:t>
            </a: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 κυττάρων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6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Ελάχιστα</a:t>
            </a:r>
            <a:r>
              <a:rPr lang="el-GR" altLang="el-GR" sz="2000" b="1" dirty="0">
                <a:solidFill>
                  <a:srgbClr val="00AFE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ουδετερόφιλα,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ηωσινόφιλα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,  πλασματοκύτταρα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l-GR" altLang="el-GR" sz="2400" dirty="0">
              <a:latin typeface="Arial" panose="020B0604020202020204" pitchFamily="34" charset="0"/>
            </a:endParaRPr>
          </a:p>
          <a:p>
            <a:pPr algn="r" eaLnBrk="1" hangingPunct="1">
              <a:spcBef>
                <a:spcPts val="255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CD21</a:t>
            </a:r>
            <a:endParaRPr lang="el-GR" altLang="el-GR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777AEFA-A9B7-F4BD-0381-A73FD8222A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5450" y="577850"/>
            <a:ext cx="5753100" cy="514350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200" dirty="0">
                <a:solidFill>
                  <a:srgbClr val="FFFF00"/>
                </a:solidFill>
              </a:rPr>
              <a:t>ΟΛΛΗ</a:t>
            </a:r>
            <a:r>
              <a:rPr sz="3200" spc="-3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-</a:t>
            </a:r>
            <a:r>
              <a:rPr sz="3200" spc="-20" dirty="0">
                <a:solidFill>
                  <a:srgbClr val="FFFF00"/>
                </a:solidFill>
              </a:rPr>
              <a:t> </a:t>
            </a:r>
            <a:r>
              <a:rPr sz="3200" spc="-5" dirty="0">
                <a:solidFill>
                  <a:srgbClr val="FFFF00"/>
                </a:solidFill>
              </a:rPr>
              <a:t>Ανοσοφαινότυπος</a:t>
            </a:r>
            <a:r>
              <a:rPr sz="3200" spc="-70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(1)</a:t>
            </a:r>
          </a:p>
        </p:txBody>
      </p:sp>
      <p:sp>
        <p:nvSpPr>
          <p:cNvPr id="41987" name="object 3">
            <a:extLst>
              <a:ext uri="{FF2B5EF4-FFF2-40B4-BE49-F238E27FC236}">
                <a16:creationId xmlns:a16="http://schemas.microsoft.com/office/drawing/2014/main" id="{EAE2FE3A-1D42-76D2-6467-1ED0E6EDC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1708150"/>
            <a:ext cx="11445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463" indent="-63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00"/>
              </a:spcBef>
            </a:pPr>
            <a:r>
              <a:rPr lang="el-GR" altLang="el-GR" sz="2000" b="1" u="sng">
                <a:solidFill>
                  <a:srgbClr val="FFC000"/>
                </a:solidFill>
                <a:latin typeface="Arial" panose="020B0604020202020204" pitchFamily="34" charset="0"/>
              </a:rPr>
              <a:t>Αρνητικά </a:t>
            </a:r>
            <a:r>
              <a:rPr lang="el-GR" altLang="el-GR" sz="2000" b="1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rgbClr val="FFFFFF"/>
                </a:solidFill>
                <a:latin typeface="Arial" panose="020B0604020202020204" pitchFamily="34" charset="0"/>
              </a:rPr>
              <a:t>CD15  CD30</a:t>
            </a:r>
            <a:endParaRPr lang="el-GR" altLang="el-GR" sz="2000">
              <a:latin typeface="Arial" panose="020B0604020202020204" pitchFamily="34" charset="0"/>
            </a:endParaRPr>
          </a:p>
        </p:txBody>
      </p:sp>
      <p:sp>
        <p:nvSpPr>
          <p:cNvPr id="41988" name="object 4">
            <a:extLst>
              <a:ext uri="{FF2B5EF4-FFF2-40B4-BE49-F238E27FC236}">
                <a16:creationId xmlns:a16="http://schemas.microsoft.com/office/drawing/2014/main" id="{26A0F08F-615E-6944-BD22-1D07FE6F9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268413"/>
            <a:ext cx="239395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5725" rIns="0" bIns="0">
            <a:spAutoFit/>
          </a:bodyPr>
          <a:lstStyle>
            <a:lvl1pPr marL="7239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75"/>
              </a:spcBef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LP κύτταρα</a:t>
            </a:r>
            <a:endParaRPr lang="el-GR" altLang="el-GR" sz="24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u="sng" dirty="0">
                <a:solidFill>
                  <a:srgbClr val="FFC000"/>
                </a:solidFill>
                <a:latin typeface="Arial" panose="020B0604020202020204" pitchFamily="34" charset="0"/>
              </a:rPr>
              <a:t>Θετικά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Β δείκτες (CD20,  CD79a, PAX-5)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BCL-6  CD45  OKT-2  BOB-1  EMA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J άλυσος</a:t>
            </a:r>
            <a:endParaRPr lang="el-GR" altLang="el-GR" sz="2000" dirty="0">
              <a:latin typeface="Arial" panose="020B0604020202020204" pitchFamily="34" charset="0"/>
            </a:endParaRPr>
          </a:p>
        </p:txBody>
      </p:sp>
      <p:sp>
        <p:nvSpPr>
          <p:cNvPr id="41989" name="object 5">
            <a:extLst>
              <a:ext uri="{FF2B5EF4-FFF2-40B4-BE49-F238E27FC236}">
                <a16:creationId xmlns:a16="http://schemas.microsoft.com/office/drawing/2014/main" id="{FD4AB245-6A0C-F473-5A06-9A372A968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5000625"/>
            <a:ext cx="2825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90513" indent="-2794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00"/>
              </a:spcBef>
            </a:pPr>
            <a:r>
              <a:rPr lang="el-GR" altLang="el-GR" sz="2000" b="1">
                <a:solidFill>
                  <a:srgbClr val="FFFFFF"/>
                </a:solidFill>
                <a:latin typeface="Arial" panose="020B0604020202020204" pitchFamily="34" charset="0"/>
              </a:rPr>
              <a:t>Βαριές/ελαφρές άλυσοι  ανοσοσφαιρινών</a:t>
            </a:r>
            <a:endParaRPr lang="el-GR" altLang="el-GR" sz="2000">
              <a:latin typeface="Arial" panose="020B0604020202020204" pitchFamily="34" charset="0"/>
            </a:endParaRPr>
          </a:p>
        </p:txBody>
      </p:sp>
      <p:grpSp>
        <p:nvGrpSpPr>
          <p:cNvPr id="41990" name="object 6">
            <a:extLst>
              <a:ext uri="{FF2B5EF4-FFF2-40B4-BE49-F238E27FC236}">
                <a16:creationId xmlns:a16="http://schemas.microsoft.com/office/drawing/2014/main" id="{1F717576-BA57-11B6-A6C5-65C2D849D3E5}"/>
              </a:ext>
            </a:extLst>
          </p:cNvPr>
          <p:cNvGrpSpPr>
            <a:grpSpLocks/>
          </p:cNvGrpSpPr>
          <p:nvPr/>
        </p:nvGrpSpPr>
        <p:grpSpPr bwMode="auto">
          <a:xfrm>
            <a:off x="4143375" y="1357313"/>
            <a:ext cx="2392363" cy="1600200"/>
            <a:chOff x="4143311" y="1357566"/>
            <a:chExt cx="2392045" cy="1599565"/>
          </a:xfrm>
        </p:grpSpPr>
        <p:pic>
          <p:nvPicPr>
            <p:cNvPr id="42003" name="object 7">
              <a:extLst>
                <a:ext uri="{FF2B5EF4-FFF2-40B4-BE49-F238E27FC236}">
                  <a16:creationId xmlns:a16="http://schemas.microsoft.com/office/drawing/2014/main" id="{6FB239C8-2504-C3DB-385F-9B4A99DD7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899" y="1367027"/>
              <a:ext cx="2372868" cy="158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4" name="object 8">
              <a:extLst>
                <a:ext uri="{FF2B5EF4-FFF2-40B4-BE49-F238E27FC236}">
                  <a16:creationId xmlns:a16="http://schemas.microsoft.com/office/drawing/2014/main" id="{EE424CDB-7A69-8B8E-F1AE-85CB19B8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073" y="1362328"/>
              <a:ext cx="2382520" cy="1590040"/>
            </a:xfrm>
            <a:custGeom>
              <a:avLst/>
              <a:gdLst>
                <a:gd name="T0" fmla="*/ 0 w 2382520"/>
                <a:gd name="T1" fmla="*/ 1589916 h 1590039"/>
                <a:gd name="T2" fmla="*/ 2382393 w 2382520"/>
                <a:gd name="T3" fmla="*/ 1589916 h 1590039"/>
                <a:gd name="T4" fmla="*/ 2382393 w 2382520"/>
                <a:gd name="T5" fmla="*/ 0 h 1590039"/>
                <a:gd name="T6" fmla="*/ 0 w 2382520"/>
                <a:gd name="T7" fmla="*/ 0 h 1590039"/>
                <a:gd name="T8" fmla="*/ 0 w 2382520"/>
                <a:gd name="T9" fmla="*/ 1589916 h 15900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2520" h="1590039">
                  <a:moveTo>
                    <a:pt x="0" y="1589913"/>
                  </a:moveTo>
                  <a:lnTo>
                    <a:pt x="2382393" y="1589913"/>
                  </a:lnTo>
                  <a:lnTo>
                    <a:pt x="2382393" y="0"/>
                  </a:lnTo>
                  <a:lnTo>
                    <a:pt x="0" y="0"/>
                  </a:lnTo>
                  <a:lnTo>
                    <a:pt x="0" y="1589913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41991" name="object 9">
            <a:extLst>
              <a:ext uri="{FF2B5EF4-FFF2-40B4-BE49-F238E27FC236}">
                <a16:creationId xmlns:a16="http://schemas.microsoft.com/office/drawing/2014/main" id="{67321656-3315-34FC-7026-477F3DE9BF2A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1355725"/>
            <a:ext cx="2406650" cy="1614488"/>
            <a:chOff x="6590855" y="1355915"/>
            <a:chExt cx="2407285" cy="1613535"/>
          </a:xfrm>
        </p:grpSpPr>
        <p:pic>
          <p:nvPicPr>
            <p:cNvPr id="42001" name="object 10">
              <a:extLst>
                <a:ext uri="{FF2B5EF4-FFF2-40B4-BE49-F238E27FC236}">
                  <a16:creationId xmlns:a16="http://schemas.microsoft.com/office/drawing/2014/main" id="{B44EE4FE-F7E5-DAAD-45EB-3E9BFEB26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444" y="1365503"/>
              <a:ext cx="2388107" cy="1594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2" name="object 11">
              <a:extLst>
                <a:ext uri="{FF2B5EF4-FFF2-40B4-BE49-F238E27FC236}">
                  <a16:creationId xmlns:a16="http://schemas.microsoft.com/office/drawing/2014/main" id="{0E00D128-3D92-4A2E-A107-0CECDE6F6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5618" y="1360677"/>
              <a:ext cx="2397760" cy="1604010"/>
            </a:xfrm>
            <a:custGeom>
              <a:avLst/>
              <a:gdLst>
                <a:gd name="T0" fmla="*/ 0 w 2397759"/>
                <a:gd name="T1" fmla="*/ 1603628 h 1604010"/>
                <a:gd name="T2" fmla="*/ 2397635 w 2397759"/>
                <a:gd name="T3" fmla="*/ 1603628 h 1604010"/>
                <a:gd name="T4" fmla="*/ 2397635 w 2397759"/>
                <a:gd name="T5" fmla="*/ 0 h 1604010"/>
                <a:gd name="T6" fmla="*/ 0 w 2397759"/>
                <a:gd name="T7" fmla="*/ 0 h 1604010"/>
                <a:gd name="T8" fmla="*/ 0 w 2397759"/>
                <a:gd name="T9" fmla="*/ 1603628 h 16040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7759" h="1604010">
                  <a:moveTo>
                    <a:pt x="0" y="1603628"/>
                  </a:moveTo>
                  <a:lnTo>
                    <a:pt x="2397632" y="1603628"/>
                  </a:lnTo>
                  <a:lnTo>
                    <a:pt x="2397632" y="0"/>
                  </a:lnTo>
                  <a:lnTo>
                    <a:pt x="0" y="0"/>
                  </a:lnTo>
                  <a:lnTo>
                    <a:pt x="0" y="1603628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08E69758-5FF0-7F13-6374-450DC288EC0A}"/>
              </a:ext>
            </a:extLst>
          </p:cNvPr>
          <p:cNvSpPr txBox="1"/>
          <p:nvPr/>
        </p:nvSpPr>
        <p:spPr>
          <a:xfrm>
            <a:off x="4754563" y="3070225"/>
            <a:ext cx="1141412" cy="3302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hangingPunct="1">
              <a:spcBef>
                <a:spcPts val="105"/>
              </a:spcBef>
              <a:defRPr/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άλυσος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C838090-7460-5820-BDEF-E02C933A650B}"/>
              </a:ext>
            </a:extLst>
          </p:cNvPr>
          <p:cNvSpPr txBox="1"/>
          <p:nvPr/>
        </p:nvSpPr>
        <p:spPr>
          <a:xfrm>
            <a:off x="7632700" y="3133725"/>
            <a:ext cx="533400" cy="300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EMA</a:t>
            </a:r>
            <a:endParaRPr>
              <a:latin typeface="Arial"/>
              <a:cs typeface="Arial"/>
            </a:endParaRPr>
          </a:p>
        </p:txBody>
      </p:sp>
      <p:grpSp>
        <p:nvGrpSpPr>
          <p:cNvPr id="41994" name="object 14">
            <a:extLst>
              <a:ext uri="{FF2B5EF4-FFF2-40B4-BE49-F238E27FC236}">
                <a16:creationId xmlns:a16="http://schemas.microsoft.com/office/drawing/2014/main" id="{977D9FB5-0C70-D7FE-6963-9B903EE54638}"/>
              </a:ext>
            </a:extLst>
          </p:cNvPr>
          <p:cNvGrpSpPr>
            <a:grpSpLocks/>
          </p:cNvGrpSpPr>
          <p:nvPr/>
        </p:nvGrpSpPr>
        <p:grpSpPr bwMode="auto">
          <a:xfrm>
            <a:off x="4092575" y="4035425"/>
            <a:ext cx="2443163" cy="1636713"/>
            <a:chOff x="4093019" y="4035171"/>
            <a:chExt cx="2442210" cy="1636395"/>
          </a:xfrm>
        </p:grpSpPr>
        <p:pic>
          <p:nvPicPr>
            <p:cNvPr id="41999" name="object 15">
              <a:extLst>
                <a:ext uri="{FF2B5EF4-FFF2-40B4-BE49-F238E27FC236}">
                  <a16:creationId xmlns:a16="http://schemas.microsoft.com/office/drawing/2014/main" id="{B2990B24-E312-6752-8153-7E6283473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608" y="4044696"/>
              <a:ext cx="2423160" cy="161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0" name="object 16">
              <a:extLst>
                <a:ext uri="{FF2B5EF4-FFF2-40B4-BE49-F238E27FC236}">
                  <a16:creationId xmlns:a16="http://schemas.microsoft.com/office/drawing/2014/main" id="{C30A1DCF-9F33-7953-D9D5-A85B2C69A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782" y="4039933"/>
              <a:ext cx="2432685" cy="1626870"/>
            </a:xfrm>
            <a:custGeom>
              <a:avLst/>
              <a:gdLst>
                <a:gd name="T0" fmla="*/ 0 w 2432684"/>
                <a:gd name="T1" fmla="*/ 1626489 h 1626870"/>
                <a:gd name="T2" fmla="*/ 2432688 w 2432684"/>
                <a:gd name="T3" fmla="*/ 1626489 h 1626870"/>
                <a:gd name="T4" fmla="*/ 2432688 w 2432684"/>
                <a:gd name="T5" fmla="*/ 0 h 1626870"/>
                <a:gd name="T6" fmla="*/ 0 w 2432684"/>
                <a:gd name="T7" fmla="*/ 0 h 1626870"/>
                <a:gd name="T8" fmla="*/ 0 w 2432684"/>
                <a:gd name="T9" fmla="*/ 1626489 h 16268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2684" h="1626870">
                  <a:moveTo>
                    <a:pt x="0" y="1626489"/>
                  </a:moveTo>
                  <a:lnTo>
                    <a:pt x="2432685" y="1626489"/>
                  </a:lnTo>
                  <a:lnTo>
                    <a:pt x="2432685" y="0"/>
                  </a:lnTo>
                  <a:lnTo>
                    <a:pt x="0" y="0"/>
                  </a:lnTo>
                  <a:lnTo>
                    <a:pt x="0" y="1626489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41995" name="object 17">
            <a:extLst>
              <a:ext uri="{FF2B5EF4-FFF2-40B4-BE49-F238E27FC236}">
                <a16:creationId xmlns:a16="http://schemas.microsoft.com/office/drawing/2014/main" id="{072B8C0A-8EB2-3E75-6CC7-88C3A4C8C8A0}"/>
              </a:ext>
            </a:extLst>
          </p:cNvPr>
          <p:cNvGrpSpPr>
            <a:grpSpLocks/>
          </p:cNvGrpSpPr>
          <p:nvPr/>
        </p:nvGrpSpPr>
        <p:grpSpPr bwMode="auto">
          <a:xfrm>
            <a:off x="6583363" y="4033838"/>
            <a:ext cx="2473325" cy="1654175"/>
            <a:chOff x="6583235" y="4033646"/>
            <a:chExt cx="2472690" cy="1654810"/>
          </a:xfrm>
        </p:grpSpPr>
        <p:pic>
          <p:nvPicPr>
            <p:cNvPr id="41997" name="object 18">
              <a:extLst>
                <a:ext uri="{FF2B5EF4-FFF2-40B4-BE49-F238E27FC236}">
                  <a16:creationId xmlns:a16="http://schemas.microsoft.com/office/drawing/2014/main" id="{9A3C4D13-CC65-0CED-EAD2-CC56671AA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823" y="4043171"/>
              <a:ext cx="2453639" cy="163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8" name="object 19">
              <a:extLst>
                <a:ext uri="{FF2B5EF4-FFF2-40B4-BE49-F238E27FC236}">
                  <a16:creationId xmlns:a16="http://schemas.microsoft.com/office/drawing/2014/main" id="{F0A1B71F-BCF7-5374-E84B-09ADC6DD1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997" y="4038409"/>
              <a:ext cx="2463165" cy="1645285"/>
            </a:xfrm>
            <a:custGeom>
              <a:avLst/>
              <a:gdLst>
                <a:gd name="T0" fmla="*/ 0 w 2463165"/>
                <a:gd name="T1" fmla="*/ 1644777 h 1645285"/>
                <a:gd name="T2" fmla="*/ 2463165 w 2463165"/>
                <a:gd name="T3" fmla="*/ 1644777 h 1645285"/>
                <a:gd name="T4" fmla="*/ 2463165 w 2463165"/>
                <a:gd name="T5" fmla="*/ 0 h 1645285"/>
                <a:gd name="T6" fmla="*/ 0 w 2463165"/>
                <a:gd name="T7" fmla="*/ 0 h 1645285"/>
                <a:gd name="T8" fmla="*/ 0 w 2463165"/>
                <a:gd name="T9" fmla="*/ 1644777 h 1645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3165" h="1645285">
                  <a:moveTo>
                    <a:pt x="0" y="1644777"/>
                  </a:moveTo>
                  <a:lnTo>
                    <a:pt x="2463165" y="1644777"/>
                  </a:lnTo>
                  <a:lnTo>
                    <a:pt x="2463165" y="0"/>
                  </a:lnTo>
                  <a:lnTo>
                    <a:pt x="0" y="0"/>
                  </a:lnTo>
                  <a:lnTo>
                    <a:pt x="0" y="1644777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41996" name="object 20">
            <a:extLst>
              <a:ext uri="{FF2B5EF4-FFF2-40B4-BE49-F238E27FC236}">
                <a16:creationId xmlns:a16="http://schemas.microsoft.com/office/drawing/2014/main" id="{99139AF7-30F1-069B-7979-2142A6D5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5908675"/>
            <a:ext cx="6778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l-GR" altLang="el-GR" sz="2000" b="1">
                <a:solidFill>
                  <a:srgbClr val="FFFFFF"/>
                </a:solidFill>
                <a:latin typeface="Arial" panose="020B0604020202020204" pitchFamily="34" charset="0"/>
              </a:rPr>
              <a:t>CD20</a:t>
            </a:r>
            <a:endParaRPr lang="el-GR" altLang="el-GR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AD28CD9-27B2-7217-7410-115DAD932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5450" y="371475"/>
            <a:ext cx="5753100" cy="514350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200" dirty="0">
                <a:solidFill>
                  <a:srgbClr val="FFFF00"/>
                </a:solidFill>
              </a:rPr>
              <a:t>ΟΛΛΗ</a:t>
            </a:r>
            <a:r>
              <a:rPr sz="3200" spc="-3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-</a:t>
            </a:r>
            <a:r>
              <a:rPr sz="3200" spc="-20" dirty="0">
                <a:solidFill>
                  <a:srgbClr val="FFFF00"/>
                </a:solidFill>
              </a:rPr>
              <a:t> </a:t>
            </a:r>
            <a:r>
              <a:rPr sz="3200" spc="-5" dirty="0">
                <a:solidFill>
                  <a:srgbClr val="FFFF00"/>
                </a:solidFill>
              </a:rPr>
              <a:t>Ανοσοφαινότυπος</a:t>
            </a:r>
            <a:r>
              <a:rPr sz="3200" spc="-70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(2)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709817A-0537-B3FB-EA59-11AB84C46F81}"/>
              </a:ext>
            </a:extLst>
          </p:cNvPr>
          <p:cNvSpPr txBox="1"/>
          <p:nvPr/>
        </p:nvSpPr>
        <p:spPr>
          <a:xfrm>
            <a:off x="536575" y="1150938"/>
            <a:ext cx="3076575" cy="3921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2400" b="1" dirty="0">
                <a:solidFill>
                  <a:schemeClr val="accent2"/>
                </a:solidFill>
                <a:latin typeface="Arial"/>
                <a:cs typeface="Arial"/>
              </a:rPr>
              <a:t>Μικρά</a:t>
            </a:r>
            <a:r>
              <a:rPr sz="2400" b="1" spc="-10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chemeClr val="accent2"/>
                </a:solidFill>
                <a:latin typeface="Arial"/>
                <a:cs typeface="Arial"/>
              </a:rPr>
              <a:t>λεμφοκύτταρα</a:t>
            </a:r>
            <a:endParaRPr sz="2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43012" name="object 4">
            <a:extLst>
              <a:ext uri="{FF2B5EF4-FFF2-40B4-BE49-F238E27FC236}">
                <a16:creationId xmlns:a16="http://schemas.microsoft.com/office/drawing/2014/main" id="{26D261A6-DD7D-895E-36CC-35E329882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516063"/>
            <a:ext cx="2984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4775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825"/>
              </a:spcBef>
            </a:pPr>
            <a:r>
              <a:rPr lang="el-GR" altLang="el-GR" sz="2400">
                <a:solidFill>
                  <a:srgbClr val="FFFFFF"/>
                </a:solidFill>
                <a:latin typeface="Wingdings" panose="05000000000000000000" pitchFamily="2" charset="2"/>
              </a:rPr>
              <a:t></a:t>
            </a:r>
            <a:endParaRPr lang="el-GR" altLang="el-GR" sz="2400">
              <a:latin typeface="Wingdings" panose="05000000000000000000" pitchFamily="2" charset="2"/>
            </a:endParaRPr>
          </a:p>
          <a:p>
            <a:pPr eaLnBrk="1" hangingPunct="1">
              <a:spcBef>
                <a:spcPts val="725"/>
              </a:spcBef>
            </a:pPr>
            <a:r>
              <a:rPr lang="el-GR" altLang="el-GR" sz="2400" b="1">
                <a:solidFill>
                  <a:srgbClr val="FFC000"/>
                </a:solidFill>
                <a:latin typeface="Arial" panose="020B0604020202020204" pitchFamily="34" charset="0"/>
              </a:rPr>
              <a:t>Β</a:t>
            </a:r>
            <a:endParaRPr lang="el-GR" altLang="el-GR" sz="2400"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BB201A2-460F-09F5-977F-212F2998E33C}"/>
              </a:ext>
            </a:extLst>
          </p:cNvPr>
          <p:cNvSpPr txBox="1"/>
          <p:nvPr/>
        </p:nvSpPr>
        <p:spPr>
          <a:xfrm>
            <a:off x="2489200" y="1516063"/>
            <a:ext cx="4987925" cy="1782762"/>
          </a:xfrm>
          <a:prstGeom prst="rect">
            <a:avLst/>
          </a:prstGeom>
        </p:spPr>
        <p:txBody>
          <a:bodyPr lIns="0" tIns="104775" rIns="0" bIns="0">
            <a:spAutoFit/>
          </a:bodyPr>
          <a:lstStyle/>
          <a:p>
            <a:pPr marL="12700" eaLnBrk="1" hangingPunct="1">
              <a:spcBef>
                <a:spcPts val="825"/>
              </a:spcBef>
              <a:defRPr/>
            </a:pPr>
            <a:r>
              <a:rPr sz="2400" dirty="0">
                <a:solidFill>
                  <a:srgbClr val="FFFFFF"/>
                </a:solidFill>
                <a:latin typeface="Wingdings"/>
                <a:cs typeface="Wingdings"/>
              </a:rPr>
              <a:t></a:t>
            </a:r>
            <a:endParaRPr sz="2400">
              <a:latin typeface="Wingdings"/>
              <a:cs typeface="Wingdings"/>
            </a:endParaRPr>
          </a:p>
          <a:p>
            <a:pPr marL="45720" eaLnBrk="1" hangingPunct="1">
              <a:spcBef>
                <a:spcPts val="720"/>
              </a:spcBef>
              <a:tabLst>
                <a:tab pos="401320" algn="l"/>
              </a:tabLst>
              <a:defRPr/>
            </a:pP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Τ	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(CD4+/CD57+)</a:t>
            </a:r>
            <a:endParaRPr sz="2400">
              <a:latin typeface="Arial"/>
              <a:cs typeface="Arial"/>
            </a:endParaRPr>
          </a:p>
          <a:p>
            <a:pPr marL="148590" algn="ctr" eaLnBrk="1" hangingPunct="1">
              <a:spcBef>
                <a:spcPts val="720"/>
              </a:spcBef>
              <a:defRPr/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PD1,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MUM-1+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Wingdings"/>
                <a:cs typeface="Wingdings"/>
              </a:rPr>
              <a:t></a:t>
            </a:r>
            <a:r>
              <a:rPr sz="24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βοηθητικά</a:t>
            </a:r>
            <a:endParaRPr sz="2400">
              <a:latin typeface="Arial"/>
              <a:cs typeface="Arial"/>
            </a:endParaRPr>
          </a:p>
          <a:p>
            <a:pPr marL="154940" algn="ctr" eaLnBrk="1" hangingPunct="1">
              <a:spcBef>
                <a:spcPts val="145"/>
              </a:spcBef>
              <a:defRPr/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κύτταρα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των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βλαστικών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κέντρων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BE33FB2-FBA2-DEE8-0C86-159B68412F8B}"/>
              </a:ext>
            </a:extLst>
          </p:cNvPr>
          <p:cNvSpPr txBox="1"/>
          <p:nvPr/>
        </p:nvSpPr>
        <p:spPr>
          <a:xfrm>
            <a:off x="874713" y="3365500"/>
            <a:ext cx="5508625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Wingdings"/>
                <a:cs typeface="Wingdings"/>
              </a:rPr>
              <a:t></a:t>
            </a:r>
            <a:r>
              <a:rPr sz="2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κύτταρα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σε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διάχυτες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περιοχές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9011076F-3138-A97C-0C86-CF1BCD32F813}"/>
              </a:ext>
            </a:extLst>
          </p:cNvPr>
          <p:cNvSpPr txBox="1"/>
          <p:nvPr/>
        </p:nvSpPr>
        <p:spPr>
          <a:xfrm>
            <a:off x="2489200" y="6108700"/>
            <a:ext cx="803275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42E3024-7828-88D9-3769-3E339A2B5D2D}"/>
              </a:ext>
            </a:extLst>
          </p:cNvPr>
          <p:cNvSpPr txBox="1"/>
          <p:nvPr/>
        </p:nvSpPr>
        <p:spPr>
          <a:xfrm>
            <a:off x="5710238" y="6108700"/>
            <a:ext cx="803275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CD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57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3017" name="object 9">
            <a:extLst>
              <a:ext uri="{FF2B5EF4-FFF2-40B4-BE49-F238E27FC236}">
                <a16:creationId xmlns:a16="http://schemas.microsoft.com/office/drawing/2014/main" id="{E9B5EA30-018F-2CC6-3896-7A4D51430BC6}"/>
              </a:ext>
            </a:extLst>
          </p:cNvPr>
          <p:cNvGrpSpPr>
            <a:grpSpLocks/>
          </p:cNvGrpSpPr>
          <p:nvPr/>
        </p:nvGrpSpPr>
        <p:grpSpPr bwMode="auto">
          <a:xfrm>
            <a:off x="1411288" y="3965575"/>
            <a:ext cx="6278562" cy="2090738"/>
            <a:chOff x="1410906" y="3965066"/>
            <a:chExt cx="6278245" cy="2091689"/>
          </a:xfrm>
        </p:grpSpPr>
        <p:pic>
          <p:nvPicPr>
            <p:cNvPr id="43018" name="object 10">
              <a:extLst>
                <a:ext uri="{FF2B5EF4-FFF2-40B4-BE49-F238E27FC236}">
                  <a16:creationId xmlns:a16="http://schemas.microsoft.com/office/drawing/2014/main" id="{55E99948-0653-F17F-49D2-D0CEE0629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368" y="3974591"/>
              <a:ext cx="6259067" cy="2072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9" name="object 11">
              <a:extLst>
                <a:ext uri="{FF2B5EF4-FFF2-40B4-BE49-F238E27FC236}">
                  <a16:creationId xmlns:a16="http://schemas.microsoft.com/office/drawing/2014/main" id="{D7DEC2DF-0304-51A1-E3CD-9D4FA524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669" y="3969829"/>
              <a:ext cx="6268720" cy="2082164"/>
            </a:xfrm>
            <a:custGeom>
              <a:avLst/>
              <a:gdLst>
                <a:gd name="T0" fmla="*/ 0 w 6268720"/>
                <a:gd name="T1" fmla="*/ 2082164 h 2082164"/>
                <a:gd name="T2" fmla="*/ 6268592 w 6268720"/>
                <a:gd name="T3" fmla="*/ 2082164 h 2082164"/>
                <a:gd name="T4" fmla="*/ 6268592 w 6268720"/>
                <a:gd name="T5" fmla="*/ 0 h 2082164"/>
                <a:gd name="T6" fmla="*/ 0 w 6268720"/>
                <a:gd name="T7" fmla="*/ 0 h 2082164"/>
                <a:gd name="T8" fmla="*/ 0 w 6268720"/>
                <a:gd name="T9" fmla="*/ 2082164 h 2082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68720" h="2082164">
                  <a:moveTo>
                    <a:pt x="0" y="2082164"/>
                  </a:moveTo>
                  <a:lnTo>
                    <a:pt x="6268592" y="2082164"/>
                  </a:lnTo>
                  <a:lnTo>
                    <a:pt x="6268592" y="0"/>
                  </a:lnTo>
                  <a:lnTo>
                    <a:pt x="0" y="0"/>
                  </a:lnTo>
                  <a:lnTo>
                    <a:pt x="0" y="2082164"/>
                  </a:lnTo>
                  <a:close/>
                </a:path>
              </a:pathLst>
            </a:custGeom>
            <a:noFill/>
            <a:ln w="9524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ject 2">
            <a:extLst>
              <a:ext uri="{FF2B5EF4-FFF2-40B4-BE49-F238E27FC236}">
                <a16:creationId xmlns:a16="http://schemas.microsoft.com/office/drawing/2014/main" id="{E02D7D4A-4860-6A0D-0951-BD3C389F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112141"/>
          <a:lstStyle/>
          <a:p>
            <a:pPr marL="265113" indent="-58738" eaLnBrk="1" hangingPunct="1">
              <a:spcBef>
                <a:spcPts val="100"/>
              </a:spcBef>
            </a:pPr>
            <a:r>
              <a:rPr lang="el-GR" altLang="el-GR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Διαφορική διάγνωση TCRBCL-like  ΟΛΛΗ και πρωτοπαθούς TCRBCL</a:t>
            </a:r>
          </a:p>
        </p:txBody>
      </p:sp>
      <p:sp>
        <p:nvSpPr>
          <p:cNvPr id="44035" name="object 3">
            <a:extLst>
              <a:ext uri="{FF2B5EF4-FFF2-40B4-BE49-F238E27FC236}">
                <a16:creationId xmlns:a16="http://schemas.microsoft.com/office/drawing/2014/main" id="{FC169C4F-F1CE-BEC8-1EEF-BCEF50E21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2598738"/>
            <a:ext cx="6059488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Παρουσία μικρών Β λεμφοκυττάρων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60000"/>
              </a:lnSpc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Παρουσία CD4+/CD57+ Τ λεμφοκυττάρων  Απουσία CD8+/TIA-1+ T λεμφοκυττάρων  Παρουσία ενός όζου</a:t>
            </a:r>
            <a:endParaRPr lang="el-GR" altLang="el-GR" sz="2400" dirty="0">
              <a:latin typeface="Arial" panose="020B0604020202020204" pitchFamily="34" charset="0"/>
            </a:endParaRPr>
          </a:p>
        </p:txBody>
      </p:sp>
      <p:sp>
        <p:nvSpPr>
          <p:cNvPr id="44036" name="object 4">
            <a:extLst>
              <a:ext uri="{FF2B5EF4-FFF2-40B4-BE49-F238E27FC236}">
                <a16:creationId xmlns:a16="http://schemas.microsoft.com/office/drawing/2014/main" id="{5208392D-E79A-D9B7-2B28-DADA5FBB1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2406650"/>
            <a:ext cx="7175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l-GR" altLang="el-GR" sz="14000" b="1">
                <a:solidFill>
                  <a:srgbClr val="FFFF00"/>
                </a:solidFill>
                <a:latin typeface="Arial" panose="020B0604020202020204" pitchFamily="34" charset="0"/>
              </a:rPr>
              <a:t>}</a:t>
            </a:r>
            <a:endParaRPr lang="el-GR" altLang="el-GR" sz="14000">
              <a:latin typeface="Arial" panose="020B0604020202020204" pitchFamily="34" charset="0"/>
            </a:endParaRPr>
          </a:p>
        </p:txBody>
      </p:sp>
      <p:grpSp>
        <p:nvGrpSpPr>
          <p:cNvPr id="44037" name="object 5">
            <a:extLst>
              <a:ext uri="{FF2B5EF4-FFF2-40B4-BE49-F238E27FC236}">
                <a16:creationId xmlns:a16="http://schemas.microsoft.com/office/drawing/2014/main" id="{60EDA8C7-7A5E-EA22-FBE2-ECBCE47C0BDE}"/>
              </a:ext>
            </a:extLst>
          </p:cNvPr>
          <p:cNvGrpSpPr>
            <a:grpSpLocks/>
          </p:cNvGrpSpPr>
          <p:nvPr/>
        </p:nvGrpSpPr>
        <p:grpSpPr bwMode="auto">
          <a:xfrm>
            <a:off x="7191375" y="3203575"/>
            <a:ext cx="1936750" cy="1042988"/>
            <a:chOff x="7191756" y="3203448"/>
            <a:chExt cx="1936750" cy="1043305"/>
          </a:xfrm>
        </p:grpSpPr>
        <p:pic>
          <p:nvPicPr>
            <p:cNvPr id="44039" name="object 6">
              <a:extLst>
                <a:ext uri="{FF2B5EF4-FFF2-40B4-BE49-F238E27FC236}">
                  <a16:creationId xmlns:a16="http://schemas.microsoft.com/office/drawing/2014/main" id="{84B00873-5830-B688-D50F-309A9CB2E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756" y="3203448"/>
              <a:ext cx="589013" cy="67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object 7">
              <a:extLst>
                <a:ext uri="{FF2B5EF4-FFF2-40B4-BE49-F238E27FC236}">
                  <a16:creationId xmlns:a16="http://schemas.microsoft.com/office/drawing/2014/main" id="{048D9F64-02FF-EE3B-7815-7B9E8E8E9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7684" y="3203448"/>
              <a:ext cx="1549146" cy="67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object 8">
              <a:extLst>
                <a:ext uri="{FF2B5EF4-FFF2-40B4-BE49-F238E27FC236}">
                  <a16:creationId xmlns:a16="http://schemas.microsoft.com/office/drawing/2014/main" id="{0DE32A0C-0692-492E-9974-C43E68FD4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732" y="3203448"/>
              <a:ext cx="572262" cy="67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object 9">
              <a:extLst>
                <a:ext uri="{FF2B5EF4-FFF2-40B4-BE49-F238E27FC236}">
                  <a16:creationId xmlns:a16="http://schemas.microsoft.com/office/drawing/2014/main" id="{250654B5-2B81-045C-56C8-F51E8DA32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756" y="3569208"/>
              <a:ext cx="1081277" cy="67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object 10">
              <a:extLst>
                <a:ext uri="{FF2B5EF4-FFF2-40B4-BE49-F238E27FC236}">
                  <a16:creationId xmlns:a16="http://schemas.microsoft.com/office/drawing/2014/main" id="{7FF8A7D2-5818-0539-517C-D28D3D053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9936" y="3569208"/>
              <a:ext cx="1258062" cy="67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EE381023-5018-15DB-A203-4555422F47CE}"/>
              </a:ext>
            </a:extLst>
          </p:cNvPr>
          <p:cNvSpPr txBox="1"/>
          <p:nvPr/>
        </p:nvSpPr>
        <p:spPr>
          <a:xfrm>
            <a:off x="7369175" y="3282950"/>
            <a:ext cx="1560513" cy="7556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ΤCRBCL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 marL="12700" eaLnBrk="1" hangingPunct="1">
              <a:tabLst>
                <a:tab pos="690245" algn="l"/>
              </a:tabLst>
              <a:defRPr/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ke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4" y="0"/>
          <a:ext cx="9144000" cy="68579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3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55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00275">
                <a:tc gridSpan="9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l-GR" sz="2800" dirty="0">
                          <a:solidFill>
                            <a:schemeClr val="tx1"/>
                          </a:solidFill>
                        </a:rPr>
                        <a:t>Κυριότεροι</a:t>
                      </a:r>
                      <a:r>
                        <a:rPr lang="el-GR" sz="2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sz="2800" baseline="0" dirty="0" err="1">
                          <a:solidFill>
                            <a:schemeClr val="tx1"/>
                          </a:solidFill>
                        </a:rPr>
                        <a:t>ανοσοϊστοχημικοί</a:t>
                      </a:r>
                      <a:r>
                        <a:rPr lang="el-GR" sz="2800" baseline="0" dirty="0">
                          <a:solidFill>
                            <a:schemeClr val="tx1"/>
                          </a:solidFill>
                        </a:rPr>
                        <a:t> δείκτες για τα </a:t>
                      </a:r>
                      <a:r>
                        <a:rPr lang="el-GR" sz="2800" baseline="0" dirty="0" err="1">
                          <a:solidFill>
                            <a:schemeClr val="tx1"/>
                          </a:solidFill>
                        </a:rPr>
                        <a:t>λεμφοζίδια</a:t>
                      </a:r>
                      <a:endParaRPr lang="el-GR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275"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CD20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CD10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Bcl6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Bcl2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CD21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CD23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DBA44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CD3</a:t>
                      </a:r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223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n-US" sz="1400" b="1" dirty="0"/>
                        <a:t>B</a:t>
                      </a:r>
                      <a:r>
                        <a:rPr lang="el-GR" sz="1400" b="1" dirty="0"/>
                        <a:t> λεμφοκύτταρα βλαστικού κέντρου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364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l-GR" sz="1400" b="1" dirty="0" err="1"/>
                        <a:t>Δενδριτικά</a:t>
                      </a:r>
                      <a:r>
                        <a:rPr lang="el-GR" sz="1400" b="1" dirty="0"/>
                        <a:t> κύτταρα βλαστικού κέντρου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  <a:p>
                      <a:pPr algn="ctr"/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275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l-GR" sz="1400" b="1" dirty="0"/>
                        <a:t>Τ</a:t>
                      </a:r>
                      <a:r>
                        <a:rPr lang="el-GR" sz="1400" b="1" baseline="0" dirty="0"/>
                        <a:t> κύτταρα βλαστικού κέντρου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5364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l-GR" sz="1400" b="1" dirty="0"/>
                        <a:t>Β λεμφοκύτταρα μανδύα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n-US" b="1" dirty="0"/>
                        <a:t>+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3223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l-GR" sz="1400" b="1" dirty="0"/>
                        <a:t>Β</a:t>
                      </a:r>
                      <a:r>
                        <a:rPr lang="el-GR" sz="1400" b="1" baseline="0" dirty="0"/>
                        <a:t> λεμφοκύτταρα οριακής ζώνης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ject 2">
            <a:extLst>
              <a:ext uri="{FF2B5EF4-FFF2-40B4-BE49-F238E27FC236}">
                <a16:creationId xmlns:a16="http://schemas.microsoft.com/office/drawing/2014/main" id="{89A66C3A-BF78-8D0D-695F-AAEB2792D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413" y="511175"/>
            <a:ext cx="1320800" cy="573088"/>
          </a:xfrm>
        </p:spPr>
        <p:txBody>
          <a:bodyPr tIns="12700"/>
          <a:lstStyle/>
          <a:p>
            <a:pPr marL="12700" eaLnBrk="1" hangingPunct="1">
              <a:spcBef>
                <a:spcPts val="100"/>
              </a:spcBef>
            </a:pPr>
            <a:r>
              <a:rPr lang="el-GR" altLang="el-GR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ΟΛΛΗ</a:t>
            </a:r>
          </a:p>
        </p:txBody>
      </p:sp>
      <p:sp>
        <p:nvSpPr>
          <p:cNvPr id="45059" name="object 3">
            <a:extLst>
              <a:ext uri="{FF2B5EF4-FFF2-40B4-BE49-F238E27FC236}">
                <a16:creationId xmlns:a16="http://schemas.microsoft.com/office/drawing/2014/main" id="{84B940AC-DE73-1298-D07D-8501DEBC4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149350"/>
            <a:ext cx="80327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5725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75"/>
              </a:spcBef>
            </a:pPr>
            <a:r>
              <a:rPr lang="el-GR" altLang="el-GR" sz="24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Γονότυπο</a:t>
            </a:r>
            <a:r>
              <a:rPr lang="el-GR" altLang="el-GR" sz="2400" b="1" u="sng" dirty="0">
                <a:solidFill>
                  <a:srgbClr val="00AFEF"/>
                </a:solidFill>
                <a:latin typeface="Arial" panose="020B0604020202020204" pitchFamily="34" charset="0"/>
              </a:rPr>
              <a:t>ς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488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Παρουσία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κλωνικά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ανασυνδυασμένων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γονιδίων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ανοσοσφαιρινών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στα LP κύτταρα (μελέτες σε απομονωμένα LP  κύτταρα)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Απουσία EBV λοίμωξης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Διαμεταθέσεις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(25%) και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ανασυνδυασμός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(48%) του γονιδίου  BCL-6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Φυσιολογικό αντίστοιχο</a:t>
            </a: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: Β κύτταρο του βλαστικού κέντρου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στο στάδιο της </a:t>
            </a:r>
            <a:r>
              <a:rPr lang="el-GR" altLang="el-GR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κεντροβλάστης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Πρόγνωση: - Νόσος ήπια (ιδιαίτερα στα αρχικά στάδια) με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συχνές υποτροπές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- Εκτροπή σε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μεγαλοκυτταρικό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Β λέμφωμα στο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3-5%</a:t>
            </a:r>
            <a:endParaRPr lang="el-GR" altLang="el-GR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7F5EEB7-2FEF-77F1-B30C-73B433E190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3808" y="188640"/>
            <a:ext cx="2913062" cy="635000"/>
          </a:xfrm>
        </p:spPr>
        <p:txBody>
          <a:bodyPr tIns="12065" rtlCol="0"/>
          <a:lstStyle/>
          <a:p>
            <a:pPr marL="12700" algn="ctr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3600" b="1" spc="-10" dirty="0">
                <a:solidFill>
                  <a:srgbClr val="FFFF00"/>
                </a:solidFill>
              </a:rPr>
              <a:t>Κλασικό</a:t>
            </a:r>
            <a:r>
              <a:rPr sz="3600" b="1" spc="-70" dirty="0">
                <a:solidFill>
                  <a:srgbClr val="FFFF00"/>
                </a:solidFill>
              </a:rPr>
              <a:t> </a:t>
            </a:r>
            <a:r>
              <a:rPr sz="3600" b="1" spc="-5" dirty="0">
                <a:solidFill>
                  <a:srgbClr val="FFFF00"/>
                </a:solidFill>
              </a:rPr>
              <a:t>ΛΗ</a:t>
            </a:r>
          </a:p>
        </p:txBody>
      </p:sp>
      <p:sp>
        <p:nvSpPr>
          <p:cNvPr id="46083" name="object 3">
            <a:extLst>
              <a:ext uri="{FF2B5EF4-FFF2-40B4-BE49-F238E27FC236}">
                <a16:creationId xmlns:a16="http://schemas.microsoft.com/office/drawing/2014/main" id="{432ECE8C-2844-94EF-45C9-5857D818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076325"/>
            <a:ext cx="7997825" cy="329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55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00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Ορισμός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: Κλωνικό λεμφοειδές νεόπλασμα, Β  προέλευσης στην πλειοψηφία των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50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περιπτώσεων, αποτελούμενο από HRS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κύτταρα σε μη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νεοπλασματικό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περιβάλλον  ποικίλης σύνθεσης &amp; έκτασης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175"/>
              </a:spcBef>
              <a:buFont typeface="Microsoft Sans Serif" panose="020B0604020202020204" pitchFamily="34" charset="0"/>
              <a:buChar char="•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Διακρίνονται </a:t>
            </a: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4 υπότυποι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με βάση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115000"/>
              </a:lnSpc>
              <a:spcBef>
                <a:spcPct val="0"/>
              </a:spcBef>
              <a:buFontTx/>
              <a:buAutoNum type="arabicParenR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τη σύνθεση του αντιδραστικού κυτταρικού  περιβάλλοντος, και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115000"/>
              </a:lnSpc>
              <a:spcBef>
                <a:spcPct val="0"/>
              </a:spcBef>
              <a:buFontTx/>
              <a:buAutoNum type="arabicParenR"/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τη μορφολογία των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νεοπλασματικών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  κυττάρων</a:t>
            </a:r>
            <a:endParaRPr lang="el-GR" altLang="el-GR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5E6230A-310B-5ACC-D5BD-83139709A0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2675" y="246063"/>
            <a:ext cx="4441825" cy="573087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>
                <a:solidFill>
                  <a:srgbClr val="FFFF00"/>
                </a:solidFill>
              </a:rPr>
              <a:t>Κλασικό</a:t>
            </a:r>
            <a:r>
              <a:rPr sz="3600" spc="-3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ΛΗ</a:t>
            </a:r>
            <a:r>
              <a:rPr sz="3600" spc="-4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-</a:t>
            </a:r>
            <a:r>
              <a:rPr sz="3600" spc="-40" dirty="0">
                <a:solidFill>
                  <a:srgbClr val="FFFF00"/>
                </a:solidFill>
              </a:rPr>
              <a:t> </a:t>
            </a:r>
            <a:r>
              <a:rPr sz="3600" spc="-5" dirty="0">
                <a:solidFill>
                  <a:srgbClr val="FFFF00"/>
                </a:solidFill>
              </a:rPr>
              <a:t>Γενικά</a:t>
            </a:r>
            <a:endParaRPr sz="3600">
              <a:solidFill>
                <a:srgbClr val="FFFF00"/>
              </a:solidFill>
            </a:endParaRPr>
          </a:p>
        </p:txBody>
      </p:sp>
      <p:sp>
        <p:nvSpPr>
          <p:cNvPr id="47107" name="object 3">
            <a:extLst>
              <a:ext uri="{FF2B5EF4-FFF2-40B4-BE49-F238E27FC236}">
                <a16:creationId xmlns:a16="http://schemas.microsoft.com/office/drawing/2014/main" id="{ED7B586D-E680-E10E-A78D-46159606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543064"/>
            <a:ext cx="8218487" cy="432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4130" rIns="0" bIns="0">
            <a:spAutoFit/>
          </a:bodyPr>
          <a:lstStyle>
            <a:lvl1pPr marL="258763" indent="-258763">
              <a:spcBef>
                <a:spcPct val="20000"/>
              </a:spcBef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5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388"/>
              </a:lnSpc>
              <a:spcBef>
                <a:spcPts val="188"/>
              </a:spcBef>
              <a:buClr>
                <a:srgbClr val="FFFFFF"/>
              </a:buClr>
              <a:buSzPct val="90000"/>
              <a:buFont typeface="Wingdings" panose="05000000000000000000" pitchFamily="2" charset="2"/>
              <a:buChar char=""/>
            </a:pP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Αιτιολογία</a:t>
            </a:r>
            <a:r>
              <a:rPr lang="en-GB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-</a:t>
            </a: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παθογένεια: </a:t>
            </a:r>
            <a:r>
              <a:rPr lang="el-GR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Γενετικές μεταβολές των κυττάρων </a:t>
            </a:r>
            <a:r>
              <a:rPr lang="en-GB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HRS</a:t>
            </a:r>
            <a:r>
              <a:rPr lang="el-GR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(μεταλλάξεις που ενεργοποιούν τις οδούς </a:t>
            </a:r>
            <a:r>
              <a:rPr lang="en-GB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NF-kB, JAK/STAT </a:t>
            </a:r>
            <a:r>
              <a:rPr lang="el-GR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και</a:t>
            </a:r>
            <a:r>
              <a:rPr lang="en-GB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MAPK/ERK</a:t>
            </a:r>
            <a:r>
              <a:rPr lang="el-GR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), έντονη αλληλεπίδραση μεταξύ των κυττάρων</a:t>
            </a:r>
            <a:r>
              <a:rPr lang="en-GB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HRS</a:t>
            </a:r>
            <a:r>
              <a:rPr lang="el-GR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και του περιβάλλοντος,</a:t>
            </a:r>
            <a:r>
              <a:rPr lang="en-GB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 dirty="0">
                <a:solidFill>
                  <a:schemeClr val="bg1"/>
                </a:solidFill>
                <a:latin typeface="Arial" panose="020B0604020202020204" pitchFamily="34" charset="0"/>
              </a:rPr>
              <a:t>λανθάνουσα λοίμωξη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ΕBV, ιδιαίτερα σε  καταστάσεις ανοσοκαταστολής (HIV λοίμωξη)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</a:pPr>
            <a:r>
              <a:rPr lang="el-GR" altLang="el-GR" sz="2000" b="1">
                <a:solidFill>
                  <a:srgbClr val="FFFFFF"/>
                </a:solidFill>
                <a:latin typeface="Arial" panose="020B0604020202020204" pitchFamily="34" charset="0"/>
              </a:rPr>
              <a:t>-Σε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τροπικές χώρες 100% των περιπτώσεων κλασικού ΛΗ είναι  EBV θετικές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2325"/>
              </a:lnSpc>
              <a:spcBef>
                <a:spcPct val="0"/>
              </a:spcBef>
              <a:buClr>
                <a:srgbClr val="FFFFFF"/>
              </a:buClr>
              <a:buSzPct val="90000"/>
              <a:buFont typeface="Wingdings" panose="05000000000000000000" pitchFamily="2" charset="2"/>
              <a:buChar char=""/>
            </a:pP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Ηλικία: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2 αιχμές – νέα άτομα (15-35 ετών) και ηλικιωμένα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(&gt;60 ετών)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90000"/>
              <a:buFont typeface="Wingdings" panose="05000000000000000000" pitchFamily="2" charset="2"/>
              <a:buChar char=""/>
            </a:pP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Κλινική εικόνα: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Λεμφαδενοπάθεια-Β συμπτώματα (40%)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– Πολύ σπάνια εξωλεμφαδενική νόσος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90000"/>
              <a:buFont typeface="Wingdings" panose="05000000000000000000" pitchFamily="2" charset="2"/>
              <a:buChar char=""/>
            </a:pP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Εντόπιση: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τραχηλικοί λεμφαδένες (75%), μεσοθωρακικοί,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μασχαλιαίοι, παρααορτικοί-60% των ασθενών στάδιο  Ι/ΙΙ	– σπανιότερα διήθηση σπληνός (20%) ή μυελού  των οστών (5%)</a:t>
            </a:r>
            <a:endParaRPr lang="el-GR" altLang="el-GR" sz="2000"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6E9E452-B88E-EE3D-9830-B9A81D9D030A}"/>
              </a:ext>
            </a:extLst>
          </p:cNvPr>
          <p:cNvSpPr txBox="1"/>
          <p:nvPr/>
        </p:nvSpPr>
        <p:spPr>
          <a:xfrm>
            <a:off x="266700" y="1271588"/>
            <a:ext cx="2495550" cy="9398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59079" indent="-247015" eaLnBrk="1" hangingPunct="1">
              <a:lnSpc>
                <a:spcPts val="2395"/>
              </a:lnSpc>
              <a:spcBef>
                <a:spcPts val="105"/>
              </a:spcBef>
              <a:buClr>
                <a:srgbClr val="FFFFFF"/>
              </a:buClr>
              <a:buSzPct val="90000"/>
              <a:buFont typeface="Wingdings"/>
              <a:buChar char=""/>
              <a:tabLst>
                <a:tab pos="259715" algn="l"/>
              </a:tabLst>
              <a:defRPr/>
            </a:pP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Επιδημιολογία:</a:t>
            </a:r>
            <a:endParaRPr sz="2000">
              <a:latin typeface="Arial"/>
              <a:cs typeface="Arial"/>
            </a:endParaRPr>
          </a:p>
          <a:p>
            <a:pPr marL="501650" eaLnBrk="1" hangingPunct="1">
              <a:lnSpc>
                <a:spcPts val="2395"/>
              </a:lnSpc>
              <a:defRPr/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95%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των</a:t>
            </a:r>
            <a:endParaRPr sz="2000">
              <a:latin typeface="Arial"/>
              <a:cs typeface="Arial"/>
            </a:endParaRPr>
          </a:p>
          <a:p>
            <a:pPr marL="361315" eaLnBrk="1" hangingPunct="1">
              <a:defRPr/>
            </a:pP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περιπτώσεων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ΛΗ</a:t>
            </a:r>
            <a:endParaRPr sz="2000">
              <a:latin typeface="Arial"/>
              <a:cs typeface="Arial"/>
            </a:endParaRPr>
          </a:p>
        </p:txBody>
      </p:sp>
      <p:sp>
        <p:nvSpPr>
          <p:cNvPr id="47109" name="object 5">
            <a:extLst>
              <a:ext uri="{FF2B5EF4-FFF2-40B4-BE49-F238E27FC236}">
                <a16:creationId xmlns:a16="http://schemas.microsoft.com/office/drawing/2014/main" id="{6EF477C3-7CF3-7790-1B5A-1A4D99352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513" y="1222375"/>
            <a:ext cx="5310187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Οζώδης σκλήρυνση (70%)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Μικτή κυτταροβρίθεια (20-25%)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Κλασικό ΛΗ πλούσιο σε λεμφοκύτταρα (5%)  Λεμφοπενικός (&lt;1%)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9714F8F-3A7D-F8CC-8B74-FFD7CF301F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5696" y="332656"/>
            <a:ext cx="5137150" cy="512762"/>
          </a:xfrm>
        </p:spPr>
        <p:txBody>
          <a:bodyPr tIns="13335" rtlCol="0"/>
          <a:lstStyle/>
          <a:p>
            <a:pPr marL="12700" algn="ctr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200" b="1" spc="-5" dirty="0">
                <a:solidFill>
                  <a:srgbClr val="FFFF00"/>
                </a:solidFill>
              </a:rPr>
              <a:t>Κλασικό</a:t>
            </a:r>
            <a:r>
              <a:rPr sz="3200" b="1" spc="-50" dirty="0">
                <a:solidFill>
                  <a:srgbClr val="FFFF00"/>
                </a:solidFill>
              </a:rPr>
              <a:t> </a:t>
            </a:r>
            <a:r>
              <a:rPr sz="3200" b="1" dirty="0">
                <a:solidFill>
                  <a:srgbClr val="FFFF00"/>
                </a:solidFill>
              </a:rPr>
              <a:t>ΛΗ</a:t>
            </a:r>
            <a:r>
              <a:rPr sz="3200" b="1" spc="-5" dirty="0">
                <a:solidFill>
                  <a:srgbClr val="FFFF00"/>
                </a:solidFill>
              </a:rPr>
              <a:t> </a:t>
            </a:r>
            <a:r>
              <a:rPr sz="3200" b="1" dirty="0">
                <a:solidFill>
                  <a:srgbClr val="FFFF00"/>
                </a:solidFill>
              </a:rPr>
              <a:t>-</a:t>
            </a:r>
            <a:r>
              <a:rPr sz="3200" b="1" spc="-30" dirty="0">
                <a:solidFill>
                  <a:srgbClr val="FFFF00"/>
                </a:solidFill>
              </a:rPr>
              <a:t> </a:t>
            </a:r>
            <a:r>
              <a:rPr sz="3200" b="1" spc="-5" dirty="0">
                <a:solidFill>
                  <a:srgbClr val="FFFF00"/>
                </a:solidFill>
              </a:rPr>
              <a:t>Μορφολογία</a:t>
            </a:r>
            <a:endParaRPr sz="3200" b="1" dirty="0">
              <a:solidFill>
                <a:srgbClr val="FFFF00"/>
              </a:solidFill>
            </a:endParaRPr>
          </a:p>
        </p:txBody>
      </p:sp>
      <p:sp>
        <p:nvSpPr>
          <p:cNvPr id="48131" name="object 3">
            <a:extLst>
              <a:ext uri="{FF2B5EF4-FFF2-40B4-BE49-F238E27FC236}">
                <a16:creationId xmlns:a16="http://schemas.microsoft.com/office/drawing/2014/main" id="{FB510415-B6CC-20BC-C57E-4269DB04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1876425"/>
            <a:ext cx="3014662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ct val="20000"/>
              </a:spcBef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676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4000"/>
              </a:lnSpc>
              <a:spcBef>
                <a:spcPts val="100"/>
              </a:spcBef>
            </a:pPr>
            <a:r>
              <a:rPr lang="el-GR" altLang="el-GR" sz="2000" b="1">
                <a:solidFill>
                  <a:srgbClr val="FFC000"/>
                </a:solidFill>
                <a:latin typeface="Arial" panose="020B0604020202020204" pitchFamily="34" charset="0"/>
              </a:rPr>
              <a:t>RS κύτταρα	+  </a:t>
            </a:r>
            <a:r>
              <a:rPr lang="el-GR" altLang="el-GR" sz="2000" b="1">
                <a:solidFill>
                  <a:srgbClr val="FFFFFF"/>
                </a:solidFill>
                <a:latin typeface="Arial" panose="020B0604020202020204" pitchFamily="34" charset="0"/>
              </a:rPr>
              <a:t>Μεγάλο μέγεθος</a:t>
            </a:r>
            <a:endParaRPr lang="el-GR" altLang="el-GR" sz="2000"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>
                <a:solidFill>
                  <a:srgbClr val="FFFFFF"/>
                </a:solidFill>
                <a:latin typeface="Arial" panose="020B0604020202020204" pitchFamily="34" charset="0"/>
              </a:rPr>
              <a:t>Άφθονο κυτταρόπλασμα</a:t>
            </a:r>
            <a:endParaRPr lang="el-GR" altLang="el-GR" sz="2000">
              <a:latin typeface="Arial" panose="020B0604020202020204" pitchFamily="34" charset="0"/>
            </a:endParaRPr>
          </a:p>
        </p:txBody>
      </p:sp>
      <p:sp>
        <p:nvSpPr>
          <p:cNvPr id="48132" name="object 4">
            <a:extLst>
              <a:ext uri="{FF2B5EF4-FFF2-40B4-BE49-F238E27FC236}">
                <a16:creationId xmlns:a16="http://schemas.microsoft.com/office/drawing/2014/main" id="{F37E3632-D5C7-FB40-9873-F48A3D2FF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0" y="1824038"/>
            <a:ext cx="45434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4130" rIns="0" bIns="0">
            <a:spAutoFit/>
          </a:bodyPr>
          <a:lstStyle>
            <a:lvl1pPr marL="933450" indent="-920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7000"/>
              </a:lnSpc>
              <a:spcBef>
                <a:spcPts val="188"/>
              </a:spcBef>
            </a:pPr>
            <a:r>
              <a:rPr lang="el-GR" altLang="el-GR" sz="2000" b="1" dirty="0">
                <a:solidFill>
                  <a:srgbClr val="FFC000"/>
                </a:solidFill>
                <a:latin typeface="Arial" panose="020B0604020202020204" pitchFamily="34" charset="0"/>
              </a:rPr>
              <a:t>Φλεγμονώδες κυτταρικό υπόστρωμ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α  </a:t>
            </a: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ουδετερόφιλα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u="sng" dirty="0" err="1">
                <a:solidFill>
                  <a:schemeClr val="accent2"/>
                </a:solidFill>
                <a:latin typeface="Arial" panose="020B0604020202020204" pitchFamily="34" charset="0"/>
              </a:rPr>
              <a:t>ηωσινόφιλα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8133" name="object 5">
            <a:extLst>
              <a:ext uri="{FF2B5EF4-FFF2-40B4-BE49-F238E27FC236}">
                <a16:creationId xmlns:a16="http://schemas.microsoft.com/office/drawing/2014/main" id="{C7395AB1-64C6-605A-B9F8-83B844E31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038" y="2995613"/>
            <a:ext cx="33782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3660" rIns="0" bIns="0">
            <a:spAutoFit/>
          </a:bodyPr>
          <a:lstStyle>
            <a:lvl1pPr marL="68263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575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λεμφοκύτταρα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πλασματοκύτταρα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(</a:t>
            </a:r>
            <a:r>
              <a:rPr lang="el-GR" altLang="el-GR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επιθηλιοειδή</a:t>
            </a: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) </a:t>
            </a:r>
            <a:r>
              <a:rPr lang="el-GR" altLang="el-GR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ιστιοκύτταρα</a:t>
            </a: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 dirty="0">
                <a:solidFill>
                  <a:srgbClr val="00AFE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ινοβλάστες</a:t>
            </a:r>
            <a:endParaRPr lang="el-GR" altLang="el-GR" sz="2000" dirty="0">
              <a:latin typeface="Arial" panose="020B0604020202020204" pitchFamily="34" charset="0"/>
            </a:endParaRPr>
          </a:p>
        </p:txBody>
      </p:sp>
      <p:sp>
        <p:nvSpPr>
          <p:cNvPr id="48134" name="object 6">
            <a:extLst>
              <a:ext uri="{FF2B5EF4-FFF2-40B4-BE49-F238E27FC236}">
                <a16:creationId xmlns:a16="http://schemas.microsoft.com/office/drawing/2014/main" id="{45FEC381-01E1-7507-9326-D7C03CF12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2995613"/>
            <a:ext cx="38957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00"/>
              </a:spcBef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≥2 πυρήνες/πυρηνικούς λοβούς  Προβάλλον </a:t>
            </a:r>
            <a:r>
              <a:rPr lang="el-GR" altLang="el-GR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ηωσινόφιλο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πυρήνιο</a:t>
            </a:r>
            <a:endParaRPr lang="el-GR" altLang="el-GR" sz="2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Μονοπύρηνες μορφές </a:t>
            </a:r>
            <a:r>
              <a:rPr lang="el-GR" altLang="el-GR" sz="2000" dirty="0">
                <a:solidFill>
                  <a:srgbClr val="FFFFFF"/>
                </a:solidFill>
                <a:latin typeface="Wingdings" panose="05000000000000000000" pitchFamily="2" charset="2"/>
              </a:rPr>
              <a:t></a:t>
            </a:r>
            <a:endParaRPr lang="el-GR" altLang="el-GR" sz="2000" dirty="0">
              <a:latin typeface="Wingdings" panose="05000000000000000000" pitchFamily="2" charset="2"/>
            </a:endParaRPr>
          </a:p>
          <a:p>
            <a:pPr eaLnBrk="1" hangingPunct="1">
              <a:spcBef>
                <a:spcPts val="475"/>
              </a:spcBef>
            </a:pPr>
            <a:r>
              <a:rPr lang="el-GR" altLang="el-GR" sz="2000" b="1" dirty="0">
                <a:solidFill>
                  <a:srgbClr val="FFFFFF"/>
                </a:solidFill>
                <a:latin typeface="Arial" panose="020B0604020202020204" pitchFamily="34" charset="0"/>
              </a:rPr>
              <a:t>κύτταρα </a:t>
            </a:r>
            <a:r>
              <a:rPr lang="el-GR" altLang="el-GR" sz="2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Hodgkin</a:t>
            </a:r>
            <a:endParaRPr lang="el-GR" altLang="el-GR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FB8BE6E-1839-7C2B-44B9-DD77374902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5350" y="938213"/>
            <a:ext cx="6821488" cy="452437"/>
          </a:xfrm>
        </p:spPr>
        <p:txBody>
          <a:bodyPr tIns="12065" rtlCol="0"/>
          <a:lstStyle/>
          <a:p>
            <a:pPr marL="12700" algn="ctr" eaLnBrk="1" fontAlgn="auto" hangingPunct="1">
              <a:spcBef>
                <a:spcPts val="95"/>
              </a:spcBef>
              <a:spcAft>
                <a:spcPts val="0"/>
              </a:spcAft>
              <a:tabLst>
                <a:tab pos="1727200" algn="l"/>
              </a:tabLst>
              <a:defRPr/>
            </a:pPr>
            <a:r>
              <a:rPr sz="3600" b="1" spc="-10" dirty="0">
                <a:solidFill>
                  <a:srgbClr val="FFFF00"/>
                </a:solidFill>
              </a:rPr>
              <a:t>Ποικιλίες	</a:t>
            </a:r>
            <a:r>
              <a:rPr sz="3600" b="1" spc="-15" dirty="0">
                <a:solidFill>
                  <a:srgbClr val="FFFF00"/>
                </a:solidFill>
              </a:rPr>
              <a:t>κυττάρων</a:t>
            </a:r>
            <a:r>
              <a:rPr sz="3600" b="1" spc="10" dirty="0">
                <a:solidFill>
                  <a:srgbClr val="FFFF00"/>
                </a:solidFill>
              </a:rPr>
              <a:t> </a:t>
            </a:r>
            <a:r>
              <a:rPr sz="3600" b="1" spc="-10" dirty="0">
                <a:solidFill>
                  <a:srgbClr val="FFFF00"/>
                </a:solidFill>
              </a:rPr>
              <a:t>REED-STERNBERG</a:t>
            </a:r>
            <a:endParaRPr sz="3600" b="1" dirty="0">
              <a:solidFill>
                <a:srgbClr val="FFFF00"/>
              </a:solidFill>
            </a:endParaRPr>
          </a:p>
        </p:txBody>
      </p:sp>
      <p:sp>
        <p:nvSpPr>
          <p:cNvPr id="49155" name="object 3">
            <a:extLst>
              <a:ext uri="{FF2B5EF4-FFF2-40B4-BE49-F238E27FC236}">
                <a16:creationId xmlns:a16="http://schemas.microsoft.com/office/drawing/2014/main" id="{17529A30-D60E-49C9-F0DF-A8A575D1F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341563"/>
            <a:ext cx="7883525" cy="28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303213" indent="-290513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Κλασικό RS  Μικτή </a:t>
            </a:r>
            <a:r>
              <a:rPr lang="el-GR" altLang="el-GR" sz="2400" b="1" dirty="0" err="1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κυτταροβρίθεια</a:t>
            </a:r>
            <a:r>
              <a:rPr lang="el-GR" altLang="el-GR" sz="2400" b="1" dirty="0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(οζώδης  σκλήρυνση-</a:t>
            </a:r>
            <a:r>
              <a:rPr lang="el-GR" altLang="el-GR" sz="2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λεμφοπενικός</a:t>
            </a:r>
            <a:r>
              <a:rPr lang="el-GR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spcBef>
                <a:spcPts val="167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 err="1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Βοθριωτό</a:t>
            </a:r>
            <a:r>
              <a:rPr lang="el-GR" altLang="el-GR" sz="2400" b="1" dirty="0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l-GR" altLang="el-GR" sz="2400" b="1" dirty="0" err="1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lacunar</a:t>
            </a:r>
            <a:r>
              <a:rPr lang="el-GR" altLang="el-GR" sz="2400" b="1" dirty="0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)  Οζώδης σκλήρυνση  </a:t>
            </a:r>
            <a:r>
              <a:rPr lang="el-GR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(μικτή </a:t>
            </a:r>
            <a:r>
              <a:rPr lang="el-GR" altLang="el-GR" sz="2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κυτταροβρίθεια</a:t>
            </a:r>
            <a:r>
              <a:rPr lang="el-GR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-κλασικό ΛΗ πλούσιο σε  λεμφοκύτταρα)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168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LP (“</a:t>
            </a:r>
            <a:r>
              <a:rPr lang="el-GR" altLang="el-GR" sz="2400" b="1" dirty="0" err="1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popcorn</a:t>
            </a:r>
            <a:r>
              <a:rPr lang="el-GR" altLang="el-GR" sz="2400" b="1" dirty="0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”) Οζώδης </a:t>
            </a:r>
            <a:r>
              <a:rPr lang="el-GR" altLang="el-GR" sz="2400" b="1" dirty="0" err="1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λεμφοεπικρατών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167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Πλειόμορφο  </a:t>
            </a:r>
            <a:r>
              <a:rPr lang="el-GR" altLang="el-GR" sz="2400" b="1" dirty="0" err="1">
                <a:solidFill>
                  <a:srgbClr val="BADFE2"/>
                </a:solidFill>
                <a:latin typeface="Arial" pitchFamily="34" charset="0"/>
                <a:cs typeface="Arial" pitchFamily="34" charset="0"/>
              </a:rPr>
              <a:t>Λεμφοπενικός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ject 2">
            <a:extLst>
              <a:ext uri="{FF2B5EF4-FFF2-40B4-BE49-F238E27FC236}">
                <a16:creationId xmlns:a16="http://schemas.microsoft.com/office/drawing/2014/main" id="{EA50B506-C9B9-BE8D-BDFA-86F0B6189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412750"/>
            <a:ext cx="6983413" cy="879475"/>
          </a:xfrm>
        </p:spPr>
        <p:txBody>
          <a:bodyPr tIns="12065"/>
          <a:lstStyle/>
          <a:p>
            <a:pPr marL="2546350" indent="-2535238" eaLnBrk="1" hangingPunct="1">
              <a:spcBef>
                <a:spcPts val="100"/>
              </a:spcBef>
              <a:tabLst>
                <a:tab pos="1816100" algn="l"/>
              </a:tabLst>
            </a:pPr>
            <a:r>
              <a:rPr lang="el-GR" altLang="el-GR" sz="2800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Ποικιλίες	κυττάρων REED-STERNBERG  (συνέχεια)</a:t>
            </a:r>
          </a:p>
        </p:txBody>
      </p:sp>
      <p:grpSp>
        <p:nvGrpSpPr>
          <p:cNvPr id="50179" name="object 3">
            <a:extLst>
              <a:ext uri="{FF2B5EF4-FFF2-40B4-BE49-F238E27FC236}">
                <a16:creationId xmlns:a16="http://schemas.microsoft.com/office/drawing/2014/main" id="{0CD1D784-9DC2-1BB5-F016-C80A8F6AD83D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1446213"/>
            <a:ext cx="3586162" cy="2217737"/>
            <a:chOff x="426338" y="1445831"/>
            <a:chExt cx="3587115" cy="2218690"/>
          </a:xfrm>
        </p:grpSpPr>
        <p:pic>
          <p:nvPicPr>
            <p:cNvPr id="50193" name="object 4">
              <a:extLst>
                <a:ext uri="{FF2B5EF4-FFF2-40B4-BE49-F238E27FC236}">
                  <a16:creationId xmlns:a16="http://schemas.microsoft.com/office/drawing/2014/main" id="{FB18AD78-CA0C-BD08-C779-195B89B6A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63" y="1455420"/>
              <a:ext cx="3567684" cy="219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4" name="object 5">
              <a:extLst>
                <a:ext uri="{FF2B5EF4-FFF2-40B4-BE49-F238E27FC236}">
                  <a16:creationId xmlns:a16="http://schemas.microsoft.com/office/drawing/2014/main" id="{A5A7849C-8676-E3B0-03E0-EC478BF9D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01" y="1450594"/>
              <a:ext cx="3577590" cy="2209165"/>
            </a:xfrm>
            <a:custGeom>
              <a:avLst/>
              <a:gdLst>
                <a:gd name="T0" fmla="*/ 0 w 3577590"/>
                <a:gd name="T1" fmla="*/ 2208656 h 2209165"/>
                <a:gd name="T2" fmla="*/ 3577209 w 3577590"/>
                <a:gd name="T3" fmla="*/ 2208656 h 2209165"/>
                <a:gd name="T4" fmla="*/ 3577209 w 3577590"/>
                <a:gd name="T5" fmla="*/ 0 h 2209165"/>
                <a:gd name="T6" fmla="*/ 0 w 3577590"/>
                <a:gd name="T7" fmla="*/ 0 h 2209165"/>
                <a:gd name="T8" fmla="*/ 0 w 3577590"/>
                <a:gd name="T9" fmla="*/ 2208656 h 2209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77590" h="2209165">
                  <a:moveTo>
                    <a:pt x="0" y="2208656"/>
                  </a:moveTo>
                  <a:lnTo>
                    <a:pt x="3577209" y="2208656"/>
                  </a:lnTo>
                  <a:lnTo>
                    <a:pt x="3577209" y="0"/>
                  </a:lnTo>
                  <a:lnTo>
                    <a:pt x="0" y="0"/>
                  </a:lnTo>
                  <a:lnTo>
                    <a:pt x="0" y="2208656"/>
                  </a:lnTo>
                  <a:close/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50180" name="object 6">
            <a:extLst>
              <a:ext uri="{FF2B5EF4-FFF2-40B4-BE49-F238E27FC236}">
                <a16:creationId xmlns:a16="http://schemas.microsoft.com/office/drawing/2014/main" id="{0AEE8055-57D0-75F2-AE28-B53069609F59}"/>
              </a:ext>
            </a:extLst>
          </p:cNvPr>
          <p:cNvGrpSpPr>
            <a:grpSpLocks/>
          </p:cNvGrpSpPr>
          <p:nvPr/>
        </p:nvGrpSpPr>
        <p:grpSpPr bwMode="auto">
          <a:xfrm>
            <a:off x="454025" y="4211638"/>
            <a:ext cx="3524250" cy="2243137"/>
            <a:chOff x="453770" y="4211954"/>
            <a:chExt cx="3524250" cy="2242820"/>
          </a:xfrm>
        </p:grpSpPr>
        <p:pic>
          <p:nvPicPr>
            <p:cNvPr id="50191" name="object 7">
              <a:extLst>
                <a:ext uri="{FF2B5EF4-FFF2-40B4-BE49-F238E27FC236}">
                  <a16:creationId xmlns:a16="http://schemas.microsoft.com/office/drawing/2014/main" id="{BC91841E-7A9C-9EE9-452B-33D1ABAF2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95" y="4221479"/>
              <a:ext cx="3505200" cy="2223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2" name="object 8">
              <a:extLst>
                <a:ext uri="{FF2B5EF4-FFF2-40B4-BE49-F238E27FC236}">
                  <a16:creationId xmlns:a16="http://schemas.microsoft.com/office/drawing/2014/main" id="{31489C7E-A1AC-26D1-2A04-0BDB5735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33" y="4216717"/>
              <a:ext cx="3514725" cy="2233295"/>
            </a:xfrm>
            <a:custGeom>
              <a:avLst/>
              <a:gdLst>
                <a:gd name="T0" fmla="*/ 0 w 3514725"/>
                <a:gd name="T1" fmla="*/ 2233041 h 2233295"/>
                <a:gd name="T2" fmla="*/ 3514725 w 3514725"/>
                <a:gd name="T3" fmla="*/ 2233041 h 2233295"/>
                <a:gd name="T4" fmla="*/ 3514725 w 3514725"/>
                <a:gd name="T5" fmla="*/ 0 h 2233295"/>
                <a:gd name="T6" fmla="*/ 0 w 3514725"/>
                <a:gd name="T7" fmla="*/ 0 h 2233295"/>
                <a:gd name="T8" fmla="*/ 0 w 3514725"/>
                <a:gd name="T9" fmla="*/ 2233041 h 22332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14725" h="2233295">
                  <a:moveTo>
                    <a:pt x="0" y="2233041"/>
                  </a:moveTo>
                  <a:lnTo>
                    <a:pt x="3514725" y="2233041"/>
                  </a:lnTo>
                  <a:lnTo>
                    <a:pt x="3514725" y="0"/>
                  </a:lnTo>
                  <a:lnTo>
                    <a:pt x="0" y="0"/>
                  </a:lnTo>
                  <a:lnTo>
                    <a:pt x="0" y="2233041"/>
                  </a:lnTo>
                  <a:close/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50181" name="object 9">
            <a:extLst>
              <a:ext uri="{FF2B5EF4-FFF2-40B4-BE49-F238E27FC236}">
                <a16:creationId xmlns:a16="http://schemas.microsoft.com/office/drawing/2014/main" id="{DDEB9D23-F9F5-D481-B2B3-8F93F680EEBA}"/>
              </a:ext>
            </a:extLst>
          </p:cNvPr>
          <p:cNvGrpSpPr>
            <a:grpSpLocks/>
          </p:cNvGrpSpPr>
          <p:nvPr/>
        </p:nvGrpSpPr>
        <p:grpSpPr bwMode="auto">
          <a:xfrm>
            <a:off x="4840288" y="1482725"/>
            <a:ext cx="3630612" cy="2216150"/>
            <a:chOff x="4839779" y="1482407"/>
            <a:chExt cx="3630929" cy="2216785"/>
          </a:xfrm>
        </p:grpSpPr>
        <p:pic>
          <p:nvPicPr>
            <p:cNvPr id="50189" name="object 10">
              <a:extLst>
                <a:ext uri="{FF2B5EF4-FFF2-40B4-BE49-F238E27FC236}">
                  <a16:creationId xmlns:a16="http://schemas.microsoft.com/office/drawing/2014/main" id="{25BB93D0-BEE0-CD15-AB0D-42A11D4E2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367" y="1491995"/>
              <a:ext cx="3611880" cy="2197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object 11">
              <a:extLst>
                <a:ext uri="{FF2B5EF4-FFF2-40B4-BE49-F238E27FC236}">
                  <a16:creationId xmlns:a16="http://schemas.microsoft.com/office/drawing/2014/main" id="{8C1D25C2-ABF1-E51E-9980-066CA1E4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541" y="1487169"/>
              <a:ext cx="3621404" cy="2207260"/>
            </a:xfrm>
            <a:custGeom>
              <a:avLst/>
              <a:gdLst>
                <a:gd name="T0" fmla="*/ 0 w 3621404"/>
                <a:gd name="T1" fmla="*/ 2207132 h 2207260"/>
                <a:gd name="T2" fmla="*/ 3621404 w 3621404"/>
                <a:gd name="T3" fmla="*/ 2207132 h 2207260"/>
                <a:gd name="T4" fmla="*/ 3621404 w 3621404"/>
                <a:gd name="T5" fmla="*/ 0 h 2207260"/>
                <a:gd name="T6" fmla="*/ 0 w 3621404"/>
                <a:gd name="T7" fmla="*/ 0 h 2207260"/>
                <a:gd name="T8" fmla="*/ 0 w 3621404"/>
                <a:gd name="T9" fmla="*/ 2207132 h 2207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1404" h="2207260">
                  <a:moveTo>
                    <a:pt x="0" y="2207132"/>
                  </a:moveTo>
                  <a:lnTo>
                    <a:pt x="3621404" y="2207132"/>
                  </a:lnTo>
                  <a:lnTo>
                    <a:pt x="3621404" y="0"/>
                  </a:lnTo>
                  <a:lnTo>
                    <a:pt x="0" y="0"/>
                  </a:lnTo>
                  <a:lnTo>
                    <a:pt x="0" y="2207132"/>
                  </a:lnTo>
                  <a:close/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50182" name="object 12">
            <a:extLst>
              <a:ext uri="{FF2B5EF4-FFF2-40B4-BE49-F238E27FC236}">
                <a16:creationId xmlns:a16="http://schemas.microsoft.com/office/drawing/2014/main" id="{C1A5D63F-D15F-91EF-E4CB-867DC9D345E9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4160838"/>
            <a:ext cx="3611562" cy="2241550"/>
            <a:chOff x="4859591" y="4160139"/>
            <a:chExt cx="3611245" cy="2242820"/>
          </a:xfrm>
        </p:grpSpPr>
        <p:pic>
          <p:nvPicPr>
            <p:cNvPr id="50187" name="object 13">
              <a:extLst>
                <a:ext uri="{FF2B5EF4-FFF2-40B4-BE49-F238E27FC236}">
                  <a16:creationId xmlns:a16="http://schemas.microsoft.com/office/drawing/2014/main" id="{E1A480E1-ACB1-DD9A-1872-CC9C8DC4C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179" y="4169664"/>
              <a:ext cx="3592068" cy="2223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8" name="object 14">
              <a:extLst>
                <a:ext uri="{FF2B5EF4-FFF2-40B4-BE49-F238E27FC236}">
                  <a16:creationId xmlns:a16="http://schemas.microsoft.com/office/drawing/2014/main" id="{1E95DBFB-EE36-6EDD-C676-25FB03E3C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353" y="4164901"/>
              <a:ext cx="3601720" cy="2233295"/>
            </a:xfrm>
            <a:custGeom>
              <a:avLst/>
              <a:gdLst>
                <a:gd name="T0" fmla="*/ 0 w 3601720"/>
                <a:gd name="T1" fmla="*/ 2233041 h 2233295"/>
                <a:gd name="T2" fmla="*/ 3601592 w 3601720"/>
                <a:gd name="T3" fmla="*/ 2233041 h 2233295"/>
                <a:gd name="T4" fmla="*/ 3601592 w 3601720"/>
                <a:gd name="T5" fmla="*/ 0 h 2233295"/>
                <a:gd name="T6" fmla="*/ 0 w 3601720"/>
                <a:gd name="T7" fmla="*/ 0 h 2233295"/>
                <a:gd name="T8" fmla="*/ 0 w 3601720"/>
                <a:gd name="T9" fmla="*/ 2233041 h 22332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01720" h="2233295">
                  <a:moveTo>
                    <a:pt x="0" y="2233041"/>
                  </a:moveTo>
                  <a:lnTo>
                    <a:pt x="3601592" y="2233041"/>
                  </a:lnTo>
                  <a:lnTo>
                    <a:pt x="3601592" y="0"/>
                  </a:lnTo>
                  <a:lnTo>
                    <a:pt x="0" y="0"/>
                  </a:lnTo>
                  <a:lnTo>
                    <a:pt x="0" y="2233041"/>
                  </a:lnTo>
                  <a:close/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A4527283-3374-8222-50E4-73EE08E40270}"/>
              </a:ext>
            </a:extLst>
          </p:cNvPr>
          <p:cNvSpPr txBox="1"/>
          <p:nvPr/>
        </p:nvSpPr>
        <p:spPr>
          <a:xfrm>
            <a:off x="2109788" y="3760788"/>
            <a:ext cx="852487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pc="-10" dirty="0">
                <a:solidFill>
                  <a:srgbClr val="FFFFCC"/>
                </a:solidFill>
                <a:latin typeface="Microsoft Sans Serif"/>
                <a:cs typeface="Microsoft Sans Serif"/>
              </a:rPr>
              <a:t>Kλασικό</a:t>
            </a:r>
            <a:endParaRPr>
              <a:latin typeface="Microsoft Sans Serif"/>
              <a:cs typeface="Microsoft Sans Serif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4562C241-9033-BDD4-F319-1399646A1A24}"/>
              </a:ext>
            </a:extLst>
          </p:cNvPr>
          <p:cNvSpPr txBox="1"/>
          <p:nvPr/>
        </p:nvSpPr>
        <p:spPr>
          <a:xfrm>
            <a:off x="6175375" y="3760788"/>
            <a:ext cx="1003300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pc="-20" dirty="0">
                <a:solidFill>
                  <a:srgbClr val="FFFFCC"/>
                </a:solidFill>
                <a:latin typeface="Microsoft Sans Serif"/>
                <a:cs typeface="Microsoft Sans Serif"/>
              </a:rPr>
              <a:t>Βοθριωτό</a:t>
            </a:r>
            <a:endParaRPr>
              <a:latin typeface="Microsoft Sans Serif"/>
              <a:cs typeface="Microsoft Sans Serif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75CCEA0D-FFEC-B877-6A84-DA20054FEEDE}"/>
              </a:ext>
            </a:extLst>
          </p:cNvPr>
          <p:cNvSpPr txBox="1"/>
          <p:nvPr/>
        </p:nvSpPr>
        <p:spPr>
          <a:xfrm>
            <a:off x="2274888" y="6519863"/>
            <a:ext cx="303212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pc="-10" dirty="0">
                <a:solidFill>
                  <a:srgbClr val="FFFFCC"/>
                </a:solidFill>
                <a:latin typeface="Microsoft Sans Serif"/>
                <a:cs typeface="Microsoft Sans Serif"/>
              </a:rPr>
              <a:t>LP</a:t>
            </a:r>
            <a:endParaRPr>
              <a:latin typeface="Microsoft Sans Serif"/>
              <a:cs typeface="Microsoft Sans Serif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49DAF46-115D-F04B-3CB1-EB9C5505EA92}"/>
              </a:ext>
            </a:extLst>
          </p:cNvPr>
          <p:cNvSpPr txBox="1"/>
          <p:nvPr/>
        </p:nvSpPr>
        <p:spPr>
          <a:xfrm>
            <a:off x="6170613" y="6519863"/>
            <a:ext cx="1246187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pc="-20" dirty="0">
                <a:solidFill>
                  <a:srgbClr val="FFFFCC"/>
                </a:solidFill>
                <a:latin typeface="Microsoft Sans Serif"/>
                <a:cs typeface="Microsoft Sans Serif"/>
              </a:rPr>
              <a:t>Πλειόμορφο</a:t>
            </a:r>
            <a:endParaRPr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675BE2-22E3-F312-4D11-C7084942B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1588" y="404813"/>
            <a:ext cx="6602412" cy="452437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5" dirty="0">
                <a:solidFill>
                  <a:srgbClr val="FFFF00"/>
                </a:solidFill>
                <a:latin typeface="Tahoma"/>
                <a:cs typeface="Tahoma"/>
              </a:rPr>
              <a:t>Kλασικό</a:t>
            </a:r>
            <a:r>
              <a:rPr sz="2800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ahoma"/>
                <a:cs typeface="Tahoma"/>
              </a:rPr>
              <a:t>ΛΗ</a:t>
            </a:r>
            <a:r>
              <a:rPr sz="2800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ahoma"/>
                <a:cs typeface="Tahoma"/>
              </a:rPr>
              <a:t>–</a:t>
            </a:r>
            <a:r>
              <a:rPr sz="280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ahoma"/>
                <a:cs typeface="Tahoma"/>
              </a:rPr>
              <a:t>Ανοσοφαινότυπος</a:t>
            </a:r>
            <a:r>
              <a:rPr sz="280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Tahoma"/>
                <a:cs typeface="Tahoma"/>
              </a:rPr>
              <a:t>HRS</a:t>
            </a:r>
            <a:endParaRPr sz="280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5F8D359-654C-F58D-795C-5222245AA1C3}"/>
              </a:ext>
            </a:extLst>
          </p:cNvPr>
          <p:cNvSpPr txBox="1"/>
          <p:nvPr/>
        </p:nvSpPr>
        <p:spPr>
          <a:xfrm>
            <a:off x="540023" y="1280107"/>
            <a:ext cx="5280025" cy="785813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161030" eaLnBrk="1" hangingPunct="1">
              <a:lnSpc>
                <a:spcPts val="3235"/>
              </a:lnSpc>
              <a:spcBef>
                <a:spcPts val="95"/>
              </a:spcBef>
              <a:defRPr/>
            </a:pPr>
            <a:r>
              <a:rPr sz="2800" b="1" spc="-5" dirty="0">
                <a:solidFill>
                  <a:srgbClr val="FFFF00"/>
                </a:solidFill>
                <a:latin typeface="Tahoma"/>
                <a:cs typeface="Tahoma"/>
              </a:rPr>
              <a:t>κυττάρων</a:t>
            </a:r>
            <a:endParaRPr sz="2800" dirty="0">
              <a:latin typeface="Tahoma"/>
              <a:cs typeface="Tahoma"/>
            </a:endParaRPr>
          </a:p>
          <a:p>
            <a:pPr marL="12700" eaLnBrk="1" hangingPunct="1">
              <a:lnSpc>
                <a:spcPts val="2755"/>
              </a:lnSpc>
              <a:defRPr/>
            </a:pPr>
            <a:r>
              <a:rPr sz="2400" b="1" spc="-5" dirty="0">
                <a:solidFill>
                  <a:schemeClr val="accent2"/>
                </a:solidFill>
                <a:latin typeface="Tahoma"/>
                <a:cs typeface="Tahoma"/>
              </a:rPr>
              <a:t>CD30</a:t>
            </a:r>
            <a:r>
              <a:rPr sz="2400" b="1" spc="-35" dirty="0">
                <a:solidFill>
                  <a:schemeClr val="accent2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accent2"/>
                </a:solidFill>
                <a:latin typeface="Tahoma"/>
                <a:cs typeface="Tahoma"/>
              </a:rPr>
              <a:t>+</a:t>
            </a:r>
            <a:r>
              <a:rPr sz="2400" b="1" spc="-20" dirty="0">
                <a:solidFill>
                  <a:schemeClr val="accent2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(100%</a:t>
            </a:r>
            <a:r>
              <a:rPr sz="2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των</a:t>
            </a:r>
            <a:r>
              <a:rPr sz="2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περιπτώσεων)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9011DC1-ADB1-533F-571F-54F7894BC965}"/>
              </a:ext>
            </a:extLst>
          </p:cNvPr>
          <p:cNvSpPr txBox="1"/>
          <p:nvPr/>
        </p:nvSpPr>
        <p:spPr>
          <a:xfrm>
            <a:off x="504729" y="2065920"/>
            <a:ext cx="5729288" cy="3921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2400" b="1" spc="-5" dirty="0">
                <a:solidFill>
                  <a:schemeClr val="accent2"/>
                </a:solidFill>
                <a:latin typeface="Tahoma"/>
                <a:cs typeface="Tahoma"/>
              </a:rPr>
              <a:t>CD15</a:t>
            </a:r>
            <a:r>
              <a:rPr sz="2400" b="1" spc="-30" dirty="0">
                <a:solidFill>
                  <a:schemeClr val="accent2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chemeClr val="accent2"/>
                </a:solidFill>
                <a:latin typeface="Tahoma"/>
                <a:cs typeface="Tahoma"/>
              </a:rPr>
              <a:t>+</a:t>
            </a:r>
            <a:r>
              <a:rPr sz="2400" b="1" spc="-20" dirty="0">
                <a:solidFill>
                  <a:schemeClr val="accent2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(75-85%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των</a:t>
            </a:r>
            <a:r>
              <a:rPr sz="2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περιπτώσεων</a:t>
            </a:r>
            <a:r>
              <a:rPr sz="2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F582415-0B86-7B34-9CF3-387545F872CD}"/>
              </a:ext>
            </a:extLst>
          </p:cNvPr>
          <p:cNvSpPr txBox="1"/>
          <p:nvPr/>
        </p:nvSpPr>
        <p:spPr>
          <a:xfrm>
            <a:off x="536778" y="2449513"/>
            <a:ext cx="5754688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συνήθως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μικρό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ποσοστό</a:t>
            </a:r>
            <a:r>
              <a:rPr sz="24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κυττάρων)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B6DCD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265" dirty="0">
                <a:solidFill>
                  <a:srgbClr val="FFFFFF"/>
                </a:solidFill>
                <a:uFill>
                  <a:solidFill>
                    <a:srgbClr val="B6DCDF"/>
                  </a:solidFill>
                </a:uFill>
                <a:latin typeface="Times New Roman"/>
                <a:cs typeface="Times New Roman"/>
              </a:rPr>
              <a:t> 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1206" name="object 6">
            <a:extLst>
              <a:ext uri="{FF2B5EF4-FFF2-40B4-BE49-F238E27FC236}">
                <a16:creationId xmlns:a16="http://schemas.microsoft.com/office/drawing/2014/main" id="{482CE257-1677-806A-4E80-A446F05F4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2943412"/>
            <a:ext cx="78994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10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CD20 + (30-40% των περιπτώσεων/ ποικίλλουσα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2600"/>
              </a:lnSpc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ένταση/ μικρό ποσοστό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CD79α – (πολύ σπάνια +)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ΡΑΧ5 + (αχνά σε σχέση με Β λεμφοκύτταρα)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MUM-1+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CD138-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OKT-2 ή ΒΟΒ-1 σπάνια + (10%)  ΕΜΑ Τ-αντιγόνα – (πολύ σπάνια+)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ΕBV + (20-75% των περιπτώσεων): ΕΒΝΑ-1/LMP-1</a:t>
            </a:r>
            <a:endParaRPr lang="el-GR" altLang="el-GR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07" name="object 7">
            <a:extLst>
              <a:ext uri="{FF2B5EF4-FFF2-40B4-BE49-F238E27FC236}">
                <a16:creationId xmlns:a16="http://schemas.microsoft.com/office/drawing/2014/main" id="{A5573341-FDFC-F0A0-B1B1-D723E451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049" y="1736725"/>
            <a:ext cx="18589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225"/>
              </a:lnSpc>
              <a:spcBef>
                <a:spcPts val="113"/>
              </a:spcBef>
            </a:pPr>
            <a:r>
              <a:rPr lang="el-GR" altLang="el-GR" sz="2100" b="1" dirty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Μεμβρανική-</a:t>
            </a:r>
            <a:endParaRPr lang="el-GR" altLang="el-GR" sz="2100" dirty="0">
              <a:solidFill>
                <a:schemeClr val="accent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925"/>
              </a:lnSpc>
              <a:spcBef>
                <a:spcPct val="0"/>
              </a:spcBef>
            </a:pPr>
            <a:r>
              <a:rPr lang="el-GR" altLang="el-GR" sz="2100" b="1" dirty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στικτή</a:t>
            </a:r>
            <a:endParaRPr lang="el-GR" altLang="el-GR" sz="2100" dirty="0">
              <a:solidFill>
                <a:schemeClr val="accent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76000"/>
              </a:lnSpc>
              <a:spcBef>
                <a:spcPts val="300"/>
              </a:spcBef>
            </a:pPr>
            <a:r>
              <a:rPr lang="el-GR" altLang="el-GR" sz="2100" b="1" dirty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παραπυρηνική  χρώση</a:t>
            </a:r>
            <a:endParaRPr lang="el-GR" altLang="el-GR" sz="2100" dirty="0">
              <a:solidFill>
                <a:schemeClr val="accent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object 2">
            <a:extLst>
              <a:ext uri="{FF2B5EF4-FFF2-40B4-BE49-F238E27FC236}">
                <a16:creationId xmlns:a16="http://schemas.microsoft.com/office/drawing/2014/main" id="{B8B806C2-1287-FEBF-D914-BD60D8B81B7B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1303338"/>
            <a:ext cx="4424363" cy="2897187"/>
            <a:chOff x="171830" y="1302575"/>
            <a:chExt cx="4423410" cy="2898140"/>
          </a:xfrm>
        </p:grpSpPr>
        <p:pic>
          <p:nvPicPr>
            <p:cNvPr id="52233" name="object 3">
              <a:extLst>
                <a:ext uri="{FF2B5EF4-FFF2-40B4-BE49-F238E27FC236}">
                  <a16:creationId xmlns:a16="http://schemas.microsoft.com/office/drawing/2014/main" id="{305F9BFA-7A25-005A-6424-88DAA6A8D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55" y="1312164"/>
              <a:ext cx="4404360" cy="287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object 4">
              <a:extLst>
                <a:ext uri="{FF2B5EF4-FFF2-40B4-BE49-F238E27FC236}">
                  <a16:creationId xmlns:a16="http://schemas.microsoft.com/office/drawing/2014/main" id="{FC2D63BB-B97C-B01C-CF9A-E22DA7B7D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93" y="1307338"/>
              <a:ext cx="4413885" cy="2888615"/>
            </a:xfrm>
            <a:custGeom>
              <a:avLst/>
              <a:gdLst>
                <a:gd name="T0" fmla="*/ 0 w 4413885"/>
                <a:gd name="T1" fmla="*/ 2888361 h 2888615"/>
                <a:gd name="T2" fmla="*/ 4413885 w 4413885"/>
                <a:gd name="T3" fmla="*/ 2888361 h 2888615"/>
                <a:gd name="T4" fmla="*/ 4413885 w 4413885"/>
                <a:gd name="T5" fmla="*/ 0 h 2888615"/>
                <a:gd name="T6" fmla="*/ 0 w 4413885"/>
                <a:gd name="T7" fmla="*/ 0 h 2888615"/>
                <a:gd name="T8" fmla="*/ 0 w 4413885"/>
                <a:gd name="T9" fmla="*/ 2888361 h 2888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13885" h="2888615">
                  <a:moveTo>
                    <a:pt x="0" y="2888361"/>
                  </a:moveTo>
                  <a:lnTo>
                    <a:pt x="4413885" y="2888361"/>
                  </a:lnTo>
                  <a:lnTo>
                    <a:pt x="4413885" y="0"/>
                  </a:lnTo>
                  <a:lnTo>
                    <a:pt x="0" y="0"/>
                  </a:lnTo>
                  <a:lnTo>
                    <a:pt x="0" y="2888361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52227" name="object 5">
            <a:extLst>
              <a:ext uri="{FF2B5EF4-FFF2-40B4-BE49-F238E27FC236}">
                <a16:creationId xmlns:a16="http://schemas.microsoft.com/office/drawing/2014/main" id="{B5D8EAEC-BC37-02D2-AB65-DB002015976A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3957638"/>
            <a:ext cx="4141788" cy="2730500"/>
            <a:chOff x="4867211" y="3957446"/>
            <a:chExt cx="4141470" cy="2730500"/>
          </a:xfrm>
        </p:grpSpPr>
        <p:pic>
          <p:nvPicPr>
            <p:cNvPr id="52231" name="object 6">
              <a:extLst>
                <a:ext uri="{FF2B5EF4-FFF2-40B4-BE49-F238E27FC236}">
                  <a16:creationId xmlns:a16="http://schemas.microsoft.com/office/drawing/2014/main" id="{B9854597-9FEA-689A-DCE7-D64E4568A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799" y="3966971"/>
              <a:ext cx="4122420" cy="271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object 7">
              <a:extLst>
                <a:ext uri="{FF2B5EF4-FFF2-40B4-BE49-F238E27FC236}">
                  <a16:creationId xmlns:a16="http://schemas.microsoft.com/office/drawing/2014/main" id="{EA9758CE-12A2-1BC3-A699-B453B880F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973" y="3962209"/>
              <a:ext cx="4131945" cy="2720975"/>
            </a:xfrm>
            <a:custGeom>
              <a:avLst/>
              <a:gdLst>
                <a:gd name="T0" fmla="*/ 0 w 4131945"/>
                <a:gd name="T1" fmla="*/ 2720721 h 2720975"/>
                <a:gd name="T2" fmla="*/ 4131945 w 4131945"/>
                <a:gd name="T3" fmla="*/ 2720721 h 2720975"/>
                <a:gd name="T4" fmla="*/ 4131945 w 4131945"/>
                <a:gd name="T5" fmla="*/ 0 h 2720975"/>
                <a:gd name="T6" fmla="*/ 0 w 4131945"/>
                <a:gd name="T7" fmla="*/ 0 h 2720975"/>
                <a:gd name="T8" fmla="*/ 0 w 4131945"/>
                <a:gd name="T9" fmla="*/ 2720721 h 2720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1945" h="2720975">
                  <a:moveTo>
                    <a:pt x="0" y="2720721"/>
                  </a:moveTo>
                  <a:lnTo>
                    <a:pt x="4131945" y="2720721"/>
                  </a:lnTo>
                  <a:lnTo>
                    <a:pt x="4131945" y="0"/>
                  </a:lnTo>
                  <a:lnTo>
                    <a:pt x="0" y="0"/>
                  </a:lnTo>
                  <a:lnTo>
                    <a:pt x="0" y="2720721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50A47BA6-8734-749F-0155-C952A608650A}"/>
              </a:ext>
            </a:extLst>
          </p:cNvPr>
          <p:cNvSpPr txBox="1"/>
          <p:nvPr/>
        </p:nvSpPr>
        <p:spPr>
          <a:xfrm>
            <a:off x="5005388" y="2270125"/>
            <a:ext cx="1065212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hangingPunct="1">
              <a:spcBef>
                <a:spcPts val="105"/>
              </a:spcBef>
              <a:defRPr/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CD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4436A0F-D75A-839F-2357-371040C85B99}"/>
              </a:ext>
            </a:extLst>
          </p:cNvPr>
          <p:cNvSpPr txBox="1"/>
          <p:nvPr/>
        </p:nvSpPr>
        <p:spPr>
          <a:xfrm>
            <a:off x="3117850" y="5272088"/>
            <a:ext cx="1066800" cy="5127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hangingPunct="1">
              <a:spcBef>
                <a:spcPts val="100"/>
              </a:spcBef>
              <a:defRPr/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335CDBC-75E6-704A-29D6-2B9C21BE54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1488" y="339725"/>
            <a:ext cx="3205162" cy="696913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5" dirty="0">
                <a:solidFill>
                  <a:srgbClr val="FFFF00"/>
                </a:solidFill>
              </a:rPr>
              <a:t>Kλασικό</a:t>
            </a:r>
            <a:r>
              <a:rPr sz="4400" spc="-90" dirty="0">
                <a:solidFill>
                  <a:srgbClr val="FFFF00"/>
                </a:solidFill>
              </a:rPr>
              <a:t> </a:t>
            </a:r>
            <a:r>
              <a:rPr sz="4400" dirty="0">
                <a:solidFill>
                  <a:srgbClr val="FFFF00"/>
                </a:solidFill>
              </a:rPr>
              <a:t>ΛΗ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ject 2">
            <a:extLst>
              <a:ext uri="{FF2B5EF4-FFF2-40B4-BE49-F238E27FC236}">
                <a16:creationId xmlns:a16="http://schemas.microsoft.com/office/drawing/2014/main" id="{DA26EBDC-E0EF-4E89-3CBD-02A757F0D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171831"/>
          <a:lstStyle/>
          <a:p>
            <a:pPr marL="1530350" indent="-1500188" eaLnBrk="1" hangingPunct="1">
              <a:spcBef>
                <a:spcPts val="100"/>
              </a:spcBef>
            </a:pPr>
            <a:r>
              <a:rPr lang="el-GR" altLang="el-GR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Ανοσοφαινότυπος νεοπλασματικών κυττάρων  στους διάφορους τύπους ΛΗ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93FDF4EC-B214-8437-442D-6134C35CE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658036"/>
              </p:ext>
            </p:extLst>
          </p:nvPr>
        </p:nvGraphicFramePr>
        <p:xfrm>
          <a:off x="365125" y="2582863"/>
          <a:ext cx="7016750" cy="2897188"/>
        </p:xfrm>
        <a:graphic>
          <a:graphicData uri="http://schemas.openxmlformats.org/drawingml/2006/table">
            <a:tbl>
              <a:tblPr/>
              <a:tblGrid>
                <a:gridCol w="187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5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5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CD45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590550" eaLnBrk="0" hangingPunct="0">
                        <a:spcBef>
                          <a:spcPct val="20000"/>
                        </a:spcBef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85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90550" marR="0" lvl="0" indent="0" algn="ctr" defTabSz="914400" rtl="0" eaLnBrk="1" fontAlgn="base" latinLnBrk="0" hangingPunct="1">
                        <a:lnSpc>
                          <a:spcPts val="2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55788" algn="l"/>
                        </a:tabLst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DF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Kλασικό	ΛΗ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905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55788" algn="l"/>
                        </a:tabLst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9175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17575" marR="0" lvl="0" indent="0" algn="just" defTabSz="914400" rtl="0" eaLnBrk="1" fontAlgn="base" latinLnBrk="0" hangingPunct="1">
                        <a:lnSpc>
                          <a:spcPts val="2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DFE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ΟΛΛΗ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7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CD15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28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89050" marR="0" lvl="0" indent="0" algn="just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CD30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28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89050" marR="0" lvl="0" indent="0" algn="just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B-δείκτες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123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23950" marR="0" lvl="0" indent="0" algn="just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(+)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28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89050" marR="0" lvl="0" indent="0" algn="just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Τ-δείκτες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28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89050" marR="0" lvl="0" indent="0" algn="just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ΕΜΑ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28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89050" marR="0" lvl="0" indent="0" algn="just" defTabSz="914400" rtl="0" eaLnBrk="1" fontAlgn="base" latinLnBrk="0" hangingPunct="1">
                        <a:lnSpc>
                          <a:spcPts val="2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(-)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25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2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ΕΒV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123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23950" marR="0" lvl="0" indent="0" algn="just" defTabSz="914400" rtl="0" eaLnBrk="1" fontAlgn="base" latinLnBrk="0" hangingPunct="1">
                        <a:lnSpc>
                          <a:spcPts val="2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lvl1pPr marL="128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89050" marR="0" lvl="0" indent="0" algn="just" defTabSz="914400" rtl="0" eaLnBrk="1" fontAlgn="base" latinLnBrk="0" hangingPunct="1">
                        <a:lnSpc>
                          <a:spcPts val="2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l-GR" alt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632829D-110A-EAFF-6FC0-5EE03A56A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262" y="180975"/>
            <a:ext cx="3976017" cy="635000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3600" spc="-10" dirty="0" err="1">
                <a:solidFill>
                  <a:srgbClr val="FFFF00"/>
                </a:solidFill>
              </a:rPr>
              <a:t>Κλ</a:t>
            </a:r>
            <a:r>
              <a:rPr sz="3600" spc="-10" dirty="0">
                <a:solidFill>
                  <a:srgbClr val="FFFF00"/>
                </a:solidFill>
              </a:rPr>
              <a:t>ασικό</a:t>
            </a:r>
            <a:r>
              <a:rPr sz="3600" spc="-70" dirty="0">
                <a:solidFill>
                  <a:srgbClr val="FFFF00"/>
                </a:solidFill>
              </a:rPr>
              <a:t> </a:t>
            </a:r>
            <a:r>
              <a:rPr sz="3600" spc="-5" dirty="0">
                <a:solidFill>
                  <a:srgbClr val="FFFF00"/>
                </a:solidFill>
              </a:rPr>
              <a:t>ΛΗ</a:t>
            </a:r>
          </a:p>
        </p:txBody>
      </p:sp>
      <p:sp>
        <p:nvSpPr>
          <p:cNvPr id="54275" name="object 3">
            <a:extLst>
              <a:ext uri="{FF2B5EF4-FFF2-40B4-BE49-F238E27FC236}">
                <a16:creationId xmlns:a16="http://schemas.microsoft.com/office/drawing/2014/main" id="{BA20379F-62B5-49D7-C953-8BD9EFE5C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020763"/>
            <a:ext cx="7989888" cy="388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55600" indent="-3429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l-GR" altLang="el-GR" sz="24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Φυσιολογικό αντίστοιχο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Ώριμο Β κύτταρο  του βλαστικού κέντρου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(95% των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περιπτώσεων) 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με απορρύθμιση του  προγράμματος έκφρασης Β γονιδίων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725"/>
              </a:spcBef>
            </a:pPr>
            <a:r>
              <a:rPr lang="el-GR" altLang="el-GR" sz="24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Γονότυπος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Κλωνικοί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ανασυνδυασμοί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και  σωματικές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υπερμεταλλάξεις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των γονιδίων  των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ανοσοσφαιρινών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725"/>
              </a:spcBef>
            </a:pPr>
            <a:r>
              <a:rPr lang="el-GR" altLang="el-GR" sz="24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Πρόγνωση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Ιάσιμη νόσος στο 85% των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περιπτώσεων (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ακτινο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/χημειοθεραπεία) –  επιλογή θεραπείας κυρίως με βάση το  στάδιο</a:t>
            </a:r>
            <a:endParaRPr lang="el-GR" altLang="el-GR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0" y="1"/>
          <a:ext cx="9144001" cy="6858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8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2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02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0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84996">
                <a:tc gridSpan="8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tx1"/>
                          </a:solidFill>
                        </a:rPr>
                        <a:t>Κυριότεροι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</a:rPr>
                        <a:t> αν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</a:rPr>
                        <a:t>σοϊστοχημικοί</a:t>
                      </a:r>
                      <a:r>
                        <a:rPr lang="el-GR" b="1" baseline="0" dirty="0">
                          <a:solidFill>
                            <a:schemeClr val="tx1"/>
                          </a:solidFill>
                        </a:rPr>
                        <a:t> δείκτες κυττάρων του </a:t>
                      </a:r>
                      <a:r>
                        <a:rPr lang="el-GR" b="1" baseline="0" dirty="0" err="1">
                          <a:solidFill>
                            <a:schemeClr val="tx1"/>
                          </a:solidFill>
                        </a:rPr>
                        <a:t>παραφλοιού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251"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CD3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CD4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CD5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CD8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CD43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S-100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CD34</a:t>
                      </a:r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825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n-US" sz="1400" b="1" dirty="0"/>
                        <a:t>T</a:t>
                      </a:r>
                      <a:r>
                        <a:rPr lang="el-GR" sz="1400" b="1" dirty="0"/>
                        <a:t> λεμφοκύτταρα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  <a:p>
                      <a:pPr algn="ctr"/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825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l-GR" sz="1400" b="1" dirty="0" err="1"/>
                        <a:t>Διαπλεκόμενα</a:t>
                      </a:r>
                      <a:r>
                        <a:rPr lang="el-GR" sz="1400" b="1" dirty="0"/>
                        <a:t> </a:t>
                      </a:r>
                      <a:r>
                        <a:rPr lang="el-GR" sz="1400" b="1" dirty="0" err="1"/>
                        <a:t>δενδριτικά</a:t>
                      </a:r>
                      <a:r>
                        <a:rPr lang="el-GR" sz="1400" b="1" dirty="0"/>
                        <a:t> κύτταρα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825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l-GR" sz="1400" b="1" dirty="0" err="1"/>
                        <a:t>Μετατριχοειδικά</a:t>
                      </a:r>
                      <a:r>
                        <a:rPr lang="el-GR" sz="1400" b="1" baseline="0" dirty="0"/>
                        <a:t> </a:t>
                      </a:r>
                      <a:r>
                        <a:rPr lang="el-GR" sz="1400" b="1" baseline="0" dirty="0" err="1"/>
                        <a:t>φλεβίδια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  <a:p>
                      <a:pPr algn="ctr"/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b="1" dirty="0"/>
                    </a:p>
                    <a:p>
                      <a:pPr algn="ctr"/>
                      <a:r>
                        <a:rPr lang="el-GR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1680FF1-DA00-0801-3E13-21BDD715E0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8100" y="223838"/>
            <a:ext cx="4000500" cy="51435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1766570" algn="l"/>
              </a:tabLst>
              <a:defRPr/>
            </a:pPr>
            <a:r>
              <a:rPr sz="3200" spc="-30" dirty="0" err="1">
                <a:solidFill>
                  <a:srgbClr val="FFFF00"/>
                </a:solidFill>
              </a:rPr>
              <a:t>Oζώδης</a:t>
            </a:r>
            <a:r>
              <a:rPr lang="el-GR" sz="3200" spc="-30" dirty="0">
                <a:solidFill>
                  <a:srgbClr val="FFFF00"/>
                </a:solidFill>
              </a:rPr>
              <a:t> </a:t>
            </a:r>
            <a:r>
              <a:rPr sz="3200" spc="-5" dirty="0" err="1">
                <a:solidFill>
                  <a:srgbClr val="FFFF00"/>
                </a:solidFill>
              </a:rPr>
              <a:t>σκλήρυνση</a:t>
            </a:r>
            <a:endParaRPr sz="3200" dirty="0">
              <a:solidFill>
                <a:srgbClr val="FFFF00"/>
              </a:solidFill>
            </a:endParaRPr>
          </a:p>
        </p:txBody>
      </p:sp>
      <p:sp>
        <p:nvSpPr>
          <p:cNvPr id="55299" name="object 3">
            <a:extLst>
              <a:ext uri="{FF2B5EF4-FFF2-40B4-BE49-F238E27FC236}">
                <a16:creationId xmlns:a16="http://schemas.microsoft.com/office/drawing/2014/main" id="{71BA99E1-9D2B-F4CC-E5EE-A9710C20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731838"/>
            <a:ext cx="85217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03213" indent="-290513">
              <a:spcBef>
                <a:spcPct val="20000"/>
              </a:spcBef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  <a:tab pos="3613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Ορισμός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Κλασικό ΛΗ	με λωρίδες κολλαγόνου που  περιβάλλουν 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τουλάχιστον έναν όζο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και HRS κύτταρα  τύπου 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“</a:t>
            </a:r>
            <a:r>
              <a:rPr lang="el-GR" altLang="el-GR" sz="2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lacunar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”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Συχνότητα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60-80% όλων των περιπτώσεων κλασικού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 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ΛΗ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Γυναίκες &gt; άνδρες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Μέση ηλικία 28 έτη 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(</a:t>
            </a:r>
            <a:r>
              <a:rPr lang="el-GR" altLang="el-GR" sz="24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δικόρυφη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ηλικιακή κατανομή)</a:t>
            </a:r>
            <a:endParaRPr lang="el-GR" altLang="el-GR" sz="24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Κλινική εμφάνιση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διόγκωση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μεσοθωρακίου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(80%)  (συνήθως στάδιο ΙΙ) – Β συμπτώματα (40%) – διήθηση 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σπληνός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/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πνεύμονος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8-10% - μυελού 3% - ήπατος 2%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5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Πρόγνωση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ανάλογη του σταδίου, καλύτερη σε σχέση με  άλλους τύπους κλασικού ΛΗ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5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Παρουσία EBV στο 10-40% των περιπτώσεων</a:t>
            </a:r>
            <a:endParaRPr lang="el-GR" altLang="el-GR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ject 2">
            <a:extLst>
              <a:ext uri="{FF2B5EF4-FFF2-40B4-BE49-F238E27FC236}">
                <a16:creationId xmlns:a16="http://schemas.microsoft.com/office/drawing/2014/main" id="{B2037C82-332C-C1F5-75EB-D3691D4B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 tIns="142366"/>
          <a:lstStyle/>
          <a:p>
            <a:pPr marL="2608263" indent="-1158875" eaLnBrk="1" hangingPunct="1">
              <a:lnSpc>
                <a:spcPts val="4325"/>
              </a:lnSpc>
              <a:spcBef>
                <a:spcPts val="638"/>
              </a:spcBef>
            </a:pPr>
            <a:r>
              <a:rPr lang="el-GR" altLang="el-G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Οζώδης σκλήρυνση-  Μορφολογία</a:t>
            </a:r>
          </a:p>
        </p:txBody>
      </p:sp>
      <p:sp>
        <p:nvSpPr>
          <p:cNvPr id="56323" name="object 3">
            <a:extLst>
              <a:ext uri="{FF2B5EF4-FFF2-40B4-BE49-F238E27FC236}">
                <a16:creationId xmlns:a16="http://schemas.microsoft.com/office/drawing/2014/main" id="{F5A72F07-2172-8F70-8F3D-D0903D542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2181225"/>
            <a:ext cx="78295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3975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588"/>
              </a:lnSpc>
              <a:spcBef>
                <a:spcPts val="425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Παρουσία </a:t>
            </a: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όζων 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που περιβάλλονται από λωρίδες 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υποκυτταρικού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ινώδους </a:t>
            </a: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συνδετικού ιστού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250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Πάχυνση κάψας 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του λεμφαδένα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2588"/>
              </a:lnSpc>
              <a:spcBef>
                <a:spcPts val="613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HRS κύτταρα τύπου “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lacunar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” με μικρότερους  πυρήνες και πυρήνιο περιβαλλόμενα από κενό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238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ηωσινόφιλα</a:t>
            </a: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ηωσινοφιλικά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αποστημάτια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300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ιστιοκύτταρα</a:t>
            </a:r>
            <a:r>
              <a:rPr lang="el-GR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νεκρωτικά κοκκιώματα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αθροίσεις </a:t>
            </a: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l-GR" altLang="el-GR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lacunar</a:t>
            </a:r>
            <a:r>
              <a:rPr lang="el-GR" altLang="el-G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κυττάρων </a:t>
            </a:r>
            <a:r>
              <a:rPr lang="el-GR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 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συγκυτιακός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  τύπος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2725"/>
              </a:lnSpc>
              <a:spcBef>
                <a:spcPts val="25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Έκταση </a:t>
            </a:r>
            <a:r>
              <a:rPr lang="el-GR" altLang="el-GR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ηωσινοφιλικής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διήθησης και ποσοστό HRS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2725"/>
              </a:lnSpc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κυττάρων </a:t>
            </a:r>
            <a:r>
              <a:rPr lang="el-GR" altLang="el-GR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 </a:t>
            </a:r>
            <a:r>
              <a:rPr lang="el-GR" altLang="el-G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προγνωστική σημασία</a:t>
            </a:r>
            <a:endParaRPr lang="el-GR" altLang="el-GR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ject 2">
            <a:extLst>
              <a:ext uri="{FF2B5EF4-FFF2-40B4-BE49-F238E27FC236}">
                <a16:creationId xmlns:a16="http://schemas.microsoft.com/office/drawing/2014/main" id="{D22FF6B3-F0C4-C44C-EC36-3B5A23EF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5" y="290513"/>
            <a:ext cx="3498850" cy="877887"/>
          </a:xfrm>
        </p:spPr>
        <p:txBody>
          <a:bodyPr tIns="25400"/>
          <a:lstStyle/>
          <a:p>
            <a:pPr marL="877888" indent="-865188" eaLnBrk="1" hangingPunct="1">
              <a:lnSpc>
                <a:spcPts val="3350"/>
              </a:lnSpc>
              <a:spcBef>
                <a:spcPts val="200"/>
              </a:spcBef>
              <a:tabLst>
                <a:tab pos="1546225" algn="l"/>
              </a:tabLst>
            </a:pPr>
            <a:r>
              <a:rPr lang="el-GR" altLang="el-GR" sz="2800">
                <a:latin typeface="Arial" panose="020B0604020202020204" pitchFamily="34" charset="0"/>
                <a:cs typeface="Arial" panose="020B0604020202020204" pitchFamily="34" charset="0"/>
              </a:rPr>
              <a:t>Oζώδης	σκλήρυνση  (συνέχεια</a:t>
            </a:r>
            <a:r>
              <a:rPr lang="el-GR" altLang="el-GR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57347" name="object 3">
            <a:extLst>
              <a:ext uri="{FF2B5EF4-FFF2-40B4-BE49-F238E27FC236}">
                <a16:creationId xmlns:a16="http://schemas.microsoft.com/office/drawing/2014/main" id="{29770EEA-32F2-AE5E-1A6C-F331693D7658}"/>
              </a:ext>
            </a:extLst>
          </p:cNvPr>
          <p:cNvGrpSpPr>
            <a:grpSpLocks/>
          </p:cNvGrpSpPr>
          <p:nvPr/>
        </p:nvGrpSpPr>
        <p:grpSpPr bwMode="auto">
          <a:xfrm>
            <a:off x="1206500" y="2009775"/>
            <a:ext cx="3087688" cy="1971675"/>
            <a:chOff x="1206627" y="2009711"/>
            <a:chExt cx="3087370" cy="1971675"/>
          </a:xfrm>
        </p:grpSpPr>
        <p:pic>
          <p:nvPicPr>
            <p:cNvPr id="57357" name="object 4">
              <a:extLst>
                <a:ext uri="{FF2B5EF4-FFF2-40B4-BE49-F238E27FC236}">
                  <a16:creationId xmlns:a16="http://schemas.microsoft.com/office/drawing/2014/main" id="{0F9D2E06-00EC-7CEE-96C3-F4AECFE26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152" y="2019299"/>
              <a:ext cx="3067812" cy="195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8" name="object 5">
              <a:extLst>
                <a:ext uri="{FF2B5EF4-FFF2-40B4-BE49-F238E27FC236}">
                  <a16:creationId xmlns:a16="http://schemas.microsoft.com/office/drawing/2014/main" id="{F5BB7BB6-65A5-7631-E2CC-8B55642F2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389" y="2014473"/>
              <a:ext cx="3077845" cy="1962150"/>
            </a:xfrm>
            <a:custGeom>
              <a:avLst/>
              <a:gdLst>
                <a:gd name="T0" fmla="*/ 0 w 3077845"/>
                <a:gd name="T1" fmla="*/ 1961769 h 1962150"/>
                <a:gd name="T2" fmla="*/ 3077337 w 3077845"/>
                <a:gd name="T3" fmla="*/ 1961769 h 1962150"/>
                <a:gd name="T4" fmla="*/ 3077337 w 3077845"/>
                <a:gd name="T5" fmla="*/ 0 h 1962150"/>
                <a:gd name="T6" fmla="*/ 0 w 3077845"/>
                <a:gd name="T7" fmla="*/ 0 h 1962150"/>
                <a:gd name="T8" fmla="*/ 0 w 3077845"/>
                <a:gd name="T9" fmla="*/ 1961769 h 1962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77845" h="1962150">
                  <a:moveTo>
                    <a:pt x="0" y="1961769"/>
                  </a:moveTo>
                  <a:lnTo>
                    <a:pt x="3077337" y="1961769"/>
                  </a:lnTo>
                  <a:lnTo>
                    <a:pt x="3077337" y="0"/>
                  </a:lnTo>
                  <a:lnTo>
                    <a:pt x="0" y="0"/>
                  </a:lnTo>
                  <a:lnTo>
                    <a:pt x="0" y="1961769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57348" name="object 6">
            <a:extLst>
              <a:ext uri="{FF2B5EF4-FFF2-40B4-BE49-F238E27FC236}">
                <a16:creationId xmlns:a16="http://schemas.microsoft.com/office/drawing/2014/main" id="{A32CC54E-F2EF-5044-1979-7C9C41490BA8}"/>
              </a:ext>
            </a:extLst>
          </p:cNvPr>
          <p:cNvGrpSpPr>
            <a:grpSpLocks/>
          </p:cNvGrpSpPr>
          <p:nvPr/>
        </p:nvGrpSpPr>
        <p:grpSpPr bwMode="auto">
          <a:xfrm>
            <a:off x="4864100" y="2009775"/>
            <a:ext cx="3141663" cy="1971675"/>
            <a:chOff x="4864163" y="2009711"/>
            <a:chExt cx="3141980" cy="1971675"/>
          </a:xfrm>
        </p:grpSpPr>
        <p:pic>
          <p:nvPicPr>
            <p:cNvPr id="57355" name="object 7">
              <a:extLst>
                <a:ext uri="{FF2B5EF4-FFF2-40B4-BE49-F238E27FC236}">
                  <a16:creationId xmlns:a16="http://schemas.microsoft.com/office/drawing/2014/main" id="{94ED7777-0323-747D-D0B2-6139797FD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752" y="2019299"/>
              <a:ext cx="3122676" cy="195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6" name="object 8">
              <a:extLst>
                <a:ext uri="{FF2B5EF4-FFF2-40B4-BE49-F238E27FC236}">
                  <a16:creationId xmlns:a16="http://schemas.microsoft.com/office/drawing/2014/main" id="{C2BE1265-545C-D265-E218-7B991F1B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926" y="2014473"/>
              <a:ext cx="3132455" cy="1962150"/>
            </a:xfrm>
            <a:custGeom>
              <a:avLst/>
              <a:gdLst>
                <a:gd name="T0" fmla="*/ 0 w 3132454"/>
                <a:gd name="T1" fmla="*/ 1961769 h 1962150"/>
                <a:gd name="T2" fmla="*/ 3132204 w 3132454"/>
                <a:gd name="T3" fmla="*/ 1961769 h 1962150"/>
                <a:gd name="T4" fmla="*/ 3132204 w 3132454"/>
                <a:gd name="T5" fmla="*/ 0 h 1962150"/>
                <a:gd name="T6" fmla="*/ 0 w 3132454"/>
                <a:gd name="T7" fmla="*/ 0 h 1962150"/>
                <a:gd name="T8" fmla="*/ 0 w 3132454"/>
                <a:gd name="T9" fmla="*/ 1961769 h 1962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32454" h="1962150">
                  <a:moveTo>
                    <a:pt x="0" y="1961769"/>
                  </a:moveTo>
                  <a:lnTo>
                    <a:pt x="3132201" y="1961769"/>
                  </a:lnTo>
                  <a:lnTo>
                    <a:pt x="3132201" y="0"/>
                  </a:lnTo>
                  <a:lnTo>
                    <a:pt x="0" y="0"/>
                  </a:lnTo>
                  <a:lnTo>
                    <a:pt x="0" y="1961769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57349" name="object 9">
            <a:extLst>
              <a:ext uri="{FF2B5EF4-FFF2-40B4-BE49-F238E27FC236}">
                <a16:creationId xmlns:a16="http://schemas.microsoft.com/office/drawing/2014/main" id="{5709E835-E51B-3358-1C0F-DCB9992041C9}"/>
              </a:ext>
            </a:extLst>
          </p:cNvPr>
          <p:cNvGrpSpPr>
            <a:grpSpLocks/>
          </p:cNvGrpSpPr>
          <p:nvPr/>
        </p:nvGrpSpPr>
        <p:grpSpPr bwMode="auto">
          <a:xfrm>
            <a:off x="1206500" y="4295775"/>
            <a:ext cx="3084513" cy="1920875"/>
            <a:chOff x="1206627" y="4295775"/>
            <a:chExt cx="3084195" cy="1921510"/>
          </a:xfrm>
        </p:grpSpPr>
        <p:pic>
          <p:nvPicPr>
            <p:cNvPr id="57353" name="object 10">
              <a:extLst>
                <a:ext uri="{FF2B5EF4-FFF2-40B4-BE49-F238E27FC236}">
                  <a16:creationId xmlns:a16="http://schemas.microsoft.com/office/drawing/2014/main" id="{1A247F47-B73D-4609-85A6-84A48B3FE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152" y="4305300"/>
              <a:ext cx="3064764" cy="190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4" name="object 11">
              <a:extLst>
                <a:ext uri="{FF2B5EF4-FFF2-40B4-BE49-F238E27FC236}">
                  <a16:creationId xmlns:a16="http://schemas.microsoft.com/office/drawing/2014/main" id="{A0B11CE5-D88C-6537-935A-0EC35C441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389" y="4300537"/>
              <a:ext cx="3074670" cy="1911985"/>
            </a:xfrm>
            <a:custGeom>
              <a:avLst/>
              <a:gdLst>
                <a:gd name="T0" fmla="*/ 0 w 3074670"/>
                <a:gd name="T1" fmla="*/ 1911477 h 1911985"/>
                <a:gd name="T2" fmla="*/ 3074289 w 3074670"/>
                <a:gd name="T3" fmla="*/ 1911477 h 1911985"/>
                <a:gd name="T4" fmla="*/ 3074289 w 3074670"/>
                <a:gd name="T5" fmla="*/ 0 h 1911985"/>
                <a:gd name="T6" fmla="*/ 0 w 3074670"/>
                <a:gd name="T7" fmla="*/ 0 h 1911985"/>
                <a:gd name="T8" fmla="*/ 0 w 3074670"/>
                <a:gd name="T9" fmla="*/ 1911477 h 19119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74670" h="1911985">
                  <a:moveTo>
                    <a:pt x="0" y="1911477"/>
                  </a:moveTo>
                  <a:lnTo>
                    <a:pt x="3074289" y="1911477"/>
                  </a:lnTo>
                  <a:lnTo>
                    <a:pt x="3074289" y="0"/>
                  </a:lnTo>
                  <a:lnTo>
                    <a:pt x="0" y="0"/>
                  </a:lnTo>
                  <a:lnTo>
                    <a:pt x="0" y="1911477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57350" name="object 12">
            <a:extLst>
              <a:ext uri="{FF2B5EF4-FFF2-40B4-BE49-F238E27FC236}">
                <a16:creationId xmlns:a16="http://schemas.microsoft.com/office/drawing/2014/main" id="{F4C00122-D3CB-7F6C-9F2D-3716F169170A}"/>
              </a:ext>
            </a:extLst>
          </p:cNvPr>
          <p:cNvGrpSpPr>
            <a:grpSpLocks/>
          </p:cNvGrpSpPr>
          <p:nvPr/>
        </p:nvGrpSpPr>
        <p:grpSpPr bwMode="auto">
          <a:xfrm>
            <a:off x="4864100" y="4295775"/>
            <a:ext cx="3163888" cy="1963738"/>
            <a:chOff x="4864163" y="4295775"/>
            <a:chExt cx="3163570" cy="1964055"/>
          </a:xfrm>
        </p:grpSpPr>
        <p:pic>
          <p:nvPicPr>
            <p:cNvPr id="57351" name="object 13">
              <a:extLst>
                <a:ext uri="{FF2B5EF4-FFF2-40B4-BE49-F238E27FC236}">
                  <a16:creationId xmlns:a16="http://schemas.microsoft.com/office/drawing/2014/main" id="{37320395-1AFE-63ED-E957-79D4EB2DB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752" y="4305300"/>
              <a:ext cx="3144011" cy="194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2" name="object 14">
              <a:extLst>
                <a:ext uri="{FF2B5EF4-FFF2-40B4-BE49-F238E27FC236}">
                  <a16:creationId xmlns:a16="http://schemas.microsoft.com/office/drawing/2014/main" id="{DA8141E0-2542-6941-2741-B5974FFCB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926" y="4300537"/>
              <a:ext cx="3154045" cy="1954530"/>
            </a:xfrm>
            <a:custGeom>
              <a:avLst/>
              <a:gdLst>
                <a:gd name="T0" fmla="*/ 0 w 3154045"/>
                <a:gd name="T1" fmla="*/ 1954152 h 1954529"/>
                <a:gd name="T2" fmla="*/ 3153537 w 3154045"/>
                <a:gd name="T3" fmla="*/ 1954152 h 1954529"/>
                <a:gd name="T4" fmla="*/ 3153537 w 3154045"/>
                <a:gd name="T5" fmla="*/ 0 h 1954529"/>
                <a:gd name="T6" fmla="*/ 0 w 3154045"/>
                <a:gd name="T7" fmla="*/ 0 h 1954529"/>
                <a:gd name="T8" fmla="*/ 0 w 3154045"/>
                <a:gd name="T9" fmla="*/ 1954152 h 19545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4045" h="1954529">
                  <a:moveTo>
                    <a:pt x="0" y="1954149"/>
                  </a:moveTo>
                  <a:lnTo>
                    <a:pt x="3153537" y="1954149"/>
                  </a:lnTo>
                  <a:lnTo>
                    <a:pt x="3153537" y="0"/>
                  </a:lnTo>
                  <a:lnTo>
                    <a:pt x="0" y="0"/>
                  </a:lnTo>
                  <a:lnTo>
                    <a:pt x="0" y="1954149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7B90822-335F-69D2-F2E4-F1ED227052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1425" y="287338"/>
            <a:ext cx="4202113" cy="51435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200" spc="-5" dirty="0">
                <a:solidFill>
                  <a:srgbClr val="FFFF00"/>
                </a:solidFill>
              </a:rPr>
              <a:t>Μικτή</a:t>
            </a:r>
            <a:r>
              <a:rPr sz="3200" spc="-40" dirty="0">
                <a:solidFill>
                  <a:srgbClr val="FFFF00"/>
                </a:solidFill>
              </a:rPr>
              <a:t> </a:t>
            </a:r>
            <a:r>
              <a:rPr sz="3200" spc="-10" dirty="0">
                <a:solidFill>
                  <a:srgbClr val="FFFF00"/>
                </a:solidFill>
              </a:rPr>
              <a:t>κυτταροβρίθεια</a:t>
            </a:r>
            <a:endParaRPr sz="3200" dirty="0">
              <a:solidFill>
                <a:srgbClr val="FFFF00"/>
              </a:solidFill>
            </a:endParaRPr>
          </a:p>
        </p:txBody>
      </p:sp>
      <p:sp>
        <p:nvSpPr>
          <p:cNvPr id="58371" name="object 3">
            <a:extLst>
              <a:ext uri="{FF2B5EF4-FFF2-40B4-BE49-F238E27FC236}">
                <a16:creationId xmlns:a16="http://schemas.microsoft.com/office/drawing/2014/main" id="{329BA998-F55A-91A1-6F8B-CE0445E57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1047750"/>
            <a:ext cx="8266113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03213" indent="-290513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Ορισμός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Κλασικό ΛΗ με HRS κύτταρα σε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φλεγμονώδες υπόστρωμα 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χωρίς σκλήρυνση και όζους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Συχνότητα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20-25% όλων των περιπτώσεων κλασικού  ΛΗ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5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Ανδρες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&gt; Γυναίκες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Μέση ηλικία: 37 έτη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Κλινική εμφάνιση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: περιφερική λεμφαδενοπάθεια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(συχνά σταδίου ΙΙΙ/ΙV)-συχνά Β συμπτώματα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Συχνά σε 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ΗΙV+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ασθενείς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Πρόγνωση: ανάλογη του σταδίου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5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EBV+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σε 75% των περιπτώσεων</a:t>
            </a:r>
            <a:endParaRPr lang="el-GR" altLang="el-GR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B8160D-3232-9D9C-7225-50B1A39A0B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547688"/>
            <a:ext cx="7888288" cy="573087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>
                <a:solidFill>
                  <a:srgbClr val="FFFF00"/>
                </a:solidFill>
              </a:rPr>
              <a:t>Μικτή</a:t>
            </a:r>
            <a:r>
              <a:rPr sz="3600" spc="-25" dirty="0">
                <a:solidFill>
                  <a:srgbClr val="FFFF00"/>
                </a:solidFill>
              </a:rPr>
              <a:t> </a:t>
            </a:r>
            <a:r>
              <a:rPr sz="3600" spc="-5" dirty="0">
                <a:solidFill>
                  <a:srgbClr val="FFFF00"/>
                </a:solidFill>
              </a:rPr>
              <a:t>κυτταροβρίθεια</a:t>
            </a:r>
            <a:r>
              <a:rPr sz="3600" spc="2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-</a:t>
            </a:r>
            <a:r>
              <a:rPr sz="3600" spc="-3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Μορφολογία</a:t>
            </a:r>
          </a:p>
        </p:txBody>
      </p:sp>
      <p:sp>
        <p:nvSpPr>
          <p:cNvPr id="59395" name="object 3">
            <a:extLst>
              <a:ext uri="{FF2B5EF4-FFF2-40B4-BE49-F238E27FC236}">
                <a16:creationId xmlns:a16="http://schemas.microsoft.com/office/drawing/2014/main" id="{5D1982C1-EBB8-E72F-2191-AF7E7DA3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322388"/>
            <a:ext cx="3978275" cy="533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5244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38"/>
              </a:spcBef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Δυνατή η  </a:t>
            </a:r>
            <a:r>
              <a:rPr lang="el-GR" altLang="el-GR" sz="2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διαλεμφοζιδιακή</a:t>
            </a:r>
            <a:r>
              <a:rPr lang="el-GR" altLang="el-GR" sz="2800" b="1" dirty="0">
                <a:solidFill>
                  <a:srgbClr val="00AFEF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κατανομή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025"/>
              </a:lnSpc>
              <a:spcBef>
                <a:spcPts val="713"/>
              </a:spcBef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Δυνατή η σκλήρυνση  του υποστρώματος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025"/>
              </a:lnSpc>
              <a:spcBef>
                <a:spcPct val="0"/>
              </a:spcBef>
            </a:pPr>
            <a:r>
              <a:rPr lang="en-US" altLang="el-GR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    </a:t>
            </a:r>
            <a:r>
              <a:rPr lang="el-GR" altLang="el-GR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χωρίς</a:t>
            </a:r>
            <a:r>
              <a:rPr lang="el-GR" altLang="el-GR" sz="2800" b="1" dirty="0">
                <a:solidFill>
                  <a:srgbClr val="00AFE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πάχυνση της  κάψας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Τυπικά HRS κύτταρα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025"/>
              </a:lnSpc>
              <a:spcBef>
                <a:spcPts val="725"/>
              </a:spcBef>
              <a:buClr>
                <a:srgbClr val="FFFFFF"/>
              </a:buClr>
              <a:buFont typeface="Microsoft Sans Serif" panose="020B0604020202020204" pitchFamily="34" charset="0"/>
              <a:buChar char="•"/>
            </a:pPr>
            <a:r>
              <a:rPr lang="el-GR" altLang="el-GR" dirty="0">
                <a:latin typeface="Arial" panose="020B0604020202020204" pitchFamily="34" charset="0"/>
              </a:rPr>
              <a:t>	</a:t>
            </a:r>
            <a:r>
              <a:rPr lang="el-GR" altLang="el-GR" sz="2800" dirty="0">
                <a:solidFill>
                  <a:srgbClr val="FFFFFF"/>
                </a:solidFill>
                <a:latin typeface="Wingdings" panose="05000000000000000000" pitchFamily="2" charset="2"/>
              </a:rPr>
              <a:t></a:t>
            </a:r>
            <a:r>
              <a:rPr lang="el-GR" altLang="el-G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800" dirty="0" err="1">
                <a:solidFill>
                  <a:srgbClr val="FFFFFF"/>
                </a:solidFill>
                <a:latin typeface="Wingdings" panose="05000000000000000000" pitchFamily="2" charset="2"/>
              </a:rPr>
              <a:t></a:t>
            </a:r>
            <a:r>
              <a:rPr lang="el-GR" altLang="el-G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(</a:t>
            </a:r>
            <a:r>
              <a:rPr lang="el-GR" altLang="el-GR" sz="28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επιθηλιοειδή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)  </a:t>
            </a:r>
            <a:r>
              <a:rPr lang="el-GR" altLang="el-GR" sz="28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ιστιοκύτταρα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 κυρίως  σε EBV +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2988"/>
              </a:lnSpc>
              <a:spcBef>
                <a:spcPct val="0"/>
              </a:spcBef>
            </a:pP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περιπτώσεις</a:t>
            </a:r>
            <a:endParaRPr lang="el-GR" altLang="el-GR" sz="2800" dirty="0">
              <a:latin typeface="Arial" panose="020B0604020202020204" pitchFamily="34" charset="0"/>
            </a:endParaRPr>
          </a:p>
        </p:txBody>
      </p:sp>
      <p:grpSp>
        <p:nvGrpSpPr>
          <p:cNvPr id="59396" name="object 4">
            <a:extLst>
              <a:ext uri="{FF2B5EF4-FFF2-40B4-BE49-F238E27FC236}">
                <a16:creationId xmlns:a16="http://schemas.microsoft.com/office/drawing/2014/main" id="{EA46453D-A2BB-110E-FF89-7EAE12543263}"/>
              </a:ext>
            </a:extLst>
          </p:cNvPr>
          <p:cNvGrpSpPr>
            <a:grpSpLocks/>
          </p:cNvGrpSpPr>
          <p:nvPr/>
        </p:nvGrpSpPr>
        <p:grpSpPr bwMode="auto">
          <a:xfrm>
            <a:off x="4464050" y="2047875"/>
            <a:ext cx="4597400" cy="2762250"/>
            <a:chOff x="4463351" y="2047811"/>
            <a:chExt cx="4597400" cy="2762250"/>
          </a:xfrm>
        </p:grpSpPr>
        <p:pic>
          <p:nvPicPr>
            <p:cNvPr id="59397" name="object 5">
              <a:extLst>
                <a:ext uri="{FF2B5EF4-FFF2-40B4-BE49-F238E27FC236}">
                  <a16:creationId xmlns:a16="http://schemas.microsoft.com/office/drawing/2014/main" id="{60F1721F-0B4C-5558-2B5D-AB0E99A22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940" y="2057399"/>
              <a:ext cx="4578096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8" name="object 6">
              <a:extLst>
                <a:ext uri="{FF2B5EF4-FFF2-40B4-BE49-F238E27FC236}">
                  <a16:creationId xmlns:a16="http://schemas.microsoft.com/office/drawing/2014/main" id="{3D87E9DA-42AC-8B54-8BEE-5E308D7C9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114" y="2052573"/>
              <a:ext cx="4587875" cy="2752725"/>
            </a:xfrm>
            <a:custGeom>
              <a:avLst/>
              <a:gdLst>
                <a:gd name="T0" fmla="*/ 0 w 4587875"/>
                <a:gd name="T1" fmla="*/ 2752725 h 2752725"/>
                <a:gd name="T2" fmla="*/ 4587620 w 4587875"/>
                <a:gd name="T3" fmla="*/ 2752725 h 2752725"/>
                <a:gd name="T4" fmla="*/ 4587620 w 4587875"/>
                <a:gd name="T5" fmla="*/ 0 h 2752725"/>
                <a:gd name="T6" fmla="*/ 0 w 4587875"/>
                <a:gd name="T7" fmla="*/ 0 h 2752725"/>
                <a:gd name="T8" fmla="*/ 0 w 4587875"/>
                <a:gd name="T9" fmla="*/ 2752725 h 2752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7875" h="2752725">
                  <a:moveTo>
                    <a:pt x="0" y="2752725"/>
                  </a:moveTo>
                  <a:lnTo>
                    <a:pt x="4587620" y="2752725"/>
                  </a:lnTo>
                  <a:lnTo>
                    <a:pt x="4587620" y="0"/>
                  </a:lnTo>
                  <a:lnTo>
                    <a:pt x="0" y="0"/>
                  </a:lnTo>
                  <a:lnTo>
                    <a:pt x="0" y="2752725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276BA45-272C-CDC1-97E0-8074988132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400" y="360363"/>
            <a:ext cx="7527925" cy="514350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200" spc="-20" dirty="0">
                <a:solidFill>
                  <a:srgbClr val="FFFF00"/>
                </a:solidFill>
              </a:rPr>
              <a:t>Κλασικό</a:t>
            </a:r>
            <a:r>
              <a:rPr sz="3200" spc="-15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ΛΗ</a:t>
            </a:r>
            <a:r>
              <a:rPr sz="3200" spc="-5" dirty="0">
                <a:solidFill>
                  <a:srgbClr val="FFFF00"/>
                </a:solidFill>
              </a:rPr>
              <a:t> </a:t>
            </a:r>
            <a:r>
              <a:rPr sz="3200" spc="-25" dirty="0">
                <a:solidFill>
                  <a:srgbClr val="FFFF00"/>
                </a:solidFill>
              </a:rPr>
              <a:t>πλούσιο</a:t>
            </a:r>
            <a:r>
              <a:rPr sz="3200" spc="-35" dirty="0">
                <a:solidFill>
                  <a:srgbClr val="FFFF00"/>
                </a:solidFill>
              </a:rPr>
              <a:t> </a:t>
            </a:r>
            <a:r>
              <a:rPr sz="3200" spc="-5" dirty="0">
                <a:solidFill>
                  <a:srgbClr val="FFFF00"/>
                </a:solidFill>
              </a:rPr>
              <a:t>σε </a:t>
            </a:r>
            <a:r>
              <a:rPr sz="3200" spc="-10" dirty="0">
                <a:solidFill>
                  <a:srgbClr val="FFFF00"/>
                </a:solidFill>
              </a:rPr>
              <a:t>λεμφοκύτταρα</a:t>
            </a:r>
            <a:endParaRPr sz="3200" dirty="0">
              <a:solidFill>
                <a:srgbClr val="FFFF00"/>
              </a:solidFill>
            </a:endParaRPr>
          </a:p>
        </p:txBody>
      </p:sp>
      <p:sp>
        <p:nvSpPr>
          <p:cNvPr id="60419" name="object 3">
            <a:extLst>
              <a:ext uri="{FF2B5EF4-FFF2-40B4-BE49-F238E27FC236}">
                <a16:creationId xmlns:a16="http://schemas.microsoft.com/office/drawing/2014/main" id="{760D78C5-18B4-6561-7B72-8DFB33DC0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300163"/>
            <a:ext cx="86391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303213" indent="-290513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Ορισμός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: Κλασικό ΛΗ με </a:t>
            </a:r>
            <a:r>
              <a:rPr lang="el-GR" altLang="el-G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σπάνια HRS 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κύτταρα σε  λεμφοκυτταρικό αντιδραστικό υπόστρωμα και  συνήθως </a:t>
            </a:r>
            <a:r>
              <a:rPr lang="el-GR" altLang="el-G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οζώδες 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πρότυπο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67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Συχνότητα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: 5-6% κλασικού ΛΗ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67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Άνδρες &gt; Γυναίκες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68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Ηλικία: συνήθως 50-70 έτη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67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Κλινική εμφάνιση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: περιφερική λεμφαδενοπάθεια  (συνήθως σταδίου Ι/ΙΙ) χωρίς Β συμπτώματα</a:t>
            </a:r>
            <a:endParaRPr lang="el-GR" altLang="el-GR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67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Πρόγνωση</a:t>
            </a:r>
            <a:r>
              <a:rPr lang="el-GR" altLang="el-G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: ανάλογη του σταδίου</a:t>
            </a:r>
            <a:endParaRPr lang="el-GR" altLang="el-GR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bject 2">
            <a:extLst>
              <a:ext uri="{FF2B5EF4-FFF2-40B4-BE49-F238E27FC236}">
                <a16:creationId xmlns:a16="http://schemas.microsoft.com/office/drawing/2014/main" id="{9600F952-2846-C564-DF9F-15EEAAF8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193675"/>
            <a:ext cx="6311900" cy="1122363"/>
          </a:xfrm>
        </p:spPr>
        <p:txBody>
          <a:bodyPr tIns="12700"/>
          <a:lstStyle/>
          <a:p>
            <a:pPr marL="12700" indent="514350" eaLnBrk="1" hangingPunct="1">
              <a:spcBef>
                <a:spcPts val="100"/>
              </a:spcBef>
            </a:pPr>
            <a:r>
              <a:rPr lang="el-GR" altLang="el-GR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Κλασικό ΛΗ πλούσιο σε  λεμφοκύτταρα - Μορφολογία</a:t>
            </a:r>
          </a:p>
        </p:txBody>
      </p:sp>
      <p:sp>
        <p:nvSpPr>
          <p:cNvPr id="61443" name="object 3">
            <a:extLst>
              <a:ext uri="{FF2B5EF4-FFF2-40B4-BE49-F238E27FC236}">
                <a16:creationId xmlns:a16="http://schemas.microsoft.com/office/drawing/2014/main" id="{6E0B3DAD-0ABF-A185-5F8E-55D32E02C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71600"/>
            <a:ext cx="851852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9375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25"/>
              </a:spcBef>
              <a:buFont typeface="Microsoft Sans Serif" panose="020B0604020202020204" pitchFamily="34" charset="0"/>
              <a:buChar char="•"/>
            </a:pP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Οζώδες </a:t>
            </a: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(σπάνια διάχυτο) πρότυπο</a:t>
            </a:r>
            <a:endParaRPr lang="el-GR" altLang="el-GR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525"/>
              </a:spcBef>
              <a:buFont typeface="Microsoft Sans Serif" panose="020B0604020202020204" pitchFamily="34" charset="0"/>
              <a:buChar char="•"/>
            </a:pP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Πλούσιο δίκτυο 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δενδριτικών</a:t>
            </a:r>
            <a:r>
              <a:rPr lang="el-GR" altLang="el-GR" sz="2200" b="1" dirty="0">
                <a:solidFill>
                  <a:srgbClr val="00AFE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κυττάρων</a:t>
            </a:r>
            <a:endParaRPr lang="el-GR" altLang="el-GR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525"/>
              </a:spcBef>
              <a:buFont typeface="Microsoft Sans Serif" panose="020B0604020202020204" pitchFamily="34" charset="0"/>
              <a:buChar char="•"/>
            </a:pP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Σύνθεση όζων: μικρά Β λεμφοκύτταρα 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(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IgM+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/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IgD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+)</a:t>
            </a:r>
            <a:r>
              <a:rPr lang="el-GR" altLang="el-GR" sz="2200" b="1" dirty="0">
                <a:solidFill>
                  <a:srgbClr val="00AFEF"/>
                </a:solidFill>
                <a:latin typeface="Arial" panose="020B0604020202020204" pitchFamily="34" charset="0"/>
              </a:rPr>
              <a:t>	</a:t>
            </a: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και  σπάνια HRS κύτταρα κλασικού τύπου – 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απουσία</a:t>
            </a:r>
            <a:endParaRPr lang="el-GR" altLang="el-GR" sz="2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ηωσινοφίλων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/ 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ουδετεροφίλων</a:t>
            </a:r>
            <a:endParaRPr lang="el-GR" altLang="el-GR" sz="2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525"/>
              </a:spcBef>
              <a:buFont typeface="Microsoft Sans Serif" panose="020B0604020202020204" pitchFamily="34" charset="0"/>
              <a:buChar char="•"/>
            </a:pP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Παρουσία έκκεντρων, συχνά ατροφικών, βλαστικών κέντρων</a:t>
            </a:r>
            <a:endParaRPr lang="el-GR" altLang="el-GR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525"/>
              </a:spcBef>
              <a:buFont typeface="Microsoft Sans Serif" panose="020B0604020202020204" pitchFamily="34" charset="0"/>
              <a:buChar char="•"/>
            </a:pP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Παρουσία HRS κυττάρων εντός του 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εκπτυγμένου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μανδύα</a:t>
            </a:r>
            <a:endParaRPr lang="el-GR" altLang="el-GR" sz="2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λεμφοζιδίων</a:t>
            </a:r>
            <a:endParaRPr lang="el-GR" altLang="el-GR" sz="2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525"/>
              </a:spcBef>
              <a:buFont typeface="Microsoft Sans Serif" panose="020B0604020202020204" pitchFamily="34" charset="0"/>
              <a:buChar char="•"/>
            </a:pP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Παρουσία σκλήρυνσης </a:t>
            </a:r>
            <a:r>
              <a:rPr lang="el-GR" altLang="el-GR" sz="2200" dirty="0">
                <a:solidFill>
                  <a:srgbClr val="FFFFFF"/>
                </a:solidFill>
                <a:latin typeface="Wingdings" panose="05000000000000000000" pitchFamily="2" charset="2"/>
              </a:rPr>
              <a:t></a:t>
            </a:r>
            <a:r>
              <a:rPr lang="el-GR" altLang="el-GR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οζώδης σκλήρυνση</a:t>
            </a:r>
            <a:endParaRPr lang="el-GR" altLang="el-GR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525"/>
              </a:spcBef>
            </a:pP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** Απαραίτητος ο 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ανοσοφαινότυπος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για τη </a:t>
            </a:r>
            <a:r>
              <a:rPr lang="el-GR" altLang="el-GR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διαφoρική</a:t>
            </a:r>
            <a:endParaRPr lang="el-GR" altLang="el-GR" sz="2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</a:t>
            </a:r>
            <a:r>
              <a:rPr lang="el-GR" altLang="el-GR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διάγνωση από ΟΛΛΗ</a:t>
            </a:r>
            <a:endParaRPr lang="el-GR" altLang="el-GR" sz="2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525"/>
              </a:spcBef>
            </a:pP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** Στον διάχυτο τύπο </a:t>
            </a:r>
            <a:r>
              <a:rPr lang="el-GR" altLang="el-GR" sz="2200" dirty="0">
                <a:solidFill>
                  <a:srgbClr val="FFFFFF"/>
                </a:solidFill>
                <a:latin typeface="Wingdings" panose="05000000000000000000" pitchFamily="2" charset="2"/>
              </a:rPr>
              <a:t></a:t>
            </a:r>
            <a:r>
              <a:rPr lang="el-GR" altLang="el-GR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200" b="1" dirty="0">
                <a:solidFill>
                  <a:srgbClr val="FFFFFF"/>
                </a:solidFill>
                <a:latin typeface="Arial" panose="020B0604020202020204" pitchFamily="34" charset="0"/>
              </a:rPr>
              <a:t>μικρά λεμφοκύτταρα Τ προέλευσης</a:t>
            </a:r>
            <a:endParaRPr lang="el-GR" altLang="el-GR" sz="2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ject 2">
            <a:extLst>
              <a:ext uri="{FF2B5EF4-FFF2-40B4-BE49-F238E27FC236}">
                <a16:creationId xmlns:a16="http://schemas.microsoft.com/office/drawing/2014/main" id="{C82E27BA-EAB9-631D-7390-ECCF4538E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5053013"/>
            <a:ext cx="18224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429F458E-20F0-3A30-9CF0-93C411CF109B}"/>
              </a:ext>
            </a:extLst>
          </p:cNvPr>
          <p:cNvSpPr txBox="1"/>
          <p:nvPr/>
        </p:nvSpPr>
        <p:spPr>
          <a:xfrm>
            <a:off x="3194050" y="5211763"/>
            <a:ext cx="1289050" cy="4556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545"/>
              </a:lnSpc>
              <a:defRPr/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CD2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62468" name="object 4">
            <a:extLst>
              <a:ext uri="{FF2B5EF4-FFF2-40B4-BE49-F238E27FC236}">
                <a16:creationId xmlns:a16="http://schemas.microsoft.com/office/drawing/2014/main" id="{9FD92F51-3802-C0B0-5A54-FA67CA6E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12825"/>
            <a:ext cx="869632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721DA58A-21AA-2AF1-7BDB-EBA7170FB42D}"/>
              </a:ext>
            </a:extLst>
          </p:cNvPr>
          <p:cNvSpPr txBox="1"/>
          <p:nvPr/>
        </p:nvSpPr>
        <p:spPr>
          <a:xfrm>
            <a:off x="7407275" y="2995613"/>
            <a:ext cx="933450" cy="452437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hangingPunct="1">
              <a:spcBef>
                <a:spcPts val="95"/>
              </a:spcBef>
              <a:defRPr/>
            </a:pP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2800" b="1" spc="-15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20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BD98907-A185-B34D-DE16-DAAD7B8C950A}"/>
              </a:ext>
            </a:extLst>
          </p:cNvPr>
          <p:cNvSpPr txBox="1"/>
          <p:nvPr/>
        </p:nvSpPr>
        <p:spPr>
          <a:xfrm>
            <a:off x="7419975" y="5854700"/>
            <a:ext cx="933450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hangingPunct="1">
              <a:spcBef>
                <a:spcPts val="95"/>
              </a:spcBef>
              <a:defRPr/>
            </a:pP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CD20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D1C05B5-73D8-ED07-33DE-5BD4D403903D}"/>
              </a:ext>
            </a:extLst>
          </p:cNvPr>
          <p:cNvSpPr txBox="1"/>
          <p:nvPr/>
        </p:nvSpPr>
        <p:spPr>
          <a:xfrm>
            <a:off x="574675" y="5854700"/>
            <a:ext cx="933450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hangingPunct="1">
              <a:spcBef>
                <a:spcPts val="95"/>
              </a:spcBef>
              <a:defRPr/>
            </a:pP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CD21</a:t>
            </a:r>
            <a:endParaRPr sz="2800">
              <a:latin typeface="Arial"/>
              <a:cs typeface="Arial"/>
            </a:endParaRPr>
          </a:p>
        </p:txBody>
      </p:sp>
      <p:sp>
        <p:nvSpPr>
          <p:cNvPr id="62472" name="object 8">
            <a:extLst>
              <a:ext uri="{FF2B5EF4-FFF2-40B4-BE49-F238E27FC236}">
                <a16:creationId xmlns:a16="http://schemas.microsoft.com/office/drawing/2014/main" id="{F549AD7A-C9D5-9055-1A5F-B4AD7121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60" y="265112"/>
            <a:ext cx="7920880" cy="619125"/>
          </a:xfrm>
        </p:spPr>
        <p:txBody>
          <a:bodyPr tIns="12700"/>
          <a:lstStyle/>
          <a:p>
            <a:pPr marL="1074738" indent="-1062038" eaLnBrk="1" hangingPunct="1">
              <a:spcBef>
                <a:spcPts val="100"/>
              </a:spcBef>
            </a:pPr>
            <a:r>
              <a:rPr lang="el-GR" altLang="el-GR" sz="3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Κλασικό ΛΗ πλούσιο σε  λεμφοκύτταρα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object 2">
            <a:extLst>
              <a:ext uri="{FF2B5EF4-FFF2-40B4-BE49-F238E27FC236}">
                <a16:creationId xmlns:a16="http://schemas.microsoft.com/office/drawing/2014/main" id="{07191E48-6384-8CD0-35B3-919735258223}"/>
              </a:ext>
            </a:extLst>
          </p:cNvPr>
          <p:cNvGrpSpPr>
            <a:grpSpLocks/>
          </p:cNvGrpSpPr>
          <p:nvPr/>
        </p:nvGrpSpPr>
        <p:grpSpPr bwMode="auto">
          <a:xfrm>
            <a:off x="2005013" y="1528763"/>
            <a:ext cx="5183187" cy="3367087"/>
            <a:chOff x="2005266" y="1528127"/>
            <a:chExt cx="5182870" cy="3367404"/>
          </a:xfrm>
        </p:grpSpPr>
        <p:pic>
          <p:nvPicPr>
            <p:cNvPr id="63493" name="object 3">
              <a:extLst>
                <a:ext uri="{FF2B5EF4-FFF2-40B4-BE49-F238E27FC236}">
                  <a16:creationId xmlns:a16="http://schemas.microsoft.com/office/drawing/2014/main" id="{647567A6-32AB-DFE7-ABE9-57A119033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728" y="1537715"/>
              <a:ext cx="5163312" cy="3348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4" name="object 4">
              <a:extLst>
                <a:ext uri="{FF2B5EF4-FFF2-40B4-BE49-F238E27FC236}">
                  <a16:creationId xmlns:a16="http://schemas.microsoft.com/office/drawing/2014/main" id="{4CC340E4-0BE7-A2F6-C479-EFE2E93D0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029" y="1532889"/>
              <a:ext cx="5173345" cy="3357879"/>
            </a:xfrm>
            <a:custGeom>
              <a:avLst/>
              <a:gdLst>
                <a:gd name="T0" fmla="*/ 0 w 5173345"/>
                <a:gd name="T1" fmla="*/ 3357753 h 3357879"/>
                <a:gd name="T2" fmla="*/ 5172837 w 5173345"/>
                <a:gd name="T3" fmla="*/ 3357753 h 3357879"/>
                <a:gd name="T4" fmla="*/ 5172837 w 5173345"/>
                <a:gd name="T5" fmla="*/ 0 h 3357879"/>
                <a:gd name="T6" fmla="*/ 0 w 5173345"/>
                <a:gd name="T7" fmla="*/ 0 h 3357879"/>
                <a:gd name="T8" fmla="*/ 0 w 5173345"/>
                <a:gd name="T9" fmla="*/ 3357753 h 33578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73345" h="3357879">
                  <a:moveTo>
                    <a:pt x="0" y="3357753"/>
                  </a:moveTo>
                  <a:lnTo>
                    <a:pt x="5172837" y="3357753"/>
                  </a:lnTo>
                  <a:lnTo>
                    <a:pt x="5172837" y="0"/>
                  </a:lnTo>
                  <a:lnTo>
                    <a:pt x="0" y="0"/>
                  </a:lnTo>
                  <a:lnTo>
                    <a:pt x="0" y="3357753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pic>
        <p:nvPicPr>
          <p:cNvPr id="63491" name="object 5">
            <a:extLst>
              <a:ext uri="{FF2B5EF4-FFF2-40B4-BE49-F238E27FC236}">
                <a16:creationId xmlns:a16="http://schemas.microsoft.com/office/drawing/2014/main" id="{C896E91A-9D3D-3809-5851-D54FCE81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5008563"/>
            <a:ext cx="15732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object 6">
            <a:extLst>
              <a:ext uri="{FF2B5EF4-FFF2-40B4-BE49-F238E27FC236}">
                <a16:creationId xmlns:a16="http://schemas.microsoft.com/office/drawing/2014/main" id="{10A28BED-ED2B-8561-84C7-64247921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488" y="5114925"/>
            <a:ext cx="1066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l-GR" altLang="el-GR" sz="3200" b="1">
                <a:solidFill>
                  <a:srgbClr val="FFFFFF"/>
                </a:solidFill>
                <a:latin typeface="Arial" panose="020B0604020202020204" pitchFamily="34" charset="0"/>
              </a:rPr>
              <a:t>CD30</a:t>
            </a:r>
            <a:endParaRPr lang="el-GR" altLang="el-GR" sz="3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7AE644D-0591-697B-EA1A-28C5325581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013" y="249238"/>
            <a:ext cx="4073525" cy="51435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200" spc="-20" dirty="0">
                <a:solidFill>
                  <a:srgbClr val="FFFF00"/>
                </a:solidFill>
              </a:rPr>
              <a:t>Λεμφοπενικός</a:t>
            </a:r>
            <a:r>
              <a:rPr sz="3200" spc="-55" dirty="0">
                <a:solidFill>
                  <a:srgbClr val="FFFF00"/>
                </a:solidFill>
              </a:rPr>
              <a:t> </a:t>
            </a:r>
            <a:r>
              <a:rPr sz="3200" spc="-20" dirty="0">
                <a:solidFill>
                  <a:srgbClr val="FFFF00"/>
                </a:solidFill>
              </a:rPr>
              <a:t>τύπος</a:t>
            </a:r>
            <a:endParaRPr sz="3200" dirty="0">
              <a:solidFill>
                <a:srgbClr val="FFFF00"/>
              </a:solidFill>
            </a:endParaRPr>
          </a:p>
        </p:txBody>
      </p:sp>
      <p:sp>
        <p:nvSpPr>
          <p:cNvPr id="64515" name="object 3">
            <a:extLst>
              <a:ext uri="{FF2B5EF4-FFF2-40B4-BE49-F238E27FC236}">
                <a16:creationId xmlns:a16="http://schemas.microsoft.com/office/drawing/2014/main" id="{0A7E3F14-1A1C-1312-603B-F37436F4F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292225"/>
            <a:ext cx="8462963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03213" indent="-290513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03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Ορισμός:</a:t>
            </a:r>
            <a:r>
              <a:rPr lang="el-GR" altLang="el-GR" sz="2400" b="1" dirty="0">
                <a:solidFill>
                  <a:srgbClr val="00AFE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διάχυτη ανάπτυξη </a:t>
            </a:r>
            <a:r>
              <a:rPr lang="el-GR" altLang="el-GR" sz="2400" b="1" dirty="0">
                <a:solidFill>
                  <a:srgbClr val="FFC000"/>
                </a:solidFill>
                <a:latin typeface="Arial" panose="020B0604020202020204" pitchFamily="34" charset="0"/>
              </a:rPr>
              <a:t>άφθονων HRS κυττάρων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 u="sng" dirty="0">
                <a:solidFill>
                  <a:srgbClr val="FFFFFF"/>
                </a:solidFill>
                <a:latin typeface="Arial" panose="020B0604020202020204" pitchFamily="34" charset="0"/>
              </a:rPr>
              <a:t>με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l-GR" sz="2400" b="1" u="sng" dirty="0">
                <a:solidFill>
                  <a:srgbClr val="FFFFFF"/>
                </a:solidFill>
                <a:latin typeface="Arial" panose="020B0604020202020204" pitchFamily="34" charset="0"/>
              </a:rPr>
              <a:t>ή χωρίς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μείωση του αριθμού των λεμφοκυττάρων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Συχνότητα: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&lt;5% κλασικού ΛΗ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Ανδρες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&gt; Γυναίκες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Μέση ηλικία: 37 έτη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38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Κλινική εμφάνιση: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περιφερική –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ενδοκοιλιακή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λεμφαδενοπάθεια (συνήθως σταδίου ΙΙΙ/ΙV) συχνά με Β  συμπτώματα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50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Πρόγνωση: συνήθως πτωχή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425"/>
              </a:spcBef>
              <a:buClr>
                <a:srgbClr val="FFFF00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HIV λοίμωξη </a:t>
            </a:r>
            <a:r>
              <a:rPr lang="el-GR" altLang="el-GR" sz="2400" dirty="0" err="1">
                <a:solidFill>
                  <a:srgbClr val="FFFFFF"/>
                </a:solidFill>
                <a:latin typeface="Wingdings" panose="05000000000000000000" pitchFamily="2" charset="2"/>
              </a:rPr>
              <a:t>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EBV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+</a:t>
            </a:r>
            <a:endParaRPr lang="el-GR" altLang="el-GR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dirty="0">
                <a:solidFill>
                  <a:srgbClr val="FFFF00"/>
                </a:solidFill>
              </a:rPr>
              <a:t>ΛΕΜΦΑΔΕΝΙΤΙΔΕΣ</a:t>
            </a:r>
          </a:p>
        </p:txBody>
      </p:sp>
      <p:sp>
        <p:nvSpPr>
          <p:cNvPr id="2150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l-GR" dirty="0">
                <a:solidFill>
                  <a:schemeClr val="bg1"/>
                </a:solidFill>
              </a:rPr>
              <a:t>Τύποι φλεγμονώδους αντίδρασης</a:t>
            </a:r>
          </a:p>
          <a:p>
            <a:pPr eaLnBrk="1" hangingPunct="1"/>
            <a:r>
              <a:rPr lang="el-GR" dirty="0">
                <a:solidFill>
                  <a:schemeClr val="bg1"/>
                </a:solidFill>
              </a:rPr>
              <a:t>Οξεία λεμφαδενίτιδα</a:t>
            </a:r>
          </a:p>
          <a:p>
            <a:pPr lvl="1" eaLnBrk="1" hangingPunct="1"/>
            <a:r>
              <a:rPr lang="el-GR" dirty="0">
                <a:solidFill>
                  <a:schemeClr val="bg1"/>
                </a:solidFill>
              </a:rPr>
              <a:t>Πυώδης</a:t>
            </a:r>
          </a:p>
          <a:p>
            <a:pPr lvl="1" eaLnBrk="1" hangingPunct="1"/>
            <a:r>
              <a:rPr lang="el-GR" dirty="0">
                <a:solidFill>
                  <a:schemeClr val="bg1"/>
                </a:solidFill>
              </a:rPr>
              <a:t>Νεκρωτική</a:t>
            </a:r>
          </a:p>
          <a:p>
            <a:pPr lvl="1" eaLnBrk="1" hangingPunct="1"/>
            <a:r>
              <a:rPr lang="el-GR" dirty="0" err="1">
                <a:solidFill>
                  <a:schemeClr val="bg1"/>
                </a:solidFill>
              </a:rPr>
              <a:t>Ιστιοκυτταρική</a:t>
            </a:r>
            <a:r>
              <a:rPr lang="el-GR" dirty="0">
                <a:solidFill>
                  <a:schemeClr val="bg1"/>
                </a:solidFill>
              </a:rPr>
              <a:t> νεκρωτική χωρίς κοκκιοκύτταρα (λεμφαδενοπάθεια </a:t>
            </a:r>
            <a:r>
              <a:rPr lang="en-US" dirty="0">
                <a:solidFill>
                  <a:schemeClr val="bg1"/>
                </a:solidFill>
              </a:rPr>
              <a:t>Kikuchi)</a:t>
            </a:r>
            <a:endParaRPr lang="el-GR" dirty="0">
              <a:solidFill>
                <a:schemeClr val="bg1"/>
              </a:solidFill>
            </a:endParaRPr>
          </a:p>
          <a:p>
            <a:pPr eaLnBrk="1" hangingPunct="1"/>
            <a:r>
              <a:rPr lang="el-GR" dirty="0">
                <a:solidFill>
                  <a:schemeClr val="bg1"/>
                </a:solidFill>
              </a:rPr>
              <a:t>Χρόνια λεμφαδενίτιδα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/>
            <a:r>
              <a:rPr lang="el-GR" dirty="0" err="1">
                <a:solidFill>
                  <a:schemeClr val="bg1"/>
                </a:solidFill>
              </a:rPr>
              <a:t>Κοκκιωματώδης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01FD8DE-26B1-5A2E-419E-98E98FED40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13" y="323850"/>
            <a:ext cx="7775575" cy="574675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>
                <a:solidFill>
                  <a:srgbClr val="FFFF00"/>
                </a:solidFill>
              </a:rPr>
              <a:t>Λεμφοπενικός</a:t>
            </a:r>
            <a:r>
              <a:rPr sz="3600" spc="20" dirty="0">
                <a:solidFill>
                  <a:srgbClr val="FFFF00"/>
                </a:solidFill>
              </a:rPr>
              <a:t> </a:t>
            </a:r>
            <a:r>
              <a:rPr sz="3600" spc="-5" dirty="0">
                <a:solidFill>
                  <a:srgbClr val="FFFF00"/>
                </a:solidFill>
              </a:rPr>
              <a:t>τύπος</a:t>
            </a:r>
            <a:r>
              <a:rPr sz="3600" spc="3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-</a:t>
            </a:r>
            <a:r>
              <a:rPr sz="3600" spc="-10" dirty="0">
                <a:solidFill>
                  <a:srgbClr val="FFFF00"/>
                </a:solidFill>
              </a:rPr>
              <a:t> </a:t>
            </a:r>
            <a:r>
              <a:rPr sz="3600" spc="-5" dirty="0">
                <a:solidFill>
                  <a:srgbClr val="FFFF00"/>
                </a:solidFill>
              </a:rPr>
              <a:t>Μορφολογία</a:t>
            </a:r>
            <a:endParaRPr sz="3600" dirty="0">
              <a:solidFill>
                <a:srgbClr val="FFFF00"/>
              </a:solidFill>
            </a:endParaRPr>
          </a:p>
        </p:txBody>
      </p:sp>
      <p:sp>
        <p:nvSpPr>
          <p:cNvPr id="65539" name="object 3">
            <a:extLst>
              <a:ext uri="{FF2B5EF4-FFF2-40B4-BE49-F238E27FC236}">
                <a16:creationId xmlns:a16="http://schemas.microsoft.com/office/drawing/2014/main" id="{2C42F880-BE50-91F9-20E6-F15E04E97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250950"/>
            <a:ext cx="4845050" cy="52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3975" rIns="0" bIns="0">
            <a:spAutoFit/>
          </a:bodyPr>
          <a:lstStyle>
            <a:lvl1pPr marL="355600" indent="-3429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588"/>
              </a:lnSpc>
              <a:spcBef>
                <a:spcPts val="425"/>
              </a:spcBef>
              <a:buClr>
                <a:schemeClr val="bg1"/>
              </a:buClr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Αναλογική αύξηση HRS  κυττάρων σε σχέση με  λεμφοκύτταρα</a:t>
            </a:r>
            <a:endParaRPr lang="el-GR" altLang="el-GR" sz="24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2575"/>
              </a:lnSpc>
              <a:spcBef>
                <a:spcPts val="600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Εικόνα μικτής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κυτταροβρίθειας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με </a:t>
            </a:r>
            <a:r>
              <a:rPr lang="el-GR" altLang="el-GR" sz="2400" dirty="0" err="1">
                <a:solidFill>
                  <a:srgbClr val="FFFFFF"/>
                </a:solidFill>
                <a:latin typeface="Wingdings" panose="05000000000000000000" pitchFamily="2" charset="2"/>
              </a:rPr>
              <a:t></a:t>
            </a:r>
            <a:r>
              <a:rPr lang="el-GR" alt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HRS κύτταρα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550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Έντονα πλειόμορφα 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νεοπλασματικά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κύτταρα με  σαρκωματώδη μορφολογία  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(</a:t>
            </a:r>
            <a:r>
              <a:rPr lang="el-GR" altLang="el-GR" sz="24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δ.δ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. από αναπλαστικό</a:t>
            </a:r>
            <a:endParaRPr lang="el-GR" altLang="el-GR" sz="24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2588"/>
              </a:lnSpc>
              <a:spcBef>
                <a:spcPct val="0"/>
              </a:spcBef>
            </a:pPr>
            <a:r>
              <a:rPr lang="en-US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el-GR" altLang="el-G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λέμφωμα)</a:t>
            </a:r>
            <a:endParaRPr lang="el-GR" altLang="el-GR" sz="24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2738"/>
              </a:lnSpc>
              <a:spcBef>
                <a:spcPts val="288"/>
              </a:spcBef>
              <a:buFont typeface="Microsoft Sans Serif" panose="020B0604020202020204" pitchFamily="34" charset="0"/>
              <a:buChar char="•"/>
            </a:pP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Μικρός σχετικά αριθμός HRS</a:t>
            </a:r>
            <a:endParaRPr lang="el-GR" altLang="el-GR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2588"/>
              </a:lnSpc>
              <a:spcBef>
                <a:spcPts val="188"/>
              </a:spcBef>
            </a:pPr>
            <a:r>
              <a:rPr lang="en-US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   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κυττάρων εντός 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κυτταροβριθούς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ή  </a:t>
            </a:r>
            <a:r>
              <a:rPr lang="el-GR" altLang="el-GR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υποκυτταρικού</a:t>
            </a:r>
            <a:r>
              <a:rPr lang="el-GR" altLang="el-GR" sz="2400" b="1" dirty="0">
                <a:solidFill>
                  <a:srgbClr val="FFFFFF"/>
                </a:solidFill>
                <a:latin typeface="Arial" panose="020B0604020202020204" pitchFamily="34" charset="0"/>
              </a:rPr>
              <a:t> ινώδους  υποστρώματος</a:t>
            </a:r>
            <a:endParaRPr lang="el-GR" altLang="el-GR" sz="2400" dirty="0">
              <a:latin typeface="Arial" panose="020B0604020202020204" pitchFamily="34" charset="0"/>
            </a:endParaRPr>
          </a:p>
        </p:txBody>
      </p:sp>
      <p:grpSp>
        <p:nvGrpSpPr>
          <p:cNvPr id="65540" name="object 4">
            <a:extLst>
              <a:ext uri="{FF2B5EF4-FFF2-40B4-BE49-F238E27FC236}">
                <a16:creationId xmlns:a16="http://schemas.microsoft.com/office/drawing/2014/main" id="{8A7AE970-1EC1-EB43-0A98-C2A2BEF32DF3}"/>
              </a:ext>
            </a:extLst>
          </p:cNvPr>
          <p:cNvGrpSpPr>
            <a:grpSpLocks/>
          </p:cNvGrpSpPr>
          <p:nvPr/>
        </p:nvGrpSpPr>
        <p:grpSpPr bwMode="auto">
          <a:xfrm>
            <a:off x="5092700" y="1193800"/>
            <a:ext cx="3995738" cy="2536825"/>
            <a:chOff x="5092763" y="1194371"/>
            <a:chExt cx="3995420" cy="2536825"/>
          </a:xfrm>
        </p:grpSpPr>
        <p:pic>
          <p:nvPicPr>
            <p:cNvPr id="65544" name="object 5">
              <a:extLst>
                <a:ext uri="{FF2B5EF4-FFF2-40B4-BE49-F238E27FC236}">
                  <a16:creationId xmlns:a16="http://schemas.microsoft.com/office/drawing/2014/main" id="{9F5F6D4D-1FB5-1AE3-9287-62166C5CA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352" y="1203959"/>
              <a:ext cx="3976115" cy="2517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5" name="object 6">
              <a:extLst>
                <a:ext uri="{FF2B5EF4-FFF2-40B4-BE49-F238E27FC236}">
                  <a16:creationId xmlns:a16="http://schemas.microsoft.com/office/drawing/2014/main" id="{E8AAA51B-87ED-BA09-F50C-6C043B729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526" y="1199133"/>
              <a:ext cx="3985895" cy="2527300"/>
            </a:xfrm>
            <a:custGeom>
              <a:avLst/>
              <a:gdLst>
                <a:gd name="T0" fmla="*/ 0 w 3985895"/>
                <a:gd name="T1" fmla="*/ 2527173 h 2527300"/>
                <a:gd name="T2" fmla="*/ 3985641 w 3985895"/>
                <a:gd name="T3" fmla="*/ 2527173 h 2527300"/>
                <a:gd name="T4" fmla="*/ 3985641 w 3985895"/>
                <a:gd name="T5" fmla="*/ 0 h 2527300"/>
                <a:gd name="T6" fmla="*/ 0 w 3985895"/>
                <a:gd name="T7" fmla="*/ 0 h 2527300"/>
                <a:gd name="T8" fmla="*/ 0 w 3985895"/>
                <a:gd name="T9" fmla="*/ 2527173 h 2527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5895" h="2527300">
                  <a:moveTo>
                    <a:pt x="0" y="2527173"/>
                  </a:moveTo>
                  <a:lnTo>
                    <a:pt x="3985641" y="2527173"/>
                  </a:lnTo>
                  <a:lnTo>
                    <a:pt x="3985641" y="0"/>
                  </a:lnTo>
                  <a:lnTo>
                    <a:pt x="0" y="0"/>
                  </a:lnTo>
                  <a:lnTo>
                    <a:pt x="0" y="2527173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65541" name="object 7">
            <a:extLst>
              <a:ext uri="{FF2B5EF4-FFF2-40B4-BE49-F238E27FC236}">
                <a16:creationId xmlns:a16="http://schemas.microsoft.com/office/drawing/2014/main" id="{DB90756B-26B5-4DEB-642C-495DA5BD4D61}"/>
              </a:ext>
            </a:extLst>
          </p:cNvPr>
          <p:cNvGrpSpPr>
            <a:grpSpLocks/>
          </p:cNvGrpSpPr>
          <p:nvPr/>
        </p:nvGrpSpPr>
        <p:grpSpPr bwMode="auto">
          <a:xfrm>
            <a:off x="5092700" y="4089400"/>
            <a:ext cx="3963988" cy="2540000"/>
            <a:chOff x="5092763" y="4090034"/>
            <a:chExt cx="3963670" cy="2540000"/>
          </a:xfrm>
        </p:grpSpPr>
        <p:pic>
          <p:nvPicPr>
            <p:cNvPr id="65542" name="object 8">
              <a:extLst>
                <a:ext uri="{FF2B5EF4-FFF2-40B4-BE49-F238E27FC236}">
                  <a16:creationId xmlns:a16="http://schemas.microsoft.com/office/drawing/2014/main" id="{E19AFA19-3D16-4E69-2004-0616B85EE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352" y="4099559"/>
              <a:ext cx="3944111" cy="2520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3" name="object 9">
              <a:extLst>
                <a:ext uri="{FF2B5EF4-FFF2-40B4-BE49-F238E27FC236}">
                  <a16:creationId xmlns:a16="http://schemas.microsoft.com/office/drawing/2014/main" id="{DF6C1768-DB00-D512-F32E-D5A6E1B6F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526" y="4094797"/>
              <a:ext cx="3954145" cy="2530475"/>
            </a:xfrm>
            <a:custGeom>
              <a:avLst/>
              <a:gdLst>
                <a:gd name="T0" fmla="*/ 0 w 3954145"/>
                <a:gd name="T1" fmla="*/ 2530221 h 2530475"/>
                <a:gd name="T2" fmla="*/ 3953637 w 3954145"/>
                <a:gd name="T3" fmla="*/ 2530221 h 2530475"/>
                <a:gd name="T4" fmla="*/ 3953637 w 3954145"/>
                <a:gd name="T5" fmla="*/ 0 h 2530475"/>
                <a:gd name="T6" fmla="*/ 0 w 3954145"/>
                <a:gd name="T7" fmla="*/ 0 h 2530475"/>
                <a:gd name="T8" fmla="*/ 0 w 3954145"/>
                <a:gd name="T9" fmla="*/ 2530221 h 2530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54145" h="2530475">
                  <a:moveTo>
                    <a:pt x="0" y="2530221"/>
                  </a:moveTo>
                  <a:lnTo>
                    <a:pt x="3953637" y="2530221"/>
                  </a:lnTo>
                  <a:lnTo>
                    <a:pt x="3953637" y="0"/>
                  </a:lnTo>
                  <a:lnTo>
                    <a:pt x="0" y="0"/>
                  </a:lnTo>
                  <a:lnTo>
                    <a:pt x="0" y="2530221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935849"/>
              </p:ext>
            </p:extLst>
          </p:nvPr>
        </p:nvGraphicFramePr>
        <p:xfrm>
          <a:off x="179512" y="21876"/>
          <a:ext cx="8784976" cy="6796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Λεμφώματα</a:t>
                      </a:r>
                      <a:r>
                        <a:rPr lang="el-GR" sz="1400" b="1" baseline="0" dirty="0">
                          <a:solidFill>
                            <a:schemeClr val="tx1"/>
                          </a:solidFill>
                        </a:rPr>
                        <a:t> από ώριμα Β-λεμφοκύτταρα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Περιφερικά Β λεμφώματα κατά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WHO2022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Χρόνια</a:t>
                      </a:r>
                      <a:r>
                        <a:rPr lang="el-GR" sz="1400" b="1" baseline="0" dirty="0">
                          <a:solidFill>
                            <a:schemeClr val="tx1"/>
                          </a:solidFill>
                        </a:rPr>
                        <a:t> Λεμφοκυτταρική Λευχαιμία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Λέμφωμα μανδύα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86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Λεμφοζιδιακό λέμφωμα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Λεμφώματα οριακής ζώνης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Λεμφοπλασματοκυτταρικό λέμφωμα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Διάχυτο λέμφωμα</a:t>
                      </a:r>
                      <a:r>
                        <a:rPr lang="el-GR" sz="1400" b="1" baseline="0" dirty="0">
                          <a:solidFill>
                            <a:schemeClr val="tx1"/>
                          </a:solidFill>
                        </a:rPr>
                        <a:t> από μεγάλα Β κύτταρα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Λέμφωμα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Burkitt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Λέμφωμα</a:t>
                      </a:r>
                      <a:r>
                        <a:rPr lang="el-GR" sz="1400" b="1" baseline="0" dirty="0">
                          <a:solidFill>
                            <a:schemeClr val="tx1"/>
                          </a:solidFill>
                        </a:rPr>
                        <a:t> υψηλής κακοήθειας με διαμεταθέσεις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MYC/BCL2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Μεγαλοκυτταρικά Β λεμφώματα ανοσοπρονομιούχων περιοχών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B λέμφωμα πλούσιο σε Τ  λεμφοκύτταρα/ιστιοκύτταρα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EBV+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 μεγαλοκυτταρικό Β λέμφωμα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νδαγγειακό μεγαλοκυτταρικό Β λέμφωμα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8486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Πρωτοπαθές δερματικό μεγαλοκυτταρικό </a:t>
                      </a:r>
                      <a:br>
                        <a:rPr lang="el-GR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Β λέμφωμα τύπου ποδός (leg type)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70059"/>
                  </a:ext>
                </a:extLst>
              </a:tr>
              <a:tr h="313404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Λεμφωματοειδής κοκκιωμάτωση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35007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Πρωτοπαθές μεγαλοκυτταρικό Β λέμφωμα του μεσοθωρακίου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485746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Λέμφωμα υψηλής κακοήθειας μη ειδικού τύπου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65804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Λεμφώματα με πλασμαβλαστικούς χαρακτήρες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648424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Μεγαλοκυτταρικό Β λέμφωμα με διαμεταθέσεις του IRF4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429420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Υψηλής κακοήθειας Β λέμφωμα (τύπου BL) με ανωμαλίες του 11q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7056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349500"/>
            <a:ext cx="5975350" cy="2420938"/>
          </a:xfrm>
          <a:solidFill>
            <a:schemeClr val="bg1"/>
          </a:solidFill>
        </p:spPr>
        <p:txBody>
          <a:bodyPr lIns="90488" tIns="44450" rIns="90488" bIns="44450"/>
          <a:lstStyle/>
          <a:p>
            <a:pPr algn="ctr"/>
            <a:r>
              <a:rPr lang="el-GR" sz="2800">
                <a:solidFill>
                  <a:schemeClr val="tx1"/>
                </a:solidFill>
              </a:rPr>
              <a:t>ΧΛΛ </a:t>
            </a:r>
            <a:br>
              <a:rPr lang="el-GR" sz="2800">
                <a:solidFill>
                  <a:schemeClr val="tx1"/>
                </a:solidFill>
              </a:rPr>
            </a:br>
            <a:r>
              <a:rPr lang="el-GR" sz="2800">
                <a:solidFill>
                  <a:schemeClr val="tx1"/>
                </a:solidFill>
              </a:rPr>
              <a:t>Λέμφωμα μανδύα </a:t>
            </a:r>
            <a:br>
              <a:rPr lang="el-GR" sz="2800">
                <a:solidFill>
                  <a:schemeClr val="tx1"/>
                </a:solidFill>
              </a:rPr>
            </a:br>
            <a:r>
              <a:rPr lang="el-GR" sz="2800">
                <a:solidFill>
                  <a:schemeClr val="tx1"/>
                </a:solidFill>
              </a:rPr>
              <a:t>Λεμφοζιδιακό</a:t>
            </a:r>
            <a:br>
              <a:rPr lang="el-GR" sz="2800">
                <a:solidFill>
                  <a:schemeClr val="tx1"/>
                </a:solidFill>
              </a:rPr>
            </a:br>
            <a:r>
              <a:rPr lang="el-GR" sz="2800">
                <a:solidFill>
                  <a:schemeClr val="tx1"/>
                </a:solidFill>
              </a:rPr>
              <a:t>Οριακής ζώνης</a:t>
            </a:r>
            <a:br>
              <a:rPr lang="el-GR" sz="2800">
                <a:solidFill>
                  <a:schemeClr val="tx1"/>
                </a:solidFill>
              </a:rPr>
            </a:br>
            <a:r>
              <a:rPr lang="el-GR" sz="2800">
                <a:solidFill>
                  <a:schemeClr val="tx1"/>
                </a:solidFill>
              </a:rPr>
              <a:t>Λεμφοπλασματοκυτταρικό</a:t>
            </a:r>
            <a:endParaRPr lang="en-US" sz="2800" i="1">
              <a:solidFill>
                <a:schemeClr val="tx1"/>
              </a:solidFill>
            </a:endParaRPr>
          </a:p>
        </p:txBody>
      </p:sp>
      <p:sp>
        <p:nvSpPr>
          <p:cNvPr id="72707" name="2 - TextBox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>
                <a:solidFill>
                  <a:srgbClr val="FFFF00"/>
                </a:solidFill>
              </a:rPr>
              <a:t>ΛΕΜΦΩΜΑΤΑ ΑΠΟ ΜΙΚΡΑ Β ΚΥΤΤΑΡΑ</a:t>
            </a:r>
            <a:br>
              <a:rPr lang="en-US" sz="2800">
                <a:solidFill>
                  <a:srgbClr val="FFFF00"/>
                </a:solidFill>
              </a:rPr>
            </a:br>
            <a:endParaRPr lang="el-GR" sz="2800"/>
          </a:p>
        </p:txBody>
      </p:sp>
      <p:cxnSp>
        <p:nvCxnSpPr>
          <p:cNvPr id="5" name="Straight Connector 4"/>
          <p:cNvCxnSpPr/>
          <p:nvPr/>
        </p:nvCxnSpPr>
        <p:spPr>
          <a:xfrm>
            <a:off x="755650" y="1052513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34400" cy="950913"/>
          </a:xfrm>
        </p:spPr>
        <p:txBody>
          <a:bodyPr lIns="90488" tIns="44450" rIns="90488" bIns="44450"/>
          <a:lstStyle/>
          <a:p>
            <a:pPr algn="ctr"/>
            <a:r>
              <a:rPr lang="el-G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ΧΡΟΝΙΑ ΛΕΜΦΟΓΕΝΗΣ ΛΕΥΧΑΙΜΙΑ (ΧΛΛ) /ΛΕΜΦΟΚΥΤΤΑΡΙΚΟ ΛΕΜΦΩΜΑ</a:t>
            </a:r>
            <a:endParaRPr lang="en-US" sz="28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667000"/>
            <a:ext cx="7994650" cy="3048000"/>
          </a:xfrm>
        </p:spPr>
        <p:txBody>
          <a:bodyPr/>
          <a:lstStyle/>
          <a:p>
            <a:pPr>
              <a:buClr>
                <a:srgbClr val="00FFCC"/>
              </a:buClr>
            </a:pP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Νεόπλασμα από μονόμορφα μικρά στρογγυλά               Β λεμφοκύτταρα, με προλεμφοκύτταρα και παραανοσοβλάστες σε ψευδοόζους</a:t>
            </a:r>
          </a:p>
          <a:p>
            <a:pPr>
              <a:buClr>
                <a:srgbClr val="00FFCC"/>
              </a:buClr>
            </a:pP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Στην πλειοψηφία </a:t>
            </a:r>
            <a:r>
              <a:rPr lang="el-GR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CD5 </a:t>
            </a:r>
            <a:r>
              <a:rPr lang="el-GR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και </a:t>
            </a:r>
            <a:r>
              <a:rPr 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CD23</a:t>
            </a:r>
            <a:endParaRPr lang="el-GR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FFCC"/>
              </a:buClr>
            </a:pPr>
            <a:r>
              <a:rPr lang="el-GR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ΧΛΛ: λευχαιμική εικόνα (</a:t>
            </a:r>
            <a:r>
              <a:rPr lang="en-GB" sz="2800" b="0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l-GR" sz="2800" b="0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κύτταρα</a:t>
            </a:r>
            <a:r>
              <a:rPr lang="en-GB" sz="2800" b="0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&gt;5×10</a:t>
            </a:r>
            <a:r>
              <a:rPr lang="en-GB" sz="2800" b="0" i="0" baseline="300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800" b="0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  <a:r>
              <a:rPr lang="en-GB" sz="2000" b="0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FFCC"/>
              </a:buClr>
            </a:pPr>
            <a:r>
              <a:rPr lang="el-GR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Λεμφοκυτταρικό λέμφωμα </a:t>
            </a: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 3" pitchFamily="18" charset="2"/>
              </a:rPr>
              <a:t> </a:t>
            </a: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μορφολογία και φαινότυπος ΧΛΛ, </a:t>
            </a:r>
            <a:r>
              <a:rPr lang="el-GR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χωρίς λευχαιμική διήθηση </a:t>
            </a: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περιφερικού αίματος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2987675" y="2060575"/>
            <a:ext cx="3960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ΟΡΙΣΜΟΣ (Π.Ο.Υ. 2022)</a:t>
            </a:r>
            <a:endParaRPr lang="el-GR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609600" y="2209800"/>
            <a:ext cx="79232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defRPr/>
            </a:pPr>
            <a:r>
              <a:rPr lang="el-G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ΕΠΙΔΗΜΙΟΛΟΓΙΑ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90% των περιπτώσεων χρόνιων λευχαιμιών που οφείλονται σε λεμφώματα 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6,7% των μη 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Hodgkin </a:t>
            </a: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λεμφωμάτων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Ηλικία συνήθως &gt;50 ετών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Α/Γ: 2/1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533400"/>
            <a:ext cx="8534400" cy="95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0" hangingPunct="0">
              <a:defRPr/>
            </a:pPr>
            <a:r>
              <a:rPr lang="el-GR" sz="280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ΧΡΟΝΙΑ ΛΕΜΦΟΓΕΝΗΣ ΛΕΥΧΑΙΜΙΑ (ΧΛΛ) /ΛΕΜΦΟΚΥΤΤΑΡΙΚΟ ΛΕΜΦΩΜΑ</a:t>
            </a:r>
            <a:endParaRPr lang="en-US" sz="2800" i="1" dirty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1266825"/>
          </a:xfrm>
        </p:spPr>
        <p:txBody>
          <a:bodyPr/>
          <a:lstStyle/>
          <a:p>
            <a:pPr>
              <a:defRPr/>
            </a:pPr>
            <a:r>
              <a:rPr lang="el-GR" sz="3200" dirty="0">
                <a:solidFill>
                  <a:srgbClr val="FFFF00"/>
                </a:solidFill>
              </a:rPr>
              <a:t>ΧΛΛ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l-GR" sz="3200" dirty="0">
                <a:solidFill>
                  <a:srgbClr val="FFFF00"/>
                </a:solidFill>
              </a:rPr>
              <a:t>Ψευδοοζώδες πρότυπο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7827" name="Picture 3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4676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467600" cy="544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>
                <a:solidFill>
                  <a:srgbClr val="FFFF00"/>
                </a:solidFill>
              </a:rPr>
              <a:t>ΧΛΛ: Ψευδοόζοι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78851" name="Picture 3" descr="CLL-2B-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066800"/>
            <a:ext cx="5486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 descr="CLL-1B-Giemsa from WH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00400"/>
            <a:ext cx="527685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533400" y="1828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PAS Stain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791200" y="4876800"/>
            <a:ext cx="3048000" cy="15700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Giemsa</a:t>
            </a:r>
            <a:r>
              <a:rPr lang="el-GR">
                <a:solidFill>
                  <a:srgbClr val="FFFF00"/>
                </a:solidFill>
              </a:rPr>
              <a:t>: Προλεμφοκύτταρα και παραανοσοβλάστες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LL-PL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29718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CLL-PL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31242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CLL-PL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90600"/>
            <a:ext cx="31242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 descr="PLL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760788"/>
            <a:ext cx="32004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CLL-PL 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17950"/>
            <a:ext cx="32004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CLL-PL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905250"/>
            <a:ext cx="30718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0" y="1066800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00"/>
                </a:solidFill>
                <a:latin typeface="Tahoma" pitchFamily="34" charset="0"/>
              </a:rPr>
              <a:t>Μικρό λεμφοκύτταρο</a:t>
            </a:r>
            <a:endParaRPr lang="en-US">
              <a:latin typeface="Tahoma" pitchFamily="34" charset="0"/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400800" y="6248400"/>
            <a:ext cx="267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00"/>
                </a:solidFill>
                <a:latin typeface="Tahoma" pitchFamily="34" charset="0"/>
              </a:rPr>
              <a:t>Προλεμφοκύτταρο</a:t>
            </a:r>
            <a:endParaRPr lang="en-US">
              <a:latin typeface="Tahoma" pitchFamily="34" charset="0"/>
            </a:endParaRPr>
          </a:p>
        </p:txBody>
      </p:sp>
      <p:sp>
        <p:nvSpPr>
          <p:cNvPr id="29706" name="Rectangle 10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467600" cy="544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>
                <a:solidFill>
                  <a:srgbClr val="FFFF00"/>
                </a:solidFill>
              </a:rPr>
              <a:t>Προλεμφοκύτταρα σε ΧΛΛ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982662"/>
          </a:xfrm>
        </p:spPr>
        <p:txBody>
          <a:bodyPr/>
          <a:lstStyle/>
          <a:p>
            <a:r>
              <a:rPr lang="el-GR" sz="3600" dirty="0">
                <a:solidFill>
                  <a:srgbClr val="FFFF00"/>
                </a:solidFill>
              </a:rPr>
              <a:t>ΧΛΛ</a:t>
            </a:r>
            <a:br>
              <a:rPr lang="el-GR" sz="4800" dirty="0">
                <a:solidFill>
                  <a:srgbClr val="FFFF00"/>
                </a:solidFill>
              </a:rPr>
            </a:br>
            <a:r>
              <a:rPr lang="el-GR" sz="3200" i="1" dirty="0">
                <a:solidFill>
                  <a:srgbClr val="FFFF00"/>
                </a:solidFill>
              </a:rPr>
              <a:t>Ανοσοφαινότυπος</a:t>
            </a:r>
            <a:endParaRPr lang="en-US" sz="3200" i="1" dirty="0">
              <a:solidFill>
                <a:srgbClr val="FFFF00"/>
              </a:solidFill>
            </a:endParaRP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1949450" y="16764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 dirty="0">
                <a:solidFill>
                  <a:srgbClr val="FFFFCC"/>
                </a:solidFill>
              </a:rPr>
              <a:t>Επιφανειακή ανοσοσφαιρίνη: συνήθως αχνή, σπάνια έντονη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CD23: +95%</a:t>
            </a:r>
            <a:endParaRPr lang="el-GR" sz="2800" dirty="0">
              <a:solidFill>
                <a:srgbClr val="FFC000"/>
              </a:solidFill>
            </a:endParaRP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CD5</a:t>
            </a:r>
            <a:endParaRPr lang="el-GR" sz="2800" dirty="0">
              <a:solidFill>
                <a:srgbClr val="FFC000"/>
              </a:solidFill>
            </a:endParaRP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LEF1 + </a:t>
            </a:r>
            <a:r>
              <a:rPr lang="en-US" sz="2400" dirty="0">
                <a:solidFill>
                  <a:srgbClr val="FFC000"/>
                </a:solidFill>
              </a:rPr>
              <a:t>(lymphoid enhancing factor-1): 100%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CC"/>
                </a:solidFill>
              </a:rPr>
              <a:t>CD11c, FMC7: </a:t>
            </a:r>
            <a:r>
              <a:rPr lang="el-GR" sz="2800" dirty="0">
                <a:solidFill>
                  <a:srgbClr val="FFFFCC"/>
                </a:solidFill>
              </a:rPr>
              <a:t>	σπάνια+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CC"/>
                </a:solidFill>
              </a:rPr>
              <a:t>CD38 (</a:t>
            </a:r>
            <a:r>
              <a:rPr lang="el-GR" sz="2800" dirty="0">
                <a:solidFill>
                  <a:srgbClr val="FFFFCC"/>
                </a:solidFill>
              </a:rPr>
              <a:t>&gt;30%): 	40%+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 dirty="0">
                <a:solidFill>
                  <a:srgbClr val="FFC000"/>
                </a:solidFill>
              </a:rPr>
              <a:t>ΖΑΡ70 (&gt;20%): 40%+</a:t>
            </a:r>
            <a:endParaRPr lang="en-US" sz="2800" dirty="0">
              <a:solidFill>
                <a:srgbClr val="FFC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467600" cy="544513"/>
          </a:xfrm>
        </p:spPr>
        <p:txBody>
          <a:bodyPr/>
          <a:lstStyle/>
          <a:p>
            <a:r>
              <a:rPr lang="el-GR" sz="3200">
                <a:solidFill>
                  <a:srgbClr val="FFFF00"/>
                </a:solidFill>
              </a:rPr>
              <a:t>Ετερογένεια ΧΛΛ</a:t>
            </a:r>
            <a:endParaRPr lang="en-US" sz="3200" i="1">
              <a:solidFill>
                <a:srgbClr val="FFFF00"/>
              </a:solidFill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609600" y="2209800"/>
            <a:ext cx="838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Μεταλλάξεις μεταβλητής περιοχής γονιδίου ανοσοσφαιρινών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</a:t>
            </a:r>
            <a:r>
              <a:rPr lang="el-GR" sz="2800">
                <a:solidFill>
                  <a:srgbClr val="FFC000"/>
                </a:solidFill>
              </a:rPr>
              <a:t>- Μη-μεταλλαγμένα γονίδια: ~50%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C000"/>
                </a:solidFill>
              </a:rPr>
              <a:t>	- Μεταλλαγμένα γονίδια: ~50%</a:t>
            </a:r>
          </a:p>
          <a:p>
            <a:pPr marL="285750" indent="-285750">
              <a:buClr>
                <a:srgbClr val="00FFCC"/>
              </a:buClr>
              <a:buSzPct val="100000"/>
            </a:pPr>
            <a:endParaRPr lang="el-GR" sz="2800">
              <a:solidFill>
                <a:srgbClr val="FFFFCC"/>
              </a:solidFill>
            </a:endParaRP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Η μετάλλαξη υποδηλώνει έκθεση στο αντιγόνο: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- Εντός του βλαστικού κέντρου (Τ-εξαρτώμενη)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- Εκτός του βλαστικού κέντρου (Τ-ανεξάρτητη)</a:t>
            </a:r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/>
          <p:cNvSpPr>
            <a:spLocks noGrp="1"/>
          </p:cNvSpPr>
          <p:nvPr>
            <p:ph type="title"/>
          </p:nvPr>
        </p:nvSpPr>
        <p:spPr>
          <a:xfrm>
            <a:off x="468313" y="404664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dirty="0">
                <a:solidFill>
                  <a:srgbClr val="FFFF00"/>
                </a:solidFill>
              </a:rPr>
              <a:t>ΚΑΤΑΣΤΑΣΕΙΣ ΣΥΝΟΔΕΥΟΜΕΝΕΣ ΑΠΟ ΤΗΝ ΠΑΡΟΥΣΙΑ ΚΟΚΚΙΩΜΑΤΩΝ ΣΤΟΥΣ ΛΕΜΦΑΔΕΝΕΣ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0" y="1528763"/>
          <a:ext cx="9144000" cy="4815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5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6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547">
                <a:tc>
                  <a:txBody>
                    <a:bodyPr/>
                    <a:lstStyle/>
                    <a:p>
                      <a:r>
                        <a:rPr lang="el-GR" sz="1600" dirty="0"/>
                        <a:t>Λοιμώξεις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Νεοπλάσματα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Άλλες καταστάσεις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/>
                        <a:t>Φυματίωση και λοιπές </a:t>
                      </a:r>
                      <a:r>
                        <a:rPr lang="el-GR" sz="1600" dirty="0" err="1"/>
                        <a:t>μυκοβακτηριδιακές</a:t>
                      </a:r>
                      <a:r>
                        <a:rPr lang="el-GR" sz="1600" baseline="0" dirty="0"/>
                        <a:t> λοιμώξεις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Λέμφωμα</a:t>
                      </a:r>
                      <a:r>
                        <a:rPr lang="el-GR" sz="1600" baseline="0" dirty="0"/>
                        <a:t> </a:t>
                      </a:r>
                      <a:r>
                        <a:rPr lang="en-US" sz="1600" baseline="0" dirty="0"/>
                        <a:t>Hodgkin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/>
                        <a:t>Σαρκοείδωση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err="1"/>
                        <a:t>Τουλαραιμία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/>
                        <a:t>Αγγειοανοσοβλαστικό</a:t>
                      </a:r>
                      <a:r>
                        <a:rPr lang="el-GR" sz="1600" baseline="0" dirty="0"/>
                        <a:t> Τ λέμφωμα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Νόσος </a:t>
                      </a:r>
                      <a:r>
                        <a:rPr lang="en-US" sz="1600" dirty="0" err="1"/>
                        <a:t>Crohn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691">
                <a:tc>
                  <a:txBody>
                    <a:bodyPr/>
                    <a:lstStyle/>
                    <a:p>
                      <a:r>
                        <a:rPr lang="el-GR" sz="1600" dirty="0" err="1"/>
                        <a:t>Βρουκέλλωση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Β λεμφώματα (</a:t>
                      </a:r>
                      <a:r>
                        <a:rPr lang="el-GR" sz="1600" dirty="0" err="1"/>
                        <a:t>λεμφοπλασματοκυτταρικό</a:t>
                      </a:r>
                      <a:r>
                        <a:rPr lang="el-GR" sz="1600" dirty="0"/>
                        <a:t>,</a:t>
                      </a:r>
                      <a:r>
                        <a:rPr lang="el-GR" sz="1600" baseline="0" dirty="0"/>
                        <a:t> οριακής ζώνης, </a:t>
                      </a:r>
                      <a:r>
                        <a:rPr lang="en-US" sz="1600" baseline="0" dirty="0"/>
                        <a:t>DLBCL)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Πρωτοπαθής</a:t>
                      </a:r>
                      <a:r>
                        <a:rPr lang="el-GR" sz="1600" baseline="0" dirty="0"/>
                        <a:t> χολική κίρρωση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/>
                        <a:t>Σύφιλη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Μεταστατικά</a:t>
                      </a:r>
                      <a:r>
                        <a:rPr lang="el-GR" sz="1600" baseline="0" dirty="0"/>
                        <a:t> καρκινώματα (μαστού- ρινοφάρυγγα)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Μέταλλα (ζιρκόνιο)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err="1"/>
                        <a:t>Ιστοπλάσμωση</a:t>
                      </a:r>
                      <a:r>
                        <a:rPr lang="el-GR" sz="1600" baseline="0" dirty="0"/>
                        <a:t> και άλλες </a:t>
                      </a:r>
                      <a:r>
                        <a:rPr lang="el-GR" sz="1600" baseline="0" dirty="0" err="1"/>
                        <a:t>μυκητιασικές</a:t>
                      </a:r>
                      <a:r>
                        <a:rPr lang="el-GR" sz="1600" baseline="0" dirty="0"/>
                        <a:t> λοιμώξεις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Μεταστατικό </a:t>
                      </a:r>
                      <a:r>
                        <a:rPr lang="el-GR" sz="1600" dirty="0" err="1"/>
                        <a:t>σεμίνωμα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/>
                        <a:t>Ανοσοκαταστολή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/>
                        <a:t>Τοξόπλασμα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/>
                        <a:t>Νόσος εξ</a:t>
                      </a:r>
                      <a:r>
                        <a:rPr lang="el-GR" sz="1600" baseline="0" dirty="0"/>
                        <a:t> ονύχων γαλής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err="1"/>
                        <a:t>Λεισμανίαση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/>
                        <a:t>Λοιμώδης μονοπυρήνωση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1038225"/>
          </a:xfrm>
        </p:spPr>
        <p:txBody>
          <a:bodyPr/>
          <a:lstStyle/>
          <a:p>
            <a:r>
              <a:rPr lang="el-GR" sz="3200">
                <a:solidFill>
                  <a:srgbClr val="FFFF00"/>
                </a:solidFill>
              </a:rPr>
              <a:t>Ετερογένεια ΧΛΛ</a:t>
            </a:r>
            <a:br>
              <a:rPr lang="el-GR" sz="3200">
                <a:solidFill>
                  <a:srgbClr val="FFFF00"/>
                </a:solidFill>
              </a:rPr>
            </a:br>
            <a:r>
              <a:rPr lang="el-GR" sz="3200" i="1">
                <a:solidFill>
                  <a:srgbClr val="FFFF00"/>
                </a:solidFill>
              </a:rPr>
              <a:t>Γονιδιακό προφίλ</a:t>
            </a:r>
            <a:endParaRPr lang="en-US" sz="3200">
              <a:solidFill>
                <a:srgbClr val="FFFF00"/>
              </a:solidFill>
            </a:endParaRPr>
          </a:p>
        </p:txBody>
      </p:sp>
      <p:pic>
        <p:nvPicPr>
          <p:cNvPr id="83971" name="Picture 10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2209800"/>
            <a:ext cx="5745163" cy="2462213"/>
          </a:xfrm>
        </p:spPr>
      </p:pic>
      <p:sp>
        <p:nvSpPr>
          <p:cNvPr id="83972" name="Text Box 1028"/>
          <p:cNvSpPr txBox="1">
            <a:spLocks noChangeArrowheads="1"/>
          </p:cNvSpPr>
          <p:nvPr/>
        </p:nvSpPr>
        <p:spPr bwMode="auto">
          <a:xfrm>
            <a:off x="4572000" y="60198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Rosenwald, JEM 2001</a:t>
            </a:r>
          </a:p>
        </p:txBody>
      </p:sp>
      <p:sp>
        <p:nvSpPr>
          <p:cNvPr id="83973" name="Text Box 1029"/>
          <p:cNvSpPr txBox="1">
            <a:spLocks noChangeArrowheads="1"/>
          </p:cNvSpPr>
          <p:nvPr/>
        </p:nvSpPr>
        <p:spPr bwMode="auto">
          <a:xfrm>
            <a:off x="838200" y="5029200"/>
            <a:ext cx="769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rgbClr val="FFFFCC"/>
                </a:solidFill>
              </a:rPr>
              <a:t>Υπερέκφραση ΖΑΡ-70 σε μη μεταλλαγμένη ΧΛΛ</a:t>
            </a:r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654050"/>
          </a:xfrm>
        </p:spPr>
        <p:txBody>
          <a:bodyPr/>
          <a:lstStyle/>
          <a:p>
            <a:r>
              <a:rPr lang="el-GR" sz="3200">
                <a:solidFill>
                  <a:srgbClr val="FFFF00"/>
                </a:solidFill>
              </a:rPr>
              <a:t>Κλινική ετερογένεια ΧΛΛ</a:t>
            </a:r>
            <a:endParaRPr lang="en-US" sz="3200">
              <a:solidFill>
                <a:srgbClr val="FFFF00"/>
              </a:solidFill>
            </a:endParaRPr>
          </a:p>
        </p:txBody>
      </p:sp>
      <p:graphicFrame>
        <p:nvGraphicFramePr>
          <p:cNvPr id="373788" name="Group 28"/>
          <p:cNvGraphicFramePr>
            <a:graphicFrameLocks noGrp="1"/>
          </p:cNvGraphicFramePr>
          <p:nvPr/>
        </p:nvGraphicFramePr>
        <p:xfrm>
          <a:off x="304800" y="1828800"/>
          <a:ext cx="8534400" cy="4495800"/>
        </p:xfrm>
        <a:graphic>
          <a:graphicData uri="http://schemas.openxmlformats.org/drawingml/2006/table">
            <a:tbl>
              <a:tblPr/>
              <a:tblGrid>
                <a:gridCol w="4336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8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8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Ευνοϊκή πρόγνωση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Πτωχή  πρόγνωση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9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Τυπική μορφολογία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CD38- (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&lt;30%)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Στάδιο 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Μεταλλαγμένη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IgV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Φυσιολογικός </a:t>
                      </a:r>
                      <a:r>
                        <a:rPr kumimoji="0" lang="el-G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καρυότυπος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ή ανωμαλίες 13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Όχι </a:t>
                      </a:r>
                      <a:r>
                        <a:rPr kumimoji="0" lang="el-G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υπερέκφραση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 ΖΑΡ-70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Ατυπη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μορφολογία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CD38+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Στάδιο Β ή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Μη μεταλλαγμένη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IgV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T</a:t>
                      </a:r>
                      <a:r>
                        <a:rPr kumimoji="0" lang="el-G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ρισωμία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12, απώλεια 11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Απώλεια 17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p/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μετάλλαξη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p53/BIRC3</a:t>
                      </a:r>
                      <a:endParaRPr kumimoji="0" lang="el-G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Υπερέκφραση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 ΖΑΡ-70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684213" y="1341438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>
                <a:solidFill>
                  <a:srgbClr val="FFFF00"/>
                </a:solidFill>
              </a:rPr>
              <a:t>Λέμφωμα του μανδύα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8229600" cy="4401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>
                <a:solidFill>
                  <a:srgbClr val="FFC000"/>
                </a:solidFill>
              </a:rPr>
              <a:t>Ορισμός</a:t>
            </a:r>
            <a:r>
              <a:rPr lang="el-GR" sz="2800" dirty="0">
                <a:solidFill>
                  <a:schemeClr val="bg1"/>
                </a:solidFill>
              </a:rPr>
              <a:t>: Β λέμφωμα αποτελούμενο από </a:t>
            </a:r>
            <a:r>
              <a:rPr lang="el-GR" sz="2800" dirty="0">
                <a:solidFill>
                  <a:srgbClr val="FFC000"/>
                </a:solidFill>
              </a:rPr>
              <a:t>μονόμορφο</a:t>
            </a:r>
            <a:r>
              <a:rPr lang="el-GR" sz="2800" dirty="0">
                <a:solidFill>
                  <a:schemeClr val="bg1"/>
                </a:solidFill>
              </a:rPr>
              <a:t> πληθυσμό μικρού/μέσου μεγέθους κυττάρων με ανώμαλους πυρήνες. Έκφραση </a:t>
            </a:r>
            <a:r>
              <a:rPr lang="en-GB" sz="2800" dirty="0">
                <a:solidFill>
                  <a:schemeClr val="bg1"/>
                </a:solidFill>
              </a:rPr>
              <a:t>CD5, SOX11 </a:t>
            </a:r>
            <a:r>
              <a:rPr lang="el-GR" sz="2800" dirty="0">
                <a:solidFill>
                  <a:schemeClr val="bg1"/>
                </a:solidFill>
              </a:rPr>
              <a:t>και</a:t>
            </a:r>
            <a:r>
              <a:rPr lang="en-GB" sz="2800" dirty="0">
                <a:solidFill>
                  <a:schemeClr val="bg1"/>
                </a:solidFill>
              </a:rPr>
              <a:t> cyclin D1. </a:t>
            </a:r>
            <a:r>
              <a:rPr lang="el-GR" sz="2800" dirty="0">
                <a:solidFill>
                  <a:schemeClr val="bg1"/>
                </a:solidFill>
              </a:rPr>
              <a:t>Σχετίζεται με διαμεταθέσεις της οικογένειας των γονιδίων των κυκλινών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l-GR" sz="2800" dirty="0">
                <a:solidFill>
                  <a:schemeClr val="bg1"/>
                </a:solidFill>
              </a:rPr>
              <a:t>(</a:t>
            </a:r>
            <a:r>
              <a:rPr lang="en-GB" sz="2800" dirty="0">
                <a:solidFill>
                  <a:schemeClr val="bg1"/>
                </a:solidFill>
              </a:rPr>
              <a:t>CCND</a:t>
            </a:r>
            <a:r>
              <a:rPr lang="el-GR" sz="2800" dirty="0">
                <a:solidFill>
                  <a:schemeClr val="bg1"/>
                </a:solidFill>
              </a:rPr>
              <a:t>)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l-GR" sz="2800" dirty="0">
                <a:solidFill>
                  <a:schemeClr val="bg1"/>
                </a:solidFill>
              </a:rPr>
              <a:t>συχνότερα της</a:t>
            </a:r>
            <a:r>
              <a:rPr lang="en-GB" sz="2800" dirty="0">
                <a:solidFill>
                  <a:schemeClr val="bg1"/>
                </a:solidFill>
              </a:rPr>
              <a:t> CCND1</a:t>
            </a:r>
            <a:r>
              <a:rPr lang="el-GR" sz="2800" dirty="0">
                <a:solidFill>
                  <a:schemeClr val="bg1"/>
                </a:solidFill>
              </a:rPr>
              <a:t> [</a:t>
            </a:r>
            <a:r>
              <a:rPr lang="en-GB" sz="2800" dirty="0">
                <a:solidFill>
                  <a:schemeClr val="bg1"/>
                </a:solidFill>
              </a:rPr>
              <a:t>t(11;14)</a:t>
            </a:r>
            <a:r>
              <a:rPr lang="el-GR" sz="2800" dirty="0">
                <a:solidFill>
                  <a:schemeClr val="bg1"/>
                </a:solidFill>
              </a:rPr>
              <a:t>]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  <a:endParaRPr lang="el-GR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l-GR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l-GR" sz="2800" dirty="0">
                <a:solidFill>
                  <a:schemeClr val="bg1"/>
                </a:solidFill>
              </a:rPr>
              <a:t>** Τροποποιημένα (βλαστικά) κύτταρα ή ψευδοόζοι</a:t>
            </a:r>
          </a:p>
          <a:p>
            <a:r>
              <a:rPr lang="el-GR" sz="2800" dirty="0">
                <a:solidFill>
                  <a:schemeClr val="bg1"/>
                </a:solidFill>
              </a:rPr>
              <a:t>    απουσιάζουν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>
                <a:solidFill>
                  <a:srgbClr val="FFFF00"/>
                </a:solidFill>
              </a:rPr>
              <a:t>Λέμφωμα του μανδύα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229600" cy="50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</a:pPr>
            <a:r>
              <a:rPr lang="el-GR" sz="2800">
                <a:solidFill>
                  <a:srgbClr val="FFFF00"/>
                </a:solidFill>
              </a:rPr>
              <a:t>Επιδημιολογία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3-10% των μη </a:t>
            </a:r>
            <a:r>
              <a:rPr lang="en-US" sz="2800">
                <a:solidFill>
                  <a:schemeClr val="bg1"/>
                </a:solidFill>
              </a:rPr>
              <a:t>Hodgkin </a:t>
            </a:r>
            <a:r>
              <a:rPr lang="el-GR" sz="2800">
                <a:solidFill>
                  <a:schemeClr val="bg1"/>
                </a:solidFill>
              </a:rPr>
              <a:t>λεμφωμάτων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Μέσης-μεγάλης ηλικίας άτομα (~60 έτη)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Α&gt;Γ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Συνήθως προσβάλλονται λεμφαδένες, σπλήνας και μυελός των οστών (+/- λευχαιμική εικόνα)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Εξωλεμφαδενικές εντοπίσεις</a:t>
            </a:r>
            <a:r>
              <a:rPr lang="el-GR" sz="2800">
                <a:solidFill>
                  <a:srgbClr val="FFC000"/>
                </a:solidFill>
              </a:rPr>
              <a:t>: γαστρεντερικός σωλήνας (</a:t>
            </a:r>
            <a:r>
              <a:rPr lang="el-GR" sz="2800">
                <a:solidFill>
                  <a:srgbClr val="FFC000"/>
                </a:solidFill>
                <a:sym typeface="Wingdings 3" pitchFamily="18" charset="2"/>
              </a:rPr>
              <a:t></a:t>
            </a:r>
            <a:r>
              <a:rPr lang="el-GR" sz="2800">
                <a:solidFill>
                  <a:srgbClr val="FFC000"/>
                </a:solidFill>
              </a:rPr>
              <a:t>λεμφωματώδης πολυποδίαση) και δακτύλιος </a:t>
            </a:r>
            <a:r>
              <a:rPr lang="en-US" sz="2800">
                <a:solidFill>
                  <a:srgbClr val="FFC000"/>
                </a:solidFill>
              </a:rPr>
              <a:t>Waldeyer</a:t>
            </a:r>
            <a:endParaRPr lang="el-GR" sz="28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>
                <a:solidFill>
                  <a:srgbClr val="FFFF00"/>
                </a:solidFill>
              </a:rPr>
              <a:t>Λέμφωμα του μανδύα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7467600" cy="440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</a:pPr>
            <a:r>
              <a:rPr lang="el-GR" sz="2800">
                <a:solidFill>
                  <a:srgbClr val="FFFFCC"/>
                </a:solidFill>
              </a:rPr>
              <a:t>Κλινική εικόνα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Συνήθως </a:t>
            </a:r>
            <a:r>
              <a:rPr lang="el-GR" sz="2800">
                <a:solidFill>
                  <a:srgbClr val="FFC000"/>
                </a:solidFill>
              </a:rPr>
              <a:t>στάδιο ΙΙΙ/</a:t>
            </a:r>
            <a:r>
              <a:rPr lang="en-US" sz="2800">
                <a:solidFill>
                  <a:srgbClr val="FFC000"/>
                </a:solidFill>
              </a:rPr>
              <a:t>IV</a:t>
            </a:r>
            <a:r>
              <a:rPr lang="el-GR" sz="2800">
                <a:solidFill>
                  <a:srgbClr val="FFC000"/>
                </a:solidFill>
              </a:rPr>
              <a:t> </a:t>
            </a:r>
            <a:r>
              <a:rPr lang="el-GR" sz="2800">
                <a:solidFill>
                  <a:srgbClr val="FFFFCC"/>
                </a:solidFill>
              </a:rPr>
              <a:t>κατά τη διάγνωση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Λεμφαδενοπάθεια (μαζική) σπληνομεγαλία, διήθηση μυελού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Λευχαιμική διήθηση περιφερικού αίματος 25% των περιπτώσεων κατά τη διάγνωση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Σπάνια εμφάνιση της εξωλεμφαδενικής νόσου κατά τη διάγνωση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>
                <a:solidFill>
                  <a:srgbClr val="FFFF00"/>
                </a:solidFill>
              </a:rPr>
              <a:t>Λέμφωμα του μανδύα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71463" y="1219200"/>
            <a:ext cx="8872537" cy="526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Ιστολογική εικόνα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Αρχιτεκτονικό πρότυπο: τύπου μανδύα, οζώδες, διάχυτο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Μικρού/μέσου μεγέθους λεμφοκύτταρα με ανώμαλου σχήματος πυρήνες-</a:t>
            </a:r>
            <a:r>
              <a:rPr lang="el-GR" sz="2400" u="sng" dirty="0">
                <a:solidFill>
                  <a:srgbClr val="FFFFCC"/>
                </a:solidFill>
                <a:latin typeface="+mn-lt"/>
                <a:cs typeface="Arial" pitchFamily="34" charset="0"/>
              </a:rPr>
              <a:t>όχι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 εμφανές πυρήνιο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(κλασικός τύπος)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Υαλοειδοποιημένα αγγεία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Επιθηλιοειδή ιστιοκύτταρα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Ποικιλίες με προγνωστική σημασία: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βλαστοειδής τύπος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(ομοιότητα με λεμφοβλαστικό λέμφωμα –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  <a:sym typeface="Wingdings 3" pitchFamily="18" charset="2"/>
              </a:rPr>
              <a:t>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μιτώσεις)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πλειόμορφος τύπος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(μεγάλα κύτταρα με εντομή και πυρήνιο)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μικροκυτταρικός τύπος (ομοιότητα με Β-ΧΛΛ – όχι ψευδοόζοι)</a:t>
            </a:r>
          </a:p>
          <a:p>
            <a:pPr marL="285750" indent="-285750">
              <a:buClr>
                <a:srgbClr val="000066"/>
              </a:buClr>
              <a:defRPr/>
            </a:pPr>
            <a:endParaRPr lang="el-GR" sz="2400" dirty="0">
              <a:solidFill>
                <a:srgbClr val="FFFFCC"/>
              </a:solidFill>
              <a:latin typeface="+mn-lt"/>
              <a:cs typeface="Arial" pitchFamily="34" charset="0"/>
            </a:endParaRP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** </a:t>
            </a:r>
            <a:r>
              <a:rPr lang="el-GR" sz="2400" i="1" dirty="0">
                <a:solidFill>
                  <a:srgbClr val="F42CF9"/>
                </a:solidFill>
                <a:latin typeface="+mn-lt"/>
                <a:cs typeface="Arial" pitchFamily="34" charset="0"/>
              </a:rPr>
              <a:t>Εκτροπή συνήθως σε βλαστοειδή τύπο παρά σε μεγαλοκυτταρικό λέμφωμα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t="6616" b="7899"/>
          <a:stretch>
            <a:fillRect/>
          </a:stretch>
        </p:blipFill>
        <p:spPr bwMode="auto">
          <a:xfrm>
            <a:off x="3109913" y="1412875"/>
            <a:ext cx="2952750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482600" y="-171450"/>
            <a:ext cx="8456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defTabSz="762000"/>
            <a:r>
              <a:rPr lang="el-GR" sz="3200">
                <a:solidFill>
                  <a:srgbClr val="FFFF00"/>
                </a:solidFill>
              </a:rPr>
              <a:t>Λέμφωμα μανδύα: Αρχιτεκτονικά πρότυπα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339725" y="819150"/>
            <a:ext cx="8466138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39750" y="908050"/>
            <a:ext cx="217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Τύπου μανδύα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952875" y="908050"/>
            <a:ext cx="1217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Οζώδες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7092950" y="950913"/>
            <a:ext cx="1262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Διάχυτο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0120" name="Picture 8" descr="MCLMZ2"/>
          <p:cNvPicPr>
            <a:picLocks noChangeAspect="1" noChangeArrowheads="1"/>
          </p:cNvPicPr>
          <p:nvPr/>
        </p:nvPicPr>
        <p:blipFill>
          <a:blip r:embed="rId4" cstate="print">
            <a:lum bright="6000" contrast="-6000"/>
          </a:blip>
          <a:srcRect t="6653" b="7896"/>
          <a:stretch>
            <a:fillRect/>
          </a:stretch>
        </p:blipFill>
        <p:spPr bwMode="auto">
          <a:xfrm>
            <a:off x="34925" y="1412875"/>
            <a:ext cx="2981325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0121" name="Picture 9" descr="Fig1C"/>
          <p:cNvPicPr>
            <a:picLocks noChangeAspect="1" noChangeArrowheads="1"/>
          </p:cNvPicPr>
          <p:nvPr/>
        </p:nvPicPr>
        <p:blipFill>
          <a:blip r:embed="rId5" cstate="print">
            <a:lum bright="-6000" contrast="42000"/>
          </a:blip>
          <a:srcRect l="35574" t="4288" b="40645"/>
          <a:stretch>
            <a:fillRect/>
          </a:stretch>
        </p:blipFill>
        <p:spPr bwMode="auto">
          <a:xfrm>
            <a:off x="6156325" y="1412875"/>
            <a:ext cx="2952750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0122" name="Picture 10" descr="CD21a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l="16927" t="13634" r="13454" b="19704"/>
          <a:stretch>
            <a:fillRect/>
          </a:stretch>
        </p:blipFill>
        <p:spPr bwMode="auto">
          <a:xfrm>
            <a:off x="323850" y="4914900"/>
            <a:ext cx="24765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3" name="Picture 11" descr="CD21b"/>
          <p:cNvPicPr>
            <a:picLocks noChangeAspect="1" noChangeArrowheads="1"/>
          </p:cNvPicPr>
          <p:nvPr/>
        </p:nvPicPr>
        <p:blipFill>
          <a:blip r:embed="rId7" cstate="print">
            <a:lum bright="6000"/>
          </a:blip>
          <a:srcRect l="7208" t="3227" r="6148" b="1855"/>
          <a:stretch>
            <a:fillRect/>
          </a:stretch>
        </p:blipFill>
        <p:spPr bwMode="auto">
          <a:xfrm>
            <a:off x="3419475" y="4903788"/>
            <a:ext cx="237648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4" name="Picture 12" descr="MCL TIPIC 05B18572  LOPEZ CD23 N4B"/>
          <p:cNvPicPr>
            <a:picLocks noChangeAspect="1" noChangeArrowheads="1"/>
          </p:cNvPicPr>
          <p:nvPr/>
        </p:nvPicPr>
        <p:blipFill>
          <a:blip r:embed="rId8" cstate="print">
            <a:lum contrast="18000"/>
          </a:blip>
          <a:srcRect r="5141"/>
          <a:stretch>
            <a:fillRect/>
          </a:stretch>
        </p:blipFill>
        <p:spPr bwMode="auto">
          <a:xfrm>
            <a:off x="6403975" y="4914900"/>
            <a:ext cx="2401888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382588" y="188913"/>
            <a:ext cx="84566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/>
            <a:r>
              <a:rPr lang="el-GR" sz="3200">
                <a:solidFill>
                  <a:srgbClr val="FFFF00"/>
                </a:solidFill>
              </a:rPr>
              <a:t>Λέμφωμα μανδύα: κυτταρολογικοί τύποι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323850" y="698500"/>
            <a:ext cx="8464550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779588" y="728663"/>
            <a:ext cx="144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Κλασικός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5562600" y="685800"/>
            <a:ext cx="253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Μικροκυτταρικός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2166" name="Picture 6" descr="Pleo1104_1"/>
          <p:cNvPicPr>
            <a:picLocks noChangeAspect="1" noChangeArrowheads="1"/>
          </p:cNvPicPr>
          <p:nvPr/>
        </p:nvPicPr>
        <p:blipFill>
          <a:blip r:embed="rId3" cstate="print"/>
          <a:srcRect l="658" t="11516" r="424" b="5389"/>
          <a:stretch>
            <a:fillRect/>
          </a:stretch>
        </p:blipFill>
        <p:spPr bwMode="auto">
          <a:xfrm>
            <a:off x="5003800" y="4092575"/>
            <a:ext cx="3384550" cy="2520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7" name="Picture 7" descr="LCMblasticox600"/>
          <p:cNvPicPr>
            <a:picLocks noChangeAspect="1" noChangeArrowheads="1"/>
          </p:cNvPicPr>
          <p:nvPr/>
        </p:nvPicPr>
        <p:blipFill>
          <a:blip r:embed="rId4" cstate="print"/>
          <a:srcRect l="20522" t="16634" r="15370" b="32722"/>
          <a:stretch>
            <a:fillRect/>
          </a:stretch>
        </p:blipFill>
        <p:spPr bwMode="auto">
          <a:xfrm>
            <a:off x="900113" y="4076700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8" name="Picture 8" descr="LCMSMALL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l="14464" t="10146" r="996" b="281"/>
          <a:stretch>
            <a:fillRect/>
          </a:stretch>
        </p:blipFill>
        <p:spPr bwMode="auto">
          <a:xfrm>
            <a:off x="5003800" y="1106488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9" name="Picture 9" descr="MCLTYP2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 l="10612" t="9586" r="5212" b="841"/>
          <a:stretch>
            <a:fillRect/>
          </a:stretch>
        </p:blipFill>
        <p:spPr bwMode="auto">
          <a:xfrm>
            <a:off x="900113" y="1106488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1835150" y="3679825"/>
            <a:ext cx="189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Βλαστοειδής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5940425" y="3679825"/>
            <a:ext cx="1982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Πλειόμορφος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/>
            <a:r>
              <a:rPr lang="el-GR" sz="4000">
                <a:solidFill>
                  <a:srgbClr val="FFFF00"/>
                </a:solidFill>
              </a:rPr>
              <a:t>Λέμφωμα του μανδύα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981200" y="1828800"/>
            <a:ext cx="5399088" cy="4832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l-GR" sz="2800">
                <a:solidFill>
                  <a:srgbClr val="FFFFCC"/>
                </a:solidFill>
              </a:rPr>
              <a:t>Ανοσοφαινότυπος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CD20+/CD3-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CD5, CD43+ (</a:t>
            </a:r>
            <a:r>
              <a:rPr lang="el-GR" sz="2800">
                <a:solidFill>
                  <a:srgbClr val="FFC000"/>
                </a:solidFill>
              </a:rPr>
              <a:t>συνήθως)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CD23- </a:t>
            </a:r>
            <a:r>
              <a:rPr lang="el-GR" sz="2800">
                <a:solidFill>
                  <a:srgbClr val="FFC000"/>
                </a:solidFill>
              </a:rPr>
              <a:t>(συνήθως)</a:t>
            </a:r>
            <a:endParaRPr lang="en-US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LEF-1-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Bcl-6-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CD10- (</a:t>
            </a:r>
            <a:r>
              <a:rPr lang="el-GR" sz="2800">
                <a:solidFill>
                  <a:srgbClr val="FFFFCC"/>
                </a:solidFill>
              </a:rPr>
              <a:t>συνήθως)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FMC-7+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Bcl-2+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C000"/>
                </a:solidFill>
              </a:rPr>
              <a:t>Κυκλίνη </a:t>
            </a:r>
            <a:r>
              <a:rPr lang="en-US" sz="2800">
                <a:solidFill>
                  <a:srgbClr val="FFC000"/>
                </a:solidFill>
              </a:rPr>
              <a:t>D1+ (95%)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SOX-11+</a:t>
            </a:r>
            <a:r>
              <a:rPr lang="el-GR" sz="2800">
                <a:solidFill>
                  <a:srgbClr val="FFC000"/>
                </a:solidFill>
              </a:rPr>
              <a:t>(πυρήνας) (85-90%)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228600"/>
            <a:ext cx="7772400" cy="434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_tradnl" altLang="zh-TW" sz="3200">
                <a:solidFill>
                  <a:srgbClr val="FFFF00"/>
                </a:solidFill>
              </a:rPr>
              <a:t> </a:t>
            </a:r>
            <a:r>
              <a:rPr lang="el-GR" altLang="zh-TW" sz="3200">
                <a:solidFill>
                  <a:srgbClr val="FFFF00"/>
                </a:solidFill>
              </a:rPr>
              <a:t>Λέμφωμα μανδύα: Ανοσοφαινότυπος</a:t>
            </a:r>
            <a:endParaRPr lang="es-ES_tradnl" altLang="zh-TW" sz="3200">
              <a:solidFill>
                <a:srgbClr val="FFFF00"/>
              </a:solidFill>
            </a:endParaRPr>
          </a:p>
        </p:txBody>
      </p:sp>
      <p:sp>
        <p:nvSpPr>
          <p:cNvPr id="96259" name="Line 3"/>
          <p:cNvSpPr>
            <a:spLocks noChangeShapeType="1"/>
          </p:cNvSpPr>
          <p:nvPr/>
        </p:nvSpPr>
        <p:spPr bwMode="auto">
          <a:xfrm>
            <a:off x="338138" y="914400"/>
            <a:ext cx="8534400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96260" name="Picture 4" descr="cd3(99b2036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988" y="1066800"/>
            <a:ext cx="33194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 descr="cd5(99b2036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3708400"/>
            <a:ext cx="3338512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 descr="cd20(99b20365)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3" y="1066800"/>
            <a:ext cx="33194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ccnd1(99b2036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724275"/>
            <a:ext cx="33194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39750" y="1052513"/>
            <a:ext cx="10541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CD20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2805113" y="6067425"/>
            <a:ext cx="1479550" cy="4572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>
                <a:solidFill>
                  <a:schemeClr val="bg1"/>
                </a:solidFill>
              </a:rPr>
              <a:t>Cyclin D1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727950" y="6005513"/>
            <a:ext cx="8763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CD5</a:t>
            </a:r>
            <a:endParaRPr lang="es-ES_tradnl" altLang="zh-TW">
              <a:solidFill>
                <a:schemeClr val="bg1"/>
              </a:solidFill>
            </a:endParaRP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7235825" y="1109663"/>
            <a:ext cx="8763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dirty="0">
                <a:solidFill>
                  <a:srgbClr val="FFFF00"/>
                </a:solidFill>
              </a:rPr>
              <a:t>Ειδικοί τύποι λεμφαδενίτιδας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el-GR" sz="3000" b="1" u="sng" dirty="0">
                <a:solidFill>
                  <a:schemeClr val="accent2"/>
                </a:solidFill>
              </a:rPr>
              <a:t>Νεκρωτική λεμφαδενίτιδα με αστεροειδή </a:t>
            </a:r>
            <a:r>
              <a:rPr lang="el-GR" sz="3000" b="1" u="sng" dirty="0" err="1">
                <a:solidFill>
                  <a:schemeClr val="accent2"/>
                </a:solidFill>
              </a:rPr>
              <a:t>αποστημάτια</a:t>
            </a:r>
            <a:endParaRPr lang="el-GR" sz="3000" b="1" u="sng" dirty="0">
              <a:solidFill>
                <a:schemeClr val="accent2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>
                <a:solidFill>
                  <a:schemeClr val="bg1"/>
                </a:solidFill>
              </a:rPr>
              <a:t>Παρατηρείται σε: λοίμωξη από </a:t>
            </a:r>
            <a:r>
              <a:rPr lang="en-US" dirty="0" err="1">
                <a:solidFill>
                  <a:schemeClr val="accent2"/>
                </a:solidFill>
              </a:rPr>
              <a:t>Yersinia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Pseudotyberculosis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enterocolitica</a:t>
            </a:r>
            <a:r>
              <a:rPr lang="en-US" dirty="0">
                <a:solidFill>
                  <a:schemeClr val="bg1"/>
                </a:solidFill>
              </a:rPr>
              <a:t>), </a:t>
            </a:r>
            <a:r>
              <a:rPr lang="el-GR" dirty="0">
                <a:solidFill>
                  <a:schemeClr val="bg1"/>
                </a:solidFill>
              </a:rPr>
              <a:t>νόσο </a:t>
            </a:r>
            <a:r>
              <a:rPr lang="el-GR" dirty="0">
                <a:solidFill>
                  <a:schemeClr val="accent2"/>
                </a:solidFill>
              </a:rPr>
              <a:t>εκ ονύχων γαλής</a:t>
            </a:r>
            <a:r>
              <a:rPr lang="el-GR" dirty="0"/>
              <a:t>, </a:t>
            </a:r>
            <a:r>
              <a:rPr lang="el-GR" dirty="0">
                <a:solidFill>
                  <a:schemeClr val="bg1"/>
                </a:solidFill>
              </a:rPr>
              <a:t>αφροδίσιο λεμφοκοκκίωμα (</a:t>
            </a:r>
            <a:r>
              <a:rPr lang="el-GR" dirty="0">
                <a:solidFill>
                  <a:schemeClr val="accent2"/>
                </a:solidFill>
              </a:rPr>
              <a:t>νόσος </a:t>
            </a:r>
            <a:r>
              <a:rPr lang="en-US" dirty="0">
                <a:solidFill>
                  <a:schemeClr val="accent2"/>
                </a:solidFill>
              </a:rPr>
              <a:t>Nicolas</a:t>
            </a:r>
            <a:r>
              <a:rPr lang="el-GR" dirty="0">
                <a:solidFill>
                  <a:schemeClr val="accent2"/>
                </a:solidFill>
              </a:rPr>
              <a:t>-</a:t>
            </a:r>
            <a:r>
              <a:rPr lang="en-US" dirty="0">
                <a:solidFill>
                  <a:schemeClr val="accent2"/>
                </a:solidFill>
              </a:rPr>
              <a:t>Favre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l-GR" dirty="0">
              <a:solidFill>
                <a:schemeClr val="bg1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>
                <a:solidFill>
                  <a:schemeClr val="bg1"/>
                </a:solidFill>
              </a:rPr>
              <a:t>Ιστολογικά ευρήματα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accent2"/>
                </a:solidFill>
              </a:rPr>
              <a:t>Υπερπλασία </a:t>
            </a:r>
            <a:r>
              <a:rPr lang="el-GR" dirty="0" err="1">
                <a:solidFill>
                  <a:schemeClr val="accent2"/>
                </a:solidFill>
              </a:rPr>
              <a:t>λεμφοζιδίων</a:t>
            </a:r>
            <a:r>
              <a:rPr lang="el-GR" dirty="0">
                <a:solidFill>
                  <a:schemeClr val="accent2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με εμφανή βλαστικά κέντρα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Περιοχές νεκρώσεως με ακανόνιστο σχήμα, στο κέντρο των οποίων ανευρίσκονται </a:t>
            </a:r>
            <a:r>
              <a:rPr lang="el-GR" dirty="0">
                <a:solidFill>
                  <a:schemeClr val="accent2"/>
                </a:solidFill>
              </a:rPr>
              <a:t>υπολείμματα πυρήνων και πολυμορφοπύρηνα</a:t>
            </a:r>
            <a:r>
              <a:rPr lang="el-GR" dirty="0">
                <a:solidFill>
                  <a:schemeClr val="bg1"/>
                </a:solidFill>
              </a:rPr>
              <a:t>, και οι οποίες περιβάλλονται από </a:t>
            </a:r>
            <a:r>
              <a:rPr lang="el-GR" dirty="0" err="1">
                <a:solidFill>
                  <a:schemeClr val="bg1"/>
                </a:solidFill>
              </a:rPr>
              <a:t>ιστιοκύτταρα</a:t>
            </a:r>
            <a:r>
              <a:rPr lang="el-GR" dirty="0">
                <a:solidFill>
                  <a:schemeClr val="bg1"/>
                </a:solidFill>
              </a:rPr>
              <a:t> και λίγα </a:t>
            </a:r>
            <a:r>
              <a:rPr lang="el-GR" dirty="0" err="1">
                <a:solidFill>
                  <a:schemeClr val="bg1"/>
                </a:solidFill>
              </a:rPr>
              <a:t>γιγαντοκύτταρα</a:t>
            </a:r>
            <a:r>
              <a:rPr lang="el-GR" dirty="0">
                <a:solidFill>
                  <a:schemeClr val="bg1"/>
                </a:solidFill>
              </a:rPr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>
                <a:solidFill>
                  <a:schemeClr val="bg1"/>
                </a:solidFill>
              </a:rPr>
              <a:t>Περιαδενίτιδα και επέκταση φλεγμονής στο </a:t>
            </a:r>
            <a:r>
              <a:rPr lang="el-GR" dirty="0" err="1">
                <a:solidFill>
                  <a:schemeClr val="bg1"/>
                </a:solidFill>
              </a:rPr>
              <a:t>περιλεμφαδενικό</a:t>
            </a:r>
            <a:r>
              <a:rPr lang="el-GR" dirty="0">
                <a:solidFill>
                  <a:schemeClr val="bg1"/>
                </a:solidFill>
              </a:rPr>
              <a:t> λίπος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981200" y="609600"/>
            <a:ext cx="52578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>
                <a:solidFill>
                  <a:srgbClr val="FFFF00"/>
                </a:solidFill>
              </a:rPr>
              <a:t>Μοριακή παθογένεια</a:t>
            </a:r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>
            <a:off x="395288" y="1412875"/>
            <a:ext cx="8466137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97284" name="Picture 4" descr="IMG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275263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8217FA-C841-AE70-70C3-C44B37D9FDAD}"/>
              </a:ext>
            </a:extLst>
          </p:cNvPr>
          <p:cNvSpPr txBox="1"/>
          <p:nvPr/>
        </p:nvSpPr>
        <p:spPr>
          <a:xfrm>
            <a:off x="611187" y="5786437"/>
            <a:ext cx="7921625" cy="9239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σύμπλεγμα κυκλίνης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D1/CDK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προάγει την φωσφορυλίωση της πρωτεΐνης του ρετινοβλαστώματος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απελευθέρωση του μεταγραφικού παράγοντα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E2F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πρόοδος του κυττάρου στον κυτταρικό κύκλο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271463" y="1905000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066800"/>
          </a:xfrm>
        </p:spPr>
        <p:txBody>
          <a:bodyPr lIns="92075" tIns="46038" rIns="92075" bIns="46038"/>
          <a:lstStyle/>
          <a:p>
            <a:pPr defTabSz="762000"/>
            <a:r>
              <a:rPr lang="el-GR" sz="3600">
                <a:solidFill>
                  <a:srgbClr val="FFFF00"/>
                </a:solidFill>
              </a:rPr>
              <a:t>Λέμφωμα μανδύα ήπιας βιολογικής συμπεριφοράς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95288" y="2057400"/>
            <a:ext cx="8280400" cy="397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Μορφή λεμφώματος του μανδύα που χαρακτηρίζεται από μακρά επιβίωση χωρίς θεραπεία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Ελάχιστη διήθηση λεμφαδένα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Κλινική εικόνα: συστηματική νόσος, λευχαιμική εικόνα, υπερμεταλλάξεις Ι</a:t>
            </a: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g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 γονιδίου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t(11;14) 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η μοναδική γονιδιακή ανωμαλία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Απουσία πυρηνικής έκφρασης </a:t>
            </a:r>
            <a:r>
              <a:rPr lang="en-US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SOX-11</a:t>
            </a:r>
            <a:endParaRPr lang="el-GR" sz="2800" dirty="0">
              <a:solidFill>
                <a:srgbClr val="FFC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78E723-BE16-1219-FA7C-E8B2C1A24874}"/>
              </a:ext>
            </a:extLst>
          </p:cNvPr>
          <p:cNvSpPr txBox="1"/>
          <p:nvPr/>
        </p:nvSpPr>
        <p:spPr>
          <a:xfrm>
            <a:off x="971600" y="3140968"/>
            <a:ext cx="2160240" cy="477054"/>
          </a:xfrm>
          <a:prstGeom prst="rect">
            <a:avLst/>
          </a:prstGeom>
          <a:solidFill>
            <a:srgbClr val="0B0F55"/>
          </a:solidFill>
        </p:spPr>
        <p:txBody>
          <a:bodyPr wrap="square" rtlCol="0">
            <a:spAutoFit/>
          </a:bodyPr>
          <a:lstStyle/>
          <a:p>
            <a:r>
              <a:rPr lang="el-GR" sz="2500" dirty="0">
                <a:solidFill>
                  <a:schemeClr val="bg1"/>
                </a:solidFill>
              </a:rPr>
              <a:t>οζώδες</a:t>
            </a:r>
            <a:endParaRPr lang="en-GB" sz="25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E57BE-3AA4-AA37-38C8-BBC6E4943051}"/>
              </a:ext>
            </a:extLst>
          </p:cNvPr>
          <p:cNvSpPr txBox="1"/>
          <p:nvPr/>
        </p:nvSpPr>
        <p:spPr>
          <a:xfrm>
            <a:off x="323528" y="5517232"/>
            <a:ext cx="4752528" cy="830997"/>
          </a:xfrm>
          <a:prstGeom prst="rect">
            <a:avLst/>
          </a:prstGeom>
          <a:solidFill>
            <a:srgbClr val="0B0F55"/>
          </a:solidFill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πρωτοπαθές δερματικό λέμφωμα εκ των βλαστικών κέντρων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1338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9275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11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02D673-6D14-FD41-13CF-A8F25C58DC0A}"/>
              </a:ext>
            </a:extLst>
          </p:cNvPr>
          <p:cNvSpPr txBox="1"/>
          <p:nvPr/>
        </p:nvSpPr>
        <p:spPr>
          <a:xfrm>
            <a:off x="683568" y="90872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00"/>
                </a:solidFill>
              </a:rPr>
              <a:t>(κλασικό λεμφοζιδιακό λέμφωμα, </a:t>
            </a:r>
            <a:r>
              <a:rPr lang="en-GB" dirty="0" err="1">
                <a:solidFill>
                  <a:srgbClr val="FFFF00"/>
                </a:solidFill>
              </a:rPr>
              <a:t>cFL</a:t>
            </a:r>
            <a:r>
              <a:rPr lang="en-GB" dirty="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938"/>
            <a:ext cx="9144000" cy="6850062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754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DD377-E68F-1D5F-FDBD-AD796879F6E0}"/>
              </a:ext>
            </a:extLst>
          </p:cNvPr>
          <p:cNvSpPr txBox="1"/>
          <p:nvPr/>
        </p:nvSpPr>
        <p:spPr>
          <a:xfrm>
            <a:off x="5436096" y="134076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FF00"/>
                </a:solidFill>
              </a:rPr>
              <a:t>(προαιρετικό κατά </a:t>
            </a:r>
            <a:r>
              <a:rPr lang="en-GB" sz="1600" dirty="0">
                <a:solidFill>
                  <a:srgbClr val="FFFF00"/>
                </a:solidFill>
              </a:rPr>
              <a:t>WHO2022)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C22A1-DD3F-0D24-BB0E-1274F97A5AC1}"/>
              </a:ext>
            </a:extLst>
          </p:cNvPr>
          <p:cNvSpPr txBox="1"/>
          <p:nvPr/>
        </p:nvSpPr>
        <p:spPr>
          <a:xfrm>
            <a:off x="575556" y="1844824"/>
            <a:ext cx="7992888" cy="861774"/>
          </a:xfrm>
          <a:prstGeom prst="rect">
            <a:avLst/>
          </a:prstGeom>
          <a:solidFill>
            <a:srgbClr val="0B0F55"/>
          </a:solidFill>
        </p:spPr>
        <p:txBody>
          <a:bodyPr wrap="square" rtlCol="0">
            <a:spAutoFit/>
          </a:bodyPr>
          <a:lstStyle/>
          <a:p>
            <a:r>
              <a:rPr lang="el-GR" sz="2500" dirty="0">
                <a:solidFill>
                  <a:schemeClr val="bg1"/>
                </a:solidFill>
              </a:rPr>
              <a:t>Μετράμε κεντροβλάστες σε 10 ΜΟΠ εντός των όζων και εξάγουμε τον μέσο όρο</a:t>
            </a:r>
            <a:endParaRPr lang="en-GB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5174-5633-2826-A289-B26B6850F060}"/>
              </a:ext>
            </a:extLst>
          </p:cNvPr>
          <p:cNvSpPr txBox="1">
            <a:spLocks/>
          </p:cNvSpPr>
          <p:nvPr/>
        </p:nvSpPr>
        <p:spPr bwMode="auto">
          <a:xfrm>
            <a:off x="467544" y="188640"/>
            <a:ext cx="824440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λεμφοζιδιακό</a:t>
            </a:r>
            <a:r>
              <a:rPr kumimoji="0" lang="el-GR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λέμφωμα –τύποι κατά</a:t>
            </a:r>
            <a:r>
              <a:rPr kumimoji="0" lang="en-GB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WHO 2022</a:t>
            </a:r>
            <a:endParaRPr kumimoji="0" lang="el-GR" sz="2800" b="1" i="0" u="none" strike="noStrike" kern="1200" cap="all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5C4B-CE32-945B-953A-8FB7980B1BCA}"/>
              </a:ext>
            </a:extLst>
          </p:cNvPr>
          <p:cNvSpPr txBox="1">
            <a:spLocks/>
          </p:cNvSpPr>
          <p:nvPr/>
        </p:nvSpPr>
        <p:spPr bwMode="auto">
          <a:xfrm>
            <a:off x="0" y="1341438"/>
            <a:ext cx="71278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Κλασικό </a:t>
            </a:r>
            <a:r>
              <a:rPr kumimoji="0" lang="el-GR" alt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λεμφοζιδιακό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λέμφωμα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(classic follicular lymphoma, </a:t>
            </a:r>
            <a:r>
              <a:rPr kumimoji="0" lang="en-GB" alt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cFL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altLang="el-GR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l-GR" altLang="el-GR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Οζώδες </a:t>
            </a:r>
            <a:r>
              <a:rPr kumimoji="0" lang="el-GR" alt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μεγαλοκυτταρικό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Β λέμφωμα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(Follicular Large B cell Lymphoma-FLBCL 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κατά 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 2022/</a:t>
            </a:r>
            <a:r>
              <a:rPr kumimoji="0" lang="el-GR" alt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λεμφοζιδιακό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λέμφωμα 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grade 3B 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κατά </a:t>
            </a:r>
            <a:r>
              <a:rPr kumimoji="0" lang="en-GB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ICC2022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altLang="el-GR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l-GR" alt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Λεμφοζιδιακό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λέμφωμα με ασυνήθη ιστολογικά χαρακτηριστικά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βλαστοειδής χρωματίνη, μεγάλου μεγέθους πληθυσμός με γωνιώδεις πυρήνες,</a:t>
            </a:r>
            <a:r>
              <a:rPr kumimoji="0" lang="en-US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κυρίως διάχυτο πρότυπο ανάπτυξης</a:t>
            </a:r>
            <a:r>
              <a:rPr kumimoji="0" lang="en-US" alt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l-GR" altLang="el-GR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EB58CFE6-DF38-B3D3-72D1-5C7D79E97C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127000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l-GR" kern="1200" cap="all" dirty="0" err="1"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ανοσοφαινοτυποσ</a:t>
            </a:r>
            <a:endParaRPr lang="el-GR" kern="1200" cap="all" dirty="0">
              <a:solidFill>
                <a:srgbClr val="FFFF00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6083" name="2 - Θέση περιεχομένου">
            <a:extLst>
              <a:ext uri="{FF2B5EF4-FFF2-40B4-BE49-F238E27FC236}">
                <a16:creationId xmlns:a16="http://schemas.microsoft.com/office/drawing/2014/main" id="{7F589ECF-3950-C454-85A4-6AE1306B95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1554163"/>
            <a:ext cx="4843463" cy="4538662"/>
          </a:xfrm>
        </p:spPr>
        <p:txBody>
          <a:bodyPr/>
          <a:lstStyle/>
          <a:p>
            <a:r>
              <a:rPr lang="en-US" altLang="el-GR" sz="2600" b="1" dirty="0">
                <a:solidFill>
                  <a:schemeClr val="accent2"/>
                </a:solidFill>
              </a:rPr>
              <a:t>CD20, CD79a</a:t>
            </a:r>
            <a:r>
              <a:rPr lang="en-US" altLang="el-GR" sz="2600" dirty="0"/>
              <a:t>, </a:t>
            </a:r>
            <a:r>
              <a:rPr lang="en-US" altLang="el-GR" sz="2600" dirty="0">
                <a:solidFill>
                  <a:schemeClr val="bg1"/>
                </a:solidFill>
              </a:rPr>
              <a:t>CD22, CD19</a:t>
            </a:r>
          </a:p>
          <a:p>
            <a:r>
              <a:rPr lang="el-GR" altLang="el-GR" sz="2600" dirty="0">
                <a:solidFill>
                  <a:schemeClr val="bg1"/>
                </a:solidFill>
              </a:rPr>
              <a:t>Επιφανειακή ανοσοσφαιρίνη </a:t>
            </a:r>
            <a:r>
              <a:rPr lang="en-US" altLang="el-GR" sz="2600" dirty="0">
                <a:solidFill>
                  <a:schemeClr val="bg1"/>
                </a:solidFill>
              </a:rPr>
              <a:t> (</a:t>
            </a:r>
            <a:r>
              <a:rPr lang="el-GR" altLang="el-GR" sz="2600" dirty="0">
                <a:solidFill>
                  <a:schemeClr val="bg1"/>
                </a:solidFill>
              </a:rPr>
              <a:t>Ι</a:t>
            </a:r>
            <a:r>
              <a:rPr lang="en-US" altLang="el-GR" sz="2600" dirty="0" err="1">
                <a:solidFill>
                  <a:schemeClr val="bg1"/>
                </a:solidFill>
              </a:rPr>
              <a:t>gM</a:t>
            </a:r>
            <a:r>
              <a:rPr lang="en-US" altLang="el-GR" sz="2600" dirty="0">
                <a:solidFill>
                  <a:schemeClr val="bg1"/>
                </a:solidFill>
              </a:rPr>
              <a:t>, </a:t>
            </a:r>
            <a:r>
              <a:rPr lang="en-US" altLang="el-GR" sz="2600" dirty="0" err="1">
                <a:solidFill>
                  <a:schemeClr val="bg1"/>
                </a:solidFill>
              </a:rPr>
              <a:t>IgD</a:t>
            </a:r>
            <a:r>
              <a:rPr lang="en-US" altLang="el-GR" sz="2600" dirty="0">
                <a:solidFill>
                  <a:schemeClr val="bg1"/>
                </a:solidFill>
              </a:rPr>
              <a:t>, IgG)</a:t>
            </a:r>
          </a:p>
          <a:p>
            <a:r>
              <a:rPr lang="el-GR" altLang="el-GR" sz="2600" b="1" dirty="0">
                <a:solidFill>
                  <a:schemeClr val="accent2"/>
                </a:solidFill>
              </a:rPr>
              <a:t>Β</a:t>
            </a:r>
            <a:r>
              <a:rPr lang="en-US" altLang="el-GR" sz="2600" b="1" dirty="0">
                <a:solidFill>
                  <a:schemeClr val="accent2"/>
                </a:solidFill>
              </a:rPr>
              <a:t>Cl-2</a:t>
            </a:r>
            <a:r>
              <a:rPr lang="el-GR" altLang="el-GR" sz="2600" b="1" dirty="0">
                <a:solidFill>
                  <a:schemeClr val="accent2"/>
                </a:solidFill>
              </a:rPr>
              <a:t> (+)</a:t>
            </a:r>
            <a:endParaRPr lang="en-US" altLang="el-GR" sz="2600" b="1" dirty="0">
              <a:solidFill>
                <a:schemeClr val="accent2"/>
              </a:solidFill>
            </a:endParaRPr>
          </a:p>
          <a:p>
            <a:r>
              <a:rPr lang="en-US" altLang="el-GR" sz="2600" b="1" dirty="0">
                <a:solidFill>
                  <a:schemeClr val="accent2"/>
                </a:solidFill>
              </a:rPr>
              <a:t>BCL-6</a:t>
            </a:r>
            <a:r>
              <a:rPr lang="el-GR" altLang="el-GR" sz="2600" b="1" dirty="0">
                <a:solidFill>
                  <a:schemeClr val="accent2"/>
                </a:solidFill>
              </a:rPr>
              <a:t> (+)</a:t>
            </a:r>
            <a:endParaRPr lang="en-US" altLang="el-GR" sz="2600" b="1" dirty="0">
              <a:solidFill>
                <a:schemeClr val="accent2"/>
              </a:solidFill>
            </a:endParaRPr>
          </a:p>
          <a:p>
            <a:r>
              <a:rPr lang="en-US" altLang="el-GR" sz="2600" b="1" dirty="0">
                <a:solidFill>
                  <a:schemeClr val="accent2"/>
                </a:solidFill>
              </a:rPr>
              <a:t>CD10</a:t>
            </a:r>
            <a:r>
              <a:rPr lang="el-GR" altLang="el-GR" sz="2600" b="1" dirty="0">
                <a:solidFill>
                  <a:schemeClr val="accent2"/>
                </a:solidFill>
              </a:rPr>
              <a:t> (+)</a:t>
            </a:r>
            <a:endParaRPr lang="en-US" altLang="el-GR" sz="2600" b="1" dirty="0">
              <a:solidFill>
                <a:schemeClr val="accent2"/>
              </a:solidFill>
            </a:endParaRPr>
          </a:p>
          <a:p>
            <a:r>
              <a:rPr lang="en-US" altLang="el-GR" sz="2600" b="1" dirty="0">
                <a:solidFill>
                  <a:schemeClr val="accent2"/>
                </a:solidFill>
              </a:rPr>
              <a:t> CD 21</a:t>
            </a:r>
            <a:r>
              <a:rPr lang="el-GR" altLang="el-GR" sz="2600" b="1" dirty="0">
                <a:solidFill>
                  <a:schemeClr val="accent2"/>
                </a:solidFill>
              </a:rPr>
              <a:t>/</a:t>
            </a:r>
            <a:r>
              <a:rPr lang="en-US" altLang="el-GR" sz="2600" b="1" dirty="0">
                <a:solidFill>
                  <a:schemeClr val="accent2"/>
                </a:solidFill>
              </a:rPr>
              <a:t>CD23</a:t>
            </a:r>
            <a:r>
              <a:rPr lang="en-US" altLang="el-GR" sz="2600" b="1" dirty="0">
                <a:solidFill>
                  <a:srgbClr val="FF0000"/>
                </a:solidFill>
              </a:rPr>
              <a:t>    </a:t>
            </a:r>
            <a:r>
              <a:rPr lang="el-GR" altLang="el-GR" sz="2600" b="1" dirty="0">
                <a:solidFill>
                  <a:srgbClr val="FF0000"/>
                </a:solidFill>
              </a:rPr>
              <a:t>  </a:t>
            </a:r>
            <a:r>
              <a:rPr lang="en-GB" altLang="el-GR" sz="2600" b="1" dirty="0">
                <a:solidFill>
                  <a:srgbClr val="FF0000"/>
                </a:solidFill>
              </a:rPr>
              <a:t> </a:t>
            </a:r>
            <a:r>
              <a:rPr lang="el-GR" altLang="el-GR" sz="2600" b="1" dirty="0">
                <a:solidFill>
                  <a:schemeClr val="bg1"/>
                </a:solidFill>
              </a:rPr>
              <a:t>δίκτυο δενδριτικών κυττάρων εντός των όζων</a:t>
            </a:r>
          </a:p>
          <a:p>
            <a:r>
              <a:rPr lang="el-GR" altLang="el-GR" sz="2600" b="1" dirty="0">
                <a:solidFill>
                  <a:srgbClr val="FF0000"/>
                </a:solidFill>
              </a:rPr>
              <a:t> </a:t>
            </a:r>
            <a:r>
              <a:rPr lang="en-US" altLang="el-GR" sz="2400" b="1" dirty="0">
                <a:solidFill>
                  <a:schemeClr val="accent2"/>
                </a:solidFill>
              </a:rPr>
              <a:t>Ki 67</a:t>
            </a:r>
            <a:r>
              <a:rPr lang="el-GR" altLang="el-GR" sz="2400" b="1" dirty="0">
                <a:solidFill>
                  <a:schemeClr val="accent2"/>
                </a:solidFill>
              </a:rPr>
              <a:t>: </a:t>
            </a:r>
            <a:r>
              <a:rPr lang="en-US" altLang="el-GR" sz="2400" b="1" dirty="0">
                <a:solidFill>
                  <a:schemeClr val="accent2"/>
                </a:solidFill>
              </a:rPr>
              <a:t>grade 1/2 </a:t>
            </a:r>
            <a:r>
              <a:rPr lang="el-GR" altLang="el-GR" sz="2400" b="1" dirty="0">
                <a:solidFill>
                  <a:schemeClr val="accent2"/>
                </a:solidFill>
              </a:rPr>
              <a:t>συνήθως &lt;20%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l-GR" altLang="el-GR" sz="2400" b="1" dirty="0">
                <a:solidFill>
                  <a:schemeClr val="accent2"/>
                </a:solidFill>
              </a:rPr>
              <a:t>		    </a:t>
            </a:r>
            <a:r>
              <a:rPr lang="en-US" altLang="el-GR" sz="2400" b="1" dirty="0">
                <a:solidFill>
                  <a:schemeClr val="accent2"/>
                </a:solidFill>
              </a:rPr>
              <a:t>grade 3 </a:t>
            </a:r>
            <a:r>
              <a:rPr lang="el-GR" altLang="el-GR" sz="2400" b="1" dirty="0">
                <a:solidFill>
                  <a:schemeClr val="accent2"/>
                </a:solidFill>
              </a:rPr>
              <a:t>συνήθως </a:t>
            </a:r>
            <a:r>
              <a:rPr lang="en-US" altLang="el-GR" sz="2400" b="1" dirty="0">
                <a:solidFill>
                  <a:schemeClr val="accent2"/>
                </a:solidFill>
              </a:rPr>
              <a:t>&gt; </a:t>
            </a:r>
            <a:r>
              <a:rPr lang="el-GR" altLang="el-GR" sz="2400" b="1" dirty="0">
                <a:solidFill>
                  <a:schemeClr val="accent2"/>
                </a:solidFill>
              </a:rPr>
              <a:t>20%</a:t>
            </a:r>
          </a:p>
          <a:p>
            <a:pPr>
              <a:buFont typeface="Wingdings 2" panose="05020102010507070707" pitchFamily="18" charset="2"/>
              <a:buNone/>
            </a:pPr>
            <a:endParaRPr lang="el-GR" altLang="el-GR" sz="2400" b="1" dirty="0">
              <a:solidFill>
                <a:srgbClr val="FF0000"/>
              </a:solidFill>
            </a:endParaRPr>
          </a:p>
          <a:p>
            <a:endParaRPr lang="en-US" altLang="el-GR" sz="2600" b="1" dirty="0">
              <a:solidFill>
                <a:schemeClr val="tx1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FC72CD5-2917-C87D-48D4-64227CE2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1066800"/>
            <a:ext cx="842962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>
                <a:latin typeface="Arial" charset="0"/>
                <a:cs typeface="Arial" charset="0"/>
              </a:rPr>
              <a:t>CD20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D19A740-B951-F1EE-9B78-7F1B3027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838" y="3124200"/>
            <a:ext cx="7016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Arial" charset="0"/>
                <a:cs typeface="Arial" charset="0"/>
              </a:rPr>
              <a:t>CD3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64E4FB7-026B-E4A2-AEBF-D8AADEAD3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838" y="5165725"/>
            <a:ext cx="773112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>
                <a:latin typeface="Arial" charset="0"/>
                <a:cs typeface="Arial" charset="0"/>
              </a:rPr>
              <a:t>Bcl-2</a:t>
            </a:r>
          </a:p>
        </p:txBody>
      </p:sp>
      <p:pic>
        <p:nvPicPr>
          <p:cNvPr id="7" name="Picture 6" descr="S89-0873 Bcl2 40Xp">
            <a:extLst>
              <a:ext uri="{FF2B5EF4-FFF2-40B4-BE49-F238E27FC236}">
                <a16:creationId xmlns:a16="http://schemas.microsoft.com/office/drawing/2014/main" id="{5B0B1918-DA61-3A08-5C20-15E959869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572000"/>
            <a:ext cx="2743200" cy="20574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S89-0873 CD5 40Xp">
            <a:extLst>
              <a:ext uri="{FF2B5EF4-FFF2-40B4-BE49-F238E27FC236}">
                <a16:creationId xmlns:a16="http://schemas.microsoft.com/office/drawing/2014/main" id="{BB57777B-930D-CE85-427D-7375215C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438400"/>
            <a:ext cx="2743200" cy="20574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S89-0873 CD20 40Xp">
            <a:extLst>
              <a:ext uri="{FF2B5EF4-FFF2-40B4-BE49-F238E27FC236}">
                <a16:creationId xmlns:a16="http://schemas.microsoft.com/office/drawing/2014/main" id="{475E737F-780C-9785-EC02-FF61E390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04800"/>
            <a:ext cx="2743200" cy="20574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6090" name="Line 12">
            <a:extLst>
              <a:ext uri="{FF2B5EF4-FFF2-40B4-BE49-F238E27FC236}">
                <a16:creationId xmlns:a16="http://schemas.microsoft.com/office/drawing/2014/main" id="{1954E534-73D9-4A2F-DC56-DE8B7811F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4581525"/>
            <a:ext cx="431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1245</TotalTime>
  <Words>9516</Words>
  <Application>Microsoft Office PowerPoint</Application>
  <PresentationFormat>Προβολή στην οθόνη (4:3)</PresentationFormat>
  <Paragraphs>1873</Paragraphs>
  <Slides>196</Slides>
  <Notes>78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196</vt:i4>
      </vt:variant>
    </vt:vector>
  </HeadingPairs>
  <TitlesOfParts>
    <vt:vector size="212" baseType="lpstr">
      <vt:lpstr>Arial</vt:lpstr>
      <vt:lpstr>Arial Black</vt:lpstr>
      <vt:lpstr>Arial Narrow</vt:lpstr>
      <vt:lpstr>Calibri</vt:lpstr>
      <vt:lpstr>Century Gothic</vt:lpstr>
      <vt:lpstr>Comic Sans MS</vt:lpstr>
      <vt:lpstr>Corbel</vt:lpstr>
      <vt:lpstr>Garamond</vt:lpstr>
      <vt:lpstr>Microsoft Sans Serif</vt:lpstr>
      <vt:lpstr>Tahoma</vt:lpstr>
      <vt:lpstr>Times</vt:lpstr>
      <vt:lpstr>Times New Roman</vt:lpstr>
      <vt:lpstr>Trebuchet MS</vt:lpstr>
      <vt:lpstr>Wingdings</vt:lpstr>
      <vt:lpstr>Wingdings 2</vt:lpstr>
      <vt:lpstr>Ροή</vt:lpstr>
      <vt:lpstr>Αιμοποιητικό Σύστημα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ΛΕΜΦΑΔΕΝΙΤΙΔΕΣ</vt:lpstr>
      <vt:lpstr>ΚΑΤΑΣΤΑΣΕΙΣ ΣΥΝΟΔΕΥΟΜΕΝΕΣ ΑΠΟ ΤΗΝ ΠΑΡΟΥΣΙΑ ΚΟΚΚΙΩΜΑΤΩΝ ΣΤΟΥΣ ΛΕΜΦΑΔΕΝΕΣ</vt:lpstr>
      <vt:lpstr>Ειδικοί τύποι λεμφαδενίτιδας</vt:lpstr>
      <vt:lpstr>Νόσος εξ ονύχων γαλής</vt:lpstr>
      <vt:lpstr>2. Τοξοπλασμική λεμφαδενίτιδα</vt:lpstr>
      <vt:lpstr>Τοξοπλάσμωση- Μονοκυτταροειδή Β κύτταρα</vt:lpstr>
      <vt:lpstr>3. Λοιμώδης μονοπυρήνωση</vt:lpstr>
      <vt:lpstr>Λοιμώδης μονοπυρήνωση</vt:lpstr>
      <vt:lpstr>4. Λεϊσμανίαση</vt:lpstr>
      <vt:lpstr>Λεϊσμανίαση</vt:lpstr>
      <vt:lpstr>5. Ακτινομυκητιασική λεμφαδενίτιδα</vt:lpstr>
      <vt:lpstr>6. Φυματιώδης λεμφαδενίτιδα</vt:lpstr>
      <vt:lpstr>Φυματιώδης λεμφαδενίτιδα- κοκκίωμα με τυροειδή νέκρωση</vt:lpstr>
      <vt:lpstr>7. Ιστιοκυτταρική νεκρωτική λεμφαδενίτιδα χωρίς κοκκιοκύτταρα (Kikuchi)</vt:lpstr>
      <vt:lpstr>Λεμφαδενίτιδα Kikuchi</vt:lpstr>
      <vt:lpstr>Λεμφαδενοπάθεια σε ανοσολογικά νοσήματα</vt:lpstr>
      <vt:lpstr>Ρευματοειδής αρθρίτιδα- λεμφοζιδιακή υπερπλασία</vt:lpstr>
      <vt:lpstr>2. Συστηματικός ερυθηματώδης λύκος</vt:lpstr>
      <vt:lpstr>Συστηματικός ερυθηματώδης λύκος- νέκρωση και αγγειίτιδα</vt:lpstr>
      <vt:lpstr>Νόσος Castleman</vt:lpstr>
      <vt:lpstr>Νόσος Castleman</vt:lpstr>
      <vt:lpstr>Νόσος Castleman</vt:lpstr>
      <vt:lpstr>Νόσος Castleman- υαλοειδής αγγειακός τύπος</vt:lpstr>
      <vt:lpstr>Νόσος Castleman- Πλασματοκυτταρικός τύπος</vt:lpstr>
      <vt:lpstr>Παρουσίαση του PowerPoint</vt:lpstr>
      <vt:lpstr>Παρουσίαση του PowerPoint</vt:lpstr>
      <vt:lpstr>Κοκκιωματώδεις βλάβες- σαρκοείδωση</vt:lpstr>
      <vt:lpstr>Σαρκοείδωση</vt:lpstr>
      <vt:lpstr>Σαρκοείδωση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Οζώδης λεμφοεπικρατών τύπος ΛΗ  (ΟΛΛΗ) (1)</vt:lpstr>
      <vt:lpstr>ΟΛΛΗ (2)</vt:lpstr>
      <vt:lpstr>ΟΛΛΗ Μορφολογία (1)</vt:lpstr>
      <vt:lpstr>ΟΛΛΗ Μορφολογία (2)</vt:lpstr>
      <vt:lpstr>ΟΛΛΗ - Ανοσοφαινότυπος (1)</vt:lpstr>
      <vt:lpstr>ΟΛΛΗ - Ανοσοφαινότυπος (2)</vt:lpstr>
      <vt:lpstr>Διαφορική διάγνωση TCRBCL-like  ΟΛΛΗ και πρωτοπαθούς TCRBCL</vt:lpstr>
      <vt:lpstr>ΟΛΛΗ</vt:lpstr>
      <vt:lpstr>Κλασικό ΛΗ</vt:lpstr>
      <vt:lpstr>Κλασικό ΛΗ - Γενικά</vt:lpstr>
      <vt:lpstr>Κλασικό ΛΗ - Μορφολογία</vt:lpstr>
      <vt:lpstr>Ποικιλίες κυττάρων REED-STERNBERG</vt:lpstr>
      <vt:lpstr>Ποικιλίες κυττάρων REED-STERNBERG  (συνέχεια)</vt:lpstr>
      <vt:lpstr>Kλασικό ΛΗ – Ανοσοφαινότυπος HRS</vt:lpstr>
      <vt:lpstr>Kλασικό ΛΗ</vt:lpstr>
      <vt:lpstr>Ανοσοφαινότυπος νεοπλασματικών κυττάρων  στους διάφορους τύπους ΛΗ</vt:lpstr>
      <vt:lpstr>Κλασικό ΛΗ</vt:lpstr>
      <vt:lpstr>Oζώδης σκλήρυνση</vt:lpstr>
      <vt:lpstr>Οζώδης σκλήρυνση-  Μορφολογία</vt:lpstr>
      <vt:lpstr>Oζώδης σκλήρυνση  (συνέχεια)</vt:lpstr>
      <vt:lpstr>Μικτή κυτταροβρίθεια</vt:lpstr>
      <vt:lpstr>Μικτή κυτταροβρίθεια - Μορφολογία</vt:lpstr>
      <vt:lpstr>Κλασικό ΛΗ πλούσιο σε λεμφοκύτταρα</vt:lpstr>
      <vt:lpstr>Κλασικό ΛΗ πλούσιο σε  λεμφοκύτταρα - Μορφολογία</vt:lpstr>
      <vt:lpstr>Κλασικό ΛΗ πλούσιο σε  λεμφοκύτταρα</vt:lpstr>
      <vt:lpstr>Παρουσίαση του PowerPoint</vt:lpstr>
      <vt:lpstr>Λεμφοπενικός τύπος</vt:lpstr>
      <vt:lpstr>Λεμφοπενικός τύπος - Μορφολογία</vt:lpstr>
      <vt:lpstr>Παρουσίαση του PowerPoint</vt:lpstr>
      <vt:lpstr>ΧΛΛ  Λέμφωμα μανδύα  Λεμφοζιδιακό Οριακής ζώνης Λεμφοπλασματοκυτταρικό</vt:lpstr>
      <vt:lpstr>ΧΡΟΝΙΑ ΛΕΜΦΟΓΕΝΗΣ ΛΕΥΧΑΙΜΙΑ (ΧΛΛ) /ΛΕΜΦΟΚΥΤΤΑΡΙΚΟ ΛΕΜΦΩΜΑ</vt:lpstr>
      <vt:lpstr>Παρουσίαση του PowerPoint</vt:lpstr>
      <vt:lpstr>ΧΛΛ:  Ψευδοοζώδες πρότυπο</vt:lpstr>
      <vt:lpstr>ΧΛΛ: Ψευδοόζοι</vt:lpstr>
      <vt:lpstr>Προλεμφοκύτταρα σε ΧΛΛ</vt:lpstr>
      <vt:lpstr>ΧΛΛ Ανοσοφαινότυπος</vt:lpstr>
      <vt:lpstr>Ετερογένεια ΧΛΛ</vt:lpstr>
      <vt:lpstr>Ετερογένεια ΧΛΛ Γονιδιακό προφίλ</vt:lpstr>
      <vt:lpstr>Κλινική ετερογένεια ΧΛΛ</vt:lpstr>
      <vt:lpstr>Λέμφωμα του μανδύα</vt:lpstr>
      <vt:lpstr>Λέμφωμα του μανδύα</vt:lpstr>
      <vt:lpstr>Λέμφωμα του μανδύα</vt:lpstr>
      <vt:lpstr>Λέμφωμα του μανδύα</vt:lpstr>
      <vt:lpstr>Παρουσίαση του PowerPoint</vt:lpstr>
      <vt:lpstr>Παρουσίαση του PowerPoint</vt:lpstr>
      <vt:lpstr>Παρουσίαση του PowerPoint</vt:lpstr>
      <vt:lpstr> Λέμφωμα μανδύα: Ανοσοφαινότυπος</vt:lpstr>
      <vt:lpstr>Παρουσίαση του PowerPoint</vt:lpstr>
      <vt:lpstr>Λέμφωμα μανδύα ήπιας βιολογικής συμπεριφοράς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ανοσοφαινοτυποσ</vt:lpstr>
      <vt:lpstr>γενετικο προφιλ λεμφοζιδιακου λεμφωματος</vt:lpstr>
      <vt:lpstr>Λεμφοζιδιακό λέμφωμα- Μοριακή Βιολογία</vt:lpstr>
      <vt:lpstr>Παρουσίαση του PowerPoint</vt:lpstr>
      <vt:lpstr>ΛΕΜΦΑΔΕΝΙΚΟ Β-ΛΕΜΦΩΜΑ  AΠΟ ΤΟ ΚΥΤΤΑΡΟ ΤΗΣ ΟΡΙΑΚΗΣ ΖΩΝΗΣ (NMZL)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I. Διάχυτα μεγαλοκυτταρικά Β λεμφώματα</vt:lpstr>
      <vt:lpstr>DLBCL-NOS</vt:lpstr>
      <vt:lpstr>Παρουσίαση του PowerPoint</vt:lpstr>
      <vt:lpstr>Aνοσοφαινοτυπικές ποικιλίες  DLBCL-NOS</vt:lpstr>
      <vt:lpstr>Παρουσίαση του PowerPoint</vt:lpstr>
      <vt:lpstr>Παρουσίαση του PowerPoint</vt:lpstr>
      <vt:lpstr>Παρουσίαση του PowerPoint</vt:lpstr>
      <vt:lpstr>ΛΕΜΦΩΜΑ BURKITT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ΚΑΤΗΓΟΡΙΕΣ ΜΕ ΕΝΔΙΑΜΕΣΑ ΜΟΡΦΟΛΟΓΙΚΑ ΧΑΡΑΚΤΗΡΙΣΤΙΚΑ</vt:lpstr>
      <vt:lpstr>ΚΑΤΗΓΟΡΙΕΣ ΜΕ ΕΝΔΙΑΜΕΣΑ ΧΑΡΑΚΤΗΡΙΣΤΙΚΑ Β λέμφωμα αταξινόμητο με χαρακτηριστικά ενδιάμεσα  μεταξύ DLBCL και λεμφώματος Burkitt (λΒ)</vt:lpstr>
      <vt:lpstr>Παρουσίαση του PowerPoint</vt:lpstr>
      <vt:lpstr>“Double hit” λεμφώματα</vt:lpstr>
      <vt:lpstr>Παρουσίαση του PowerPoint</vt:lpstr>
      <vt:lpstr>Παρουσίαση του PowerPoint</vt:lpstr>
      <vt:lpstr>Αταξινόμητο Β-Λέμφωμα με Ενδιάμεσα Χαρακτηριστικά Μεταξύ  DLBCL και Κλασικού Λεμφώματος Hodgkin (ΚΛΗ)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Ειδικές νοσολογικές οντότητες Eνδαγγειακό DLBCL</vt:lpstr>
      <vt:lpstr>Παρουσίαση του PowerPoint</vt:lpstr>
      <vt:lpstr>ΕΙΔΙΚΕΣ ΝΟΣΟΛΟΓΙΚΕΣ ΟΝΤΟΤΗΤΕΣ ΛΕΜΦΩΜΑΤΟΕΙΔΗΣ ΚΟΚΚΙΩΜΑΤΩΣΗ</vt:lpstr>
      <vt:lpstr>Παρουσίαση του PowerPoint</vt:lpstr>
      <vt:lpstr>ΛΕΜΦΩΜΑΤΟΕΙΔΗΣ  ΚΟΚΚΙΩΜΑΤΩΣΗ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Νεοπλάσματα από ώριμα Τ και ΝΚ λεμφοκύτταρα</vt:lpstr>
      <vt:lpstr>Περιφερικά Τ και ΝΚ λεμφώματα</vt:lpstr>
      <vt:lpstr>Χαρακτηριστικά που θέτουν την υπόνοια Τ-λεμφώματος</vt:lpstr>
      <vt:lpstr>Παρουσίαση του PowerPoint</vt:lpstr>
      <vt:lpstr>T-λέμφωμα τύπου εντεροπάθειας (EATL) - Γενικά</vt:lpstr>
      <vt:lpstr>Τ Λεμφώματα λεπτού εντέρου – Κύριοι Τύποι</vt:lpstr>
      <vt:lpstr>EATL – Ιστολογική εικόνα</vt:lpstr>
      <vt:lpstr>Τ Λεμφώματα λεπτού εντέρου– Κυτταρική μορφολογία</vt:lpstr>
      <vt:lpstr>Τ Λεμφώματα λεπτού εντέρου - Ανοσοφαινότυπος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T-Περιφερικό λέμφωμα  μη ειδικού τύπου PTCL-NOS</vt:lpstr>
      <vt:lpstr>Παρουσίαση του PowerPoint</vt:lpstr>
      <vt:lpstr>ΑΝΑΠΛΑΣΤΙΚΟ ΛΕΜΦΩΜΑ ΑΠΟ ΜΕΓΑΛΑ ΚΥΤΤΑΡΑ</vt:lpstr>
      <vt:lpstr>Η έκφραση της ALK σχετίζεται με καλύτερη πρόγνωση </vt:lpstr>
      <vt:lpstr>ALK+ Αναπλαστικό λέμφωμα από μεγάλα κύτταρα (ΑΛΜΚ)</vt:lpstr>
      <vt:lpstr>Παρουσίαση του PowerPoint</vt:lpstr>
      <vt:lpstr>Παρουσίαση του PowerPoint</vt:lpstr>
      <vt:lpstr>Παρουσίαση του PowerPoint</vt:lpstr>
      <vt:lpstr>ΑΛΜΚ: Ανοσοφαινότυπος</vt:lpstr>
      <vt:lpstr>Παρουσίαση του PowerPoint</vt:lpstr>
      <vt:lpstr>Πρωτοπαθή δερματικά Τ-λεμφώματα</vt:lpstr>
      <vt:lpstr>Σπογγοειδής μυκητίαση</vt:lpstr>
      <vt:lpstr>Σπογγοειδής μυκητίαση                                Ιστολογική εικόνα (συνέχεια)</vt:lpstr>
      <vt:lpstr>Σύνδρομο Sézary</vt:lpstr>
      <vt:lpstr>Πρωτοπαθές δερματικό αναπλαστικό                   Τ-λέμφωμα (C-ALCL)</vt:lpstr>
      <vt:lpstr>C-ALCL</vt:lpstr>
      <vt:lpstr>C-ALCL</vt:lpstr>
      <vt:lpstr>C-ALCL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Λεμφαδενίτιδες</dc:title>
  <dc:creator>Lenovo User</dc:creator>
  <cp:lastModifiedBy>Maria Giannari</cp:lastModifiedBy>
  <cp:revision>101</cp:revision>
  <dcterms:created xsi:type="dcterms:W3CDTF">2013-09-02T07:26:57Z</dcterms:created>
  <dcterms:modified xsi:type="dcterms:W3CDTF">2023-03-27T06:28:28Z</dcterms:modified>
</cp:coreProperties>
</file>