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72" r:id="rId14"/>
    <p:sldId id="269" r:id="rId15"/>
    <p:sldId id="270" r:id="rId16"/>
    <p:sldId id="271"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9C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70" d="100"/>
          <a:sy n="70" d="100"/>
        </p:scale>
        <p:origin x="1166" y="250"/>
      </p:cViewPr>
      <p:guideLst/>
    </p:cSldViewPr>
  </p:slideViewPr>
  <p:notesTextViewPr>
    <p:cViewPr>
      <p:scale>
        <a:sx n="1" d="1"/>
        <a:sy n="1" d="1"/>
      </p:scale>
      <p:origin x="0" y="0"/>
    </p:cViewPr>
  </p:notesTextViewPr>
  <p:sorterViewPr>
    <p:cViewPr>
      <p:scale>
        <a:sx n="100" d="100"/>
        <a:sy n="100" d="100"/>
      </p:scale>
      <p:origin x="0" y="-69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DC064-4E0D-4D07-8FFA-2AF5FD3ABEA3}" type="datetimeFigureOut">
              <a:rPr lang="el-GR" smtClean="0"/>
              <a:t>20/4/2024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5D9EC-66F7-404B-B84D-5FC0750C885D}" type="slidenum">
              <a:rPr lang="el-GR" smtClean="0"/>
              <a:t>‹#›</a:t>
            </a:fld>
            <a:endParaRPr lang="el-GR"/>
          </a:p>
        </p:txBody>
      </p:sp>
    </p:spTree>
    <p:extLst>
      <p:ext uri="{BB962C8B-B14F-4D97-AF65-F5344CB8AC3E}">
        <p14:creationId xmlns:p14="http://schemas.microsoft.com/office/powerpoint/2010/main" val="3340657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9D35D9EC-66F7-404B-B84D-5FC0750C885D}" type="slidenum">
              <a:rPr lang="el-GR" smtClean="0"/>
              <a:t>30</a:t>
            </a:fld>
            <a:endParaRPr lang="el-GR"/>
          </a:p>
        </p:txBody>
      </p:sp>
    </p:spTree>
    <p:extLst>
      <p:ext uri="{BB962C8B-B14F-4D97-AF65-F5344CB8AC3E}">
        <p14:creationId xmlns:p14="http://schemas.microsoft.com/office/powerpoint/2010/main" val="325207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912047-D1BF-456C-5920-E0011FD09F9C}"/>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D3E6B407-C87C-593C-9EF9-55EDE5661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821E569F-4BB1-334E-594F-C521F53A6CFC}"/>
              </a:ext>
            </a:extLst>
          </p:cNvPr>
          <p:cNvSpPr>
            <a:spLocks noGrp="1"/>
          </p:cNvSpPr>
          <p:nvPr>
            <p:ph type="dt" sz="half" idx="10"/>
          </p:nvPr>
        </p:nvSpPr>
        <p:spPr/>
        <p:txBody>
          <a:bodyPr/>
          <a:lstStyle/>
          <a:p>
            <a:fld id="{FE13F2FF-1DE0-40BB-B158-85CF956B8E7C}" type="datetimeFigureOut">
              <a:rPr lang="el-GR" smtClean="0"/>
              <a:t>20/4/2024</a:t>
            </a:fld>
            <a:endParaRPr lang="el-GR"/>
          </a:p>
        </p:txBody>
      </p:sp>
      <p:sp>
        <p:nvSpPr>
          <p:cNvPr id="5" name="Θέση υποσέλιδου 4">
            <a:extLst>
              <a:ext uri="{FF2B5EF4-FFF2-40B4-BE49-F238E27FC236}">
                <a16:creationId xmlns:a16="http://schemas.microsoft.com/office/drawing/2014/main" id="{2A6E69CE-4754-1B29-1C26-378BAFE9F19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A455225-23F8-F9A1-E127-3073BD5EDC25}"/>
              </a:ext>
            </a:extLst>
          </p:cNvPr>
          <p:cNvSpPr>
            <a:spLocks noGrp="1"/>
          </p:cNvSpPr>
          <p:nvPr>
            <p:ph type="sldNum" sz="quarter" idx="12"/>
          </p:nvPr>
        </p:nvSpPr>
        <p:spPr/>
        <p:txBody>
          <a:bodyPr/>
          <a:lstStyle/>
          <a:p>
            <a:fld id="{060F9042-BFC4-4A35-8451-1EC5E8EDD1F5}" type="slidenum">
              <a:rPr lang="el-GR" smtClean="0"/>
              <a:t>‹#›</a:t>
            </a:fld>
            <a:endParaRPr lang="el-GR"/>
          </a:p>
        </p:txBody>
      </p:sp>
    </p:spTree>
    <p:extLst>
      <p:ext uri="{BB962C8B-B14F-4D97-AF65-F5344CB8AC3E}">
        <p14:creationId xmlns:p14="http://schemas.microsoft.com/office/powerpoint/2010/main" val="2634473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51C5809-8918-8D96-8D9B-EB286C9C44F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9B34EE53-6DC4-E4ED-AA6C-665D5BEE86C6}"/>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C78620EF-B242-5A3C-FC36-756B294A5EC2}"/>
              </a:ext>
            </a:extLst>
          </p:cNvPr>
          <p:cNvSpPr>
            <a:spLocks noGrp="1"/>
          </p:cNvSpPr>
          <p:nvPr>
            <p:ph type="dt" sz="half" idx="10"/>
          </p:nvPr>
        </p:nvSpPr>
        <p:spPr/>
        <p:txBody>
          <a:bodyPr/>
          <a:lstStyle/>
          <a:p>
            <a:fld id="{FE13F2FF-1DE0-40BB-B158-85CF956B8E7C}" type="datetimeFigureOut">
              <a:rPr lang="el-GR" smtClean="0"/>
              <a:t>20/4/2024</a:t>
            </a:fld>
            <a:endParaRPr lang="el-GR"/>
          </a:p>
        </p:txBody>
      </p:sp>
      <p:sp>
        <p:nvSpPr>
          <p:cNvPr id="5" name="Θέση υποσέλιδου 4">
            <a:extLst>
              <a:ext uri="{FF2B5EF4-FFF2-40B4-BE49-F238E27FC236}">
                <a16:creationId xmlns:a16="http://schemas.microsoft.com/office/drawing/2014/main" id="{2DC93A65-19A2-417F-8736-638C353F36B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036CE1B-50FB-E12B-9001-E5034A7E6BF8}"/>
              </a:ext>
            </a:extLst>
          </p:cNvPr>
          <p:cNvSpPr>
            <a:spLocks noGrp="1"/>
          </p:cNvSpPr>
          <p:nvPr>
            <p:ph type="sldNum" sz="quarter" idx="12"/>
          </p:nvPr>
        </p:nvSpPr>
        <p:spPr/>
        <p:txBody>
          <a:bodyPr/>
          <a:lstStyle/>
          <a:p>
            <a:fld id="{060F9042-BFC4-4A35-8451-1EC5E8EDD1F5}" type="slidenum">
              <a:rPr lang="el-GR" smtClean="0"/>
              <a:t>‹#›</a:t>
            </a:fld>
            <a:endParaRPr lang="el-GR"/>
          </a:p>
        </p:txBody>
      </p:sp>
    </p:spTree>
    <p:extLst>
      <p:ext uri="{BB962C8B-B14F-4D97-AF65-F5344CB8AC3E}">
        <p14:creationId xmlns:p14="http://schemas.microsoft.com/office/powerpoint/2010/main" val="1953855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DAA05289-69B7-7CF1-6943-F95C6D5D6CC9}"/>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D18FDDA7-1633-0197-8739-4D97AC535AC4}"/>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733EA99-E9C6-0481-359E-07CBC272B3FC}"/>
              </a:ext>
            </a:extLst>
          </p:cNvPr>
          <p:cNvSpPr>
            <a:spLocks noGrp="1"/>
          </p:cNvSpPr>
          <p:nvPr>
            <p:ph type="dt" sz="half" idx="10"/>
          </p:nvPr>
        </p:nvSpPr>
        <p:spPr/>
        <p:txBody>
          <a:bodyPr/>
          <a:lstStyle/>
          <a:p>
            <a:fld id="{FE13F2FF-1DE0-40BB-B158-85CF956B8E7C}" type="datetimeFigureOut">
              <a:rPr lang="el-GR" smtClean="0"/>
              <a:t>20/4/2024</a:t>
            </a:fld>
            <a:endParaRPr lang="el-GR"/>
          </a:p>
        </p:txBody>
      </p:sp>
      <p:sp>
        <p:nvSpPr>
          <p:cNvPr id="5" name="Θέση υποσέλιδου 4">
            <a:extLst>
              <a:ext uri="{FF2B5EF4-FFF2-40B4-BE49-F238E27FC236}">
                <a16:creationId xmlns:a16="http://schemas.microsoft.com/office/drawing/2014/main" id="{739487B8-B37B-CE6F-14C0-681CA890C81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A2379CB-E56C-D97D-72B1-3BDB3A668140}"/>
              </a:ext>
            </a:extLst>
          </p:cNvPr>
          <p:cNvSpPr>
            <a:spLocks noGrp="1"/>
          </p:cNvSpPr>
          <p:nvPr>
            <p:ph type="sldNum" sz="quarter" idx="12"/>
          </p:nvPr>
        </p:nvSpPr>
        <p:spPr/>
        <p:txBody>
          <a:bodyPr/>
          <a:lstStyle/>
          <a:p>
            <a:fld id="{060F9042-BFC4-4A35-8451-1EC5E8EDD1F5}" type="slidenum">
              <a:rPr lang="el-GR" smtClean="0"/>
              <a:t>‹#›</a:t>
            </a:fld>
            <a:endParaRPr lang="el-GR"/>
          </a:p>
        </p:txBody>
      </p:sp>
    </p:spTree>
    <p:extLst>
      <p:ext uri="{BB962C8B-B14F-4D97-AF65-F5344CB8AC3E}">
        <p14:creationId xmlns:p14="http://schemas.microsoft.com/office/powerpoint/2010/main" val="3873046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C54045-B5CE-0346-717E-B2650B70733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3A669D4-9AF7-A84A-2A36-448239FE02BE}"/>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8E5AEC5-BC0F-0A22-0DE2-2ABE0364FAC6}"/>
              </a:ext>
            </a:extLst>
          </p:cNvPr>
          <p:cNvSpPr>
            <a:spLocks noGrp="1"/>
          </p:cNvSpPr>
          <p:nvPr>
            <p:ph type="dt" sz="half" idx="10"/>
          </p:nvPr>
        </p:nvSpPr>
        <p:spPr/>
        <p:txBody>
          <a:bodyPr/>
          <a:lstStyle/>
          <a:p>
            <a:fld id="{FE13F2FF-1DE0-40BB-B158-85CF956B8E7C}" type="datetimeFigureOut">
              <a:rPr lang="el-GR" smtClean="0"/>
              <a:t>20/4/2024</a:t>
            </a:fld>
            <a:endParaRPr lang="el-GR"/>
          </a:p>
        </p:txBody>
      </p:sp>
      <p:sp>
        <p:nvSpPr>
          <p:cNvPr id="5" name="Θέση υποσέλιδου 4">
            <a:extLst>
              <a:ext uri="{FF2B5EF4-FFF2-40B4-BE49-F238E27FC236}">
                <a16:creationId xmlns:a16="http://schemas.microsoft.com/office/drawing/2014/main" id="{1B9EB2B9-12B5-7044-9FBC-CDB8D28FF41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DC8CED4-681A-173E-D2A7-8AD5A4D4E6D7}"/>
              </a:ext>
            </a:extLst>
          </p:cNvPr>
          <p:cNvSpPr>
            <a:spLocks noGrp="1"/>
          </p:cNvSpPr>
          <p:nvPr>
            <p:ph type="sldNum" sz="quarter" idx="12"/>
          </p:nvPr>
        </p:nvSpPr>
        <p:spPr/>
        <p:txBody>
          <a:bodyPr/>
          <a:lstStyle/>
          <a:p>
            <a:fld id="{060F9042-BFC4-4A35-8451-1EC5E8EDD1F5}" type="slidenum">
              <a:rPr lang="el-GR" smtClean="0"/>
              <a:t>‹#›</a:t>
            </a:fld>
            <a:endParaRPr lang="el-GR"/>
          </a:p>
        </p:txBody>
      </p:sp>
    </p:spTree>
    <p:extLst>
      <p:ext uri="{BB962C8B-B14F-4D97-AF65-F5344CB8AC3E}">
        <p14:creationId xmlns:p14="http://schemas.microsoft.com/office/powerpoint/2010/main" val="4085793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1715B8-FCE4-C18E-1454-0E9183621F57}"/>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9DB1283-506C-964F-5191-2C8FA05A06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CA40DA02-FA07-292C-49DC-439F78ED0824}"/>
              </a:ext>
            </a:extLst>
          </p:cNvPr>
          <p:cNvSpPr>
            <a:spLocks noGrp="1"/>
          </p:cNvSpPr>
          <p:nvPr>
            <p:ph type="dt" sz="half" idx="10"/>
          </p:nvPr>
        </p:nvSpPr>
        <p:spPr/>
        <p:txBody>
          <a:bodyPr/>
          <a:lstStyle/>
          <a:p>
            <a:fld id="{FE13F2FF-1DE0-40BB-B158-85CF956B8E7C}" type="datetimeFigureOut">
              <a:rPr lang="el-GR" smtClean="0"/>
              <a:t>20/4/2024</a:t>
            </a:fld>
            <a:endParaRPr lang="el-GR"/>
          </a:p>
        </p:txBody>
      </p:sp>
      <p:sp>
        <p:nvSpPr>
          <p:cNvPr id="5" name="Θέση υποσέλιδου 4">
            <a:extLst>
              <a:ext uri="{FF2B5EF4-FFF2-40B4-BE49-F238E27FC236}">
                <a16:creationId xmlns:a16="http://schemas.microsoft.com/office/drawing/2014/main" id="{040792C5-47D3-4331-2EB9-0ACCD6466CD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2E6673A-4B2F-A41E-79EE-801B67B06E89}"/>
              </a:ext>
            </a:extLst>
          </p:cNvPr>
          <p:cNvSpPr>
            <a:spLocks noGrp="1"/>
          </p:cNvSpPr>
          <p:nvPr>
            <p:ph type="sldNum" sz="quarter" idx="12"/>
          </p:nvPr>
        </p:nvSpPr>
        <p:spPr/>
        <p:txBody>
          <a:bodyPr/>
          <a:lstStyle/>
          <a:p>
            <a:fld id="{060F9042-BFC4-4A35-8451-1EC5E8EDD1F5}" type="slidenum">
              <a:rPr lang="el-GR" smtClean="0"/>
              <a:t>‹#›</a:t>
            </a:fld>
            <a:endParaRPr lang="el-GR"/>
          </a:p>
        </p:txBody>
      </p:sp>
    </p:spTree>
    <p:extLst>
      <p:ext uri="{BB962C8B-B14F-4D97-AF65-F5344CB8AC3E}">
        <p14:creationId xmlns:p14="http://schemas.microsoft.com/office/powerpoint/2010/main" val="2788343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268589D-866C-5091-A49C-11CD470DBCB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C633718-E5C5-CB51-1857-9D57A2123E82}"/>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EC69953F-7099-2C58-1242-4D9618BCB8BE}"/>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A853EC56-F47E-F09B-ECFE-B7C4C2B729DD}"/>
              </a:ext>
            </a:extLst>
          </p:cNvPr>
          <p:cNvSpPr>
            <a:spLocks noGrp="1"/>
          </p:cNvSpPr>
          <p:nvPr>
            <p:ph type="dt" sz="half" idx="10"/>
          </p:nvPr>
        </p:nvSpPr>
        <p:spPr/>
        <p:txBody>
          <a:bodyPr/>
          <a:lstStyle/>
          <a:p>
            <a:fld id="{FE13F2FF-1DE0-40BB-B158-85CF956B8E7C}" type="datetimeFigureOut">
              <a:rPr lang="el-GR" smtClean="0"/>
              <a:t>20/4/2024</a:t>
            </a:fld>
            <a:endParaRPr lang="el-GR"/>
          </a:p>
        </p:txBody>
      </p:sp>
      <p:sp>
        <p:nvSpPr>
          <p:cNvPr id="6" name="Θέση υποσέλιδου 5">
            <a:extLst>
              <a:ext uri="{FF2B5EF4-FFF2-40B4-BE49-F238E27FC236}">
                <a16:creationId xmlns:a16="http://schemas.microsoft.com/office/drawing/2014/main" id="{38217F0A-5D09-437F-C3B1-C3DD80B262B3}"/>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B34DF0A-13C4-1313-5573-AB9F314E31D3}"/>
              </a:ext>
            </a:extLst>
          </p:cNvPr>
          <p:cNvSpPr>
            <a:spLocks noGrp="1"/>
          </p:cNvSpPr>
          <p:nvPr>
            <p:ph type="sldNum" sz="quarter" idx="12"/>
          </p:nvPr>
        </p:nvSpPr>
        <p:spPr/>
        <p:txBody>
          <a:bodyPr/>
          <a:lstStyle/>
          <a:p>
            <a:fld id="{060F9042-BFC4-4A35-8451-1EC5E8EDD1F5}" type="slidenum">
              <a:rPr lang="el-GR" smtClean="0"/>
              <a:t>‹#›</a:t>
            </a:fld>
            <a:endParaRPr lang="el-GR"/>
          </a:p>
        </p:txBody>
      </p:sp>
    </p:spTree>
    <p:extLst>
      <p:ext uri="{BB962C8B-B14F-4D97-AF65-F5344CB8AC3E}">
        <p14:creationId xmlns:p14="http://schemas.microsoft.com/office/powerpoint/2010/main" val="3745175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11BF2A7-1776-7D55-066B-8D4AC70BE734}"/>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85A1E746-73CE-B42B-D88B-26B12D6608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BB6B7851-5E72-59FA-6F1F-57939C4A3D02}"/>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CA4963AC-8263-5E1C-ED50-CB7485A522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1D07678E-DBD5-6173-06CE-61850949FDB7}"/>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E25FCB16-5202-7609-3A76-3879AF3C720D}"/>
              </a:ext>
            </a:extLst>
          </p:cNvPr>
          <p:cNvSpPr>
            <a:spLocks noGrp="1"/>
          </p:cNvSpPr>
          <p:nvPr>
            <p:ph type="dt" sz="half" idx="10"/>
          </p:nvPr>
        </p:nvSpPr>
        <p:spPr/>
        <p:txBody>
          <a:bodyPr/>
          <a:lstStyle/>
          <a:p>
            <a:fld id="{FE13F2FF-1DE0-40BB-B158-85CF956B8E7C}" type="datetimeFigureOut">
              <a:rPr lang="el-GR" smtClean="0"/>
              <a:t>20/4/2024</a:t>
            </a:fld>
            <a:endParaRPr lang="el-GR"/>
          </a:p>
        </p:txBody>
      </p:sp>
      <p:sp>
        <p:nvSpPr>
          <p:cNvPr id="8" name="Θέση υποσέλιδου 7">
            <a:extLst>
              <a:ext uri="{FF2B5EF4-FFF2-40B4-BE49-F238E27FC236}">
                <a16:creationId xmlns:a16="http://schemas.microsoft.com/office/drawing/2014/main" id="{C16D3998-F56E-DE53-4902-20F728959003}"/>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3D008CC7-7D5C-F039-DBC5-C9D63732B2D3}"/>
              </a:ext>
            </a:extLst>
          </p:cNvPr>
          <p:cNvSpPr>
            <a:spLocks noGrp="1"/>
          </p:cNvSpPr>
          <p:nvPr>
            <p:ph type="sldNum" sz="quarter" idx="12"/>
          </p:nvPr>
        </p:nvSpPr>
        <p:spPr/>
        <p:txBody>
          <a:bodyPr/>
          <a:lstStyle/>
          <a:p>
            <a:fld id="{060F9042-BFC4-4A35-8451-1EC5E8EDD1F5}" type="slidenum">
              <a:rPr lang="el-GR" smtClean="0"/>
              <a:t>‹#›</a:t>
            </a:fld>
            <a:endParaRPr lang="el-GR"/>
          </a:p>
        </p:txBody>
      </p:sp>
    </p:spTree>
    <p:extLst>
      <p:ext uri="{BB962C8B-B14F-4D97-AF65-F5344CB8AC3E}">
        <p14:creationId xmlns:p14="http://schemas.microsoft.com/office/powerpoint/2010/main" val="1508513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AB831C-9B92-1FF4-8A01-166B245AA61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6B7F19F1-105E-5E90-9189-32C1FED6ED52}"/>
              </a:ext>
            </a:extLst>
          </p:cNvPr>
          <p:cNvSpPr>
            <a:spLocks noGrp="1"/>
          </p:cNvSpPr>
          <p:nvPr>
            <p:ph type="dt" sz="half" idx="10"/>
          </p:nvPr>
        </p:nvSpPr>
        <p:spPr/>
        <p:txBody>
          <a:bodyPr/>
          <a:lstStyle/>
          <a:p>
            <a:fld id="{FE13F2FF-1DE0-40BB-B158-85CF956B8E7C}" type="datetimeFigureOut">
              <a:rPr lang="el-GR" smtClean="0"/>
              <a:t>20/4/2024</a:t>
            </a:fld>
            <a:endParaRPr lang="el-GR"/>
          </a:p>
        </p:txBody>
      </p:sp>
      <p:sp>
        <p:nvSpPr>
          <p:cNvPr id="4" name="Θέση υποσέλιδου 3">
            <a:extLst>
              <a:ext uri="{FF2B5EF4-FFF2-40B4-BE49-F238E27FC236}">
                <a16:creationId xmlns:a16="http://schemas.microsoft.com/office/drawing/2014/main" id="{4D8801E9-BD0F-E8A7-75BE-8E319F3FFC3B}"/>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9DF38650-6395-AB2F-988D-BC1378B87D12}"/>
              </a:ext>
            </a:extLst>
          </p:cNvPr>
          <p:cNvSpPr>
            <a:spLocks noGrp="1"/>
          </p:cNvSpPr>
          <p:nvPr>
            <p:ph type="sldNum" sz="quarter" idx="12"/>
          </p:nvPr>
        </p:nvSpPr>
        <p:spPr/>
        <p:txBody>
          <a:bodyPr/>
          <a:lstStyle/>
          <a:p>
            <a:fld id="{060F9042-BFC4-4A35-8451-1EC5E8EDD1F5}" type="slidenum">
              <a:rPr lang="el-GR" smtClean="0"/>
              <a:t>‹#›</a:t>
            </a:fld>
            <a:endParaRPr lang="el-GR"/>
          </a:p>
        </p:txBody>
      </p:sp>
    </p:spTree>
    <p:extLst>
      <p:ext uri="{BB962C8B-B14F-4D97-AF65-F5344CB8AC3E}">
        <p14:creationId xmlns:p14="http://schemas.microsoft.com/office/powerpoint/2010/main" val="3842684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3DD10ADF-BBCD-AA35-7E8A-EF492780831B}"/>
              </a:ext>
            </a:extLst>
          </p:cNvPr>
          <p:cNvSpPr>
            <a:spLocks noGrp="1"/>
          </p:cNvSpPr>
          <p:nvPr>
            <p:ph type="dt" sz="half" idx="10"/>
          </p:nvPr>
        </p:nvSpPr>
        <p:spPr/>
        <p:txBody>
          <a:bodyPr/>
          <a:lstStyle/>
          <a:p>
            <a:fld id="{FE13F2FF-1DE0-40BB-B158-85CF956B8E7C}" type="datetimeFigureOut">
              <a:rPr lang="el-GR" smtClean="0"/>
              <a:t>20/4/2024</a:t>
            </a:fld>
            <a:endParaRPr lang="el-GR"/>
          </a:p>
        </p:txBody>
      </p:sp>
      <p:sp>
        <p:nvSpPr>
          <p:cNvPr id="3" name="Θέση υποσέλιδου 2">
            <a:extLst>
              <a:ext uri="{FF2B5EF4-FFF2-40B4-BE49-F238E27FC236}">
                <a16:creationId xmlns:a16="http://schemas.microsoft.com/office/drawing/2014/main" id="{1F903A70-88CD-CF1F-642C-087D26A4FFDD}"/>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1A4FACDA-3E4D-8658-3668-52DAC917F104}"/>
              </a:ext>
            </a:extLst>
          </p:cNvPr>
          <p:cNvSpPr>
            <a:spLocks noGrp="1"/>
          </p:cNvSpPr>
          <p:nvPr>
            <p:ph type="sldNum" sz="quarter" idx="12"/>
          </p:nvPr>
        </p:nvSpPr>
        <p:spPr/>
        <p:txBody>
          <a:bodyPr/>
          <a:lstStyle/>
          <a:p>
            <a:fld id="{060F9042-BFC4-4A35-8451-1EC5E8EDD1F5}" type="slidenum">
              <a:rPr lang="el-GR" smtClean="0"/>
              <a:t>‹#›</a:t>
            </a:fld>
            <a:endParaRPr lang="el-GR"/>
          </a:p>
        </p:txBody>
      </p:sp>
    </p:spTree>
    <p:extLst>
      <p:ext uri="{BB962C8B-B14F-4D97-AF65-F5344CB8AC3E}">
        <p14:creationId xmlns:p14="http://schemas.microsoft.com/office/powerpoint/2010/main" val="2425846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16F063-7780-02B7-3FBF-931CF7C4F8B5}"/>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EABD6C0-C4EF-C5F6-BA45-4EBDF20CDA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F2893FD0-C24D-60AC-21D5-42BD3B9BB7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A999B610-DCB3-7116-E769-9C0CB986D18A}"/>
              </a:ext>
            </a:extLst>
          </p:cNvPr>
          <p:cNvSpPr>
            <a:spLocks noGrp="1"/>
          </p:cNvSpPr>
          <p:nvPr>
            <p:ph type="dt" sz="half" idx="10"/>
          </p:nvPr>
        </p:nvSpPr>
        <p:spPr/>
        <p:txBody>
          <a:bodyPr/>
          <a:lstStyle/>
          <a:p>
            <a:fld id="{FE13F2FF-1DE0-40BB-B158-85CF956B8E7C}" type="datetimeFigureOut">
              <a:rPr lang="el-GR" smtClean="0"/>
              <a:t>20/4/2024</a:t>
            </a:fld>
            <a:endParaRPr lang="el-GR"/>
          </a:p>
        </p:txBody>
      </p:sp>
      <p:sp>
        <p:nvSpPr>
          <p:cNvPr id="6" name="Θέση υποσέλιδου 5">
            <a:extLst>
              <a:ext uri="{FF2B5EF4-FFF2-40B4-BE49-F238E27FC236}">
                <a16:creationId xmlns:a16="http://schemas.microsoft.com/office/drawing/2014/main" id="{C3BEF637-4BB1-6B30-22FA-18342B860D8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409C110D-6CF7-770A-CEF1-73E134BAEFC3}"/>
              </a:ext>
            </a:extLst>
          </p:cNvPr>
          <p:cNvSpPr>
            <a:spLocks noGrp="1"/>
          </p:cNvSpPr>
          <p:nvPr>
            <p:ph type="sldNum" sz="quarter" idx="12"/>
          </p:nvPr>
        </p:nvSpPr>
        <p:spPr/>
        <p:txBody>
          <a:bodyPr/>
          <a:lstStyle/>
          <a:p>
            <a:fld id="{060F9042-BFC4-4A35-8451-1EC5E8EDD1F5}" type="slidenum">
              <a:rPr lang="el-GR" smtClean="0"/>
              <a:t>‹#›</a:t>
            </a:fld>
            <a:endParaRPr lang="el-GR"/>
          </a:p>
        </p:txBody>
      </p:sp>
    </p:spTree>
    <p:extLst>
      <p:ext uri="{BB962C8B-B14F-4D97-AF65-F5344CB8AC3E}">
        <p14:creationId xmlns:p14="http://schemas.microsoft.com/office/powerpoint/2010/main" val="3328999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660D53-B4F5-2ACC-5A87-FF736DC8ABAE}"/>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6CF4188D-9A51-9D33-361E-EE346861C5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A722E382-AB69-22A5-F2F5-B631A6CD3B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EB9B98A-47CC-0572-0121-F516F5EB51B5}"/>
              </a:ext>
            </a:extLst>
          </p:cNvPr>
          <p:cNvSpPr>
            <a:spLocks noGrp="1"/>
          </p:cNvSpPr>
          <p:nvPr>
            <p:ph type="dt" sz="half" idx="10"/>
          </p:nvPr>
        </p:nvSpPr>
        <p:spPr/>
        <p:txBody>
          <a:bodyPr/>
          <a:lstStyle/>
          <a:p>
            <a:fld id="{FE13F2FF-1DE0-40BB-B158-85CF956B8E7C}" type="datetimeFigureOut">
              <a:rPr lang="el-GR" smtClean="0"/>
              <a:t>20/4/2024</a:t>
            </a:fld>
            <a:endParaRPr lang="el-GR"/>
          </a:p>
        </p:txBody>
      </p:sp>
      <p:sp>
        <p:nvSpPr>
          <p:cNvPr id="6" name="Θέση υποσέλιδου 5">
            <a:extLst>
              <a:ext uri="{FF2B5EF4-FFF2-40B4-BE49-F238E27FC236}">
                <a16:creationId xmlns:a16="http://schemas.microsoft.com/office/drawing/2014/main" id="{F6381470-8A16-CE4E-8ACB-BB5C66AF043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36E9E334-CB58-102C-6382-804ACAD17CD0}"/>
              </a:ext>
            </a:extLst>
          </p:cNvPr>
          <p:cNvSpPr>
            <a:spLocks noGrp="1"/>
          </p:cNvSpPr>
          <p:nvPr>
            <p:ph type="sldNum" sz="quarter" idx="12"/>
          </p:nvPr>
        </p:nvSpPr>
        <p:spPr/>
        <p:txBody>
          <a:bodyPr/>
          <a:lstStyle/>
          <a:p>
            <a:fld id="{060F9042-BFC4-4A35-8451-1EC5E8EDD1F5}" type="slidenum">
              <a:rPr lang="el-GR" smtClean="0"/>
              <a:t>‹#›</a:t>
            </a:fld>
            <a:endParaRPr lang="el-GR"/>
          </a:p>
        </p:txBody>
      </p:sp>
    </p:spTree>
    <p:extLst>
      <p:ext uri="{BB962C8B-B14F-4D97-AF65-F5344CB8AC3E}">
        <p14:creationId xmlns:p14="http://schemas.microsoft.com/office/powerpoint/2010/main" val="607436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9000">
              <a:srgbClr val="DC9CCD"/>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7A96DD7E-88AB-5EF9-B298-AA83B739A0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10F3505-73DB-18DE-8E3D-04BFA5BC58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E8EDF86-9607-ED38-5054-58053A2983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3F2FF-1DE0-40BB-B158-85CF956B8E7C}" type="datetimeFigureOut">
              <a:rPr lang="el-GR" smtClean="0"/>
              <a:t>20/4/2024</a:t>
            </a:fld>
            <a:endParaRPr lang="el-GR"/>
          </a:p>
        </p:txBody>
      </p:sp>
      <p:sp>
        <p:nvSpPr>
          <p:cNvPr id="5" name="Θέση υποσέλιδου 4">
            <a:extLst>
              <a:ext uri="{FF2B5EF4-FFF2-40B4-BE49-F238E27FC236}">
                <a16:creationId xmlns:a16="http://schemas.microsoft.com/office/drawing/2014/main" id="{55A45C58-623C-5444-EE13-B7721343EB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06F6CD7D-6B20-79F8-287F-09A6A7332F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0F9042-BFC4-4A35-8451-1EC5E8EDD1F5}" type="slidenum">
              <a:rPr lang="el-GR" smtClean="0"/>
              <a:t>‹#›</a:t>
            </a:fld>
            <a:endParaRPr lang="el-GR"/>
          </a:p>
        </p:txBody>
      </p:sp>
    </p:spTree>
    <p:extLst>
      <p:ext uri="{BB962C8B-B14F-4D97-AF65-F5344CB8AC3E}">
        <p14:creationId xmlns:p14="http://schemas.microsoft.com/office/powerpoint/2010/main" val="448936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2D92B33-2DEE-B4A8-6C8D-94B9E0D51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9" y="2007086"/>
            <a:ext cx="5501711" cy="4704998"/>
          </a:xfrm>
          <a:prstGeom prst="rect">
            <a:avLst/>
          </a:prstGeom>
        </p:spPr>
      </p:pic>
      <p:sp>
        <p:nvSpPr>
          <p:cNvPr id="4" name="TextBox 3">
            <a:extLst>
              <a:ext uri="{FF2B5EF4-FFF2-40B4-BE49-F238E27FC236}">
                <a16:creationId xmlns:a16="http://schemas.microsoft.com/office/drawing/2014/main" id="{C9C99BED-A253-04DE-CBB6-13BBCAEF83CD}"/>
              </a:ext>
            </a:extLst>
          </p:cNvPr>
          <p:cNvSpPr txBox="1"/>
          <p:nvPr/>
        </p:nvSpPr>
        <p:spPr>
          <a:xfrm>
            <a:off x="0" y="0"/>
            <a:ext cx="12192000" cy="1938992"/>
          </a:xfrm>
          <a:prstGeom prst="rect">
            <a:avLst/>
          </a:prstGeom>
          <a:noFill/>
        </p:spPr>
        <p:txBody>
          <a:bodyPr wrap="square">
            <a:spAutoFit/>
          </a:bodyPr>
          <a:lstStyle/>
          <a:p>
            <a:pPr algn="just"/>
            <a:r>
              <a:rPr lang="en-US" sz="2000" dirty="0"/>
              <a:t>A 77-year-old man with a 3-year history of progressive withdrawal and apathy is found on formal examination to have severe short-term memory loss. He is not oriented to place or time. Before further work-up can be performed, he commits suicide. The medical examiner finds the brain to be as shown.</a:t>
            </a:r>
          </a:p>
          <a:p>
            <a:pPr algn="just"/>
            <a:r>
              <a:rPr lang="en-US" sz="2000" dirty="0"/>
              <a:t>What is the diagnosis?</a:t>
            </a:r>
          </a:p>
          <a:p>
            <a:pPr algn="just"/>
            <a:r>
              <a:rPr lang="en-US" sz="2000" dirty="0"/>
              <a:t>What are the possible gene mutations associated </a:t>
            </a:r>
          </a:p>
          <a:p>
            <a:pPr algn="just"/>
            <a:r>
              <a:rPr lang="en-US" sz="2000" dirty="0"/>
              <a:t>with this pathology?</a:t>
            </a:r>
            <a:endParaRPr lang="el-GR" sz="2000" dirty="0"/>
          </a:p>
        </p:txBody>
      </p:sp>
      <p:sp>
        <p:nvSpPr>
          <p:cNvPr id="6" name="TextBox 5">
            <a:extLst>
              <a:ext uri="{FF2B5EF4-FFF2-40B4-BE49-F238E27FC236}">
                <a16:creationId xmlns:a16="http://schemas.microsoft.com/office/drawing/2014/main" id="{843E3ABF-1BC8-8AC8-6B2F-108B1F9C4134}"/>
              </a:ext>
            </a:extLst>
          </p:cNvPr>
          <p:cNvSpPr txBox="1"/>
          <p:nvPr/>
        </p:nvSpPr>
        <p:spPr>
          <a:xfrm>
            <a:off x="5710136" y="1449421"/>
            <a:ext cx="6481864" cy="5262979"/>
          </a:xfrm>
          <a:prstGeom prst="rect">
            <a:avLst/>
          </a:prstGeom>
          <a:noFill/>
        </p:spPr>
        <p:txBody>
          <a:bodyPr wrap="square">
            <a:spAutoFit/>
          </a:bodyPr>
          <a:lstStyle/>
          <a:p>
            <a:pPr algn="just"/>
            <a:r>
              <a:rPr lang="en-US" sz="2400" dirty="0"/>
              <a:t>The </a:t>
            </a:r>
            <a:r>
              <a:rPr lang="en-US" sz="2400" b="1" dirty="0"/>
              <a:t>marked cortical atrophy </a:t>
            </a:r>
            <a:r>
              <a:rPr lang="en-US" sz="2400" dirty="0"/>
              <a:t>with the </a:t>
            </a:r>
            <a:r>
              <a:rPr lang="en-US" sz="2400" b="1" dirty="0"/>
              <a:t>relative sparing of the occipital lobe</a:t>
            </a:r>
            <a:r>
              <a:rPr lang="en-US" sz="2400" dirty="0"/>
              <a:t> is consistent with </a:t>
            </a:r>
            <a:r>
              <a:rPr lang="en-US" sz="2400" b="1" spc="600" dirty="0"/>
              <a:t>Alzheimer disease (AD)</a:t>
            </a:r>
            <a:r>
              <a:rPr lang="en-US" sz="2400" dirty="0"/>
              <a:t>.</a:t>
            </a:r>
          </a:p>
          <a:p>
            <a:pPr algn="just"/>
            <a:endParaRPr lang="en-US" sz="2400" dirty="0"/>
          </a:p>
          <a:p>
            <a:pPr algn="just"/>
            <a:r>
              <a:rPr lang="en-US" sz="2400" b="1" dirty="0"/>
              <a:t>Mutations in the APP gene </a:t>
            </a:r>
            <a:r>
              <a:rPr lang="en-US" sz="2400" dirty="0"/>
              <a:t>(chromosome 21) increase the production of </a:t>
            </a:r>
            <a:r>
              <a:rPr lang="en-US" sz="2400" b="1" dirty="0"/>
              <a:t>Aβ </a:t>
            </a:r>
            <a:r>
              <a:rPr lang="en-US" sz="2400" dirty="0"/>
              <a:t>and are found in </a:t>
            </a:r>
            <a:r>
              <a:rPr lang="en-US" sz="2400" dirty="0">
                <a:effectLst>
                  <a:outerShdw blurRad="38100" dist="38100" dir="2700000" algn="tl">
                    <a:srgbClr val="000000">
                      <a:alpha val="43137"/>
                    </a:srgbClr>
                  </a:outerShdw>
                </a:effectLst>
              </a:rPr>
              <a:t>familial AD</a:t>
            </a:r>
            <a:r>
              <a:rPr lang="en-US" sz="2400" dirty="0"/>
              <a:t>. </a:t>
            </a:r>
            <a:r>
              <a:rPr lang="en-US" sz="2400" dirty="0">
                <a:effectLst>
                  <a:outerShdw blurRad="38100" dist="38100" dir="2700000" algn="tl">
                    <a:srgbClr val="000000">
                      <a:alpha val="43137"/>
                    </a:srgbClr>
                  </a:outerShdw>
                </a:effectLst>
              </a:rPr>
              <a:t>Trisomy 21</a:t>
            </a:r>
            <a:r>
              <a:rPr lang="en-US" sz="2400" dirty="0"/>
              <a:t> (Down syndrome) is also associated with increased Aβ production. </a:t>
            </a:r>
            <a:r>
              <a:rPr lang="en-US" sz="2400" dirty="0">
                <a:effectLst>
                  <a:outerShdw blurRad="38100" dist="38100" dir="2700000" algn="tl">
                    <a:srgbClr val="000000">
                      <a:alpha val="43137"/>
                    </a:srgbClr>
                  </a:outerShdw>
                </a:effectLst>
              </a:rPr>
              <a:t>The E4 allele of apolipoprotein E</a:t>
            </a:r>
            <a:r>
              <a:rPr lang="en-US" sz="2400" dirty="0"/>
              <a:t> (chromosome 19) increases Aβ and the risk for late-onset AD. </a:t>
            </a:r>
            <a:r>
              <a:rPr lang="en-US" sz="2400" dirty="0">
                <a:effectLst>
                  <a:outerShdw blurRad="38100" dist="38100" dir="2700000" algn="tl">
                    <a:srgbClr val="000000">
                      <a:alpha val="43137"/>
                    </a:srgbClr>
                  </a:outerShdw>
                </a:effectLst>
              </a:rPr>
              <a:t>Early-onset AD</a:t>
            </a:r>
            <a:r>
              <a:rPr lang="en-US" sz="2400" dirty="0"/>
              <a:t> is associated with </a:t>
            </a:r>
            <a:r>
              <a:rPr lang="en-US" sz="2400" dirty="0">
                <a:effectLst>
                  <a:outerShdw blurRad="38100" dist="38100" dir="2700000" algn="tl">
                    <a:srgbClr val="000000">
                      <a:alpha val="43137"/>
                    </a:srgbClr>
                  </a:outerShdw>
                </a:effectLst>
              </a:rPr>
              <a:t>mutations in the presenilin 1 gene</a:t>
            </a:r>
            <a:r>
              <a:rPr lang="en-US" sz="2400" dirty="0"/>
              <a:t> (chromosome 14) and the </a:t>
            </a:r>
            <a:r>
              <a:rPr lang="en-US" sz="2400" dirty="0">
                <a:effectLst>
                  <a:outerShdw blurRad="38100" dist="38100" dir="2700000" algn="tl">
                    <a:srgbClr val="000000">
                      <a:alpha val="43137"/>
                    </a:srgbClr>
                  </a:outerShdw>
                </a:effectLst>
              </a:rPr>
              <a:t>presenilin 2 gene </a:t>
            </a:r>
            <a:r>
              <a:rPr lang="en-US" sz="2400" dirty="0"/>
              <a:t>(chromosome 1), which are involved in Aβ processing.</a:t>
            </a:r>
            <a:endParaRPr lang="el-GR" sz="2400" dirty="0"/>
          </a:p>
        </p:txBody>
      </p:sp>
    </p:spTree>
    <p:extLst>
      <p:ext uri="{BB962C8B-B14F-4D97-AF65-F5344CB8AC3E}">
        <p14:creationId xmlns:p14="http://schemas.microsoft.com/office/powerpoint/2010/main" val="1693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60A385B-9125-549F-526B-9AE0068A0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04" y="87305"/>
            <a:ext cx="4406630" cy="6683389"/>
          </a:xfrm>
          <a:prstGeom prst="rect">
            <a:avLst/>
          </a:prstGeom>
        </p:spPr>
      </p:pic>
      <p:sp>
        <p:nvSpPr>
          <p:cNvPr id="4" name="TextBox 3">
            <a:extLst>
              <a:ext uri="{FF2B5EF4-FFF2-40B4-BE49-F238E27FC236}">
                <a16:creationId xmlns:a16="http://schemas.microsoft.com/office/drawing/2014/main" id="{47B6F40F-E5BA-F157-D486-2485BEE1AAB1}"/>
              </a:ext>
            </a:extLst>
          </p:cNvPr>
          <p:cNvSpPr txBox="1"/>
          <p:nvPr/>
        </p:nvSpPr>
        <p:spPr>
          <a:xfrm>
            <a:off x="4513634" y="1"/>
            <a:ext cx="7678365" cy="2585323"/>
          </a:xfrm>
          <a:prstGeom prst="rect">
            <a:avLst/>
          </a:prstGeom>
          <a:noFill/>
        </p:spPr>
        <p:txBody>
          <a:bodyPr wrap="square">
            <a:spAutoFit/>
          </a:bodyPr>
          <a:lstStyle/>
          <a:p>
            <a:pPr algn="just"/>
            <a:r>
              <a:rPr lang="en-US" dirty="0"/>
              <a:t>A 53-year-old woman has a grand mal seizure. Her CSF values reveal a total protein value of 117 mg/dL (</a:t>
            </a:r>
            <a:r>
              <a:rPr lang="en-US" dirty="0" err="1"/>
              <a:t>nl</a:t>
            </a:r>
            <a:r>
              <a:rPr lang="en-US" dirty="0"/>
              <a:t> 20 to 45 mg/dL), normal glucose levels, and 3 WBCs/µL (all mononuclear; upper limit of normal), with no organisms seen with Gram staining. A large right cerebral mass is resected and has the microscopic appearance shown.</a:t>
            </a:r>
          </a:p>
          <a:p>
            <a:pPr algn="just"/>
            <a:r>
              <a:rPr lang="en-US" dirty="0"/>
              <a:t>What is your diagnosis?</a:t>
            </a:r>
          </a:p>
          <a:p>
            <a:pPr algn="just"/>
            <a:r>
              <a:rPr lang="en-US" dirty="0"/>
              <a:t>What genetic alterations can be present?</a:t>
            </a:r>
          </a:p>
          <a:p>
            <a:pPr algn="just"/>
            <a:r>
              <a:rPr lang="en-US" dirty="0"/>
              <a:t>Explain the CSF findings.</a:t>
            </a:r>
          </a:p>
          <a:p>
            <a:endParaRPr lang="en-US" dirty="0"/>
          </a:p>
        </p:txBody>
      </p:sp>
      <p:sp>
        <p:nvSpPr>
          <p:cNvPr id="6" name="TextBox 5">
            <a:extLst>
              <a:ext uri="{FF2B5EF4-FFF2-40B4-BE49-F238E27FC236}">
                <a16:creationId xmlns:a16="http://schemas.microsoft.com/office/drawing/2014/main" id="{53088371-9780-260F-73E7-0E48DFB3F2BB}"/>
              </a:ext>
            </a:extLst>
          </p:cNvPr>
          <p:cNvSpPr txBox="1"/>
          <p:nvPr/>
        </p:nvSpPr>
        <p:spPr>
          <a:xfrm>
            <a:off x="4513634" y="2354094"/>
            <a:ext cx="7678365" cy="4524315"/>
          </a:xfrm>
          <a:prstGeom prst="rect">
            <a:avLst/>
          </a:prstGeom>
          <a:noFill/>
        </p:spPr>
        <p:txBody>
          <a:bodyPr wrap="square">
            <a:spAutoFit/>
          </a:bodyPr>
          <a:lstStyle/>
          <a:p>
            <a:pPr algn="just"/>
            <a:r>
              <a:rPr lang="en-US" sz="2400" dirty="0"/>
              <a:t>This patient has a </a:t>
            </a:r>
            <a:r>
              <a:rPr lang="en-US" sz="2400" b="1" dirty="0"/>
              <a:t>glioblastoma</a:t>
            </a:r>
            <a:r>
              <a:rPr lang="en-US" sz="2400" dirty="0"/>
              <a:t>. This is a </a:t>
            </a:r>
            <a:r>
              <a:rPr lang="en-US" sz="2400" b="1" dirty="0"/>
              <a:t>highly cellular neoplasm</a:t>
            </a:r>
            <a:r>
              <a:rPr lang="en-US" sz="2400" dirty="0"/>
              <a:t> with </a:t>
            </a:r>
            <a:r>
              <a:rPr lang="en-US" sz="2400" b="1" dirty="0"/>
              <a:t>vascular proliferation </a:t>
            </a:r>
            <a:r>
              <a:rPr lang="en-US" sz="2400" dirty="0"/>
              <a:t>(▴) and </a:t>
            </a:r>
            <a:r>
              <a:rPr lang="en-US" sz="2400" b="1" dirty="0"/>
              <a:t>densely packed malignant cells</a:t>
            </a:r>
            <a:r>
              <a:rPr lang="en-US" sz="2400" dirty="0"/>
              <a:t> arranged </a:t>
            </a:r>
            <a:r>
              <a:rPr lang="en-US" sz="2400" b="1" dirty="0"/>
              <a:t>around areas of necrosis </a:t>
            </a:r>
            <a:r>
              <a:rPr lang="en-US" sz="2400" dirty="0"/>
              <a:t>(♦) (</a:t>
            </a:r>
            <a:r>
              <a:rPr lang="en-US" sz="2400" dirty="0" err="1"/>
              <a:t>pseudopalisading</a:t>
            </a:r>
            <a:r>
              <a:rPr lang="en-US" sz="2400" dirty="0"/>
              <a:t>).</a:t>
            </a:r>
          </a:p>
          <a:p>
            <a:pPr algn="just"/>
            <a:r>
              <a:rPr lang="en-US" sz="2400" dirty="0"/>
              <a:t>Glioblastomas can arise </a:t>
            </a:r>
            <a:r>
              <a:rPr lang="en-US" sz="2400" i="1" dirty="0"/>
              <a:t>from low-grade </a:t>
            </a:r>
            <a:r>
              <a:rPr lang="en-US" sz="2400" i="1" dirty="0" err="1"/>
              <a:t>astrocytomas</a:t>
            </a:r>
            <a:r>
              <a:rPr lang="en-US" sz="2400" i="1" dirty="0"/>
              <a:t> </a:t>
            </a:r>
            <a:r>
              <a:rPr lang="en-US" sz="2400" dirty="0"/>
              <a:t>that acquire </a:t>
            </a:r>
            <a:r>
              <a:rPr lang="en-US" sz="2400" i="1" dirty="0"/>
              <a:t>inactivating mutations of p53</a:t>
            </a:r>
            <a:r>
              <a:rPr lang="en-US" sz="2400" dirty="0"/>
              <a:t>, the </a:t>
            </a:r>
            <a:r>
              <a:rPr lang="en-US" sz="2400" i="1" dirty="0"/>
              <a:t>overexpression of PDGF-A</a:t>
            </a:r>
            <a:r>
              <a:rPr lang="en-US" sz="2400" dirty="0"/>
              <a:t>, or </a:t>
            </a:r>
            <a:r>
              <a:rPr lang="en-US" sz="2400" i="1" dirty="0"/>
              <a:t>both</a:t>
            </a:r>
            <a:r>
              <a:rPr lang="en-US" sz="2400" dirty="0"/>
              <a:t>. </a:t>
            </a:r>
            <a:r>
              <a:rPr lang="en-US" sz="2400" b="1" dirty="0"/>
              <a:t>Primary</a:t>
            </a:r>
            <a:r>
              <a:rPr lang="en-US" sz="2400" dirty="0"/>
              <a:t> glioblastomas tend to have </a:t>
            </a:r>
            <a:r>
              <a:rPr lang="en-US" sz="2400" b="1" dirty="0"/>
              <a:t>mutations in PTEN, p16 deletion, and MDM2 overexpression.</a:t>
            </a:r>
          </a:p>
          <a:p>
            <a:pPr algn="just"/>
            <a:r>
              <a:rPr lang="en-US" sz="2400" dirty="0"/>
              <a:t>The </a:t>
            </a:r>
            <a:r>
              <a:rPr lang="en-US" sz="2400" dirty="0">
                <a:effectLst>
                  <a:outerShdw blurRad="38100" dist="38100" dir="2700000" algn="tl">
                    <a:srgbClr val="000000">
                      <a:alpha val="43137"/>
                    </a:srgbClr>
                  </a:outerShdw>
                </a:effectLst>
              </a:rPr>
              <a:t>high CSF protein </a:t>
            </a:r>
            <a:r>
              <a:rPr lang="en-US" sz="2400" dirty="0"/>
              <a:t>and </a:t>
            </a:r>
            <a:r>
              <a:rPr lang="en-US" sz="2400" dirty="0">
                <a:effectLst>
                  <a:outerShdw blurRad="38100" dist="38100" dir="2700000" algn="tl">
                    <a:srgbClr val="000000">
                      <a:alpha val="43137"/>
                    </a:srgbClr>
                  </a:outerShdw>
                </a:effectLst>
              </a:rPr>
              <a:t>normal glucose levels </a:t>
            </a:r>
            <a:r>
              <a:rPr lang="en-US" sz="2400" dirty="0"/>
              <a:t>in this case are consistent with </a:t>
            </a:r>
            <a:r>
              <a:rPr lang="en-US" sz="2400" b="1" dirty="0"/>
              <a:t>neoplasia</a:t>
            </a:r>
            <a:r>
              <a:rPr lang="en-US" sz="2400" dirty="0"/>
              <a:t>. The </a:t>
            </a:r>
            <a:r>
              <a:rPr lang="en-US" sz="2400" i="1" dirty="0"/>
              <a:t>few mononuclear cells </a:t>
            </a:r>
            <a:r>
              <a:rPr lang="en-US" sz="2400" dirty="0"/>
              <a:t>may be </a:t>
            </a:r>
            <a:r>
              <a:rPr lang="en-US" sz="2400" i="1" dirty="0"/>
              <a:t>reactive</a:t>
            </a:r>
            <a:r>
              <a:rPr lang="en-US" sz="2400" dirty="0"/>
              <a:t>.</a:t>
            </a:r>
            <a:endParaRPr lang="el-GR" sz="2400" dirty="0"/>
          </a:p>
        </p:txBody>
      </p:sp>
    </p:spTree>
    <p:extLst>
      <p:ext uri="{BB962C8B-B14F-4D97-AF65-F5344CB8AC3E}">
        <p14:creationId xmlns:p14="http://schemas.microsoft.com/office/powerpoint/2010/main" val="426196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B0882D6-B7D6-8761-594E-7DAECF0E34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65" y="1141339"/>
            <a:ext cx="6632804" cy="5599928"/>
          </a:xfrm>
          <a:prstGeom prst="rect">
            <a:avLst/>
          </a:prstGeom>
        </p:spPr>
      </p:pic>
      <p:sp>
        <p:nvSpPr>
          <p:cNvPr id="4" name="TextBox 3">
            <a:extLst>
              <a:ext uri="{FF2B5EF4-FFF2-40B4-BE49-F238E27FC236}">
                <a16:creationId xmlns:a16="http://schemas.microsoft.com/office/drawing/2014/main" id="{7DFF11D9-9E4E-CDDF-7FCA-D4576E8D6FBC}"/>
              </a:ext>
            </a:extLst>
          </p:cNvPr>
          <p:cNvSpPr txBox="1"/>
          <p:nvPr/>
        </p:nvSpPr>
        <p:spPr>
          <a:xfrm>
            <a:off x="0" y="0"/>
            <a:ext cx="12192000" cy="1477328"/>
          </a:xfrm>
          <a:prstGeom prst="rect">
            <a:avLst/>
          </a:prstGeom>
          <a:noFill/>
        </p:spPr>
        <p:txBody>
          <a:bodyPr wrap="square">
            <a:spAutoFit/>
          </a:bodyPr>
          <a:lstStyle/>
          <a:p>
            <a:pPr algn="just"/>
            <a:r>
              <a:rPr lang="en-US" dirty="0"/>
              <a:t>A 38-year-old woman has a 1-year history of increasingly frequent headaches that crescendo with her menstrual cycle. The headaches are now worsening with her recent pregnancy. Her MRI is shown.</a:t>
            </a:r>
          </a:p>
          <a:p>
            <a:pPr algn="just"/>
            <a:r>
              <a:rPr lang="en-US" dirty="0"/>
              <a:t>What is your diagnosis?</a:t>
            </a:r>
          </a:p>
          <a:p>
            <a:pPr algn="just"/>
            <a:r>
              <a:rPr lang="en-US" dirty="0"/>
              <a:t>Explain the effect of pregnancy.</a:t>
            </a:r>
          </a:p>
          <a:p>
            <a:endParaRPr lang="en-US" dirty="0"/>
          </a:p>
        </p:txBody>
      </p:sp>
      <p:sp>
        <p:nvSpPr>
          <p:cNvPr id="6" name="TextBox 5">
            <a:extLst>
              <a:ext uri="{FF2B5EF4-FFF2-40B4-BE49-F238E27FC236}">
                <a16:creationId xmlns:a16="http://schemas.microsoft.com/office/drawing/2014/main" id="{42FC7C21-89AE-7A26-10F8-6F57D87B106D}"/>
              </a:ext>
            </a:extLst>
          </p:cNvPr>
          <p:cNvSpPr txBox="1"/>
          <p:nvPr/>
        </p:nvSpPr>
        <p:spPr>
          <a:xfrm>
            <a:off x="6849734" y="651753"/>
            <a:ext cx="5342264" cy="6124754"/>
          </a:xfrm>
          <a:prstGeom prst="rect">
            <a:avLst/>
          </a:prstGeom>
          <a:noFill/>
        </p:spPr>
        <p:txBody>
          <a:bodyPr wrap="square">
            <a:spAutoFit/>
          </a:bodyPr>
          <a:lstStyle/>
          <a:p>
            <a:pPr algn="just"/>
            <a:r>
              <a:rPr lang="en-US" sz="2800" dirty="0"/>
              <a:t>There is a </a:t>
            </a:r>
            <a:r>
              <a:rPr lang="en-US" sz="2800" b="1" dirty="0"/>
              <a:t>circumscribed</a:t>
            </a:r>
            <a:r>
              <a:rPr lang="en-US" sz="2800" dirty="0"/>
              <a:t> </a:t>
            </a:r>
            <a:r>
              <a:rPr lang="en-US" sz="2800" dirty="0">
                <a:effectLst>
                  <a:outerShdw blurRad="38100" dist="38100" dir="2700000" algn="tl">
                    <a:srgbClr val="000000">
                      <a:alpha val="43137"/>
                    </a:srgbClr>
                  </a:outerShdw>
                </a:effectLst>
              </a:rPr>
              <a:t>mass </a:t>
            </a:r>
            <a:r>
              <a:rPr lang="en-US" sz="2800" dirty="0"/>
              <a:t>(◂) in the </a:t>
            </a:r>
            <a:r>
              <a:rPr lang="en-US" sz="2800" dirty="0">
                <a:effectLst>
                  <a:outerShdw blurRad="38100" dist="38100" dir="2700000" algn="tl">
                    <a:srgbClr val="000000">
                      <a:alpha val="43137"/>
                    </a:srgbClr>
                  </a:outerShdw>
                </a:effectLst>
              </a:rPr>
              <a:t>parasagittal region </a:t>
            </a:r>
            <a:r>
              <a:rPr lang="en-US" sz="2800" dirty="0"/>
              <a:t>that is </a:t>
            </a:r>
            <a:r>
              <a:rPr lang="en-US" sz="2800" u="sng" dirty="0"/>
              <a:t>impinging on the frontal lobe</a:t>
            </a:r>
            <a:r>
              <a:rPr lang="en-US" sz="2800" dirty="0"/>
              <a:t>; this is consistent with </a:t>
            </a:r>
            <a:r>
              <a:rPr lang="en-US" sz="2800" b="1" spc="600" dirty="0"/>
              <a:t>meningioma</a:t>
            </a:r>
            <a:r>
              <a:rPr lang="en-US" sz="2800" dirty="0"/>
              <a:t>.</a:t>
            </a:r>
          </a:p>
          <a:p>
            <a:pPr algn="just"/>
            <a:endParaRPr lang="en-US" sz="2800" dirty="0"/>
          </a:p>
          <a:p>
            <a:pPr algn="just"/>
            <a:r>
              <a:rPr lang="en-US" sz="2800" dirty="0"/>
              <a:t>Meningiomas often express </a:t>
            </a:r>
            <a:r>
              <a:rPr lang="en-US" sz="2800" b="1" dirty="0"/>
              <a:t>progesterone receptors</a:t>
            </a:r>
            <a:r>
              <a:rPr lang="en-US" sz="2800" dirty="0"/>
              <a:t>, so their growth is </a:t>
            </a:r>
            <a:r>
              <a:rPr lang="en-US" sz="2800" b="1" dirty="0"/>
              <a:t>stimulated</a:t>
            </a:r>
            <a:r>
              <a:rPr lang="en-US" sz="2800" dirty="0"/>
              <a:t> during menstrual cycles or </a:t>
            </a:r>
            <a:r>
              <a:rPr lang="en-US" sz="2800" b="1" dirty="0"/>
              <a:t>pregnancy</a:t>
            </a:r>
            <a:r>
              <a:rPr lang="en-US" sz="2800" dirty="0"/>
              <a:t>. </a:t>
            </a:r>
            <a:r>
              <a:rPr lang="en-US" sz="2800" b="1" dirty="0"/>
              <a:t>Most</a:t>
            </a:r>
            <a:r>
              <a:rPr lang="en-US" sz="2800" dirty="0"/>
              <a:t> are </a:t>
            </a:r>
            <a:r>
              <a:rPr lang="en-US" sz="2800" b="1" dirty="0"/>
              <a:t>benign</a:t>
            </a:r>
            <a:r>
              <a:rPr lang="en-US" sz="2800" dirty="0"/>
              <a:t> lesions; approximately </a:t>
            </a:r>
            <a:r>
              <a:rPr lang="en-US" sz="2800" i="1" dirty="0"/>
              <a:t>10%</a:t>
            </a:r>
            <a:r>
              <a:rPr lang="en-US" sz="2800" dirty="0"/>
              <a:t> are </a:t>
            </a:r>
            <a:r>
              <a:rPr lang="en-US" sz="2800" i="1" dirty="0"/>
              <a:t>atypical </a:t>
            </a:r>
            <a:r>
              <a:rPr lang="en-US" sz="2800" dirty="0"/>
              <a:t>(having more aggressive growth) or </a:t>
            </a:r>
            <a:r>
              <a:rPr lang="en-US" sz="2800" i="1" dirty="0"/>
              <a:t>frankly malignant</a:t>
            </a:r>
            <a:r>
              <a:rPr lang="en-US" sz="2800" dirty="0"/>
              <a:t>.</a:t>
            </a:r>
            <a:endParaRPr lang="el-GR" sz="2800" dirty="0"/>
          </a:p>
        </p:txBody>
      </p:sp>
    </p:spTree>
    <p:extLst>
      <p:ext uri="{BB962C8B-B14F-4D97-AF65-F5344CB8AC3E}">
        <p14:creationId xmlns:p14="http://schemas.microsoft.com/office/powerpoint/2010/main" val="296720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50C996D-2728-3B40-C23A-BF5368771D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32" y="84035"/>
            <a:ext cx="4403776" cy="6689929"/>
          </a:xfrm>
          <a:prstGeom prst="rect">
            <a:avLst/>
          </a:prstGeom>
        </p:spPr>
      </p:pic>
      <p:sp>
        <p:nvSpPr>
          <p:cNvPr id="4" name="TextBox 3">
            <a:extLst>
              <a:ext uri="{FF2B5EF4-FFF2-40B4-BE49-F238E27FC236}">
                <a16:creationId xmlns:a16="http://schemas.microsoft.com/office/drawing/2014/main" id="{736B158B-A6D3-88D3-CFAE-95E41741DF5F}"/>
              </a:ext>
            </a:extLst>
          </p:cNvPr>
          <p:cNvSpPr txBox="1"/>
          <p:nvPr/>
        </p:nvSpPr>
        <p:spPr>
          <a:xfrm>
            <a:off x="4520508" y="0"/>
            <a:ext cx="7671491" cy="2862322"/>
          </a:xfrm>
          <a:prstGeom prst="rect">
            <a:avLst/>
          </a:prstGeom>
          <a:noFill/>
        </p:spPr>
        <p:txBody>
          <a:bodyPr wrap="square">
            <a:spAutoFit/>
          </a:bodyPr>
          <a:lstStyle/>
          <a:p>
            <a:pPr algn="just"/>
            <a:r>
              <a:rPr lang="en-US" dirty="0"/>
              <a:t>A 45-year-old woman with a 6-month history of worsening headaches develops new unilateral anosmia. She has also developed obsessive anxiety about her health and her children, and she is calling the school that they attend several times per day. A left </a:t>
            </a:r>
            <a:r>
              <a:rPr lang="en-US" dirty="0" err="1"/>
              <a:t>subfrontal</a:t>
            </a:r>
            <a:r>
              <a:rPr lang="en-US" dirty="0"/>
              <a:t> 5-cm mass is resected and has the microscopic appearance shown.</a:t>
            </a:r>
          </a:p>
          <a:p>
            <a:pPr algn="just"/>
            <a:r>
              <a:rPr lang="en-US" dirty="0"/>
              <a:t>What is your diagnosis?</a:t>
            </a:r>
          </a:p>
          <a:p>
            <a:pPr algn="just"/>
            <a:r>
              <a:rPr lang="en-US" dirty="0"/>
              <a:t>If she had other similar lesions and an acoustic neuroma, what syndrome would you suspect?</a:t>
            </a:r>
          </a:p>
          <a:p>
            <a:pPr algn="just"/>
            <a:r>
              <a:rPr lang="en-US" dirty="0"/>
              <a:t>What is her behavioral disorder?</a:t>
            </a:r>
          </a:p>
          <a:p>
            <a:endParaRPr lang="en-US" dirty="0"/>
          </a:p>
        </p:txBody>
      </p:sp>
      <p:sp>
        <p:nvSpPr>
          <p:cNvPr id="6" name="TextBox 5">
            <a:extLst>
              <a:ext uri="{FF2B5EF4-FFF2-40B4-BE49-F238E27FC236}">
                <a16:creationId xmlns:a16="http://schemas.microsoft.com/office/drawing/2014/main" id="{F287323A-0234-F75D-3F72-2B9D949896AB}"/>
              </a:ext>
            </a:extLst>
          </p:cNvPr>
          <p:cNvSpPr txBox="1"/>
          <p:nvPr/>
        </p:nvSpPr>
        <p:spPr>
          <a:xfrm>
            <a:off x="4520507" y="2616740"/>
            <a:ext cx="7671493" cy="4154984"/>
          </a:xfrm>
          <a:prstGeom prst="rect">
            <a:avLst/>
          </a:prstGeom>
          <a:noFill/>
        </p:spPr>
        <p:txBody>
          <a:bodyPr wrap="square">
            <a:spAutoFit/>
          </a:bodyPr>
          <a:lstStyle/>
          <a:p>
            <a:pPr algn="just"/>
            <a:r>
              <a:rPr lang="en-US" sz="2400" dirty="0"/>
              <a:t>This </a:t>
            </a:r>
            <a:r>
              <a:rPr lang="en-US" sz="2400" b="1" dirty="0"/>
              <a:t>meningioma</a:t>
            </a:r>
            <a:r>
              <a:rPr lang="en-US" sz="2400" dirty="0"/>
              <a:t> is composed of </a:t>
            </a:r>
            <a:r>
              <a:rPr lang="en-US" sz="2400" b="1" dirty="0"/>
              <a:t>whorled nests </a:t>
            </a:r>
            <a:r>
              <a:rPr lang="en-US" sz="2400" dirty="0"/>
              <a:t>(▪) of </a:t>
            </a:r>
            <a:r>
              <a:rPr lang="en-US" sz="2400" b="1" dirty="0"/>
              <a:t>cells</a:t>
            </a:r>
            <a:r>
              <a:rPr lang="en-US" sz="2400" dirty="0"/>
              <a:t> with </a:t>
            </a:r>
            <a:r>
              <a:rPr lang="en-US" sz="2400" b="1" dirty="0"/>
              <a:t>abundant pink cytoplasm </a:t>
            </a:r>
            <a:r>
              <a:rPr lang="en-US" sz="2400" dirty="0"/>
              <a:t>(</a:t>
            </a:r>
            <a:r>
              <a:rPr lang="en-US" sz="2400" dirty="0">
                <a:effectLst>
                  <a:outerShdw blurRad="38100" dist="38100" dir="2700000" algn="tl">
                    <a:srgbClr val="000000">
                      <a:alpha val="43137"/>
                    </a:srgbClr>
                  </a:outerShdw>
                </a:effectLst>
              </a:rPr>
              <a:t>psammoma bodies </a:t>
            </a:r>
            <a:r>
              <a:rPr lang="en-US" sz="2400" dirty="0"/>
              <a:t>may also be seen in this kind of neoplasm). </a:t>
            </a:r>
            <a:r>
              <a:rPr lang="en-US" sz="2400" dirty="0">
                <a:effectLst>
                  <a:outerShdw blurRad="38100" dist="38100" dir="2700000" algn="tl">
                    <a:srgbClr val="000000">
                      <a:alpha val="43137"/>
                    </a:srgbClr>
                  </a:outerShdw>
                </a:effectLst>
              </a:rPr>
              <a:t>Common</a:t>
            </a:r>
            <a:r>
              <a:rPr lang="en-US" sz="2400" dirty="0"/>
              <a:t> locations are </a:t>
            </a:r>
            <a:r>
              <a:rPr lang="en-US" sz="2400" dirty="0" err="1">
                <a:effectLst>
                  <a:outerShdw blurRad="38100" dist="38100" dir="2700000" algn="tl">
                    <a:srgbClr val="000000">
                      <a:alpha val="43137"/>
                    </a:srgbClr>
                  </a:outerShdw>
                </a:effectLst>
              </a:rPr>
              <a:t>subfrontal</a:t>
            </a:r>
            <a:r>
              <a:rPr lang="en-US" sz="2400" dirty="0"/>
              <a:t> and </a:t>
            </a:r>
            <a:r>
              <a:rPr lang="en-US" sz="2400" dirty="0">
                <a:effectLst>
                  <a:outerShdw blurRad="38100" dist="38100" dir="2700000" algn="tl">
                    <a:srgbClr val="000000">
                      <a:alpha val="43137"/>
                    </a:srgbClr>
                  </a:outerShdw>
                </a:effectLst>
              </a:rPr>
              <a:t>parasagittal</a:t>
            </a:r>
            <a:r>
              <a:rPr lang="en-US" sz="2400" dirty="0"/>
              <a:t>.</a:t>
            </a:r>
          </a:p>
          <a:p>
            <a:pPr algn="just"/>
            <a:endParaRPr lang="en-US" sz="2400" dirty="0"/>
          </a:p>
          <a:p>
            <a:pPr algn="just"/>
            <a:r>
              <a:rPr lang="en-US" sz="2400" dirty="0">
                <a:effectLst>
                  <a:outerShdw blurRad="38100" dist="38100" dir="2700000" algn="tl">
                    <a:srgbClr val="000000">
                      <a:alpha val="43137"/>
                    </a:srgbClr>
                  </a:outerShdw>
                </a:effectLst>
              </a:rPr>
              <a:t>Neurofibromatosis type 2 </a:t>
            </a:r>
            <a:r>
              <a:rPr lang="en-US" sz="2400" dirty="0"/>
              <a:t>would be suspected. The most common genetic abnormality in meningiomas is the </a:t>
            </a:r>
            <a:r>
              <a:rPr lang="en-US" sz="2400" dirty="0">
                <a:effectLst>
                  <a:outerShdw blurRad="38100" dist="38100" dir="2700000" algn="tl">
                    <a:srgbClr val="000000">
                      <a:alpha val="43137"/>
                    </a:srgbClr>
                  </a:outerShdw>
                </a:effectLst>
              </a:rPr>
              <a:t>deletion of 22q12</a:t>
            </a:r>
            <a:r>
              <a:rPr lang="en-US" sz="2400" dirty="0"/>
              <a:t>, where the </a:t>
            </a:r>
            <a:r>
              <a:rPr lang="en-US" sz="2400" dirty="0">
                <a:effectLst>
                  <a:outerShdw blurRad="38100" dist="38100" dir="2700000" algn="tl">
                    <a:srgbClr val="000000">
                      <a:alpha val="43137"/>
                    </a:srgbClr>
                  </a:outerShdw>
                </a:effectLst>
              </a:rPr>
              <a:t>NF2 gene </a:t>
            </a:r>
            <a:r>
              <a:rPr lang="en-US" sz="2400" dirty="0"/>
              <a:t>is located.</a:t>
            </a:r>
          </a:p>
          <a:p>
            <a:pPr algn="just"/>
            <a:endParaRPr lang="en-US" sz="2400" dirty="0"/>
          </a:p>
          <a:p>
            <a:pPr algn="just"/>
            <a:r>
              <a:rPr lang="en-US" sz="2400" dirty="0"/>
              <a:t>This patient has an </a:t>
            </a:r>
            <a:r>
              <a:rPr lang="en-US" sz="2400" b="1" dirty="0"/>
              <a:t>anxiety disorder </a:t>
            </a:r>
            <a:r>
              <a:rPr lang="en-US" sz="2400" dirty="0"/>
              <a:t>as a result of a </a:t>
            </a:r>
            <a:r>
              <a:rPr lang="en-US" sz="2400" dirty="0">
                <a:effectLst>
                  <a:outerShdw blurRad="38100" dist="38100" dir="2700000" algn="tl">
                    <a:srgbClr val="000000">
                      <a:alpha val="43137"/>
                    </a:srgbClr>
                  </a:outerShdw>
                </a:effectLst>
              </a:rPr>
              <a:t>general </a:t>
            </a:r>
            <a:r>
              <a:rPr lang="en-US" sz="2400" dirty="0"/>
              <a:t>medical condition.</a:t>
            </a:r>
            <a:endParaRPr lang="el-GR" sz="2400" dirty="0"/>
          </a:p>
        </p:txBody>
      </p:sp>
    </p:spTree>
    <p:extLst>
      <p:ext uri="{BB962C8B-B14F-4D97-AF65-F5344CB8AC3E}">
        <p14:creationId xmlns:p14="http://schemas.microsoft.com/office/powerpoint/2010/main" val="346717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F2EFBB6-A247-4BF4-6F6C-6DC475C24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43" y="87549"/>
            <a:ext cx="4407228" cy="6673174"/>
          </a:xfrm>
          <a:prstGeom prst="rect">
            <a:avLst/>
          </a:prstGeom>
        </p:spPr>
      </p:pic>
      <p:sp>
        <p:nvSpPr>
          <p:cNvPr id="4" name="TextBox 3">
            <a:extLst>
              <a:ext uri="{FF2B5EF4-FFF2-40B4-BE49-F238E27FC236}">
                <a16:creationId xmlns:a16="http://schemas.microsoft.com/office/drawing/2014/main" id="{F065CC43-0EDF-79D2-33C3-80A776CA94EB}"/>
              </a:ext>
            </a:extLst>
          </p:cNvPr>
          <p:cNvSpPr txBox="1"/>
          <p:nvPr/>
        </p:nvSpPr>
        <p:spPr>
          <a:xfrm>
            <a:off x="4542071" y="0"/>
            <a:ext cx="7649928" cy="1754326"/>
          </a:xfrm>
          <a:prstGeom prst="rect">
            <a:avLst/>
          </a:prstGeom>
          <a:noFill/>
        </p:spPr>
        <p:txBody>
          <a:bodyPr wrap="square">
            <a:spAutoFit/>
          </a:bodyPr>
          <a:lstStyle/>
          <a:p>
            <a:pPr algn="just"/>
            <a:r>
              <a:rPr lang="en-US" dirty="0"/>
              <a:t>A 63-year-old man has had a rapidly progressive decline in mental function over the past 5 weeks. He has clumsiness when walking or eating. Neurologic examination shows impairment of his attention span, verbal and nonverbal memory, spatial skills, and judgment. The microscopic appearance of his neocortex is shown.</a:t>
            </a:r>
          </a:p>
          <a:p>
            <a:pPr algn="just"/>
            <a:r>
              <a:rPr lang="en-US" dirty="0"/>
              <a:t>What is the diagnosis? What is the pathophysiology of this disease?</a:t>
            </a:r>
            <a:endParaRPr lang="el-GR" dirty="0"/>
          </a:p>
        </p:txBody>
      </p:sp>
      <p:sp>
        <p:nvSpPr>
          <p:cNvPr id="6" name="TextBox 5">
            <a:extLst>
              <a:ext uri="{FF2B5EF4-FFF2-40B4-BE49-F238E27FC236}">
                <a16:creationId xmlns:a16="http://schemas.microsoft.com/office/drawing/2014/main" id="{5B3BB2CE-FCFC-AF73-86D9-DD6EFFD37F48}"/>
              </a:ext>
            </a:extLst>
          </p:cNvPr>
          <p:cNvSpPr txBox="1"/>
          <p:nvPr/>
        </p:nvSpPr>
        <p:spPr>
          <a:xfrm>
            <a:off x="4542071" y="1654629"/>
            <a:ext cx="7649928" cy="5262979"/>
          </a:xfrm>
          <a:prstGeom prst="rect">
            <a:avLst/>
          </a:prstGeom>
          <a:noFill/>
        </p:spPr>
        <p:txBody>
          <a:bodyPr wrap="square">
            <a:spAutoFit/>
          </a:bodyPr>
          <a:lstStyle/>
          <a:p>
            <a:pPr algn="just"/>
            <a:r>
              <a:rPr lang="en-US" sz="2400" dirty="0"/>
              <a:t>This is </a:t>
            </a:r>
            <a:r>
              <a:rPr lang="en-US" sz="2400" b="1" dirty="0"/>
              <a:t>spongiform encephalopathy </a:t>
            </a:r>
            <a:r>
              <a:rPr lang="en-US" sz="2400" dirty="0"/>
              <a:t>with </a:t>
            </a:r>
            <a:r>
              <a:rPr lang="en-US" sz="2400" dirty="0">
                <a:effectLst>
                  <a:outerShdw blurRad="38100" dist="38100" dir="2700000" algn="tl">
                    <a:srgbClr val="000000">
                      <a:alpha val="43137"/>
                    </a:srgbClr>
                  </a:outerShdw>
                </a:effectLst>
              </a:rPr>
              <a:t>numerous clear vacuolar spaces </a:t>
            </a:r>
            <a:r>
              <a:rPr lang="en-US" sz="2400" dirty="0"/>
              <a:t>(▪) in the </a:t>
            </a:r>
            <a:r>
              <a:rPr lang="en-US" sz="2400" b="1" dirty="0">
                <a:effectLst>
                  <a:outerShdw blurRad="38100" dist="38100" dir="2700000" algn="tl">
                    <a:srgbClr val="000000">
                      <a:alpha val="43137"/>
                    </a:srgbClr>
                  </a:outerShdw>
                </a:effectLst>
              </a:rPr>
              <a:t>neo</a:t>
            </a:r>
            <a:r>
              <a:rPr lang="en-US" sz="2400" dirty="0"/>
              <a:t>cortex, which is consistent with </a:t>
            </a:r>
            <a:r>
              <a:rPr lang="en-US" sz="2400" b="1" dirty="0"/>
              <a:t>Creutzfeldt-Jakob disease</a:t>
            </a:r>
            <a:r>
              <a:rPr lang="en-US" sz="2400" dirty="0"/>
              <a:t>.</a:t>
            </a:r>
          </a:p>
          <a:p>
            <a:pPr algn="just"/>
            <a:r>
              <a:rPr lang="en-US" sz="2400" dirty="0"/>
              <a:t>Creutzfeldt-Jakob disease is a </a:t>
            </a:r>
            <a:r>
              <a:rPr lang="en-US" sz="2400" b="1" dirty="0"/>
              <a:t>prion disease</a:t>
            </a:r>
            <a:r>
              <a:rPr lang="en-US" sz="2400" dirty="0"/>
              <a:t>. </a:t>
            </a:r>
            <a:r>
              <a:rPr lang="en-US" sz="2400" dirty="0">
                <a:effectLst>
                  <a:outerShdw blurRad="38100" dist="38100" dir="2700000" algn="tl">
                    <a:srgbClr val="000000">
                      <a:alpha val="43137"/>
                    </a:srgbClr>
                  </a:outerShdw>
                </a:effectLst>
              </a:rPr>
              <a:t>Prion protein </a:t>
            </a:r>
            <a:r>
              <a:rPr lang="en-US" sz="2400" dirty="0"/>
              <a:t>(</a:t>
            </a:r>
            <a:r>
              <a:rPr lang="en-US" sz="2400" dirty="0" err="1"/>
              <a:t>PrP</a:t>
            </a:r>
            <a:r>
              <a:rPr lang="en-US" sz="2400" dirty="0"/>
              <a:t>) coded by the PRNP gene is present in many cells of the body, but it is expressed at the </a:t>
            </a:r>
            <a:r>
              <a:rPr lang="en-US" sz="2400" b="1" dirty="0"/>
              <a:t>highest</a:t>
            </a:r>
            <a:r>
              <a:rPr lang="en-US" sz="2400" dirty="0"/>
              <a:t> levels in </a:t>
            </a:r>
            <a:r>
              <a:rPr lang="en-US" sz="2400" b="1" dirty="0">
                <a:effectLst>
                  <a:outerShdw blurRad="38100" dist="38100" dir="2700000" algn="tl">
                    <a:srgbClr val="000000">
                      <a:alpha val="43137"/>
                    </a:srgbClr>
                  </a:outerShdw>
                </a:effectLst>
              </a:rPr>
              <a:t>neo</a:t>
            </a:r>
            <a:r>
              <a:rPr lang="en-US" sz="2400" dirty="0">
                <a:effectLst>
                  <a:outerShdw blurRad="38100" dist="38100" dir="2700000" algn="tl">
                    <a:srgbClr val="000000">
                      <a:alpha val="43137"/>
                    </a:srgbClr>
                  </a:outerShdw>
                </a:effectLst>
              </a:rPr>
              <a:t>cortical neurons</a:t>
            </a:r>
            <a:r>
              <a:rPr lang="en-US" sz="2400" dirty="0"/>
              <a:t>. Exposure to an </a:t>
            </a:r>
            <a:r>
              <a:rPr lang="en-US" sz="2400" b="1" dirty="0"/>
              <a:t>abnormal variant </a:t>
            </a:r>
            <a:r>
              <a:rPr lang="en-US" sz="2400" b="1" dirty="0" err="1"/>
              <a:t>PrP</a:t>
            </a:r>
            <a:r>
              <a:rPr lang="en-US" sz="2400" b="1" dirty="0"/>
              <a:t> </a:t>
            </a:r>
            <a:r>
              <a:rPr lang="en-US" sz="2400" dirty="0"/>
              <a:t>known as </a:t>
            </a:r>
            <a:r>
              <a:rPr lang="en-US" sz="2400" b="1" u="sng" spc="600" dirty="0" err="1"/>
              <a:t>PrPSC</a:t>
            </a:r>
            <a:r>
              <a:rPr lang="en-US" sz="2400" dirty="0"/>
              <a:t> (or </a:t>
            </a:r>
            <a:r>
              <a:rPr lang="en-US" sz="2400" dirty="0" err="1"/>
              <a:t>PrPres</a:t>
            </a:r>
            <a:r>
              <a:rPr lang="en-US" sz="2400" dirty="0"/>
              <a:t> for its proteinase resistance), </a:t>
            </a:r>
            <a:r>
              <a:rPr lang="en-US" sz="2400" i="1" dirty="0"/>
              <a:t>similar</a:t>
            </a:r>
            <a:r>
              <a:rPr lang="en-US" sz="2400" dirty="0"/>
              <a:t> to an </a:t>
            </a:r>
            <a:r>
              <a:rPr lang="en-US" sz="2400" i="1" dirty="0"/>
              <a:t>infectious disease</a:t>
            </a:r>
            <a:r>
              <a:rPr lang="en-US" sz="2400" dirty="0"/>
              <a:t>, results in a </a:t>
            </a:r>
            <a:r>
              <a:rPr lang="en-US" sz="2400" dirty="0">
                <a:effectLst>
                  <a:outerShdw blurRad="38100" dist="38100" dir="2700000" algn="tl">
                    <a:srgbClr val="000000">
                      <a:alpha val="43137"/>
                    </a:srgbClr>
                  </a:outerShdw>
                </a:effectLst>
              </a:rPr>
              <a:t>conformational change of normal </a:t>
            </a:r>
            <a:r>
              <a:rPr lang="en-US" sz="2400" dirty="0" err="1">
                <a:effectLst>
                  <a:outerShdw blurRad="38100" dist="38100" dir="2700000" algn="tl">
                    <a:srgbClr val="000000">
                      <a:alpha val="43137"/>
                    </a:srgbClr>
                  </a:outerShdw>
                </a:effectLst>
              </a:rPr>
              <a:t>PrP</a:t>
            </a:r>
            <a:r>
              <a:rPr lang="en-US" sz="2400" dirty="0"/>
              <a:t> that can </a:t>
            </a:r>
            <a:r>
              <a:rPr lang="en-US" sz="2400" b="1" dirty="0"/>
              <a:t>accumulate in the CNS </a:t>
            </a:r>
            <a:r>
              <a:rPr lang="en-US" sz="2400" dirty="0"/>
              <a:t>of affected individuals. The accumulated abnormal protein drives the </a:t>
            </a:r>
            <a:r>
              <a:rPr lang="en-US" sz="2400" b="1" dirty="0"/>
              <a:t>loss of neuronal cell function</a:t>
            </a:r>
            <a:r>
              <a:rPr lang="en-US" sz="2400" dirty="0"/>
              <a:t>, </a:t>
            </a:r>
            <a:r>
              <a:rPr lang="en-US" sz="2400" b="1" dirty="0"/>
              <a:t>vacuolization</a:t>
            </a:r>
            <a:r>
              <a:rPr lang="en-US" sz="2400" dirty="0"/>
              <a:t>, and </a:t>
            </a:r>
            <a:r>
              <a:rPr lang="en-US" sz="2400" b="1" dirty="0"/>
              <a:t>death</a:t>
            </a:r>
            <a:r>
              <a:rPr lang="en-US" sz="2400" dirty="0"/>
              <a:t>, thereby leading to the </a:t>
            </a:r>
            <a:r>
              <a:rPr lang="en-US" sz="2400" b="1" dirty="0"/>
              <a:t>extensive</a:t>
            </a:r>
            <a:r>
              <a:rPr lang="en-US" sz="2400" dirty="0"/>
              <a:t> and </a:t>
            </a:r>
            <a:r>
              <a:rPr lang="en-US" sz="2400" b="1" dirty="0"/>
              <a:t>rapid</a:t>
            </a:r>
            <a:r>
              <a:rPr lang="en-US" sz="2400" dirty="0"/>
              <a:t> </a:t>
            </a:r>
            <a:r>
              <a:rPr lang="en-US" sz="2400" b="1" u="sng" dirty="0"/>
              <a:t>destruction of the brain.</a:t>
            </a:r>
            <a:endParaRPr lang="el-GR" sz="2400" b="1" u="sng" dirty="0"/>
          </a:p>
        </p:txBody>
      </p:sp>
    </p:spTree>
    <p:extLst>
      <p:ext uri="{BB962C8B-B14F-4D97-AF65-F5344CB8AC3E}">
        <p14:creationId xmlns:p14="http://schemas.microsoft.com/office/powerpoint/2010/main" val="373314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5127ED5-498A-4561-39C9-3981406D6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4771" y="122189"/>
            <a:ext cx="7108371" cy="6613622"/>
          </a:xfrm>
          <a:prstGeom prst="rect">
            <a:avLst/>
          </a:prstGeom>
        </p:spPr>
      </p:pic>
      <p:sp>
        <p:nvSpPr>
          <p:cNvPr id="4" name="TextBox 3">
            <a:extLst>
              <a:ext uri="{FF2B5EF4-FFF2-40B4-BE49-F238E27FC236}">
                <a16:creationId xmlns:a16="http://schemas.microsoft.com/office/drawing/2014/main" id="{3C50D998-295A-5DF3-D704-AC265643F431}"/>
              </a:ext>
            </a:extLst>
          </p:cNvPr>
          <p:cNvSpPr txBox="1"/>
          <p:nvPr/>
        </p:nvSpPr>
        <p:spPr>
          <a:xfrm>
            <a:off x="0" y="0"/>
            <a:ext cx="4974771" cy="2308324"/>
          </a:xfrm>
          <a:prstGeom prst="rect">
            <a:avLst/>
          </a:prstGeom>
          <a:noFill/>
        </p:spPr>
        <p:txBody>
          <a:bodyPr wrap="square">
            <a:spAutoFit/>
          </a:bodyPr>
          <a:lstStyle/>
          <a:p>
            <a:pPr algn="just"/>
            <a:r>
              <a:rPr lang="en-US" dirty="0"/>
              <a:t>A 66-year-old previously healthy man has dementia that has been worsening for the past 3 months. He is no longer able to perform any activities of daily living, and he exhibits myoclonic jerks of his entire body whenever anyone touches him. His EEG is shown.</a:t>
            </a:r>
          </a:p>
          <a:p>
            <a:pPr algn="just"/>
            <a:r>
              <a:rPr lang="en-US" dirty="0"/>
              <a:t>Describe this EEG. How common is this disease?</a:t>
            </a:r>
          </a:p>
          <a:p>
            <a:endParaRPr lang="en-US" dirty="0"/>
          </a:p>
        </p:txBody>
      </p:sp>
      <p:sp>
        <p:nvSpPr>
          <p:cNvPr id="6" name="TextBox 5">
            <a:extLst>
              <a:ext uri="{FF2B5EF4-FFF2-40B4-BE49-F238E27FC236}">
                <a16:creationId xmlns:a16="http://schemas.microsoft.com/office/drawing/2014/main" id="{2781676C-6F25-F10C-454D-BA36FE7E74CC}"/>
              </a:ext>
            </a:extLst>
          </p:cNvPr>
          <p:cNvSpPr txBox="1"/>
          <p:nvPr/>
        </p:nvSpPr>
        <p:spPr>
          <a:xfrm>
            <a:off x="0" y="2002971"/>
            <a:ext cx="4974771" cy="4893647"/>
          </a:xfrm>
          <a:prstGeom prst="rect">
            <a:avLst/>
          </a:prstGeom>
          <a:noFill/>
        </p:spPr>
        <p:txBody>
          <a:bodyPr wrap="square">
            <a:spAutoFit/>
          </a:bodyPr>
          <a:lstStyle/>
          <a:p>
            <a:pPr algn="just"/>
            <a:r>
              <a:rPr lang="en-US" sz="2400" dirty="0"/>
              <a:t>His EEG shows </a:t>
            </a:r>
            <a:r>
              <a:rPr lang="en-US" sz="2400" b="1" dirty="0"/>
              <a:t>high-voltage slow </a:t>
            </a:r>
            <a:r>
              <a:rPr lang="en-US" sz="2400" dirty="0"/>
              <a:t>(1 to 2 Hz) </a:t>
            </a:r>
            <a:r>
              <a:rPr lang="en-US" sz="2400" b="1" dirty="0"/>
              <a:t>and sharp wave complexes </a:t>
            </a:r>
            <a:r>
              <a:rPr lang="en-US" sz="2400" dirty="0"/>
              <a:t>(▴) on an </a:t>
            </a:r>
            <a:r>
              <a:rPr lang="en-US" sz="2400" dirty="0">
                <a:effectLst>
                  <a:outerShdw blurRad="38100" dist="38100" dir="2700000" algn="tl">
                    <a:srgbClr val="000000">
                      <a:alpha val="43137"/>
                    </a:srgbClr>
                  </a:outerShdw>
                </a:effectLst>
              </a:rPr>
              <a:t>increasingly slow and low-voltage background.</a:t>
            </a:r>
          </a:p>
          <a:p>
            <a:pPr algn="just"/>
            <a:r>
              <a:rPr lang="en-US" sz="2400" b="1" dirty="0"/>
              <a:t>Sporadic</a:t>
            </a:r>
            <a:r>
              <a:rPr lang="en-US" sz="2400" dirty="0"/>
              <a:t> </a:t>
            </a:r>
            <a:r>
              <a:rPr lang="en-US" sz="2400" dirty="0">
                <a:effectLst>
                  <a:outerShdw blurRad="38100" dist="38100" dir="2700000" algn="tl">
                    <a:srgbClr val="000000">
                      <a:alpha val="43137"/>
                    </a:srgbClr>
                  </a:outerShdw>
                </a:effectLst>
              </a:rPr>
              <a:t>Creutzfeldt-Jakob disease </a:t>
            </a:r>
            <a:r>
              <a:rPr lang="en-US" sz="2400" dirty="0"/>
              <a:t>has an incidence of </a:t>
            </a:r>
            <a:r>
              <a:rPr lang="en-US" sz="2400" b="1" dirty="0"/>
              <a:t>1 in 1 million</a:t>
            </a:r>
            <a:r>
              <a:rPr lang="en-US" sz="2400" dirty="0"/>
              <a:t>, with a mean age at onset of </a:t>
            </a:r>
            <a:r>
              <a:rPr lang="en-US" sz="2400" dirty="0">
                <a:effectLst>
                  <a:outerShdw blurRad="38100" dist="38100" dir="2700000" algn="tl">
                    <a:srgbClr val="000000">
                      <a:alpha val="43137"/>
                    </a:srgbClr>
                  </a:outerShdw>
                </a:effectLst>
              </a:rPr>
              <a:t>62 years </a:t>
            </a:r>
            <a:r>
              <a:rPr lang="en-US" sz="2400" dirty="0"/>
              <a:t>and </a:t>
            </a:r>
            <a:r>
              <a:rPr lang="en-US" sz="2400" dirty="0">
                <a:effectLst>
                  <a:outerShdw blurRad="38100" dist="38100" dir="2700000" algn="tl">
                    <a:srgbClr val="000000">
                      <a:alpha val="43137"/>
                    </a:srgbClr>
                  </a:outerShdw>
                </a:effectLst>
              </a:rPr>
              <a:t>survival of less than 1 year</a:t>
            </a:r>
            <a:r>
              <a:rPr lang="en-US" sz="2400" dirty="0"/>
              <a:t>. The </a:t>
            </a:r>
            <a:r>
              <a:rPr lang="en-US" sz="2400" i="1" dirty="0">
                <a:effectLst>
                  <a:outerShdw blurRad="38100" dist="38100" dir="2700000" algn="tl">
                    <a:srgbClr val="000000">
                      <a:alpha val="43137"/>
                    </a:srgbClr>
                  </a:outerShdw>
                </a:effectLst>
              </a:rPr>
              <a:t>rarer</a:t>
            </a:r>
            <a:r>
              <a:rPr lang="en-US" sz="2400" dirty="0"/>
              <a:t> </a:t>
            </a:r>
            <a:r>
              <a:rPr lang="en-US" sz="2400" i="1" dirty="0"/>
              <a:t>variant</a:t>
            </a:r>
            <a:r>
              <a:rPr lang="en-US" sz="2400" dirty="0"/>
              <a:t> Creutzfeldt-Jakob disease is presumed to be related to </a:t>
            </a:r>
            <a:r>
              <a:rPr lang="en-US" sz="2400" b="1" i="1" dirty="0"/>
              <a:t>bovine</a:t>
            </a:r>
            <a:r>
              <a:rPr lang="en-US" sz="2400" i="1" dirty="0"/>
              <a:t> </a:t>
            </a:r>
            <a:r>
              <a:rPr lang="en-US" sz="2400" i="1" dirty="0">
                <a:effectLst>
                  <a:outerShdw blurRad="38100" dist="38100" dir="2700000" algn="tl">
                    <a:srgbClr val="000000">
                      <a:alpha val="43137"/>
                    </a:srgbClr>
                  </a:outerShdw>
                </a:effectLst>
              </a:rPr>
              <a:t>spongiform encephalopathy</a:t>
            </a:r>
            <a:r>
              <a:rPr lang="en-US" sz="2400" i="1" dirty="0"/>
              <a:t>,</a:t>
            </a:r>
            <a:r>
              <a:rPr lang="en-US" sz="2400" dirty="0"/>
              <a:t> which has a </a:t>
            </a:r>
            <a:r>
              <a:rPr lang="en-US" sz="2400" i="1" dirty="0">
                <a:effectLst>
                  <a:outerShdw blurRad="38100" dist="38100" dir="2700000" algn="tl">
                    <a:srgbClr val="000000">
                      <a:alpha val="43137"/>
                    </a:srgbClr>
                  </a:outerShdw>
                </a:effectLst>
              </a:rPr>
              <a:t>mean age at onset of 28 years </a:t>
            </a:r>
            <a:r>
              <a:rPr lang="en-US" sz="2400" i="1" dirty="0"/>
              <a:t>and a </a:t>
            </a:r>
            <a:r>
              <a:rPr lang="en-US" sz="2400" i="1" dirty="0">
                <a:effectLst>
                  <a:outerShdw blurRad="38100" dist="38100" dir="2700000" algn="tl">
                    <a:srgbClr val="000000">
                      <a:alpha val="43137"/>
                    </a:srgbClr>
                  </a:outerShdw>
                </a:effectLst>
              </a:rPr>
              <a:t>longer course</a:t>
            </a:r>
            <a:r>
              <a:rPr lang="en-US" sz="2400" i="1" dirty="0"/>
              <a:t>.</a:t>
            </a:r>
            <a:endParaRPr lang="el-GR" sz="2400" i="1" dirty="0"/>
          </a:p>
        </p:txBody>
      </p:sp>
    </p:spTree>
    <p:extLst>
      <p:ext uri="{BB962C8B-B14F-4D97-AF65-F5344CB8AC3E}">
        <p14:creationId xmlns:p14="http://schemas.microsoft.com/office/powerpoint/2010/main" val="413861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A786EBD-B42C-32EA-5B34-9B62971D07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37" y="916418"/>
            <a:ext cx="4608661" cy="5834578"/>
          </a:xfrm>
          <a:prstGeom prst="rect">
            <a:avLst/>
          </a:prstGeom>
        </p:spPr>
      </p:pic>
      <p:sp>
        <p:nvSpPr>
          <p:cNvPr id="4" name="TextBox 3">
            <a:extLst>
              <a:ext uri="{FF2B5EF4-FFF2-40B4-BE49-F238E27FC236}">
                <a16:creationId xmlns:a16="http://schemas.microsoft.com/office/drawing/2014/main" id="{BCAE218C-A4DA-FC9E-19F1-47053EA1E52B}"/>
              </a:ext>
            </a:extLst>
          </p:cNvPr>
          <p:cNvSpPr txBox="1"/>
          <p:nvPr/>
        </p:nvSpPr>
        <p:spPr>
          <a:xfrm>
            <a:off x="0" y="1"/>
            <a:ext cx="12192000" cy="1200329"/>
          </a:xfrm>
          <a:prstGeom prst="rect">
            <a:avLst/>
          </a:prstGeom>
          <a:noFill/>
        </p:spPr>
        <p:txBody>
          <a:bodyPr wrap="square">
            <a:spAutoFit/>
          </a:bodyPr>
          <a:lstStyle/>
          <a:p>
            <a:r>
              <a:rPr lang="en-US" dirty="0"/>
              <a:t>A 77-year-old man with medical history significant only for poorly controlled hypertension develops a sudden and severe headache followed by obtundation. His head CT scan is shown.</a:t>
            </a:r>
          </a:p>
          <a:p>
            <a:r>
              <a:rPr lang="en-US" dirty="0"/>
              <a:t>What is your diagnosis?</a:t>
            </a:r>
            <a:r>
              <a:rPr lang="el-GR" dirty="0"/>
              <a:t> </a:t>
            </a:r>
            <a:r>
              <a:rPr lang="en-US" dirty="0"/>
              <a:t>Explain the pathophysiology.</a:t>
            </a:r>
            <a:r>
              <a:rPr lang="el-GR" dirty="0"/>
              <a:t> </a:t>
            </a:r>
            <a:r>
              <a:rPr lang="en-US" dirty="0"/>
              <a:t>What is the prognosis?</a:t>
            </a:r>
          </a:p>
          <a:p>
            <a:endParaRPr lang="en-US" dirty="0"/>
          </a:p>
        </p:txBody>
      </p:sp>
      <p:sp>
        <p:nvSpPr>
          <p:cNvPr id="6" name="TextBox 5">
            <a:extLst>
              <a:ext uri="{FF2B5EF4-FFF2-40B4-BE49-F238E27FC236}">
                <a16:creationId xmlns:a16="http://schemas.microsoft.com/office/drawing/2014/main" id="{7A7E866E-D686-D463-3152-3ECB1A1155AE}"/>
              </a:ext>
            </a:extLst>
          </p:cNvPr>
          <p:cNvSpPr txBox="1"/>
          <p:nvPr/>
        </p:nvSpPr>
        <p:spPr>
          <a:xfrm>
            <a:off x="4747098" y="1050587"/>
            <a:ext cx="7444901" cy="5632311"/>
          </a:xfrm>
          <a:prstGeom prst="rect">
            <a:avLst/>
          </a:prstGeom>
          <a:noFill/>
        </p:spPr>
        <p:txBody>
          <a:bodyPr wrap="square">
            <a:spAutoFit/>
          </a:bodyPr>
          <a:lstStyle/>
          <a:p>
            <a:pPr algn="just"/>
            <a:r>
              <a:rPr lang="en-US" sz="2400" dirty="0"/>
              <a:t>The </a:t>
            </a:r>
            <a:r>
              <a:rPr lang="en-US" sz="2400" b="1" dirty="0"/>
              <a:t>bright attenuation </a:t>
            </a:r>
            <a:r>
              <a:rPr lang="en-US" sz="2400" dirty="0"/>
              <a:t>is in the </a:t>
            </a:r>
            <a:r>
              <a:rPr lang="en-US" sz="2400" dirty="0">
                <a:effectLst>
                  <a:outerShdw blurRad="38100" dist="38100" dir="2700000" algn="tl">
                    <a:srgbClr val="000000">
                      <a:alpha val="43137"/>
                    </a:srgbClr>
                  </a:outerShdw>
                </a:effectLst>
              </a:rPr>
              <a:t>right basal ganglia </a:t>
            </a:r>
            <a:r>
              <a:rPr lang="en-US" sz="2400" dirty="0"/>
              <a:t>(▪); this is consistent with </a:t>
            </a:r>
            <a:r>
              <a:rPr lang="en-US" sz="2400" b="1" spc="600" dirty="0"/>
              <a:t>hypertensive hemorrhage</a:t>
            </a:r>
            <a:r>
              <a:rPr lang="en-US" sz="2400" dirty="0"/>
              <a:t>.</a:t>
            </a:r>
            <a:endParaRPr lang="el-GR" sz="2400" dirty="0"/>
          </a:p>
          <a:p>
            <a:pPr algn="just"/>
            <a:endParaRPr lang="en-US" sz="2400" dirty="0"/>
          </a:p>
          <a:p>
            <a:pPr algn="just"/>
            <a:r>
              <a:rPr lang="en-US" sz="2400" dirty="0"/>
              <a:t>With </a:t>
            </a:r>
            <a:r>
              <a:rPr lang="en-US" sz="2400" b="1" dirty="0">
                <a:effectLst>
                  <a:outerShdw blurRad="38100" dist="38100" dir="2700000" algn="tl">
                    <a:srgbClr val="000000">
                      <a:alpha val="43137"/>
                    </a:srgbClr>
                  </a:outerShdw>
                </a:effectLst>
              </a:rPr>
              <a:t>chronic</a:t>
            </a:r>
            <a:r>
              <a:rPr lang="en-US" sz="2400" dirty="0">
                <a:effectLst>
                  <a:outerShdw blurRad="38100" dist="38100" dir="2700000" algn="tl">
                    <a:srgbClr val="000000">
                      <a:alpha val="43137"/>
                    </a:srgbClr>
                  </a:outerShdw>
                </a:effectLst>
              </a:rPr>
              <a:t> hypertension</a:t>
            </a:r>
            <a:r>
              <a:rPr lang="en-US" sz="2400" dirty="0"/>
              <a:t>, </a:t>
            </a:r>
            <a:r>
              <a:rPr lang="en-US" sz="2400" dirty="0">
                <a:effectLst>
                  <a:outerShdw blurRad="38100" dist="38100" dir="2700000" algn="tl">
                    <a:srgbClr val="000000">
                      <a:alpha val="43137"/>
                    </a:srgbClr>
                  </a:outerShdw>
                </a:effectLst>
              </a:rPr>
              <a:t>smaller penetrating cerebral arteries</a:t>
            </a:r>
            <a:r>
              <a:rPr lang="en-US" sz="2400" dirty="0"/>
              <a:t> undergo </a:t>
            </a:r>
            <a:r>
              <a:rPr lang="en-US" sz="2400" b="1" dirty="0"/>
              <a:t>hyaline arteriosclerosis </a:t>
            </a:r>
            <a:r>
              <a:rPr lang="en-US" sz="2400" dirty="0"/>
              <a:t>and </a:t>
            </a:r>
            <a:r>
              <a:rPr lang="en-US" sz="2400" b="1" dirty="0"/>
              <a:t>subintimal fibroblast proliferation</a:t>
            </a:r>
            <a:r>
              <a:rPr lang="en-US" sz="2400" dirty="0"/>
              <a:t>, ultimately leading to </a:t>
            </a:r>
            <a:r>
              <a:rPr lang="en-US" sz="2400" b="1" u="sng" dirty="0"/>
              <a:t>wall weakening</a:t>
            </a:r>
            <a:r>
              <a:rPr lang="en-US" sz="2400" dirty="0"/>
              <a:t>; </a:t>
            </a:r>
            <a:r>
              <a:rPr lang="en-US" sz="2400" i="1" dirty="0"/>
              <a:t>focal</a:t>
            </a:r>
            <a:r>
              <a:rPr lang="en-US" sz="2400" dirty="0"/>
              <a:t> </a:t>
            </a:r>
            <a:r>
              <a:rPr lang="en-US" sz="2400" i="1" dirty="0">
                <a:effectLst>
                  <a:outerShdw blurRad="38100" dist="38100" dir="2700000" algn="tl">
                    <a:srgbClr val="000000">
                      <a:alpha val="43137"/>
                    </a:srgbClr>
                  </a:outerShdw>
                </a:effectLst>
              </a:rPr>
              <a:t>Charcot-Bouchard microaneurysms </a:t>
            </a:r>
            <a:r>
              <a:rPr lang="en-US" sz="2400" dirty="0"/>
              <a:t>can also occur. </a:t>
            </a:r>
            <a:r>
              <a:rPr lang="en-US" sz="2400" b="1" dirty="0">
                <a:effectLst>
                  <a:outerShdw blurRad="38100" dist="38100" dir="2700000" algn="tl">
                    <a:srgbClr val="000000">
                      <a:alpha val="43137"/>
                    </a:srgbClr>
                  </a:outerShdw>
                </a:effectLst>
              </a:rPr>
              <a:t>Severe</a:t>
            </a:r>
            <a:r>
              <a:rPr lang="en-US" sz="2400" dirty="0">
                <a:effectLst>
                  <a:outerShdw blurRad="38100" dist="38100" dir="2700000" algn="tl">
                    <a:srgbClr val="000000">
                      <a:alpha val="43137"/>
                    </a:srgbClr>
                  </a:outerShdw>
                </a:effectLst>
              </a:rPr>
              <a:t> hypertension </a:t>
            </a:r>
            <a:r>
              <a:rPr lang="en-US" sz="2400" dirty="0"/>
              <a:t>can also result in </a:t>
            </a:r>
            <a:r>
              <a:rPr lang="en-US" sz="2400" dirty="0">
                <a:effectLst>
                  <a:outerShdw blurRad="38100" dist="38100" dir="2700000" algn="tl">
                    <a:srgbClr val="000000">
                      <a:alpha val="43137"/>
                    </a:srgbClr>
                  </a:outerShdw>
                </a:effectLst>
              </a:rPr>
              <a:t>frank arteriolar necrosis</a:t>
            </a:r>
            <a:r>
              <a:rPr lang="en-US" sz="2400" dirty="0"/>
              <a:t>. All of these changes make the </a:t>
            </a:r>
            <a:r>
              <a:rPr lang="en-US" sz="2400" dirty="0">
                <a:effectLst>
                  <a:outerShdw blurRad="38100" dist="38100" dir="2700000" algn="tl">
                    <a:srgbClr val="000000">
                      <a:alpha val="43137"/>
                    </a:srgbClr>
                  </a:outerShdw>
                </a:effectLst>
              </a:rPr>
              <a:t>vessels</a:t>
            </a:r>
            <a:r>
              <a:rPr lang="en-US" sz="2400" dirty="0"/>
              <a:t> prone to </a:t>
            </a:r>
            <a:r>
              <a:rPr lang="en-US" sz="2400" b="1" dirty="0"/>
              <a:t>rupture</a:t>
            </a:r>
            <a:r>
              <a:rPr lang="en-US" sz="2400" dirty="0"/>
              <a:t> and </a:t>
            </a:r>
            <a:r>
              <a:rPr lang="en-US" sz="2400" b="1" dirty="0"/>
              <a:t>bleeding</a:t>
            </a:r>
            <a:r>
              <a:rPr lang="en-US" sz="2400" dirty="0"/>
              <a:t>.</a:t>
            </a:r>
            <a:endParaRPr lang="el-GR" sz="2400" dirty="0"/>
          </a:p>
          <a:p>
            <a:pPr algn="just"/>
            <a:endParaRPr lang="en-US" sz="2400" dirty="0"/>
          </a:p>
          <a:p>
            <a:pPr algn="just"/>
            <a:r>
              <a:rPr lang="en-US" sz="2400" dirty="0"/>
              <a:t>The </a:t>
            </a:r>
            <a:r>
              <a:rPr lang="en-US" sz="2400" b="1" dirty="0"/>
              <a:t>prognosis</a:t>
            </a:r>
            <a:r>
              <a:rPr lang="en-US" sz="2400" dirty="0"/>
              <a:t> for </a:t>
            </a:r>
            <a:r>
              <a:rPr lang="en-US" sz="2400" b="1" dirty="0"/>
              <a:t>hemorrhages</a:t>
            </a:r>
            <a:r>
              <a:rPr lang="en-US" sz="2400" dirty="0"/>
              <a:t> in the </a:t>
            </a:r>
            <a:r>
              <a:rPr lang="en-US" sz="2400" dirty="0">
                <a:effectLst>
                  <a:outerShdw blurRad="38100" dist="38100" dir="2700000" algn="tl">
                    <a:srgbClr val="000000">
                      <a:alpha val="43137"/>
                    </a:srgbClr>
                  </a:outerShdw>
                </a:effectLst>
              </a:rPr>
              <a:t>basal ganglia</a:t>
            </a:r>
            <a:r>
              <a:rPr lang="en-US" sz="2400" dirty="0"/>
              <a:t>, </a:t>
            </a:r>
            <a:r>
              <a:rPr lang="en-US" sz="2400" dirty="0">
                <a:effectLst>
                  <a:outerShdw blurRad="38100" dist="38100" dir="2700000" algn="tl">
                    <a:srgbClr val="000000">
                      <a:alpha val="43137"/>
                    </a:srgbClr>
                  </a:outerShdw>
                </a:effectLst>
              </a:rPr>
              <a:t>thalamus</a:t>
            </a:r>
            <a:r>
              <a:rPr lang="en-US" sz="2400" dirty="0"/>
              <a:t>, and </a:t>
            </a:r>
            <a:r>
              <a:rPr lang="en-US" sz="2400" dirty="0">
                <a:effectLst>
                  <a:outerShdw blurRad="38100" dist="38100" dir="2700000" algn="tl">
                    <a:srgbClr val="000000">
                      <a:alpha val="43137"/>
                    </a:srgbClr>
                  </a:outerShdw>
                </a:effectLst>
              </a:rPr>
              <a:t>brainstem</a:t>
            </a:r>
            <a:r>
              <a:rPr lang="en-US" sz="2400" dirty="0"/>
              <a:t> is </a:t>
            </a:r>
            <a:r>
              <a:rPr lang="en-US" sz="2400" b="1" dirty="0"/>
              <a:t>poor</a:t>
            </a:r>
            <a:r>
              <a:rPr lang="en-US" sz="2400" dirty="0"/>
              <a:t>. The </a:t>
            </a:r>
            <a:r>
              <a:rPr lang="en-US" sz="2400" b="1" dirty="0"/>
              <a:t>surgical evacuation of </a:t>
            </a:r>
            <a:r>
              <a:rPr lang="en-US" sz="2400" b="1" spc="300" dirty="0"/>
              <a:t>cerebellar</a:t>
            </a:r>
            <a:r>
              <a:rPr lang="en-US" sz="2400" b="1" dirty="0"/>
              <a:t> lesions </a:t>
            </a:r>
            <a:r>
              <a:rPr lang="en-US" sz="2400" dirty="0"/>
              <a:t>can result in a </a:t>
            </a:r>
            <a:r>
              <a:rPr lang="en-US" sz="2400" dirty="0">
                <a:effectLst>
                  <a:outerShdw blurRad="38100" dist="38100" dir="2700000" algn="tl">
                    <a:srgbClr val="000000">
                      <a:alpha val="43137"/>
                    </a:srgbClr>
                  </a:outerShdw>
                </a:effectLst>
              </a:rPr>
              <a:t>better outcome</a:t>
            </a:r>
            <a:r>
              <a:rPr lang="en-US" sz="2400" dirty="0"/>
              <a:t>.</a:t>
            </a:r>
            <a:endParaRPr lang="el-GR" sz="2400" dirty="0"/>
          </a:p>
        </p:txBody>
      </p:sp>
    </p:spTree>
    <p:extLst>
      <p:ext uri="{BB962C8B-B14F-4D97-AF65-F5344CB8AC3E}">
        <p14:creationId xmlns:p14="http://schemas.microsoft.com/office/powerpoint/2010/main" val="393107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fade">
                                      <p:cBhvr>
                                        <p:cTn id="1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62F3682-3E18-64D6-F41D-D8F33C94F5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4571" y="1215957"/>
            <a:ext cx="6484320" cy="5535039"/>
          </a:xfrm>
          <a:prstGeom prst="rect">
            <a:avLst/>
          </a:prstGeom>
        </p:spPr>
      </p:pic>
      <p:sp>
        <p:nvSpPr>
          <p:cNvPr id="4" name="TextBox 3">
            <a:extLst>
              <a:ext uri="{FF2B5EF4-FFF2-40B4-BE49-F238E27FC236}">
                <a16:creationId xmlns:a16="http://schemas.microsoft.com/office/drawing/2014/main" id="{3EB18D2E-317A-CE8F-46F5-E3698B0B6697}"/>
              </a:ext>
            </a:extLst>
          </p:cNvPr>
          <p:cNvSpPr txBox="1"/>
          <p:nvPr/>
        </p:nvSpPr>
        <p:spPr>
          <a:xfrm>
            <a:off x="0" y="0"/>
            <a:ext cx="12192000" cy="1477328"/>
          </a:xfrm>
          <a:prstGeom prst="rect">
            <a:avLst/>
          </a:prstGeom>
          <a:noFill/>
        </p:spPr>
        <p:txBody>
          <a:bodyPr wrap="square">
            <a:spAutoFit/>
          </a:bodyPr>
          <a:lstStyle/>
          <a:p>
            <a:r>
              <a:rPr lang="en-US" dirty="0"/>
              <a:t>A 55-year-old man with lifelong hypertension has a sudden loss of consciousness. His CSF has normal protein and glucose levels, but it also has 860 RBCs/mm3 (normally there are none). He develops bilateral “blown” pupils and becomes unresponsive, dying within 1 hour. The gross appearance of his brain at autopsy is shown.</a:t>
            </a:r>
          </a:p>
          <a:p>
            <a:r>
              <a:rPr lang="en-US" dirty="0"/>
              <a:t>Give the likely cause of his condition.</a:t>
            </a:r>
            <a:r>
              <a:rPr lang="el-GR" dirty="0"/>
              <a:t> </a:t>
            </a:r>
            <a:r>
              <a:rPr lang="en-US" dirty="0"/>
              <a:t>What are possible complications of hypertension-associated hemorrhage?</a:t>
            </a:r>
          </a:p>
          <a:p>
            <a:endParaRPr lang="en-US" dirty="0"/>
          </a:p>
        </p:txBody>
      </p:sp>
      <p:sp>
        <p:nvSpPr>
          <p:cNvPr id="6" name="TextBox 5">
            <a:extLst>
              <a:ext uri="{FF2B5EF4-FFF2-40B4-BE49-F238E27FC236}">
                <a16:creationId xmlns:a16="http://schemas.microsoft.com/office/drawing/2014/main" id="{CB4A7554-F70E-388E-21CF-AD3DE3F4978A}"/>
              </a:ext>
            </a:extLst>
          </p:cNvPr>
          <p:cNvSpPr txBox="1"/>
          <p:nvPr/>
        </p:nvSpPr>
        <p:spPr>
          <a:xfrm>
            <a:off x="0" y="1215958"/>
            <a:ext cx="5564571" cy="5632311"/>
          </a:xfrm>
          <a:prstGeom prst="rect">
            <a:avLst/>
          </a:prstGeom>
          <a:noFill/>
        </p:spPr>
        <p:txBody>
          <a:bodyPr wrap="square">
            <a:spAutoFit/>
          </a:bodyPr>
          <a:lstStyle/>
          <a:p>
            <a:pPr algn="just"/>
            <a:r>
              <a:rPr lang="en-US" sz="2400" dirty="0"/>
              <a:t>In the United States, </a:t>
            </a:r>
            <a:r>
              <a:rPr lang="en-US" sz="2400" dirty="0">
                <a:effectLst>
                  <a:outerShdw blurRad="38100" dist="38100" dir="2700000" algn="tl">
                    <a:srgbClr val="000000">
                      <a:alpha val="43137"/>
                    </a:srgbClr>
                  </a:outerShdw>
                </a:effectLst>
              </a:rPr>
              <a:t>20%</a:t>
            </a:r>
            <a:r>
              <a:rPr lang="en-US" sz="2400" dirty="0"/>
              <a:t> of strokes are </a:t>
            </a:r>
            <a:r>
              <a:rPr lang="en-US" sz="2400" b="1" dirty="0"/>
              <a:t>intracerebral hemorrhages</a:t>
            </a:r>
            <a:r>
              <a:rPr lang="en-US" sz="2400" dirty="0"/>
              <a:t>; most of these result from </a:t>
            </a:r>
            <a:r>
              <a:rPr lang="en-US" sz="2400" b="1" dirty="0"/>
              <a:t>hypertension</a:t>
            </a:r>
            <a:r>
              <a:rPr lang="en-US" sz="2400" dirty="0"/>
              <a:t>, and most occur in the </a:t>
            </a:r>
            <a:r>
              <a:rPr lang="en-US" sz="2400" b="1" dirty="0"/>
              <a:t>basal ganglia </a:t>
            </a:r>
            <a:r>
              <a:rPr lang="en-US" sz="2400" dirty="0"/>
              <a:t>and the </a:t>
            </a:r>
            <a:r>
              <a:rPr lang="en-US" sz="2400" b="1" dirty="0"/>
              <a:t>thalamus</a:t>
            </a:r>
            <a:r>
              <a:rPr lang="en-US" sz="2400" dirty="0"/>
              <a:t> (▪). </a:t>
            </a:r>
            <a:r>
              <a:rPr lang="en-US" sz="2400" b="1" dirty="0"/>
              <a:t>Intracerebral hemorrhage </a:t>
            </a:r>
            <a:r>
              <a:rPr lang="en-US" sz="2400" dirty="0"/>
              <a:t>accounts for approximately </a:t>
            </a:r>
            <a:r>
              <a:rPr lang="en-US" sz="2400" dirty="0">
                <a:effectLst>
                  <a:outerShdw blurRad="38100" dist="38100" dir="2700000" algn="tl">
                    <a:srgbClr val="000000">
                      <a:alpha val="43137"/>
                    </a:srgbClr>
                  </a:outerShdw>
                </a:effectLst>
              </a:rPr>
              <a:t>15% of mortality </a:t>
            </a:r>
            <a:r>
              <a:rPr lang="en-US" sz="2400" dirty="0"/>
              <a:t>in patients with </a:t>
            </a:r>
            <a:r>
              <a:rPr lang="en-US" sz="2400" b="1" dirty="0">
                <a:effectLst>
                  <a:outerShdw blurRad="38100" dist="38100" dir="2700000" algn="tl">
                    <a:srgbClr val="000000">
                      <a:alpha val="43137"/>
                    </a:srgbClr>
                  </a:outerShdw>
                </a:effectLst>
              </a:rPr>
              <a:t>chronic</a:t>
            </a:r>
            <a:r>
              <a:rPr lang="en-US" sz="2400" dirty="0">
                <a:effectLst>
                  <a:outerShdw blurRad="38100" dist="38100" dir="2700000" algn="tl">
                    <a:srgbClr val="000000">
                      <a:alpha val="43137"/>
                    </a:srgbClr>
                  </a:outerShdw>
                </a:effectLst>
              </a:rPr>
              <a:t> hypertension</a:t>
            </a:r>
            <a:r>
              <a:rPr lang="en-US" sz="2400" dirty="0"/>
              <a:t>.</a:t>
            </a:r>
            <a:endParaRPr lang="el-GR" sz="2400" dirty="0"/>
          </a:p>
          <a:p>
            <a:pPr algn="just"/>
            <a:endParaRPr lang="en-US" sz="2400" dirty="0"/>
          </a:p>
          <a:p>
            <a:pPr algn="just"/>
            <a:r>
              <a:rPr lang="en-US" sz="2400" b="1" dirty="0"/>
              <a:t>Complications</a:t>
            </a:r>
            <a:r>
              <a:rPr lang="en-US" sz="2400" dirty="0"/>
              <a:t> include </a:t>
            </a:r>
            <a:r>
              <a:rPr lang="en-US" sz="2400" dirty="0">
                <a:effectLst>
                  <a:outerShdw blurRad="38100" dist="38100" dir="2700000" algn="tl">
                    <a:srgbClr val="000000">
                      <a:alpha val="43137"/>
                    </a:srgbClr>
                  </a:outerShdw>
                </a:effectLst>
              </a:rPr>
              <a:t>edema, ischemia</a:t>
            </a:r>
            <a:r>
              <a:rPr lang="en-US" sz="2400" dirty="0"/>
              <a:t>, and </a:t>
            </a:r>
            <a:r>
              <a:rPr lang="en-US" sz="2400" dirty="0">
                <a:effectLst>
                  <a:outerShdw blurRad="38100" dist="38100" dir="2700000" algn="tl">
                    <a:srgbClr val="000000">
                      <a:alpha val="43137"/>
                    </a:srgbClr>
                  </a:outerShdw>
                </a:effectLst>
              </a:rPr>
              <a:t>infarction</a:t>
            </a:r>
            <a:r>
              <a:rPr lang="en-US" sz="2400" dirty="0"/>
              <a:t>. A </a:t>
            </a:r>
            <a:r>
              <a:rPr lang="en-US" sz="2400" b="1" dirty="0"/>
              <a:t>large</a:t>
            </a:r>
            <a:r>
              <a:rPr lang="en-US" sz="2400" dirty="0"/>
              <a:t> </a:t>
            </a:r>
            <a:r>
              <a:rPr lang="en-US" sz="2400" dirty="0">
                <a:effectLst>
                  <a:outerShdw blurRad="38100" dist="38100" dir="2700000" algn="tl">
                    <a:srgbClr val="000000">
                      <a:alpha val="43137"/>
                    </a:srgbClr>
                  </a:outerShdw>
                </a:effectLst>
              </a:rPr>
              <a:t>hemorrhage</a:t>
            </a:r>
            <a:r>
              <a:rPr lang="en-US" sz="2400" dirty="0"/>
              <a:t> can cause </a:t>
            </a:r>
            <a:r>
              <a:rPr lang="en-US" sz="2400" b="1" u="sng" dirty="0">
                <a:effectLst>
                  <a:outerShdw blurRad="38100" dist="38100" dir="2700000" algn="tl">
                    <a:srgbClr val="000000">
                      <a:alpha val="43137"/>
                    </a:srgbClr>
                  </a:outerShdw>
                </a:effectLst>
              </a:rPr>
              <a:t>obstructive hydrocephalus</a:t>
            </a:r>
            <a:r>
              <a:rPr lang="en-US" sz="2400" b="1" dirty="0">
                <a:effectLst>
                  <a:outerShdw blurRad="38100" dist="38100" dir="2700000" algn="tl">
                    <a:srgbClr val="000000">
                      <a:alpha val="43137"/>
                    </a:srgbClr>
                  </a:outerShdw>
                </a:effectLst>
              </a:rPr>
              <a:t> </a:t>
            </a:r>
            <a:r>
              <a:rPr lang="en-US" sz="2400" dirty="0"/>
              <a:t>by </a:t>
            </a:r>
            <a:r>
              <a:rPr lang="en-US" sz="2400" i="1" spc="300" dirty="0"/>
              <a:t>compressing</a:t>
            </a:r>
            <a:r>
              <a:rPr lang="en-US" sz="2400" dirty="0"/>
              <a:t> the </a:t>
            </a:r>
            <a:r>
              <a:rPr lang="en-US" sz="2400" i="1" dirty="0"/>
              <a:t>foramen of Monro</a:t>
            </a:r>
            <a:r>
              <a:rPr lang="en-US" sz="2400" dirty="0"/>
              <a:t>, the </a:t>
            </a:r>
            <a:r>
              <a:rPr lang="en-US" sz="2400" i="1" dirty="0"/>
              <a:t>third ventricle</a:t>
            </a:r>
            <a:r>
              <a:rPr lang="en-US" sz="2400" dirty="0"/>
              <a:t>, or the </a:t>
            </a:r>
            <a:r>
              <a:rPr lang="en-US" sz="2400" i="1" dirty="0"/>
              <a:t>aqueduct of Sylvius</a:t>
            </a:r>
            <a:r>
              <a:rPr lang="en-US" sz="2400" dirty="0"/>
              <a:t>. The </a:t>
            </a:r>
            <a:r>
              <a:rPr lang="en-US" sz="2400" dirty="0">
                <a:effectLst>
                  <a:outerShdw blurRad="38100" dist="38100" dir="2700000" algn="tl">
                    <a:srgbClr val="000000">
                      <a:alpha val="43137"/>
                    </a:srgbClr>
                  </a:outerShdw>
                </a:effectLst>
              </a:rPr>
              <a:t>extension of hemorrhage </a:t>
            </a:r>
            <a:r>
              <a:rPr lang="en-US" sz="2400" u="sng" dirty="0"/>
              <a:t>into</a:t>
            </a:r>
            <a:r>
              <a:rPr lang="en-US" sz="2400" dirty="0"/>
              <a:t> </a:t>
            </a:r>
            <a:r>
              <a:rPr lang="en-US" sz="2400" dirty="0">
                <a:effectLst>
                  <a:outerShdw blurRad="38100" dist="38100" dir="2700000" algn="tl">
                    <a:srgbClr val="000000">
                      <a:alpha val="43137"/>
                    </a:srgbClr>
                  </a:outerShdw>
                </a:effectLst>
              </a:rPr>
              <a:t>the ventricles</a:t>
            </a:r>
            <a:r>
              <a:rPr lang="en-US" sz="2400" dirty="0"/>
              <a:t> can cause </a:t>
            </a:r>
            <a:r>
              <a:rPr lang="en-US" sz="2400" b="1" dirty="0">
                <a:effectLst>
                  <a:outerShdw blurRad="38100" dist="38100" dir="2700000" algn="tl">
                    <a:srgbClr val="000000">
                      <a:alpha val="43137"/>
                    </a:srgbClr>
                  </a:outerShdw>
                </a:effectLst>
              </a:rPr>
              <a:t>hydrocephalus</a:t>
            </a:r>
            <a:r>
              <a:rPr lang="en-US" sz="2400" dirty="0"/>
              <a:t>.</a:t>
            </a:r>
            <a:endParaRPr lang="el-GR" sz="2400" dirty="0"/>
          </a:p>
        </p:txBody>
      </p:sp>
    </p:spTree>
    <p:extLst>
      <p:ext uri="{BB962C8B-B14F-4D97-AF65-F5344CB8AC3E}">
        <p14:creationId xmlns:p14="http://schemas.microsoft.com/office/powerpoint/2010/main" val="24043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7FB7C65-002B-905A-B886-7C650D832E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24" y="1245140"/>
            <a:ext cx="6296269" cy="5486401"/>
          </a:xfrm>
          <a:prstGeom prst="rect">
            <a:avLst/>
          </a:prstGeom>
        </p:spPr>
      </p:pic>
      <p:sp>
        <p:nvSpPr>
          <p:cNvPr id="4" name="TextBox 3">
            <a:extLst>
              <a:ext uri="{FF2B5EF4-FFF2-40B4-BE49-F238E27FC236}">
                <a16:creationId xmlns:a16="http://schemas.microsoft.com/office/drawing/2014/main" id="{7C9CFC5A-638D-CA06-7087-0C084AD15AB7}"/>
              </a:ext>
            </a:extLst>
          </p:cNvPr>
          <p:cNvSpPr txBox="1"/>
          <p:nvPr/>
        </p:nvSpPr>
        <p:spPr>
          <a:xfrm>
            <a:off x="0" y="0"/>
            <a:ext cx="12192000" cy="1323439"/>
          </a:xfrm>
          <a:prstGeom prst="rect">
            <a:avLst/>
          </a:prstGeom>
          <a:noFill/>
        </p:spPr>
        <p:txBody>
          <a:bodyPr wrap="square">
            <a:spAutoFit/>
          </a:bodyPr>
          <a:lstStyle/>
          <a:p>
            <a:pPr algn="just"/>
            <a:r>
              <a:rPr lang="en-US" sz="2000" dirty="0"/>
              <a:t>A 24-year-old man with no significant medical history has a sudden, new-onset grand mal seizure. During a subsequent work-up, he is normotensive. The angiogram of his left internal carotid artery is shown.</a:t>
            </a:r>
          </a:p>
          <a:p>
            <a:pPr algn="just"/>
            <a:r>
              <a:rPr lang="en-US" sz="2000" dirty="0"/>
              <a:t>What is your diagnosis?</a:t>
            </a:r>
          </a:p>
          <a:p>
            <a:pPr algn="just"/>
            <a:r>
              <a:rPr lang="en-US" sz="2000" dirty="0"/>
              <a:t>Explain the pathophysiology of this disease.</a:t>
            </a:r>
            <a:endParaRPr lang="el-GR" sz="2000" dirty="0"/>
          </a:p>
        </p:txBody>
      </p:sp>
      <p:sp>
        <p:nvSpPr>
          <p:cNvPr id="6" name="TextBox 5">
            <a:extLst>
              <a:ext uri="{FF2B5EF4-FFF2-40B4-BE49-F238E27FC236}">
                <a16:creationId xmlns:a16="http://schemas.microsoft.com/office/drawing/2014/main" id="{C1421405-A955-9CB2-900B-86824C50D904}"/>
              </a:ext>
            </a:extLst>
          </p:cNvPr>
          <p:cNvSpPr txBox="1"/>
          <p:nvPr/>
        </p:nvSpPr>
        <p:spPr>
          <a:xfrm>
            <a:off x="6414293" y="1089498"/>
            <a:ext cx="5777705" cy="5693866"/>
          </a:xfrm>
          <a:prstGeom prst="rect">
            <a:avLst/>
          </a:prstGeom>
          <a:noFill/>
        </p:spPr>
        <p:txBody>
          <a:bodyPr wrap="square">
            <a:spAutoFit/>
          </a:bodyPr>
          <a:lstStyle/>
          <a:p>
            <a:pPr algn="just"/>
            <a:r>
              <a:rPr lang="en-US" sz="2800" dirty="0"/>
              <a:t>There is a </a:t>
            </a:r>
            <a:r>
              <a:rPr lang="en-US" sz="2800" dirty="0">
                <a:effectLst>
                  <a:outerShdw blurRad="38100" dist="38100" dir="2700000" algn="tl">
                    <a:srgbClr val="000000">
                      <a:alpha val="43137"/>
                    </a:srgbClr>
                  </a:outerShdw>
                </a:effectLst>
              </a:rPr>
              <a:t>focal</a:t>
            </a:r>
            <a:r>
              <a:rPr lang="en-US" sz="2800" dirty="0"/>
              <a:t> area that consists of </a:t>
            </a:r>
            <a:r>
              <a:rPr lang="en-US" sz="2800" b="1" dirty="0"/>
              <a:t>irregular vascular channels </a:t>
            </a:r>
            <a:r>
              <a:rPr lang="en-US" sz="2800" dirty="0"/>
              <a:t>(▸), which is consistent with a </a:t>
            </a:r>
            <a:r>
              <a:rPr lang="en-US" sz="2800" b="1" dirty="0"/>
              <a:t>vascular malformation</a:t>
            </a:r>
            <a:r>
              <a:rPr lang="en-US" sz="2800" dirty="0"/>
              <a:t>. The </a:t>
            </a:r>
            <a:r>
              <a:rPr lang="en-US" sz="2800" u="sng" dirty="0"/>
              <a:t>most common site </a:t>
            </a:r>
            <a:r>
              <a:rPr lang="en-US" sz="2800" dirty="0"/>
              <a:t>of this condition is the </a:t>
            </a:r>
            <a:r>
              <a:rPr lang="en-US" sz="2800" dirty="0">
                <a:effectLst>
                  <a:outerShdw blurRad="38100" dist="38100" dir="2700000" algn="tl">
                    <a:srgbClr val="000000">
                      <a:alpha val="43137"/>
                    </a:srgbClr>
                  </a:outerShdw>
                </a:effectLst>
              </a:rPr>
              <a:t>territory of the middle cerebral artery</a:t>
            </a:r>
            <a:r>
              <a:rPr lang="en-US" sz="2800" dirty="0"/>
              <a:t>. </a:t>
            </a:r>
            <a:r>
              <a:rPr lang="en-US" sz="2800" b="1" dirty="0"/>
              <a:t>Men</a:t>
            </a:r>
            <a:r>
              <a:rPr lang="en-US" sz="2800" dirty="0"/>
              <a:t> are affected </a:t>
            </a:r>
            <a:r>
              <a:rPr lang="en-US" sz="2800" b="1" dirty="0"/>
              <a:t>twice</a:t>
            </a:r>
            <a:r>
              <a:rPr lang="en-US" sz="2800" dirty="0"/>
              <a:t> as frequently as women.</a:t>
            </a:r>
            <a:endParaRPr lang="el-GR" sz="2800" dirty="0"/>
          </a:p>
          <a:p>
            <a:pPr algn="just"/>
            <a:endParaRPr lang="en-US" sz="2800" dirty="0"/>
          </a:p>
          <a:p>
            <a:pPr algn="just"/>
            <a:r>
              <a:rPr lang="en-US" sz="2800" dirty="0"/>
              <a:t>The </a:t>
            </a:r>
            <a:r>
              <a:rPr lang="en-US" sz="2800" dirty="0">
                <a:effectLst>
                  <a:outerShdw blurRad="38100" dist="38100" dir="2700000" algn="tl">
                    <a:srgbClr val="000000">
                      <a:alpha val="43137"/>
                    </a:srgbClr>
                  </a:outerShdw>
                </a:effectLst>
              </a:rPr>
              <a:t>abnormal vasculature </a:t>
            </a:r>
            <a:r>
              <a:rPr lang="en-US" sz="2800" dirty="0"/>
              <a:t>associated with this malformation has a tendency to </a:t>
            </a:r>
            <a:r>
              <a:rPr lang="en-US" sz="2800" b="1" dirty="0"/>
              <a:t>bleed within the brain </a:t>
            </a:r>
            <a:r>
              <a:rPr lang="en-US" sz="2800" dirty="0"/>
              <a:t>or to </a:t>
            </a:r>
            <a:r>
              <a:rPr lang="en-US" sz="2800" b="1" dirty="0"/>
              <a:t>extend into the subarachnoid space.</a:t>
            </a:r>
            <a:endParaRPr lang="el-GR" sz="2800" b="1" dirty="0"/>
          </a:p>
        </p:txBody>
      </p:sp>
    </p:spTree>
    <p:extLst>
      <p:ext uri="{BB962C8B-B14F-4D97-AF65-F5344CB8AC3E}">
        <p14:creationId xmlns:p14="http://schemas.microsoft.com/office/powerpoint/2010/main" val="153323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81D16ED-8945-8C25-FAEB-362A3AE2D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94" y="77819"/>
            <a:ext cx="4414288" cy="6702359"/>
          </a:xfrm>
          <a:prstGeom prst="rect">
            <a:avLst/>
          </a:prstGeom>
        </p:spPr>
      </p:pic>
      <p:sp>
        <p:nvSpPr>
          <p:cNvPr id="4" name="TextBox 3">
            <a:extLst>
              <a:ext uri="{FF2B5EF4-FFF2-40B4-BE49-F238E27FC236}">
                <a16:creationId xmlns:a16="http://schemas.microsoft.com/office/drawing/2014/main" id="{35609B77-178C-5516-D5BA-14E60E94F1FF}"/>
              </a:ext>
            </a:extLst>
          </p:cNvPr>
          <p:cNvSpPr txBox="1"/>
          <p:nvPr/>
        </p:nvSpPr>
        <p:spPr>
          <a:xfrm>
            <a:off x="4482382" y="-68094"/>
            <a:ext cx="7709617" cy="2554545"/>
          </a:xfrm>
          <a:prstGeom prst="rect">
            <a:avLst/>
          </a:prstGeom>
          <a:noFill/>
        </p:spPr>
        <p:txBody>
          <a:bodyPr wrap="square">
            <a:spAutoFit/>
          </a:bodyPr>
          <a:lstStyle/>
          <a:p>
            <a:pPr algn="just"/>
            <a:r>
              <a:rPr lang="en-US" sz="2000" dirty="0"/>
              <a:t>A 17-year-old boy with a 7-month history of headaches has CSF with normal protein and glucose levels but with 775 RBCs/mm3 (normally there are none). A head CT scan shows left superior subarachnoid hemorrhage that extends from an underlying left cerebral hemispheric lesion. He is treated via the endovascular injection of acrylic material to thrombose the lesion. A representative microscopic appearance of what his brain lesion could look like is shown.</a:t>
            </a:r>
          </a:p>
          <a:p>
            <a:pPr algn="just"/>
            <a:r>
              <a:rPr lang="en-US" sz="2000" dirty="0"/>
              <a:t>What is your diagnosis?</a:t>
            </a:r>
            <a:r>
              <a:rPr lang="el-GR" sz="2000" dirty="0"/>
              <a:t>    </a:t>
            </a:r>
            <a:r>
              <a:rPr lang="en-US" sz="2000" dirty="0"/>
              <a:t>What is the likely cause of this condition?</a:t>
            </a:r>
            <a:endParaRPr lang="el-GR" sz="2000" dirty="0"/>
          </a:p>
        </p:txBody>
      </p:sp>
      <p:sp>
        <p:nvSpPr>
          <p:cNvPr id="6" name="TextBox 5">
            <a:extLst>
              <a:ext uri="{FF2B5EF4-FFF2-40B4-BE49-F238E27FC236}">
                <a16:creationId xmlns:a16="http://schemas.microsoft.com/office/drawing/2014/main" id="{1C568505-8FD9-3A5D-45E8-D3E540371AC3}"/>
              </a:ext>
            </a:extLst>
          </p:cNvPr>
          <p:cNvSpPr txBox="1"/>
          <p:nvPr/>
        </p:nvSpPr>
        <p:spPr>
          <a:xfrm>
            <a:off x="4482382" y="2373550"/>
            <a:ext cx="7709617" cy="4637218"/>
          </a:xfrm>
          <a:prstGeom prst="rect">
            <a:avLst/>
          </a:prstGeom>
          <a:noFill/>
        </p:spPr>
        <p:txBody>
          <a:bodyPr wrap="square">
            <a:spAutoFit/>
          </a:bodyPr>
          <a:lstStyle/>
          <a:p>
            <a:pPr algn="just"/>
            <a:r>
              <a:rPr lang="en-US" sz="2400" dirty="0"/>
              <a:t>There is a focus of </a:t>
            </a:r>
            <a:r>
              <a:rPr lang="en-US" sz="2400" dirty="0">
                <a:effectLst>
                  <a:outerShdw blurRad="38100" dist="38100" dir="2700000" algn="tl">
                    <a:srgbClr val="000000">
                      <a:alpha val="43137"/>
                    </a:srgbClr>
                  </a:outerShdw>
                </a:effectLst>
              </a:rPr>
              <a:t>abnormal </a:t>
            </a:r>
            <a:r>
              <a:rPr lang="en-US" sz="2400" b="1" spc="300" dirty="0" err="1">
                <a:effectLst>
                  <a:outerShdw blurRad="38100" dist="38100" dir="2700000" algn="tl">
                    <a:srgbClr val="000000">
                      <a:alpha val="43137"/>
                    </a:srgbClr>
                  </a:outerShdw>
                </a:effectLst>
              </a:rPr>
              <a:t>ectatic</a:t>
            </a:r>
            <a:r>
              <a:rPr lang="en-US" sz="2400" dirty="0">
                <a:effectLst>
                  <a:outerShdw blurRad="38100" dist="38100" dir="2700000" algn="tl">
                    <a:srgbClr val="000000">
                      <a:alpha val="43137"/>
                    </a:srgbClr>
                  </a:outerShdw>
                </a:effectLst>
              </a:rPr>
              <a:t> venous channels </a:t>
            </a:r>
            <a:r>
              <a:rPr lang="en-US" sz="2400" dirty="0"/>
              <a:t>(▪) with </a:t>
            </a:r>
            <a:r>
              <a:rPr lang="en-US" sz="2400" i="1" dirty="0"/>
              <a:t>intervening gliotic tissue </a:t>
            </a:r>
            <a:r>
              <a:rPr lang="en-US" sz="2400" dirty="0"/>
              <a:t>(♦); this is consistent with an </a:t>
            </a:r>
            <a:r>
              <a:rPr lang="en-US" sz="2400" b="1" spc="300" dirty="0"/>
              <a:t>arteriovenous malformation</a:t>
            </a:r>
            <a:r>
              <a:rPr lang="en-US" sz="2400" dirty="0"/>
              <a:t>. </a:t>
            </a:r>
            <a:r>
              <a:rPr lang="en-US" sz="2400" dirty="0">
                <a:effectLst>
                  <a:outerShdw blurRad="38100" dist="38100" dir="2700000" algn="tl">
                    <a:srgbClr val="000000">
                      <a:alpha val="43137"/>
                    </a:srgbClr>
                  </a:outerShdw>
                </a:effectLst>
              </a:rPr>
              <a:t>Other</a:t>
            </a:r>
            <a:r>
              <a:rPr lang="en-US" sz="2400" dirty="0"/>
              <a:t> vascular malformations include </a:t>
            </a:r>
            <a:r>
              <a:rPr lang="en-US" sz="2400" dirty="0">
                <a:effectLst>
                  <a:outerShdw blurRad="38100" dist="38100" dir="2700000" algn="tl">
                    <a:srgbClr val="000000">
                      <a:alpha val="43137"/>
                    </a:srgbClr>
                  </a:outerShdw>
                </a:effectLst>
              </a:rPr>
              <a:t>cavernous hemangiomas</a:t>
            </a:r>
            <a:r>
              <a:rPr lang="en-US" sz="2400" dirty="0"/>
              <a:t>, which </a:t>
            </a:r>
            <a:r>
              <a:rPr lang="en-US" sz="2400" i="1" dirty="0">
                <a:effectLst>
                  <a:outerShdw blurRad="38100" dist="38100" dir="2700000" algn="tl">
                    <a:srgbClr val="000000">
                      <a:alpha val="43137"/>
                    </a:srgbClr>
                  </a:outerShdw>
                </a:effectLst>
              </a:rPr>
              <a:t>lack </a:t>
            </a:r>
            <a:r>
              <a:rPr lang="en-US" sz="2400" i="1" dirty="0"/>
              <a:t>intervening nervous tissue</a:t>
            </a:r>
            <a:r>
              <a:rPr lang="en-US" sz="2400" dirty="0"/>
              <a:t>, and </a:t>
            </a:r>
            <a:r>
              <a:rPr lang="en-US" sz="2400" dirty="0">
                <a:effectLst>
                  <a:outerShdw blurRad="38100" dist="38100" dir="2700000" algn="tl">
                    <a:srgbClr val="000000">
                      <a:alpha val="43137"/>
                    </a:srgbClr>
                  </a:outerShdw>
                </a:effectLst>
              </a:rPr>
              <a:t>capillary telangiectasias</a:t>
            </a:r>
            <a:r>
              <a:rPr lang="en-US" sz="2400" dirty="0"/>
              <a:t>, which have </a:t>
            </a:r>
            <a:r>
              <a:rPr lang="en-US" sz="2400" dirty="0" err="1">
                <a:effectLst>
                  <a:outerShdw blurRad="38100" dist="38100" dir="2700000" algn="tl">
                    <a:srgbClr val="000000">
                      <a:alpha val="43137"/>
                    </a:srgbClr>
                  </a:outerShdw>
                </a:effectLst>
              </a:rPr>
              <a:t>ectatic</a:t>
            </a:r>
            <a:r>
              <a:rPr lang="en-US" sz="2400" dirty="0">
                <a:effectLst>
                  <a:outerShdw blurRad="38100" dist="38100" dir="2700000" algn="tl">
                    <a:srgbClr val="000000">
                      <a:alpha val="43137"/>
                    </a:srgbClr>
                  </a:outerShdw>
                </a:effectLst>
              </a:rPr>
              <a:t> thin-walled vessels with </a:t>
            </a:r>
            <a:r>
              <a:rPr lang="en-US" sz="2400" i="1" dirty="0">
                <a:effectLst>
                  <a:outerShdw blurRad="38100" dist="38100" dir="2700000" algn="tl">
                    <a:srgbClr val="000000">
                      <a:alpha val="43137"/>
                    </a:srgbClr>
                  </a:outerShdw>
                </a:effectLst>
              </a:rPr>
              <a:t>interspersed neural tissue.</a:t>
            </a:r>
            <a:endParaRPr lang="el-GR" sz="2400" i="1" dirty="0">
              <a:effectLst>
                <a:outerShdw blurRad="38100" dist="38100" dir="2700000" algn="tl">
                  <a:srgbClr val="000000">
                    <a:alpha val="43137"/>
                  </a:srgbClr>
                </a:outerShdw>
              </a:effectLst>
            </a:endParaRPr>
          </a:p>
          <a:p>
            <a:pPr algn="just"/>
            <a:endParaRPr lang="en-US" sz="2400" dirty="0"/>
          </a:p>
          <a:p>
            <a:pPr algn="just"/>
            <a:r>
              <a:rPr lang="en-US" sz="2400" dirty="0"/>
              <a:t>This </a:t>
            </a:r>
            <a:r>
              <a:rPr lang="en-US" sz="2400" b="1" dirty="0"/>
              <a:t>vascular malformation </a:t>
            </a:r>
            <a:r>
              <a:rPr lang="en-US" sz="2400" dirty="0"/>
              <a:t>results in </a:t>
            </a:r>
            <a:r>
              <a:rPr lang="en-US" sz="2400" u="sng" dirty="0">
                <a:effectLst>
                  <a:outerShdw blurRad="38100" dist="38100" dir="2700000" algn="tl">
                    <a:srgbClr val="000000">
                      <a:alpha val="43137"/>
                    </a:srgbClr>
                  </a:outerShdw>
                </a:effectLst>
              </a:rPr>
              <a:t>hemorrhage</a:t>
            </a:r>
            <a:r>
              <a:rPr lang="en-US" sz="2400" dirty="0"/>
              <a:t> </a:t>
            </a:r>
            <a:r>
              <a:rPr lang="en-US" sz="2400" b="1" dirty="0"/>
              <a:t>into</a:t>
            </a:r>
            <a:r>
              <a:rPr lang="en-US" sz="2400" dirty="0"/>
              <a:t> </a:t>
            </a:r>
            <a:r>
              <a:rPr lang="en-US" sz="2400" dirty="0">
                <a:effectLst>
                  <a:outerShdw blurRad="38100" dist="38100" dir="2700000" algn="tl">
                    <a:srgbClr val="000000">
                      <a:alpha val="43137"/>
                    </a:srgbClr>
                  </a:outerShdw>
                </a:effectLst>
              </a:rPr>
              <a:t>the brain parenchyma</a:t>
            </a:r>
            <a:r>
              <a:rPr lang="en-US" sz="2400" dirty="0"/>
              <a:t>, which causes a </a:t>
            </a:r>
            <a:r>
              <a:rPr lang="en-US" sz="2400" b="1" dirty="0"/>
              <a:t>seizure</a:t>
            </a:r>
            <a:r>
              <a:rPr lang="en-US" sz="2400" dirty="0"/>
              <a:t> disorder, or </a:t>
            </a:r>
            <a:r>
              <a:rPr lang="en-US" sz="2400" b="1" dirty="0"/>
              <a:t>into </a:t>
            </a:r>
            <a:r>
              <a:rPr lang="en-US" sz="2400" dirty="0"/>
              <a:t>the </a:t>
            </a:r>
            <a:r>
              <a:rPr lang="en-US" sz="2400" dirty="0">
                <a:effectLst>
                  <a:outerShdw blurRad="38100" dist="38100" dir="2700000" algn="tl">
                    <a:srgbClr val="000000">
                      <a:alpha val="43137"/>
                    </a:srgbClr>
                  </a:outerShdw>
                </a:effectLst>
              </a:rPr>
              <a:t>subarachnoid space</a:t>
            </a:r>
            <a:r>
              <a:rPr lang="en-US" sz="2400" dirty="0"/>
              <a:t>, which leads to </a:t>
            </a:r>
            <a:r>
              <a:rPr lang="en-US" sz="2400" dirty="0">
                <a:effectLst>
                  <a:outerShdw blurRad="38100" dist="38100" dir="2700000" algn="tl">
                    <a:srgbClr val="000000">
                      <a:alpha val="43137"/>
                    </a:srgbClr>
                  </a:outerShdw>
                </a:effectLst>
              </a:rPr>
              <a:t>erythrocytes in the CSF.</a:t>
            </a:r>
            <a:endParaRPr lang="el-GR"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3728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62EB007-A47A-9435-FD45-606FDB6A7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961" y="103368"/>
            <a:ext cx="4765520" cy="6651263"/>
          </a:xfrm>
          <a:prstGeom prst="rect">
            <a:avLst/>
          </a:prstGeom>
        </p:spPr>
      </p:pic>
      <p:sp>
        <p:nvSpPr>
          <p:cNvPr id="4" name="TextBox 3">
            <a:extLst>
              <a:ext uri="{FF2B5EF4-FFF2-40B4-BE49-F238E27FC236}">
                <a16:creationId xmlns:a16="http://schemas.microsoft.com/office/drawing/2014/main" id="{81495D75-D659-35F2-9148-BEAC17EEB17B}"/>
              </a:ext>
            </a:extLst>
          </p:cNvPr>
          <p:cNvSpPr txBox="1"/>
          <p:nvPr/>
        </p:nvSpPr>
        <p:spPr>
          <a:xfrm>
            <a:off x="0" y="0"/>
            <a:ext cx="7325961" cy="1323439"/>
          </a:xfrm>
          <a:prstGeom prst="rect">
            <a:avLst/>
          </a:prstGeom>
          <a:noFill/>
        </p:spPr>
        <p:txBody>
          <a:bodyPr wrap="square">
            <a:spAutoFit/>
          </a:bodyPr>
          <a:lstStyle/>
          <a:p>
            <a:pPr algn="just"/>
            <a:r>
              <a:rPr lang="en-US" sz="2000" dirty="0"/>
              <a:t>A 47-year-old previously healthy woman with a sudden severe headache has the vertebral artery angiogram shown.</a:t>
            </a:r>
          </a:p>
          <a:p>
            <a:pPr algn="just"/>
            <a:r>
              <a:rPr lang="en-US" sz="2000" dirty="0"/>
              <a:t>What is your diagnosis?</a:t>
            </a:r>
            <a:r>
              <a:rPr lang="el-GR" sz="2000" dirty="0"/>
              <a:t> </a:t>
            </a:r>
            <a:r>
              <a:rPr lang="en-US" sz="2000" dirty="0"/>
              <a:t>How does this lesion form?</a:t>
            </a:r>
          </a:p>
          <a:p>
            <a:pPr algn="just"/>
            <a:r>
              <a:rPr lang="en-US" sz="2000" dirty="0"/>
              <a:t>How common is this disease?</a:t>
            </a:r>
            <a:endParaRPr lang="el-GR" sz="2000" dirty="0"/>
          </a:p>
        </p:txBody>
      </p:sp>
      <p:sp>
        <p:nvSpPr>
          <p:cNvPr id="6" name="TextBox 5">
            <a:extLst>
              <a:ext uri="{FF2B5EF4-FFF2-40B4-BE49-F238E27FC236}">
                <a16:creationId xmlns:a16="http://schemas.microsoft.com/office/drawing/2014/main" id="{8EDAD65E-B60F-A854-D35F-A3B5F05AD9D7}"/>
              </a:ext>
            </a:extLst>
          </p:cNvPr>
          <p:cNvSpPr txBox="1"/>
          <p:nvPr/>
        </p:nvSpPr>
        <p:spPr>
          <a:xfrm>
            <a:off x="0" y="1426807"/>
            <a:ext cx="7325961" cy="5262979"/>
          </a:xfrm>
          <a:prstGeom prst="rect">
            <a:avLst/>
          </a:prstGeom>
          <a:noFill/>
        </p:spPr>
        <p:txBody>
          <a:bodyPr wrap="square">
            <a:spAutoFit/>
          </a:bodyPr>
          <a:lstStyle/>
          <a:p>
            <a:pPr algn="just"/>
            <a:r>
              <a:rPr lang="en-US" sz="2400" dirty="0"/>
              <a:t>Note a </a:t>
            </a:r>
            <a:r>
              <a:rPr lang="en-US" sz="2400" dirty="0">
                <a:effectLst>
                  <a:outerShdw blurRad="38100" dist="38100" dir="2700000" algn="tl">
                    <a:srgbClr val="000000">
                      <a:alpha val="43137"/>
                    </a:srgbClr>
                  </a:outerShdw>
                </a:effectLst>
              </a:rPr>
              <a:t>large </a:t>
            </a:r>
            <a:r>
              <a:rPr lang="en-US" sz="2400" b="1" dirty="0">
                <a:effectLst>
                  <a:outerShdw blurRad="38100" dist="38100" dir="2700000" algn="tl">
                    <a:srgbClr val="000000">
                      <a:alpha val="43137"/>
                    </a:srgbClr>
                  </a:outerShdw>
                </a:effectLst>
              </a:rPr>
              <a:t>saccular (berry) </a:t>
            </a:r>
            <a:r>
              <a:rPr lang="en-US" sz="2400" dirty="0">
                <a:effectLst>
                  <a:outerShdw blurRad="38100" dist="38100" dir="2700000" algn="tl">
                    <a:srgbClr val="000000">
                      <a:alpha val="43137"/>
                    </a:srgbClr>
                  </a:outerShdw>
                </a:effectLst>
              </a:rPr>
              <a:t>aneurysm </a:t>
            </a:r>
            <a:r>
              <a:rPr lang="en-US" sz="2400" dirty="0"/>
              <a:t>(▴) at the </a:t>
            </a:r>
            <a:r>
              <a:rPr lang="en-US" sz="2400" spc="600" dirty="0"/>
              <a:t>branching</a:t>
            </a:r>
            <a:r>
              <a:rPr lang="en-US" sz="2400" dirty="0"/>
              <a:t> of the </a:t>
            </a:r>
            <a:r>
              <a:rPr lang="en-US" sz="2400" dirty="0">
                <a:effectLst>
                  <a:outerShdw blurRad="38100" dist="38100" dir="2700000" algn="tl">
                    <a:srgbClr val="000000">
                      <a:alpha val="43137"/>
                    </a:srgbClr>
                  </a:outerShdw>
                </a:effectLst>
              </a:rPr>
              <a:t>basilar artery into the posterior cerebral arteries.</a:t>
            </a:r>
            <a:endParaRPr lang="el-GR" sz="2400" dirty="0">
              <a:effectLst>
                <a:outerShdw blurRad="38100" dist="38100" dir="2700000" algn="tl">
                  <a:srgbClr val="000000">
                    <a:alpha val="43137"/>
                  </a:srgbClr>
                </a:outerShdw>
              </a:effectLst>
            </a:endParaRPr>
          </a:p>
          <a:p>
            <a:pPr algn="just"/>
            <a:endParaRPr lang="en-US" sz="2400" dirty="0"/>
          </a:p>
          <a:p>
            <a:pPr algn="just"/>
            <a:r>
              <a:rPr lang="en-US" sz="2400" dirty="0"/>
              <a:t>The cause of this condition is unknown, and most occur </a:t>
            </a:r>
            <a:r>
              <a:rPr lang="en-US" sz="2400" dirty="0">
                <a:effectLst>
                  <a:outerShdw blurRad="38100" dist="38100" dir="2700000" algn="tl">
                    <a:srgbClr val="000000">
                      <a:alpha val="43137"/>
                    </a:srgbClr>
                  </a:outerShdw>
                </a:effectLst>
              </a:rPr>
              <a:t>sporadically</a:t>
            </a:r>
            <a:r>
              <a:rPr lang="en-US" sz="2400" dirty="0"/>
              <a:t>. Although these are considered </a:t>
            </a:r>
            <a:r>
              <a:rPr lang="en-US" sz="2400" dirty="0">
                <a:effectLst>
                  <a:outerShdw blurRad="38100" dist="38100" dir="2700000" algn="tl">
                    <a:srgbClr val="000000">
                      <a:alpha val="43137"/>
                    </a:srgbClr>
                  </a:outerShdw>
                </a:effectLst>
              </a:rPr>
              <a:t>congenital</a:t>
            </a:r>
            <a:r>
              <a:rPr lang="en-US" sz="2400" dirty="0"/>
              <a:t>, most are </a:t>
            </a:r>
            <a:r>
              <a:rPr lang="en-US" sz="2400" i="1" dirty="0"/>
              <a:t>not</a:t>
            </a:r>
            <a:r>
              <a:rPr lang="en-US" sz="2400" dirty="0"/>
              <a:t> present </a:t>
            </a:r>
            <a:r>
              <a:rPr lang="en-US" sz="2400" i="1" dirty="0"/>
              <a:t>at birth</a:t>
            </a:r>
            <a:r>
              <a:rPr lang="en-US" sz="2400" dirty="0"/>
              <a:t>; rather, they develop with time as a result of </a:t>
            </a:r>
            <a:r>
              <a:rPr lang="en-US" sz="2400" dirty="0">
                <a:effectLst>
                  <a:outerShdw blurRad="38100" dist="38100" dir="2700000" algn="tl">
                    <a:srgbClr val="000000">
                      <a:alpha val="43137"/>
                    </a:srgbClr>
                  </a:outerShdw>
                </a:effectLst>
              </a:rPr>
              <a:t>focal vascular wall weakness</a:t>
            </a:r>
            <a:r>
              <a:rPr lang="en-US" sz="2400" dirty="0"/>
              <a:t>. </a:t>
            </a:r>
            <a:r>
              <a:rPr lang="en-US" sz="2400" dirty="0">
                <a:effectLst>
                  <a:outerShdw blurRad="38100" dist="38100" dir="2700000" algn="tl">
                    <a:srgbClr val="000000">
                      <a:alpha val="43137"/>
                    </a:srgbClr>
                  </a:outerShdw>
                </a:effectLst>
              </a:rPr>
              <a:t>Adult polycystic kidney disease, Ehlers-Danlos syndrome, Marfan syndrome, neurofibromatosis, aortic coarctation, and fibromuscular dysplasia</a:t>
            </a:r>
            <a:r>
              <a:rPr lang="en-US" sz="2400" dirty="0"/>
              <a:t> are associated conditions.</a:t>
            </a:r>
            <a:endParaRPr lang="el-GR" sz="2400" dirty="0"/>
          </a:p>
          <a:p>
            <a:pPr algn="just"/>
            <a:endParaRPr lang="en-US" sz="2400" dirty="0"/>
          </a:p>
          <a:p>
            <a:pPr algn="just"/>
            <a:r>
              <a:rPr lang="en-US" sz="2400" b="1" dirty="0"/>
              <a:t>Berry aneurysms </a:t>
            </a:r>
            <a:r>
              <a:rPr lang="en-US" sz="2400" dirty="0"/>
              <a:t>(ruptured or not) are found in </a:t>
            </a:r>
            <a:r>
              <a:rPr lang="en-US" sz="2400" dirty="0">
                <a:effectLst>
                  <a:outerShdw blurRad="38100" dist="38100" dir="2700000" algn="tl">
                    <a:srgbClr val="000000">
                      <a:alpha val="43137"/>
                    </a:srgbClr>
                  </a:outerShdw>
                </a:effectLst>
              </a:rPr>
              <a:t>2% of autopsies.</a:t>
            </a:r>
            <a:endParaRPr lang="el-GR"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9642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fade">
                                      <p:cBhvr>
                                        <p:cTn id="1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49D9F2A-DDFD-4989-7E23-2A54405411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5957" y="92413"/>
            <a:ext cx="3822639" cy="6673174"/>
          </a:xfrm>
          <a:prstGeom prst="rect">
            <a:avLst/>
          </a:prstGeom>
        </p:spPr>
      </p:pic>
      <p:sp>
        <p:nvSpPr>
          <p:cNvPr id="4" name="TextBox 3">
            <a:extLst>
              <a:ext uri="{FF2B5EF4-FFF2-40B4-BE49-F238E27FC236}">
                <a16:creationId xmlns:a16="http://schemas.microsoft.com/office/drawing/2014/main" id="{F7EB0710-8243-53CD-8048-AF4A70763B95}"/>
              </a:ext>
            </a:extLst>
          </p:cNvPr>
          <p:cNvSpPr txBox="1"/>
          <p:nvPr/>
        </p:nvSpPr>
        <p:spPr>
          <a:xfrm>
            <a:off x="0" y="0"/>
            <a:ext cx="8225957" cy="3416320"/>
          </a:xfrm>
          <a:prstGeom prst="rect">
            <a:avLst/>
          </a:prstGeom>
          <a:noFill/>
        </p:spPr>
        <p:txBody>
          <a:bodyPr wrap="square">
            <a:spAutoFit/>
          </a:bodyPr>
          <a:lstStyle/>
          <a:p>
            <a:pPr algn="just"/>
            <a:r>
              <a:rPr lang="en-US" sz="2400" dirty="0"/>
              <a:t>An 81-year-old woman has become progressively dependent on her daughter for routine activities of daily living for the past 5 years. She has no focal neurologic signs, but she cannot remember three objects after 5 minutes, and she cannot count backward from 100 by 7s. She is frequently depressed. She falls and sustains a hip fracture; subsequently, she dies of a pulmonary embolism. At autopsy, her neocortex exhibits the changes shown on silver stain. What is your diagnosis? What mood disorder is suggested by her history?</a:t>
            </a:r>
            <a:endParaRPr lang="el-GR" sz="2400" dirty="0"/>
          </a:p>
        </p:txBody>
      </p:sp>
      <p:sp>
        <p:nvSpPr>
          <p:cNvPr id="6" name="TextBox 5">
            <a:extLst>
              <a:ext uri="{FF2B5EF4-FFF2-40B4-BE49-F238E27FC236}">
                <a16:creationId xmlns:a16="http://schemas.microsoft.com/office/drawing/2014/main" id="{875949E5-D3B1-0A26-9485-8D4E8D5AAEB8}"/>
              </a:ext>
            </a:extLst>
          </p:cNvPr>
          <p:cNvSpPr txBox="1"/>
          <p:nvPr/>
        </p:nvSpPr>
        <p:spPr>
          <a:xfrm>
            <a:off x="0" y="3785652"/>
            <a:ext cx="8225957" cy="3046988"/>
          </a:xfrm>
          <a:prstGeom prst="rect">
            <a:avLst/>
          </a:prstGeom>
          <a:noFill/>
        </p:spPr>
        <p:txBody>
          <a:bodyPr wrap="square">
            <a:spAutoFit/>
          </a:bodyPr>
          <a:lstStyle/>
          <a:p>
            <a:pPr algn="just"/>
            <a:r>
              <a:rPr lang="en-US" sz="2400" dirty="0"/>
              <a:t>This patient has </a:t>
            </a:r>
            <a:r>
              <a:rPr lang="en-US" sz="2400" b="1" spc="300" dirty="0"/>
              <a:t>Alzheimer disease</a:t>
            </a:r>
            <a:r>
              <a:rPr lang="en-US" sz="2400" dirty="0"/>
              <a:t>. </a:t>
            </a:r>
            <a:r>
              <a:rPr lang="en-US" sz="2400" dirty="0">
                <a:effectLst>
                  <a:outerShdw blurRad="38100" dist="38100" dir="2700000" algn="tl">
                    <a:srgbClr val="000000">
                      <a:alpha val="43137"/>
                    </a:srgbClr>
                  </a:outerShdw>
                </a:effectLst>
              </a:rPr>
              <a:t>Diagnostic </a:t>
            </a:r>
            <a:r>
              <a:rPr lang="en-US" sz="2400" dirty="0" err="1">
                <a:effectLst>
                  <a:outerShdw blurRad="38100" dist="38100" dir="2700000" algn="tl">
                    <a:srgbClr val="000000">
                      <a:alpha val="43137"/>
                    </a:srgbClr>
                  </a:outerShdw>
                </a:effectLst>
              </a:rPr>
              <a:t>neuritic</a:t>
            </a:r>
            <a:r>
              <a:rPr lang="en-US" sz="2400" dirty="0">
                <a:effectLst>
                  <a:outerShdw blurRad="38100" dist="38100" dir="2700000" algn="tl">
                    <a:srgbClr val="000000">
                      <a:alpha val="43137"/>
                    </a:srgbClr>
                  </a:outerShdw>
                </a:effectLst>
              </a:rPr>
              <a:t> plaques </a:t>
            </a:r>
            <a:r>
              <a:rPr lang="en-US" sz="2400" dirty="0"/>
              <a:t>(▴) (as a result of hyperphosphorylated </a:t>
            </a:r>
            <a:r>
              <a:rPr lang="en-US" sz="2400" dirty="0">
                <a:effectLst>
                  <a:outerShdw blurRad="38100" dist="38100" dir="2700000" algn="tl">
                    <a:srgbClr val="000000">
                      <a:alpha val="43137"/>
                    </a:srgbClr>
                  </a:outerShdw>
                </a:effectLst>
              </a:rPr>
              <a:t>tau protein</a:t>
            </a:r>
            <a:r>
              <a:rPr lang="en-US" sz="2400" dirty="0"/>
              <a:t>) and </a:t>
            </a:r>
            <a:r>
              <a:rPr lang="en-US" sz="2400" dirty="0">
                <a:effectLst>
                  <a:outerShdw blurRad="38100" dist="38100" dir="2700000" algn="tl">
                    <a:srgbClr val="000000">
                      <a:alpha val="43137"/>
                    </a:srgbClr>
                  </a:outerShdw>
                </a:effectLst>
              </a:rPr>
              <a:t>numerous diffuse plaques </a:t>
            </a:r>
            <a:r>
              <a:rPr lang="en-US" sz="2400" dirty="0"/>
              <a:t>(▸) (masses of </a:t>
            </a:r>
            <a:r>
              <a:rPr lang="en-US" sz="2400" dirty="0">
                <a:effectLst>
                  <a:outerShdw blurRad="38100" dist="38100" dir="2700000" algn="tl">
                    <a:srgbClr val="000000">
                      <a:alpha val="43137"/>
                    </a:srgbClr>
                  </a:outerShdw>
                </a:effectLst>
              </a:rPr>
              <a:t>amyloid beta-protein [A</a:t>
            </a:r>
            <a:r>
              <a:rPr lang="el-GR" sz="2400" dirty="0">
                <a:effectLst>
                  <a:outerShdw blurRad="38100" dist="38100" dir="2700000" algn="tl">
                    <a:srgbClr val="000000">
                      <a:alpha val="43137"/>
                    </a:srgbClr>
                  </a:outerShdw>
                </a:effectLst>
              </a:rPr>
              <a:t>β]</a:t>
            </a:r>
            <a:r>
              <a:rPr lang="el-GR" sz="2400" dirty="0"/>
              <a:t> </a:t>
            </a:r>
            <a:r>
              <a:rPr lang="en-US" sz="2400" dirty="0"/>
              <a:t>derived from </a:t>
            </a:r>
            <a:r>
              <a:rPr lang="en-US" sz="2400" dirty="0">
                <a:effectLst>
                  <a:outerShdw blurRad="38100" dist="38100" dir="2700000" algn="tl">
                    <a:srgbClr val="000000">
                      <a:alpha val="43137"/>
                    </a:srgbClr>
                  </a:outerShdw>
                </a:effectLst>
              </a:rPr>
              <a:t>amyloid precursor protein [APP]) </a:t>
            </a:r>
            <a:r>
              <a:rPr lang="en-US" sz="2400" dirty="0"/>
              <a:t>are present.</a:t>
            </a:r>
          </a:p>
          <a:p>
            <a:pPr algn="just"/>
            <a:endParaRPr lang="en-US" sz="2400" dirty="0"/>
          </a:p>
          <a:p>
            <a:pPr algn="just"/>
            <a:r>
              <a:rPr lang="en-US" sz="2400" dirty="0"/>
              <a:t>This patient's findings suggest a </a:t>
            </a:r>
            <a:r>
              <a:rPr lang="en-US" sz="2400" dirty="0">
                <a:effectLst>
                  <a:outerShdw blurRad="38100" dist="38100" dir="2700000" algn="tl">
                    <a:srgbClr val="000000">
                      <a:alpha val="43137"/>
                    </a:srgbClr>
                  </a:outerShdw>
                </a:effectLst>
              </a:rPr>
              <a:t>major depressive disorder</a:t>
            </a:r>
            <a:r>
              <a:rPr lang="en-US" sz="2400" dirty="0"/>
              <a:t>, but the </a:t>
            </a:r>
            <a:r>
              <a:rPr lang="en-US" sz="2400" b="1" dirty="0"/>
              <a:t>onset</a:t>
            </a:r>
            <a:r>
              <a:rPr lang="en-US" sz="2400" dirty="0"/>
              <a:t> was more </a:t>
            </a:r>
            <a:r>
              <a:rPr lang="en-US" sz="2400" b="1" dirty="0"/>
              <a:t>insidious</a:t>
            </a:r>
            <a:r>
              <a:rPr lang="en-US" sz="2400" dirty="0"/>
              <a:t>, and the </a:t>
            </a:r>
            <a:r>
              <a:rPr lang="en-US" sz="2400" b="1" dirty="0"/>
              <a:t>loss of mental function </a:t>
            </a:r>
            <a:r>
              <a:rPr lang="en-US" sz="2400" dirty="0"/>
              <a:t>was </a:t>
            </a:r>
            <a:r>
              <a:rPr lang="en-US" sz="2400" b="1" dirty="0"/>
              <a:t>more severe</a:t>
            </a:r>
            <a:r>
              <a:rPr lang="en-US" sz="2400" dirty="0"/>
              <a:t>.</a:t>
            </a:r>
            <a:endParaRPr lang="el-GR" sz="2400" dirty="0"/>
          </a:p>
        </p:txBody>
      </p:sp>
    </p:spTree>
    <p:extLst>
      <p:ext uri="{BB962C8B-B14F-4D97-AF65-F5344CB8AC3E}">
        <p14:creationId xmlns:p14="http://schemas.microsoft.com/office/powerpoint/2010/main" val="19515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E3C4E17-55C9-2554-7A28-813FF74FB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831" y="92412"/>
            <a:ext cx="5201264" cy="6673175"/>
          </a:xfrm>
          <a:prstGeom prst="rect">
            <a:avLst/>
          </a:prstGeom>
        </p:spPr>
      </p:pic>
      <p:sp>
        <p:nvSpPr>
          <p:cNvPr id="4" name="TextBox 3">
            <a:extLst>
              <a:ext uri="{FF2B5EF4-FFF2-40B4-BE49-F238E27FC236}">
                <a16:creationId xmlns:a16="http://schemas.microsoft.com/office/drawing/2014/main" id="{2F4DF0A7-A71B-7C57-DA5A-AB1CC4A0787E}"/>
              </a:ext>
            </a:extLst>
          </p:cNvPr>
          <p:cNvSpPr txBox="1"/>
          <p:nvPr/>
        </p:nvSpPr>
        <p:spPr>
          <a:xfrm>
            <a:off x="5297743" y="1"/>
            <a:ext cx="6894256" cy="1631216"/>
          </a:xfrm>
          <a:prstGeom prst="rect">
            <a:avLst/>
          </a:prstGeom>
          <a:noFill/>
        </p:spPr>
        <p:txBody>
          <a:bodyPr wrap="square">
            <a:spAutoFit/>
          </a:bodyPr>
          <a:lstStyle/>
          <a:p>
            <a:pPr algn="just"/>
            <a:r>
              <a:rPr lang="en-US" sz="2000" dirty="0"/>
              <a:t>A 48-year-old woman experiences the “worst headache” of her life before suddenly losing consciousness and dying. The gross appearance of her brain at autopsy is shown.</a:t>
            </a:r>
            <a:r>
              <a:rPr lang="el-GR" sz="2000" dirty="0"/>
              <a:t> </a:t>
            </a:r>
            <a:r>
              <a:rPr lang="en-US" sz="2000" dirty="0"/>
              <a:t>What is shown here?</a:t>
            </a:r>
            <a:r>
              <a:rPr lang="el-GR" sz="2000" dirty="0"/>
              <a:t> </a:t>
            </a:r>
            <a:r>
              <a:rPr lang="en-US" sz="2000" dirty="0"/>
              <a:t>What likely happened?</a:t>
            </a:r>
            <a:r>
              <a:rPr lang="el-GR" sz="2000" dirty="0"/>
              <a:t> </a:t>
            </a:r>
            <a:r>
              <a:rPr lang="en-US" sz="2000" dirty="0"/>
              <a:t>What might you think about if the clinical history also included adult-onset renal failure?</a:t>
            </a:r>
            <a:endParaRPr lang="el-GR" sz="2000" dirty="0"/>
          </a:p>
        </p:txBody>
      </p:sp>
      <p:sp>
        <p:nvSpPr>
          <p:cNvPr id="6" name="TextBox 5">
            <a:extLst>
              <a:ext uri="{FF2B5EF4-FFF2-40B4-BE49-F238E27FC236}">
                <a16:creationId xmlns:a16="http://schemas.microsoft.com/office/drawing/2014/main" id="{97D7D0A6-1002-6AE0-43B6-739F2F84D6A4}"/>
              </a:ext>
            </a:extLst>
          </p:cNvPr>
          <p:cNvSpPr txBox="1"/>
          <p:nvPr/>
        </p:nvSpPr>
        <p:spPr>
          <a:xfrm>
            <a:off x="5323095" y="1631217"/>
            <a:ext cx="6868904" cy="5262979"/>
          </a:xfrm>
          <a:prstGeom prst="rect">
            <a:avLst/>
          </a:prstGeom>
          <a:noFill/>
        </p:spPr>
        <p:txBody>
          <a:bodyPr wrap="square">
            <a:spAutoFit/>
          </a:bodyPr>
          <a:lstStyle/>
          <a:p>
            <a:pPr algn="just"/>
            <a:r>
              <a:rPr lang="en-US" sz="2400" dirty="0"/>
              <a:t>There is </a:t>
            </a:r>
            <a:r>
              <a:rPr lang="en-US" sz="2400" u="sng" dirty="0"/>
              <a:t>extensive</a:t>
            </a:r>
            <a:r>
              <a:rPr lang="en-US" sz="2400" dirty="0"/>
              <a:t> </a:t>
            </a:r>
            <a:r>
              <a:rPr lang="en-US" sz="2400" b="1" dirty="0"/>
              <a:t>subarachnoid hemorrhage </a:t>
            </a:r>
            <a:r>
              <a:rPr lang="en-US" sz="2400" dirty="0"/>
              <a:t>(▪), particularly at the </a:t>
            </a:r>
            <a:r>
              <a:rPr lang="en-US" sz="2400" dirty="0">
                <a:effectLst>
                  <a:outerShdw blurRad="38100" dist="38100" dir="2700000" algn="tl">
                    <a:srgbClr val="000000">
                      <a:alpha val="43137"/>
                    </a:srgbClr>
                  </a:outerShdw>
                </a:effectLst>
              </a:rPr>
              <a:t>base of the brain in the vicinity of the circle of Willis and tracking up over the left convexity</a:t>
            </a:r>
            <a:r>
              <a:rPr lang="en-US" sz="2400" dirty="0"/>
              <a:t> (♦).</a:t>
            </a:r>
            <a:endParaRPr lang="el-GR" sz="2400" dirty="0"/>
          </a:p>
          <a:p>
            <a:pPr algn="just"/>
            <a:endParaRPr lang="en-US" sz="2400" dirty="0"/>
          </a:p>
          <a:p>
            <a:pPr algn="just"/>
            <a:r>
              <a:rPr lang="en-US" sz="2400" dirty="0"/>
              <a:t>It is likely that bleeding has occurred as a result of the </a:t>
            </a:r>
            <a:r>
              <a:rPr lang="en-US" sz="2400" b="1" dirty="0"/>
              <a:t>rupture </a:t>
            </a:r>
            <a:r>
              <a:rPr lang="en-US" sz="2400" dirty="0"/>
              <a:t>of a </a:t>
            </a:r>
            <a:r>
              <a:rPr lang="en-US" sz="2400" dirty="0">
                <a:effectLst>
                  <a:outerShdw blurRad="38100" dist="38100" dir="2700000" algn="tl">
                    <a:srgbClr val="000000">
                      <a:alpha val="43137"/>
                    </a:srgbClr>
                  </a:outerShdw>
                </a:effectLst>
              </a:rPr>
              <a:t>saccular (berry) aneurysm</a:t>
            </a:r>
            <a:r>
              <a:rPr lang="en-US" sz="2400" dirty="0"/>
              <a:t>. Most of these occur in the </a:t>
            </a:r>
            <a:r>
              <a:rPr lang="en-US" sz="2400" b="1" dirty="0"/>
              <a:t>circle of Wi</a:t>
            </a:r>
            <a:r>
              <a:rPr lang="en-US" sz="2400" dirty="0"/>
              <a:t>llis and </a:t>
            </a:r>
            <a:r>
              <a:rPr lang="en-US" sz="2400" i="1" dirty="0"/>
              <a:t>bleed</a:t>
            </a:r>
            <a:r>
              <a:rPr lang="en-US" sz="2400" dirty="0"/>
              <a:t> at a rate of about </a:t>
            </a:r>
            <a:r>
              <a:rPr lang="en-US" sz="2400" i="1" dirty="0"/>
              <a:t>1.3% per year</a:t>
            </a:r>
            <a:r>
              <a:rPr lang="en-US" sz="2400" dirty="0"/>
              <a:t>. Aneurysms that are </a:t>
            </a:r>
            <a:r>
              <a:rPr lang="en-US" sz="2400" b="1" i="1" dirty="0"/>
              <a:t>10 mm or larger </a:t>
            </a:r>
            <a:r>
              <a:rPr lang="en-US" sz="2400" dirty="0"/>
              <a:t>in size have a </a:t>
            </a:r>
            <a:r>
              <a:rPr lang="en-US" sz="2400" b="1" i="1" dirty="0"/>
              <a:t>50% annual risk of bleeding</a:t>
            </a:r>
            <a:r>
              <a:rPr lang="en-US" sz="2400" dirty="0"/>
              <a:t>.</a:t>
            </a:r>
            <a:endParaRPr lang="el-GR" sz="2400" dirty="0"/>
          </a:p>
          <a:p>
            <a:pPr algn="just"/>
            <a:endParaRPr lang="en-US" sz="2400" dirty="0"/>
          </a:p>
          <a:p>
            <a:pPr algn="just"/>
            <a:r>
              <a:rPr lang="en-US" sz="2400" dirty="0"/>
              <a:t>Patients with </a:t>
            </a:r>
            <a:r>
              <a:rPr lang="en-US" sz="2400" dirty="0">
                <a:effectLst>
                  <a:outerShdw blurRad="38100" dist="38100" dir="2700000" algn="tl">
                    <a:srgbClr val="000000">
                      <a:alpha val="43137"/>
                    </a:srgbClr>
                  </a:outerShdw>
                </a:effectLst>
              </a:rPr>
              <a:t>autosomal-dominant polycystic kidney disease (ADPKD)</a:t>
            </a:r>
            <a:r>
              <a:rPr lang="en-US" sz="2400" dirty="0"/>
              <a:t> have a </a:t>
            </a:r>
            <a:r>
              <a:rPr lang="en-US" sz="2400" dirty="0">
                <a:effectLst>
                  <a:outerShdw blurRad="38100" dist="38100" dir="2700000" algn="tl">
                    <a:srgbClr val="000000">
                      <a:alpha val="43137"/>
                    </a:srgbClr>
                  </a:outerShdw>
                </a:effectLst>
              </a:rPr>
              <a:t>greatly increased risk for berry aneurysms.</a:t>
            </a:r>
            <a:endParaRPr lang="el-GR"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0673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fade">
                                      <p:cBhvr>
                                        <p:cTn id="1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C859BFE-2BB6-EB63-F026-B60A4D5D7E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67" y="96926"/>
            <a:ext cx="8573696" cy="5029902"/>
          </a:xfrm>
          <a:prstGeom prst="rect">
            <a:avLst/>
          </a:prstGeom>
        </p:spPr>
      </p:pic>
      <p:sp>
        <p:nvSpPr>
          <p:cNvPr id="4" name="TextBox 3">
            <a:extLst>
              <a:ext uri="{FF2B5EF4-FFF2-40B4-BE49-F238E27FC236}">
                <a16:creationId xmlns:a16="http://schemas.microsoft.com/office/drawing/2014/main" id="{15629632-884B-B236-11F1-A710AA2CCD58}"/>
              </a:ext>
            </a:extLst>
          </p:cNvPr>
          <p:cNvSpPr txBox="1"/>
          <p:nvPr/>
        </p:nvSpPr>
        <p:spPr>
          <a:xfrm>
            <a:off x="8699963" y="525294"/>
            <a:ext cx="3492035" cy="4401205"/>
          </a:xfrm>
          <a:prstGeom prst="rect">
            <a:avLst/>
          </a:prstGeom>
          <a:noFill/>
        </p:spPr>
        <p:txBody>
          <a:bodyPr wrap="square">
            <a:spAutoFit/>
          </a:bodyPr>
          <a:lstStyle/>
          <a:p>
            <a:pPr algn="just"/>
            <a:r>
              <a:rPr lang="en-US" sz="2000" dirty="0"/>
              <a:t>A 63-year-old woman slips on a loose area rug and falls, striking the back of her head; she does not lose consciousness. She has no subsequent neurologic problems other than right-sided anosmia. Many years later, she dies of unrelated causes; her brain at autopsy is shown.</a:t>
            </a:r>
            <a:endParaRPr lang="el-GR" sz="2000" dirty="0"/>
          </a:p>
          <a:p>
            <a:pPr algn="just"/>
            <a:endParaRPr lang="el-GR" sz="2000" dirty="0"/>
          </a:p>
          <a:p>
            <a:pPr algn="just"/>
            <a:r>
              <a:rPr lang="en-US" sz="2000" dirty="0"/>
              <a:t>What is your diagnosis?</a:t>
            </a:r>
            <a:endParaRPr lang="el-GR" sz="2000" dirty="0"/>
          </a:p>
          <a:p>
            <a:pPr algn="just"/>
            <a:endParaRPr lang="en-US" sz="2000" dirty="0"/>
          </a:p>
          <a:p>
            <a:pPr algn="just"/>
            <a:r>
              <a:rPr lang="en-US" sz="2000" dirty="0"/>
              <a:t>How could her fall have led to this result?</a:t>
            </a:r>
            <a:endParaRPr lang="el-GR" sz="2000" dirty="0"/>
          </a:p>
        </p:txBody>
      </p:sp>
      <p:sp>
        <p:nvSpPr>
          <p:cNvPr id="6" name="TextBox 5">
            <a:extLst>
              <a:ext uri="{FF2B5EF4-FFF2-40B4-BE49-F238E27FC236}">
                <a16:creationId xmlns:a16="http://schemas.microsoft.com/office/drawing/2014/main" id="{81EDA426-4B67-81D5-CE5E-FC5FB643A585}"/>
              </a:ext>
            </a:extLst>
          </p:cNvPr>
          <p:cNvSpPr txBox="1"/>
          <p:nvPr/>
        </p:nvSpPr>
        <p:spPr>
          <a:xfrm rot="10800000" flipV="1">
            <a:off x="0" y="5230667"/>
            <a:ext cx="12191994" cy="1569660"/>
          </a:xfrm>
          <a:prstGeom prst="rect">
            <a:avLst/>
          </a:prstGeom>
          <a:noFill/>
        </p:spPr>
        <p:txBody>
          <a:bodyPr wrap="square">
            <a:spAutoFit/>
          </a:bodyPr>
          <a:lstStyle/>
          <a:p>
            <a:pPr algn="just"/>
            <a:r>
              <a:rPr lang="en-US" sz="2400" dirty="0"/>
              <a:t>The </a:t>
            </a:r>
            <a:r>
              <a:rPr lang="el-GR" sz="2400" dirty="0"/>
              <a:t> </a:t>
            </a:r>
            <a:r>
              <a:rPr lang="en-US" sz="2400" b="1" spc="600" dirty="0">
                <a:effectLst>
                  <a:outerShdw blurRad="38100" dist="38100" dir="2700000" algn="tl">
                    <a:srgbClr val="000000">
                      <a:alpha val="43137"/>
                    </a:srgbClr>
                  </a:outerShdw>
                </a:effectLst>
              </a:rPr>
              <a:t>depressed</a:t>
            </a:r>
            <a:r>
              <a:rPr lang="en-US" sz="2400" dirty="0"/>
              <a:t> </a:t>
            </a:r>
            <a:r>
              <a:rPr lang="en-US" sz="2400" dirty="0">
                <a:effectLst>
                  <a:outerShdw blurRad="38100" dist="38100" dir="2700000" algn="tl">
                    <a:srgbClr val="000000">
                      <a:alpha val="43137"/>
                    </a:srgbClr>
                  </a:outerShdw>
                </a:effectLst>
              </a:rPr>
              <a:t>right </a:t>
            </a:r>
            <a:r>
              <a:rPr lang="en-US" sz="2400" dirty="0" err="1">
                <a:effectLst>
                  <a:outerShdw blurRad="38100" dist="38100" dir="2700000" algn="tl">
                    <a:srgbClr val="000000">
                      <a:alpha val="43137"/>
                    </a:srgbClr>
                  </a:outerShdw>
                </a:effectLst>
              </a:rPr>
              <a:t>subfrontal</a:t>
            </a:r>
            <a:r>
              <a:rPr lang="en-US" sz="2400" dirty="0">
                <a:effectLst>
                  <a:outerShdw blurRad="38100" dist="38100" dir="2700000" algn="tl">
                    <a:srgbClr val="000000">
                      <a:alpha val="43137"/>
                    </a:srgbClr>
                  </a:outerShdw>
                </a:effectLst>
              </a:rPr>
              <a:t> lobe </a:t>
            </a:r>
            <a:r>
              <a:rPr lang="en-US" sz="2400" dirty="0"/>
              <a:t>area with </a:t>
            </a:r>
            <a:r>
              <a:rPr lang="en-US" sz="2400" b="1" dirty="0"/>
              <a:t>brown discoloration </a:t>
            </a:r>
            <a:r>
              <a:rPr lang="en-US" sz="2400" dirty="0"/>
              <a:t>(▪) represents a </a:t>
            </a:r>
            <a:r>
              <a:rPr lang="en-US" sz="2400" b="1" dirty="0"/>
              <a:t>remote contusion</a:t>
            </a:r>
            <a:r>
              <a:rPr lang="en-US" sz="2400" dirty="0"/>
              <a:t>. The </a:t>
            </a:r>
            <a:r>
              <a:rPr lang="en-US" sz="2400" i="1" u="sng" dirty="0">
                <a:effectLst>
                  <a:outerShdw blurRad="38100" dist="38100" dir="2700000" algn="tl">
                    <a:srgbClr val="000000">
                      <a:alpha val="43137"/>
                    </a:srgbClr>
                  </a:outerShdw>
                </a:effectLst>
              </a:rPr>
              <a:t>right olfactory bulb </a:t>
            </a:r>
            <a:r>
              <a:rPr lang="en-US" sz="2400" dirty="0"/>
              <a:t>(compare with the left bulb [♦]) is </a:t>
            </a:r>
            <a:r>
              <a:rPr lang="en-US" sz="2400" i="1" dirty="0">
                <a:effectLst>
                  <a:outerShdw blurRad="38100" dist="38100" dir="2700000" algn="tl">
                    <a:srgbClr val="000000">
                      <a:alpha val="43137"/>
                    </a:srgbClr>
                  </a:outerShdw>
                </a:effectLst>
              </a:rPr>
              <a:t>absent</a:t>
            </a:r>
            <a:r>
              <a:rPr lang="en-US" sz="2400" dirty="0"/>
              <a:t> from the trauma.</a:t>
            </a:r>
          </a:p>
          <a:p>
            <a:pPr algn="just"/>
            <a:r>
              <a:rPr lang="en-US" sz="2400" dirty="0"/>
              <a:t>When the patient </a:t>
            </a:r>
            <a:r>
              <a:rPr lang="en-US" sz="2400" dirty="0">
                <a:effectLst>
                  <a:outerShdw blurRad="38100" dist="38100" dir="2700000" algn="tl">
                    <a:srgbClr val="000000">
                      <a:alpha val="43137"/>
                    </a:srgbClr>
                  </a:outerShdw>
                </a:effectLst>
              </a:rPr>
              <a:t>fell backward</a:t>
            </a:r>
            <a:r>
              <a:rPr lang="en-US" sz="2400" dirty="0"/>
              <a:t>, her </a:t>
            </a:r>
            <a:r>
              <a:rPr lang="en-US" sz="2400" b="1" dirty="0"/>
              <a:t>moving skull struck the floor </a:t>
            </a:r>
            <a:r>
              <a:rPr lang="en-US" sz="2400" dirty="0"/>
              <a:t>and </a:t>
            </a:r>
            <a:r>
              <a:rPr lang="en-US" sz="2400" b="1" dirty="0"/>
              <a:t>transmitted the force </a:t>
            </a:r>
            <a:r>
              <a:rPr lang="en-US" sz="2400" b="1" i="1" dirty="0"/>
              <a:t>anteriorly</a:t>
            </a:r>
            <a:r>
              <a:rPr lang="en-US" sz="2400" b="1" dirty="0"/>
              <a:t> </a:t>
            </a:r>
            <a:r>
              <a:rPr lang="en-US" sz="2400" dirty="0">
                <a:effectLst>
                  <a:outerShdw blurRad="38100" dist="38100" dir="2700000" algn="tl">
                    <a:srgbClr val="000000">
                      <a:alpha val="43137"/>
                    </a:srgbClr>
                  </a:outerShdw>
                </a:effectLst>
              </a:rPr>
              <a:t>(contrecoup injury).</a:t>
            </a:r>
            <a:endParaRPr lang="el-GR"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5171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B5DE7E7-E008-E126-A5CB-796B6A713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46" y="108284"/>
            <a:ext cx="5653074" cy="6646778"/>
          </a:xfrm>
          <a:prstGeom prst="rect">
            <a:avLst/>
          </a:prstGeom>
        </p:spPr>
      </p:pic>
      <p:sp>
        <p:nvSpPr>
          <p:cNvPr id="4" name="TextBox 3">
            <a:extLst>
              <a:ext uri="{FF2B5EF4-FFF2-40B4-BE49-F238E27FC236}">
                <a16:creationId xmlns:a16="http://schemas.microsoft.com/office/drawing/2014/main" id="{697C41A5-DF57-30D8-7B7B-C903BE84618C}"/>
              </a:ext>
            </a:extLst>
          </p:cNvPr>
          <p:cNvSpPr txBox="1"/>
          <p:nvPr/>
        </p:nvSpPr>
        <p:spPr>
          <a:xfrm>
            <a:off x="5739320" y="-87549"/>
            <a:ext cx="6452679" cy="3534647"/>
          </a:xfrm>
          <a:prstGeom prst="rect">
            <a:avLst/>
          </a:prstGeom>
          <a:noFill/>
        </p:spPr>
        <p:txBody>
          <a:bodyPr wrap="square">
            <a:spAutoFit/>
          </a:bodyPr>
          <a:lstStyle/>
          <a:p>
            <a:pPr algn="just"/>
            <a:r>
              <a:rPr lang="en-US" sz="2000" dirty="0"/>
              <a:t>A 92-year-old man slips in the bathtub and falls. He develops a worsening headache. A head CT scan is performed and shown here; the bone window setting is shown, which makes all soft-tissue density appear gray.</a:t>
            </a:r>
          </a:p>
          <a:p>
            <a:pPr algn="just"/>
            <a:r>
              <a:rPr lang="en-US" sz="2000" dirty="0"/>
              <a:t>What is your diagnosis?</a:t>
            </a:r>
          </a:p>
          <a:p>
            <a:pPr algn="just"/>
            <a:r>
              <a:rPr lang="en-US" sz="2000" dirty="0"/>
              <a:t>In which direction did he fall?</a:t>
            </a:r>
          </a:p>
          <a:p>
            <a:pPr algn="just"/>
            <a:r>
              <a:rPr lang="en-US" sz="2000" dirty="0"/>
              <a:t>What complication can develop on the opposite side of his head?</a:t>
            </a:r>
          </a:p>
          <a:p>
            <a:pPr algn="just"/>
            <a:r>
              <a:rPr lang="en-US" sz="2000" dirty="0"/>
              <a:t>If he develops mental status changes 3 weeks later, what complication should be suspected?</a:t>
            </a:r>
          </a:p>
          <a:p>
            <a:endParaRPr lang="en-US" dirty="0"/>
          </a:p>
        </p:txBody>
      </p:sp>
      <p:sp>
        <p:nvSpPr>
          <p:cNvPr id="6" name="TextBox 5">
            <a:extLst>
              <a:ext uri="{FF2B5EF4-FFF2-40B4-BE49-F238E27FC236}">
                <a16:creationId xmlns:a16="http://schemas.microsoft.com/office/drawing/2014/main" id="{D2331ABC-AFFA-7815-10CB-3CE3D549C357}"/>
              </a:ext>
            </a:extLst>
          </p:cNvPr>
          <p:cNvSpPr txBox="1"/>
          <p:nvPr/>
        </p:nvSpPr>
        <p:spPr>
          <a:xfrm>
            <a:off x="5826868" y="3056399"/>
            <a:ext cx="6365131" cy="3785652"/>
          </a:xfrm>
          <a:prstGeom prst="rect">
            <a:avLst/>
          </a:prstGeom>
          <a:noFill/>
        </p:spPr>
        <p:txBody>
          <a:bodyPr wrap="square">
            <a:spAutoFit/>
          </a:bodyPr>
          <a:lstStyle/>
          <a:p>
            <a:pPr algn="just"/>
            <a:r>
              <a:rPr lang="en-US" sz="2000" dirty="0"/>
              <a:t>Note a </a:t>
            </a:r>
            <a:r>
              <a:rPr lang="en-US" sz="2000" dirty="0">
                <a:effectLst>
                  <a:outerShdw blurRad="38100" dist="38100" dir="2700000" algn="tl">
                    <a:srgbClr val="000000">
                      <a:alpha val="43137"/>
                    </a:srgbClr>
                  </a:outerShdw>
                </a:effectLst>
              </a:rPr>
              <a:t>posterior occipital skull </a:t>
            </a:r>
            <a:r>
              <a:rPr lang="en-US" sz="2000" b="1" dirty="0">
                <a:effectLst>
                  <a:outerShdw blurRad="38100" dist="38100" dir="2700000" algn="tl">
                    <a:srgbClr val="000000">
                      <a:alpha val="43137"/>
                    </a:srgbClr>
                  </a:outerShdw>
                </a:effectLst>
              </a:rPr>
              <a:t>fracture </a:t>
            </a:r>
            <a:r>
              <a:rPr lang="en-US" sz="2000" dirty="0"/>
              <a:t>(▴) with </a:t>
            </a:r>
            <a:r>
              <a:rPr lang="en-US" sz="2000" dirty="0">
                <a:effectLst>
                  <a:outerShdw blurRad="38100" dist="38100" dir="2700000" algn="tl">
                    <a:srgbClr val="000000">
                      <a:alpha val="43137"/>
                    </a:srgbClr>
                  </a:outerShdw>
                </a:effectLst>
              </a:rPr>
              <a:t>soft-tissue swelling</a:t>
            </a:r>
            <a:r>
              <a:rPr lang="en-US" sz="2000" dirty="0"/>
              <a:t> (♦) at the </a:t>
            </a:r>
            <a:r>
              <a:rPr lang="en-US" sz="2000" dirty="0">
                <a:effectLst>
                  <a:outerShdw blurRad="38100" dist="38100" dir="2700000" algn="tl">
                    <a:srgbClr val="000000">
                      <a:alpha val="43137"/>
                    </a:srgbClr>
                  </a:outerShdw>
                </a:effectLst>
              </a:rPr>
              <a:t>occiput </a:t>
            </a:r>
            <a:r>
              <a:rPr lang="en-US" sz="2000" dirty="0"/>
              <a:t>as a result of </a:t>
            </a:r>
            <a:r>
              <a:rPr lang="en-US" sz="2000" dirty="0">
                <a:effectLst>
                  <a:outerShdw blurRad="38100" dist="38100" dir="2700000" algn="tl">
                    <a:srgbClr val="000000">
                      <a:alpha val="43137"/>
                    </a:srgbClr>
                  </a:outerShdw>
                </a:effectLst>
              </a:rPr>
              <a:t>blunt force </a:t>
            </a:r>
            <a:r>
              <a:rPr lang="en-US" sz="2000" spc="300" dirty="0"/>
              <a:t>traum</a:t>
            </a:r>
            <a:r>
              <a:rPr lang="en-US" sz="2000" dirty="0"/>
              <a:t>a.</a:t>
            </a:r>
            <a:r>
              <a:rPr lang="el-GR" sz="2000" dirty="0"/>
              <a:t> </a:t>
            </a:r>
            <a:r>
              <a:rPr lang="en-US" sz="2000" dirty="0"/>
              <a:t>He fell </a:t>
            </a:r>
            <a:r>
              <a:rPr lang="en-US" sz="2000" i="1" u="sng" dirty="0"/>
              <a:t>back</a:t>
            </a:r>
            <a:r>
              <a:rPr lang="en-US" sz="2000" dirty="0"/>
              <a:t>ward.</a:t>
            </a:r>
            <a:endParaRPr lang="el-GR" sz="2000" dirty="0"/>
          </a:p>
          <a:p>
            <a:pPr algn="just"/>
            <a:endParaRPr lang="en-US" sz="2000" dirty="0"/>
          </a:p>
          <a:p>
            <a:pPr algn="just"/>
            <a:r>
              <a:rPr lang="en-US" sz="2000" dirty="0"/>
              <a:t>The </a:t>
            </a:r>
            <a:r>
              <a:rPr lang="en-US" sz="2000" dirty="0">
                <a:effectLst>
                  <a:outerShdw blurRad="38100" dist="38100" dir="2700000" algn="tl">
                    <a:srgbClr val="000000">
                      <a:alpha val="43137"/>
                    </a:srgbClr>
                  </a:outerShdw>
                </a:effectLst>
              </a:rPr>
              <a:t>moving skull striking an object </a:t>
            </a:r>
            <a:r>
              <a:rPr lang="en-US" sz="2000" b="1" dirty="0"/>
              <a:t>transmits the force </a:t>
            </a:r>
            <a:r>
              <a:rPr lang="en-US" sz="2000" dirty="0"/>
              <a:t>to the </a:t>
            </a:r>
            <a:r>
              <a:rPr lang="en-US" sz="2000" b="1" dirty="0"/>
              <a:t>opposite side</a:t>
            </a:r>
            <a:r>
              <a:rPr lang="en-US" sz="2000" dirty="0"/>
              <a:t>, which results in a </a:t>
            </a:r>
            <a:r>
              <a:rPr lang="en-US" sz="2000" b="1" dirty="0"/>
              <a:t>contrecoup injury</a:t>
            </a:r>
            <a:r>
              <a:rPr lang="en-US" sz="2000" dirty="0"/>
              <a:t> such as </a:t>
            </a:r>
            <a:r>
              <a:rPr lang="en-US" sz="2000" dirty="0" err="1">
                <a:effectLst>
                  <a:outerShdw blurRad="38100" dist="38100" dir="2700000" algn="tl">
                    <a:srgbClr val="000000">
                      <a:alpha val="43137"/>
                    </a:srgbClr>
                  </a:outerShdw>
                </a:effectLst>
              </a:rPr>
              <a:t>subfrontal</a:t>
            </a:r>
            <a:r>
              <a:rPr lang="en-US" sz="2000" dirty="0"/>
              <a:t> or </a:t>
            </a:r>
            <a:r>
              <a:rPr lang="en-US" sz="2000" dirty="0">
                <a:effectLst>
                  <a:outerShdw blurRad="38100" dist="38100" dir="2700000" algn="tl">
                    <a:srgbClr val="000000">
                      <a:alpha val="43137"/>
                    </a:srgbClr>
                  </a:outerShdw>
                </a:effectLst>
              </a:rPr>
              <a:t>temporal tip contusions</a:t>
            </a:r>
            <a:r>
              <a:rPr lang="en-US" sz="2000" dirty="0"/>
              <a:t>. The contusions can also </a:t>
            </a:r>
            <a:r>
              <a:rPr lang="en-US" sz="2000" b="1" dirty="0"/>
              <a:t>bleed</a:t>
            </a:r>
            <a:r>
              <a:rPr lang="en-US" sz="2000" dirty="0"/>
              <a:t> into the </a:t>
            </a:r>
            <a:r>
              <a:rPr lang="en-US" sz="2000" b="1" dirty="0"/>
              <a:t>subarachnoid space</a:t>
            </a:r>
            <a:r>
              <a:rPr lang="en-US" sz="2000" dirty="0"/>
              <a:t>.</a:t>
            </a:r>
            <a:endParaRPr lang="el-GR" sz="2000" dirty="0"/>
          </a:p>
          <a:p>
            <a:pPr algn="just"/>
            <a:endParaRPr lang="en-US" sz="2000" dirty="0"/>
          </a:p>
          <a:p>
            <a:pPr algn="just"/>
            <a:r>
              <a:rPr lang="en-US" sz="2000" dirty="0"/>
              <a:t>Falls in </a:t>
            </a:r>
            <a:r>
              <a:rPr lang="en-US" sz="2000" i="1" dirty="0"/>
              <a:t>older</a:t>
            </a:r>
            <a:r>
              <a:rPr lang="en-US" sz="2000" dirty="0"/>
              <a:t> individuals who have </a:t>
            </a:r>
            <a:r>
              <a:rPr lang="en-US" sz="2000" i="1" dirty="0"/>
              <a:t>cerebral atrophy </a:t>
            </a:r>
            <a:r>
              <a:rPr lang="en-US" sz="2000" dirty="0"/>
              <a:t>are more prone to the </a:t>
            </a:r>
            <a:r>
              <a:rPr lang="en-US" sz="2000" i="1" dirty="0"/>
              <a:t>tearing of cerebral </a:t>
            </a:r>
            <a:r>
              <a:rPr lang="en-US" sz="2000" i="1" dirty="0">
                <a:effectLst>
                  <a:outerShdw blurRad="38100" dist="38100" dir="2700000" algn="tl">
                    <a:srgbClr val="000000">
                      <a:alpha val="43137"/>
                    </a:srgbClr>
                  </a:outerShdw>
                </a:effectLst>
              </a:rPr>
              <a:t>veins</a:t>
            </a:r>
            <a:r>
              <a:rPr lang="en-US" sz="2000" i="1" dirty="0"/>
              <a:t> </a:t>
            </a:r>
            <a:r>
              <a:rPr lang="en-US" sz="2000" dirty="0"/>
              <a:t>and subsequent </a:t>
            </a:r>
            <a:r>
              <a:rPr lang="en-US" sz="2000" b="1" i="1" u="sng" dirty="0">
                <a:effectLst>
                  <a:outerShdw blurRad="38100" dist="38100" dir="2700000" algn="tl">
                    <a:srgbClr val="000000">
                      <a:alpha val="43137"/>
                    </a:srgbClr>
                  </a:outerShdw>
                </a:effectLst>
              </a:rPr>
              <a:t>sub</a:t>
            </a:r>
            <a:r>
              <a:rPr lang="en-US" sz="2000" i="1" dirty="0">
                <a:effectLst>
                  <a:outerShdw blurRad="38100" dist="38100" dir="2700000" algn="tl">
                    <a:srgbClr val="000000">
                      <a:alpha val="43137"/>
                    </a:srgbClr>
                  </a:outerShdw>
                </a:effectLst>
              </a:rPr>
              <a:t>dural</a:t>
            </a:r>
            <a:r>
              <a:rPr lang="en-US" sz="2000" dirty="0"/>
              <a:t> hematoma from the </a:t>
            </a:r>
            <a:r>
              <a:rPr lang="en-US" sz="2000" i="1" dirty="0"/>
              <a:t>venous bleeding</a:t>
            </a:r>
            <a:r>
              <a:rPr lang="en-US" sz="2000" dirty="0"/>
              <a:t>.</a:t>
            </a:r>
            <a:endParaRPr lang="el-GR" sz="2000" dirty="0"/>
          </a:p>
        </p:txBody>
      </p:sp>
    </p:spTree>
    <p:extLst>
      <p:ext uri="{BB962C8B-B14F-4D97-AF65-F5344CB8AC3E}">
        <p14:creationId xmlns:p14="http://schemas.microsoft.com/office/powerpoint/2010/main" val="287903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D1CC9A9-6867-1C59-73C6-24D2934EF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67" y="646331"/>
            <a:ext cx="5134784" cy="6124119"/>
          </a:xfrm>
          <a:prstGeom prst="rect">
            <a:avLst/>
          </a:prstGeom>
        </p:spPr>
      </p:pic>
      <p:sp>
        <p:nvSpPr>
          <p:cNvPr id="4" name="TextBox 3">
            <a:extLst>
              <a:ext uri="{FF2B5EF4-FFF2-40B4-BE49-F238E27FC236}">
                <a16:creationId xmlns:a16="http://schemas.microsoft.com/office/drawing/2014/main" id="{7F34CFAD-93EB-3EED-82CF-595F44040B9E}"/>
              </a:ext>
            </a:extLst>
          </p:cNvPr>
          <p:cNvSpPr txBox="1"/>
          <p:nvPr/>
        </p:nvSpPr>
        <p:spPr>
          <a:xfrm>
            <a:off x="0" y="0"/>
            <a:ext cx="12192000" cy="646331"/>
          </a:xfrm>
          <a:prstGeom prst="rect">
            <a:avLst/>
          </a:prstGeom>
          <a:noFill/>
        </p:spPr>
        <p:txBody>
          <a:bodyPr wrap="square">
            <a:spAutoFit/>
          </a:bodyPr>
          <a:lstStyle/>
          <a:p>
            <a:r>
              <a:rPr lang="en-US" dirty="0"/>
              <a:t>After bumping her head against a cabinet door 1 month earlier, an 82-year-old woman has become more irritable and confused, with new-onset headaches. Her head CT scan is shown.</a:t>
            </a:r>
            <a:r>
              <a:rPr lang="el-GR" dirty="0"/>
              <a:t> </a:t>
            </a:r>
            <a:r>
              <a:rPr lang="en-US" dirty="0"/>
              <a:t>What is your diagnosis?</a:t>
            </a:r>
            <a:r>
              <a:rPr lang="el-GR" dirty="0"/>
              <a:t> </a:t>
            </a:r>
            <a:r>
              <a:rPr lang="en-US" dirty="0"/>
              <a:t>Why is there a 1-month delay in symptom onset?</a:t>
            </a:r>
            <a:endParaRPr lang="el-GR" dirty="0"/>
          </a:p>
        </p:txBody>
      </p:sp>
      <p:sp>
        <p:nvSpPr>
          <p:cNvPr id="6" name="TextBox 5">
            <a:extLst>
              <a:ext uri="{FF2B5EF4-FFF2-40B4-BE49-F238E27FC236}">
                <a16:creationId xmlns:a16="http://schemas.microsoft.com/office/drawing/2014/main" id="{5A493C29-1BB9-8E40-B586-0E21DF950685}"/>
              </a:ext>
            </a:extLst>
          </p:cNvPr>
          <p:cNvSpPr txBox="1"/>
          <p:nvPr/>
        </p:nvSpPr>
        <p:spPr>
          <a:xfrm>
            <a:off x="5233151" y="865763"/>
            <a:ext cx="6860482" cy="5693866"/>
          </a:xfrm>
          <a:prstGeom prst="rect">
            <a:avLst/>
          </a:prstGeom>
          <a:noFill/>
        </p:spPr>
        <p:txBody>
          <a:bodyPr wrap="square">
            <a:spAutoFit/>
          </a:bodyPr>
          <a:lstStyle/>
          <a:p>
            <a:pPr algn="just"/>
            <a:r>
              <a:rPr lang="en-US" sz="2800" dirty="0"/>
              <a:t>This is a </a:t>
            </a:r>
            <a:r>
              <a:rPr lang="en-US" sz="2800" b="1" dirty="0"/>
              <a:t>chronic</a:t>
            </a:r>
            <a:r>
              <a:rPr lang="en-US" sz="2800" dirty="0"/>
              <a:t> </a:t>
            </a:r>
            <a:r>
              <a:rPr lang="en-US" sz="2800" b="1" dirty="0">
                <a:effectLst>
                  <a:outerShdw blurRad="38100" dist="38100" dir="2700000" algn="tl">
                    <a:srgbClr val="000000">
                      <a:alpha val="43137"/>
                    </a:srgbClr>
                  </a:outerShdw>
                </a:effectLst>
              </a:rPr>
              <a:t>sub</a:t>
            </a:r>
            <a:r>
              <a:rPr lang="en-US" sz="2800" dirty="0">
                <a:effectLst>
                  <a:outerShdw blurRad="38100" dist="38100" dir="2700000" algn="tl">
                    <a:srgbClr val="000000">
                      <a:alpha val="43137"/>
                    </a:srgbClr>
                  </a:outerShdw>
                </a:effectLst>
              </a:rPr>
              <a:t>dural hematoma</a:t>
            </a:r>
            <a:r>
              <a:rPr lang="en-US" sz="2800" dirty="0"/>
              <a:t>. There is fluid collection (▪) </a:t>
            </a:r>
            <a:r>
              <a:rPr lang="en-US" sz="2800" b="1" dirty="0"/>
              <a:t>beneath </a:t>
            </a:r>
            <a:r>
              <a:rPr lang="en-US" sz="2800" dirty="0"/>
              <a:t>the dura on the right, with </a:t>
            </a:r>
            <a:r>
              <a:rPr lang="en-US" sz="2800" b="1" dirty="0"/>
              <a:t>compression </a:t>
            </a:r>
            <a:r>
              <a:rPr lang="en-US" sz="2800" dirty="0"/>
              <a:t>of the underlying cerebral hemisphere and </a:t>
            </a:r>
            <a:r>
              <a:rPr lang="en-US" sz="2800" b="1" dirty="0"/>
              <a:t>left shift </a:t>
            </a:r>
            <a:r>
              <a:rPr lang="en-US" sz="2800" dirty="0"/>
              <a:t>to </a:t>
            </a:r>
            <a:r>
              <a:rPr lang="en-US" sz="2800" b="1" dirty="0"/>
              <a:t>efface (♦) the lateral ventricles on the right.</a:t>
            </a:r>
            <a:r>
              <a:rPr lang="en-US" sz="2800" dirty="0"/>
              <a:t> The </a:t>
            </a:r>
            <a:r>
              <a:rPr lang="en-US" sz="2800" b="1" dirty="0"/>
              <a:t>hemorrhage</a:t>
            </a:r>
            <a:r>
              <a:rPr lang="en-US" sz="2800" dirty="0"/>
              <a:t> </a:t>
            </a:r>
            <a:r>
              <a:rPr lang="en-US" sz="2800" b="1" dirty="0"/>
              <a:t>crosses the cranial sutures</a:t>
            </a:r>
            <a:r>
              <a:rPr lang="en-US" sz="2800" dirty="0"/>
              <a:t>, so this can</a:t>
            </a:r>
            <a:r>
              <a:rPr lang="en-US" sz="2800" i="1" dirty="0"/>
              <a:t>not</a:t>
            </a:r>
            <a:r>
              <a:rPr lang="en-US" sz="2800" dirty="0"/>
              <a:t> be an </a:t>
            </a:r>
            <a:r>
              <a:rPr lang="en-US" sz="2800" i="1" dirty="0"/>
              <a:t>epi</a:t>
            </a:r>
            <a:r>
              <a:rPr lang="en-US" sz="2800" dirty="0"/>
              <a:t>dural hematoma.</a:t>
            </a:r>
          </a:p>
          <a:p>
            <a:pPr algn="just"/>
            <a:endParaRPr lang="en-US" sz="2800" dirty="0"/>
          </a:p>
          <a:p>
            <a:pPr algn="just"/>
            <a:r>
              <a:rPr lang="en-US" sz="2800" dirty="0"/>
              <a:t>After trauma—especially when there is some </a:t>
            </a:r>
            <a:r>
              <a:rPr lang="en-US" sz="2800" dirty="0">
                <a:effectLst>
                  <a:outerShdw blurRad="38100" dist="38100" dir="2700000" algn="tl">
                    <a:srgbClr val="000000">
                      <a:alpha val="43137"/>
                    </a:srgbClr>
                  </a:outerShdw>
                </a:effectLst>
              </a:rPr>
              <a:t>cerebral atrophy </a:t>
            </a:r>
            <a:r>
              <a:rPr lang="en-US" sz="2800" dirty="0"/>
              <a:t>and </a:t>
            </a:r>
            <a:r>
              <a:rPr lang="en-US" sz="2800" dirty="0">
                <a:effectLst>
                  <a:outerShdw blurRad="38100" dist="38100" dir="2700000" algn="tl">
                    <a:srgbClr val="000000">
                      <a:alpha val="43137"/>
                    </a:srgbClr>
                  </a:outerShdw>
                </a:effectLst>
              </a:rPr>
              <a:t>the vessels are less well tethered</a:t>
            </a:r>
            <a:r>
              <a:rPr lang="en-US" sz="2800" dirty="0"/>
              <a:t>—there can be </a:t>
            </a:r>
            <a:r>
              <a:rPr lang="en-US" sz="2800" dirty="0">
                <a:effectLst>
                  <a:outerShdw blurRad="38100" dist="38100" dir="2700000" algn="tl">
                    <a:srgbClr val="000000">
                      <a:alpha val="43137"/>
                    </a:srgbClr>
                  </a:outerShdw>
                </a:effectLst>
              </a:rPr>
              <a:t>slight tearing and </a:t>
            </a:r>
            <a:r>
              <a:rPr lang="en-US" sz="2800" b="1" dirty="0">
                <a:effectLst>
                  <a:outerShdw blurRad="38100" dist="38100" dir="2700000" algn="tl">
                    <a:srgbClr val="000000">
                      <a:alpha val="43137"/>
                    </a:srgbClr>
                  </a:outerShdw>
                </a:effectLst>
              </a:rPr>
              <a:t>slow</a:t>
            </a:r>
            <a:r>
              <a:rPr lang="en-US" sz="2800" dirty="0">
                <a:effectLst>
                  <a:outerShdw blurRad="38100" dist="38100" dir="2700000" algn="tl">
                    <a:srgbClr val="000000">
                      <a:alpha val="43137"/>
                    </a:srgbClr>
                  </a:outerShdw>
                </a:effectLst>
              </a:rPr>
              <a:t> blood collection</a:t>
            </a:r>
            <a:r>
              <a:rPr lang="en-US" sz="2800" dirty="0"/>
              <a:t>; </a:t>
            </a:r>
            <a:r>
              <a:rPr lang="en-US" sz="2800" b="1" dirty="0"/>
              <a:t>symptoms</a:t>
            </a:r>
            <a:r>
              <a:rPr lang="en-US" sz="2800" dirty="0"/>
              <a:t> </a:t>
            </a:r>
            <a:r>
              <a:rPr lang="en-US" sz="2800" b="1" u="sng" dirty="0"/>
              <a:t>can</a:t>
            </a:r>
            <a:r>
              <a:rPr lang="en-US" sz="2800" dirty="0"/>
              <a:t> develop </a:t>
            </a:r>
            <a:r>
              <a:rPr lang="en-US" sz="2800" dirty="0">
                <a:effectLst>
                  <a:outerShdw blurRad="38100" dist="38100" dir="2700000" algn="tl">
                    <a:srgbClr val="000000">
                      <a:alpha val="43137"/>
                    </a:srgbClr>
                  </a:outerShdw>
                </a:effectLst>
              </a:rPr>
              <a:t>over the course of days to weeks</a:t>
            </a:r>
            <a:r>
              <a:rPr lang="en-US" sz="2800" dirty="0"/>
              <a:t>.</a:t>
            </a:r>
            <a:endParaRPr lang="el-GR" sz="2800" dirty="0"/>
          </a:p>
        </p:txBody>
      </p:sp>
    </p:spTree>
    <p:extLst>
      <p:ext uri="{BB962C8B-B14F-4D97-AF65-F5344CB8AC3E}">
        <p14:creationId xmlns:p14="http://schemas.microsoft.com/office/powerpoint/2010/main" val="325168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23FE055-A31D-1853-842C-915094BC68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31" y="91701"/>
            <a:ext cx="4382289" cy="6669022"/>
          </a:xfrm>
          <a:prstGeom prst="rect">
            <a:avLst/>
          </a:prstGeom>
        </p:spPr>
      </p:pic>
      <p:sp>
        <p:nvSpPr>
          <p:cNvPr id="4" name="TextBox 3">
            <a:extLst>
              <a:ext uri="{FF2B5EF4-FFF2-40B4-BE49-F238E27FC236}">
                <a16:creationId xmlns:a16="http://schemas.microsoft.com/office/drawing/2014/main" id="{444BDBDA-DF70-2C38-A963-9973C0A5F0DD}"/>
              </a:ext>
            </a:extLst>
          </p:cNvPr>
          <p:cNvSpPr txBox="1"/>
          <p:nvPr/>
        </p:nvSpPr>
        <p:spPr>
          <a:xfrm>
            <a:off x="4499020" y="0"/>
            <a:ext cx="7692979" cy="2831544"/>
          </a:xfrm>
          <a:prstGeom prst="rect">
            <a:avLst/>
          </a:prstGeom>
          <a:noFill/>
        </p:spPr>
        <p:txBody>
          <a:bodyPr wrap="square">
            <a:spAutoFit/>
          </a:bodyPr>
          <a:lstStyle/>
          <a:p>
            <a:pPr algn="just"/>
            <a:r>
              <a:rPr lang="en-US" sz="2000" dirty="0"/>
              <a:t>A 59-year-old man falls outside of his favorite tavern (where he has fallen more than once before on his wobbly way home). Despite a headache and confusion, he violently refuses any assistance. He collapses and dies. His brain is shown at autopsy.</a:t>
            </a:r>
          </a:p>
          <a:p>
            <a:pPr algn="just"/>
            <a:r>
              <a:rPr lang="en-US" sz="2000" dirty="0"/>
              <a:t>Describe the findings shown.</a:t>
            </a:r>
          </a:p>
          <a:p>
            <a:pPr algn="just"/>
            <a:r>
              <a:rPr lang="en-US" sz="2000" dirty="0"/>
              <a:t>How does this condition develop?</a:t>
            </a:r>
          </a:p>
          <a:p>
            <a:pPr algn="just"/>
            <a:r>
              <a:rPr lang="en-US" sz="2000" dirty="0"/>
              <a:t>Why might he develop a cranial nerve III palsy?</a:t>
            </a:r>
          </a:p>
          <a:p>
            <a:pPr algn="just"/>
            <a:r>
              <a:rPr lang="en-US" sz="2000" dirty="0"/>
              <a:t>What lesion could develop in his midbrain?</a:t>
            </a:r>
          </a:p>
          <a:p>
            <a:endParaRPr lang="en-US" dirty="0"/>
          </a:p>
        </p:txBody>
      </p:sp>
      <p:sp>
        <p:nvSpPr>
          <p:cNvPr id="6" name="TextBox 5">
            <a:extLst>
              <a:ext uri="{FF2B5EF4-FFF2-40B4-BE49-F238E27FC236}">
                <a16:creationId xmlns:a16="http://schemas.microsoft.com/office/drawing/2014/main" id="{E4081C49-8A5C-E0E0-F1E6-4C2E66C6BCD7}"/>
              </a:ext>
            </a:extLst>
          </p:cNvPr>
          <p:cNvSpPr txBox="1"/>
          <p:nvPr/>
        </p:nvSpPr>
        <p:spPr>
          <a:xfrm>
            <a:off x="4499019" y="2597285"/>
            <a:ext cx="7692979" cy="4154984"/>
          </a:xfrm>
          <a:prstGeom prst="rect">
            <a:avLst/>
          </a:prstGeom>
          <a:noFill/>
        </p:spPr>
        <p:txBody>
          <a:bodyPr wrap="square">
            <a:spAutoFit/>
          </a:bodyPr>
          <a:lstStyle/>
          <a:p>
            <a:pPr algn="just"/>
            <a:r>
              <a:rPr lang="en-US" sz="2400" b="1" dirty="0"/>
              <a:t>Blood</a:t>
            </a:r>
            <a:r>
              <a:rPr lang="en-US" sz="2400" dirty="0"/>
              <a:t> has collected </a:t>
            </a:r>
            <a:r>
              <a:rPr lang="en-US" sz="2400" b="1" dirty="0"/>
              <a:t>beneath the dura </a:t>
            </a:r>
            <a:r>
              <a:rPr lang="en-US" sz="2400" dirty="0"/>
              <a:t>and </a:t>
            </a:r>
            <a:r>
              <a:rPr lang="en-US" sz="2400" dirty="0">
                <a:effectLst>
                  <a:outerShdw blurRad="38100" dist="38100" dir="2700000" algn="tl">
                    <a:srgbClr val="000000">
                      <a:alpha val="43137"/>
                    </a:srgbClr>
                  </a:outerShdw>
                </a:effectLst>
              </a:rPr>
              <a:t>over the left cerebral hemisphere</a:t>
            </a:r>
            <a:r>
              <a:rPr lang="en-US" sz="2400" dirty="0"/>
              <a:t>. The </a:t>
            </a:r>
            <a:r>
              <a:rPr lang="en-US" sz="2400" i="1" dirty="0"/>
              <a:t>pale tan to green region </a:t>
            </a:r>
            <a:r>
              <a:rPr lang="en-US" sz="2400" dirty="0"/>
              <a:t>(▪) suggests </a:t>
            </a:r>
            <a:r>
              <a:rPr lang="en-US" sz="2400" b="1" i="1" dirty="0">
                <a:effectLst>
                  <a:outerShdw blurRad="38100" dist="38100" dir="2700000" algn="tl">
                    <a:srgbClr val="000000">
                      <a:alpha val="43137"/>
                    </a:srgbClr>
                  </a:outerShdw>
                </a:effectLst>
              </a:rPr>
              <a:t>prior</a:t>
            </a:r>
            <a:r>
              <a:rPr lang="en-US" sz="2400" dirty="0"/>
              <a:t> </a:t>
            </a:r>
            <a:r>
              <a:rPr lang="en-US" sz="2400" i="1" dirty="0"/>
              <a:t>injury and resolution</a:t>
            </a:r>
            <a:r>
              <a:rPr lang="en-US" sz="2400" dirty="0"/>
              <a:t>, whereas the </a:t>
            </a:r>
            <a:r>
              <a:rPr lang="en-US" sz="2400" b="1" dirty="0"/>
              <a:t>dark red region </a:t>
            </a:r>
            <a:r>
              <a:rPr lang="en-US" sz="2400" dirty="0"/>
              <a:t>(♦) suggests </a:t>
            </a:r>
            <a:r>
              <a:rPr lang="en-US" sz="2400" b="1" dirty="0"/>
              <a:t>more recent </a:t>
            </a:r>
            <a:r>
              <a:rPr lang="en-US" sz="2400" dirty="0"/>
              <a:t>hemorrhage.</a:t>
            </a:r>
          </a:p>
          <a:p>
            <a:pPr algn="just"/>
            <a:r>
              <a:rPr lang="en-US" sz="2400" dirty="0"/>
              <a:t>This </a:t>
            </a:r>
            <a:r>
              <a:rPr lang="en-US" sz="2400" b="1" dirty="0">
                <a:effectLst>
                  <a:outerShdw blurRad="38100" dist="38100" dir="2700000" algn="tl">
                    <a:srgbClr val="000000">
                      <a:alpha val="43137"/>
                    </a:srgbClr>
                  </a:outerShdw>
                </a:effectLst>
              </a:rPr>
              <a:t>sub</a:t>
            </a:r>
            <a:r>
              <a:rPr lang="en-US" sz="2400" dirty="0">
                <a:effectLst>
                  <a:outerShdw blurRad="38100" dist="38100" dir="2700000" algn="tl">
                    <a:srgbClr val="000000">
                      <a:alpha val="43137"/>
                    </a:srgbClr>
                  </a:outerShdw>
                </a:effectLst>
              </a:rPr>
              <a:t>dural hematoma </a:t>
            </a:r>
            <a:r>
              <a:rPr lang="en-US" sz="2400" dirty="0"/>
              <a:t>likely represents </a:t>
            </a:r>
            <a:r>
              <a:rPr lang="en-US" sz="2400" b="1" dirty="0"/>
              <a:t>bleeding from traumatized and torn cerebral veins.</a:t>
            </a:r>
          </a:p>
          <a:p>
            <a:pPr algn="just"/>
            <a:r>
              <a:rPr lang="en-US" sz="2400" dirty="0">
                <a:effectLst>
                  <a:outerShdw blurRad="38100" dist="38100" dir="2700000" algn="tl">
                    <a:srgbClr val="000000">
                      <a:alpha val="43137"/>
                    </a:srgbClr>
                  </a:outerShdw>
                </a:effectLst>
              </a:rPr>
              <a:t>Blood collecting in the cranial cavity </a:t>
            </a:r>
            <a:r>
              <a:rPr lang="en-US" sz="2400" b="1" u="sng" dirty="0"/>
              <a:t>increases pressure </a:t>
            </a:r>
            <a:r>
              <a:rPr lang="en-US" sz="2400" dirty="0"/>
              <a:t>and leads to </a:t>
            </a:r>
            <a:r>
              <a:rPr lang="en-US" sz="2400" dirty="0">
                <a:effectLst>
                  <a:outerShdw blurRad="38100" dist="38100" dir="2700000" algn="tl">
                    <a:srgbClr val="000000">
                      <a:alpha val="43137"/>
                    </a:srgbClr>
                  </a:outerShdw>
                </a:effectLst>
              </a:rPr>
              <a:t>medial temporal lobe </a:t>
            </a:r>
            <a:r>
              <a:rPr lang="en-US" sz="2400" b="1" spc="600" dirty="0">
                <a:effectLst>
                  <a:outerShdw blurRad="38100" dist="38100" dir="2700000" algn="tl">
                    <a:srgbClr val="000000">
                      <a:alpha val="43137"/>
                    </a:srgbClr>
                  </a:outerShdw>
                </a:effectLst>
              </a:rPr>
              <a:t>herniation</a:t>
            </a:r>
            <a:r>
              <a:rPr lang="en-US" sz="2400" dirty="0">
                <a:effectLst>
                  <a:outerShdw blurRad="38100" dist="38100" dir="2700000" algn="tl">
                    <a:srgbClr val="000000">
                      <a:alpha val="43137"/>
                    </a:srgbClr>
                  </a:outerShdw>
                </a:effectLst>
              </a:rPr>
              <a:t> against the third nerve near the midbrain.</a:t>
            </a:r>
          </a:p>
          <a:p>
            <a:pPr algn="just"/>
            <a:r>
              <a:rPr lang="en-US" sz="2400" dirty="0">
                <a:effectLst>
                  <a:outerShdw blurRad="38100" dist="38100" dir="2700000" algn="tl">
                    <a:srgbClr val="000000">
                      <a:alpha val="43137"/>
                    </a:srgbClr>
                  </a:outerShdw>
                </a:effectLst>
              </a:rPr>
              <a:t>Duret hemorrhages </a:t>
            </a:r>
            <a:r>
              <a:rPr lang="en-US" sz="2400" dirty="0"/>
              <a:t>can develop in the </a:t>
            </a:r>
            <a:r>
              <a:rPr lang="en-US" sz="2400" b="1" dirty="0"/>
              <a:t>midbrain</a:t>
            </a:r>
            <a:r>
              <a:rPr lang="en-US" sz="2400" dirty="0"/>
              <a:t> and </a:t>
            </a:r>
            <a:r>
              <a:rPr lang="en-US" sz="2400" b="1" dirty="0"/>
              <a:t>pons</a:t>
            </a:r>
            <a:r>
              <a:rPr lang="en-US" sz="2400" dirty="0"/>
              <a:t> as a </a:t>
            </a:r>
            <a:r>
              <a:rPr lang="en-US" sz="2400" i="1" dirty="0"/>
              <a:t>result</a:t>
            </a:r>
            <a:r>
              <a:rPr lang="en-US" sz="2400" dirty="0"/>
              <a:t> of </a:t>
            </a:r>
            <a:r>
              <a:rPr lang="en-US" sz="2400" b="1" dirty="0"/>
              <a:t>medial temporal lobe herniation</a:t>
            </a:r>
            <a:r>
              <a:rPr lang="en-US" sz="2400" dirty="0"/>
              <a:t>.</a:t>
            </a:r>
            <a:endParaRPr lang="el-GR" sz="2400" dirty="0"/>
          </a:p>
        </p:txBody>
      </p:sp>
    </p:spTree>
    <p:extLst>
      <p:ext uri="{BB962C8B-B14F-4D97-AF65-F5344CB8AC3E}">
        <p14:creationId xmlns:p14="http://schemas.microsoft.com/office/powerpoint/2010/main" val="371902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3327931-1282-D56C-911D-6C8398F9A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44" y="136188"/>
            <a:ext cx="3803382" cy="6585624"/>
          </a:xfrm>
          <a:prstGeom prst="rect">
            <a:avLst/>
          </a:prstGeom>
        </p:spPr>
      </p:pic>
      <p:sp>
        <p:nvSpPr>
          <p:cNvPr id="4" name="TextBox 3">
            <a:extLst>
              <a:ext uri="{FF2B5EF4-FFF2-40B4-BE49-F238E27FC236}">
                <a16:creationId xmlns:a16="http://schemas.microsoft.com/office/drawing/2014/main" id="{EBAAD094-9AA8-4CAB-CDA7-E83059E72423}"/>
              </a:ext>
            </a:extLst>
          </p:cNvPr>
          <p:cNvSpPr txBox="1"/>
          <p:nvPr/>
        </p:nvSpPr>
        <p:spPr>
          <a:xfrm>
            <a:off x="4017522" y="0"/>
            <a:ext cx="8174477" cy="2523768"/>
          </a:xfrm>
          <a:prstGeom prst="rect">
            <a:avLst/>
          </a:prstGeom>
          <a:noFill/>
        </p:spPr>
        <p:txBody>
          <a:bodyPr wrap="square">
            <a:spAutoFit/>
          </a:bodyPr>
          <a:lstStyle/>
          <a:p>
            <a:pPr algn="just"/>
            <a:r>
              <a:rPr lang="en-US" sz="2000" dirty="0"/>
              <a:t>A 51-year-old man with a 1-year history of increasing hand and forearm weakness and clumsiness develops dysarthria and dysphagia. He dies as a result of an acute aspiration event. Two levels of his spinal cord are shown, with the corticospinal tracts (◂) being lighter in appearance.</a:t>
            </a:r>
          </a:p>
          <a:p>
            <a:pPr algn="just"/>
            <a:r>
              <a:rPr lang="en-US" sz="2000" dirty="0"/>
              <a:t>What is your diagnosis?</a:t>
            </a:r>
            <a:r>
              <a:rPr lang="el-GR" sz="2000" dirty="0"/>
              <a:t> </a:t>
            </a:r>
            <a:r>
              <a:rPr lang="en-US" sz="2000" dirty="0"/>
              <a:t>What is the pathologic mechanism for these findings?</a:t>
            </a:r>
          </a:p>
          <a:p>
            <a:pPr algn="just"/>
            <a:r>
              <a:rPr lang="en-US" sz="2000" dirty="0"/>
              <a:t>What is the course of this disease?</a:t>
            </a:r>
          </a:p>
          <a:p>
            <a:endParaRPr lang="en-US" dirty="0"/>
          </a:p>
        </p:txBody>
      </p:sp>
      <p:sp>
        <p:nvSpPr>
          <p:cNvPr id="6" name="TextBox 5">
            <a:extLst>
              <a:ext uri="{FF2B5EF4-FFF2-40B4-BE49-F238E27FC236}">
                <a16:creationId xmlns:a16="http://schemas.microsoft.com/office/drawing/2014/main" id="{8416F491-B2FD-3C95-B031-5D76E62E9EF7}"/>
              </a:ext>
            </a:extLst>
          </p:cNvPr>
          <p:cNvSpPr txBox="1"/>
          <p:nvPr/>
        </p:nvSpPr>
        <p:spPr>
          <a:xfrm>
            <a:off x="3940426" y="2159540"/>
            <a:ext cx="8251571" cy="4948824"/>
          </a:xfrm>
          <a:prstGeom prst="rect">
            <a:avLst/>
          </a:prstGeom>
          <a:noFill/>
        </p:spPr>
        <p:txBody>
          <a:bodyPr wrap="square">
            <a:spAutoFit/>
          </a:bodyPr>
          <a:lstStyle/>
          <a:p>
            <a:pPr algn="just"/>
            <a:r>
              <a:rPr lang="en-US" sz="2800" dirty="0"/>
              <a:t>This patient had </a:t>
            </a:r>
            <a:r>
              <a:rPr lang="en-US" sz="2800" b="1" dirty="0"/>
              <a:t>amyotrophic lateral sclerosis (ALS).</a:t>
            </a:r>
            <a:endParaRPr lang="el-GR" sz="2800" b="1" dirty="0"/>
          </a:p>
          <a:p>
            <a:pPr algn="just"/>
            <a:endParaRPr lang="en-US" sz="2800" dirty="0"/>
          </a:p>
          <a:p>
            <a:pPr algn="just"/>
            <a:r>
              <a:rPr lang="en-US" sz="2800" dirty="0"/>
              <a:t>There is a </a:t>
            </a:r>
            <a:r>
              <a:rPr lang="en-US" sz="2800" b="1" dirty="0"/>
              <a:t>loss</a:t>
            </a:r>
            <a:r>
              <a:rPr lang="en-US" sz="2800" dirty="0"/>
              <a:t> of </a:t>
            </a:r>
            <a:r>
              <a:rPr lang="en-US" sz="2800" b="1" dirty="0"/>
              <a:t>upper motor neurons </a:t>
            </a:r>
            <a:r>
              <a:rPr lang="en-US" sz="2800" dirty="0"/>
              <a:t>in the </a:t>
            </a:r>
            <a:r>
              <a:rPr lang="en-US" sz="2800" b="1" u="sng" dirty="0"/>
              <a:t>motor cortex</a:t>
            </a:r>
            <a:r>
              <a:rPr lang="en-US" sz="2800" u="sng" dirty="0"/>
              <a:t> and the </a:t>
            </a:r>
            <a:r>
              <a:rPr lang="en-US" sz="2800" b="1" u="sng" dirty="0"/>
              <a:t>cranial nerve nuclei</a:t>
            </a:r>
            <a:r>
              <a:rPr lang="en-US" sz="2800" b="1" dirty="0"/>
              <a:t> </a:t>
            </a:r>
            <a:r>
              <a:rPr lang="en-US" sz="2800" dirty="0"/>
              <a:t>and a </a:t>
            </a:r>
            <a:r>
              <a:rPr lang="en-US" sz="2800" b="1" i="1" dirty="0"/>
              <a:t>loss</a:t>
            </a:r>
            <a:r>
              <a:rPr lang="en-US" sz="2800" dirty="0"/>
              <a:t> of </a:t>
            </a:r>
            <a:r>
              <a:rPr lang="en-US" sz="2800" b="1" i="1" dirty="0"/>
              <a:t>anterior horn cells </a:t>
            </a:r>
            <a:r>
              <a:rPr lang="en-US" sz="2800" dirty="0"/>
              <a:t>in the </a:t>
            </a:r>
            <a:r>
              <a:rPr lang="en-US" sz="2800" b="1" i="1" dirty="0"/>
              <a:t>spinal cord</a:t>
            </a:r>
            <a:r>
              <a:rPr lang="en-US" sz="2800" dirty="0"/>
              <a:t>. The result is </a:t>
            </a:r>
            <a:r>
              <a:rPr lang="en-US" sz="2800" spc="600" dirty="0">
                <a:effectLst>
                  <a:outerShdw blurRad="38100" dist="38100" dir="2700000" algn="tl">
                    <a:srgbClr val="000000">
                      <a:alpha val="43137"/>
                    </a:srgbClr>
                  </a:outerShdw>
                </a:effectLst>
              </a:rPr>
              <a:t>progressive motor weakness</a:t>
            </a:r>
            <a:r>
              <a:rPr lang="en-US" sz="2800" dirty="0"/>
              <a:t>.</a:t>
            </a:r>
            <a:endParaRPr lang="el-GR" sz="2800" dirty="0"/>
          </a:p>
          <a:p>
            <a:pPr algn="just"/>
            <a:endParaRPr lang="en-US" sz="2800" dirty="0"/>
          </a:p>
          <a:p>
            <a:pPr algn="just"/>
            <a:r>
              <a:rPr lang="en-US" sz="2800" dirty="0"/>
              <a:t>The neuronal loss is </a:t>
            </a:r>
            <a:r>
              <a:rPr lang="en-US" sz="2800" b="1" dirty="0"/>
              <a:t>in</a:t>
            </a:r>
            <a:r>
              <a:rPr lang="en-US" sz="2800" dirty="0"/>
              <a:t>exorable, with </a:t>
            </a:r>
            <a:r>
              <a:rPr lang="en-US" sz="2800" dirty="0">
                <a:effectLst>
                  <a:outerShdw blurRad="38100" dist="38100" dir="2700000" algn="tl">
                    <a:srgbClr val="000000">
                      <a:alpha val="43137"/>
                    </a:srgbClr>
                  </a:outerShdw>
                </a:effectLst>
              </a:rPr>
              <a:t>death within 2 years</a:t>
            </a:r>
            <a:r>
              <a:rPr lang="en-US" sz="2800" dirty="0"/>
              <a:t> occurring in most cases. Death may occur more quickly if </a:t>
            </a:r>
            <a:r>
              <a:rPr lang="en-US" sz="2800" b="1" dirty="0"/>
              <a:t>bulbar signs </a:t>
            </a:r>
            <a:r>
              <a:rPr lang="en-US" sz="2800" dirty="0"/>
              <a:t>are present, as they are in this man.</a:t>
            </a:r>
            <a:endParaRPr lang="el-GR" sz="2800" dirty="0"/>
          </a:p>
        </p:txBody>
      </p:sp>
    </p:spTree>
    <p:extLst>
      <p:ext uri="{BB962C8B-B14F-4D97-AF65-F5344CB8AC3E}">
        <p14:creationId xmlns:p14="http://schemas.microsoft.com/office/powerpoint/2010/main" val="206714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fade">
                                      <p:cBhvr>
                                        <p:cTn id="1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091BD96-5A66-B23E-C673-961D10061A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3683" y="91394"/>
            <a:ext cx="4013949" cy="6675211"/>
          </a:xfrm>
          <a:prstGeom prst="rect">
            <a:avLst/>
          </a:prstGeom>
        </p:spPr>
      </p:pic>
      <p:sp>
        <p:nvSpPr>
          <p:cNvPr id="4" name="TextBox 3">
            <a:extLst>
              <a:ext uri="{FF2B5EF4-FFF2-40B4-BE49-F238E27FC236}">
                <a16:creationId xmlns:a16="http://schemas.microsoft.com/office/drawing/2014/main" id="{23088CD8-E402-AFF8-9F9B-8FF6FB0CDE51}"/>
              </a:ext>
            </a:extLst>
          </p:cNvPr>
          <p:cNvSpPr txBox="1"/>
          <p:nvPr/>
        </p:nvSpPr>
        <p:spPr>
          <a:xfrm>
            <a:off x="0" y="1"/>
            <a:ext cx="8083683" cy="3447098"/>
          </a:xfrm>
          <a:prstGeom prst="rect">
            <a:avLst/>
          </a:prstGeom>
          <a:noFill/>
        </p:spPr>
        <p:txBody>
          <a:bodyPr wrap="square">
            <a:spAutoFit/>
          </a:bodyPr>
          <a:lstStyle/>
          <a:p>
            <a:pPr algn="just"/>
            <a:r>
              <a:rPr lang="en-US" sz="2000" dirty="0"/>
              <a:t>A 48-year-old woman who is too weak to climb a flight of stairs reports bilateral leg spasticity. On examination, her thigh and leg muscles are atrophic, and a biopsy specimen shows muscle fiber group atrophy. Her spinal cord would appear as shown on the right (▸); a normal cord is shown on the left.</a:t>
            </a:r>
          </a:p>
          <a:p>
            <a:pPr algn="just"/>
            <a:r>
              <a:rPr lang="en-US" sz="2000" dirty="0"/>
              <a:t>What is your diagnosis?</a:t>
            </a:r>
            <a:r>
              <a:rPr lang="el-GR" sz="2000" dirty="0"/>
              <a:t> </a:t>
            </a:r>
            <a:r>
              <a:rPr lang="en-US" sz="2000" dirty="0"/>
              <a:t>What would microscopy of the spinal cord show?</a:t>
            </a:r>
          </a:p>
          <a:p>
            <a:pPr algn="just"/>
            <a:r>
              <a:rPr lang="en-US" sz="2000" dirty="0"/>
              <a:t>A famous person—for whom this disease is named—was never given his diagnosis by his neurologist, even after his consecutive game streak of 2130 was broken by this disease. What is his name? What other high-profile individual has this disease (and has continued his work despite it)?</a:t>
            </a:r>
          </a:p>
          <a:p>
            <a:endParaRPr lang="en-US" dirty="0"/>
          </a:p>
        </p:txBody>
      </p:sp>
      <p:sp>
        <p:nvSpPr>
          <p:cNvPr id="6" name="TextBox 5">
            <a:extLst>
              <a:ext uri="{FF2B5EF4-FFF2-40B4-BE49-F238E27FC236}">
                <a16:creationId xmlns:a16="http://schemas.microsoft.com/office/drawing/2014/main" id="{ABE9ED0A-E723-1F0A-B5C5-D93EA60097CF}"/>
              </a:ext>
            </a:extLst>
          </p:cNvPr>
          <p:cNvSpPr txBox="1"/>
          <p:nvPr/>
        </p:nvSpPr>
        <p:spPr>
          <a:xfrm>
            <a:off x="0" y="3180945"/>
            <a:ext cx="8083683" cy="3785652"/>
          </a:xfrm>
          <a:prstGeom prst="rect">
            <a:avLst/>
          </a:prstGeom>
          <a:noFill/>
        </p:spPr>
        <p:txBody>
          <a:bodyPr wrap="square">
            <a:spAutoFit/>
          </a:bodyPr>
          <a:lstStyle/>
          <a:p>
            <a:pPr algn="just"/>
            <a:r>
              <a:rPr lang="en-US" sz="2400" dirty="0"/>
              <a:t>This is </a:t>
            </a:r>
            <a:r>
              <a:rPr lang="en-US" sz="2400" b="1" dirty="0"/>
              <a:t>amyotrophic lateral sclerosis (ALS). </a:t>
            </a:r>
            <a:r>
              <a:rPr lang="en-US" sz="2400" dirty="0"/>
              <a:t>The </a:t>
            </a:r>
            <a:r>
              <a:rPr lang="en-US" sz="2400" b="1" dirty="0"/>
              <a:t>ventral nerve roots</a:t>
            </a:r>
            <a:r>
              <a:rPr lang="en-US" sz="2400" dirty="0"/>
              <a:t> (▸) in the patient are quite </a:t>
            </a:r>
            <a:r>
              <a:rPr lang="en-US" sz="2400" b="1" spc="300" dirty="0"/>
              <a:t>thin</a:t>
            </a:r>
            <a:r>
              <a:rPr lang="en-US" sz="2400" dirty="0"/>
              <a:t> as compared with normal.</a:t>
            </a:r>
          </a:p>
          <a:p>
            <a:pPr algn="just"/>
            <a:r>
              <a:rPr lang="en-US" sz="2400" dirty="0"/>
              <a:t>A </a:t>
            </a:r>
            <a:r>
              <a:rPr lang="en-US" sz="2400" b="1" i="1" dirty="0"/>
              <a:t>loss of anterior horn cells </a:t>
            </a:r>
            <a:r>
              <a:rPr lang="en-US" sz="2400" dirty="0"/>
              <a:t>would be present </a:t>
            </a:r>
            <a:r>
              <a:rPr lang="en-US" sz="2400" i="1" dirty="0"/>
              <a:t>in the cord</a:t>
            </a:r>
            <a:r>
              <a:rPr lang="en-US" sz="2400" dirty="0"/>
              <a:t>.</a:t>
            </a:r>
          </a:p>
          <a:p>
            <a:pPr algn="just"/>
            <a:endParaRPr lang="en-US" sz="2400" dirty="0"/>
          </a:p>
          <a:p>
            <a:pPr algn="just"/>
            <a:r>
              <a:rPr lang="en-US" sz="2400" dirty="0"/>
              <a:t>The diagnosis of ALS was initially withheld from baseball player Lou Gehrig in 1939, which is an example of “paternalism” in medicine. He died 2 years later. Astrophysicist Stephen Hawking also has ALS, but he has survived for more than three decades with it.</a:t>
            </a:r>
            <a:endParaRPr lang="el-GR" sz="2400" dirty="0"/>
          </a:p>
        </p:txBody>
      </p:sp>
    </p:spTree>
    <p:extLst>
      <p:ext uri="{BB962C8B-B14F-4D97-AF65-F5344CB8AC3E}">
        <p14:creationId xmlns:p14="http://schemas.microsoft.com/office/powerpoint/2010/main" val="113904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A9B96A0-EA39-72C3-5F60-DDAF839450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89" y="1620818"/>
            <a:ext cx="5854511" cy="5139906"/>
          </a:xfrm>
          <a:prstGeom prst="rect">
            <a:avLst/>
          </a:prstGeom>
        </p:spPr>
      </p:pic>
      <p:sp>
        <p:nvSpPr>
          <p:cNvPr id="4" name="TextBox 3">
            <a:extLst>
              <a:ext uri="{FF2B5EF4-FFF2-40B4-BE49-F238E27FC236}">
                <a16:creationId xmlns:a16="http://schemas.microsoft.com/office/drawing/2014/main" id="{E9C0A673-469C-71D1-A969-1B178C3B15A4}"/>
              </a:ext>
            </a:extLst>
          </p:cNvPr>
          <p:cNvSpPr txBox="1"/>
          <p:nvPr/>
        </p:nvSpPr>
        <p:spPr>
          <a:xfrm>
            <a:off x="0" y="-68094"/>
            <a:ext cx="12192000" cy="2031325"/>
          </a:xfrm>
          <a:prstGeom prst="rect">
            <a:avLst/>
          </a:prstGeom>
          <a:noFill/>
        </p:spPr>
        <p:txBody>
          <a:bodyPr wrap="square">
            <a:spAutoFit/>
          </a:bodyPr>
          <a:lstStyle/>
          <a:p>
            <a:r>
              <a:rPr lang="en-US" dirty="0"/>
              <a:t>A 66-year-old woman with rheumatic heart disease develops sudden left lower leg paralysis. This is followed in short order by a loss of consciousness and death. Her brain is shown at autopsy.</a:t>
            </a:r>
          </a:p>
          <a:p>
            <a:r>
              <a:rPr lang="en-US" dirty="0"/>
              <a:t>What is your diagnosis?</a:t>
            </a:r>
          </a:p>
          <a:p>
            <a:r>
              <a:rPr lang="en-US" dirty="0"/>
              <a:t>What is the pathologic mechanism?</a:t>
            </a:r>
          </a:p>
          <a:p>
            <a:r>
              <a:rPr lang="en-US" dirty="0"/>
              <a:t>What microscopic process is present?</a:t>
            </a:r>
          </a:p>
          <a:p>
            <a:r>
              <a:rPr lang="en-US" dirty="0"/>
              <a:t>Had this patient lived, would function be recovered?</a:t>
            </a:r>
          </a:p>
          <a:p>
            <a:endParaRPr lang="en-US" dirty="0"/>
          </a:p>
        </p:txBody>
      </p:sp>
      <p:sp>
        <p:nvSpPr>
          <p:cNvPr id="6" name="TextBox 5">
            <a:extLst>
              <a:ext uri="{FF2B5EF4-FFF2-40B4-BE49-F238E27FC236}">
                <a16:creationId xmlns:a16="http://schemas.microsoft.com/office/drawing/2014/main" id="{4A381A42-429F-4EEA-709C-EEB3D95B3AF1}"/>
              </a:ext>
            </a:extLst>
          </p:cNvPr>
          <p:cNvSpPr txBox="1"/>
          <p:nvPr/>
        </p:nvSpPr>
        <p:spPr>
          <a:xfrm>
            <a:off x="6032690" y="486383"/>
            <a:ext cx="6159310" cy="6124754"/>
          </a:xfrm>
          <a:prstGeom prst="rect">
            <a:avLst/>
          </a:prstGeom>
          <a:noFill/>
        </p:spPr>
        <p:txBody>
          <a:bodyPr wrap="square">
            <a:spAutoFit/>
          </a:bodyPr>
          <a:lstStyle/>
          <a:p>
            <a:pPr algn="just"/>
            <a:r>
              <a:rPr lang="en-US" sz="2800" dirty="0"/>
              <a:t>The area of </a:t>
            </a:r>
            <a:r>
              <a:rPr lang="en-US" sz="2800" dirty="0">
                <a:effectLst>
                  <a:outerShdw blurRad="38100" dist="38100" dir="2700000" algn="tl">
                    <a:srgbClr val="000000">
                      <a:alpha val="43137"/>
                    </a:srgbClr>
                  </a:outerShdw>
                </a:effectLst>
              </a:rPr>
              <a:t>reddish, glistening parietal lobe </a:t>
            </a:r>
            <a:r>
              <a:rPr lang="en-US" sz="2800" dirty="0"/>
              <a:t>is a  </a:t>
            </a:r>
            <a:r>
              <a:rPr lang="en-US" sz="2800" b="1" spc="600" dirty="0">
                <a:effectLst>
                  <a:outerShdw blurRad="38100" dist="38100" dir="2700000" algn="tl">
                    <a:srgbClr val="000000">
                      <a:alpha val="43137"/>
                    </a:srgbClr>
                  </a:outerShdw>
                </a:effectLst>
              </a:rPr>
              <a:t>cerebral infarct </a:t>
            </a:r>
            <a:r>
              <a:rPr lang="en-US" sz="2800" dirty="0"/>
              <a:t>(▴).</a:t>
            </a:r>
          </a:p>
          <a:p>
            <a:pPr algn="just"/>
            <a:r>
              <a:rPr lang="en-US" sz="2800" dirty="0"/>
              <a:t>This stroke can be </a:t>
            </a:r>
            <a:r>
              <a:rPr lang="en-US" sz="2800" b="1" spc="300" dirty="0">
                <a:effectLst>
                  <a:outerShdw blurRad="38100" dist="38100" dir="2700000" algn="tl">
                    <a:srgbClr val="000000">
                      <a:alpha val="43137"/>
                    </a:srgbClr>
                  </a:outerShdw>
                </a:effectLst>
              </a:rPr>
              <a:t>ischemic</a:t>
            </a:r>
            <a:r>
              <a:rPr lang="en-US" sz="2800" dirty="0">
                <a:effectLst>
                  <a:outerShdw blurRad="38100" dist="38100" dir="2700000" algn="tl">
                    <a:srgbClr val="000000">
                      <a:alpha val="43137"/>
                    </a:srgbClr>
                  </a:outerShdw>
                </a:effectLst>
              </a:rPr>
              <a:t>, secondary to cerebral artery thrombosis</a:t>
            </a:r>
            <a:r>
              <a:rPr lang="en-US" sz="2800" dirty="0"/>
              <a:t>, or can result from </a:t>
            </a:r>
            <a:r>
              <a:rPr lang="en-US" sz="2800" dirty="0">
                <a:effectLst>
                  <a:outerShdw blurRad="38100" dist="38100" dir="2700000" algn="tl">
                    <a:srgbClr val="000000">
                      <a:alpha val="43137"/>
                    </a:srgbClr>
                  </a:outerShdw>
                </a:effectLst>
              </a:rPr>
              <a:t>embolus of a cardiac mural thrombus</a:t>
            </a:r>
            <a:r>
              <a:rPr lang="en-US" sz="2800" dirty="0"/>
              <a:t> (e.g., in a patient with a dilated left atrium caused by rheumatic mitral valve stenosis).</a:t>
            </a:r>
          </a:p>
          <a:p>
            <a:pPr algn="just"/>
            <a:r>
              <a:rPr lang="en-US" sz="2800" dirty="0"/>
              <a:t>There is </a:t>
            </a:r>
            <a:r>
              <a:rPr lang="en-US" sz="2800" b="1" dirty="0"/>
              <a:t>liquefactive necrosis</a:t>
            </a:r>
            <a:r>
              <a:rPr lang="en-US" sz="2800" dirty="0"/>
              <a:t>. As </a:t>
            </a:r>
            <a:r>
              <a:rPr lang="en-US" sz="2800" dirty="0">
                <a:effectLst>
                  <a:outerShdw blurRad="38100" dist="38100" dir="2700000" algn="tl">
                    <a:srgbClr val="000000">
                      <a:alpha val="43137"/>
                    </a:srgbClr>
                  </a:outerShdw>
                </a:effectLst>
              </a:rPr>
              <a:t>macrophages clear the debris</a:t>
            </a:r>
            <a:r>
              <a:rPr lang="en-US" sz="2800" dirty="0"/>
              <a:t>, the lesion </a:t>
            </a:r>
            <a:r>
              <a:rPr lang="en-US" sz="2800" b="1" dirty="0"/>
              <a:t>becomes cystic</a:t>
            </a:r>
            <a:r>
              <a:rPr lang="en-US" sz="2800" dirty="0"/>
              <a:t>.</a:t>
            </a:r>
          </a:p>
          <a:p>
            <a:pPr algn="just"/>
            <a:r>
              <a:rPr lang="en-US" sz="2800" i="1" dirty="0"/>
              <a:t>Some</a:t>
            </a:r>
            <a:r>
              <a:rPr lang="en-US" sz="2800" dirty="0"/>
              <a:t> function can be </a:t>
            </a:r>
            <a:r>
              <a:rPr lang="en-US" sz="2800" i="1" dirty="0"/>
              <a:t>recovered</a:t>
            </a:r>
            <a:r>
              <a:rPr lang="en-US" sz="2800" dirty="0"/>
              <a:t> as the brain “</a:t>
            </a:r>
            <a:r>
              <a:rPr lang="en-US" sz="2800" b="1" i="1" dirty="0"/>
              <a:t>re</a:t>
            </a:r>
            <a:r>
              <a:rPr lang="en-US" sz="2800" dirty="0"/>
              <a:t>wires” itself, but </a:t>
            </a:r>
            <a:r>
              <a:rPr lang="en-US" sz="2800" dirty="0">
                <a:effectLst>
                  <a:outerShdw blurRad="38100" dist="38100" dir="2700000" algn="tl">
                    <a:srgbClr val="000000">
                      <a:alpha val="43137"/>
                    </a:srgbClr>
                  </a:outerShdw>
                </a:effectLst>
              </a:rPr>
              <a:t>such plasticity declines with aging</a:t>
            </a:r>
            <a:r>
              <a:rPr lang="en-US" sz="2800" dirty="0"/>
              <a:t>.</a:t>
            </a:r>
            <a:endParaRPr lang="el-GR" sz="2800" dirty="0"/>
          </a:p>
        </p:txBody>
      </p:sp>
    </p:spTree>
    <p:extLst>
      <p:ext uri="{BB962C8B-B14F-4D97-AF65-F5344CB8AC3E}">
        <p14:creationId xmlns:p14="http://schemas.microsoft.com/office/powerpoint/2010/main" val="208280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D3B79CD-F3FD-2451-71C6-3D0A753C5B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9013" y="96032"/>
            <a:ext cx="4893012" cy="6591350"/>
          </a:xfrm>
          <a:prstGeom prst="rect">
            <a:avLst/>
          </a:prstGeom>
        </p:spPr>
      </p:pic>
      <p:sp>
        <p:nvSpPr>
          <p:cNvPr id="4" name="TextBox 3">
            <a:extLst>
              <a:ext uri="{FF2B5EF4-FFF2-40B4-BE49-F238E27FC236}">
                <a16:creationId xmlns:a16="http://schemas.microsoft.com/office/drawing/2014/main" id="{A24D85B1-9D39-724B-71DC-5E53E46D2A3B}"/>
              </a:ext>
            </a:extLst>
          </p:cNvPr>
          <p:cNvSpPr txBox="1"/>
          <p:nvPr/>
        </p:nvSpPr>
        <p:spPr>
          <a:xfrm>
            <a:off x="0" y="0"/>
            <a:ext cx="7179013" cy="2215991"/>
          </a:xfrm>
          <a:prstGeom prst="rect">
            <a:avLst/>
          </a:prstGeom>
          <a:noFill/>
        </p:spPr>
        <p:txBody>
          <a:bodyPr wrap="square">
            <a:spAutoFit/>
          </a:bodyPr>
          <a:lstStyle/>
          <a:p>
            <a:pPr algn="just"/>
            <a:r>
              <a:rPr lang="en-US" sz="2400" dirty="0"/>
              <a:t>A 58-year-old man with diabetes mellitus has a sudden loss of consciousness and remains in a persistent vegetative state. His CT scan is shown.</a:t>
            </a:r>
          </a:p>
          <a:p>
            <a:pPr algn="just"/>
            <a:r>
              <a:rPr lang="en-US" sz="2400" dirty="0"/>
              <a:t>What is your diagnosis? How could diabetes mellitus contribute to this?</a:t>
            </a:r>
          </a:p>
          <a:p>
            <a:endParaRPr lang="en-US" dirty="0"/>
          </a:p>
        </p:txBody>
      </p:sp>
      <p:sp>
        <p:nvSpPr>
          <p:cNvPr id="6" name="TextBox 5">
            <a:extLst>
              <a:ext uri="{FF2B5EF4-FFF2-40B4-BE49-F238E27FC236}">
                <a16:creationId xmlns:a16="http://schemas.microsoft.com/office/drawing/2014/main" id="{2A685A97-AD8D-944F-F842-D103DBA4B880}"/>
              </a:ext>
            </a:extLst>
          </p:cNvPr>
          <p:cNvSpPr txBox="1"/>
          <p:nvPr/>
        </p:nvSpPr>
        <p:spPr>
          <a:xfrm>
            <a:off x="0" y="2023353"/>
            <a:ext cx="7179013" cy="4893647"/>
          </a:xfrm>
          <a:prstGeom prst="rect">
            <a:avLst/>
          </a:prstGeom>
          <a:noFill/>
        </p:spPr>
        <p:txBody>
          <a:bodyPr wrap="square">
            <a:spAutoFit/>
          </a:bodyPr>
          <a:lstStyle/>
          <a:p>
            <a:pPr algn="just"/>
            <a:r>
              <a:rPr lang="en-US" sz="2400" dirty="0"/>
              <a:t>A </a:t>
            </a:r>
            <a:r>
              <a:rPr lang="en-US" sz="2400" dirty="0">
                <a:effectLst>
                  <a:outerShdw blurRad="38100" dist="38100" dir="2700000" algn="tl">
                    <a:srgbClr val="000000">
                      <a:alpha val="43137"/>
                    </a:srgbClr>
                  </a:outerShdw>
                </a:effectLst>
              </a:rPr>
              <a:t>loss of distinction </a:t>
            </a:r>
            <a:r>
              <a:rPr lang="en-US" sz="2400" dirty="0"/>
              <a:t>between the </a:t>
            </a:r>
            <a:r>
              <a:rPr lang="en-US" sz="2400" dirty="0">
                <a:effectLst>
                  <a:outerShdw blurRad="38100" dist="38100" dir="2700000" algn="tl">
                    <a:srgbClr val="000000">
                      <a:alpha val="43137"/>
                    </a:srgbClr>
                  </a:outerShdw>
                </a:effectLst>
              </a:rPr>
              <a:t>gray</a:t>
            </a:r>
            <a:r>
              <a:rPr lang="en-US" sz="2400" dirty="0"/>
              <a:t> and </a:t>
            </a:r>
            <a:r>
              <a:rPr lang="en-US" sz="2400" dirty="0">
                <a:effectLst>
                  <a:outerShdw blurRad="38100" dist="38100" dir="2700000" algn="tl">
                    <a:srgbClr val="000000">
                      <a:alpha val="43137"/>
                    </a:srgbClr>
                  </a:outerShdw>
                </a:effectLst>
              </a:rPr>
              <a:t>white</a:t>
            </a:r>
            <a:r>
              <a:rPr lang="en-US" sz="2400" dirty="0"/>
              <a:t> </a:t>
            </a:r>
            <a:r>
              <a:rPr lang="en-US" sz="2400" dirty="0">
                <a:effectLst>
                  <a:outerShdw blurRad="38100" dist="38100" dir="2700000" algn="tl">
                    <a:srgbClr val="000000">
                      <a:alpha val="43137"/>
                    </a:srgbClr>
                  </a:outerShdw>
                </a:effectLst>
              </a:rPr>
              <a:t>matter</a:t>
            </a:r>
            <a:r>
              <a:rPr lang="en-US" sz="2400" dirty="0"/>
              <a:t> along with </a:t>
            </a:r>
            <a:r>
              <a:rPr lang="en-US" sz="2400" dirty="0">
                <a:effectLst>
                  <a:outerShdw blurRad="38100" dist="38100" dir="2700000" algn="tl">
                    <a:srgbClr val="000000">
                      <a:alpha val="43137"/>
                    </a:srgbClr>
                  </a:outerShdw>
                </a:effectLst>
              </a:rPr>
              <a:t>signal attenuation </a:t>
            </a:r>
            <a:r>
              <a:rPr lang="en-US" sz="2400" dirty="0"/>
              <a:t>consistent with </a:t>
            </a:r>
            <a:r>
              <a:rPr lang="en-US" sz="2400" b="1" dirty="0"/>
              <a:t>edema</a:t>
            </a:r>
            <a:r>
              <a:rPr lang="en-US" sz="2400" dirty="0"/>
              <a:t> (▪) is the result of a </a:t>
            </a:r>
            <a:r>
              <a:rPr lang="en-US" sz="2400" b="1" dirty="0"/>
              <a:t>massive stroke</a:t>
            </a:r>
            <a:r>
              <a:rPr lang="en-US" sz="2400" dirty="0"/>
              <a:t>: a </a:t>
            </a:r>
            <a:r>
              <a:rPr lang="en-US" sz="2400" b="1" dirty="0"/>
              <a:t>CNS infarction</a:t>
            </a:r>
            <a:r>
              <a:rPr lang="en-US" sz="2400" dirty="0"/>
              <a:t>.</a:t>
            </a:r>
          </a:p>
          <a:p>
            <a:pPr algn="just"/>
            <a:r>
              <a:rPr lang="en-US" sz="2400" dirty="0"/>
              <a:t>Patients with </a:t>
            </a:r>
            <a:r>
              <a:rPr lang="en-US" sz="2400" dirty="0">
                <a:effectLst>
                  <a:outerShdw blurRad="38100" dist="38100" dir="2700000" algn="tl">
                    <a:srgbClr val="000000">
                      <a:alpha val="43137"/>
                    </a:srgbClr>
                  </a:outerShdw>
                </a:effectLst>
              </a:rPr>
              <a:t>diabetes mellitus </a:t>
            </a:r>
            <a:r>
              <a:rPr lang="en-US" sz="2400" dirty="0"/>
              <a:t>can have </a:t>
            </a:r>
            <a:r>
              <a:rPr lang="en-US" sz="2400" b="1" dirty="0"/>
              <a:t>advanced atherosclerosis</a:t>
            </a:r>
            <a:r>
              <a:rPr lang="en-US" sz="2400" dirty="0"/>
              <a:t> involving the </a:t>
            </a:r>
            <a:r>
              <a:rPr lang="en-US" sz="2400" b="1" dirty="0"/>
              <a:t>cerebral arteries</a:t>
            </a:r>
            <a:r>
              <a:rPr lang="en-US" sz="2400" dirty="0"/>
              <a:t>, which leads to </a:t>
            </a:r>
            <a:r>
              <a:rPr lang="en-US" sz="2400" b="1" dirty="0"/>
              <a:t>occlusion</a:t>
            </a:r>
            <a:r>
              <a:rPr lang="en-US" sz="2400" dirty="0"/>
              <a:t> with </a:t>
            </a:r>
            <a:r>
              <a:rPr lang="en-US" sz="2400" b="1" dirty="0"/>
              <a:t>ischemia</a:t>
            </a:r>
            <a:r>
              <a:rPr lang="en-US" sz="2400" dirty="0"/>
              <a:t>, or they may have </a:t>
            </a:r>
            <a:r>
              <a:rPr lang="en-US" sz="2400" b="1" dirty="0"/>
              <a:t>thromboembolism</a:t>
            </a:r>
            <a:r>
              <a:rPr lang="en-US" sz="2400" dirty="0"/>
              <a:t> with </a:t>
            </a:r>
            <a:r>
              <a:rPr lang="en-US" sz="2400" b="1" dirty="0"/>
              <a:t>infarction</a:t>
            </a:r>
            <a:r>
              <a:rPr lang="en-US" sz="2400" dirty="0"/>
              <a:t> caused by </a:t>
            </a:r>
            <a:r>
              <a:rPr lang="en-US" sz="2400" b="1" dirty="0"/>
              <a:t>unstable plaque</a:t>
            </a:r>
            <a:r>
              <a:rPr lang="en-US" sz="2400" dirty="0"/>
              <a:t>. </a:t>
            </a:r>
            <a:r>
              <a:rPr lang="en-US" sz="2400" i="1" dirty="0">
                <a:effectLst>
                  <a:outerShdw blurRad="38100" dist="38100" dir="2700000" algn="tl">
                    <a:srgbClr val="000000">
                      <a:alpha val="43137"/>
                    </a:srgbClr>
                  </a:outerShdw>
                </a:effectLst>
              </a:rPr>
              <a:t>Coronary artery atherosclerosis </a:t>
            </a:r>
            <a:r>
              <a:rPr lang="en-US" sz="2400" dirty="0"/>
              <a:t>can lead to </a:t>
            </a:r>
            <a:r>
              <a:rPr lang="en-US" sz="2400" i="1" dirty="0">
                <a:effectLst>
                  <a:outerShdw blurRad="38100" dist="38100" dir="2700000" algn="tl">
                    <a:srgbClr val="000000">
                      <a:alpha val="43137"/>
                    </a:srgbClr>
                  </a:outerShdw>
                </a:effectLst>
              </a:rPr>
              <a:t>myocardial infarction </a:t>
            </a:r>
            <a:r>
              <a:rPr lang="en-US" sz="2400" dirty="0"/>
              <a:t>that is complicated by </a:t>
            </a:r>
            <a:r>
              <a:rPr lang="en-US" sz="2400" b="1" i="1" dirty="0"/>
              <a:t>ventricular mural thrombosis</a:t>
            </a:r>
            <a:r>
              <a:rPr lang="en-US" sz="2400" dirty="0"/>
              <a:t>; subsequent </a:t>
            </a:r>
            <a:r>
              <a:rPr lang="en-US" sz="2400" b="1" dirty="0"/>
              <a:t>embolization</a:t>
            </a:r>
            <a:r>
              <a:rPr lang="en-US" sz="2400" dirty="0"/>
              <a:t> causes </a:t>
            </a:r>
            <a:r>
              <a:rPr lang="en-US" sz="2400" b="1" dirty="0"/>
              <a:t>infarction</a:t>
            </a:r>
            <a:r>
              <a:rPr lang="en-US" sz="2400" dirty="0"/>
              <a:t> that </a:t>
            </a:r>
            <a:r>
              <a:rPr lang="en-US" sz="2400" dirty="0">
                <a:effectLst>
                  <a:outerShdw blurRad="38100" dist="38100" dir="2700000" algn="tl">
                    <a:srgbClr val="000000">
                      <a:alpha val="43137"/>
                    </a:srgbClr>
                  </a:outerShdw>
                </a:effectLst>
              </a:rPr>
              <a:t>can</a:t>
            </a:r>
            <a:r>
              <a:rPr lang="en-US" sz="2400" dirty="0"/>
              <a:t> become </a:t>
            </a:r>
            <a:r>
              <a:rPr lang="en-US" sz="2400" b="1" dirty="0"/>
              <a:t>hemorrhagic</a:t>
            </a:r>
            <a:r>
              <a:rPr lang="en-US" sz="2400" dirty="0"/>
              <a:t> as the </a:t>
            </a:r>
            <a:r>
              <a:rPr lang="en-US" sz="2400" b="1" dirty="0"/>
              <a:t>embolus fragments </a:t>
            </a:r>
            <a:r>
              <a:rPr lang="en-US" sz="2400" dirty="0"/>
              <a:t>and the </a:t>
            </a:r>
            <a:r>
              <a:rPr lang="en-US" sz="2400" dirty="0">
                <a:effectLst>
                  <a:outerShdw blurRad="38100" dist="38100" dir="2700000" algn="tl">
                    <a:srgbClr val="000000">
                      <a:alpha val="43137"/>
                    </a:srgbClr>
                  </a:outerShdw>
                </a:effectLst>
              </a:rPr>
              <a:t>blood flow is restored </a:t>
            </a:r>
            <a:r>
              <a:rPr lang="en-US" sz="2400" dirty="0"/>
              <a:t>into necrotic tissue.</a:t>
            </a:r>
            <a:endParaRPr lang="el-GR" sz="2400" dirty="0"/>
          </a:p>
        </p:txBody>
      </p:sp>
    </p:spTree>
    <p:extLst>
      <p:ext uri="{BB962C8B-B14F-4D97-AF65-F5344CB8AC3E}">
        <p14:creationId xmlns:p14="http://schemas.microsoft.com/office/powerpoint/2010/main" val="340264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B4EC1DD-B717-22E5-70A1-57C56C624B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85" y="77820"/>
            <a:ext cx="4402921" cy="6681561"/>
          </a:xfrm>
          <a:prstGeom prst="rect">
            <a:avLst/>
          </a:prstGeom>
        </p:spPr>
      </p:pic>
      <p:sp>
        <p:nvSpPr>
          <p:cNvPr id="4" name="TextBox 3">
            <a:extLst>
              <a:ext uri="{FF2B5EF4-FFF2-40B4-BE49-F238E27FC236}">
                <a16:creationId xmlns:a16="http://schemas.microsoft.com/office/drawing/2014/main" id="{597D0070-B839-CFA9-D0A0-039E8759271A}"/>
              </a:ext>
            </a:extLst>
          </p:cNvPr>
          <p:cNvSpPr txBox="1"/>
          <p:nvPr/>
        </p:nvSpPr>
        <p:spPr>
          <a:xfrm>
            <a:off x="4503906" y="1"/>
            <a:ext cx="7688093" cy="2308324"/>
          </a:xfrm>
          <a:prstGeom prst="rect">
            <a:avLst/>
          </a:prstGeom>
          <a:noFill/>
        </p:spPr>
        <p:txBody>
          <a:bodyPr wrap="square">
            <a:spAutoFit/>
          </a:bodyPr>
          <a:lstStyle/>
          <a:p>
            <a:pPr algn="just"/>
            <a:r>
              <a:rPr lang="en-US" dirty="0"/>
              <a:t>A 44-year-old man has a 2-year history of increasing difficulty initiating movement. At rest, he has a hand tremor that ceases when he is making a purposeful motion. His midbrain (and specifically his substantia nigra) would appear as shown in the upper panel as compared with normal midbrain as shown in the lower panel.</a:t>
            </a:r>
          </a:p>
          <a:p>
            <a:pPr algn="just"/>
            <a:r>
              <a:rPr lang="en-US" dirty="0"/>
              <a:t>What is your diagnosis? What pharmacologic therapy can be used?</a:t>
            </a:r>
          </a:p>
          <a:p>
            <a:pPr algn="just"/>
            <a:r>
              <a:rPr lang="en-US" dirty="0"/>
              <a:t>What gene alterations may be present?</a:t>
            </a:r>
          </a:p>
          <a:p>
            <a:endParaRPr lang="en-US" dirty="0"/>
          </a:p>
        </p:txBody>
      </p:sp>
      <p:sp>
        <p:nvSpPr>
          <p:cNvPr id="6" name="TextBox 5">
            <a:extLst>
              <a:ext uri="{FF2B5EF4-FFF2-40B4-BE49-F238E27FC236}">
                <a16:creationId xmlns:a16="http://schemas.microsoft.com/office/drawing/2014/main" id="{76D288B2-46C6-4D25-1C75-48E17E0F779E}"/>
              </a:ext>
            </a:extLst>
          </p:cNvPr>
          <p:cNvSpPr txBox="1"/>
          <p:nvPr/>
        </p:nvSpPr>
        <p:spPr>
          <a:xfrm>
            <a:off x="4503907" y="2003899"/>
            <a:ext cx="7688092" cy="4893647"/>
          </a:xfrm>
          <a:prstGeom prst="rect">
            <a:avLst/>
          </a:prstGeom>
          <a:noFill/>
        </p:spPr>
        <p:txBody>
          <a:bodyPr wrap="square">
            <a:spAutoFit/>
          </a:bodyPr>
          <a:lstStyle/>
          <a:p>
            <a:pPr algn="just"/>
            <a:r>
              <a:rPr lang="en-US" sz="2400" dirty="0"/>
              <a:t>This patient has </a:t>
            </a:r>
            <a:r>
              <a:rPr lang="en-US" sz="2400" b="1" dirty="0"/>
              <a:t>Parkinson disease (PD) </a:t>
            </a:r>
            <a:r>
              <a:rPr lang="en-US" sz="2400" dirty="0"/>
              <a:t>with a </a:t>
            </a:r>
            <a:r>
              <a:rPr lang="en-US" sz="2400" dirty="0">
                <a:effectLst>
                  <a:outerShdw blurRad="38100" dist="38100" dir="2700000" algn="tl">
                    <a:srgbClr val="000000">
                      <a:alpha val="43137"/>
                    </a:srgbClr>
                  </a:outerShdw>
                </a:effectLst>
              </a:rPr>
              <a:t>loss of pigmented neurons</a:t>
            </a:r>
            <a:r>
              <a:rPr lang="en-US" sz="2400" dirty="0"/>
              <a:t> in the </a:t>
            </a:r>
            <a:r>
              <a:rPr lang="en-US" sz="2400" dirty="0">
                <a:effectLst>
                  <a:outerShdw blurRad="38100" dist="38100" dir="2700000" algn="tl">
                    <a:srgbClr val="000000">
                      <a:alpha val="43137"/>
                    </a:srgbClr>
                  </a:outerShdw>
                </a:effectLst>
              </a:rPr>
              <a:t>substantia nigra</a:t>
            </a:r>
            <a:r>
              <a:rPr lang="en-US" sz="2400" dirty="0"/>
              <a:t>.</a:t>
            </a:r>
          </a:p>
          <a:p>
            <a:pPr algn="just"/>
            <a:endParaRPr lang="en-US" sz="2400" dirty="0"/>
          </a:p>
          <a:p>
            <a:pPr algn="just"/>
            <a:r>
              <a:rPr lang="en-US" sz="2400" b="1" dirty="0"/>
              <a:t>L-dopa</a:t>
            </a:r>
            <a:r>
              <a:rPr lang="en-US" sz="2400" dirty="0"/>
              <a:t> (L-dihydroxyphenylalanine) is the immediate </a:t>
            </a:r>
            <a:r>
              <a:rPr lang="en-US" sz="2400" dirty="0">
                <a:effectLst>
                  <a:outerShdw blurRad="38100" dist="38100" dir="2700000" algn="tl">
                    <a:srgbClr val="000000">
                      <a:alpha val="43137"/>
                    </a:srgbClr>
                  </a:outerShdw>
                </a:effectLst>
              </a:rPr>
              <a:t>precursor</a:t>
            </a:r>
            <a:r>
              <a:rPr lang="en-US" sz="2400" dirty="0"/>
              <a:t> to dopamine, and it has the advantage of </a:t>
            </a:r>
            <a:r>
              <a:rPr lang="en-US" sz="2400" dirty="0">
                <a:effectLst>
                  <a:outerShdw blurRad="38100" dist="38100" dir="2700000" algn="tl">
                    <a:srgbClr val="000000">
                      <a:alpha val="43137"/>
                    </a:srgbClr>
                  </a:outerShdw>
                </a:effectLst>
              </a:rPr>
              <a:t>passing across </a:t>
            </a:r>
            <a:r>
              <a:rPr lang="en-US" sz="2400" dirty="0"/>
              <a:t>the blood-brain barrier. It transiently </a:t>
            </a:r>
            <a:r>
              <a:rPr lang="en-US" sz="2400" b="1" dirty="0"/>
              <a:t>increases local CNS dopamine levels.</a:t>
            </a:r>
          </a:p>
          <a:p>
            <a:pPr algn="just"/>
            <a:endParaRPr lang="en-US" sz="2400" b="1" dirty="0"/>
          </a:p>
          <a:p>
            <a:pPr algn="just"/>
            <a:r>
              <a:rPr lang="en-US" sz="2400" dirty="0"/>
              <a:t>Such an </a:t>
            </a:r>
            <a:r>
              <a:rPr lang="en-US" sz="2400" b="1" dirty="0"/>
              <a:t>early onset </a:t>
            </a:r>
            <a:r>
              <a:rPr lang="en-US" sz="2400" dirty="0"/>
              <a:t>suggests a </a:t>
            </a:r>
            <a:r>
              <a:rPr lang="en-US" sz="2400" dirty="0">
                <a:effectLst>
                  <a:outerShdw blurRad="38100" dist="38100" dir="2700000" algn="tl">
                    <a:srgbClr val="000000">
                      <a:alpha val="43137"/>
                    </a:srgbClr>
                  </a:outerShdw>
                </a:effectLst>
              </a:rPr>
              <a:t>familial</a:t>
            </a:r>
            <a:r>
              <a:rPr lang="en-US" sz="2400" dirty="0"/>
              <a:t> form of PD. There may be Parkin </a:t>
            </a:r>
            <a:r>
              <a:rPr lang="en-US" sz="2400" dirty="0">
                <a:effectLst>
                  <a:outerShdw blurRad="38100" dist="38100" dir="2700000" algn="tl">
                    <a:srgbClr val="000000">
                      <a:alpha val="43137"/>
                    </a:srgbClr>
                  </a:outerShdw>
                </a:effectLst>
              </a:rPr>
              <a:t>mutations in the α-synuclein gene</a:t>
            </a:r>
            <a:r>
              <a:rPr lang="en-US" sz="2400" dirty="0"/>
              <a:t>; Parkin mutations tend </a:t>
            </a:r>
            <a:r>
              <a:rPr lang="en-US" sz="2400" i="1" dirty="0">
                <a:effectLst>
                  <a:outerShdw blurRad="38100" dist="38100" dir="2700000" algn="tl">
                    <a:srgbClr val="000000">
                      <a:alpha val="43137"/>
                    </a:srgbClr>
                  </a:outerShdw>
                </a:effectLst>
              </a:rPr>
              <a:t>not </a:t>
            </a:r>
            <a:r>
              <a:rPr lang="en-US" sz="2400" dirty="0"/>
              <a:t>to form Lewy bodies. </a:t>
            </a:r>
            <a:r>
              <a:rPr lang="en-US" sz="2400" b="1" dirty="0"/>
              <a:t>Sporadic PD </a:t>
            </a:r>
            <a:r>
              <a:rPr lang="en-US" sz="2400" dirty="0"/>
              <a:t>in older individuals is </a:t>
            </a:r>
            <a:r>
              <a:rPr lang="en-US" sz="2400" i="1" dirty="0"/>
              <a:t>not</a:t>
            </a:r>
            <a:r>
              <a:rPr lang="en-US" sz="2400" dirty="0"/>
              <a:t> typically associated with such mutations.</a:t>
            </a:r>
            <a:endParaRPr lang="el-GR" sz="2400" dirty="0"/>
          </a:p>
        </p:txBody>
      </p:sp>
    </p:spTree>
    <p:extLst>
      <p:ext uri="{BB962C8B-B14F-4D97-AF65-F5344CB8AC3E}">
        <p14:creationId xmlns:p14="http://schemas.microsoft.com/office/powerpoint/2010/main" val="422104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EC1823D-F3F6-D7F0-2E4F-8AF1369BA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50" y="43041"/>
            <a:ext cx="5254882" cy="6771917"/>
          </a:xfrm>
          <a:prstGeom prst="rect">
            <a:avLst/>
          </a:prstGeom>
        </p:spPr>
      </p:pic>
      <p:sp>
        <p:nvSpPr>
          <p:cNvPr id="4" name="TextBox 3">
            <a:extLst>
              <a:ext uri="{FF2B5EF4-FFF2-40B4-BE49-F238E27FC236}">
                <a16:creationId xmlns:a16="http://schemas.microsoft.com/office/drawing/2014/main" id="{5CD28030-CD37-E82F-CAD0-ED3816BE78D2}"/>
              </a:ext>
            </a:extLst>
          </p:cNvPr>
          <p:cNvSpPr txBox="1"/>
          <p:nvPr/>
        </p:nvSpPr>
        <p:spPr>
          <a:xfrm>
            <a:off x="5342432" y="43040"/>
            <a:ext cx="6849567" cy="2031325"/>
          </a:xfrm>
          <a:prstGeom prst="rect">
            <a:avLst/>
          </a:prstGeom>
          <a:noFill/>
        </p:spPr>
        <p:txBody>
          <a:bodyPr wrap="square">
            <a:spAutoFit/>
          </a:bodyPr>
          <a:lstStyle/>
          <a:p>
            <a:pPr algn="just"/>
            <a:r>
              <a:rPr lang="en-US" dirty="0"/>
              <a:t>A 63-year-old woman with a 3-year history of difficulty with activities of daily living becomes increasingly irritable and irresponsible, and she eventually develops speech difficulties. She dies of an aspiration pneumonia. Her brain at autopsy is shown.</a:t>
            </a:r>
          </a:p>
          <a:p>
            <a:pPr algn="just"/>
            <a:r>
              <a:rPr lang="en-US" dirty="0"/>
              <a:t>What is your diagnosis? Why did aspiration occur?</a:t>
            </a:r>
          </a:p>
          <a:p>
            <a:pPr algn="just"/>
            <a:r>
              <a:rPr lang="en-US" dirty="0"/>
              <a:t>What neurodegenerative condition would involve a vertical gaze palsy and truncal rigidity?</a:t>
            </a:r>
            <a:endParaRPr lang="el-GR" dirty="0"/>
          </a:p>
        </p:txBody>
      </p:sp>
      <p:sp>
        <p:nvSpPr>
          <p:cNvPr id="6" name="TextBox 5">
            <a:extLst>
              <a:ext uri="{FF2B5EF4-FFF2-40B4-BE49-F238E27FC236}">
                <a16:creationId xmlns:a16="http://schemas.microsoft.com/office/drawing/2014/main" id="{A1EA691B-7453-D414-702E-504FF69E7E49}"/>
              </a:ext>
            </a:extLst>
          </p:cNvPr>
          <p:cNvSpPr txBox="1"/>
          <p:nvPr/>
        </p:nvSpPr>
        <p:spPr>
          <a:xfrm>
            <a:off x="5342433" y="2074366"/>
            <a:ext cx="6849566" cy="4893647"/>
          </a:xfrm>
          <a:prstGeom prst="rect">
            <a:avLst/>
          </a:prstGeom>
          <a:noFill/>
        </p:spPr>
        <p:txBody>
          <a:bodyPr wrap="square">
            <a:spAutoFit/>
          </a:bodyPr>
          <a:lstStyle/>
          <a:p>
            <a:pPr algn="just"/>
            <a:r>
              <a:rPr lang="en-US" sz="2400" dirty="0"/>
              <a:t>The </a:t>
            </a:r>
            <a:r>
              <a:rPr lang="en-US" sz="2400" dirty="0">
                <a:effectLst>
                  <a:outerShdw blurRad="38100" dist="38100" dir="2700000" algn="tl">
                    <a:srgbClr val="000000">
                      <a:alpha val="43137"/>
                    </a:srgbClr>
                  </a:outerShdw>
                </a:effectLst>
              </a:rPr>
              <a:t>marked atrophy </a:t>
            </a:r>
            <a:r>
              <a:rPr lang="en-US" sz="2400" dirty="0"/>
              <a:t>is primarily in a </a:t>
            </a:r>
            <a:r>
              <a:rPr lang="en-US" sz="2400" b="1" dirty="0"/>
              <a:t>frontal lobe </a:t>
            </a:r>
            <a:r>
              <a:rPr lang="en-US" sz="2400" dirty="0"/>
              <a:t>distribution (▸). The gross and clinical findings suggest a </a:t>
            </a:r>
            <a:r>
              <a:rPr lang="en-US" sz="2400" b="1" dirty="0"/>
              <a:t>frontotemporal dementia </a:t>
            </a:r>
            <a:r>
              <a:rPr lang="en-US" sz="2400" dirty="0"/>
              <a:t>such as </a:t>
            </a:r>
            <a:r>
              <a:rPr lang="en-US" sz="2400" b="1" dirty="0"/>
              <a:t>Pick disease.</a:t>
            </a:r>
          </a:p>
          <a:p>
            <a:pPr algn="just"/>
            <a:endParaRPr lang="en-US" sz="2400" dirty="0"/>
          </a:p>
          <a:p>
            <a:pPr algn="just"/>
            <a:r>
              <a:rPr lang="en-US" sz="2400" dirty="0"/>
              <a:t>Any condition that </a:t>
            </a:r>
            <a:r>
              <a:rPr lang="en-US" sz="2400" dirty="0">
                <a:effectLst>
                  <a:outerShdw blurRad="38100" dist="38100" dir="2700000" algn="tl">
                    <a:srgbClr val="000000">
                      <a:alpha val="43137"/>
                    </a:srgbClr>
                  </a:outerShdw>
                </a:effectLst>
              </a:rPr>
              <a:t>reduces or alters consciousness</a:t>
            </a:r>
            <a:r>
              <a:rPr lang="en-US" sz="2400" dirty="0"/>
              <a:t>, including any condition that </a:t>
            </a:r>
            <a:r>
              <a:rPr lang="en-US" sz="2400" b="1" dirty="0"/>
              <a:t>reduces the gag reflex</a:t>
            </a:r>
            <a:r>
              <a:rPr lang="en-US" sz="2400" dirty="0"/>
              <a:t>, increases the </a:t>
            </a:r>
            <a:r>
              <a:rPr lang="en-US" sz="2400" b="1" dirty="0"/>
              <a:t>risk of aspiration pneumonia</a:t>
            </a:r>
            <a:r>
              <a:rPr lang="en-US" sz="2400" dirty="0"/>
              <a:t>.</a:t>
            </a:r>
          </a:p>
          <a:p>
            <a:pPr algn="just"/>
            <a:r>
              <a:rPr lang="en-US" sz="2400" b="1" i="1" dirty="0"/>
              <a:t>Progressive supranuclear palsy </a:t>
            </a:r>
            <a:r>
              <a:rPr lang="en-US" sz="2400" dirty="0"/>
              <a:t>with </a:t>
            </a:r>
            <a:r>
              <a:rPr lang="en-US" sz="2400" i="1" dirty="0">
                <a:effectLst>
                  <a:outerShdw blurRad="38100" dist="38100" dir="2700000" algn="tl">
                    <a:srgbClr val="000000">
                      <a:alpha val="43137"/>
                    </a:srgbClr>
                  </a:outerShdw>
                </a:effectLst>
              </a:rPr>
              <a:t>neuronal loss in the globus pallidus, colliculi, and periaqueductal gray </a:t>
            </a:r>
            <a:r>
              <a:rPr lang="en-US" sz="2400" dirty="0"/>
              <a:t>is present. In contrast with Pick disease, </a:t>
            </a:r>
            <a:r>
              <a:rPr lang="en-US" sz="2400" dirty="0">
                <a:effectLst>
                  <a:outerShdw blurRad="38100" dist="38100" dir="2700000" algn="tl">
                    <a:srgbClr val="000000">
                      <a:alpha val="43137"/>
                    </a:srgbClr>
                  </a:outerShdw>
                </a:effectLst>
              </a:rPr>
              <a:t>mutations in tau proteins </a:t>
            </a:r>
            <a:r>
              <a:rPr lang="en-US" sz="2400" dirty="0"/>
              <a:t>have </a:t>
            </a:r>
            <a:r>
              <a:rPr lang="en-US" sz="2400" i="1" u="sng" dirty="0">
                <a:effectLst>
                  <a:outerShdw blurRad="38100" dist="38100" dir="2700000" algn="tl">
                    <a:srgbClr val="000000">
                      <a:alpha val="43137"/>
                    </a:srgbClr>
                  </a:outerShdw>
                </a:effectLst>
              </a:rPr>
              <a:t>not</a:t>
            </a:r>
            <a:r>
              <a:rPr lang="en-US" sz="2400" dirty="0"/>
              <a:t> been identified with this type of condition.</a:t>
            </a:r>
            <a:endParaRPr lang="el-GR" sz="2400" dirty="0"/>
          </a:p>
        </p:txBody>
      </p:sp>
    </p:spTree>
    <p:extLst>
      <p:ext uri="{BB962C8B-B14F-4D97-AF65-F5344CB8AC3E}">
        <p14:creationId xmlns:p14="http://schemas.microsoft.com/office/powerpoint/2010/main" val="122252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83456EA-53C3-87EA-FA04-5A08861C6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1974" y="116732"/>
            <a:ext cx="3593969" cy="6640076"/>
          </a:xfrm>
          <a:prstGeom prst="rect">
            <a:avLst/>
          </a:prstGeom>
        </p:spPr>
      </p:pic>
      <p:sp>
        <p:nvSpPr>
          <p:cNvPr id="4" name="TextBox 3">
            <a:extLst>
              <a:ext uri="{FF2B5EF4-FFF2-40B4-BE49-F238E27FC236}">
                <a16:creationId xmlns:a16="http://schemas.microsoft.com/office/drawing/2014/main" id="{47E6CAD7-D486-362E-0FF2-023221B4420B}"/>
              </a:ext>
            </a:extLst>
          </p:cNvPr>
          <p:cNvSpPr txBox="1"/>
          <p:nvPr/>
        </p:nvSpPr>
        <p:spPr>
          <a:xfrm>
            <a:off x="1" y="1"/>
            <a:ext cx="8501974" cy="3046988"/>
          </a:xfrm>
          <a:prstGeom prst="rect">
            <a:avLst/>
          </a:prstGeom>
          <a:noFill/>
        </p:spPr>
        <p:txBody>
          <a:bodyPr wrap="square">
            <a:spAutoFit/>
          </a:bodyPr>
          <a:lstStyle/>
          <a:p>
            <a:pPr algn="just"/>
            <a:r>
              <a:rPr lang="en-US" sz="2400" dirty="0"/>
              <a:t>A 69-year-old woman with recent progressive decline in carrying out activities of daily living frequently sits motionless and staring into space; she also has frank visual hallucinations. She has difficulty initiating movement, and she exhibits muscular rigidity and resting tremor of her left hand. Her neocortex is shown (immunohistochemical staining for α-synuclein is shown in the lower panel).</a:t>
            </a:r>
          </a:p>
          <a:p>
            <a:pPr algn="just"/>
            <a:r>
              <a:rPr lang="en-US" sz="2400" dirty="0"/>
              <a:t>What is your diagnosis?  What is her movement disorder?</a:t>
            </a:r>
            <a:endParaRPr lang="el-GR" sz="2400" dirty="0"/>
          </a:p>
        </p:txBody>
      </p:sp>
      <p:sp>
        <p:nvSpPr>
          <p:cNvPr id="6" name="TextBox 5">
            <a:extLst>
              <a:ext uri="{FF2B5EF4-FFF2-40B4-BE49-F238E27FC236}">
                <a16:creationId xmlns:a16="http://schemas.microsoft.com/office/drawing/2014/main" id="{884F9212-03BD-9CD6-EE37-808ED4B32D4C}"/>
              </a:ext>
            </a:extLst>
          </p:cNvPr>
          <p:cNvSpPr txBox="1"/>
          <p:nvPr/>
        </p:nvSpPr>
        <p:spPr>
          <a:xfrm>
            <a:off x="0" y="3015573"/>
            <a:ext cx="8501974" cy="3785652"/>
          </a:xfrm>
          <a:prstGeom prst="rect">
            <a:avLst/>
          </a:prstGeom>
          <a:noFill/>
        </p:spPr>
        <p:txBody>
          <a:bodyPr wrap="square">
            <a:spAutoFit/>
          </a:bodyPr>
          <a:lstStyle/>
          <a:p>
            <a:pPr algn="just"/>
            <a:r>
              <a:rPr lang="en-US" sz="2400" b="1" dirty="0"/>
              <a:t>Pink </a:t>
            </a:r>
            <a:r>
              <a:rPr lang="en-US" sz="2400" b="1" dirty="0">
                <a:effectLst>
                  <a:outerShdw blurRad="38100" dist="38100" dir="2700000" algn="tl">
                    <a:srgbClr val="000000">
                      <a:alpha val="43137"/>
                    </a:srgbClr>
                  </a:outerShdw>
                </a:effectLst>
              </a:rPr>
              <a:t>Lewy bodies </a:t>
            </a:r>
            <a:r>
              <a:rPr lang="en-US" sz="2400" dirty="0"/>
              <a:t>(▸) in the </a:t>
            </a:r>
            <a:r>
              <a:rPr lang="en-US" sz="2400" dirty="0">
                <a:effectLst>
                  <a:outerShdw blurRad="38100" dist="38100" dir="2700000" algn="tl">
                    <a:srgbClr val="000000">
                      <a:alpha val="43137"/>
                    </a:srgbClr>
                  </a:outerShdw>
                </a:effectLst>
              </a:rPr>
              <a:t>substantia nigra </a:t>
            </a:r>
            <a:r>
              <a:rPr lang="en-US" sz="2400" dirty="0"/>
              <a:t>and the </a:t>
            </a:r>
            <a:r>
              <a:rPr lang="en-US" sz="2400" dirty="0">
                <a:effectLst>
                  <a:outerShdw blurRad="38100" dist="38100" dir="2700000" algn="tl">
                    <a:srgbClr val="000000">
                      <a:alpha val="43137"/>
                    </a:srgbClr>
                  </a:outerShdw>
                </a:effectLst>
              </a:rPr>
              <a:t>neocortex</a:t>
            </a:r>
            <a:r>
              <a:rPr lang="en-US" sz="2400" dirty="0"/>
              <a:t> are seen in </a:t>
            </a:r>
            <a:r>
              <a:rPr lang="en-US" sz="2400" b="1" dirty="0"/>
              <a:t>dementia with Lewy bodies (DLB). </a:t>
            </a:r>
            <a:r>
              <a:rPr lang="en-US" sz="2400" dirty="0"/>
              <a:t>These are composed of </a:t>
            </a:r>
            <a:r>
              <a:rPr lang="en-US" sz="2400" dirty="0">
                <a:effectLst>
                  <a:outerShdw blurRad="38100" dist="38100" dir="2700000" algn="tl">
                    <a:srgbClr val="000000">
                      <a:alpha val="43137"/>
                    </a:srgbClr>
                  </a:outerShdw>
                </a:effectLst>
              </a:rPr>
              <a:t>aggregated α-synuclein </a:t>
            </a:r>
            <a:r>
              <a:rPr lang="en-US" sz="2400" dirty="0"/>
              <a:t>(admixed with other proteins), an </a:t>
            </a:r>
            <a:r>
              <a:rPr lang="en-US" sz="2400" dirty="0">
                <a:effectLst>
                  <a:outerShdw blurRad="38100" dist="38100" dir="2700000" algn="tl">
                    <a:srgbClr val="000000">
                      <a:alpha val="43137"/>
                    </a:srgbClr>
                  </a:outerShdw>
                </a:effectLst>
              </a:rPr>
              <a:t>abundant lipid-binding protein </a:t>
            </a:r>
            <a:r>
              <a:rPr lang="en-US" sz="2400" dirty="0"/>
              <a:t>that is associated with the </a:t>
            </a:r>
            <a:r>
              <a:rPr lang="en-US" sz="2400" dirty="0">
                <a:effectLst>
                  <a:outerShdw blurRad="38100" dist="38100" dir="2700000" algn="tl">
                    <a:srgbClr val="000000">
                      <a:alpha val="43137"/>
                    </a:srgbClr>
                  </a:outerShdw>
                </a:effectLst>
              </a:rPr>
              <a:t>synapses</a:t>
            </a:r>
            <a:r>
              <a:rPr lang="en-US" sz="2400" dirty="0"/>
              <a:t>.</a:t>
            </a:r>
          </a:p>
          <a:p>
            <a:pPr algn="just"/>
            <a:r>
              <a:rPr lang="en-US" sz="2400" dirty="0">
                <a:effectLst>
                  <a:outerShdw blurRad="38100" dist="38100" dir="2700000" algn="tl">
                    <a:srgbClr val="000000">
                      <a:alpha val="43137"/>
                    </a:srgbClr>
                  </a:outerShdw>
                </a:effectLst>
              </a:rPr>
              <a:t>Parkinson-</a:t>
            </a:r>
            <a:r>
              <a:rPr lang="en-US" sz="2400" b="1" i="1" dirty="0">
                <a:effectLst>
                  <a:outerShdw blurRad="38100" dist="38100" dir="2700000" algn="tl">
                    <a:srgbClr val="000000">
                      <a:alpha val="43137"/>
                    </a:srgbClr>
                  </a:outerShdw>
                </a:effectLst>
              </a:rPr>
              <a:t>like</a:t>
            </a:r>
            <a:r>
              <a:rPr lang="en-US" sz="2400" dirty="0">
                <a:effectLst>
                  <a:outerShdw blurRad="38100" dist="38100" dir="2700000" algn="tl">
                    <a:srgbClr val="000000">
                      <a:alpha val="43137"/>
                    </a:srgbClr>
                  </a:outerShdw>
                </a:effectLst>
              </a:rPr>
              <a:t> features </a:t>
            </a:r>
            <a:r>
              <a:rPr lang="en-US" sz="2400" dirty="0"/>
              <a:t>are </a:t>
            </a:r>
            <a:r>
              <a:rPr lang="en-US" sz="2400" u="sng" dirty="0"/>
              <a:t>often</a:t>
            </a:r>
            <a:r>
              <a:rPr lang="en-US" sz="2400" dirty="0"/>
              <a:t> present in patients with </a:t>
            </a:r>
            <a:r>
              <a:rPr lang="en-US" sz="2400" b="1" dirty="0"/>
              <a:t>DLB</a:t>
            </a:r>
            <a:r>
              <a:rPr lang="en-US" sz="2400" dirty="0"/>
              <a:t>. </a:t>
            </a:r>
            <a:r>
              <a:rPr lang="en-US" sz="2400" dirty="0">
                <a:effectLst>
                  <a:outerShdw blurRad="38100" dist="38100" dir="2700000" algn="tl">
                    <a:srgbClr val="000000">
                      <a:alpha val="43137"/>
                    </a:srgbClr>
                  </a:outerShdw>
                </a:effectLst>
              </a:rPr>
              <a:t>Varying levels of attention, greater visuospatial impairment, and hallucinations</a:t>
            </a:r>
            <a:r>
              <a:rPr lang="en-US" sz="2400" dirty="0"/>
              <a:t> are </a:t>
            </a:r>
            <a:r>
              <a:rPr lang="en-US" sz="2400" u="sng" dirty="0">
                <a:effectLst>
                  <a:outerShdw blurRad="38100" dist="38100" dir="2700000" algn="tl">
                    <a:srgbClr val="000000">
                      <a:alpha val="43137"/>
                    </a:srgbClr>
                  </a:outerShdw>
                </a:effectLst>
              </a:rPr>
              <a:t>more</a:t>
            </a:r>
            <a:r>
              <a:rPr lang="en-US" sz="2400" dirty="0">
                <a:effectLst>
                  <a:outerShdw blurRad="38100" dist="38100" dir="2700000" algn="tl">
                    <a:srgbClr val="000000">
                      <a:alpha val="43137"/>
                    </a:srgbClr>
                  </a:outerShdw>
                </a:effectLst>
              </a:rPr>
              <a:t> characteristic </a:t>
            </a:r>
            <a:r>
              <a:rPr lang="en-US" sz="2400" dirty="0"/>
              <a:t>for </a:t>
            </a:r>
            <a:r>
              <a:rPr lang="en-US" sz="2400" b="1" dirty="0"/>
              <a:t>DLB</a:t>
            </a:r>
            <a:r>
              <a:rPr lang="en-US" sz="2400" dirty="0"/>
              <a:t> than other dementias. </a:t>
            </a:r>
            <a:r>
              <a:rPr lang="en-US" sz="2400" i="1" dirty="0"/>
              <a:t>Otherwise</a:t>
            </a:r>
            <a:r>
              <a:rPr lang="en-US" sz="2400" dirty="0"/>
              <a:t>, </a:t>
            </a:r>
            <a:r>
              <a:rPr lang="en-US" sz="2400" b="1" dirty="0"/>
              <a:t>DLB</a:t>
            </a:r>
            <a:r>
              <a:rPr lang="en-US" sz="2400" dirty="0"/>
              <a:t> often seems </a:t>
            </a:r>
            <a:r>
              <a:rPr lang="en-US" sz="2400" i="1" dirty="0"/>
              <a:t>similar to Alzheimer disease.</a:t>
            </a:r>
            <a:endParaRPr lang="el-GR" sz="2400" i="1" dirty="0"/>
          </a:p>
        </p:txBody>
      </p:sp>
    </p:spTree>
    <p:extLst>
      <p:ext uri="{BB962C8B-B14F-4D97-AF65-F5344CB8AC3E}">
        <p14:creationId xmlns:p14="http://schemas.microsoft.com/office/powerpoint/2010/main" val="68816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4F990C7-383A-FDD4-485B-9857563256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8998" y="1536970"/>
            <a:ext cx="6951939" cy="5233223"/>
          </a:xfrm>
          <a:prstGeom prst="rect">
            <a:avLst/>
          </a:prstGeom>
        </p:spPr>
      </p:pic>
      <p:sp>
        <p:nvSpPr>
          <p:cNvPr id="4" name="TextBox 3">
            <a:extLst>
              <a:ext uri="{FF2B5EF4-FFF2-40B4-BE49-F238E27FC236}">
                <a16:creationId xmlns:a16="http://schemas.microsoft.com/office/drawing/2014/main" id="{12EF3780-5743-3052-5197-CDFC0DE65120}"/>
              </a:ext>
            </a:extLst>
          </p:cNvPr>
          <p:cNvSpPr txBox="1"/>
          <p:nvPr/>
        </p:nvSpPr>
        <p:spPr>
          <a:xfrm>
            <a:off x="0" y="0"/>
            <a:ext cx="12192000" cy="1846659"/>
          </a:xfrm>
          <a:prstGeom prst="rect">
            <a:avLst/>
          </a:prstGeom>
          <a:noFill/>
        </p:spPr>
        <p:txBody>
          <a:bodyPr wrap="square">
            <a:spAutoFit/>
          </a:bodyPr>
          <a:lstStyle/>
          <a:p>
            <a:pPr algn="just"/>
            <a:r>
              <a:rPr lang="en-US" sz="2400" dirty="0"/>
              <a:t>A 39-year-old man with AIDS and a CD4+ lymphocyte count of 80/mm3 (</a:t>
            </a:r>
            <a:r>
              <a:rPr lang="en-US" sz="2400" dirty="0" err="1"/>
              <a:t>nl</a:t>
            </a:r>
            <a:r>
              <a:rPr lang="en-US" sz="2400" dirty="0"/>
              <a:t> 490 to 1740/mm3) has a 1-month history of headaches with right arm weakness, speech difficulties, cognitive changes, and a gait disorder. He dies of Pneumocystis pneumonia. His brain is shown at autopsy. What is your diagnosis? What is the likely cause?</a:t>
            </a:r>
          </a:p>
          <a:p>
            <a:endParaRPr lang="en-US" dirty="0"/>
          </a:p>
        </p:txBody>
      </p:sp>
      <p:sp>
        <p:nvSpPr>
          <p:cNvPr id="6" name="TextBox 5">
            <a:extLst>
              <a:ext uri="{FF2B5EF4-FFF2-40B4-BE49-F238E27FC236}">
                <a16:creationId xmlns:a16="http://schemas.microsoft.com/office/drawing/2014/main" id="{CAE54380-A614-6102-4CE1-8349E70A1A77}"/>
              </a:ext>
            </a:extLst>
          </p:cNvPr>
          <p:cNvSpPr txBox="1"/>
          <p:nvPr/>
        </p:nvSpPr>
        <p:spPr>
          <a:xfrm>
            <a:off x="0" y="1536970"/>
            <a:ext cx="5158999" cy="5262979"/>
          </a:xfrm>
          <a:prstGeom prst="rect">
            <a:avLst/>
          </a:prstGeom>
          <a:noFill/>
        </p:spPr>
        <p:txBody>
          <a:bodyPr wrap="square">
            <a:spAutoFit/>
          </a:bodyPr>
          <a:lstStyle/>
          <a:p>
            <a:pPr algn="just"/>
            <a:r>
              <a:rPr lang="en-US" sz="2800" dirty="0"/>
              <a:t>This is </a:t>
            </a:r>
            <a:r>
              <a:rPr lang="en-US" sz="2800" b="1" dirty="0"/>
              <a:t>progressive multifocal leukoencephalopathy.</a:t>
            </a:r>
            <a:r>
              <a:rPr lang="en-US" sz="2800" dirty="0"/>
              <a:t> Note the </a:t>
            </a:r>
            <a:r>
              <a:rPr lang="en-US" sz="2800" b="1" dirty="0"/>
              <a:t>granularity</a:t>
            </a:r>
            <a:r>
              <a:rPr lang="en-US" sz="2800" dirty="0"/>
              <a:t> (▪) that primarily involves the </a:t>
            </a:r>
            <a:r>
              <a:rPr lang="en-US" sz="2800" b="1" dirty="0"/>
              <a:t>white matter</a:t>
            </a:r>
            <a:r>
              <a:rPr lang="en-US" sz="2800" dirty="0"/>
              <a:t>.</a:t>
            </a:r>
          </a:p>
          <a:p>
            <a:pPr algn="just"/>
            <a:r>
              <a:rPr lang="en-US" sz="2800" dirty="0"/>
              <a:t>This is likely the result of </a:t>
            </a:r>
            <a:r>
              <a:rPr lang="en-US" sz="2800" dirty="0">
                <a:effectLst>
                  <a:outerShdw blurRad="38100" dist="38100" dir="2700000" algn="tl">
                    <a:srgbClr val="000000">
                      <a:alpha val="43137"/>
                    </a:srgbClr>
                  </a:outerShdw>
                </a:effectLst>
              </a:rPr>
              <a:t>JC polyomavirus,</a:t>
            </a:r>
            <a:r>
              <a:rPr lang="en-US" sz="2800" dirty="0"/>
              <a:t> an </a:t>
            </a:r>
            <a:r>
              <a:rPr lang="en-US" sz="2800" u="sng" dirty="0">
                <a:effectLst>
                  <a:outerShdw blurRad="38100" dist="38100" dir="2700000" algn="tl">
                    <a:srgbClr val="000000">
                      <a:alpha val="43137"/>
                    </a:srgbClr>
                  </a:outerShdw>
                </a:effectLst>
              </a:rPr>
              <a:t>opportunistic</a:t>
            </a:r>
            <a:r>
              <a:rPr lang="en-US" sz="2800" dirty="0">
                <a:effectLst>
                  <a:outerShdw blurRad="38100" dist="38100" dir="2700000" algn="tl">
                    <a:srgbClr val="000000">
                      <a:alpha val="43137"/>
                    </a:srgbClr>
                  </a:outerShdw>
                </a:effectLst>
              </a:rPr>
              <a:t> infection</a:t>
            </a:r>
            <a:r>
              <a:rPr lang="en-US" sz="2800" dirty="0"/>
              <a:t> that preferentially causes a </a:t>
            </a:r>
            <a:r>
              <a:rPr lang="en-US" sz="2800" dirty="0">
                <a:effectLst>
                  <a:outerShdw blurRad="38100" dist="38100" dir="2700000" algn="tl">
                    <a:srgbClr val="000000">
                      <a:alpha val="43137"/>
                    </a:srgbClr>
                  </a:outerShdw>
                </a:effectLst>
              </a:rPr>
              <a:t>lytic infection of oligodendrocytes,</a:t>
            </a:r>
            <a:r>
              <a:rPr lang="en-US" sz="2800" dirty="0"/>
              <a:t> which leads to </a:t>
            </a:r>
            <a:r>
              <a:rPr lang="en-US" sz="2800" dirty="0">
                <a:effectLst>
                  <a:outerShdw blurRad="38100" dist="38100" dir="2700000" algn="tl">
                    <a:srgbClr val="000000">
                      <a:alpha val="43137"/>
                    </a:srgbClr>
                  </a:outerShdw>
                </a:effectLst>
              </a:rPr>
              <a:t>CNS demyelination</a:t>
            </a:r>
            <a:r>
              <a:rPr lang="en-US" sz="2800" dirty="0"/>
              <a:t>. </a:t>
            </a:r>
            <a:r>
              <a:rPr lang="en-US" sz="2800" dirty="0">
                <a:effectLst>
                  <a:outerShdw blurRad="38100" dist="38100" dir="2700000" algn="tl">
                    <a:srgbClr val="000000">
                      <a:alpha val="43137"/>
                    </a:srgbClr>
                  </a:outerShdw>
                </a:effectLst>
              </a:rPr>
              <a:t>Pneumocystis </a:t>
            </a:r>
            <a:r>
              <a:rPr lang="en-US" sz="2800" dirty="0" err="1">
                <a:effectLst>
                  <a:outerShdw blurRad="38100" dist="38100" dir="2700000" algn="tl">
                    <a:srgbClr val="000000">
                      <a:alpha val="43137"/>
                    </a:srgbClr>
                  </a:outerShdw>
                </a:effectLst>
              </a:rPr>
              <a:t>jiroveci</a:t>
            </a:r>
            <a:r>
              <a:rPr lang="en-US" sz="2800" dirty="0"/>
              <a:t> infection is typically seen in </a:t>
            </a:r>
            <a:r>
              <a:rPr lang="en-US" sz="2800" dirty="0">
                <a:effectLst>
                  <a:outerShdw blurRad="38100" dist="38100" dir="2700000" algn="tl">
                    <a:srgbClr val="000000">
                      <a:alpha val="43137"/>
                    </a:srgbClr>
                  </a:outerShdw>
                </a:effectLst>
              </a:rPr>
              <a:t>immunocompromised hosts</a:t>
            </a:r>
            <a:r>
              <a:rPr lang="en-US" sz="2800" dirty="0"/>
              <a:t>.</a:t>
            </a:r>
            <a:endParaRPr lang="el-GR" sz="2800" dirty="0"/>
          </a:p>
        </p:txBody>
      </p:sp>
    </p:spTree>
    <p:extLst>
      <p:ext uri="{BB962C8B-B14F-4D97-AF65-F5344CB8AC3E}">
        <p14:creationId xmlns:p14="http://schemas.microsoft.com/office/powerpoint/2010/main" val="394152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B8BFFDA-AAF6-38FD-B6C6-28463AFB2B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39" y="887323"/>
            <a:ext cx="5088075" cy="5892855"/>
          </a:xfrm>
          <a:prstGeom prst="rect">
            <a:avLst/>
          </a:prstGeom>
        </p:spPr>
      </p:pic>
      <p:sp>
        <p:nvSpPr>
          <p:cNvPr id="4" name="TextBox 3">
            <a:extLst>
              <a:ext uri="{FF2B5EF4-FFF2-40B4-BE49-F238E27FC236}">
                <a16:creationId xmlns:a16="http://schemas.microsoft.com/office/drawing/2014/main" id="{30999607-99F3-174F-A004-66A51DDC535F}"/>
              </a:ext>
            </a:extLst>
          </p:cNvPr>
          <p:cNvSpPr txBox="1"/>
          <p:nvPr/>
        </p:nvSpPr>
        <p:spPr>
          <a:xfrm>
            <a:off x="0" y="0"/>
            <a:ext cx="12192000" cy="1200329"/>
          </a:xfrm>
          <a:prstGeom prst="rect">
            <a:avLst/>
          </a:prstGeom>
          <a:noFill/>
        </p:spPr>
        <p:txBody>
          <a:bodyPr wrap="square">
            <a:spAutoFit/>
          </a:bodyPr>
          <a:lstStyle/>
          <a:p>
            <a:pPr algn="just"/>
            <a:r>
              <a:rPr lang="en-US" dirty="0"/>
              <a:t>A 40-year-old woman who underwent chemotherapy for breast cancer develops visual disturbances with diplopia, cognitive changes, and new-onset seizures. Her brain MRI is shown. What is your diagnosis? What would you expect to see microscopically? What is the pathophysiology of this disease?</a:t>
            </a:r>
          </a:p>
          <a:p>
            <a:endParaRPr lang="en-US" dirty="0"/>
          </a:p>
        </p:txBody>
      </p:sp>
      <p:sp>
        <p:nvSpPr>
          <p:cNvPr id="6" name="TextBox 5">
            <a:extLst>
              <a:ext uri="{FF2B5EF4-FFF2-40B4-BE49-F238E27FC236}">
                <a16:creationId xmlns:a16="http://schemas.microsoft.com/office/drawing/2014/main" id="{DA88A038-89EB-DE13-9EF9-E7496761527A}"/>
              </a:ext>
            </a:extLst>
          </p:cNvPr>
          <p:cNvSpPr txBox="1"/>
          <p:nvPr/>
        </p:nvSpPr>
        <p:spPr>
          <a:xfrm>
            <a:off x="5175114" y="887323"/>
            <a:ext cx="7016885" cy="6124754"/>
          </a:xfrm>
          <a:prstGeom prst="rect">
            <a:avLst/>
          </a:prstGeom>
          <a:noFill/>
        </p:spPr>
        <p:txBody>
          <a:bodyPr wrap="square">
            <a:spAutoFit/>
          </a:bodyPr>
          <a:lstStyle/>
          <a:p>
            <a:pPr algn="just"/>
            <a:r>
              <a:rPr lang="en-US" sz="2800" dirty="0"/>
              <a:t>The </a:t>
            </a:r>
            <a:r>
              <a:rPr lang="en-US" sz="2800" b="1" dirty="0"/>
              <a:t>hyperintense area </a:t>
            </a:r>
            <a:r>
              <a:rPr lang="en-US" sz="2800" dirty="0"/>
              <a:t>(▪) that involves the </a:t>
            </a:r>
            <a:r>
              <a:rPr lang="en-US" sz="2800" b="1" dirty="0"/>
              <a:t>white matter </a:t>
            </a:r>
            <a:r>
              <a:rPr lang="en-US" sz="2800" dirty="0"/>
              <a:t>in the </a:t>
            </a:r>
            <a:r>
              <a:rPr lang="en-US" sz="2800" dirty="0">
                <a:effectLst>
                  <a:outerShdw blurRad="38100" dist="38100" dir="2700000" algn="tl">
                    <a:srgbClr val="000000">
                      <a:alpha val="43137"/>
                    </a:srgbClr>
                  </a:outerShdw>
                </a:effectLst>
              </a:rPr>
              <a:t>left frontoparietal region </a:t>
            </a:r>
            <a:r>
              <a:rPr lang="en-US" sz="2800" b="1" spc="600" dirty="0"/>
              <a:t>spares</a:t>
            </a:r>
            <a:r>
              <a:rPr lang="en-US" sz="2800" dirty="0"/>
              <a:t> the </a:t>
            </a:r>
            <a:r>
              <a:rPr lang="en-US" sz="2800" dirty="0">
                <a:effectLst>
                  <a:outerShdw blurRad="38100" dist="38100" dir="2700000" algn="tl">
                    <a:srgbClr val="000000">
                      <a:alpha val="43137"/>
                    </a:srgbClr>
                  </a:outerShdw>
                </a:effectLst>
              </a:rPr>
              <a:t>gray matter</a:t>
            </a:r>
            <a:r>
              <a:rPr lang="en-US" sz="2800" dirty="0"/>
              <a:t>. This is </a:t>
            </a:r>
            <a:r>
              <a:rPr lang="en-US" sz="2800" b="1" dirty="0"/>
              <a:t>typical </a:t>
            </a:r>
            <a:r>
              <a:rPr lang="en-US" sz="2800" dirty="0"/>
              <a:t>of </a:t>
            </a:r>
            <a:r>
              <a:rPr lang="en-US" sz="2800" b="1" dirty="0"/>
              <a:t>progressive multifocal leukoencephalopathy</a:t>
            </a:r>
            <a:r>
              <a:rPr lang="en-US" sz="2800" dirty="0"/>
              <a:t>.</a:t>
            </a:r>
          </a:p>
          <a:p>
            <a:pPr algn="just"/>
            <a:r>
              <a:rPr lang="en-US" sz="2800" u="sng" dirty="0"/>
              <a:t>Microscopic</a:t>
            </a:r>
            <a:r>
              <a:rPr lang="en-US" sz="2800" dirty="0"/>
              <a:t> features would include </a:t>
            </a:r>
            <a:r>
              <a:rPr lang="en-US" sz="2800" dirty="0">
                <a:effectLst>
                  <a:outerShdw blurRad="38100" dist="38100" dir="2700000" algn="tl">
                    <a:srgbClr val="000000">
                      <a:alpha val="43137"/>
                    </a:srgbClr>
                  </a:outerShdw>
                </a:effectLst>
              </a:rPr>
              <a:t>demyelination, with enlarged nuclei of oligodendrocytes, scattered microglial cells, and bizarre astrocytes.</a:t>
            </a:r>
          </a:p>
          <a:p>
            <a:pPr algn="just"/>
            <a:endParaRPr lang="en-US" sz="2800" dirty="0">
              <a:effectLst>
                <a:outerShdw blurRad="38100" dist="38100" dir="2700000" algn="tl">
                  <a:srgbClr val="000000">
                    <a:alpha val="43137"/>
                  </a:srgbClr>
                </a:outerShdw>
              </a:effectLst>
            </a:endParaRPr>
          </a:p>
          <a:p>
            <a:pPr algn="just"/>
            <a:r>
              <a:rPr lang="en-US" sz="2800" b="1" dirty="0"/>
              <a:t>Immunosuppression</a:t>
            </a:r>
            <a:r>
              <a:rPr lang="en-US" sz="2800" dirty="0"/>
              <a:t> with a </a:t>
            </a:r>
            <a:r>
              <a:rPr lang="en-US" sz="2800" b="1" dirty="0"/>
              <a:t>loss</a:t>
            </a:r>
            <a:r>
              <a:rPr lang="en-US" sz="2800" dirty="0"/>
              <a:t> of </a:t>
            </a:r>
            <a:r>
              <a:rPr lang="en-US" sz="2800" i="1" dirty="0"/>
              <a:t>cell-mediated immunity</a:t>
            </a:r>
            <a:r>
              <a:rPr lang="en-US" sz="2800" dirty="0"/>
              <a:t> allows for the </a:t>
            </a:r>
            <a:r>
              <a:rPr lang="en-US" sz="2800" b="1" dirty="0">
                <a:effectLst>
                  <a:outerShdw blurRad="38100" dist="38100" dir="2700000" algn="tl">
                    <a:srgbClr val="000000">
                      <a:alpha val="43137"/>
                    </a:srgbClr>
                  </a:outerShdw>
                </a:effectLst>
              </a:rPr>
              <a:t>re</a:t>
            </a:r>
            <a:r>
              <a:rPr lang="en-US" sz="2800" dirty="0">
                <a:effectLst>
                  <a:outerShdw blurRad="38100" dist="38100" dir="2700000" algn="tl">
                    <a:srgbClr val="000000">
                      <a:alpha val="43137"/>
                    </a:srgbClr>
                  </a:outerShdw>
                </a:effectLst>
              </a:rPr>
              <a:t>activation of prior JC polyomavirus infection</a:t>
            </a:r>
            <a:r>
              <a:rPr lang="en-US" sz="2800" dirty="0"/>
              <a:t>, which is evident </a:t>
            </a:r>
            <a:r>
              <a:rPr lang="en-US" sz="2800" dirty="0">
                <a:effectLst>
                  <a:outerShdw blurRad="38100" dist="38100" dir="2700000" algn="tl">
                    <a:srgbClr val="000000">
                      <a:alpha val="43137"/>
                    </a:srgbClr>
                  </a:outerShdw>
                </a:effectLst>
              </a:rPr>
              <a:t>serologically </a:t>
            </a:r>
            <a:r>
              <a:rPr lang="en-US" sz="2800" dirty="0"/>
              <a:t>in about </a:t>
            </a:r>
            <a:r>
              <a:rPr lang="en-US" sz="2800" b="1" dirty="0"/>
              <a:t>90%</a:t>
            </a:r>
            <a:r>
              <a:rPr lang="en-US" sz="2800" dirty="0"/>
              <a:t> of </a:t>
            </a:r>
            <a:r>
              <a:rPr lang="en-US" sz="2800" b="1" dirty="0"/>
              <a:t>normal</a:t>
            </a:r>
            <a:r>
              <a:rPr lang="en-US" sz="2800" dirty="0"/>
              <a:t> young adults.</a:t>
            </a:r>
            <a:endParaRPr lang="el-GR" sz="2800" dirty="0"/>
          </a:p>
        </p:txBody>
      </p:sp>
    </p:spTree>
    <p:extLst>
      <p:ext uri="{BB962C8B-B14F-4D97-AF65-F5344CB8AC3E}">
        <p14:creationId xmlns:p14="http://schemas.microsoft.com/office/powerpoint/2010/main" val="16164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0EE3AEC-3DA8-16D9-B2D4-8F8B0AB72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74" y="96080"/>
            <a:ext cx="5266000" cy="6654916"/>
          </a:xfrm>
          <a:prstGeom prst="rect">
            <a:avLst/>
          </a:prstGeom>
        </p:spPr>
      </p:pic>
      <p:sp>
        <p:nvSpPr>
          <p:cNvPr id="4" name="TextBox 3">
            <a:extLst>
              <a:ext uri="{FF2B5EF4-FFF2-40B4-BE49-F238E27FC236}">
                <a16:creationId xmlns:a16="http://schemas.microsoft.com/office/drawing/2014/main" id="{B959A6D4-8979-6CF3-EA52-808C700B328A}"/>
              </a:ext>
            </a:extLst>
          </p:cNvPr>
          <p:cNvSpPr txBox="1"/>
          <p:nvPr/>
        </p:nvSpPr>
        <p:spPr>
          <a:xfrm>
            <a:off x="5350974" y="0"/>
            <a:ext cx="6841025" cy="2585323"/>
          </a:xfrm>
          <a:prstGeom prst="rect">
            <a:avLst/>
          </a:prstGeom>
          <a:noFill/>
        </p:spPr>
        <p:txBody>
          <a:bodyPr wrap="square">
            <a:spAutoFit/>
          </a:bodyPr>
          <a:lstStyle/>
          <a:p>
            <a:pPr algn="just"/>
            <a:r>
              <a:rPr lang="en-US" dirty="0"/>
              <a:t>A 4-year-old child with a 2-month history of unremitting headaches, lethargy, nausea, and vomiting has an MRI showing marked ventricular enlargement above the fourth ventricle. Before any intervention can be undertaken, the child has an unwitnessed aspiration event and dies. His posterior fossa contents are shown.</a:t>
            </a:r>
          </a:p>
          <a:p>
            <a:pPr algn="just"/>
            <a:r>
              <a:rPr lang="en-US" dirty="0"/>
              <a:t>From where is this mass likely arising?</a:t>
            </a:r>
          </a:p>
          <a:p>
            <a:pPr algn="just"/>
            <a:r>
              <a:rPr lang="en-US" dirty="0"/>
              <a:t>What is the diagnosis?</a:t>
            </a:r>
          </a:p>
          <a:p>
            <a:pPr algn="just"/>
            <a:r>
              <a:rPr lang="en-US" dirty="0"/>
              <a:t>Explain the symptoms.</a:t>
            </a:r>
          </a:p>
          <a:p>
            <a:pPr algn="just"/>
            <a:r>
              <a:rPr lang="en-US" dirty="0"/>
              <a:t>What underlying syndrome may be present?</a:t>
            </a:r>
            <a:endParaRPr lang="el-GR" dirty="0"/>
          </a:p>
        </p:txBody>
      </p:sp>
      <p:sp>
        <p:nvSpPr>
          <p:cNvPr id="6" name="TextBox 5">
            <a:extLst>
              <a:ext uri="{FF2B5EF4-FFF2-40B4-BE49-F238E27FC236}">
                <a16:creationId xmlns:a16="http://schemas.microsoft.com/office/drawing/2014/main" id="{8DC2F66E-0819-5791-3FA8-E6C2C3B309D4}"/>
              </a:ext>
            </a:extLst>
          </p:cNvPr>
          <p:cNvSpPr txBox="1"/>
          <p:nvPr/>
        </p:nvSpPr>
        <p:spPr>
          <a:xfrm>
            <a:off x="5350974" y="2681403"/>
            <a:ext cx="6841025" cy="4154984"/>
          </a:xfrm>
          <a:prstGeom prst="rect">
            <a:avLst/>
          </a:prstGeom>
          <a:noFill/>
        </p:spPr>
        <p:txBody>
          <a:bodyPr wrap="square">
            <a:spAutoFit/>
          </a:bodyPr>
          <a:lstStyle/>
          <a:p>
            <a:pPr algn="just"/>
            <a:r>
              <a:rPr lang="en-US" sz="2400" dirty="0"/>
              <a:t>This </a:t>
            </a:r>
            <a:r>
              <a:rPr lang="en-US" sz="2400" spc="300" dirty="0">
                <a:effectLst>
                  <a:outerShdw blurRad="38100" dist="38100" dir="2700000" algn="tl">
                    <a:srgbClr val="000000">
                      <a:alpha val="43137"/>
                    </a:srgbClr>
                  </a:outerShdw>
                </a:effectLst>
              </a:rPr>
              <a:t>circumscribed</a:t>
            </a:r>
            <a:r>
              <a:rPr lang="en-US" sz="2400" dirty="0">
                <a:effectLst>
                  <a:outerShdw blurRad="38100" dist="38100" dir="2700000" algn="tl">
                    <a:srgbClr val="000000">
                      <a:alpha val="43137"/>
                    </a:srgbClr>
                  </a:outerShdw>
                </a:effectLst>
              </a:rPr>
              <a:t> mass </a:t>
            </a:r>
            <a:r>
              <a:rPr lang="en-US" sz="2400" dirty="0"/>
              <a:t>(▪) is within the </a:t>
            </a:r>
            <a:r>
              <a:rPr lang="en-US" sz="2400" dirty="0">
                <a:effectLst>
                  <a:outerShdw blurRad="38100" dist="38100" dir="2700000" algn="tl">
                    <a:srgbClr val="000000">
                      <a:alpha val="43137"/>
                    </a:srgbClr>
                  </a:outerShdw>
                </a:effectLst>
              </a:rPr>
              <a:t>fourth ventricle</a:t>
            </a:r>
            <a:r>
              <a:rPr lang="en-US" sz="2400" dirty="0"/>
              <a:t>, and it is </a:t>
            </a:r>
            <a:r>
              <a:rPr lang="en-US" sz="2400" b="1" dirty="0"/>
              <a:t>arising from the ependymal cells </a:t>
            </a:r>
            <a:r>
              <a:rPr lang="en-US" sz="2400" dirty="0"/>
              <a:t>that </a:t>
            </a:r>
            <a:r>
              <a:rPr lang="en-US" sz="2400" dirty="0">
                <a:effectLst>
                  <a:outerShdw blurRad="38100" dist="38100" dir="2700000" algn="tl">
                    <a:srgbClr val="000000">
                      <a:alpha val="43137"/>
                    </a:srgbClr>
                  </a:outerShdw>
                </a:effectLst>
              </a:rPr>
              <a:t>line the ventricle</a:t>
            </a:r>
            <a:r>
              <a:rPr lang="en-US" sz="2400" dirty="0"/>
              <a:t>.</a:t>
            </a:r>
          </a:p>
          <a:p>
            <a:pPr algn="just"/>
            <a:r>
              <a:rPr lang="en-US" sz="2400" dirty="0"/>
              <a:t>This is an </a:t>
            </a:r>
            <a:r>
              <a:rPr lang="en-US" sz="2400" b="1" dirty="0"/>
              <a:t>ependymoma</a:t>
            </a:r>
            <a:r>
              <a:rPr lang="en-US" sz="2400" dirty="0"/>
              <a:t>. This location in the </a:t>
            </a:r>
            <a:r>
              <a:rPr lang="en-US" sz="2400" dirty="0">
                <a:effectLst>
                  <a:outerShdw blurRad="38100" dist="38100" dir="2700000" algn="tl">
                    <a:srgbClr val="000000">
                      <a:alpha val="43137"/>
                    </a:srgbClr>
                  </a:outerShdw>
                </a:effectLst>
              </a:rPr>
              <a:t>fourth ventricle is common</a:t>
            </a:r>
            <a:r>
              <a:rPr lang="en-US" sz="2400" dirty="0"/>
              <a:t> when the tumor arises during the </a:t>
            </a:r>
            <a:r>
              <a:rPr lang="en-US" sz="2400" dirty="0">
                <a:effectLst>
                  <a:outerShdw blurRad="38100" dist="38100" dir="2700000" algn="tl">
                    <a:srgbClr val="000000">
                      <a:alpha val="43137"/>
                    </a:srgbClr>
                  </a:outerShdw>
                </a:effectLst>
              </a:rPr>
              <a:t>first two decades of life</a:t>
            </a:r>
            <a:r>
              <a:rPr lang="en-US" sz="2400" dirty="0"/>
              <a:t>.</a:t>
            </a:r>
          </a:p>
          <a:p>
            <a:pPr algn="just"/>
            <a:r>
              <a:rPr lang="en-US" sz="2400" dirty="0"/>
              <a:t>This patient has </a:t>
            </a:r>
            <a:r>
              <a:rPr lang="en-US" sz="2400" b="1" spc="600" dirty="0">
                <a:effectLst>
                  <a:outerShdw blurRad="38100" dist="38100" dir="2700000" algn="tl">
                    <a:srgbClr val="000000">
                      <a:alpha val="43137"/>
                    </a:srgbClr>
                  </a:outerShdw>
                </a:effectLst>
              </a:rPr>
              <a:t>obstructive hydrocephalus.</a:t>
            </a:r>
          </a:p>
          <a:p>
            <a:pPr algn="just"/>
            <a:r>
              <a:rPr lang="en-US" sz="2400" dirty="0"/>
              <a:t>This patient likely has </a:t>
            </a:r>
            <a:r>
              <a:rPr lang="en-US" sz="2400" dirty="0">
                <a:effectLst>
                  <a:outerShdw blurRad="38100" dist="38100" dir="2700000" algn="tl">
                    <a:srgbClr val="000000">
                      <a:alpha val="43137"/>
                    </a:srgbClr>
                  </a:outerShdw>
                </a:effectLst>
              </a:rPr>
              <a:t>neurofibromatosis type 2</a:t>
            </a:r>
            <a:r>
              <a:rPr lang="en-US" sz="2400" dirty="0"/>
              <a:t>; </a:t>
            </a:r>
            <a:r>
              <a:rPr lang="en-US" sz="2400" dirty="0">
                <a:effectLst>
                  <a:outerShdw blurRad="38100" dist="38100" dir="2700000" algn="tl">
                    <a:srgbClr val="000000">
                      <a:alpha val="43137"/>
                    </a:srgbClr>
                  </a:outerShdw>
                </a:effectLst>
              </a:rPr>
              <a:t>mutations i</a:t>
            </a:r>
            <a:r>
              <a:rPr lang="en-US" sz="2400" dirty="0"/>
              <a:t>n the </a:t>
            </a:r>
            <a:r>
              <a:rPr lang="en-US" sz="2400" dirty="0">
                <a:effectLst>
                  <a:outerShdw blurRad="38100" dist="38100" dir="2700000" algn="tl">
                    <a:srgbClr val="000000">
                      <a:alpha val="43137"/>
                    </a:srgbClr>
                  </a:outerShdw>
                </a:effectLst>
              </a:rPr>
              <a:t>NF2 gene </a:t>
            </a:r>
            <a:r>
              <a:rPr lang="en-US" sz="2400" dirty="0"/>
              <a:t>on chromosome 22 seem to be associated only with </a:t>
            </a:r>
            <a:r>
              <a:rPr lang="en-US" sz="2400" spc="300" dirty="0">
                <a:effectLst>
                  <a:outerShdw blurRad="38100" dist="38100" dir="2700000" algn="tl">
                    <a:srgbClr val="000000">
                      <a:alpha val="43137"/>
                    </a:srgbClr>
                  </a:outerShdw>
                </a:effectLst>
              </a:rPr>
              <a:t>cord </a:t>
            </a:r>
            <a:r>
              <a:rPr lang="en-US" sz="2400" dirty="0">
                <a:effectLst>
                  <a:outerShdw blurRad="38100" dist="38100" dir="2700000" algn="tl">
                    <a:srgbClr val="000000">
                      <a:alpha val="43137"/>
                    </a:srgbClr>
                  </a:outerShdw>
                </a:effectLst>
              </a:rPr>
              <a:t>ependymomas</a:t>
            </a:r>
            <a:r>
              <a:rPr lang="en-US" sz="2400" dirty="0"/>
              <a:t>.</a:t>
            </a:r>
            <a:endParaRPr lang="el-GR" sz="2400" dirty="0"/>
          </a:p>
        </p:txBody>
      </p:sp>
    </p:spTree>
    <p:extLst>
      <p:ext uri="{BB962C8B-B14F-4D97-AF65-F5344CB8AC3E}">
        <p14:creationId xmlns:p14="http://schemas.microsoft.com/office/powerpoint/2010/main" val="296308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4977CE4-80E2-9455-B5A2-D415B8A8F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02" y="127417"/>
            <a:ext cx="4175423" cy="6603165"/>
          </a:xfrm>
          <a:prstGeom prst="rect">
            <a:avLst/>
          </a:prstGeom>
        </p:spPr>
      </p:pic>
      <p:sp>
        <p:nvSpPr>
          <p:cNvPr id="4" name="TextBox 3">
            <a:extLst>
              <a:ext uri="{FF2B5EF4-FFF2-40B4-BE49-F238E27FC236}">
                <a16:creationId xmlns:a16="http://schemas.microsoft.com/office/drawing/2014/main" id="{C6985656-3A85-2025-E32D-07E1A4A9BC3C}"/>
              </a:ext>
            </a:extLst>
          </p:cNvPr>
          <p:cNvSpPr txBox="1"/>
          <p:nvPr/>
        </p:nvSpPr>
        <p:spPr>
          <a:xfrm>
            <a:off x="4299626" y="1"/>
            <a:ext cx="7892374" cy="3693319"/>
          </a:xfrm>
          <a:prstGeom prst="rect">
            <a:avLst/>
          </a:prstGeom>
          <a:noFill/>
        </p:spPr>
        <p:txBody>
          <a:bodyPr wrap="square">
            <a:spAutoFit/>
          </a:bodyPr>
          <a:lstStyle/>
          <a:p>
            <a:pPr algn="just"/>
            <a:r>
              <a:rPr lang="en-US" sz="2400" dirty="0"/>
              <a:t>A 28-year-old woman with a 3-month history of worsening low back pain and leg weakness has objective muscle atrophy and fasciculations, with sensory loss in the perianal region. Her spine MRI is shown.</a:t>
            </a:r>
          </a:p>
          <a:p>
            <a:pPr algn="just"/>
            <a:r>
              <a:rPr lang="en-US" sz="2400" dirty="0"/>
              <a:t>Where is this lesion located?</a:t>
            </a:r>
          </a:p>
          <a:p>
            <a:pPr algn="just"/>
            <a:r>
              <a:rPr lang="en-US" sz="2400" dirty="0"/>
              <a:t>What is your diagnosis?</a:t>
            </a:r>
          </a:p>
          <a:p>
            <a:pPr algn="just"/>
            <a:r>
              <a:rPr lang="en-US" sz="2400" dirty="0"/>
              <a:t>What do you expect to see microscopically?</a:t>
            </a:r>
          </a:p>
          <a:p>
            <a:pPr algn="just"/>
            <a:r>
              <a:rPr lang="en-US" sz="2400" dirty="0"/>
              <a:t>What could be seen in the CSF?</a:t>
            </a:r>
          </a:p>
          <a:p>
            <a:pPr algn="just"/>
            <a:r>
              <a:rPr lang="en-US" sz="2400" dirty="0"/>
              <a:t>Name an associated gene mutation.</a:t>
            </a:r>
          </a:p>
          <a:p>
            <a:endParaRPr lang="en-US" dirty="0"/>
          </a:p>
        </p:txBody>
      </p:sp>
      <p:sp>
        <p:nvSpPr>
          <p:cNvPr id="6" name="TextBox 5">
            <a:extLst>
              <a:ext uri="{FF2B5EF4-FFF2-40B4-BE49-F238E27FC236}">
                <a16:creationId xmlns:a16="http://schemas.microsoft.com/office/drawing/2014/main" id="{5F1249B5-601C-0A1D-B398-8B8019837FD3}"/>
              </a:ext>
            </a:extLst>
          </p:cNvPr>
          <p:cNvSpPr txBox="1"/>
          <p:nvPr/>
        </p:nvSpPr>
        <p:spPr>
          <a:xfrm>
            <a:off x="4299625" y="3429000"/>
            <a:ext cx="7892374" cy="3539430"/>
          </a:xfrm>
          <a:prstGeom prst="rect">
            <a:avLst/>
          </a:prstGeom>
          <a:noFill/>
        </p:spPr>
        <p:txBody>
          <a:bodyPr wrap="square">
            <a:spAutoFit/>
          </a:bodyPr>
          <a:lstStyle/>
          <a:p>
            <a:r>
              <a:rPr lang="en-US" sz="2800" dirty="0"/>
              <a:t>There is an </a:t>
            </a:r>
            <a:r>
              <a:rPr lang="en-US" sz="2800" dirty="0">
                <a:effectLst>
                  <a:outerShdw blurRad="38100" dist="38100" dir="2700000" algn="tl">
                    <a:srgbClr val="000000">
                      <a:alpha val="43137"/>
                    </a:srgbClr>
                  </a:outerShdw>
                </a:effectLst>
              </a:rPr>
              <a:t>enhancing, lobulated mass </a:t>
            </a:r>
            <a:r>
              <a:rPr lang="en-US" sz="2800" dirty="0"/>
              <a:t>(▪) in the region of </a:t>
            </a:r>
            <a:r>
              <a:rPr lang="en-US" sz="2800" dirty="0">
                <a:effectLst>
                  <a:outerShdw blurRad="38100" dist="38100" dir="2700000" algn="tl">
                    <a:srgbClr val="000000">
                      <a:alpha val="43137"/>
                    </a:srgbClr>
                  </a:outerShdw>
                </a:effectLst>
              </a:rPr>
              <a:t>L4–S2</a:t>
            </a:r>
            <a:r>
              <a:rPr lang="en-US" sz="2800" dirty="0"/>
              <a:t>.</a:t>
            </a:r>
          </a:p>
          <a:p>
            <a:r>
              <a:rPr lang="en-US" sz="2800" dirty="0"/>
              <a:t>This is likely an </a:t>
            </a:r>
            <a:r>
              <a:rPr lang="en-US" sz="2800" b="1" dirty="0"/>
              <a:t>ependymoma</a:t>
            </a:r>
            <a:r>
              <a:rPr lang="en-US" sz="2800" dirty="0"/>
              <a:t>.</a:t>
            </a:r>
          </a:p>
          <a:p>
            <a:r>
              <a:rPr lang="en-US" sz="2800" dirty="0"/>
              <a:t>Most ependymomas in the </a:t>
            </a:r>
            <a:r>
              <a:rPr lang="en-US" sz="2800" dirty="0">
                <a:effectLst>
                  <a:outerShdw blurRad="38100" dist="38100" dir="2700000" algn="tl">
                    <a:srgbClr val="000000">
                      <a:alpha val="43137"/>
                    </a:srgbClr>
                  </a:outerShdw>
                </a:effectLst>
              </a:rPr>
              <a:t>cauda equina region </a:t>
            </a:r>
            <a:r>
              <a:rPr lang="en-US" sz="2800" dirty="0"/>
              <a:t>have a </a:t>
            </a:r>
            <a:r>
              <a:rPr lang="en-US" sz="2800" b="1" dirty="0"/>
              <a:t>myxopapillary </a:t>
            </a:r>
            <a:r>
              <a:rPr lang="en-US" sz="2800" dirty="0"/>
              <a:t>pattern </a:t>
            </a:r>
            <a:r>
              <a:rPr lang="en-US" sz="2800" dirty="0">
                <a:effectLst>
                  <a:outerShdw blurRad="38100" dist="38100" dir="2700000" algn="tl">
                    <a:srgbClr val="000000">
                      <a:alpha val="43137"/>
                    </a:srgbClr>
                  </a:outerShdw>
                </a:effectLst>
              </a:rPr>
              <a:t>micro</a:t>
            </a:r>
            <a:r>
              <a:rPr lang="en-US" sz="2800" dirty="0"/>
              <a:t>scopically.</a:t>
            </a:r>
          </a:p>
          <a:p>
            <a:r>
              <a:rPr lang="en-US" sz="2800" dirty="0"/>
              <a:t>Ependymomas can </a:t>
            </a:r>
            <a:r>
              <a:rPr lang="en-US" sz="2800" b="1" dirty="0"/>
              <a:t>seed into the CSF</a:t>
            </a:r>
            <a:r>
              <a:rPr lang="en-US" sz="2800" dirty="0"/>
              <a:t>.</a:t>
            </a:r>
          </a:p>
          <a:p>
            <a:r>
              <a:rPr lang="en-US" sz="2800" b="1" dirty="0"/>
              <a:t>Spinal</a:t>
            </a:r>
            <a:r>
              <a:rPr lang="en-US" sz="2800" dirty="0"/>
              <a:t> ependymomas often involve an </a:t>
            </a:r>
            <a:r>
              <a:rPr lang="en-US" sz="2800" dirty="0">
                <a:effectLst>
                  <a:outerShdw blurRad="38100" dist="38100" dir="2700000" algn="tl">
                    <a:srgbClr val="000000">
                      <a:alpha val="43137"/>
                    </a:srgbClr>
                  </a:outerShdw>
                </a:effectLst>
              </a:rPr>
              <a:t>NF2 gene mutation.</a:t>
            </a:r>
            <a:endParaRPr lang="el-GR"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196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84FA5AE-52D1-35E9-2658-6AAAF08B05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81" y="1569660"/>
            <a:ext cx="5574545" cy="5113242"/>
          </a:xfrm>
          <a:prstGeom prst="rect">
            <a:avLst/>
          </a:prstGeom>
        </p:spPr>
      </p:pic>
      <p:sp>
        <p:nvSpPr>
          <p:cNvPr id="4" name="TextBox 3">
            <a:extLst>
              <a:ext uri="{FF2B5EF4-FFF2-40B4-BE49-F238E27FC236}">
                <a16:creationId xmlns:a16="http://schemas.microsoft.com/office/drawing/2014/main" id="{AF4A944F-8017-AC30-998E-E7C3D3D4B63B}"/>
              </a:ext>
            </a:extLst>
          </p:cNvPr>
          <p:cNvSpPr txBox="1"/>
          <p:nvPr/>
        </p:nvSpPr>
        <p:spPr>
          <a:xfrm>
            <a:off x="0" y="0"/>
            <a:ext cx="12192000" cy="1569660"/>
          </a:xfrm>
          <a:prstGeom prst="rect">
            <a:avLst/>
          </a:prstGeom>
          <a:noFill/>
        </p:spPr>
        <p:txBody>
          <a:bodyPr wrap="square">
            <a:spAutoFit/>
          </a:bodyPr>
          <a:lstStyle/>
          <a:p>
            <a:pPr algn="just"/>
            <a:r>
              <a:rPr lang="en-US" sz="2400" dirty="0"/>
              <a:t>A 5-year-old child presents with a wide-based gait and truncal ataxia. MRI reveals third and lateral ventricular enlargement, along with the lesion shown.</a:t>
            </a:r>
          </a:p>
          <a:p>
            <a:pPr algn="just"/>
            <a:r>
              <a:rPr lang="en-US" sz="2400" dirty="0"/>
              <a:t>What is your diagnosis?  Explain the symptoms. What do you expect to see microscopically? What is the prognosis?</a:t>
            </a:r>
            <a:endParaRPr lang="el-GR" sz="2400" dirty="0"/>
          </a:p>
        </p:txBody>
      </p:sp>
      <p:sp>
        <p:nvSpPr>
          <p:cNvPr id="6" name="TextBox 5">
            <a:extLst>
              <a:ext uri="{FF2B5EF4-FFF2-40B4-BE49-F238E27FC236}">
                <a16:creationId xmlns:a16="http://schemas.microsoft.com/office/drawing/2014/main" id="{552546F9-0EFA-F814-ACA8-DC74351CE950}"/>
              </a:ext>
            </a:extLst>
          </p:cNvPr>
          <p:cNvSpPr txBox="1"/>
          <p:nvPr/>
        </p:nvSpPr>
        <p:spPr>
          <a:xfrm>
            <a:off x="5694826" y="1196502"/>
            <a:ext cx="6497173" cy="5632311"/>
          </a:xfrm>
          <a:prstGeom prst="rect">
            <a:avLst/>
          </a:prstGeom>
          <a:noFill/>
        </p:spPr>
        <p:txBody>
          <a:bodyPr wrap="square">
            <a:spAutoFit/>
          </a:bodyPr>
          <a:lstStyle/>
          <a:p>
            <a:pPr algn="just"/>
            <a:r>
              <a:rPr lang="en-US" sz="2400" dirty="0"/>
              <a:t>This is a </a:t>
            </a:r>
            <a:r>
              <a:rPr lang="en-US" sz="2400" b="1" dirty="0"/>
              <a:t>medulloblastoma</a:t>
            </a:r>
            <a:r>
              <a:rPr lang="en-US" sz="2400" dirty="0"/>
              <a:t>; the </a:t>
            </a:r>
            <a:r>
              <a:rPr lang="en-US" sz="2400" b="1" dirty="0"/>
              <a:t>circumscribed</a:t>
            </a:r>
            <a:r>
              <a:rPr lang="en-US" sz="2400" dirty="0"/>
              <a:t> but </a:t>
            </a:r>
            <a:r>
              <a:rPr lang="en-US" sz="2400" b="1" i="1" dirty="0">
                <a:effectLst>
                  <a:outerShdw blurRad="38100" dist="38100" dir="2700000" algn="tl">
                    <a:srgbClr val="000000">
                      <a:alpha val="43137"/>
                    </a:srgbClr>
                  </a:outerShdw>
                </a:effectLst>
              </a:rPr>
              <a:t>irregular</a:t>
            </a:r>
            <a:r>
              <a:rPr lang="en-US" sz="2400" dirty="0"/>
              <a:t> mass (▸) is </a:t>
            </a:r>
            <a:r>
              <a:rPr lang="en-US" sz="2400" dirty="0">
                <a:effectLst>
                  <a:outerShdw blurRad="38100" dist="38100" dir="2700000" algn="tl">
                    <a:srgbClr val="000000">
                      <a:alpha val="43137"/>
                    </a:srgbClr>
                  </a:outerShdw>
                </a:effectLst>
              </a:rPr>
              <a:t>within the midline of the cerebellum</a:t>
            </a:r>
            <a:r>
              <a:rPr lang="en-US" sz="2400" dirty="0"/>
              <a:t>, above the </a:t>
            </a:r>
            <a:r>
              <a:rPr lang="en-US" sz="2400" dirty="0">
                <a:effectLst>
                  <a:outerShdw blurRad="38100" dist="38100" dir="2700000" algn="tl">
                    <a:srgbClr val="000000">
                      <a:alpha val="43137"/>
                    </a:srgbClr>
                  </a:outerShdw>
                </a:effectLst>
              </a:rPr>
              <a:t>fourth</a:t>
            </a:r>
            <a:r>
              <a:rPr lang="en-US" sz="2400" dirty="0"/>
              <a:t> ventricle. Medulloblastomas account for </a:t>
            </a:r>
            <a:r>
              <a:rPr lang="en-US" sz="2400" b="1" dirty="0"/>
              <a:t>20%</a:t>
            </a:r>
            <a:r>
              <a:rPr lang="en-US" sz="2400" dirty="0"/>
              <a:t> of childhood brain tumors.</a:t>
            </a:r>
          </a:p>
          <a:p>
            <a:pPr algn="just"/>
            <a:r>
              <a:rPr lang="en-US" sz="2400" dirty="0"/>
              <a:t>The patient has </a:t>
            </a:r>
            <a:r>
              <a:rPr lang="en-US" sz="2400" b="1" spc="600" dirty="0"/>
              <a:t>obstructive hydrocephalus</a:t>
            </a:r>
            <a:r>
              <a:rPr lang="en-US" sz="2400" dirty="0"/>
              <a:t>; tumor cells can also </a:t>
            </a:r>
            <a:r>
              <a:rPr lang="en-US" sz="2400" b="1" dirty="0"/>
              <a:t>seed into the CSF.</a:t>
            </a:r>
          </a:p>
          <a:p>
            <a:pPr algn="just"/>
            <a:r>
              <a:rPr lang="en-US" sz="2400" dirty="0"/>
              <a:t>This is one of the “</a:t>
            </a:r>
            <a:r>
              <a:rPr lang="en-US" sz="2400" dirty="0">
                <a:effectLst>
                  <a:outerShdw blurRad="38100" dist="38100" dir="2700000" algn="tl">
                    <a:srgbClr val="000000">
                      <a:alpha val="43137"/>
                    </a:srgbClr>
                  </a:outerShdw>
                </a:effectLst>
              </a:rPr>
              <a:t>small round blue cell</a:t>
            </a:r>
            <a:r>
              <a:rPr lang="en-US" sz="2400" dirty="0"/>
              <a:t>” tumors of childhood. The </a:t>
            </a:r>
            <a:r>
              <a:rPr lang="en-US" sz="2400" b="1" dirty="0"/>
              <a:t>highly cellular </a:t>
            </a:r>
            <a:r>
              <a:rPr lang="en-US" sz="2400" dirty="0"/>
              <a:t>mass has </a:t>
            </a:r>
            <a:r>
              <a:rPr lang="en-US" sz="2400" b="1" dirty="0"/>
              <a:t>poorly differentiated </a:t>
            </a:r>
            <a:r>
              <a:rPr lang="en-US" sz="2400" dirty="0"/>
              <a:t>cells, which sometimes form </a:t>
            </a:r>
            <a:r>
              <a:rPr lang="en-US" sz="2400" b="1" dirty="0"/>
              <a:t>Homer-Wright rosettes</a:t>
            </a:r>
            <a:r>
              <a:rPr lang="en-US" sz="2400" dirty="0"/>
              <a:t>.</a:t>
            </a:r>
          </a:p>
          <a:p>
            <a:pPr algn="just"/>
            <a:r>
              <a:rPr lang="en-US" sz="2400" dirty="0"/>
              <a:t>The tumor is </a:t>
            </a:r>
            <a:r>
              <a:rPr lang="en-US" sz="2400" b="1" dirty="0"/>
              <a:t>highly malignant </a:t>
            </a:r>
            <a:r>
              <a:rPr lang="en-US" sz="2400" dirty="0"/>
              <a:t>but also </a:t>
            </a:r>
            <a:r>
              <a:rPr lang="en-US" sz="2400" b="1" dirty="0"/>
              <a:t>highly radiosensitive.</a:t>
            </a:r>
            <a:r>
              <a:rPr lang="en-US" sz="2400" dirty="0"/>
              <a:t> With </a:t>
            </a:r>
            <a:r>
              <a:rPr lang="en-US" sz="2400" b="1" u="sng" dirty="0"/>
              <a:t>complete</a:t>
            </a:r>
            <a:r>
              <a:rPr lang="en-US" sz="2400" dirty="0"/>
              <a:t> </a:t>
            </a:r>
            <a:r>
              <a:rPr lang="en-US" sz="2400" dirty="0">
                <a:effectLst>
                  <a:outerShdw blurRad="38100" dist="38100" dir="2700000" algn="tl">
                    <a:srgbClr val="000000">
                      <a:alpha val="43137"/>
                    </a:srgbClr>
                  </a:outerShdw>
                </a:effectLst>
              </a:rPr>
              <a:t>surgical resection </a:t>
            </a:r>
            <a:r>
              <a:rPr lang="en-US" sz="2400" dirty="0"/>
              <a:t>and </a:t>
            </a:r>
            <a:r>
              <a:rPr lang="en-US" sz="2400" b="1" dirty="0"/>
              <a:t>radiotherapy</a:t>
            </a:r>
            <a:r>
              <a:rPr lang="en-US" sz="2400" dirty="0"/>
              <a:t>, </a:t>
            </a:r>
            <a:r>
              <a:rPr lang="en-US" sz="2400" dirty="0">
                <a:effectLst>
                  <a:outerShdw blurRad="38100" dist="38100" dir="2700000" algn="tl">
                    <a:srgbClr val="000000">
                      <a:alpha val="43137"/>
                    </a:srgbClr>
                  </a:outerShdw>
                </a:effectLst>
              </a:rPr>
              <a:t>5-year survival </a:t>
            </a:r>
            <a:r>
              <a:rPr lang="en-US" sz="2400" dirty="0"/>
              <a:t>approaches </a:t>
            </a:r>
            <a:r>
              <a:rPr lang="en-US" sz="2400" b="1" dirty="0"/>
              <a:t>75%.</a:t>
            </a:r>
            <a:endParaRPr lang="el-GR" sz="2400" b="1" dirty="0"/>
          </a:p>
        </p:txBody>
      </p:sp>
    </p:spTree>
    <p:extLst>
      <p:ext uri="{BB962C8B-B14F-4D97-AF65-F5344CB8AC3E}">
        <p14:creationId xmlns:p14="http://schemas.microsoft.com/office/powerpoint/2010/main" val="65016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134217E-4735-BBF8-E47F-F84F28EED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861545" y="-1664631"/>
            <a:ext cx="4143242" cy="7629628"/>
          </a:xfrm>
          <a:prstGeom prst="rect">
            <a:avLst/>
          </a:prstGeom>
        </p:spPr>
      </p:pic>
      <p:sp>
        <p:nvSpPr>
          <p:cNvPr id="4" name="TextBox 3">
            <a:extLst>
              <a:ext uri="{FF2B5EF4-FFF2-40B4-BE49-F238E27FC236}">
                <a16:creationId xmlns:a16="http://schemas.microsoft.com/office/drawing/2014/main" id="{C5B31915-04A5-051E-543A-D272D26C2D28}"/>
              </a:ext>
            </a:extLst>
          </p:cNvPr>
          <p:cNvSpPr txBox="1"/>
          <p:nvPr/>
        </p:nvSpPr>
        <p:spPr>
          <a:xfrm>
            <a:off x="7747980" y="175098"/>
            <a:ext cx="4444019" cy="4431983"/>
          </a:xfrm>
          <a:prstGeom prst="rect">
            <a:avLst/>
          </a:prstGeom>
          <a:noFill/>
        </p:spPr>
        <p:txBody>
          <a:bodyPr wrap="square">
            <a:spAutoFit/>
          </a:bodyPr>
          <a:lstStyle/>
          <a:p>
            <a:r>
              <a:rPr lang="en-US" sz="2400" dirty="0"/>
              <a:t>A 7-year-old girl develops worsening headache, nausea, vomiting, and a gait abnormality. Her brain would appear as shown.</a:t>
            </a:r>
          </a:p>
          <a:p>
            <a:endParaRPr lang="en-US" sz="2400" dirty="0"/>
          </a:p>
          <a:p>
            <a:r>
              <a:rPr lang="en-US" sz="2400" dirty="0"/>
              <a:t>What is your diagnosis?</a:t>
            </a:r>
          </a:p>
          <a:p>
            <a:r>
              <a:rPr lang="en-US" sz="2400" dirty="0"/>
              <a:t>What do you expect to see microscopically?</a:t>
            </a:r>
          </a:p>
          <a:p>
            <a:r>
              <a:rPr lang="en-US" sz="2400" dirty="0"/>
              <a:t>What is the prognosis?</a:t>
            </a:r>
          </a:p>
          <a:p>
            <a:r>
              <a:rPr lang="en-US" sz="2400" dirty="0"/>
              <a:t>Biotherapy that targets what signaling pathway may be useful?</a:t>
            </a:r>
          </a:p>
          <a:p>
            <a:endParaRPr lang="en-US" dirty="0"/>
          </a:p>
        </p:txBody>
      </p:sp>
      <p:sp>
        <p:nvSpPr>
          <p:cNvPr id="6" name="TextBox 5">
            <a:extLst>
              <a:ext uri="{FF2B5EF4-FFF2-40B4-BE49-F238E27FC236}">
                <a16:creationId xmlns:a16="http://schemas.microsoft.com/office/drawing/2014/main" id="{BBE1CD87-98EE-953C-689E-4D2CBC102891}"/>
              </a:ext>
            </a:extLst>
          </p:cNvPr>
          <p:cNvSpPr txBox="1"/>
          <p:nvPr/>
        </p:nvSpPr>
        <p:spPr>
          <a:xfrm>
            <a:off x="0" y="4221804"/>
            <a:ext cx="12191999" cy="2554545"/>
          </a:xfrm>
          <a:prstGeom prst="rect">
            <a:avLst/>
          </a:prstGeom>
          <a:noFill/>
        </p:spPr>
        <p:txBody>
          <a:bodyPr wrap="square">
            <a:spAutoFit/>
          </a:bodyPr>
          <a:lstStyle/>
          <a:p>
            <a:pPr algn="just"/>
            <a:r>
              <a:rPr lang="en-US" sz="2000" dirty="0"/>
              <a:t>This is a </a:t>
            </a:r>
            <a:r>
              <a:rPr lang="en-US" sz="2000" b="1" dirty="0"/>
              <a:t>pilocytic astrocytoma</a:t>
            </a:r>
            <a:r>
              <a:rPr lang="en-US" sz="2000" dirty="0"/>
              <a:t>. The cerebellar mass (◂) is </a:t>
            </a:r>
            <a:r>
              <a:rPr lang="en-US" sz="2000" dirty="0">
                <a:effectLst>
                  <a:outerShdw blurRad="38100" dist="38100" dir="2700000" algn="tl">
                    <a:srgbClr val="000000">
                      <a:alpha val="43137"/>
                    </a:srgbClr>
                  </a:outerShdw>
                </a:effectLst>
              </a:rPr>
              <a:t>well circumscribed </a:t>
            </a:r>
            <a:r>
              <a:rPr lang="en-US" sz="2000" dirty="0"/>
              <a:t>and </a:t>
            </a:r>
            <a:r>
              <a:rPr lang="en-US" sz="2000" dirty="0">
                <a:effectLst>
                  <a:outerShdw blurRad="38100" dist="38100" dir="2700000" algn="tl">
                    <a:srgbClr val="000000">
                      <a:alpha val="43137"/>
                    </a:srgbClr>
                  </a:outerShdw>
                </a:effectLst>
              </a:rPr>
              <a:t>mostly cystic</a:t>
            </a:r>
            <a:r>
              <a:rPr lang="en-US" sz="2000" dirty="0"/>
              <a:t>, with a </a:t>
            </a:r>
            <a:r>
              <a:rPr lang="en-US" sz="2000" dirty="0">
                <a:effectLst>
                  <a:outerShdw blurRad="38100" dist="38100" dir="2700000" algn="tl">
                    <a:srgbClr val="000000">
                      <a:alpha val="43137"/>
                    </a:srgbClr>
                  </a:outerShdw>
                </a:effectLst>
              </a:rPr>
              <a:t>mural nodule </a:t>
            </a:r>
            <a:r>
              <a:rPr lang="en-US" sz="2000" dirty="0"/>
              <a:t>(▴) that contains </a:t>
            </a:r>
            <a:r>
              <a:rPr lang="en-US" sz="2000" dirty="0">
                <a:effectLst>
                  <a:outerShdw blurRad="38100" dist="38100" dir="2700000" algn="tl">
                    <a:srgbClr val="000000">
                      <a:alpha val="43137"/>
                    </a:srgbClr>
                  </a:outerShdw>
                </a:effectLst>
              </a:rPr>
              <a:t>most of the tumor cells</a:t>
            </a:r>
            <a:r>
              <a:rPr lang="en-US" sz="2000" dirty="0"/>
              <a:t>.</a:t>
            </a:r>
          </a:p>
          <a:p>
            <a:pPr algn="just"/>
            <a:endParaRPr lang="en-US" sz="2000" dirty="0"/>
          </a:p>
          <a:p>
            <a:pPr algn="just"/>
            <a:r>
              <a:rPr lang="en-US" sz="2000" b="1" dirty="0"/>
              <a:t>Tumor cells </a:t>
            </a:r>
            <a:r>
              <a:rPr lang="en-US" sz="2000" dirty="0"/>
              <a:t>are </a:t>
            </a:r>
            <a:r>
              <a:rPr lang="en-US" sz="2000" dirty="0">
                <a:effectLst>
                  <a:outerShdw blurRad="38100" dist="38100" dir="2700000" algn="tl">
                    <a:srgbClr val="000000">
                      <a:alpha val="43137"/>
                    </a:srgbClr>
                  </a:outerShdw>
                </a:effectLst>
              </a:rPr>
              <a:t>bipolar</a:t>
            </a:r>
            <a:r>
              <a:rPr lang="en-US" sz="2000" dirty="0"/>
              <a:t>, with </a:t>
            </a:r>
            <a:r>
              <a:rPr lang="en-US" sz="2000" dirty="0">
                <a:effectLst>
                  <a:outerShdw blurRad="38100" dist="38100" dir="2700000" algn="tl">
                    <a:srgbClr val="000000">
                      <a:alpha val="43137"/>
                    </a:srgbClr>
                  </a:outerShdw>
                </a:effectLst>
              </a:rPr>
              <a:t>long, thin, glial fibrillary acidic protein (GFAP)–positive processes</a:t>
            </a:r>
            <a:r>
              <a:rPr lang="en-US" sz="2000" dirty="0"/>
              <a:t>. </a:t>
            </a:r>
            <a:r>
              <a:rPr lang="en-US" sz="2000" dirty="0">
                <a:effectLst>
                  <a:outerShdw blurRad="38100" dist="38100" dir="2700000" algn="tl">
                    <a:srgbClr val="000000">
                      <a:alpha val="43137"/>
                    </a:srgbClr>
                  </a:outerShdw>
                </a:effectLst>
              </a:rPr>
              <a:t>Rosenthal fibers </a:t>
            </a:r>
            <a:r>
              <a:rPr lang="en-US" sz="2000" dirty="0"/>
              <a:t>(long, thick, eosinophilic structures that are typical of sites with reactive gliosis) are also </a:t>
            </a:r>
            <a:r>
              <a:rPr lang="en-US" sz="2000" dirty="0">
                <a:effectLst>
                  <a:outerShdw blurRad="38100" dist="38100" dir="2700000" algn="tl">
                    <a:srgbClr val="000000">
                      <a:alpha val="43137"/>
                    </a:srgbClr>
                  </a:outerShdw>
                </a:effectLst>
              </a:rPr>
              <a:t>characteristically present</a:t>
            </a:r>
            <a:r>
              <a:rPr lang="en-US" sz="2000" dirty="0"/>
              <a:t>.</a:t>
            </a:r>
          </a:p>
          <a:p>
            <a:pPr algn="just"/>
            <a:endParaRPr lang="en-US" sz="2000" dirty="0"/>
          </a:p>
          <a:p>
            <a:pPr algn="just"/>
            <a:r>
              <a:rPr lang="en-US" sz="2000" b="1" dirty="0"/>
              <a:t>Most</a:t>
            </a:r>
            <a:r>
              <a:rPr lang="en-US" sz="2000" dirty="0"/>
              <a:t> of these tumors are </a:t>
            </a:r>
            <a:r>
              <a:rPr lang="en-US" sz="2000" dirty="0">
                <a:effectLst>
                  <a:outerShdw blurRad="38100" dist="38100" dir="2700000" algn="tl">
                    <a:srgbClr val="000000">
                      <a:alpha val="43137"/>
                    </a:srgbClr>
                  </a:outerShdw>
                </a:effectLst>
              </a:rPr>
              <a:t>slow growing, </a:t>
            </a:r>
            <a:r>
              <a:rPr lang="en-US" sz="2000" dirty="0" err="1">
                <a:effectLst>
                  <a:outerShdw blurRad="38100" dist="38100" dir="2700000" algn="tl">
                    <a:srgbClr val="000000">
                      <a:alpha val="43137"/>
                    </a:srgbClr>
                  </a:outerShdw>
                </a:effectLst>
              </a:rPr>
              <a:t>noninfiltrative</a:t>
            </a:r>
            <a:r>
              <a:rPr lang="en-US" sz="2000" dirty="0"/>
              <a:t>, and </a:t>
            </a:r>
            <a:r>
              <a:rPr lang="en-US" sz="2000" dirty="0">
                <a:effectLst>
                  <a:outerShdw blurRad="38100" dist="38100" dir="2700000" algn="tl">
                    <a:srgbClr val="000000">
                      <a:alpha val="43137"/>
                    </a:srgbClr>
                  </a:outerShdw>
                </a:effectLst>
              </a:rPr>
              <a:t>amenable to surgical resection</a:t>
            </a:r>
            <a:r>
              <a:rPr lang="en-US" sz="2000" dirty="0"/>
              <a:t>, with a </a:t>
            </a:r>
            <a:r>
              <a:rPr lang="en-US" sz="2000" b="1" dirty="0"/>
              <a:t>good</a:t>
            </a:r>
            <a:r>
              <a:rPr lang="en-US" sz="2000" dirty="0"/>
              <a:t> </a:t>
            </a:r>
            <a:r>
              <a:rPr lang="en-US" sz="2000" dirty="0">
                <a:effectLst>
                  <a:outerShdw blurRad="38100" dist="38100" dir="2700000" algn="tl">
                    <a:srgbClr val="000000">
                      <a:alpha val="43137"/>
                    </a:srgbClr>
                  </a:outerShdw>
                </a:effectLst>
              </a:rPr>
              <a:t>prognosis</a:t>
            </a:r>
            <a:r>
              <a:rPr lang="en-US" sz="2000" dirty="0"/>
              <a:t>.</a:t>
            </a:r>
          </a:p>
          <a:p>
            <a:pPr algn="just"/>
            <a:r>
              <a:rPr lang="en-US" sz="2000" b="1" dirty="0"/>
              <a:t>Inhibiting the BRAF signaling pathway </a:t>
            </a:r>
            <a:r>
              <a:rPr lang="en-US" sz="2000" dirty="0"/>
              <a:t>may be useful, particularly for lesions in </a:t>
            </a:r>
            <a:r>
              <a:rPr lang="en-US" sz="2000" i="1" dirty="0"/>
              <a:t>un</a:t>
            </a:r>
            <a:r>
              <a:rPr lang="en-US" sz="2000" dirty="0"/>
              <a:t>resectable locations.</a:t>
            </a:r>
            <a:endParaRPr lang="el-GR" sz="2000" dirty="0"/>
          </a:p>
        </p:txBody>
      </p:sp>
    </p:spTree>
    <p:extLst>
      <p:ext uri="{BB962C8B-B14F-4D97-AF65-F5344CB8AC3E}">
        <p14:creationId xmlns:p14="http://schemas.microsoft.com/office/powerpoint/2010/main" val="423697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5C828AA-A92F-8FAA-5B28-9EBFAC9E8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30" y="1225684"/>
            <a:ext cx="4540080" cy="5515583"/>
          </a:xfrm>
          <a:prstGeom prst="rect">
            <a:avLst/>
          </a:prstGeom>
        </p:spPr>
      </p:pic>
      <p:sp>
        <p:nvSpPr>
          <p:cNvPr id="4" name="TextBox 3">
            <a:extLst>
              <a:ext uri="{FF2B5EF4-FFF2-40B4-BE49-F238E27FC236}">
                <a16:creationId xmlns:a16="http://schemas.microsoft.com/office/drawing/2014/main" id="{FE416165-87A3-3B68-BBDF-690011B2F45F}"/>
              </a:ext>
            </a:extLst>
          </p:cNvPr>
          <p:cNvSpPr txBox="1"/>
          <p:nvPr/>
        </p:nvSpPr>
        <p:spPr>
          <a:xfrm>
            <a:off x="0" y="0"/>
            <a:ext cx="12192000" cy="1200329"/>
          </a:xfrm>
          <a:prstGeom prst="rect">
            <a:avLst/>
          </a:prstGeom>
          <a:noFill/>
        </p:spPr>
        <p:txBody>
          <a:bodyPr wrap="square">
            <a:spAutoFit/>
          </a:bodyPr>
          <a:lstStyle/>
          <a:p>
            <a:pPr algn="just"/>
            <a:r>
              <a:rPr lang="en-US" dirty="0"/>
              <a:t>A 41-year-old man with AIDS and a CD4+ count of 66/mm3 (</a:t>
            </a:r>
            <a:r>
              <a:rPr lang="en-US" dirty="0" err="1"/>
              <a:t>nl</a:t>
            </a:r>
            <a:r>
              <a:rPr lang="en-US" dirty="0"/>
              <a:t> 490 to 1740/mm3) has a 6-week history of lethargy and confusion. He develops a severe headache and then has a seizure. A stereotaxic biopsy specimen of the mass shown on MRI reveals large cells with scant cytoplasm expressing CD20.</a:t>
            </a:r>
          </a:p>
          <a:p>
            <a:pPr algn="just"/>
            <a:r>
              <a:rPr lang="en-US" dirty="0"/>
              <a:t>What is your diagnosis? What viral genome is likely present?</a:t>
            </a:r>
            <a:endParaRPr lang="el-GR" dirty="0"/>
          </a:p>
        </p:txBody>
      </p:sp>
      <p:sp>
        <p:nvSpPr>
          <p:cNvPr id="6" name="TextBox 5">
            <a:extLst>
              <a:ext uri="{FF2B5EF4-FFF2-40B4-BE49-F238E27FC236}">
                <a16:creationId xmlns:a16="http://schemas.microsoft.com/office/drawing/2014/main" id="{847FCB82-D9F1-A6C4-1E63-1226D9165752}"/>
              </a:ext>
            </a:extLst>
          </p:cNvPr>
          <p:cNvSpPr txBox="1"/>
          <p:nvPr/>
        </p:nvSpPr>
        <p:spPr>
          <a:xfrm>
            <a:off x="4671510" y="1225684"/>
            <a:ext cx="7520489" cy="4832092"/>
          </a:xfrm>
          <a:prstGeom prst="rect">
            <a:avLst/>
          </a:prstGeom>
          <a:noFill/>
        </p:spPr>
        <p:txBody>
          <a:bodyPr wrap="square">
            <a:spAutoFit/>
          </a:bodyPr>
          <a:lstStyle/>
          <a:p>
            <a:pPr algn="just"/>
            <a:endParaRPr lang="en-US" sz="2800" dirty="0"/>
          </a:p>
          <a:p>
            <a:pPr algn="just"/>
            <a:r>
              <a:rPr lang="en-US" sz="2800" dirty="0"/>
              <a:t>Based on the </a:t>
            </a:r>
            <a:r>
              <a:rPr lang="en-US" sz="2800" dirty="0">
                <a:effectLst>
                  <a:outerShdw blurRad="38100" dist="38100" dir="2700000" algn="tl">
                    <a:srgbClr val="000000">
                      <a:alpha val="43137"/>
                    </a:srgbClr>
                  </a:outerShdw>
                </a:effectLst>
              </a:rPr>
              <a:t>location</a:t>
            </a:r>
            <a:r>
              <a:rPr lang="en-US" sz="2800" dirty="0"/>
              <a:t> and the </a:t>
            </a:r>
            <a:r>
              <a:rPr lang="en-US" sz="2800" dirty="0">
                <a:effectLst>
                  <a:outerShdw blurRad="38100" dist="38100" dir="2700000" algn="tl">
                    <a:srgbClr val="000000">
                      <a:alpha val="43137"/>
                    </a:srgbClr>
                  </a:outerShdw>
                </a:effectLst>
              </a:rPr>
              <a:t>history</a:t>
            </a:r>
            <a:r>
              <a:rPr lang="en-US" sz="2800" dirty="0"/>
              <a:t>, this is likely to be a </a:t>
            </a:r>
            <a:r>
              <a:rPr lang="en-US" sz="2800" b="1" dirty="0">
                <a:effectLst>
                  <a:outerShdw blurRad="38100" dist="38100" dir="2700000" algn="tl">
                    <a:srgbClr val="000000">
                      <a:alpha val="43137"/>
                    </a:srgbClr>
                  </a:outerShdw>
                </a:effectLst>
              </a:rPr>
              <a:t>primary</a:t>
            </a:r>
            <a:r>
              <a:rPr lang="en-US" sz="2800" dirty="0"/>
              <a:t> </a:t>
            </a:r>
            <a:r>
              <a:rPr lang="en-US" sz="2800" dirty="0">
                <a:effectLst>
                  <a:outerShdw blurRad="38100" dist="38100" dir="2700000" algn="tl">
                    <a:srgbClr val="000000">
                      <a:alpha val="43137"/>
                    </a:srgbClr>
                  </a:outerShdw>
                </a:effectLst>
              </a:rPr>
              <a:t>non-Hodgkin lymphoma</a:t>
            </a:r>
            <a:r>
              <a:rPr lang="en-US" sz="2800" dirty="0"/>
              <a:t>; most are </a:t>
            </a:r>
            <a:r>
              <a:rPr lang="en-US" sz="2800" b="1" dirty="0"/>
              <a:t>large B-cell lymphomas</a:t>
            </a:r>
            <a:r>
              <a:rPr lang="en-US" sz="2800" dirty="0"/>
              <a:t>. The </a:t>
            </a:r>
            <a:r>
              <a:rPr lang="en-US" sz="2800" b="1" dirty="0"/>
              <a:t>enhancing periventricular mass</a:t>
            </a:r>
            <a:r>
              <a:rPr lang="en-US" sz="2800" dirty="0"/>
              <a:t> (▴) has adjacent </a:t>
            </a:r>
            <a:r>
              <a:rPr lang="en-US" sz="2800" b="1" dirty="0"/>
              <a:t>darker regions</a:t>
            </a:r>
            <a:r>
              <a:rPr lang="en-US" sz="2800" dirty="0"/>
              <a:t> that are </a:t>
            </a:r>
            <a:r>
              <a:rPr lang="en-US" sz="2800" dirty="0">
                <a:effectLst>
                  <a:outerShdw blurRad="38100" dist="38100" dir="2700000" algn="tl">
                    <a:srgbClr val="000000">
                      <a:alpha val="43137"/>
                    </a:srgbClr>
                  </a:outerShdw>
                </a:effectLst>
              </a:rPr>
              <a:t>consistent</a:t>
            </a:r>
            <a:r>
              <a:rPr lang="en-US" sz="2800" dirty="0"/>
              <a:t> with </a:t>
            </a:r>
            <a:r>
              <a:rPr lang="en-US" sz="2800" b="1" dirty="0"/>
              <a:t>edema</a:t>
            </a:r>
            <a:r>
              <a:rPr lang="en-US" sz="2800" dirty="0"/>
              <a:t>.</a:t>
            </a:r>
          </a:p>
          <a:p>
            <a:pPr algn="just"/>
            <a:endParaRPr lang="en-US" sz="2800" dirty="0"/>
          </a:p>
          <a:p>
            <a:pPr algn="just"/>
            <a:endParaRPr lang="en-US" sz="2800" dirty="0"/>
          </a:p>
          <a:p>
            <a:pPr algn="just"/>
            <a:r>
              <a:rPr lang="en-US" sz="2800" dirty="0"/>
              <a:t>Virtually </a:t>
            </a:r>
            <a:r>
              <a:rPr lang="en-US" sz="2800" b="1" dirty="0"/>
              <a:t>all </a:t>
            </a:r>
            <a:r>
              <a:rPr lang="en-US" sz="2800" b="1" spc="600" dirty="0"/>
              <a:t>primary</a:t>
            </a:r>
            <a:r>
              <a:rPr lang="en-US" sz="2800" b="1" dirty="0"/>
              <a:t> </a:t>
            </a:r>
            <a:r>
              <a:rPr lang="en-US" sz="2800" b="1" dirty="0">
                <a:effectLst>
                  <a:outerShdw blurRad="38100" dist="38100" dir="2700000" algn="tl">
                    <a:srgbClr val="000000">
                      <a:alpha val="43137"/>
                    </a:srgbClr>
                  </a:outerShdw>
                </a:effectLst>
              </a:rPr>
              <a:t>CNS lymphomas </a:t>
            </a:r>
            <a:r>
              <a:rPr lang="en-US" sz="2800" dirty="0"/>
              <a:t>(with or without AIDS) are associated with </a:t>
            </a:r>
            <a:r>
              <a:rPr lang="en-US" sz="2800" dirty="0">
                <a:effectLst>
                  <a:outerShdw blurRad="38100" dist="38100" dir="2700000" algn="tl">
                    <a:srgbClr val="000000">
                      <a:alpha val="43137"/>
                    </a:srgbClr>
                  </a:outerShdw>
                </a:effectLst>
              </a:rPr>
              <a:t>Epstein-Barr virus (EBV) infection</a:t>
            </a:r>
            <a:r>
              <a:rPr lang="en-US" sz="2800" dirty="0"/>
              <a:t>.</a:t>
            </a:r>
            <a:endParaRPr lang="el-GR" sz="2800" dirty="0"/>
          </a:p>
        </p:txBody>
      </p:sp>
    </p:spTree>
    <p:extLst>
      <p:ext uri="{BB962C8B-B14F-4D97-AF65-F5344CB8AC3E}">
        <p14:creationId xmlns:p14="http://schemas.microsoft.com/office/powerpoint/2010/main" val="140944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2A5D4A5-8322-1680-9EA1-B3D4E0833F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491" y="1015202"/>
            <a:ext cx="4736611" cy="5726066"/>
          </a:xfrm>
          <a:prstGeom prst="rect">
            <a:avLst/>
          </a:prstGeom>
        </p:spPr>
      </p:pic>
      <p:sp>
        <p:nvSpPr>
          <p:cNvPr id="4" name="TextBox 3">
            <a:extLst>
              <a:ext uri="{FF2B5EF4-FFF2-40B4-BE49-F238E27FC236}">
                <a16:creationId xmlns:a16="http://schemas.microsoft.com/office/drawing/2014/main" id="{7C51F133-B466-8D86-C19D-FFC0D4F9A701}"/>
              </a:ext>
            </a:extLst>
          </p:cNvPr>
          <p:cNvSpPr txBox="1"/>
          <p:nvPr/>
        </p:nvSpPr>
        <p:spPr>
          <a:xfrm>
            <a:off x="0" y="0"/>
            <a:ext cx="12192000" cy="1292662"/>
          </a:xfrm>
          <a:prstGeom prst="rect">
            <a:avLst/>
          </a:prstGeom>
          <a:noFill/>
        </p:spPr>
        <p:txBody>
          <a:bodyPr wrap="square">
            <a:spAutoFit/>
          </a:bodyPr>
          <a:lstStyle/>
          <a:p>
            <a:pPr algn="just"/>
            <a:r>
              <a:rPr lang="en-US" sz="2000" dirty="0"/>
              <a:t>A 67-year-old male smoker becomes irritable and emotionally labile, with headaches and nausea. His brain MRI is shown, and a stereotaxic biopsy specimen of a left frontal mass shows small dark cells with scant cytoplasm that stains for neuroendocrine markers. What is your diagnosis? What are the probable sources of these lesions?</a:t>
            </a:r>
          </a:p>
          <a:p>
            <a:endParaRPr lang="en-US" dirty="0"/>
          </a:p>
        </p:txBody>
      </p:sp>
      <p:sp>
        <p:nvSpPr>
          <p:cNvPr id="6" name="TextBox 5">
            <a:extLst>
              <a:ext uri="{FF2B5EF4-FFF2-40B4-BE49-F238E27FC236}">
                <a16:creationId xmlns:a16="http://schemas.microsoft.com/office/drawing/2014/main" id="{9335BEC2-31D0-A974-12F8-BFD3BD06C23B}"/>
              </a:ext>
            </a:extLst>
          </p:cNvPr>
          <p:cNvSpPr txBox="1"/>
          <p:nvPr/>
        </p:nvSpPr>
        <p:spPr>
          <a:xfrm>
            <a:off x="4854102" y="1292662"/>
            <a:ext cx="7337897" cy="5262979"/>
          </a:xfrm>
          <a:prstGeom prst="rect">
            <a:avLst/>
          </a:prstGeom>
          <a:noFill/>
        </p:spPr>
        <p:txBody>
          <a:bodyPr wrap="square">
            <a:spAutoFit/>
          </a:bodyPr>
          <a:lstStyle/>
          <a:p>
            <a:pPr algn="just"/>
            <a:r>
              <a:rPr lang="en-US" sz="2800" b="1" u="sng" dirty="0">
                <a:effectLst>
                  <a:outerShdw blurRad="38100" dist="38100" dir="2700000" algn="tl">
                    <a:srgbClr val="000000">
                      <a:alpha val="43137"/>
                    </a:srgbClr>
                  </a:outerShdw>
                </a:effectLst>
              </a:rPr>
              <a:t>Multiple</a:t>
            </a:r>
            <a:r>
              <a:rPr lang="en-US" sz="2800" dirty="0"/>
              <a:t> </a:t>
            </a:r>
            <a:r>
              <a:rPr lang="en-US" sz="2800" dirty="0">
                <a:effectLst>
                  <a:outerShdw blurRad="38100" dist="38100" dir="2700000" algn="tl">
                    <a:srgbClr val="000000">
                      <a:alpha val="43137"/>
                    </a:srgbClr>
                  </a:outerShdw>
                </a:effectLst>
              </a:rPr>
              <a:t>masses</a:t>
            </a:r>
            <a:r>
              <a:rPr lang="en-US" sz="2800" dirty="0"/>
              <a:t> with </a:t>
            </a:r>
            <a:r>
              <a:rPr lang="en-US" sz="2800" dirty="0">
                <a:effectLst>
                  <a:outerShdw blurRad="38100" dist="38100" dir="2700000" algn="tl">
                    <a:srgbClr val="000000">
                      <a:alpha val="43137"/>
                    </a:srgbClr>
                  </a:outerShdw>
                </a:effectLst>
              </a:rPr>
              <a:t>neuroendocrine markers </a:t>
            </a:r>
            <a:r>
              <a:rPr lang="en-US" sz="2800" dirty="0"/>
              <a:t>suggest </a:t>
            </a:r>
            <a:r>
              <a:rPr lang="en-US" sz="2800" b="1" dirty="0"/>
              <a:t>metastases</a:t>
            </a:r>
            <a:r>
              <a:rPr lang="en-US" sz="2800" dirty="0"/>
              <a:t> from a </a:t>
            </a:r>
            <a:r>
              <a:rPr lang="en-US" sz="2800" dirty="0">
                <a:effectLst>
                  <a:outerShdw blurRad="38100" dist="38100" dir="2700000" algn="tl">
                    <a:srgbClr val="000000">
                      <a:alpha val="43137"/>
                    </a:srgbClr>
                  </a:outerShdw>
                </a:effectLst>
              </a:rPr>
              <a:t>lung primary small-cell carcinoma</a:t>
            </a:r>
            <a:r>
              <a:rPr lang="en-US" sz="2800" dirty="0"/>
              <a:t>. The </a:t>
            </a:r>
            <a:r>
              <a:rPr lang="en-US" sz="2800" b="1" dirty="0"/>
              <a:t>anterior masses </a:t>
            </a:r>
            <a:r>
              <a:rPr lang="en-US" sz="2800" dirty="0"/>
              <a:t>(▸) are </a:t>
            </a:r>
            <a:r>
              <a:rPr lang="en-US" sz="2800" dirty="0">
                <a:effectLst>
                  <a:outerShdw blurRad="38100" dist="38100" dir="2700000" algn="tl">
                    <a:srgbClr val="000000">
                      <a:alpha val="43137"/>
                    </a:srgbClr>
                  </a:outerShdw>
                </a:effectLst>
              </a:rPr>
              <a:t>near the cerebral gray-white junction</a:t>
            </a:r>
            <a:r>
              <a:rPr lang="en-US" sz="2800" dirty="0"/>
              <a:t>; the </a:t>
            </a:r>
            <a:r>
              <a:rPr lang="en-US" sz="2800" b="1" dirty="0"/>
              <a:t>posterior mass </a:t>
            </a:r>
            <a:r>
              <a:rPr lang="en-US" sz="2800" dirty="0"/>
              <a:t>(▴) impinges on the </a:t>
            </a:r>
            <a:r>
              <a:rPr lang="en-US" sz="2800" b="1" dirty="0"/>
              <a:t>corpus callosum</a:t>
            </a:r>
            <a:r>
              <a:rPr lang="en-US" sz="2800" dirty="0"/>
              <a:t>.</a:t>
            </a:r>
          </a:p>
          <a:p>
            <a:pPr algn="just"/>
            <a:endParaRPr lang="en-US" sz="2800" dirty="0"/>
          </a:p>
          <a:p>
            <a:pPr algn="just"/>
            <a:endParaRPr lang="en-US" sz="2800" dirty="0"/>
          </a:p>
          <a:p>
            <a:pPr algn="just"/>
            <a:r>
              <a:rPr lang="en-US" sz="2800" b="1" dirty="0"/>
              <a:t>Half of brain metastases </a:t>
            </a:r>
            <a:r>
              <a:rPr lang="en-US" sz="2800" dirty="0"/>
              <a:t>originate from a </a:t>
            </a:r>
            <a:r>
              <a:rPr lang="en-US" sz="2800" b="1" u="sng" dirty="0"/>
              <a:t>lung</a:t>
            </a:r>
            <a:r>
              <a:rPr lang="en-US" sz="2800" dirty="0"/>
              <a:t> </a:t>
            </a:r>
            <a:r>
              <a:rPr lang="en-US" sz="2800" b="1" dirty="0"/>
              <a:t>primary</a:t>
            </a:r>
            <a:r>
              <a:rPr lang="en-US" sz="2800" dirty="0"/>
              <a:t>. Other primary tumors (near the top of a long list) that </a:t>
            </a:r>
            <a:r>
              <a:rPr lang="en-US" sz="2800" b="1" dirty="0"/>
              <a:t>metastasize to the CNS </a:t>
            </a:r>
            <a:r>
              <a:rPr lang="en-US" sz="2800" dirty="0"/>
              <a:t>include </a:t>
            </a:r>
            <a:r>
              <a:rPr lang="en-US" sz="2800" b="1" dirty="0"/>
              <a:t>breast and kidney carcinomas </a:t>
            </a:r>
            <a:r>
              <a:rPr lang="en-US" sz="2800" dirty="0"/>
              <a:t>as well as </a:t>
            </a:r>
            <a:r>
              <a:rPr lang="en-US" sz="2800" b="1" dirty="0"/>
              <a:t>melanoma</a:t>
            </a:r>
            <a:r>
              <a:rPr lang="en-US" sz="2800" dirty="0"/>
              <a:t> (which is often </a:t>
            </a:r>
            <a:r>
              <a:rPr lang="en-US" sz="2800" b="1" dirty="0"/>
              <a:t>widely metastatic</a:t>
            </a:r>
            <a:r>
              <a:rPr lang="en-US" sz="2800" dirty="0"/>
              <a:t>).</a:t>
            </a:r>
            <a:endParaRPr lang="el-GR" sz="2800" dirty="0"/>
          </a:p>
        </p:txBody>
      </p:sp>
    </p:spTree>
    <p:extLst>
      <p:ext uri="{BB962C8B-B14F-4D97-AF65-F5344CB8AC3E}">
        <p14:creationId xmlns:p14="http://schemas.microsoft.com/office/powerpoint/2010/main" val="182933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0398C5E-417E-ED06-C000-AB4630165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516" y="1235412"/>
            <a:ext cx="5312951" cy="5544766"/>
          </a:xfrm>
          <a:prstGeom prst="rect">
            <a:avLst/>
          </a:prstGeom>
        </p:spPr>
      </p:pic>
      <p:sp>
        <p:nvSpPr>
          <p:cNvPr id="4" name="TextBox 3">
            <a:extLst>
              <a:ext uri="{FF2B5EF4-FFF2-40B4-BE49-F238E27FC236}">
                <a16:creationId xmlns:a16="http://schemas.microsoft.com/office/drawing/2014/main" id="{3325240C-5673-B4CF-5D9C-DF99DE2451AC}"/>
              </a:ext>
            </a:extLst>
          </p:cNvPr>
          <p:cNvSpPr txBox="1"/>
          <p:nvPr/>
        </p:nvSpPr>
        <p:spPr>
          <a:xfrm>
            <a:off x="0" y="0"/>
            <a:ext cx="12192000" cy="1323439"/>
          </a:xfrm>
          <a:prstGeom prst="rect">
            <a:avLst/>
          </a:prstGeom>
          <a:noFill/>
        </p:spPr>
        <p:txBody>
          <a:bodyPr wrap="square">
            <a:spAutoFit/>
          </a:bodyPr>
          <a:lstStyle/>
          <a:p>
            <a:r>
              <a:rPr lang="en-US" sz="2000" dirty="0"/>
              <a:t>A healthy infant left with a caregiver is unresponsive when the parents return; the caregiver asserts, “I only accidentally dropped the baby.” On physical examination, there are retinal hemorrhages and soft-tissue contusions on both arms. The infant's head CT scan is shown. What are the CT findings? What is likely to have happened? If the infant dies, what is the manner of death?</a:t>
            </a:r>
            <a:endParaRPr lang="el-GR" sz="2000" dirty="0"/>
          </a:p>
        </p:txBody>
      </p:sp>
      <p:sp>
        <p:nvSpPr>
          <p:cNvPr id="6" name="TextBox 5">
            <a:extLst>
              <a:ext uri="{FF2B5EF4-FFF2-40B4-BE49-F238E27FC236}">
                <a16:creationId xmlns:a16="http://schemas.microsoft.com/office/drawing/2014/main" id="{E9057AB3-7DC9-B969-20F8-5056B907598F}"/>
              </a:ext>
            </a:extLst>
          </p:cNvPr>
          <p:cNvSpPr txBox="1"/>
          <p:nvPr/>
        </p:nvSpPr>
        <p:spPr>
          <a:xfrm>
            <a:off x="0" y="1235412"/>
            <a:ext cx="6769517" cy="5859236"/>
          </a:xfrm>
          <a:prstGeom prst="rect">
            <a:avLst/>
          </a:prstGeom>
          <a:noFill/>
        </p:spPr>
        <p:txBody>
          <a:bodyPr wrap="square">
            <a:spAutoFit/>
          </a:bodyPr>
          <a:lstStyle/>
          <a:p>
            <a:pPr algn="just"/>
            <a:r>
              <a:rPr lang="en-US" sz="2800" dirty="0"/>
              <a:t>There is </a:t>
            </a:r>
            <a:r>
              <a:rPr lang="en-US" sz="2800" b="1" dirty="0"/>
              <a:t>diffuse </a:t>
            </a:r>
            <a:r>
              <a:rPr lang="en-US" sz="2800" b="1" i="1" dirty="0"/>
              <a:t>low</a:t>
            </a:r>
            <a:r>
              <a:rPr lang="en-US" sz="2800" b="1" dirty="0"/>
              <a:t> attenuation </a:t>
            </a:r>
            <a:r>
              <a:rPr lang="en-US" sz="2800" dirty="0"/>
              <a:t>that is characteristic of </a:t>
            </a:r>
            <a:r>
              <a:rPr lang="en-US" sz="2800" b="1" dirty="0"/>
              <a:t>diffuse cerebral edema</a:t>
            </a:r>
            <a:r>
              <a:rPr lang="en-US" sz="2800" dirty="0"/>
              <a:t>. The </a:t>
            </a:r>
            <a:r>
              <a:rPr lang="en-US" sz="2800" dirty="0">
                <a:effectLst>
                  <a:outerShdw blurRad="38100" dist="38100" dir="2700000" algn="tl">
                    <a:srgbClr val="000000">
                      <a:alpha val="43137"/>
                    </a:srgbClr>
                  </a:outerShdw>
                </a:effectLst>
              </a:rPr>
              <a:t>bright areas </a:t>
            </a:r>
            <a:r>
              <a:rPr lang="en-US" sz="2800" dirty="0"/>
              <a:t>(▸) represent </a:t>
            </a:r>
            <a:r>
              <a:rPr lang="en-US" sz="2800" dirty="0">
                <a:effectLst>
                  <a:outerShdw blurRad="38100" dist="38100" dir="2700000" algn="tl">
                    <a:srgbClr val="000000">
                      <a:alpha val="43137"/>
                    </a:srgbClr>
                  </a:outerShdw>
                </a:effectLst>
              </a:rPr>
              <a:t>hemorrhage in the subarachnoid space</a:t>
            </a:r>
            <a:r>
              <a:rPr lang="en-US" sz="2800" dirty="0"/>
              <a:t>. The </a:t>
            </a:r>
            <a:r>
              <a:rPr lang="en-US" sz="2800" dirty="0">
                <a:effectLst>
                  <a:outerShdw blurRad="38100" dist="38100" dir="2700000" algn="tl">
                    <a:srgbClr val="000000">
                      <a:alpha val="43137"/>
                    </a:srgbClr>
                  </a:outerShdw>
                </a:effectLst>
              </a:rPr>
              <a:t>lateral ventricles </a:t>
            </a:r>
            <a:r>
              <a:rPr lang="en-US" sz="2800" dirty="0"/>
              <a:t>are </a:t>
            </a:r>
            <a:r>
              <a:rPr lang="en-US" sz="2800" dirty="0">
                <a:effectLst>
                  <a:outerShdw blurRad="38100" dist="38100" dir="2700000" algn="tl">
                    <a:srgbClr val="000000">
                      <a:alpha val="43137"/>
                    </a:srgbClr>
                  </a:outerShdw>
                </a:effectLst>
              </a:rPr>
              <a:t>effaced</a:t>
            </a:r>
            <a:r>
              <a:rPr lang="en-US" sz="2800" dirty="0"/>
              <a:t>.</a:t>
            </a:r>
          </a:p>
          <a:p>
            <a:pPr algn="just"/>
            <a:endParaRPr lang="en-US" sz="2800" dirty="0"/>
          </a:p>
          <a:p>
            <a:pPr algn="just"/>
            <a:r>
              <a:rPr lang="en-US" sz="2800" dirty="0"/>
              <a:t>These findings result from the </a:t>
            </a:r>
            <a:r>
              <a:rPr lang="en-US" sz="2800" b="1" dirty="0"/>
              <a:t>violent shaking </a:t>
            </a:r>
            <a:r>
              <a:rPr lang="en-US" sz="2800" dirty="0"/>
              <a:t>seen with “</a:t>
            </a:r>
            <a:r>
              <a:rPr lang="en-US" sz="2800" b="1" dirty="0"/>
              <a:t>shaken baby syndrome</a:t>
            </a:r>
            <a:r>
              <a:rPr lang="en-US" sz="2800" dirty="0"/>
              <a:t>”; there </a:t>
            </a:r>
            <a:r>
              <a:rPr lang="en-US" sz="2800" b="1" dirty="0"/>
              <a:t>can</a:t>
            </a:r>
            <a:r>
              <a:rPr lang="en-US" sz="2800" dirty="0"/>
              <a:t> be </a:t>
            </a:r>
            <a:r>
              <a:rPr lang="en-US" sz="2800" dirty="0">
                <a:effectLst>
                  <a:outerShdw blurRad="38100" dist="38100" dir="2700000" algn="tl">
                    <a:srgbClr val="000000">
                      <a:alpha val="43137"/>
                    </a:srgbClr>
                  </a:outerShdw>
                </a:effectLst>
              </a:rPr>
              <a:t>extensive intracranial damage with subarachnoid and subdural bleeding</a:t>
            </a:r>
            <a:r>
              <a:rPr lang="en-US" sz="2800" dirty="0"/>
              <a:t> as well as </a:t>
            </a:r>
            <a:r>
              <a:rPr lang="en-US" sz="2800" dirty="0">
                <a:effectLst>
                  <a:outerShdw blurRad="38100" dist="38100" dir="2700000" algn="tl">
                    <a:srgbClr val="000000">
                      <a:alpha val="43137"/>
                    </a:srgbClr>
                  </a:outerShdw>
                </a:effectLst>
              </a:rPr>
              <a:t>cerebral damage and edema</a:t>
            </a:r>
            <a:r>
              <a:rPr lang="en-US" sz="2800" dirty="0"/>
              <a:t>.</a:t>
            </a:r>
          </a:p>
          <a:p>
            <a:pPr algn="just"/>
            <a:endParaRPr lang="en-US" sz="2800" dirty="0"/>
          </a:p>
          <a:p>
            <a:pPr algn="just"/>
            <a:r>
              <a:rPr lang="en-US" sz="2800" dirty="0"/>
              <a:t>The manner of death would be  </a:t>
            </a:r>
            <a:r>
              <a:rPr lang="en-US" sz="2800" b="1" spc="300" dirty="0"/>
              <a:t>homicide</a:t>
            </a:r>
            <a:r>
              <a:rPr lang="en-US" sz="2800" dirty="0"/>
              <a:t>.</a:t>
            </a:r>
            <a:endParaRPr lang="el-GR" sz="2800" dirty="0"/>
          </a:p>
        </p:txBody>
      </p:sp>
    </p:spTree>
    <p:extLst>
      <p:ext uri="{BB962C8B-B14F-4D97-AF65-F5344CB8AC3E}">
        <p14:creationId xmlns:p14="http://schemas.microsoft.com/office/powerpoint/2010/main" val="428708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6878627-2F16-0C53-D8C2-E4E7C1E08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11" y="1293779"/>
            <a:ext cx="5884282" cy="5437762"/>
          </a:xfrm>
          <a:prstGeom prst="rect">
            <a:avLst/>
          </a:prstGeom>
        </p:spPr>
      </p:pic>
      <p:sp>
        <p:nvSpPr>
          <p:cNvPr id="4" name="TextBox 3">
            <a:extLst>
              <a:ext uri="{FF2B5EF4-FFF2-40B4-BE49-F238E27FC236}">
                <a16:creationId xmlns:a16="http://schemas.microsoft.com/office/drawing/2014/main" id="{53E9C3E3-FDA9-EFC0-B683-BA897A131A10}"/>
              </a:ext>
            </a:extLst>
          </p:cNvPr>
          <p:cNvSpPr txBox="1"/>
          <p:nvPr/>
        </p:nvSpPr>
        <p:spPr>
          <a:xfrm>
            <a:off x="0" y="0"/>
            <a:ext cx="12192000" cy="1600438"/>
          </a:xfrm>
          <a:prstGeom prst="rect">
            <a:avLst/>
          </a:prstGeom>
          <a:noFill/>
        </p:spPr>
        <p:txBody>
          <a:bodyPr wrap="square">
            <a:spAutoFit/>
          </a:bodyPr>
          <a:lstStyle/>
          <a:p>
            <a:r>
              <a:rPr lang="en-US" sz="2000" dirty="0"/>
              <a:t>A 73-year-old woman has a 2-year history of behavioral changes, worsening confusion, and speech pathology. Although she can name three objects after 5 minutes, she cannot draw a clock. Her MRI is shown.</a:t>
            </a:r>
          </a:p>
          <a:p>
            <a:r>
              <a:rPr lang="en-US" sz="2000" dirty="0"/>
              <a:t>What is your diagnosis?</a:t>
            </a:r>
          </a:p>
          <a:p>
            <a:r>
              <a:rPr lang="en-US" sz="2000" dirty="0"/>
              <a:t>What paired helical filaments are present in round cytoplasmic inclusions in patients with this disorder?</a:t>
            </a:r>
          </a:p>
          <a:p>
            <a:endParaRPr lang="en-US" dirty="0"/>
          </a:p>
        </p:txBody>
      </p:sp>
      <p:sp>
        <p:nvSpPr>
          <p:cNvPr id="6" name="TextBox 5">
            <a:extLst>
              <a:ext uri="{FF2B5EF4-FFF2-40B4-BE49-F238E27FC236}">
                <a16:creationId xmlns:a16="http://schemas.microsoft.com/office/drawing/2014/main" id="{92DD108F-7A55-1230-4F6C-018C4A6DE5E8}"/>
              </a:ext>
            </a:extLst>
          </p:cNvPr>
          <p:cNvSpPr txBox="1"/>
          <p:nvPr/>
        </p:nvSpPr>
        <p:spPr>
          <a:xfrm>
            <a:off x="6012894" y="1293780"/>
            <a:ext cx="6179106" cy="5262979"/>
          </a:xfrm>
          <a:prstGeom prst="rect">
            <a:avLst/>
          </a:prstGeom>
          <a:noFill/>
        </p:spPr>
        <p:txBody>
          <a:bodyPr wrap="square">
            <a:spAutoFit/>
          </a:bodyPr>
          <a:lstStyle/>
          <a:p>
            <a:pPr algn="just"/>
            <a:r>
              <a:rPr lang="en-US" sz="2800" dirty="0"/>
              <a:t>A characteristic but </a:t>
            </a:r>
            <a:r>
              <a:rPr lang="en-US" sz="2800" i="1" dirty="0"/>
              <a:t>non</a:t>
            </a:r>
            <a:r>
              <a:rPr lang="en-US" sz="2800" dirty="0"/>
              <a:t>diagnostic radiographic feature of </a:t>
            </a:r>
            <a:r>
              <a:rPr lang="en-US" sz="2800" b="1" dirty="0"/>
              <a:t>dementias</a:t>
            </a:r>
            <a:r>
              <a:rPr lang="en-US" sz="2800" dirty="0"/>
              <a:t> is </a:t>
            </a:r>
            <a:r>
              <a:rPr lang="en-US" sz="2800" b="1" dirty="0"/>
              <a:t>cortical atrophy</a:t>
            </a:r>
            <a:r>
              <a:rPr lang="en-US" sz="2800" dirty="0"/>
              <a:t>, which is shown here as prominently involving the </a:t>
            </a:r>
            <a:r>
              <a:rPr lang="en-US" sz="2800" b="1" dirty="0"/>
              <a:t>frontal</a:t>
            </a:r>
            <a:r>
              <a:rPr lang="en-US" sz="2800" dirty="0"/>
              <a:t> (▸) and </a:t>
            </a:r>
            <a:r>
              <a:rPr lang="en-US" sz="2800" b="1" dirty="0"/>
              <a:t>parietal</a:t>
            </a:r>
            <a:r>
              <a:rPr lang="en-US" sz="2800" dirty="0"/>
              <a:t> (▴) </a:t>
            </a:r>
            <a:r>
              <a:rPr lang="en-US" sz="2800" dirty="0">
                <a:effectLst>
                  <a:outerShdw blurRad="38100" dist="38100" dir="2700000" algn="tl">
                    <a:srgbClr val="000000">
                      <a:alpha val="43137"/>
                    </a:srgbClr>
                  </a:outerShdw>
                </a:effectLst>
              </a:rPr>
              <a:t>regions</a:t>
            </a:r>
            <a:r>
              <a:rPr lang="en-US" sz="2800" dirty="0"/>
              <a:t>. The clinical history and severity of the atrophy suggest a form of </a:t>
            </a:r>
            <a:r>
              <a:rPr lang="en-US" sz="2800" b="1" dirty="0">
                <a:effectLst>
                  <a:outerShdw blurRad="38100" dist="38100" dir="2700000" algn="tl">
                    <a:srgbClr val="000000">
                      <a:alpha val="43137"/>
                    </a:srgbClr>
                  </a:outerShdw>
                </a:effectLst>
              </a:rPr>
              <a:t>frontotemporal lobar degeneration</a:t>
            </a:r>
            <a:r>
              <a:rPr lang="en-US" sz="2800" dirty="0"/>
              <a:t> known as </a:t>
            </a:r>
            <a:r>
              <a:rPr lang="en-US" sz="2800" b="1" spc="300" dirty="0"/>
              <a:t>Pick disease</a:t>
            </a:r>
            <a:r>
              <a:rPr lang="en-US" sz="2800" dirty="0"/>
              <a:t>.</a:t>
            </a:r>
          </a:p>
          <a:p>
            <a:pPr algn="just"/>
            <a:endParaRPr lang="en-US" sz="2800" dirty="0"/>
          </a:p>
          <a:p>
            <a:pPr algn="just"/>
            <a:r>
              <a:rPr lang="en-US" sz="2800" b="1" dirty="0"/>
              <a:t>Tau filaments </a:t>
            </a:r>
            <a:r>
              <a:rPr lang="en-US" sz="2800" dirty="0"/>
              <a:t>accumulate within </a:t>
            </a:r>
            <a:r>
              <a:rPr lang="en-US" sz="2800" b="1" dirty="0"/>
              <a:t>Pick bodies</a:t>
            </a:r>
            <a:r>
              <a:rPr lang="en-US" sz="2800" dirty="0"/>
              <a:t>; the latter are </a:t>
            </a:r>
            <a:r>
              <a:rPr lang="en-US" sz="2800" dirty="0">
                <a:effectLst>
                  <a:outerShdw blurRad="38100" dist="38100" dir="2700000" algn="tl">
                    <a:srgbClr val="000000">
                      <a:alpha val="43137"/>
                    </a:srgbClr>
                  </a:outerShdw>
                </a:effectLst>
              </a:rPr>
              <a:t>round to oval inclusions found in residual neurons</a:t>
            </a:r>
            <a:r>
              <a:rPr lang="en-US" sz="2800" dirty="0"/>
              <a:t>.</a:t>
            </a:r>
            <a:endParaRPr lang="el-GR" sz="2800" dirty="0"/>
          </a:p>
        </p:txBody>
      </p:sp>
    </p:spTree>
    <p:extLst>
      <p:ext uri="{BB962C8B-B14F-4D97-AF65-F5344CB8AC3E}">
        <p14:creationId xmlns:p14="http://schemas.microsoft.com/office/powerpoint/2010/main" val="97602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E3D640A-DCFF-D25F-3D5F-5E3C9FB839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90969" y="-1077290"/>
            <a:ext cx="4554497" cy="6919185"/>
          </a:xfrm>
          <a:prstGeom prst="rect">
            <a:avLst/>
          </a:prstGeom>
        </p:spPr>
      </p:pic>
      <p:sp>
        <p:nvSpPr>
          <p:cNvPr id="4" name="TextBox 3">
            <a:extLst>
              <a:ext uri="{FF2B5EF4-FFF2-40B4-BE49-F238E27FC236}">
                <a16:creationId xmlns:a16="http://schemas.microsoft.com/office/drawing/2014/main" id="{30AD6602-E3DF-90C9-5807-2D550319DB2C}"/>
              </a:ext>
            </a:extLst>
          </p:cNvPr>
          <p:cNvSpPr txBox="1"/>
          <p:nvPr/>
        </p:nvSpPr>
        <p:spPr>
          <a:xfrm>
            <a:off x="7027810" y="0"/>
            <a:ext cx="5164189" cy="4801314"/>
          </a:xfrm>
          <a:prstGeom prst="rect">
            <a:avLst/>
          </a:prstGeom>
          <a:noFill/>
        </p:spPr>
        <p:txBody>
          <a:bodyPr wrap="square">
            <a:spAutoFit/>
          </a:bodyPr>
          <a:lstStyle/>
          <a:p>
            <a:pPr algn="just"/>
            <a:r>
              <a:rPr lang="en-US" sz="2400" dirty="0"/>
              <a:t>A 70-year-old man with ischemic heart disease has a sudden cardiac arrest; 10 minutes elapse before a cardiac rhythm can be reestablished. He does not regain consciousness. His EEG is isoelectric, and he is allowed to die quietly. The microscopic appearance of his cerebellum is shown.</a:t>
            </a:r>
          </a:p>
          <a:p>
            <a:pPr algn="just"/>
            <a:r>
              <a:rPr lang="en-US" sz="2400" dirty="0"/>
              <a:t>What major cell in this tissue has been injured?</a:t>
            </a:r>
          </a:p>
          <a:p>
            <a:pPr algn="just"/>
            <a:r>
              <a:rPr lang="en-US" sz="2400" dirty="0"/>
              <a:t>How did this happen?</a:t>
            </a:r>
          </a:p>
          <a:p>
            <a:pPr algn="just"/>
            <a:r>
              <a:rPr lang="en-US" sz="2400" dirty="0"/>
              <a:t>Is this “brain death”?</a:t>
            </a:r>
          </a:p>
          <a:p>
            <a:endParaRPr lang="en-US" dirty="0"/>
          </a:p>
        </p:txBody>
      </p:sp>
      <p:sp>
        <p:nvSpPr>
          <p:cNvPr id="6" name="TextBox 5">
            <a:extLst>
              <a:ext uri="{FF2B5EF4-FFF2-40B4-BE49-F238E27FC236}">
                <a16:creationId xmlns:a16="http://schemas.microsoft.com/office/drawing/2014/main" id="{633144E4-4DB8-3DE1-5345-8DB2ABEA0B46}"/>
              </a:ext>
            </a:extLst>
          </p:cNvPr>
          <p:cNvSpPr txBox="1"/>
          <p:nvPr/>
        </p:nvSpPr>
        <p:spPr>
          <a:xfrm>
            <a:off x="0" y="4659552"/>
            <a:ext cx="12191999" cy="2246769"/>
          </a:xfrm>
          <a:prstGeom prst="rect">
            <a:avLst/>
          </a:prstGeom>
          <a:noFill/>
        </p:spPr>
        <p:txBody>
          <a:bodyPr wrap="square">
            <a:spAutoFit/>
          </a:bodyPr>
          <a:lstStyle/>
          <a:p>
            <a:r>
              <a:rPr lang="en-US" sz="2000" dirty="0"/>
              <a:t>The </a:t>
            </a:r>
            <a:r>
              <a:rPr lang="en-US" sz="2000" b="1" dirty="0"/>
              <a:t>Purkinje cells </a:t>
            </a:r>
            <a:r>
              <a:rPr lang="en-US" sz="2000" dirty="0"/>
              <a:t>(▪) between the </a:t>
            </a:r>
            <a:r>
              <a:rPr lang="en-US" sz="2000" dirty="0">
                <a:effectLst>
                  <a:outerShdw blurRad="38100" dist="38100" dir="2700000" algn="tl">
                    <a:srgbClr val="000000">
                      <a:alpha val="43137"/>
                    </a:srgbClr>
                  </a:outerShdw>
                </a:effectLst>
              </a:rPr>
              <a:t>granular</a:t>
            </a:r>
            <a:r>
              <a:rPr lang="en-US" sz="2000" dirty="0"/>
              <a:t> (♦) and </a:t>
            </a:r>
            <a:r>
              <a:rPr lang="en-US" sz="2000" dirty="0">
                <a:effectLst>
                  <a:outerShdw blurRad="38100" dist="38100" dir="2700000" algn="tl">
                    <a:srgbClr val="000000">
                      <a:alpha val="43137"/>
                    </a:srgbClr>
                  </a:outerShdw>
                </a:effectLst>
              </a:rPr>
              <a:t>molecular </a:t>
            </a:r>
            <a:r>
              <a:rPr lang="en-US" sz="2000" dirty="0"/>
              <a:t>(•) </a:t>
            </a:r>
            <a:r>
              <a:rPr lang="en-US" sz="2000" dirty="0">
                <a:effectLst>
                  <a:outerShdw blurRad="38100" dist="38100" dir="2700000" algn="tl">
                    <a:srgbClr val="000000">
                      <a:alpha val="43137"/>
                    </a:srgbClr>
                  </a:outerShdw>
                </a:effectLst>
              </a:rPr>
              <a:t>layers</a:t>
            </a:r>
            <a:r>
              <a:rPr lang="en-US" sz="2000" dirty="0"/>
              <a:t> are </a:t>
            </a:r>
            <a:r>
              <a:rPr lang="en-US" sz="2000" b="1" dirty="0"/>
              <a:t>necrotic</a:t>
            </a:r>
            <a:r>
              <a:rPr lang="en-US" sz="2000" dirty="0"/>
              <a:t>.  </a:t>
            </a:r>
            <a:r>
              <a:rPr lang="en-US" sz="2000" b="1" spc="600" dirty="0">
                <a:effectLst>
                  <a:outerShdw blurRad="38100" dist="38100" dir="2700000" algn="tl">
                    <a:srgbClr val="000000">
                      <a:alpha val="43137"/>
                    </a:srgbClr>
                  </a:outerShdw>
                </a:effectLst>
              </a:rPr>
              <a:t>Neurons</a:t>
            </a:r>
            <a:r>
              <a:rPr lang="en-US" sz="2000" dirty="0"/>
              <a:t> are the CNS cells that are </a:t>
            </a:r>
            <a:r>
              <a:rPr lang="en-US" sz="2000" b="1" dirty="0"/>
              <a:t>most vulnerable to injury</a:t>
            </a:r>
            <a:r>
              <a:rPr lang="en-US" sz="2000" dirty="0"/>
              <a:t>.</a:t>
            </a:r>
          </a:p>
          <a:p>
            <a:r>
              <a:rPr lang="en-US" sz="2000" dirty="0"/>
              <a:t>The patient had </a:t>
            </a:r>
            <a:r>
              <a:rPr lang="en-US" sz="2000" b="1" u="sng" dirty="0">
                <a:effectLst>
                  <a:outerShdw blurRad="38100" dist="38100" dir="2700000" algn="tl">
                    <a:srgbClr val="000000">
                      <a:alpha val="43137"/>
                    </a:srgbClr>
                  </a:outerShdw>
                </a:effectLst>
              </a:rPr>
              <a:t>global</a:t>
            </a:r>
            <a:r>
              <a:rPr lang="en-US" sz="2000" b="1" dirty="0"/>
              <a:t> cerebral ischemia </a:t>
            </a:r>
            <a:r>
              <a:rPr lang="en-US" sz="2000" dirty="0"/>
              <a:t>as a consequence of his </a:t>
            </a:r>
            <a:r>
              <a:rPr lang="en-US" sz="2000" u="sng" dirty="0">
                <a:effectLst>
                  <a:outerShdw blurRad="38100" dist="38100" dir="2700000" algn="tl">
                    <a:srgbClr val="000000">
                      <a:alpha val="43137"/>
                    </a:srgbClr>
                  </a:outerShdw>
                </a:effectLst>
              </a:rPr>
              <a:t>cardiac arrest</a:t>
            </a:r>
            <a:r>
              <a:rPr lang="en-US" sz="2000" dirty="0"/>
              <a:t>, with </a:t>
            </a:r>
            <a:r>
              <a:rPr lang="en-US" sz="2000" dirty="0">
                <a:effectLst>
                  <a:outerShdw blurRad="38100" dist="38100" dir="2700000" algn="tl">
                    <a:srgbClr val="000000">
                      <a:alpha val="43137"/>
                    </a:srgbClr>
                  </a:outerShdw>
                </a:effectLst>
              </a:rPr>
              <a:t>markedly reduced cardiac output.</a:t>
            </a:r>
            <a:r>
              <a:rPr lang="en-US" sz="2000" dirty="0"/>
              <a:t> About </a:t>
            </a:r>
            <a:r>
              <a:rPr lang="en-US" sz="2000" dirty="0">
                <a:effectLst>
                  <a:outerShdw blurRad="38100" dist="38100" dir="2700000" algn="tl">
                    <a:srgbClr val="000000">
                      <a:alpha val="43137"/>
                    </a:srgbClr>
                  </a:outerShdw>
                </a:effectLst>
              </a:rPr>
              <a:t>15% of the resting cardiac output </a:t>
            </a:r>
            <a:r>
              <a:rPr lang="en-US" sz="2000" dirty="0"/>
              <a:t>and about </a:t>
            </a:r>
            <a:r>
              <a:rPr lang="en-US" sz="2000" dirty="0">
                <a:effectLst>
                  <a:outerShdw blurRad="38100" dist="38100" dir="2700000" algn="tl">
                    <a:srgbClr val="000000">
                      <a:alpha val="43137"/>
                    </a:srgbClr>
                  </a:outerShdw>
                </a:effectLst>
              </a:rPr>
              <a:t>20% of the total oxygen consumption </a:t>
            </a:r>
            <a:r>
              <a:rPr lang="en-US" sz="2000" dirty="0"/>
              <a:t>go to </a:t>
            </a:r>
            <a:r>
              <a:rPr lang="en-US" sz="2000" b="1" dirty="0"/>
              <a:t>support</a:t>
            </a:r>
            <a:r>
              <a:rPr lang="en-US" sz="2000" dirty="0"/>
              <a:t> the </a:t>
            </a:r>
            <a:r>
              <a:rPr lang="en-US" sz="2000" b="1" dirty="0"/>
              <a:t>CNS</a:t>
            </a:r>
            <a:r>
              <a:rPr lang="en-US" sz="2000" dirty="0"/>
              <a:t>.</a:t>
            </a:r>
          </a:p>
          <a:p>
            <a:r>
              <a:rPr lang="en-US" sz="2000" b="1" dirty="0"/>
              <a:t>Widespread neuronal death </a:t>
            </a:r>
            <a:r>
              <a:rPr lang="en-US" sz="2000" dirty="0"/>
              <a:t>leads to “</a:t>
            </a:r>
            <a:r>
              <a:rPr lang="en-US" sz="2000" b="1" dirty="0"/>
              <a:t>brain death</a:t>
            </a:r>
            <a:r>
              <a:rPr lang="en-US" sz="2000" dirty="0"/>
              <a:t>,” with a </a:t>
            </a:r>
            <a:r>
              <a:rPr lang="en-US" sz="2000" dirty="0">
                <a:effectLst>
                  <a:outerShdw blurRad="38100" dist="38100" dir="2700000" algn="tl">
                    <a:srgbClr val="000000">
                      <a:alpha val="43137"/>
                    </a:srgbClr>
                  </a:outerShdw>
                </a:effectLst>
              </a:rPr>
              <a:t>loss of </a:t>
            </a:r>
            <a:r>
              <a:rPr lang="en-US" sz="2000" i="1" dirty="0">
                <a:effectLst>
                  <a:outerShdw blurRad="38100" dist="38100" dir="2700000" algn="tl">
                    <a:srgbClr val="000000">
                      <a:alpha val="43137"/>
                    </a:srgbClr>
                  </a:outerShdw>
                </a:effectLst>
              </a:rPr>
              <a:t>EEG activity</a:t>
            </a:r>
            <a:r>
              <a:rPr lang="en-US" sz="2000" dirty="0"/>
              <a:t>, a </a:t>
            </a:r>
            <a:r>
              <a:rPr lang="en-US" sz="2000" dirty="0">
                <a:effectLst>
                  <a:outerShdw blurRad="38100" dist="38100" dir="2700000" algn="tl">
                    <a:srgbClr val="000000">
                      <a:alpha val="43137"/>
                    </a:srgbClr>
                  </a:outerShdw>
                </a:effectLst>
              </a:rPr>
              <a:t>loss of </a:t>
            </a:r>
            <a:r>
              <a:rPr lang="en-US" sz="2000" i="1" dirty="0">
                <a:effectLst>
                  <a:outerShdw blurRad="38100" dist="38100" dir="2700000" algn="tl">
                    <a:srgbClr val="000000">
                      <a:alpha val="43137"/>
                    </a:srgbClr>
                  </a:outerShdw>
                </a:effectLst>
              </a:rPr>
              <a:t>spontaneous respiration</a:t>
            </a:r>
            <a:r>
              <a:rPr lang="en-US" sz="2000" dirty="0"/>
              <a:t>, a </a:t>
            </a:r>
            <a:r>
              <a:rPr lang="en-US" sz="2000" dirty="0">
                <a:effectLst>
                  <a:outerShdw blurRad="38100" dist="38100" dir="2700000" algn="tl">
                    <a:srgbClr val="000000">
                      <a:alpha val="43137"/>
                    </a:srgbClr>
                  </a:outerShdw>
                </a:effectLst>
              </a:rPr>
              <a:t>loss of </a:t>
            </a:r>
            <a:r>
              <a:rPr lang="en-US" sz="2000" i="1" dirty="0">
                <a:effectLst>
                  <a:outerShdw blurRad="38100" dist="38100" dir="2700000" algn="tl">
                    <a:srgbClr val="000000">
                      <a:alpha val="43137"/>
                    </a:srgbClr>
                  </a:outerShdw>
                </a:effectLst>
              </a:rPr>
              <a:t>reflexes</a:t>
            </a:r>
            <a:r>
              <a:rPr lang="en-US" sz="2000" dirty="0"/>
              <a:t>, and </a:t>
            </a:r>
            <a:r>
              <a:rPr lang="en-US" sz="2000" dirty="0">
                <a:effectLst>
                  <a:outerShdw blurRad="38100" dist="38100" dir="2700000" algn="tl">
                    <a:srgbClr val="000000">
                      <a:alpha val="43137"/>
                    </a:srgbClr>
                  </a:outerShdw>
                </a:effectLst>
              </a:rPr>
              <a:t>absent </a:t>
            </a:r>
            <a:r>
              <a:rPr lang="en-US" sz="2000" i="1" dirty="0">
                <a:effectLst>
                  <a:outerShdw blurRad="38100" dist="38100" dir="2700000" algn="tl">
                    <a:srgbClr val="000000">
                      <a:alpha val="43137"/>
                    </a:srgbClr>
                  </a:outerShdw>
                </a:effectLst>
              </a:rPr>
              <a:t>cerebral perfusion</a:t>
            </a:r>
            <a:r>
              <a:rPr lang="en-US" sz="2000" dirty="0"/>
              <a:t>.</a:t>
            </a:r>
            <a:endParaRPr lang="el-GR" sz="2000" dirty="0"/>
          </a:p>
        </p:txBody>
      </p:sp>
    </p:spTree>
    <p:extLst>
      <p:ext uri="{BB962C8B-B14F-4D97-AF65-F5344CB8AC3E}">
        <p14:creationId xmlns:p14="http://schemas.microsoft.com/office/powerpoint/2010/main" val="39917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FFE6B77-9A18-2FD5-CECC-6DEE813927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61" y="1284051"/>
            <a:ext cx="4042272" cy="5486400"/>
          </a:xfrm>
          <a:prstGeom prst="rect">
            <a:avLst/>
          </a:prstGeom>
        </p:spPr>
      </p:pic>
      <p:sp>
        <p:nvSpPr>
          <p:cNvPr id="4" name="TextBox 3">
            <a:extLst>
              <a:ext uri="{FF2B5EF4-FFF2-40B4-BE49-F238E27FC236}">
                <a16:creationId xmlns:a16="http://schemas.microsoft.com/office/drawing/2014/main" id="{A67085E4-BA42-4C95-2660-C05BD726A310}"/>
              </a:ext>
            </a:extLst>
          </p:cNvPr>
          <p:cNvSpPr txBox="1"/>
          <p:nvPr/>
        </p:nvSpPr>
        <p:spPr>
          <a:xfrm>
            <a:off x="0" y="0"/>
            <a:ext cx="12192000" cy="1600438"/>
          </a:xfrm>
          <a:prstGeom prst="rect">
            <a:avLst/>
          </a:prstGeom>
          <a:noFill/>
        </p:spPr>
        <p:txBody>
          <a:bodyPr wrap="square">
            <a:spAutoFit/>
          </a:bodyPr>
          <a:lstStyle/>
          <a:p>
            <a:pPr algn="just"/>
            <a:r>
              <a:rPr lang="en-US" sz="2000" dirty="0"/>
              <a:t>13-year-old girl has a history of seizures. She has cutaneous shagreen patches, a subungual fibroma, and retinal glial hamartomas. A characteristic CNS lesion for this syndrome is shown.</a:t>
            </a:r>
          </a:p>
          <a:p>
            <a:pPr algn="just"/>
            <a:r>
              <a:rPr lang="en-US" sz="2000" dirty="0"/>
              <a:t>What is your diagnosis? What is the genetic basis for this syndrome? What lesion may this patient have in her heart?</a:t>
            </a:r>
          </a:p>
          <a:p>
            <a:pPr algn="just"/>
            <a:r>
              <a:rPr lang="en-US" sz="2000" dirty="0"/>
              <a:t>What renal lesions might she develop?</a:t>
            </a:r>
          </a:p>
          <a:p>
            <a:endParaRPr lang="en-US" dirty="0"/>
          </a:p>
        </p:txBody>
      </p:sp>
      <p:sp>
        <p:nvSpPr>
          <p:cNvPr id="6" name="TextBox 5">
            <a:extLst>
              <a:ext uri="{FF2B5EF4-FFF2-40B4-BE49-F238E27FC236}">
                <a16:creationId xmlns:a16="http://schemas.microsoft.com/office/drawing/2014/main" id="{9AA7501F-26F8-A601-8AE5-854241A2ACA6}"/>
              </a:ext>
            </a:extLst>
          </p:cNvPr>
          <p:cNvSpPr txBox="1"/>
          <p:nvPr/>
        </p:nvSpPr>
        <p:spPr>
          <a:xfrm>
            <a:off x="4158533" y="787940"/>
            <a:ext cx="8033467" cy="6260942"/>
          </a:xfrm>
          <a:prstGeom prst="rect">
            <a:avLst/>
          </a:prstGeom>
          <a:noFill/>
        </p:spPr>
        <p:txBody>
          <a:bodyPr wrap="square">
            <a:spAutoFit/>
          </a:bodyPr>
          <a:lstStyle/>
          <a:p>
            <a:pPr algn="just"/>
            <a:r>
              <a:rPr lang="en-US" sz="2800" dirty="0"/>
              <a:t>This is a </a:t>
            </a:r>
            <a:r>
              <a:rPr lang="en-US" sz="2800" b="1" dirty="0"/>
              <a:t>cortical</a:t>
            </a:r>
            <a:r>
              <a:rPr lang="en-US" sz="2800" dirty="0"/>
              <a:t> “</a:t>
            </a:r>
            <a:r>
              <a:rPr lang="en-US" sz="2800" dirty="0">
                <a:effectLst>
                  <a:outerShdw blurRad="38100" dist="38100" dir="2700000" algn="tl">
                    <a:srgbClr val="000000">
                      <a:alpha val="43137"/>
                    </a:srgbClr>
                  </a:outerShdw>
                </a:effectLst>
              </a:rPr>
              <a:t>tuber</a:t>
            </a:r>
            <a:r>
              <a:rPr lang="en-US" sz="2800" dirty="0"/>
              <a:t>” or </a:t>
            </a:r>
            <a:r>
              <a:rPr lang="en-US" sz="2800" dirty="0">
                <a:effectLst>
                  <a:outerShdw blurRad="38100" dist="38100" dir="2700000" algn="tl">
                    <a:srgbClr val="000000">
                      <a:alpha val="43137"/>
                    </a:srgbClr>
                  </a:outerShdw>
                </a:effectLst>
              </a:rPr>
              <a:t>hamartoma</a:t>
            </a:r>
            <a:r>
              <a:rPr lang="en-US" sz="2800" dirty="0"/>
              <a:t> (▪) found in a patient with </a:t>
            </a:r>
            <a:r>
              <a:rPr lang="en-US" sz="2800" b="1" dirty="0"/>
              <a:t>tuberous sclerosis</a:t>
            </a:r>
            <a:r>
              <a:rPr lang="en-US" sz="2800" dirty="0"/>
              <a:t>.</a:t>
            </a:r>
          </a:p>
          <a:p>
            <a:pPr algn="just"/>
            <a:endParaRPr lang="en-US" sz="2800" dirty="0"/>
          </a:p>
          <a:p>
            <a:pPr algn="just"/>
            <a:r>
              <a:rPr lang="en-US" sz="2800" dirty="0"/>
              <a:t>The </a:t>
            </a:r>
            <a:r>
              <a:rPr lang="en-US" sz="2800" u="sng" dirty="0"/>
              <a:t>most commonly</a:t>
            </a:r>
            <a:r>
              <a:rPr lang="en-US" sz="2800" dirty="0"/>
              <a:t> </a:t>
            </a:r>
            <a:r>
              <a:rPr lang="en-US" sz="2800" b="1" dirty="0"/>
              <a:t>mutated gene is TSC2</a:t>
            </a:r>
            <a:r>
              <a:rPr lang="en-US" sz="2800" dirty="0"/>
              <a:t>, which encodes for the </a:t>
            </a:r>
            <a:r>
              <a:rPr lang="en-US" sz="2800" b="1" dirty="0"/>
              <a:t>tuberin</a:t>
            </a:r>
            <a:r>
              <a:rPr lang="en-US" sz="2800" dirty="0"/>
              <a:t> protein; this protein may have </a:t>
            </a:r>
            <a:r>
              <a:rPr lang="en-US" sz="2800" dirty="0">
                <a:effectLst>
                  <a:outerShdw blurRad="38100" dist="38100" dir="2700000" algn="tl">
                    <a:srgbClr val="000000">
                      <a:alpha val="43137"/>
                    </a:srgbClr>
                  </a:outerShdw>
                </a:effectLst>
              </a:rPr>
              <a:t>GTPase-activating activity</a:t>
            </a:r>
            <a:r>
              <a:rPr lang="en-US" sz="2800" dirty="0"/>
              <a:t>. The </a:t>
            </a:r>
            <a:r>
              <a:rPr lang="en-US" sz="2800" i="1" dirty="0"/>
              <a:t>less common TSC1 gene mutation </a:t>
            </a:r>
            <a:r>
              <a:rPr lang="en-US" sz="2800" dirty="0"/>
              <a:t>affects the protein </a:t>
            </a:r>
            <a:r>
              <a:rPr lang="en-US" sz="2800" i="1" dirty="0"/>
              <a:t>hamartin</a:t>
            </a:r>
            <a:r>
              <a:rPr lang="en-US" sz="2800" dirty="0"/>
              <a:t>, which does not have a known function. Together, both proteins are suggested to </a:t>
            </a:r>
            <a:r>
              <a:rPr lang="en-US" sz="2800" b="1" dirty="0"/>
              <a:t>regulate cellular proliferation.</a:t>
            </a:r>
          </a:p>
          <a:p>
            <a:pPr algn="just"/>
            <a:endParaRPr lang="en-US" sz="2800" dirty="0"/>
          </a:p>
          <a:p>
            <a:pPr algn="just"/>
            <a:r>
              <a:rPr lang="en-US" sz="2800" dirty="0">
                <a:effectLst>
                  <a:outerShdw blurRad="38100" dist="38100" dir="2700000" algn="tl">
                    <a:srgbClr val="000000">
                      <a:alpha val="43137"/>
                    </a:srgbClr>
                  </a:outerShdw>
                </a:effectLst>
              </a:rPr>
              <a:t>Cardiac rhabdomyoma</a:t>
            </a:r>
          </a:p>
          <a:p>
            <a:pPr algn="just"/>
            <a:endParaRPr lang="en-US" sz="2800" dirty="0"/>
          </a:p>
          <a:p>
            <a:pPr algn="just"/>
            <a:r>
              <a:rPr lang="en-US" sz="2800" dirty="0">
                <a:effectLst>
                  <a:outerShdw blurRad="38100" dist="38100" dir="2700000" algn="tl">
                    <a:srgbClr val="000000">
                      <a:alpha val="43137"/>
                    </a:srgbClr>
                  </a:outerShdw>
                </a:effectLst>
              </a:rPr>
              <a:t>Renal </a:t>
            </a:r>
            <a:r>
              <a:rPr lang="en-US" sz="2800" dirty="0" err="1">
                <a:effectLst>
                  <a:outerShdw blurRad="38100" dist="38100" dir="2700000" algn="tl">
                    <a:srgbClr val="000000">
                      <a:alpha val="43137"/>
                    </a:srgbClr>
                  </a:outerShdw>
                </a:effectLst>
              </a:rPr>
              <a:t>angiomyolipomas</a:t>
            </a:r>
            <a:endParaRPr lang="el-GR"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7982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FA3A49C-3618-A0ED-3238-DD88C6CD7E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6878" y="1161615"/>
            <a:ext cx="3785872" cy="5618564"/>
          </a:xfrm>
          <a:prstGeom prst="rect">
            <a:avLst/>
          </a:prstGeom>
        </p:spPr>
      </p:pic>
      <p:sp>
        <p:nvSpPr>
          <p:cNvPr id="4" name="TextBox 3">
            <a:extLst>
              <a:ext uri="{FF2B5EF4-FFF2-40B4-BE49-F238E27FC236}">
                <a16:creationId xmlns:a16="http://schemas.microsoft.com/office/drawing/2014/main" id="{2B2ED6FE-0CDD-7140-53F1-D0FAE836B1D1}"/>
              </a:ext>
            </a:extLst>
          </p:cNvPr>
          <p:cNvSpPr txBox="1"/>
          <p:nvPr/>
        </p:nvSpPr>
        <p:spPr>
          <a:xfrm>
            <a:off x="0" y="1"/>
            <a:ext cx="12192000" cy="1477328"/>
          </a:xfrm>
          <a:prstGeom prst="rect">
            <a:avLst/>
          </a:prstGeom>
          <a:noFill/>
        </p:spPr>
        <p:txBody>
          <a:bodyPr wrap="square">
            <a:spAutoFit/>
          </a:bodyPr>
          <a:lstStyle/>
          <a:p>
            <a:pPr algn="just"/>
            <a:r>
              <a:rPr lang="en-US" dirty="0"/>
              <a:t>A 20-year-old man is plethoric, with a hemoglobin level of 21 g/dL (</a:t>
            </a:r>
            <a:r>
              <a:rPr lang="en-US" dirty="0" err="1"/>
              <a:t>nl</a:t>
            </a:r>
            <a:r>
              <a:rPr lang="en-US" dirty="0"/>
              <a:t> 13.8 to 17.2 g/dL). He is hypertensive, and he has elevated urinary catecholamine levels. An abdominal CT scan reveals adrenal and renal masses with hepatic cysts. MRI reveals cerebellar and cervical spinal cord lesions. The gross and microscopic appearances of a characteristic spinal cord lesion from a similar patient are shown. What gene has mutated? What is the cord lesion? What are the patient's adrenal and renal lesions likely to be?</a:t>
            </a:r>
            <a:endParaRPr lang="el-GR" dirty="0"/>
          </a:p>
        </p:txBody>
      </p:sp>
      <p:sp>
        <p:nvSpPr>
          <p:cNvPr id="6" name="TextBox 5">
            <a:extLst>
              <a:ext uri="{FF2B5EF4-FFF2-40B4-BE49-F238E27FC236}">
                <a16:creationId xmlns:a16="http://schemas.microsoft.com/office/drawing/2014/main" id="{06C40EC0-0BAC-943C-1A38-70F9F39C8ED7}"/>
              </a:ext>
            </a:extLst>
          </p:cNvPr>
          <p:cNvSpPr txBox="1"/>
          <p:nvPr/>
        </p:nvSpPr>
        <p:spPr>
          <a:xfrm>
            <a:off x="0" y="1381328"/>
            <a:ext cx="8247629" cy="5694025"/>
          </a:xfrm>
          <a:prstGeom prst="rect">
            <a:avLst/>
          </a:prstGeom>
          <a:noFill/>
        </p:spPr>
        <p:txBody>
          <a:bodyPr wrap="square">
            <a:spAutoFit/>
          </a:bodyPr>
          <a:lstStyle/>
          <a:p>
            <a:pPr algn="just"/>
            <a:r>
              <a:rPr lang="en-US" sz="3200" dirty="0"/>
              <a:t>The </a:t>
            </a:r>
            <a:r>
              <a:rPr lang="en-US" sz="3200" dirty="0">
                <a:effectLst>
                  <a:outerShdw blurRad="38100" dist="38100" dir="2700000" algn="tl">
                    <a:srgbClr val="000000">
                      <a:alpha val="43137"/>
                    </a:srgbClr>
                  </a:outerShdw>
                </a:effectLst>
              </a:rPr>
              <a:t>von Hippel–Lindau (VHL) gene </a:t>
            </a:r>
            <a:r>
              <a:rPr lang="en-US" sz="3200" dirty="0"/>
              <a:t>acts as a </a:t>
            </a:r>
            <a:r>
              <a:rPr lang="en-US" sz="3200" b="1" dirty="0"/>
              <a:t>tumor suppressor</a:t>
            </a:r>
            <a:r>
              <a:rPr lang="en-US" sz="3200" dirty="0"/>
              <a:t>. It </a:t>
            </a:r>
            <a:r>
              <a:rPr lang="en-US" sz="3200" dirty="0">
                <a:effectLst>
                  <a:outerShdw blurRad="38100" dist="38100" dir="2700000" algn="tl">
                    <a:srgbClr val="000000">
                      <a:alpha val="43137"/>
                    </a:srgbClr>
                  </a:outerShdw>
                </a:effectLst>
              </a:rPr>
              <a:t>regulates</a:t>
            </a:r>
            <a:r>
              <a:rPr lang="en-US" sz="3200" dirty="0"/>
              <a:t> the </a:t>
            </a:r>
            <a:r>
              <a:rPr lang="en-US" sz="3200" b="1" dirty="0"/>
              <a:t>expression of vascular endothelial growth factor (VEGF) </a:t>
            </a:r>
            <a:r>
              <a:rPr lang="en-US" sz="3200" dirty="0"/>
              <a:t>through </a:t>
            </a:r>
            <a:r>
              <a:rPr lang="en-US" sz="3200" b="1" dirty="0"/>
              <a:t>hypoxia-inducible factor-1</a:t>
            </a:r>
            <a:r>
              <a:rPr lang="en-US" sz="3200" dirty="0"/>
              <a:t>.</a:t>
            </a:r>
          </a:p>
          <a:p>
            <a:pPr algn="just"/>
            <a:r>
              <a:rPr lang="en-US" sz="3200" dirty="0">
                <a:effectLst>
                  <a:outerShdw blurRad="38100" dist="38100" dir="2700000" algn="tl">
                    <a:srgbClr val="000000">
                      <a:alpha val="43137"/>
                    </a:srgbClr>
                  </a:outerShdw>
                </a:effectLst>
              </a:rPr>
              <a:t>VHL syndrome </a:t>
            </a:r>
            <a:r>
              <a:rPr lang="en-US" sz="3200" dirty="0"/>
              <a:t>is associated with several neoplasms; </a:t>
            </a:r>
            <a:r>
              <a:rPr lang="en-US" sz="3200" dirty="0">
                <a:effectLst>
                  <a:outerShdw blurRad="38100" dist="38100" dir="2700000" algn="tl">
                    <a:srgbClr val="000000">
                      <a:alpha val="43137"/>
                    </a:srgbClr>
                  </a:outerShdw>
                </a:effectLst>
              </a:rPr>
              <a:t>capillary hemangioblastomas </a:t>
            </a:r>
            <a:r>
              <a:rPr lang="en-US" sz="3200" dirty="0"/>
              <a:t>(▪) are </a:t>
            </a:r>
            <a:r>
              <a:rPr lang="en-US" sz="3200" dirty="0">
                <a:effectLst>
                  <a:outerShdw blurRad="38100" dist="38100" dir="2700000" algn="tl">
                    <a:srgbClr val="000000">
                      <a:alpha val="43137"/>
                    </a:srgbClr>
                  </a:outerShdw>
                </a:effectLst>
              </a:rPr>
              <a:t>common</a:t>
            </a:r>
            <a:r>
              <a:rPr lang="en-US" sz="3200" dirty="0"/>
              <a:t> in the </a:t>
            </a:r>
            <a:r>
              <a:rPr lang="en-US" sz="3200" dirty="0">
                <a:effectLst>
                  <a:outerShdw blurRad="38100" dist="38100" dir="2700000" algn="tl">
                    <a:srgbClr val="000000">
                      <a:alpha val="43137"/>
                    </a:srgbClr>
                  </a:outerShdw>
                </a:effectLst>
              </a:rPr>
              <a:t>CNS</a:t>
            </a:r>
            <a:r>
              <a:rPr lang="en-US" sz="3200" dirty="0"/>
              <a:t>. These hemangioblastomas can also </a:t>
            </a:r>
            <a:r>
              <a:rPr lang="en-US" sz="3200" dirty="0">
                <a:effectLst>
                  <a:outerShdw blurRad="38100" dist="38100" dir="2700000" algn="tl">
                    <a:srgbClr val="000000">
                      <a:alpha val="43137"/>
                    </a:srgbClr>
                  </a:outerShdw>
                </a:effectLst>
              </a:rPr>
              <a:t>secrete erythropoietin </a:t>
            </a:r>
            <a:r>
              <a:rPr lang="en-US" sz="3200" dirty="0"/>
              <a:t>and cause </a:t>
            </a:r>
            <a:r>
              <a:rPr lang="en-US" sz="3200" dirty="0">
                <a:effectLst>
                  <a:outerShdw blurRad="38100" dist="38100" dir="2700000" algn="tl">
                    <a:srgbClr val="000000">
                      <a:alpha val="43137"/>
                    </a:srgbClr>
                  </a:outerShdw>
                </a:effectLst>
              </a:rPr>
              <a:t>polycythemia</a:t>
            </a:r>
            <a:r>
              <a:rPr lang="en-US" sz="3200" dirty="0"/>
              <a:t> (hence the patient's florid facies and elevated hematocrit level).</a:t>
            </a:r>
          </a:p>
          <a:p>
            <a:pPr algn="just"/>
            <a:r>
              <a:rPr lang="en-US" sz="3200" dirty="0">
                <a:effectLst>
                  <a:outerShdw blurRad="38100" dist="38100" dir="2700000" algn="tl">
                    <a:srgbClr val="000000">
                      <a:alpha val="43137"/>
                    </a:srgbClr>
                  </a:outerShdw>
                </a:effectLst>
              </a:rPr>
              <a:t>Pheochromocytoma</a:t>
            </a:r>
            <a:r>
              <a:rPr lang="en-US" sz="3200" dirty="0"/>
              <a:t> and </a:t>
            </a:r>
            <a:r>
              <a:rPr lang="en-US" sz="3200" dirty="0">
                <a:effectLst>
                  <a:outerShdw blurRad="38100" dist="38100" dir="2700000" algn="tl">
                    <a:srgbClr val="000000">
                      <a:alpha val="43137"/>
                    </a:srgbClr>
                  </a:outerShdw>
                </a:effectLst>
              </a:rPr>
              <a:t>renal cell carcinoma</a:t>
            </a:r>
            <a:r>
              <a:rPr lang="en-US" sz="3200" dirty="0"/>
              <a:t>.</a:t>
            </a:r>
            <a:endParaRPr lang="el-GR" sz="3200" dirty="0"/>
          </a:p>
        </p:txBody>
      </p:sp>
    </p:spTree>
    <p:extLst>
      <p:ext uri="{BB962C8B-B14F-4D97-AF65-F5344CB8AC3E}">
        <p14:creationId xmlns:p14="http://schemas.microsoft.com/office/powerpoint/2010/main" val="240416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EBBF26F-A2C6-FF64-B8DC-16E592A3F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65" y="1561075"/>
            <a:ext cx="6594137" cy="5228831"/>
          </a:xfrm>
          <a:prstGeom prst="rect">
            <a:avLst/>
          </a:prstGeom>
        </p:spPr>
      </p:pic>
      <p:sp>
        <p:nvSpPr>
          <p:cNvPr id="4" name="TextBox 3">
            <a:extLst>
              <a:ext uri="{FF2B5EF4-FFF2-40B4-BE49-F238E27FC236}">
                <a16:creationId xmlns:a16="http://schemas.microsoft.com/office/drawing/2014/main" id="{0DD61100-A117-7CD7-5116-A4E4BA42E9E8}"/>
              </a:ext>
            </a:extLst>
          </p:cNvPr>
          <p:cNvSpPr txBox="1"/>
          <p:nvPr/>
        </p:nvSpPr>
        <p:spPr>
          <a:xfrm>
            <a:off x="0" y="0"/>
            <a:ext cx="12192000" cy="1631216"/>
          </a:xfrm>
          <a:prstGeom prst="rect">
            <a:avLst/>
          </a:prstGeom>
          <a:noFill/>
        </p:spPr>
        <p:txBody>
          <a:bodyPr wrap="square">
            <a:spAutoFit/>
          </a:bodyPr>
          <a:lstStyle/>
          <a:p>
            <a:pPr algn="just"/>
            <a:r>
              <a:rPr lang="en-US" sz="2000" dirty="0"/>
              <a:t>A 44-year-old man with a 1-year history of worsening jerky, hyperkinetic (choreoathetoid) movements of all limbs subsequently develops bradykinesia and rigidity. After another 8 years, he dies of pneumonia. The gross appearance of his brain is shown.</a:t>
            </a:r>
          </a:p>
          <a:p>
            <a:pPr algn="just"/>
            <a:r>
              <a:rPr lang="en-US" sz="2000" dirty="0"/>
              <a:t>What is your diagnosis? What is the genetic mechanism for this disease? Why might individuals with the abnormal gene not manifest the disease?</a:t>
            </a:r>
            <a:endParaRPr lang="el-GR" sz="2000" dirty="0"/>
          </a:p>
        </p:txBody>
      </p:sp>
      <p:sp>
        <p:nvSpPr>
          <p:cNvPr id="6" name="TextBox 5">
            <a:extLst>
              <a:ext uri="{FF2B5EF4-FFF2-40B4-BE49-F238E27FC236}">
                <a16:creationId xmlns:a16="http://schemas.microsoft.com/office/drawing/2014/main" id="{A1131F3E-E903-663B-B2C2-48E5F5CE6B79}"/>
              </a:ext>
            </a:extLst>
          </p:cNvPr>
          <p:cNvSpPr txBox="1"/>
          <p:nvPr/>
        </p:nvSpPr>
        <p:spPr>
          <a:xfrm>
            <a:off x="6682902" y="1561075"/>
            <a:ext cx="5509098" cy="5324535"/>
          </a:xfrm>
          <a:prstGeom prst="rect">
            <a:avLst/>
          </a:prstGeom>
          <a:noFill/>
        </p:spPr>
        <p:txBody>
          <a:bodyPr wrap="square">
            <a:spAutoFit/>
          </a:bodyPr>
          <a:lstStyle/>
          <a:p>
            <a:pPr algn="just"/>
            <a:r>
              <a:rPr lang="en-US" sz="2000" dirty="0"/>
              <a:t>The </a:t>
            </a:r>
            <a:r>
              <a:rPr lang="en-US" sz="2000" b="1" dirty="0"/>
              <a:t>corpus striatum </a:t>
            </a:r>
            <a:r>
              <a:rPr lang="en-US" sz="2000" dirty="0"/>
              <a:t>is most affected by </a:t>
            </a:r>
            <a:r>
              <a:rPr lang="en-US" sz="2000" b="1" dirty="0"/>
              <a:t>Huntington disease (HD)</a:t>
            </a:r>
            <a:r>
              <a:rPr lang="en-US" sz="2000" dirty="0"/>
              <a:t>. Note the </a:t>
            </a:r>
            <a:r>
              <a:rPr lang="en-US" sz="2000" b="1" dirty="0"/>
              <a:t>marked</a:t>
            </a:r>
            <a:r>
              <a:rPr lang="en-US" sz="2000" dirty="0"/>
              <a:t> </a:t>
            </a:r>
            <a:r>
              <a:rPr lang="en-US" sz="2000" b="1" spc="300" dirty="0"/>
              <a:t>caudate nucleus atrophy </a:t>
            </a:r>
            <a:r>
              <a:rPr lang="en-US" sz="2000" dirty="0"/>
              <a:t>(▴) with </a:t>
            </a:r>
            <a:r>
              <a:rPr lang="en-US" sz="2000" b="1" spc="300" dirty="0"/>
              <a:t>hydrocephalus ex vacuo </a:t>
            </a:r>
            <a:r>
              <a:rPr lang="en-US" sz="2000" dirty="0"/>
              <a:t>(♦).</a:t>
            </a:r>
          </a:p>
          <a:p>
            <a:pPr algn="just"/>
            <a:endParaRPr lang="en-US" sz="2000" dirty="0"/>
          </a:p>
          <a:p>
            <a:pPr algn="just"/>
            <a:r>
              <a:rPr lang="en-US" sz="2000" dirty="0"/>
              <a:t>This is an example of a </a:t>
            </a:r>
            <a:r>
              <a:rPr lang="en-US" sz="2000" b="1" dirty="0"/>
              <a:t>trinucleotide repeat disorder.</a:t>
            </a:r>
            <a:r>
              <a:rPr lang="en-US" sz="2000" dirty="0"/>
              <a:t> </a:t>
            </a:r>
            <a:r>
              <a:rPr lang="en-US" sz="2000" dirty="0">
                <a:effectLst>
                  <a:outerShdw blurRad="38100" dist="38100" dir="2700000" algn="tl">
                    <a:srgbClr val="000000">
                      <a:alpha val="43137"/>
                    </a:srgbClr>
                  </a:outerShdw>
                </a:effectLst>
              </a:rPr>
              <a:t>Increased repeats of CAG </a:t>
            </a:r>
            <a:r>
              <a:rPr lang="en-US" sz="2000" dirty="0"/>
              <a:t>in the huntingtin gene coding sequence lead to </a:t>
            </a:r>
            <a:r>
              <a:rPr lang="en-US" sz="2000" dirty="0">
                <a:effectLst>
                  <a:outerShdw blurRad="38100" dist="38100" dir="2700000" algn="tl">
                    <a:srgbClr val="000000">
                      <a:alpha val="43137"/>
                    </a:srgbClr>
                  </a:outerShdw>
                </a:effectLst>
              </a:rPr>
              <a:t>increased numbers of linked glutamines</a:t>
            </a:r>
            <a:r>
              <a:rPr lang="en-US" sz="2000" dirty="0"/>
              <a:t>. These presumably lead to </a:t>
            </a:r>
            <a:r>
              <a:rPr lang="en-US" sz="2000" dirty="0">
                <a:effectLst>
                  <a:outerShdw blurRad="38100" dist="38100" dir="2700000" algn="tl">
                    <a:srgbClr val="000000">
                      <a:alpha val="43137"/>
                    </a:srgbClr>
                  </a:outerShdw>
                </a:effectLst>
              </a:rPr>
              <a:t>protein misfolding, aggregation, and toxic intranuclear inclusions.</a:t>
            </a:r>
          </a:p>
          <a:p>
            <a:pPr algn="just"/>
            <a:endParaRPr lang="en-US" sz="2000" dirty="0"/>
          </a:p>
          <a:p>
            <a:pPr algn="just"/>
            <a:r>
              <a:rPr lang="en-US" sz="2000" dirty="0">
                <a:effectLst>
                  <a:outerShdw blurRad="38100" dist="38100" dir="2700000" algn="tl">
                    <a:srgbClr val="000000">
                      <a:alpha val="43137"/>
                    </a:srgbClr>
                  </a:outerShdw>
                </a:effectLst>
              </a:rPr>
              <a:t>Normal HD genes </a:t>
            </a:r>
            <a:r>
              <a:rPr lang="en-US" sz="2000" dirty="0"/>
              <a:t>have </a:t>
            </a:r>
            <a:r>
              <a:rPr lang="en-US" sz="2000" dirty="0">
                <a:effectLst>
                  <a:outerShdw blurRad="38100" dist="38100" dir="2700000" algn="tl">
                    <a:srgbClr val="000000">
                      <a:alpha val="43137"/>
                    </a:srgbClr>
                  </a:outerShdw>
                </a:effectLst>
              </a:rPr>
              <a:t>6</a:t>
            </a:r>
            <a:r>
              <a:rPr lang="en-US" sz="2000" dirty="0"/>
              <a:t> to </a:t>
            </a:r>
            <a:r>
              <a:rPr lang="en-US" sz="2000" dirty="0">
                <a:effectLst>
                  <a:outerShdw blurRad="38100" dist="38100" dir="2700000" algn="tl">
                    <a:srgbClr val="000000">
                      <a:alpha val="43137"/>
                    </a:srgbClr>
                  </a:outerShdw>
                </a:effectLst>
              </a:rPr>
              <a:t>35 repeats</a:t>
            </a:r>
            <a:r>
              <a:rPr lang="en-US" sz="2000" dirty="0"/>
              <a:t>. Although 36 to 38 repeats may not lead to disease, </a:t>
            </a:r>
            <a:r>
              <a:rPr lang="en-US" sz="2000" b="1" dirty="0"/>
              <a:t>39 or more usually do</a:t>
            </a:r>
            <a:r>
              <a:rPr lang="en-US" sz="2000" dirty="0"/>
              <a:t>. </a:t>
            </a:r>
            <a:r>
              <a:rPr lang="en-US" sz="2000" spc="600" dirty="0"/>
              <a:t>Repeats tend to </a:t>
            </a:r>
            <a:r>
              <a:rPr lang="en-US" sz="2000" b="1" spc="600" dirty="0"/>
              <a:t>expand</a:t>
            </a:r>
            <a:r>
              <a:rPr lang="en-US" sz="2000" spc="600" dirty="0"/>
              <a:t> in </a:t>
            </a:r>
            <a:r>
              <a:rPr lang="en-US" sz="2000" b="1" spc="600" dirty="0"/>
              <a:t>successive</a:t>
            </a:r>
            <a:r>
              <a:rPr lang="en-US" sz="2000" spc="600" dirty="0"/>
              <a:t> generations (“anticipation”).</a:t>
            </a:r>
            <a:endParaRPr lang="el-GR" sz="2000" spc="600" dirty="0"/>
          </a:p>
        </p:txBody>
      </p:sp>
    </p:spTree>
    <p:extLst>
      <p:ext uri="{BB962C8B-B14F-4D97-AF65-F5344CB8AC3E}">
        <p14:creationId xmlns:p14="http://schemas.microsoft.com/office/powerpoint/2010/main" val="241672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C7BA44F-8332-93C2-8ABD-5A5B40D96A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31" y="86593"/>
            <a:ext cx="3823548" cy="6683857"/>
          </a:xfrm>
          <a:prstGeom prst="rect">
            <a:avLst/>
          </a:prstGeom>
        </p:spPr>
      </p:pic>
      <p:sp>
        <p:nvSpPr>
          <p:cNvPr id="4" name="TextBox 3">
            <a:extLst>
              <a:ext uri="{FF2B5EF4-FFF2-40B4-BE49-F238E27FC236}">
                <a16:creationId xmlns:a16="http://schemas.microsoft.com/office/drawing/2014/main" id="{C69053D2-0DB4-259B-3D80-FFF247D4C357}"/>
              </a:ext>
            </a:extLst>
          </p:cNvPr>
          <p:cNvSpPr txBox="1"/>
          <p:nvPr/>
        </p:nvSpPr>
        <p:spPr>
          <a:xfrm>
            <a:off x="3940279" y="0"/>
            <a:ext cx="8134990" cy="3046988"/>
          </a:xfrm>
          <a:prstGeom prst="rect">
            <a:avLst/>
          </a:prstGeom>
          <a:noFill/>
        </p:spPr>
        <p:txBody>
          <a:bodyPr wrap="square">
            <a:spAutoFit/>
          </a:bodyPr>
          <a:lstStyle/>
          <a:p>
            <a:pPr algn="just"/>
            <a:r>
              <a:rPr lang="en-US" sz="2400" dirty="0"/>
              <a:t>A 49-year-old woman with a 10-year history of a choreoathetoid movement disorder develops depression and memory loss that progress to profound dementia. She dies of aspiration pneumonia. The microscopic appearance of her caudate nucleus is shown.</a:t>
            </a:r>
          </a:p>
          <a:p>
            <a:pPr algn="just"/>
            <a:r>
              <a:rPr lang="en-US" sz="2400" dirty="0"/>
              <a:t>What is your diagnosis?</a:t>
            </a:r>
          </a:p>
          <a:p>
            <a:pPr algn="just"/>
            <a:r>
              <a:rPr lang="en-US" sz="2400" dirty="0"/>
              <a:t>What inheritance pattern does this disease have?</a:t>
            </a:r>
          </a:p>
          <a:p>
            <a:pPr algn="just"/>
            <a:r>
              <a:rPr lang="en-US" sz="2400" dirty="0"/>
              <a:t>Why was her father affected at an older age?</a:t>
            </a:r>
            <a:endParaRPr lang="el-GR" sz="2400" dirty="0"/>
          </a:p>
        </p:txBody>
      </p:sp>
      <p:sp>
        <p:nvSpPr>
          <p:cNvPr id="6" name="TextBox 5">
            <a:extLst>
              <a:ext uri="{FF2B5EF4-FFF2-40B4-BE49-F238E27FC236}">
                <a16:creationId xmlns:a16="http://schemas.microsoft.com/office/drawing/2014/main" id="{1ED4CBD0-D758-FEEB-4A5D-4F4BCFAF9595}"/>
              </a:ext>
            </a:extLst>
          </p:cNvPr>
          <p:cNvSpPr txBox="1"/>
          <p:nvPr/>
        </p:nvSpPr>
        <p:spPr>
          <a:xfrm>
            <a:off x="3940278" y="3046988"/>
            <a:ext cx="8134990" cy="3785652"/>
          </a:xfrm>
          <a:prstGeom prst="rect">
            <a:avLst/>
          </a:prstGeom>
          <a:noFill/>
        </p:spPr>
        <p:txBody>
          <a:bodyPr wrap="square">
            <a:spAutoFit/>
          </a:bodyPr>
          <a:lstStyle/>
          <a:p>
            <a:pPr algn="just"/>
            <a:r>
              <a:rPr lang="en-US" sz="2400" dirty="0"/>
              <a:t>Note the </a:t>
            </a:r>
            <a:r>
              <a:rPr lang="en-US" sz="2400" b="1" dirty="0"/>
              <a:t>loss of neurons </a:t>
            </a:r>
            <a:r>
              <a:rPr lang="en-US" sz="2400" dirty="0"/>
              <a:t>and the </a:t>
            </a:r>
            <a:r>
              <a:rPr lang="en-US" sz="2400" b="1" dirty="0"/>
              <a:t>gliosis</a:t>
            </a:r>
            <a:r>
              <a:rPr lang="en-US" sz="2400" dirty="0"/>
              <a:t> (▴), which are </a:t>
            </a:r>
            <a:r>
              <a:rPr lang="en-US" sz="2400" b="1" dirty="0"/>
              <a:t>typical </a:t>
            </a:r>
            <a:r>
              <a:rPr lang="en-US" sz="2400" dirty="0"/>
              <a:t>for </a:t>
            </a:r>
            <a:r>
              <a:rPr lang="en-US" sz="2400" b="1" dirty="0"/>
              <a:t>Huntington disease</a:t>
            </a:r>
            <a:r>
              <a:rPr lang="en-US" sz="2400" dirty="0"/>
              <a:t>.</a:t>
            </a:r>
          </a:p>
          <a:p>
            <a:pPr algn="just"/>
            <a:endParaRPr lang="en-US" sz="2400" dirty="0"/>
          </a:p>
          <a:p>
            <a:pPr algn="just"/>
            <a:r>
              <a:rPr lang="en-US" sz="2400" dirty="0"/>
              <a:t>There is an </a:t>
            </a:r>
            <a:r>
              <a:rPr lang="en-US" sz="2400" b="1" dirty="0"/>
              <a:t>autosomal-dominant</a:t>
            </a:r>
            <a:r>
              <a:rPr lang="en-US" sz="2400" dirty="0"/>
              <a:t> pattern of </a:t>
            </a:r>
            <a:r>
              <a:rPr lang="en-US" sz="2400" dirty="0">
                <a:effectLst>
                  <a:outerShdw blurRad="38100" dist="38100" dir="2700000" algn="tl">
                    <a:srgbClr val="000000">
                      <a:alpha val="43137"/>
                    </a:srgbClr>
                  </a:outerShdw>
                </a:effectLst>
              </a:rPr>
              <a:t>inheritance</a:t>
            </a:r>
            <a:r>
              <a:rPr lang="en-US" sz="2400" dirty="0"/>
              <a:t>. </a:t>
            </a:r>
            <a:r>
              <a:rPr lang="en-US" sz="2400" i="1" dirty="0"/>
              <a:t>Spontaneous new mutations </a:t>
            </a:r>
            <a:r>
              <a:rPr lang="en-US" sz="2400" dirty="0"/>
              <a:t>are </a:t>
            </a:r>
            <a:r>
              <a:rPr lang="en-US" sz="2400" b="1" i="1" dirty="0"/>
              <a:t>un</a:t>
            </a:r>
            <a:r>
              <a:rPr lang="en-US" sz="2400" i="1" dirty="0"/>
              <a:t>common</a:t>
            </a:r>
            <a:r>
              <a:rPr lang="en-US" sz="2400" dirty="0"/>
              <a:t>.</a:t>
            </a:r>
          </a:p>
          <a:p>
            <a:pPr algn="just"/>
            <a:endParaRPr lang="en-US" sz="2400" dirty="0"/>
          </a:p>
          <a:p>
            <a:pPr algn="just"/>
            <a:r>
              <a:rPr lang="en-US" sz="2400" dirty="0"/>
              <a:t>The </a:t>
            </a:r>
            <a:r>
              <a:rPr lang="en-US" sz="2400" b="1" dirty="0"/>
              <a:t>expansion of CAG tandem repeats </a:t>
            </a:r>
            <a:r>
              <a:rPr lang="en-US" sz="2400" dirty="0"/>
              <a:t>occurs during </a:t>
            </a:r>
            <a:r>
              <a:rPr lang="en-US" sz="2400" b="1" dirty="0"/>
              <a:t>spermatogenesis,</a:t>
            </a:r>
            <a:r>
              <a:rPr lang="en-US" sz="2400" dirty="0"/>
              <a:t> so fathers can pass expanded numbers of repeats to </a:t>
            </a:r>
            <a:r>
              <a:rPr lang="en-US" sz="2400" dirty="0">
                <a:effectLst>
                  <a:outerShdw blurRad="38100" dist="38100" dir="2700000" algn="tl">
                    <a:srgbClr val="000000">
                      <a:alpha val="43137"/>
                    </a:srgbClr>
                  </a:outerShdw>
                </a:effectLst>
              </a:rPr>
              <a:t>offspring</a:t>
            </a:r>
            <a:r>
              <a:rPr lang="en-US" sz="2400" dirty="0"/>
              <a:t>, who manifest </a:t>
            </a:r>
            <a:r>
              <a:rPr lang="en-US" sz="2400" dirty="0">
                <a:effectLst>
                  <a:outerShdw blurRad="38100" dist="38100" dir="2700000" algn="tl">
                    <a:srgbClr val="000000">
                      <a:alpha val="43137"/>
                    </a:srgbClr>
                  </a:outerShdw>
                </a:effectLst>
              </a:rPr>
              <a:t>more severe disease </a:t>
            </a:r>
            <a:r>
              <a:rPr lang="en-US" sz="2400" dirty="0"/>
              <a:t>at an </a:t>
            </a:r>
            <a:r>
              <a:rPr lang="en-US" sz="2400" dirty="0">
                <a:effectLst>
                  <a:outerShdw blurRad="38100" dist="38100" dir="2700000" algn="tl">
                    <a:srgbClr val="000000">
                      <a:alpha val="43137"/>
                    </a:srgbClr>
                  </a:outerShdw>
                </a:effectLst>
              </a:rPr>
              <a:t>earlier age </a:t>
            </a:r>
            <a:r>
              <a:rPr lang="en-US" sz="2400" dirty="0"/>
              <a:t>(“</a:t>
            </a:r>
            <a:r>
              <a:rPr lang="en-US" sz="2400" dirty="0">
                <a:effectLst>
                  <a:outerShdw blurRad="38100" dist="38100" dir="2700000" algn="tl">
                    <a:srgbClr val="000000">
                      <a:alpha val="43137"/>
                    </a:srgbClr>
                  </a:outerShdw>
                </a:effectLst>
              </a:rPr>
              <a:t>anticipation</a:t>
            </a:r>
            <a:r>
              <a:rPr lang="en-US" sz="2400" dirty="0"/>
              <a:t>”).</a:t>
            </a:r>
            <a:endParaRPr lang="el-GR" sz="2400" dirty="0"/>
          </a:p>
        </p:txBody>
      </p:sp>
    </p:spTree>
    <p:extLst>
      <p:ext uri="{BB962C8B-B14F-4D97-AF65-F5344CB8AC3E}">
        <p14:creationId xmlns:p14="http://schemas.microsoft.com/office/powerpoint/2010/main" val="216266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fade">
                                      <p:cBhvr>
                                        <p:cTn id="1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7BBCE89-E04D-5F38-11EB-C21A7B184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40" y="1332689"/>
            <a:ext cx="4316201" cy="5340485"/>
          </a:xfrm>
          <a:prstGeom prst="rect">
            <a:avLst/>
          </a:prstGeom>
        </p:spPr>
      </p:pic>
      <p:sp>
        <p:nvSpPr>
          <p:cNvPr id="4" name="TextBox 3">
            <a:extLst>
              <a:ext uri="{FF2B5EF4-FFF2-40B4-BE49-F238E27FC236}">
                <a16:creationId xmlns:a16="http://schemas.microsoft.com/office/drawing/2014/main" id="{86CA9966-4CDD-1295-1B8A-A81B657744FA}"/>
              </a:ext>
            </a:extLst>
          </p:cNvPr>
          <p:cNvSpPr txBox="1"/>
          <p:nvPr/>
        </p:nvSpPr>
        <p:spPr>
          <a:xfrm>
            <a:off x="0" y="0"/>
            <a:ext cx="12192000" cy="1600438"/>
          </a:xfrm>
          <a:prstGeom prst="rect">
            <a:avLst/>
          </a:prstGeom>
          <a:noFill/>
        </p:spPr>
        <p:txBody>
          <a:bodyPr wrap="square">
            <a:spAutoFit/>
          </a:bodyPr>
          <a:lstStyle/>
          <a:p>
            <a:r>
              <a:rPr lang="en-US" sz="2000" dirty="0"/>
              <a:t>A 24-year-old man with a 1-week history of headache, vomiting, and blurry vision is found to have papilledema. His head CT scan after treatment is shown. The CT scan revealed a tumor at the base of the brain.</a:t>
            </a:r>
          </a:p>
          <a:p>
            <a:r>
              <a:rPr lang="en-US" sz="2000" dirty="0"/>
              <a:t>What is your diagnosis? How was this treated?</a:t>
            </a:r>
          </a:p>
          <a:p>
            <a:r>
              <a:rPr lang="en-US" sz="2000" dirty="0"/>
              <a:t>Describe the normal flow of CSF.</a:t>
            </a:r>
          </a:p>
          <a:p>
            <a:endParaRPr lang="en-US" dirty="0"/>
          </a:p>
        </p:txBody>
      </p:sp>
      <p:sp>
        <p:nvSpPr>
          <p:cNvPr id="6" name="TextBox 5">
            <a:extLst>
              <a:ext uri="{FF2B5EF4-FFF2-40B4-BE49-F238E27FC236}">
                <a16:creationId xmlns:a16="http://schemas.microsoft.com/office/drawing/2014/main" id="{829211E3-3C05-B503-59D6-04E9C9A62C9D}"/>
              </a:ext>
            </a:extLst>
          </p:cNvPr>
          <p:cNvSpPr txBox="1"/>
          <p:nvPr/>
        </p:nvSpPr>
        <p:spPr>
          <a:xfrm>
            <a:off x="4430741" y="1050587"/>
            <a:ext cx="7761259" cy="5693866"/>
          </a:xfrm>
          <a:prstGeom prst="rect">
            <a:avLst/>
          </a:prstGeom>
          <a:noFill/>
        </p:spPr>
        <p:txBody>
          <a:bodyPr wrap="square">
            <a:spAutoFit/>
          </a:bodyPr>
          <a:lstStyle/>
          <a:p>
            <a:pPr algn="just"/>
            <a:r>
              <a:rPr lang="en-US" sz="2800" dirty="0"/>
              <a:t>The </a:t>
            </a:r>
            <a:r>
              <a:rPr lang="en-US" sz="2800" dirty="0">
                <a:effectLst>
                  <a:outerShdw blurRad="38100" dist="38100" dir="2700000" algn="tl">
                    <a:srgbClr val="000000">
                      <a:alpha val="43137"/>
                    </a:srgbClr>
                  </a:outerShdw>
                </a:effectLst>
              </a:rPr>
              <a:t>lateral ventricles </a:t>
            </a:r>
            <a:r>
              <a:rPr lang="en-US" sz="2800" dirty="0"/>
              <a:t>are </a:t>
            </a:r>
            <a:r>
              <a:rPr lang="en-US" sz="2800" dirty="0">
                <a:effectLst>
                  <a:outerShdw blurRad="38100" dist="38100" dir="2700000" algn="tl">
                    <a:srgbClr val="000000">
                      <a:alpha val="43137"/>
                    </a:srgbClr>
                  </a:outerShdw>
                </a:effectLst>
              </a:rPr>
              <a:t>enlarged</a:t>
            </a:r>
            <a:r>
              <a:rPr lang="en-US" sz="2800" dirty="0"/>
              <a:t> (♦), and the history is consistent with </a:t>
            </a:r>
            <a:r>
              <a:rPr lang="en-US" sz="2800" b="1" spc="600" dirty="0"/>
              <a:t>acute</a:t>
            </a:r>
            <a:r>
              <a:rPr lang="en-US" sz="2800" b="1" dirty="0"/>
              <a:t> hydrocephalus</a:t>
            </a:r>
            <a:r>
              <a:rPr lang="en-US" sz="2800" dirty="0"/>
              <a:t>.</a:t>
            </a:r>
          </a:p>
          <a:p>
            <a:pPr algn="just"/>
            <a:endParaRPr lang="en-US" sz="2800" dirty="0"/>
          </a:p>
          <a:p>
            <a:pPr algn="just"/>
            <a:r>
              <a:rPr lang="en-US" sz="2800" dirty="0">
                <a:effectLst>
                  <a:outerShdw blurRad="38100" dist="38100" dir="2700000" algn="tl">
                    <a:srgbClr val="000000">
                      <a:alpha val="43137"/>
                    </a:srgbClr>
                  </a:outerShdw>
                </a:effectLst>
              </a:rPr>
              <a:t>Two ventriculostomy shunts </a:t>
            </a:r>
            <a:r>
              <a:rPr lang="en-US" sz="2800" dirty="0"/>
              <a:t>(▴) were placed to </a:t>
            </a:r>
            <a:r>
              <a:rPr lang="en-US" sz="2800" dirty="0">
                <a:effectLst>
                  <a:outerShdw blurRad="38100" dist="38100" dir="2700000" algn="tl">
                    <a:srgbClr val="000000">
                      <a:alpha val="43137"/>
                    </a:srgbClr>
                  </a:outerShdw>
                </a:effectLst>
              </a:rPr>
              <a:t>relieve</a:t>
            </a:r>
            <a:r>
              <a:rPr lang="en-US" sz="2800" dirty="0"/>
              <a:t> the </a:t>
            </a:r>
            <a:r>
              <a:rPr lang="en-US" sz="2800" i="1" dirty="0"/>
              <a:t>increased pressure acutely</a:t>
            </a:r>
            <a:r>
              <a:rPr lang="en-US" sz="2800" dirty="0"/>
              <a:t>.</a:t>
            </a:r>
          </a:p>
          <a:p>
            <a:pPr algn="just"/>
            <a:endParaRPr lang="en-US" sz="2800" dirty="0"/>
          </a:p>
          <a:p>
            <a:pPr algn="just"/>
            <a:r>
              <a:rPr lang="en-US" sz="2800" dirty="0"/>
              <a:t>About </a:t>
            </a:r>
            <a:r>
              <a:rPr lang="en-US" sz="2800" b="1" dirty="0"/>
              <a:t>0.5 L of CSF </a:t>
            </a:r>
            <a:r>
              <a:rPr lang="en-US" sz="2800" dirty="0"/>
              <a:t>per day is </a:t>
            </a:r>
            <a:r>
              <a:rPr lang="en-US" sz="2800" dirty="0">
                <a:effectLst>
                  <a:outerShdw blurRad="38100" dist="38100" dir="2700000" algn="tl">
                    <a:srgbClr val="000000">
                      <a:alpha val="43137"/>
                    </a:srgbClr>
                  </a:outerShdw>
                </a:effectLst>
              </a:rPr>
              <a:t>produced in choroid plexuses</a:t>
            </a:r>
            <a:r>
              <a:rPr lang="en-US" sz="2800" dirty="0"/>
              <a:t>. This fluid </a:t>
            </a:r>
            <a:r>
              <a:rPr lang="en-US" sz="2800" dirty="0">
                <a:effectLst>
                  <a:outerShdw blurRad="38100" dist="38100" dir="2700000" algn="tl">
                    <a:srgbClr val="000000">
                      <a:alpha val="43137"/>
                    </a:srgbClr>
                  </a:outerShdw>
                </a:effectLst>
              </a:rPr>
              <a:t>circulates</a:t>
            </a:r>
            <a:r>
              <a:rPr lang="en-US" sz="2800" dirty="0"/>
              <a:t> from </a:t>
            </a:r>
            <a:r>
              <a:rPr lang="en-US" sz="2800" u="sng" dirty="0"/>
              <a:t>lateral ventricles to the third ventricle, down the aqueduct of Sylvius, into the fourth ventricle, and out the foramina of Luschka and Magendie into the subarachnoid space</a:t>
            </a:r>
            <a:r>
              <a:rPr lang="en-US" sz="2800" dirty="0"/>
              <a:t>. The </a:t>
            </a:r>
            <a:r>
              <a:rPr lang="en-US" sz="2800" dirty="0">
                <a:effectLst>
                  <a:outerShdw blurRad="38100" dist="38100" dir="2700000" algn="tl">
                    <a:srgbClr val="000000">
                      <a:alpha val="43137"/>
                    </a:srgbClr>
                  </a:outerShdw>
                </a:effectLst>
              </a:rPr>
              <a:t>CSF</a:t>
            </a:r>
            <a:r>
              <a:rPr lang="en-US" sz="2800" dirty="0"/>
              <a:t> is then </a:t>
            </a:r>
            <a:r>
              <a:rPr lang="en-US" sz="2800" b="1" i="1" dirty="0"/>
              <a:t>re</a:t>
            </a:r>
            <a:r>
              <a:rPr lang="en-US" sz="2800" b="1" dirty="0"/>
              <a:t>absorbed in arachnoid granulations at the vertex.</a:t>
            </a:r>
            <a:endParaRPr lang="el-GR" sz="2800" b="1" dirty="0"/>
          </a:p>
        </p:txBody>
      </p:sp>
    </p:spTree>
    <p:extLst>
      <p:ext uri="{BB962C8B-B14F-4D97-AF65-F5344CB8AC3E}">
        <p14:creationId xmlns:p14="http://schemas.microsoft.com/office/powerpoint/2010/main" val="424849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CC4F6CA-6978-FA70-2440-4482672FA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67" y="126459"/>
            <a:ext cx="7688368" cy="6653720"/>
          </a:xfrm>
          <a:prstGeom prst="rect">
            <a:avLst/>
          </a:prstGeom>
        </p:spPr>
      </p:pic>
      <p:sp>
        <p:nvSpPr>
          <p:cNvPr id="4" name="TextBox 3">
            <a:extLst>
              <a:ext uri="{FF2B5EF4-FFF2-40B4-BE49-F238E27FC236}">
                <a16:creationId xmlns:a16="http://schemas.microsoft.com/office/drawing/2014/main" id="{01838C51-C1FF-DA75-838D-4693EA68071F}"/>
              </a:ext>
            </a:extLst>
          </p:cNvPr>
          <p:cNvSpPr txBox="1"/>
          <p:nvPr/>
        </p:nvSpPr>
        <p:spPr>
          <a:xfrm>
            <a:off x="7808534" y="0"/>
            <a:ext cx="4383465" cy="2862322"/>
          </a:xfrm>
          <a:prstGeom prst="rect">
            <a:avLst/>
          </a:prstGeom>
          <a:noFill/>
        </p:spPr>
        <p:txBody>
          <a:bodyPr wrap="square">
            <a:spAutoFit/>
          </a:bodyPr>
          <a:lstStyle/>
          <a:p>
            <a:pPr algn="just"/>
            <a:r>
              <a:rPr lang="en-US" dirty="0"/>
              <a:t>A 77-year-old woman who has had progressive dementia and incontinence for 1 year is found on examination to have gait apraxia. Papilledema is not present. The representative gross appearance of her brain is shown.</a:t>
            </a:r>
          </a:p>
          <a:p>
            <a:pPr algn="just"/>
            <a:r>
              <a:rPr lang="en-US" dirty="0"/>
              <a:t>What is your diagnosis?</a:t>
            </a:r>
          </a:p>
          <a:p>
            <a:pPr algn="just"/>
            <a:r>
              <a:rPr lang="en-US" dirty="0"/>
              <a:t>What could block the flow of CSF?</a:t>
            </a:r>
          </a:p>
          <a:p>
            <a:pPr algn="just"/>
            <a:r>
              <a:rPr lang="en-US" dirty="0"/>
              <a:t>Why might CSF pressure be increased in the absence of a blockage to flow?</a:t>
            </a:r>
            <a:endParaRPr lang="el-GR" dirty="0"/>
          </a:p>
        </p:txBody>
      </p:sp>
      <p:sp>
        <p:nvSpPr>
          <p:cNvPr id="6" name="TextBox 5">
            <a:extLst>
              <a:ext uri="{FF2B5EF4-FFF2-40B4-BE49-F238E27FC236}">
                <a16:creationId xmlns:a16="http://schemas.microsoft.com/office/drawing/2014/main" id="{C3483B76-BA70-CA64-887D-CD6B6AB85BD5}"/>
              </a:ext>
            </a:extLst>
          </p:cNvPr>
          <p:cNvSpPr txBox="1"/>
          <p:nvPr/>
        </p:nvSpPr>
        <p:spPr>
          <a:xfrm>
            <a:off x="7808533" y="2862322"/>
            <a:ext cx="4383465" cy="4104114"/>
          </a:xfrm>
          <a:prstGeom prst="rect">
            <a:avLst/>
          </a:prstGeom>
          <a:noFill/>
        </p:spPr>
        <p:txBody>
          <a:bodyPr wrap="square">
            <a:spAutoFit/>
          </a:bodyPr>
          <a:lstStyle/>
          <a:p>
            <a:pPr algn="just"/>
            <a:r>
              <a:rPr lang="en-US" dirty="0"/>
              <a:t>The findings point to </a:t>
            </a:r>
            <a:r>
              <a:rPr lang="en-US" b="1" spc="300" dirty="0"/>
              <a:t>normal-pressure</a:t>
            </a:r>
            <a:r>
              <a:rPr lang="en-US" b="1" dirty="0"/>
              <a:t> hydrocephalus</a:t>
            </a:r>
            <a:r>
              <a:rPr lang="en-US" dirty="0"/>
              <a:t>. Note the </a:t>
            </a:r>
            <a:r>
              <a:rPr lang="en-US" spc="600" dirty="0">
                <a:effectLst>
                  <a:outerShdw blurRad="38100" dist="38100" dir="2700000" algn="tl">
                    <a:srgbClr val="000000">
                      <a:alpha val="43137"/>
                    </a:srgbClr>
                  </a:outerShdw>
                </a:effectLst>
              </a:rPr>
              <a:t>enlarged</a:t>
            </a:r>
            <a:r>
              <a:rPr lang="en-US" dirty="0">
                <a:effectLst>
                  <a:outerShdw blurRad="38100" dist="38100" dir="2700000" algn="tl">
                    <a:srgbClr val="000000">
                      <a:alpha val="43137"/>
                    </a:srgbClr>
                  </a:outerShdw>
                </a:effectLst>
              </a:rPr>
              <a:t> lateral ventricles (♦) and third ventricle </a:t>
            </a:r>
            <a:r>
              <a:rPr lang="en-US" dirty="0"/>
              <a:t>(•) shown.</a:t>
            </a:r>
          </a:p>
          <a:p>
            <a:pPr algn="just"/>
            <a:r>
              <a:rPr lang="en-US" dirty="0"/>
              <a:t>A </a:t>
            </a:r>
            <a:r>
              <a:rPr lang="en-US" b="1" dirty="0">
                <a:effectLst>
                  <a:outerShdw blurRad="38100" dist="38100" dir="2700000" algn="tl">
                    <a:srgbClr val="000000">
                      <a:alpha val="43137"/>
                    </a:srgbClr>
                  </a:outerShdw>
                </a:effectLst>
              </a:rPr>
              <a:t>neoplasm</a:t>
            </a:r>
            <a:r>
              <a:rPr lang="en-US" dirty="0"/>
              <a:t> or an </a:t>
            </a:r>
            <a:r>
              <a:rPr lang="en-US" b="1" dirty="0">
                <a:effectLst>
                  <a:outerShdw blurRad="38100" dist="38100" dir="2700000" algn="tl">
                    <a:srgbClr val="000000">
                      <a:alpha val="43137"/>
                    </a:srgbClr>
                  </a:outerShdw>
                </a:effectLst>
              </a:rPr>
              <a:t>organization of hemorrhage or infection</a:t>
            </a:r>
            <a:r>
              <a:rPr lang="en-US" dirty="0"/>
              <a:t> at the </a:t>
            </a:r>
            <a:r>
              <a:rPr lang="en-US" u="sng" dirty="0"/>
              <a:t>base of the brain</a:t>
            </a:r>
            <a:r>
              <a:rPr lang="en-US" dirty="0"/>
              <a:t> can </a:t>
            </a:r>
            <a:r>
              <a:rPr lang="en-US" b="1" dirty="0"/>
              <a:t>block CSF outflow from the foramina.</a:t>
            </a:r>
            <a:r>
              <a:rPr lang="en-US" dirty="0"/>
              <a:t> </a:t>
            </a:r>
            <a:r>
              <a:rPr lang="en-US" b="1" dirty="0"/>
              <a:t>Obstruction</a:t>
            </a:r>
            <a:r>
              <a:rPr lang="en-US" dirty="0"/>
              <a:t> leads to </a:t>
            </a:r>
            <a:r>
              <a:rPr lang="en-US" b="1" i="1" u="sng" dirty="0">
                <a:effectLst>
                  <a:outerShdw blurRad="38100" dist="38100" dir="2700000" algn="tl">
                    <a:srgbClr val="000000">
                      <a:alpha val="43137"/>
                    </a:srgbClr>
                  </a:outerShdw>
                </a:effectLst>
              </a:rPr>
              <a:t>non</a:t>
            </a:r>
            <a:r>
              <a:rPr lang="en-US" b="1" dirty="0"/>
              <a:t>communicating hydrocephalus.</a:t>
            </a:r>
          </a:p>
          <a:p>
            <a:pPr algn="just"/>
            <a:r>
              <a:rPr lang="en-US" dirty="0"/>
              <a:t>The </a:t>
            </a:r>
            <a:r>
              <a:rPr lang="en-US" b="1" dirty="0"/>
              <a:t>obliteration of arachnoid granulations </a:t>
            </a:r>
            <a:r>
              <a:rPr lang="en-US" dirty="0"/>
              <a:t>can occur </a:t>
            </a:r>
            <a:r>
              <a:rPr lang="en-US" b="1" dirty="0"/>
              <a:t>after meningitis</a:t>
            </a:r>
            <a:r>
              <a:rPr lang="en-US" dirty="0"/>
              <a:t>, thereby </a:t>
            </a:r>
            <a:r>
              <a:rPr lang="en-US" dirty="0">
                <a:effectLst>
                  <a:outerShdw blurRad="38100" dist="38100" dir="2700000" algn="tl">
                    <a:srgbClr val="000000">
                      <a:alpha val="43137"/>
                    </a:srgbClr>
                  </a:outerShdw>
                </a:effectLst>
              </a:rPr>
              <a:t>interfering with CSF reabsorption</a:t>
            </a:r>
            <a:r>
              <a:rPr lang="en-US" dirty="0"/>
              <a:t>. </a:t>
            </a:r>
            <a:r>
              <a:rPr lang="en-US" dirty="0">
                <a:effectLst>
                  <a:outerShdw blurRad="38100" dist="38100" dir="2700000" algn="tl">
                    <a:srgbClr val="000000">
                      <a:alpha val="43137"/>
                    </a:srgbClr>
                  </a:outerShdw>
                </a:effectLst>
              </a:rPr>
              <a:t>A choroid plexus papilloma</a:t>
            </a:r>
            <a:r>
              <a:rPr lang="en-US" dirty="0"/>
              <a:t> will </a:t>
            </a:r>
            <a:r>
              <a:rPr lang="en-US" i="1" dirty="0"/>
              <a:t>occasionally </a:t>
            </a:r>
            <a:r>
              <a:rPr lang="en-US" dirty="0"/>
              <a:t>produce </a:t>
            </a:r>
            <a:r>
              <a:rPr lang="en-US" dirty="0">
                <a:effectLst>
                  <a:outerShdw blurRad="38100" dist="38100" dir="2700000" algn="tl">
                    <a:srgbClr val="000000">
                      <a:alpha val="43137"/>
                    </a:srgbClr>
                  </a:outerShdw>
                </a:effectLst>
              </a:rPr>
              <a:t>excess CSF</a:t>
            </a:r>
            <a:r>
              <a:rPr lang="en-US" dirty="0"/>
              <a:t>.</a:t>
            </a:r>
            <a:endParaRPr lang="el-GR" dirty="0"/>
          </a:p>
        </p:txBody>
      </p:sp>
    </p:spTree>
    <p:extLst>
      <p:ext uri="{BB962C8B-B14F-4D97-AF65-F5344CB8AC3E}">
        <p14:creationId xmlns:p14="http://schemas.microsoft.com/office/powerpoint/2010/main" val="314669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F0C81D5-CC91-8C13-7D9C-AA7CF158AD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13" y="130628"/>
            <a:ext cx="4162530" cy="6576219"/>
          </a:xfrm>
          <a:prstGeom prst="rect">
            <a:avLst/>
          </a:prstGeom>
        </p:spPr>
      </p:pic>
      <p:sp>
        <p:nvSpPr>
          <p:cNvPr id="4" name="TextBox 3">
            <a:extLst>
              <a:ext uri="{FF2B5EF4-FFF2-40B4-BE49-F238E27FC236}">
                <a16:creationId xmlns:a16="http://schemas.microsoft.com/office/drawing/2014/main" id="{32153D41-D6DB-233F-4EE8-48D28D920830}"/>
              </a:ext>
            </a:extLst>
          </p:cNvPr>
          <p:cNvSpPr txBox="1"/>
          <p:nvPr/>
        </p:nvSpPr>
        <p:spPr>
          <a:xfrm>
            <a:off x="4310743" y="0"/>
            <a:ext cx="7881257" cy="2554545"/>
          </a:xfrm>
          <a:prstGeom prst="rect">
            <a:avLst/>
          </a:prstGeom>
          <a:noFill/>
        </p:spPr>
        <p:txBody>
          <a:bodyPr wrap="square">
            <a:spAutoFit/>
          </a:bodyPr>
          <a:lstStyle/>
          <a:p>
            <a:pPr algn="just"/>
            <a:r>
              <a:rPr lang="en-US" sz="2000" dirty="0"/>
              <a:t>A 32-year-old HIV-positive man with newly diagnosed Kaposi sarcoma has a 3-day history of headache and confusion followed by seizures and hemiparesis. A CT scan of his brain shows multiple ring-enhancing lesions. The corresponding gross appearance of his brain is shown.</a:t>
            </a:r>
          </a:p>
          <a:p>
            <a:pPr algn="just"/>
            <a:r>
              <a:rPr lang="en-US" sz="2000" dirty="0"/>
              <a:t>What is your general diagnosis?</a:t>
            </a:r>
          </a:p>
          <a:p>
            <a:pPr algn="just"/>
            <a:r>
              <a:rPr lang="en-US" sz="2000" dirty="0"/>
              <a:t>Why does it cause “ring enhancement” on CT?</a:t>
            </a:r>
          </a:p>
          <a:p>
            <a:pPr algn="just"/>
            <a:r>
              <a:rPr lang="en-US" sz="2000" dirty="0"/>
              <a:t>Suggest likely infectious causes in this patient.</a:t>
            </a:r>
          </a:p>
          <a:p>
            <a:pPr algn="just"/>
            <a:r>
              <a:rPr lang="en-US" sz="2000" dirty="0"/>
              <a:t>Suggest other causes in this patient.</a:t>
            </a:r>
            <a:endParaRPr lang="el-GR" sz="2000" dirty="0"/>
          </a:p>
        </p:txBody>
      </p:sp>
      <p:sp>
        <p:nvSpPr>
          <p:cNvPr id="6" name="TextBox 5">
            <a:extLst>
              <a:ext uri="{FF2B5EF4-FFF2-40B4-BE49-F238E27FC236}">
                <a16:creationId xmlns:a16="http://schemas.microsoft.com/office/drawing/2014/main" id="{0433ABD1-7E7A-1B13-00CE-D8A127E24913}"/>
              </a:ext>
            </a:extLst>
          </p:cNvPr>
          <p:cNvSpPr txBox="1"/>
          <p:nvPr/>
        </p:nvSpPr>
        <p:spPr>
          <a:xfrm>
            <a:off x="4310742" y="2427515"/>
            <a:ext cx="7881257" cy="4651346"/>
          </a:xfrm>
          <a:prstGeom prst="rect">
            <a:avLst/>
          </a:prstGeom>
          <a:noFill/>
        </p:spPr>
        <p:txBody>
          <a:bodyPr wrap="square">
            <a:spAutoFit/>
          </a:bodyPr>
          <a:lstStyle/>
          <a:p>
            <a:pPr algn="just"/>
            <a:r>
              <a:rPr lang="en-US" sz="2400" b="1" spc="600" dirty="0">
                <a:effectLst>
                  <a:outerShdw blurRad="38100" dist="38100" dir="2700000" algn="tl">
                    <a:srgbClr val="000000">
                      <a:alpha val="43137"/>
                    </a:srgbClr>
                  </a:outerShdw>
                </a:effectLst>
              </a:rPr>
              <a:t>Abscess</a:t>
            </a:r>
          </a:p>
          <a:p>
            <a:pPr algn="just"/>
            <a:r>
              <a:rPr lang="en-US" sz="2400" dirty="0">
                <a:effectLst>
                  <a:outerShdw blurRad="38100" dist="38100" dir="2700000" algn="tl">
                    <a:srgbClr val="000000">
                      <a:alpha val="43137"/>
                    </a:srgbClr>
                  </a:outerShdw>
                </a:effectLst>
              </a:rPr>
              <a:t>Organization</a:t>
            </a:r>
            <a:r>
              <a:rPr lang="en-US" sz="2400" dirty="0"/>
              <a:t> with </a:t>
            </a:r>
            <a:r>
              <a:rPr lang="en-US" sz="2400" dirty="0">
                <a:effectLst>
                  <a:outerShdw blurRad="38100" dist="38100" dir="2700000" algn="tl">
                    <a:srgbClr val="000000">
                      <a:alpha val="43137"/>
                    </a:srgbClr>
                  </a:outerShdw>
                </a:effectLst>
              </a:rPr>
              <a:t>increased vascularity </a:t>
            </a:r>
            <a:r>
              <a:rPr lang="en-US" sz="2400" dirty="0"/>
              <a:t>at the </a:t>
            </a:r>
            <a:r>
              <a:rPr lang="en-US" sz="2400" b="1" dirty="0"/>
              <a:t>margins</a:t>
            </a:r>
            <a:r>
              <a:rPr lang="en-US" sz="2400" dirty="0"/>
              <a:t> of abscesses (▸) yield the “</a:t>
            </a:r>
            <a:r>
              <a:rPr lang="en-US" sz="2400" dirty="0">
                <a:effectLst>
                  <a:outerShdw blurRad="38100" dist="38100" dir="2700000" algn="tl">
                    <a:srgbClr val="000000">
                      <a:alpha val="43137"/>
                    </a:srgbClr>
                  </a:outerShdw>
                </a:effectLst>
              </a:rPr>
              <a:t>ring enhancement</a:t>
            </a:r>
            <a:r>
              <a:rPr lang="en-US" sz="2400" dirty="0"/>
              <a:t>” seen with imaging.</a:t>
            </a:r>
          </a:p>
          <a:p>
            <a:pPr algn="just"/>
            <a:r>
              <a:rPr lang="en-US" sz="2400" b="1" dirty="0"/>
              <a:t>CNS infections </a:t>
            </a:r>
            <a:r>
              <a:rPr lang="en-US" sz="2400" dirty="0"/>
              <a:t>in patients with AIDS that yield this picture include </a:t>
            </a:r>
            <a:r>
              <a:rPr lang="en-US" sz="2400" dirty="0">
                <a:effectLst>
                  <a:outerShdw blurRad="38100" dist="38100" dir="2700000" algn="tl">
                    <a:srgbClr val="000000">
                      <a:alpha val="43137"/>
                    </a:srgbClr>
                  </a:outerShdw>
                </a:effectLst>
              </a:rPr>
              <a:t>toxoplasmosis</a:t>
            </a:r>
            <a:r>
              <a:rPr lang="en-US" sz="2400" dirty="0"/>
              <a:t> and </a:t>
            </a:r>
            <a:r>
              <a:rPr lang="en-US" sz="2400" dirty="0">
                <a:effectLst>
                  <a:outerShdw blurRad="38100" dist="38100" dir="2700000" algn="tl">
                    <a:srgbClr val="000000">
                      <a:alpha val="43137"/>
                    </a:srgbClr>
                  </a:outerShdw>
                </a:effectLst>
              </a:rPr>
              <a:t>fungal diseases </a:t>
            </a:r>
            <a:r>
              <a:rPr lang="en-US" sz="2400" dirty="0"/>
              <a:t>(e.g., cryptococcosis). Other causes of brain abscesses include </a:t>
            </a:r>
            <a:r>
              <a:rPr lang="en-US" sz="2400" dirty="0">
                <a:effectLst>
                  <a:outerShdw blurRad="38100" dist="38100" dir="2700000" algn="tl">
                    <a:srgbClr val="000000">
                      <a:alpha val="43137"/>
                    </a:srgbClr>
                  </a:outerShdw>
                </a:effectLst>
              </a:rPr>
              <a:t>nocardiosis</a:t>
            </a:r>
            <a:r>
              <a:rPr lang="en-US" sz="2400" dirty="0"/>
              <a:t> and </a:t>
            </a:r>
            <a:r>
              <a:rPr lang="en-US" sz="2400" dirty="0">
                <a:effectLst>
                  <a:outerShdw blurRad="38100" dist="38100" dir="2700000" algn="tl">
                    <a:srgbClr val="000000">
                      <a:alpha val="43137"/>
                    </a:srgbClr>
                  </a:outerShdw>
                </a:effectLst>
              </a:rPr>
              <a:t>bacterial infections</a:t>
            </a:r>
            <a:r>
              <a:rPr lang="en-US" sz="2400" dirty="0"/>
              <a:t>.</a:t>
            </a:r>
          </a:p>
          <a:p>
            <a:pPr algn="just"/>
            <a:r>
              <a:rPr lang="en-US" sz="2400" dirty="0"/>
              <a:t>In this patient, </a:t>
            </a:r>
            <a:r>
              <a:rPr lang="en-US" sz="2400" dirty="0">
                <a:effectLst>
                  <a:outerShdw blurRad="38100" dist="38100" dir="2700000" algn="tl">
                    <a:srgbClr val="000000">
                      <a:alpha val="43137"/>
                    </a:srgbClr>
                  </a:outerShdw>
                </a:effectLst>
              </a:rPr>
              <a:t>ring-enhancing lesions </a:t>
            </a:r>
            <a:r>
              <a:rPr lang="en-US" sz="2400" dirty="0"/>
              <a:t>could also include </a:t>
            </a:r>
            <a:r>
              <a:rPr lang="en-US" sz="2400" dirty="0">
                <a:effectLst>
                  <a:outerShdw blurRad="38100" dist="38100" dir="2700000" algn="tl">
                    <a:srgbClr val="000000">
                      <a:alpha val="43137"/>
                    </a:srgbClr>
                  </a:outerShdw>
                </a:effectLst>
              </a:rPr>
              <a:t>lymphoma</a:t>
            </a:r>
            <a:r>
              <a:rPr lang="en-US" sz="2400" dirty="0"/>
              <a:t> (Epstein-Barr virus–driven) and </a:t>
            </a:r>
            <a:r>
              <a:rPr lang="en-US" sz="2400" dirty="0">
                <a:effectLst>
                  <a:outerShdw blurRad="38100" dist="38100" dir="2700000" algn="tl">
                    <a:srgbClr val="000000">
                      <a:alpha val="43137"/>
                    </a:srgbClr>
                  </a:outerShdw>
                </a:effectLst>
              </a:rPr>
              <a:t>progressive multifocal leukoencephalopathy</a:t>
            </a:r>
            <a:r>
              <a:rPr lang="en-US" sz="2400" dirty="0"/>
              <a:t> (JC virus); </a:t>
            </a:r>
            <a:r>
              <a:rPr lang="en-US" sz="2400" i="1" dirty="0"/>
              <a:t>Kaposi sarcoma </a:t>
            </a:r>
            <a:r>
              <a:rPr lang="en-US" sz="2400" dirty="0"/>
              <a:t>in the brain is </a:t>
            </a:r>
            <a:r>
              <a:rPr lang="en-US" sz="2400" i="1" dirty="0"/>
              <a:t>rare</a:t>
            </a:r>
            <a:r>
              <a:rPr lang="en-US" sz="2400" dirty="0"/>
              <a:t>.</a:t>
            </a:r>
            <a:endParaRPr lang="el-GR" sz="2400" dirty="0"/>
          </a:p>
        </p:txBody>
      </p:sp>
    </p:spTree>
    <p:extLst>
      <p:ext uri="{BB962C8B-B14F-4D97-AF65-F5344CB8AC3E}">
        <p14:creationId xmlns:p14="http://schemas.microsoft.com/office/powerpoint/2010/main" val="47515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F0B969B-356A-5A98-C542-78F4708F2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386488" y="-1591788"/>
            <a:ext cx="4016199" cy="7396976"/>
          </a:xfrm>
          <a:prstGeom prst="rect">
            <a:avLst/>
          </a:prstGeom>
        </p:spPr>
      </p:pic>
      <p:sp>
        <p:nvSpPr>
          <p:cNvPr id="4" name="TextBox 3">
            <a:extLst>
              <a:ext uri="{FF2B5EF4-FFF2-40B4-BE49-F238E27FC236}">
                <a16:creationId xmlns:a16="http://schemas.microsoft.com/office/drawing/2014/main" id="{F69898DD-79B5-5C0A-3835-DBDA225AAFD4}"/>
              </a:ext>
            </a:extLst>
          </p:cNvPr>
          <p:cNvSpPr txBox="1"/>
          <p:nvPr/>
        </p:nvSpPr>
        <p:spPr>
          <a:xfrm>
            <a:off x="98924" y="283028"/>
            <a:ext cx="4597175" cy="3785652"/>
          </a:xfrm>
          <a:prstGeom prst="rect">
            <a:avLst/>
          </a:prstGeom>
          <a:noFill/>
        </p:spPr>
        <p:txBody>
          <a:bodyPr wrap="square">
            <a:spAutoFit/>
          </a:bodyPr>
          <a:lstStyle/>
          <a:p>
            <a:pPr algn="just"/>
            <a:r>
              <a:rPr lang="en-US" sz="2000" dirty="0"/>
              <a:t>A 40-year-old woman with progressive weakness and ataxia for 10 days becomes lethargic and then comatose. MRI of her brain shows multiple areas of abnormal signal intensity with rim enhancement. The microscopic appearance of a stereotaxic biopsy specimen is shown (top, H&amp;E; bottom, </a:t>
            </a:r>
            <a:r>
              <a:rPr lang="en-US" sz="2000" dirty="0" err="1"/>
              <a:t>immunostain</a:t>
            </a:r>
            <a:r>
              <a:rPr lang="en-US" sz="2000" dirty="0"/>
              <a:t>).</a:t>
            </a:r>
          </a:p>
          <a:p>
            <a:pPr algn="just"/>
            <a:r>
              <a:rPr lang="en-US" sz="2000" dirty="0"/>
              <a:t>What is your diagnosis?</a:t>
            </a:r>
          </a:p>
          <a:p>
            <a:pPr algn="just"/>
            <a:r>
              <a:rPr lang="en-US" sz="2000" dirty="0"/>
              <a:t>What complication could occur if she were pregnant?</a:t>
            </a:r>
          </a:p>
          <a:p>
            <a:pPr algn="just"/>
            <a:r>
              <a:rPr lang="en-US" sz="2000" dirty="0"/>
              <a:t>Describe the life cycle of this organism.</a:t>
            </a:r>
            <a:endParaRPr lang="el-GR" sz="2000" dirty="0"/>
          </a:p>
        </p:txBody>
      </p:sp>
      <p:sp>
        <p:nvSpPr>
          <p:cNvPr id="6" name="TextBox 5">
            <a:extLst>
              <a:ext uri="{FF2B5EF4-FFF2-40B4-BE49-F238E27FC236}">
                <a16:creationId xmlns:a16="http://schemas.microsoft.com/office/drawing/2014/main" id="{21309657-1EF4-0AD7-1DAA-1B871405BA79}"/>
              </a:ext>
            </a:extLst>
          </p:cNvPr>
          <p:cNvSpPr txBox="1"/>
          <p:nvPr/>
        </p:nvSpPr>
        <p:spPr>
          <a:xfrm>
            <a:off x="0" y="4303455"/>
            <a:ext cx="12192000" cy="2554545"/>
          </a:xfrm>
          <a:prstGeom prst="rect">
            <a:avLst/>
          </a:prstGeom>
          <a:noFill/>
        </p:spPr>
        <p:txBody>
          <a:bodyPr wrap="square">
            <a:spAutoFit/>
          </a:bodyPr>
          <a:lstStyle/>
          <a:p>
            <a:pPr algn="just"/>
            <a:r>
              <a:rPr lang="en-US" sz="2000" dirty="0"/>
              <a:t>This patient has </a:t>
            </a:r>
            <a:r>
              <a:rPr lang="en-US" sz="2000" b="1" dirty="0"/>
              <a:t>Toxoplasma gondii</a:t>
            </a:r>
            <a:r>
              <a:rPr lang="en-US" sz="2000" dirty="0"/>
              <a:t> as evidenced by </a:t>
            </a:r>
            <a:r>
              <a:rPr lang="en-US" sz="2000" i="1" dirty="0">
                <a:effectLst>
                  <a:outerShdw blurRad="38100" dist="38100" dir="2700000" algn="tl">
                    <a:srgbClr val="000000">
                      <a:alpha val="43137"/>
                    </a:srgbClr>
                  </a:outerShdw>
                </a:effectLst>
              </a:rPr>
              <a:t>pseudo</a:t>
            </a:r>
            <a:r>
              <a:rPr lang="en-US" sz="2000" dirty="0">
                <a:effectLst>
                  <a:outerShdw blurRad="38100" dist="38100" dir="2700000" algn="tl">
                    <a:srgbClr val="000000">
                      <a:alpha val="43137"/>
                    </a:srgbClr>
                  </a:outerShdw>
                </a:effectLst>
              </a:rPr>
              <a:t>cysts</a:t>
            </a:r>
            <a:r>
              <a:rPr lang="en-US" sz="2000" dirty="0"/>
              <a:t> filled with </a:t>
            </a:r>
            <a:r>
              <a:rPr lang="en-US" sz="2000" b="1" dirty="0"/>
              <a:t>bradyzoites</a:t>
            </a:r>
            <a:r>
              <a:rPr lang="en-US" sz="2000" dirty="0"/>
              <a:t> (▴). </a:t>
            </a:r>
            <a:r>
              <a:rPr lang="en-US" sz="2000" b="1" dirty="0"/>
              <a:t>Tachyzoites</a:t>
            </a:r>
            <a:r>
              <a:rPr lang="en-US" sz="2000" dirty="0"/>
              <a:t> (▸) are identified with </a:t>
            </a:r>
            <a:r>
              <a:rPr lang="en-US" sz="2000" dirty="0">
                <a:effectLst>
                  <a:outerShdw blurRad="38100" dist="38100" dir="2700000" algn="tl">
                    <a:srgbClr val="000000">
                      <a:alpha val="43137"/>
                    </a:srgbClr>
                  </a:outerShdw>
                </a:effectLst>
              </a:rPr>
              <a:t>immunostaining</a:t>
            </a:r>
            <a:r>
              <a:rPr lang="en-US" sz="2000" dirty="0"/>
              <a:t>.</a:t>
            </a:r>
          </a:p>
          <a:p>
            <a:pPr algn="just"/>
            <a:r>
              <a:rPr lang="en-US" sz="2000" b="1" dirty="0">
                <a:effectLst>
                  <a:outerShdw blurRad="38100" dist="38100" dir="2700000" algn="tl">
                    <a:srgbClr val="000000">
                      <a:alpha val="43137"/>
                    </a:srgbClr>
                  </a:outerShdw>
                </a:effectLst>
              </a:rPr>
              <a:t>Congenital</a:t>
            </a:r>
            <a:r>
              <a:rPr lang="en-US" sz="2000" dirty="0">
                <a:effectLst>
                  <a:outerShdw blurRad="38100" dist="38100" dir="2700000" algn="tl">
                    <a:srgbClr val="000000">
                      <a:alpha val="43137"/>
                    </a:srgbClr>
                  </a:outerShdw>
                </a:effectLst>
              </a:rPr>
              <a:t> toxoplasmosis </a:t>
            </a:r>
            <a:r>
              <a:rPr lang="en-US" sz="2000" dirty="0"/>
              <a:t>causes </a:t>
            </a:r>
            <a:r>
              <a:rPr lang="en-US" sz="2000" b="1" dirty="0"/>
              <a:t>periventricular leukomalacia </a:t>
            </a:r>
            <a:r>
              <a:rPr lang="en-US" sz="2000" dirty="0"/>
              <a:t>with </a:t>
            </a:r>
            <a:r>
              <a:rPr lang="en-US" sz="2000" b="1" dirty="0"/>
              <a:t>necrosis</a:t>
            </a:r>
            <a:r>
              <a:rPr lang="en-US" sz="2000" dirty="0"/>
              <a:t> and </a:t>
            </a:r>
            <a:r>
              <a:rPr lang="en-US" sz="2000" b="1" dirty="0"/>
              <a:t>calcification</a:t>
            </a:r>
            <a:r>
              <a:rPr lang="en-US" sz="2000" dirty="0"/>
              <a:t>.</a:t>
            </a:r>
          </a:p>
          <a:p>
            <a:pPr algn="just"/>
            <a:r>
              <a:rPr lang="en-US" sz="2000" dirty="0">
                <a:effectLst>
                  <a:outerShdw blurRad="38100" dist="38100" dir="2700000" algn="tl">
                    <a:srgbClr val="000000">
                      <a:alpha val="43137"/>
                    </a:srgbClr>
                  </a:outerShdw>
                </a:effectLst>
              </a:rPr>
              <a:t>Cats</a:t>
            </a:r>
            <a:r>
              <a:rPr lang="en-US" sz="2000" dirty="0"/>
              <a:t> (definitive host) ingest bradyzoites that transform into gametocytes; these fuse to form zygotes, which sporulate and divide to form sporozoites within an oocyst that is finally shed. </a:t>
            </a:r>
            <a:r>
              <a:rPr lang="en-US" sz="2000" b="1" dirty="0"/>
              <a:t>Ingested oocysts </a:t>
            </a:r>
            <a:r>
              <a:rPr lang="en-US" sz="2000" dirty="0"/>
              <a:t>in </a:t>
            </a:r>
            <a:r>
              <a:rPr lang="en-US" sz="2000" dirty="0">
                <a:effectLst>
                  <a:outerShdw blurRad="38100" dist="38100" dir="2700000" algn="tl">
                    <a:srgbClr val="000000">
                      <a:alpha val="43137"/>
                    </a:srgbClr>
                  </a:outerShdw>
                </a:effectLst>
              </a:rPr>
              <a:t>humans </a:t>
            </a:r>
            <a:r>
              <a:rPr lang="en-US" sz="2000" dirty="0"/>
              <a:t>release </a:t>
            </a:r>
            <a:r>
              <a:rPr lang="en-US" sz="2000" dirty="0">
                <a:effectLst>
                  <a:outerShdw blurRad="38100" dist="38100" dir="2700000" algn="tl">
                    <a:srgbClr val="000000">
                      <a:alpha val="43137"/>
                    </a:srgbClr>
                  </a:outerShdw>
                </a:effectLst>
              </a:rPr>
              <a:t>sporozoites</a:t>
            </a:r>
            <a:r>
              <a:rPr lang="en-US" sz="2000" dirty="0"/>
              <a:t> that </a:t>
            </a:r>
            <a:r>
              <a:rPr lang="en-US" sz="2000" dirty="0">
                <a:effectLst>
                  <a:outerShdw blurRad="38100" dist="38100" dir="2700000" algn="tl">
                    <a:srgbClr val="000000">
                      <a:alpha val="43137"/>
                    </a:srgbClr>
                  </a:outerShdw>
                </a:effectLst>
              </a:rPr>
              <a:t>infect enterocytes</a:t>
            </a:r>
            <a:r>
              <a:rPr lang="en-US" sz="2000" dirty="0"/>
              <a:t>, which </a:t>
            </a:r>
            <a:r>
              <a:rPr lang="en-US" sz="2000" dirty="0">
                <a:effectLst>
                  <a:outerShdw blurRad="38100" dist="38100" dir="2700000" algn="tl">
                    <a:srgbClr val="000000">
                      <a:alpha val="43137"/>
                    </a:srgbClr>
                  </a:outerShdw>
                </a:effectLst>
              </a:rPr>
              <a:t>rupture to release tachyzoites</a:t>
            </a:r>
            <a:r>
              <a:rPr lang="en-US" sz="2000" dirty="0"/>
              <a:t>. These infect </a:t>
            </a:r>
            <a:r>
              <a:rPr lang="en-US" sz="2000" dirty="0">
                <a:effectLst>
                  <a:outerShdw blurRad="38100" dist="38100" dir="2700000" algn="tl">
                    <a:srgbClr val="000000">
                      <a:alpha val="43137"/>
                    </a:srgbClr>
                  </a:outerShdw>
                </a:effectLst>
              </a:rPr>
              <a:t>adjacent</a:t>
            </a:r>
            <a:r>
              <a:rPr lang="en-US" sz="2000" dirty="0"/>
              <a:t> cells or are </a:t>
            </a:r>
            <a:r>
              <a:rPr lang="en-US" sz="2000" dirty="0">
                <a:effectLst>
                  <a:outerShdw blurRad="38100" dist="38100" dir="2700000" algn="tl">
                    <a:srgbClr val="000000">
                      <a:alpha val="43137"/>
                    </a:srgbClr>
                  </a:outerShdw>
                </a:effectLst>
              </a:rPr>
              <a:t>disseminated</a:t>
            </a:r>
            <a:r>
              <a:rPr lang="en-US" sz="2000" dirty="0"/>
              <a:t> via the </a:t>
            </a:r>
            <a:r>
              <a:rPr lang="en-US" sz="2000" dirty="0">
                <a:effectLst>
                  <a:outerShdw blurRad="38100" dist="38100" dir="2700000" algn="tl">
                    <a:srgbClr val="000000">
                      <a:alpha val="43137"/>
                    </a:srgbClr>
                  </a:outerShdw>
                </a:effectLst>
              </a:rPr>
              <a:t>lymphatics</a:t>
            </a:r>
            <a:r>
              <a:rPr lang="en-US" sz="2000" dirty="0"/>
              <a:t> and the </a:t>
            </a:r>
            <a:r>
              <a:rPr lang="en-US" sz="2000" dirty="0">
                <a:effectLst>
                  <a:outerShdw blurRad="38100" dist="38100" dir="2700000" algn="tl">
                    <a:srgbClr val="000000">
                      <a:alpha val="43137"/>
                    </a:srgbClr>
                  </a:outerShdw>
                </a:effectLst>
              </a:rPr>
              <a:t>bloodstream</a:t>
            </a:r>
            <a:r>
              <a:rPr lang="en-US" sz="2000" dirty="0"/>
              <a:t>; they can </a:t>
            </a:r>
            <a:r>
              <a:rPr lang="en-US" sz="2000" dirty="0">
                <a:effectLst>
                  <a:outerShdw blurRad="38100" dist="38100" dir="2700000" algn="tl">
                    <a:srgbClr val="000000">
                      <a:alpha val="43137"/>
                    </a:srgbClr>
                  </a:outerShdw>
                </a:effectLst>
              </a:rPr>
              <a:t>infect </a:t>
            </a:r>
            <a:r>
              <a:rPr lang="en-US" sz="2000" dirty="0"/>
              <a:t>a variety of </a:t>
            </a:r>
            <a:r>
              <a:rPr lang="en-US" sz="2000" b="1" dirty="0"/>
              <a:t>cell types</a:t>
            </a:r>
            <a:r>
              <a:rPr lang="en-US" sz="2000" dirty="0"/>
              <a:t>, including </a:t>
            </a:r>
            <a:r>
              <a:rPr lang="en-US" sz="2000" b="1" dirty="0"/>
              <a:t>neurons</a:t>
            </a:r>
            <a:r>
              <a:rPr lang="en-US" sz="2000" dirty="0"/>
              <a:t> and </a:t>
            </a:r>
            <a:r>
              <a:rPr lang="en-US" sz="2000" dirty="0">
                <a:effectLst>
                  <a:outerShdw blurRad="38100" dist="38100" dir="2700000" algn="tl">
                    <a:srgbClr val="000000">
                      <a:alpha val="43137"/>
                    </a:srgbClr>
                  </a:outerShdw>
                </a:effectLst>
              </a:rPr>
              <a:t>cardiac myocytes</a:t>
            </a:r>
            <a:r>
              <a:rPr lang="en-US" sz="2000" dirty="0"/>
              <a:t>.</a:t>
            </a:r>
            <a:endParaRPr lang="el-GR" sz="2000" dirty="0"/>
          </a:p>
        </p:txBody>
      </p:sp>
    </p:spTree>
    <p:extLst>
      <p:ext uri="{BB962C8B-B14F-4D97-AF65-F5344CB8AC3E}">
        <p14:creationId xmlns:p14="http://schemas.microsoft.com/office/powerpoint/2010/main" val="402054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0EFF1E0-B32D-5278-6BEA-0CE69494FD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7617" y="94927"/>
            <a:ext cx="5423183" cy="6656069"/>
          </a:xfrm>
          <a:prstGeom prst="rect">
            <a:avLst/>
          </a:prstGeom>
        </p:spPr>
      </p:pic>
      <p:sp>
        <p:nvSpPr>
          <p:cNvPr id="4" name="TextBox 3">
            <a:extLst>
              <a:ext uri="{FF2B5EF4-FFF2-40B4-BE49-F238E27FC236}">
                <a16:creationId xmlns:a16="http://schemas.microsoft.com/office/drawing/2014/main" id="{0713EB1C-E51A-362D-9DCA-AC9FB58D602D}"/>
              </a:ext>
            </a:extLst>
          </p:cNvPr>
          <p:cNvSpPr txBox="1"/>
          <p:nvPr/>
        </p:nvSpPr>
        <p:spPr>
          <a:xfrm>
            <a:off x="0" y="0"/>
            <a:ext cx="6647617" cy="2523768"/>
          </a:xfrm>
          <a:prstGeom prst="rect">
            <a:avLst/>
          </a:prstGeom>
          <a:noFill/>
        </p:spPr>
        <p:txBody>
          <a:bodyPr wrap="square">
            <a:spAutoFit/>
          </a:bodyPr>
          <a:lstStyle/>
          <a:p>
            <a:pPr algn="just"/>
            <a:r>
              <a:rPr lang="en-US" sz="2000" dirty="0"/>
              <a:t>A 16-year-old boy who was demonstrating motorcycle stunts while not wearing a helmet falls and strikes the left side of his head on the pavement. Within minutes, he develops a severe headache, vomits, and has a seizure. His head CT scan is shown.</a:t>
            </a:r>
          </a:p>
          <a:p>
            <a:pPr algn="just"/>
            <a:r>
              <a:rPr lang="en-US" sz="2000" dirty="0"/>
              <a:t>What is your diagnosis? What is the mechanism for this pathology?</a:t>
            </a:r>
          </a:p>
          <a:p>
            <a:endParaRPr lang="en-US" dirty="0"/>
          </a:p>
        </p:txBody>
      </p:sp>
      <p:sp>
        <p:nvSpPr>
          <p:cNvPr id="6" name="TextBox 5">
            <a:extLst>
              <a:ext uri="{FF2B5EF4-FFF2-40B4-BE49-F238E27FC236}">
                <a16:creationId xmlns:a16="http://schemas.microsoft.com/office/drawing/2014/main" id="{58E2ABD7-2360-7B39-E543-6D8FB7776968}"/>
              </a:ext>
            </a:extLst>
          </p:cNvPr>
          <p:cNvSpPr txBox="1"/>
          <p:nvPr/>
        </p:nvSpPr>
        <p:spPr>
          <a:xfrm>
            <a:off x="0" y="2247089"/>
            <a:ext cx="6647617" cy="4524315"/>
          </a:xfrm>
          <a:prstGeom prst="rect">
            <a:avLst/>
          </a:prstGeom>
          <a:noFill/>
        </p:spPr>
        <p:txBody>
          <a:bodyPr wrap="square">
            <a:spAutoFit/>
          </a:bodyPr>
          <a:lstStyle/>
          <a:p>
            <a:pPr algn="just"/>
            <a:r>
              <a:rPr lang="en-US" sz="3200" dirty="0"/>
              <a:t>The </a:t>
            </a:r>
            <a:r>
              <a:rPr lang="en-US" sz="3200" dirty="0">
                <a:effectLst>
                  <a:outerShdw blurRad="38100" dist="38100" dir="2700000" algn="tl">
                    <a:srgbClr val="000000">
                      <a:alpha val="43137"/>
                    </a:srgbClr>
                  </a:outerShdw>
                </a:effectLst>
              </a:rPr>
              <a:t>large, lens-shaped </a:t>
            </a:r>
            <a:r>
              <a:rPr lang="en-US" sz="3200" dirty="0"/>
              <a:t>(▪) </a:t>
            </a:r>
            <a:r>
              <a:rPr lang="en-US" sz="3200" b="1" dirty="0"/>
              <a:t>epidural collection of blood</a:t>
            </a:r>
            <a:r>
              <a:rPr lang="en-US" sz="3200" dirty="0"/>
              <a:t> on the left is bounded by </a:t>
            </a:r>
            <a:r>
              <a:rPr lang="en-US" sz="3200" dirty="0">
                <a:effectLst>
                  <a:outerShdw blurRad="38100" dist="38100" dir="2700000" algn="tl">
                    <a:srgbClr val="000000">
                      <a:alpha val="43137"/>
                    </a:srgbClr>
                  </a:outerShdw>
                </a:effectLst>
              </a:rPr>
              <a:t>parietal bone suture lines</a:t>
            </a:r>
            <a:r>
              <a:rPr lang="en-US" sz="3200" dirty="0"/>
              <a:t>.</a:t>
            </a:r>
          </a:p>
          <a:p>
            <a:pPr algn="just"/>
            <a:endParaRPr lang="en-US" sz="3200" dirty="0"/>
          </a:p>
          <a:p>
            <a:pPr algn="just"/>
            <a:r>
              <a:rPr lang="en-US" sz="3200" dirty="0"/>
              <a:t>The </a:t>
            </a:r>
            <a:r>
              <a:rPr lang="en-US" sz="3200" b="1" dirty="0"/>
              <a:t>middle meningeal artery </a:t>
            </a:r>
            <a:r>
              <a:rPr lang="en-US" sz="3200" dirty="0"/>
              <a:t>can be torn in association with a </a:t>
            </a:r>
            <a:r>
              <a:rPr lang="en-US" sz="3200" b="1" dirty="0"/>
              <a:t>skull trauma</a:t>
            </a:r>
            <a:r>
              <a:rPr lang="en-US" sz="3200" dirty="0"/>
              <a:t>, with or without fracture. Arterial bleeding under pressure leads to the </a:t>
            </a:r>
            <a:r>
              <a:rPr lang="en-US" sz="3200" b="1" u="sng" spc="600" dirty="0"/>
              <a:t>rapid</a:t>
            </a:r>
            <a:r>
              <a:rPr lang="en-US" sz="3200" b="1" dirty="0"/>
              <a:t> onset of symptoms</a:t>
            </a:r>
            <a:r>
              <a:rPr lang="en-US" sz="3200" dirty="0"/>
              <a:t>.</a:t>
            </a:r>
            <a:endParaRPr lang="el-GR" sz="3200" dirty="0"/>
          </a:p>
        </p:txBody>
      </p:sp>
    </p:spTree>
    <p:extLst>
      <p:ext uri="{BB962C8B-B14F-4D97-AF65-F5344CB8AC3E}">
        <p14:creationId xmlns:p14="http://schemas.microsoft.com/office/powerpoint/2010/main" val="340886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CF978B9-AA90-C8FF-B4A2-BF57BC45A6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75" y="105196"/>
            <a:ext cx="4973513" cy="6626343"/>
          </a:xfrm>
          <a:prstGeom prst="rect">
            <a:avLst/>
          </a:prstGeom>
        </p:spPr>
      </p:pic>
      <p:sp>
        <p:nvSpPr>
          <p:cNvPr id="4" name="TextBox 3">
            <a:extLst>
              <a:ext uri="{FF2B5EF4-FFF2-40B4-BE49-F238E27FC236}">
                <a16:creationId xmlns:a16="http://schemas.microsoft.com/office/drawing/2014/main" id="{B0382461-0217-4CE1-E6DF-50754DBE7434}"/>
              </a:ext>
            </a:extLst>
          </p:cNvPr>
          <p:cNvSpPr txBox="1"/>
          <p:nvPr/>
        </p:nvSpPr>
        <p:spPr>
          <a:xfrm>
            <a:off x="5070788" y="0"/>
            <a:ext cx="7121211" cy="3754874"/>
          </a:xfrm>
          <a:prstGeom prst="rect">
            <a:avLst/>
          </a:prstGeom>
          <a:noFill/>
        </p:spPr>
        <p:txBody>
          <a:bodyPr wrap="square">
            <a:spAutoFit/>
          </a:bodyPr>
          <a:lstStyle/>
          <a:p>
            <a:pPr algn="just"/>
            <a:r>
              <a:rPr lang="en-US" sz="2000" dirty="0"/>
              <a:t>A 65-year-old man falls off a ladder and strikes the left side of his head. He initially loses consciousness, but he then remains alert (albeit with a bad headache) for 2 hours, when he again becomes unconscious. At that time, his pulse is 55 beats/min, his respiratory rate is 10 breaths/min, and his blood pressure is 160/100 mm Hg. He develops papilledema on the right, and then he dies. His brain is shown in situ at autopsy.</a:t>
            </a:r>
          </a:p>
          <a:p>
            <a:pPr algn="just"/>
            <a:endParaRPr lang="en-US" sz="2000" dirty="0"/>
          </a:p>
          <a:p>
            <a:pPr algn="just"/>
            <a:r>
              <a:rPr lang="en-US" sz="2000" dirty="0"/>
              <a:t>Where is this hematoma located? Explain this patient's clinical course.</a:t>
            </a:r>
          </a:p>
          <a:p>
            <a:pPr algn="just"/>
            <a:r>
              <a:rPr lang="en-US" sz="2000" dirty="0"/>
              <a:t>What could cause his death?</a:t>
            </a:r>
          </a:p>
          <a:p>
            <a:endParaRPr lang="en-US" dirty="0"/>
          </a:p>
        </p:txBody>
      </p:sp>
      <p:sp>
        <p:nvSpPr>
          <p:cNvPr id="6" name="TextBox 5">
            <a:extLst>
              <a:ext uri="{FF2B5EF4-FFF2-40B4-BE49-F238E27FC236}">
                <a16:creationId xmlns:a16="http://schemas.microsoft.com/office/drawing/2014/main" id="{1E3FFFA2-3E24-44B5-27B5-20C35C38183B}"/>
              </a:ext>
            </a:extLst>
          </p:cNvPr>
          <p:cNvSpPr txBox="1"/>
          <p:nvPr/>
        </p:nvSpPr>
        <p:spPr>
          <a:xfrm>
            <a:off x="5070787" y="3428999"/>
            <a:ext cx="7121211" cy="3416320"/>
          </a:xfrm>
          <a:prstGeom prst="rect">
            <a:avLst/>
          </a:prstGeom>
          <a:noFill/>
        </p:spPr>
        <p:txBody>
          <a:bodyPr wrap="square">
            <a:spAutoFit/>
          </a:bodyPr>
          <a:lstStyle/>
          <a:p>
            <a:r>
              <a:rPr lang="en-US" sz="2400" dirty="0"/>
              <a:t>There is a large, dark, reddish-black, left-sided  </a:t>
            </a:r>
            <a:r>
              <a:rPr lang="en-US" sz="2400" b="1" spc="600" dirty="0"/>
              <a:t>epi</a:t>
            </a:r>
            <a:r>
              <a:rPr lang="en-US" sz="2400" b="1" dirty="0"/>
              <a:t>dural hematoma </a:t>
            </a:r>
            <a:r>
              <a:rPr lang="en-US" sz="2400" dirty="0"/>
              <a:t>(◂).</a:t>
            </a:r>
          </a:p>
          <a:p>
            <a:pPr algn="just"/>
            <a:r>
              <a:rPr lang="en-US" sz="2400" dirty="0"/>
              <a:t>The patient had a “</a:t>
            </a:r>
            <a:r>
              <a:rPr lang="en-US" sz="2400" dirty="0">
                <a:effectLst>
                  <a:outerShdw blurRad="38100" dist="38100" dir="2700000" algn="tl">
                    <a:srgbClr val="000000">
                      <a:alpha val="43137"/>
                    </a:srgbClr>
                  </a:outerShdw>
                </a:effectLst>
              </a:rPr>
              <a:t>lucid</a:t>
            </a:r>
            <a:r>
              <a:rPr lang="en-US" sz="2400" dirty="0"/>
              <a:t>” </a:t>
            </a:r>
            <a:r>
              <a:rPr lang="en-US" sz="2400" dirty="0">
                <a:effectLst>
                  <a:outerShdw blurRad="38100" dist="38100" dir="2700000" algn="tl">
                    <a:srgbClr val="000000">
                      <a:alpha val="43137"/>
                    </a:srgbClr>
                  </a:outerShdw>
                </a:effectLst>
              </a:rPr>
              <a:t>interval</a:t>
            </a:r>
            <a:r>
              <a:rPr lang="en-US" sz="2400" dirty="0"/>
              <a:t> </a:t>
            </a:r>
            <a:r>
              <a:rPr lang="en-US" sz="2400" i="1" dirty="0"/>
              <a:t>after</a:t>
            </a:r>
            <a:r>
              <a:rPr lang="en-US" sz="2400" dirty="0"/>
              <a:t> his initial concussion. </a:t>
            </a:r>
            <a:r>
              <a:rPr lang="en-US" sz="2400" i="1" dirty="0"/>
              <a:t>Less than 20% of patients</a:t>
            </a:r>
            <a:r>
              <a:rPr lang="en-US" sz="2400" dirty="0"/>
              <a:t> with epidural hematoma exhibit a “lucid” interval after injury.</a:t>
            </a:r>
          </a:p>
          <a:p>
            <a:pPr algn="just"/>
            <a:endParaRPr lang="en-US" sz="2400" dirty="0"/>
          </a:p>
          <a:p>
            <a:r>
              <a:rPr lang="en-US" sz="2400" dirty="0"/>
              <a:t>Unless the blood is expeditiously evacuated, the </a:t>
            </a:r>
            <a:r>
              <a:rPr lang="en-US" sz="2400" b="1" dirty="0"/>
              <a:t>expanding hematoma </a:t>
            </a:r>
            <a:r>
              <a:rPr lang="en-US" sz="2400" dirty="0"/>
              <a:t>within </a:t>
            </a:r>
            <a:r>
              <a:rPr lang="en-US" sz="2400" u="sng" dirty="0"/>
              <a:t>the closed </a:t>
            </a:r>
            <a:r>
              <a:rPr lang="en-US" sz="2400" dirty="0"/>
              <a:t>intracranial cavity can cause </a:t>
            </a:r>
            <a:r>
              <a:rPr lang="en-US" sz="2400" b="1" spc="600" dirty="0"/>
              <a:t>herniation</a:t>
            </a:r>
            <a:r>
              <a:rPr lang="en-US" sz="2400" dirty="0"/>
              <a:t>.</a:t>
            </a:r>
            <a:endParaRPr lang="el-GR" sz="2400" dirty="0"/>
          </a:p>
        </p:txBody>
      </p:sp>
    </p:spTree>
    <p:extLst>
      <p:ext uri="{BB962C8B-B14F-4D97-AF65-F5344CB8AC3E}">
        <p14:creationId xmlns:p14="http://schemas.microsoft.com/office/powerpoint/2010/main" val="351720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CD7B9D7-FDA3-3313-7B5B-A1E72A30B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47" y="107004"/>
            <a:ext cx="5726905" cy="6605081"/>
          </a:xfrm>
          <a:prstGeom prst="rect">
            <a:avLst/>
          </a:prstGeom>
        </p:spPr>
      </p:pic>
      <p:sp>
        <p:nvSpPr>
          <p:cNvPr id="4" name="TextBox 3">
            <a:extLst>
              <a:ext uri="{FF2B5EF4-FFF2-40B4-BE49-F238E27FC236}">
                <a16:creationId xmlns:a16="http://schemas.microsoft.com/office/drawing/2014/main" id="{CD1E6198-6D8B-12BA-E045-2D85F4D3A555}"/>
              </a:ext>
            </a:extLst>
          </p:cNvPr>
          <p:cNvSpPr txBox="1"/>
          <p:nvPr/>
        </p:nvSpPr>
        <p:spPr>
          <a:xfrm>
            <a:off x="5853852" y="0"/>
            <a:ext cx="6338147" cy="2585323"/>
          </a:xfrm>
          <a:prstGeom prst="rect">
            <a:avLst/>
          </a:prstGeom>
          <a:noFill/>
        </p:spPr>
        <p:txBody>
          <a:bodyPr wrap="square">
            <a:spAutoFit/>
          </a:bodyPr>
          <a:lstStyle/>
          <a:p>
            <a:pPr algn="just"/>
            <a:r>
              <a:rPr lang="en-US" dirty="0"/>
              <a:t>A 27-year-old woman who presented with transient visual difficulty 1 year ago has since developed fatigue, difficulty concentrating, dizziness, right arm </a:t>
            </a:r>
            <a:r>
              <a:rPr lang="en-US" dirty="0" err="1"/>
              <a:t>paresthesias</a:t>
            </a:r>
            <a:r>
              <a:rPr lang="en-US" dirty="0"/>
              <a:t>, difficulty with urination, loss of bowel control, and dysarthria. Her brain MRI is shown.</a:t>
            </a:r>
          </a:p>
          <a:p>
            <a:pPr algn="just"/>
            <a:r>
              <a:rPr lang="en-US" dirty="0"/>
              <a:t>What is your diagnosis?</a:t>
            </a:r>
          </a:p>
          <a:p>
            <a:pPr algn="just"/>
            <a:r>
              <a:rPr lang="en-US" dirty="0"/>
              <a:t>Explain the pathophysiology.</a:t>
            </a:r>
          </a:p>
          <a:p>
            <a:pPr algn="just"/>
            <a:r>
              <a:rPr lang="en-US" dirty="0"/>
              <a:t>What is the prognosis?</a:t>
            </a:r>
          </a:p>
          <a:p>
            <a:endParaRPr lang="en-US" dirty="0"/>
          </a:p>
        </p:txBody>
      </p:sp>
      <p:sp>
        <p:nvSpPr>
          <p:cNvPr id="6" name="TextBox 5">
            <a:extLst>
              <a:ext uri="{FF2B5EF4-FFF2-40B4-BE49-F238E27FC236}">
                <a16:creationId xmlns:a16="http://schemas.microsoft.com/office/drawing/2014/main" id="{A50E7EA5-5FC7-C781-5B95-FE4321C97A58}"/>
              </a:ext>
            </a:extLst>
          </p:cNvPr>
          <p:cNvSpPr txBox="1"/>
          <p:nvPr/>
        </p:nvSpPr>
        <p:spPr>
          <a:xfrm>
            <a:off x="5853852" y="2247089"/>
            <a:ext cx="6338147" cy="4708981"/>
          </a:xfrm>
          <a:prstGeom prst="rect">
            <a:avLst/>
          </a:prstGeom>
          <a:noFill/>
        </p:spPr>
        <p:txBody>
          <a:bodyPr wrap="square">
            <a:spAutoFit/>
          </a:bodyPr>
          <a:lstStyle/>
          <a:p>
            <a:pPr algn="just"/>
            <a:r>
              <a:rPr lang="en-US" sz="2000" dirty="0"/>
              <a:t>Note the </a:t>
            </a:r>
            <a:r>
              <a:rPr lang="en-US" sz="2000" dirty="0">
                <a:effectLst>
                  <a:outerShdw blurRad="38100" dist="38100" dir="2700000" algn="tl">
                    <a:srgbClr val="000000">
                      <a:alpha val="43137"/>
                    </a:srgbClr>
                  </a:outerShdw>
                </a:effectLst>
              </a:rPr>
              <a:t>bright areas </a:t>
            </a:r>
            <a:r>
              <a:rPr lang="en-US" sz="2000" dirty="0"/>
              <a:t>(▸) within the </a:t>
            </a:r>
            <a:r>
              <a:rPr lang="en-US" sz="2000" dirty="0">
                <a:effectLst>
                  <a:outerShdw blurRad="38100" dist="38100" dir="2700000" algn="tl">
                    <a:srgbClr val="000000">
                      <a:alpha val="43137"/>
                    </a:srgbClr>
                  </a:outerShdw>
                </a:effectLst>
              </a:rPr>
              <a:t>white matter</a:t>
            </a:r>
            <a:r>
              <a:rPr lang="en-US" sz="2000" dirty="0"/>
              <a:t>. These are typical of the </a:t>
            </a:r>
            <a:r>
              <a:rPr lang="en-US" sz="2000" b="1" dirty="0">
                <a:effectLst>
                  <a:outerShdw blurRad="38100" dist="38100" dir="2700000" algn="tl">
                    <a:srgbClr val="000000">
                      <a:alpha val="43137"/>
                    </a:srgbClr>
                  </a:outerShdw>
                </a:effectLst>
              </a:rPr>
              <a:t>demyelinating lesions of multiple sclerosis.</a:t>
            </a:r>
          </a:p>
          <a:p>
            <a:pPr algn="just"/>
            <a:endParaRPr lang="en-US" sz="2000" dirty="0"/>
          </a:p>
          <a:p>
            <a:pPr algn="just"/>
            <a:r>
              <a:rPr lang="en-US" sz="2000" dirty="0"/>
              <a:t>The patient's visual changes may be due to </a:t>
            </a:r>
            <a:r>
              <a:rPr lang="en-US" sz="2000" dirty="0">
                <a:effectLst>
                  <a:outerShdw blurRad="38100" dist="38100" dir="2700000" algn="tl">
                    <a:srgbClr val="000000">
                      <a:alpha val="43137"/>
                    </a:srgbClr>
                  </a:outerShdw>
                </a:effectLst>
              </a:rPr>
              <a:t>optic neuritis</a:t>
            </a:r>
            <a:r>
              <a:rPr lang="en-US" sz="2000" dirty="0"/>
              <a:t>. Her newer symptoms are attributable to </a:t>
            </a:r>
            <a:r>
              <a:rPr lang="en-US" sz="2000" dirty="0">
                <a:effectLst>
                  <a:outerShdw blurRad="38100" dist="38100" dir="2700000" algn="tl">
                    <a:srgbClr val="000000">
                      <a:alpha val="43137"/>
                    </a:srgbClr>
                  </a:outerShdw>
                </a:effectLst>
              </a:rPr>
              <a:t>transverse myelitis </a:t>
            </a:r>
            <a:r>
              <a:rPr lang="en-US" sz="2000" dirty="0"/>
              <a:t>(bladder and bowel dysfunction). </a:t>
            </a:r>
            <a:r>
              <a:rPr lang="en-US" sz="2000" dirty="0">
                <a:effectLst>
                  <a:outerShdw blurRad="38100" dist="38100" dir="2700000" algn="tl">
                    <a:srgbClr val="000000">
                      <a:alpha val="43137"/>
                    </a:srgbClr>
                  </a:outerShdw>
                </a:effectLst>
              </a:rPr>
              <a:t>Motor tract involvement </a:t>
            </a:r>
            <a:r>
              <a:rPr lang="en-US" sz="2000" dirty="0"/>
              <a:t>can cause weakness or spasticity. </a:t>
            </a:r>
            <a:r>
              <a:rPr lang="en-US" sz="2000" dirty="0">
                <a:effectLst>
                  <a:outerShdw blurRad="38100" dist="38100" dir="2700000" algn="tl">
                    <a:srgbClr val="000000">
                      <a:alpha val="43137"/>
                    </a:srgbClr>
                  </a:outerShdw>
                </a:effectLst>
              </a:rPr>
              <a:t>Cerebellar findings (ataxia), intranuclear ophthalmoplegia, and sensory </a:t>
            </a:r>
            <a:r>
              <a:rPr lang="en-US" sz="2000" dirty="0" err="1">
                <a:effectLst>
                  <a:outerShdw blurRad="38100" dist="38100" dir="2700000" algn="tl">
                    <a:srgbClr val="000000">
                      <a:alpha val="43137"/>
                    </a:srgbClr>
                  </a:outerShdw>
                </a:effectLst>
              </a:rPr>
              <a:t>paresthesias</a:t>
            </a:r>
            <a:r>
              <a:rPr lang="en-US" sz="2000" dirty="0"/>
              <a:t> are also common.</a:t>
            </a:r>
          </a:p>
          <a:p>
            <a:pPr algn="just"/>
            <a:endParaRPr lang="en-US" sz="2000" dirty="0"/>
          </a:p>
          <a:p>
            <a:pPr algn="just"/>
            <a:r>
              <a:rPr lang="en-US" sz="2000" dirty="0"/>
              <a:t>Most patients have a </a:t>
            </a:r>
            <a:r>
              <a:rPr lang="en-US" sz="2000" u="sng" dirty="0"/>
              <a:t>relapsing-remitting</a:t>
            </a:r>
            <a:r>
              <a:rPr lang="en-US" sz="2000" dirty="0"/>
              <a:t> </a:t>
            </a:r>
            <a:r>
              <a:rPr lang="en-US" sz="2000" dirty="0">
                <a:effectLst>
                  <a:outerShdw blurRad="38100" dist="38100" dir="2700000" algn="tl">
                    <a:srgbClr val="000000">
                      <a:alpha val="43137"/>
                    </a:srgbClr>
                  </a:outerShdw>
                </a:effectLst>
              </a:rPr>
              <a:t>course</a:t>
            </a:r>
            <a:r>
              <a:rPr lang="en-US" sz="2000" dirty="0"/>
              <a:t> with </a:t>
            </a:r>
            <a:r>
              <a:rPr lang="en-US" sz="2000" u="sng" dirty="0"/>
              <a:t>acute exacerbations followed by partial to full remissions</a:t>
            </a:r>
            <a:r>
              <a:rPr lang="en-US" sz="2000" dirty="0"/>
              <a:t>; </a:t>
            </a:r>
            <a:r>
              <a:rPr lang="en-US" sz="2000" dirty="0">
                <a:effectLst>
                  <a:outerShdw blurRad="38100" dist="38100" dir="2700000" algn="tl">
                    <a:srgbClr val="000000">
                      <a:alpha val="43137"/>
                    </a:srgbClr>
                  </a:outerShdw>
                </a:effectLst>
              </a:rPr>
              <a:t>one third of patients </a:t>
            </a:r>
            <a:r>
              <a:rPr lang="en-US" sz="2000" dirty="0"/>
              <a:t>have </a:t>
            </a:r>
            <a:r>
              <a:rPr lang="en-US" sz="2000" spc="300" dirty="0">
                <a:effectLst>
                  <a:outerShdw blurRad="38100" dist="38100" dir="2700000" algn="tl">
                    <a:srgbClr val="000000">
                      <a:alpha val="43137"/>
                    </a:srgbClr>
                  </a:outerShdw>
                </a:effectLst>
              </a:rPr>
              <a:t>complete</a:t>
            </a:r>
            <a:r>
              <a:rPr lang="en-US" sz="2000" dirty="0"/>
              <a:t> </a:t>
            </a:r>
            <a:r>
              <a:rPr lang="en-US" sz="2000" dirty="0">
                <a:effectLst>
                  <a:outerShdw blurRad="38100" dist="38100" dir="2700000" algn="tl">
                    <a:srgbClr val="000000">
                      <a:alpha val="43137"/>
                    </a:srgbClr>
                  </a:outerShdw>
                </a:effectLst>
              </a:rPr>
              <a:t>recovery within 2 months of onset.</a:t>
            </a:r>
            <a:endParaRPr lang="el-GR"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8013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8B2D65C-DA69-4CD1-5CC4-62C549FAD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367" y="68093"/>
            <a:ext cx="4180820" cy="6721813"/>
          </a:xfrm>
          <a:prstGeom prst="rect">
            <a:avLst/>
          </a:prstGeom>
        </p:spPr>
      </p:pic>
      <p:sp>
        <p:nvSpPr>
          <p:cNvPr id="4" name="TextBox 3">
            <a:extLst>
              <a:ext uri="{FF2B5EF4-FFF2-40B4-BE49-F238E27FC236}">
                <a16:creationId xmlns:a16="http://schemas.microsoft.com/office/drawing/2014/main" id="{5004AA22-D2FF-2BA5-A87F-96D3DF8C270B}"/>
              </a:ext>
            </a:extLst>
          </p:cNvPr>
          <p:cNvSpPr txBox="1"/>
          <p:nvPr/>
        </p:nvSpPr>
        <p:spPr>
          <a:xfrm>
            <a:off x="60407" y="-116731"/>
            <a:ext cx="7890367" cy="3323987"/>
          </a:xfrm>
          <a:prstGeom prst="rect">
            <a:avLst/>
          </a:prstGeom>
          <a:noFill/>
        </p:spPr>
        <p:txBody>
          <a:bodyPr wrap="square">
            <a:spAutoFit/>
          </a:bodyPr>
          <a:lstStyle/>
          <a:p>
            <a:pPr algn="just"/>
            <a:r>
              <a:rPr lang="en-US" sz="2400" dirty="0"/>
              <a:t>A 22-year-old man with ataxia, diplopia on lateral gaze, and flashes of light on eye movement has a cerebrospinal fluid (CSF) protein level of 69 mg/dL (</a:t>
            </a:r>
            <a:r>
              <a:rPr lang="en-US" sz="2400" dirty="0" err="1"/>
              <a:t>nl</a:t>
            </a:r>
            <a:r>
              <a:rPr lang="en-US" sz="2400" dirty="0"/>
              <a:t> 20 to 45 mg/dL), with 14 WBCs/mm3 (all mononuclear) and an increased CSF IgG level with oligoclonal bands. His glucose level is normal. Gross brain lesions typical for his disease are shown.</a:t>
            </a:r>
          </a:p>
          <a:p>
            <a:pPr algn="just"/>
            <a:r>
              <a:rPr lang="en-US" sz="2400" dirty="0"/>
              <a:t>What is your diagnosis?</a:t>
            </a:r>
          </a:p>
          <a:p>
            <a:pPr algn="just"/>
            <a:r>
              <a:rPr lang="en-US" sz="2400" dirty="0"/>
              <a:t>What do the laboratory findings represent?</a:t>
            </a:r>
          </a:p>
          <a:p>
            <a:endParaRPr lang="en-US" dirty="0"/>
          </a:p>
        </p:txBody>
      </p:sp>
      <p:sp>
        <p:nvSpPr>
          <p:cNvPr id="6" name="TextBox 5">
            <a:extLst>
              <a:ext uri="{FF2B5EF4-FFF2-40B4-BE49-F238E27FC236}">
                <a16:creationId xmlns:a16="http://schemas.microsoft.com/office/drawing/2014/main" id="{EB2994F6-1EC0-4B4B-A494-1355CA398EA9}"/>
              </a:ext>
            </a:extLst>
          </p:cNvPr>
          <p:cNvSpPr txBox="1"/>
          <p:nvPr/>
        </p:nvSpPr>
        <p:spPr>
          <a:xfrm>
            <a:off x="1" y="3122579"/>
            <a:ext cx="7890366" cy="3785652"/>
          </a:xfrm>
          <a:prstGeom prst="rect">
            <a:avLst/>
          </a:prstGeom>
          <a:noFill/>
        </p:spPr>
        <p:txBody>
          <a:bodyPr wrap="square">
            <a:spAutoFit/>
          </a:bodyPr>
          <a:lstStyle/>
          <a:p>
            <a:pPr algn="just"/>
            <a:r>
              <a:rPr lang="en-US" sz="2400" dirty="0"/>
              <a:t>This is </a:t>
            </a:r>
            <a:r>
              <a:rPr lang="en-US" sz="2400" b="1" dirty="0"/>
              <a:t>multiple sclerosis (MS). </a:t>
            </a:r>
            <a:r>
              <a:rPr lang="en-US" sz="2400" dirty="0">
                <a:effectLst>
                  <a:outerShdw blurRad="38100" dist="38100" dir="2700000" algn="tl">
                    <a:srgbClr val="000000">
                      <a:alpha val="43137"/>
                    </a:srgbClr>
                  </a:outerShdw>
                </a:effectLst>
              </a:rPr>
              <a:t>Plaques of demyelination </a:t>
            </a:r>
            <a:r>
              <a:rPr lang="en-US" sz="2400" dirty="0"/>
              <a:t>(▪) appear as </a:t>
            </a:r>
            <a:r>
              <a:rPr lang="en-US" sz="2400" dirty="0">
                <a:effectLst>
                  <a:outerShdw blurRad="38100" dist="38100" dir="2700000" algn="tl">
                    <a:srgbClr val="000000">
                      <a:alpha val="43137"/>
                    </a:srgbClr>
                  </a:outerShdw>
                </a:effectLst>
              </a:rPr>
              <a:t>pale tan to gray areas </a:t>
            </a:r>
            <a:r>
              <a:rPr lang="en-US" sz="2400" dirty="0"/>
              <a:t>as compared with normal white matter (♦). This is putatively an </a:t>
            </a:r>
            <a:r>
              <a:rPr lang="en-US" sz="2400" dirty="0">
                <a:effectLst>
                  <a:outerShdw blurRad="38100" dist="38100" dir="2700000" algn="tl">
                    <a:srgbClr val="000000">
                      <a:alpha val="43137"/>
                    </a:srgbClr>
                  </a:outerShdw>
                </a:effectLst>
              </a:rPr>
              <a:t>autoimmune</a:t>
            </a:r>
            <a:r>
              <a:rPr lang="en-US" sz="2400" dirty="0"/>
              <a:t> disorder that involves </a:t>
            </a:r>
            <a:r>
              <a:rPr lang="en-US" sz="2400" u="sng" dirty="0"/>
              <a:t>cellular immunity directed against the </a:t>
            </a:r>
            <a:r>
              <a:rPr lang="en-US" sz="2400" u="sng" dirty="0" err="1"/>
              <a:t>oligodendroglial</a:t>
            </a:r>
            <a:r>
              <a:rPr lang="en-US" sz="2400" u="sng" dirty="0"/>
              <a:t> cells responsible for synthesizing myelin</a:t>
            </a:r>
            <a:r>
              <a:rPr lang="en-US" sz="2400" dirty="0"/>
              <a:t>.</a:t>
            </a:r>
          </a:p>
          <a:p>
            <a:pPr algn="just"/>
            <a:endParaRPr lang="en-US" sz="2400" dirty="0"/>
          </a:p>
          <a:p>
            <a:pPr algn="just"/>
            <a:r>
              <a:rPr lang="en-US" sz="2400" dirty="0"/>
              <a:t>The CSF findings are </a:t>
            </a:r>
            <a:r>
              <a:rPr lang="en-US" sz="2400" b="1" dirty="0"/>
              <a:t>typical for MS</a:t>
            </a:r>
            <a:r>
              <a:rPr lang="en-US" sz="2400" dirty="0"/>
              <a:t>. The </a:t>
            </a:r>
            <a:r>
              <a:rPr lang="en-US" sz="2400" b="1" dirty="0"/>
              <a:t>oligoclonal antibodies </a:t>
            </a:r>
            <a:r>
              <a:rPr lang="en-US" sz="2400" dirty="0"/>
              <a:t>reflect </a:t>
            </a:r>
            <a:r>
              <a:rPr lang="en-US" sz="2400" dirty="0">
                <a:effectLst>
                  <a:outerShdw blurRad="38100" dist="38100" dir="2700000" algn="tl">
                    <a:srgbClr val="000000">
                      <a:alpha val="43137"/>
                    </a:srgbClr>
                  </a:outerShdw>
                </a:effectLst>
              </a:rPr>
              <a:t>increased B-cell proliferation</a:t>
            </a:r>
            <a:r>
              <a:rPr lang="en-US" sz="2400" dirty="0"/>
              <a:t>, but these immunoglobulins are directed against </a:t>
            </a:r>
            <a:r>
              <a:rPr lang="en-US" sz="2400" i="1" dirty="0"/>
              <a:t>multiple epitopes</a:t>
            </a:r>
            <a:r>
              <a:rPr lang="en-US" sz="2400" dirty="0"/>
              <a:t> rather than myelin or other </a:t>
            </a:r>
            <a:r>
              <a:rPr lang="en-US" sz="2400" dirty="0" err="1"/>
              <a:t>oligodendroglial</a:t>
            </a:r>
            <a:r>
              <a:rPr lang="en-US" sz="2400" dirty="0"/>
              <a:t> antigens.</a:t>
            </a:r>
            <a:endParaRPr lang="el-GR" sz="2400" dirty="0"/>
          </a:p>
        </p:txBody>
      </p:sp>
    </p:spTree>
    <p:extLst>
      <p:ext uri="{BB962C8B-B14F-4D97-AF65-F5344CB8AC3E}">
        <p14:creationId xmlns:p14="http://schemas.microsoft.com/office/powerpoint/2010/main" val="286877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5DEBCAA-D915-534E-237B-97DDEBC27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60" y="68094"/>
            <a:ext cx="5232954" cy="6692792"/>
          </a:xfrm>
          <a:prstGeom prst="rect">
            <a:avLst/>
          </a:prstGeom>
        </p:spPr>
      </p:pic>
      <p:sp>
        <p:nvSpPr>
          <p:cNvPr id="4" name="TextBox 3">
            <a:extLst>
              <a:ext uri="{FF2B5EF4-FFF2-40B4-BE49-F238E27FC236}">
                <a16:creationId xmlns:a16="http://schemas.microsoft.com/office/drawing/2014/main" id="{9AE47A15-0AF4-B2BC-AE7B-2D56F07A8F8C}"/>
              </a:ext>
            </a:extLst>
          </p:cNvPr>
          <p:cNvSpPr txBox="1"/>
          <p:nvPr/>
        </p:nvSpPr>
        <p:spPr>
          <a:xfrm>
            <a:off x="5350212" y="214009"/>
            <a:ext cx="6841787" cy="2585323"/>
          </a:xfrm>
          <a:prstGeom prst="rect">
            <a:avLst/>
          </a:prstGeom>
          <a:noFill/>
        </p:spPr>
        <p:txBody>
          <a:bodyPr wrap="square">
            <a:spAutoFit/>
          </a:bodyPr>
          <a:lstStyle/>
          <a:p>
            <a:pPr algn="just"/>
            <a:r>
              <a:rPr lang="en-US" sz="2400" dirty="0"/>
              <a:t>A 47-year-old man with a 3-month history of worsening headaches has a seizure. His initial MRI is shown, after which he undergoes surgical debulking followed by radiation and chemotherapy.</a:t>
            </a:r>
          </a:p>
          <a:p>
            <a:pPr algn="just"/>
            <a:r>
              <a:rPr lang="en-US" sz="2400" dirty="0"/>
              <a:t>What is your diagnosis?</a:t>
            </a:r>
          </a:p>
          <a:p>
            <a:pPr algn="just"/>
            <a:r>
              <a:rPr lang="en-US" sz="2400" dirty="0"/>
              <a:t>What is the prognosis?</a:t>
            </a:r>
          </a:p>
          <a:p>
            <a:endParaRPr lang="en-US" dirty="0"/>
          </a:p>
        </p:txBody>
      </p:sp>
      <p:sp>
        <p:nvSpPr>
          <p:cNvPr id="6" name="TextBox 5">
            <a:extLst>
              <a:ext uri="{FF2B5EF4-FFF2-40B4-BE49-F238E27FC236}">
                <a16:creationId xmlns:a16="http://schemas.microsoft.com/office/drawing/2014/main" id="{EB90A5BF-5A5F-B2DD-DCE5-D86CF3EE6B0F}"/>
              </a:ext>
            </a:extLst>
          </p:cNvPr>
          <p:cNvSpPr txBox="1"/>
          <p:nvPr/>
        </p:nvSpPr>
        <p:spPr>
          <a:xfrm>
            <a:off x="5350213" y="2527518"/>
            <a:ext cx="6841785" cy="4401205"/>
          </a:xfrm>
          <a:prstGeom prst="rect">
            <a:avLst/>
          </a:prstGeom>
          <a:noFill/>
        </p:spPr>
        <p:txBody>
          <a:bodyPr wrap="square">
            <a:spAutoFit/>
          </a:bodyPr>
          <a:lstStyle/>
          <a:p>
            <a:pPr algn="just"/>
            <a:r>
              <a:rPr lang="en-US" sz="2800" dirty="0"/>
              <a:t>This is almost certainly a </a:t>
            </a:r>
            <a:r>
              <a:rPr lang="en-US" sz="2800" b="1" dirty="0"/>
              <a:t>glioblastoma</a:t>
            </a:r>
            <a:r>
              <a:rPr lang="en-US" sz="2800" dirty="0"/>
              <a:t>. The large right cerebral </a:t>
            </a:r>
            <a:r>
              <a:rPr lang="en-US" sz="2800" b="1" dirty="0"/>
              <a:t>mass </a:t>
            </a:r>
            <a:r>
              <a:rPr lang="en-US" sz="2800" dirty="0"/>
              <a:t>(▪) </a:t>
            </a:r>
            <a:r>
              <a:rPr lang="en-US" sz="2800" dirty="0">
                <a:effectLst>
                  <a:outerShdw blurRad="38100" dist="38100" dir="2700000" algn="tl">
                    <a:srgbClr val="000000">
                      <a:alpha val="43137"/>
                    </a:srgbClr>
                  </a:outerShdw>
                </a:effectLst>
              </a:rPr>
              <a:t>infiltrates across the midline and impinges on the cerebral ventricles.</a:t>
            </a:r>
            <a:r>
              <a:rPr lang="en-US" sz="2800" dirty="0"/>
              <a:t> Glioblastoma is the </a:t>
            </a:r>
            <a:r>
              <a:rPr lang="en-US" sz="2800" b="1" dirty="0"/>
              <a:t>most aggressive of the gliomas</a:t>
            </a:r>
            <a:r>
              <a:rPr lang="en-US" sz="2800" dirty="0"/>
              <a:t>; it can </a:t>
            </a:r>
            <a:r>
              <a:rPr lang="en-US" sz="2800" b="1" dirty="0"/>
              <a:t>infiltrate widely </a:t>
            </a:r>
            <a:r>
              <a:rPr lang="en-US" sz="2800" dirty="0"/>
              <a:t>and </a:t>
            </a:r>
            <a:r>
              <a:rPr lang="en-US" sz="2800" b="1" dirty="0">
                <a:effectLst>
                  <a:outerShdw blurRad="38100" dist="38100" dir="2700000" algn="tl">
                    <a:srgbClr val="000000">
                      <a:alpha val="43137"/>
                    </a:srgbClr>
                  </a:outerShdw>
                </a:effectLst>
              </a:rPr>
              <a:t>seed through the CSF</a:t>
            </a:r>
            <a:r>
              <a:rPr lang="en-US" sz="2800" dirty="0"/>
              <a:t>.</a:t>
            </a:r>
          </a:p>
          <a:p>
            <a:pPr algn="just"/>
            <a:endParaRPr lang="en-US" sz="2800" dirty="0"/>
          </a:p>
          <a:p>
            <a:r>
              <a:rPr lang="en-US" sz="2800" dirty="0"/>
              <a:t>Because it is </a:t>
            </a:r>
            <a:r>
              <a:rPr lang="en-US" sz="2800" b="1" dirty="0"/>
              <a:t>difficult to eradicate </a:t>
            </a:r>
            <a:r>
              <a:rPr lang="en-US" sz="2800" dirty="0"/>
              <a:t>such large neoplasms surgically, most patients </a:t>
            </a:r>
            <a:r>
              <a:rPr lang="en-US" sz="2800" i="1" dirty="0"/>
              <a:t>survive less than 1 year.</a:t>
            </a:r>
            <a:endParaRPr lang="el-GR" sz="2800" i="1" dirty="0"/>
          </a:p>
        </p:txBody>
      </p:sp>
    </p:spTree>
    <p:extLst>
      <p:ext uri="{BB962C8B-B14F-4D97-AF65-F5344CB8AC3E}">
        <p14:creationId xmlns:p14="http://schemas.microsoft.com/office/powerpoint/2010/main" val="417245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7397</Words>
  <Application>Microsoft Office PowerPoint</Application>
  <PresentationFormat>Ευρεία οθόνη</PresentationFormat>
  <Paragraphs>328</Paragraphs>
  <Slides>48</Slides>
  <Notes>1</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48</vt:i4>
      </vt:variant>
    </vt:vector>
  </HeadingPairs>
  <TitlesOfParts>
    <vt:vector size="52" baseType="lpstr">
      <vt:lpstr>Arial</vt:lpstr>
      <vt:lpstr>Calibri</vt:lpstr>
      <vt:lpstr>Calibri Light</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user</cp:lastModifiedBy>
  <cp:revision>24</cp:revision>
  <dcterms:created xsi:type="dcterms:W3CDTF">2024-04-19T08:22:46Z</dcterms:created>
  <dcterms:modified xsi:type="dcterms:W3CDTF">2024-04-20T10:27:47Z</dcterms:modified>
</cp:coreProperties>
</file>