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2.xml" ContentType="application/inkml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7" r:id="rId3"/>
    <p:sldId id="269" r:id="rId4"/>
    <p:sldId id="294" r:id="rId5"/>
    <p:sldId id="286" r:id="rId6"/>
    <p:sldId id="350" r:id="rId7"/>
    <p:sldId id="348" r:id="rId8"/>
    <p:sldId id="288" r:id="rId9"/>
    <p:sldId id="289" r:id="rId10"/>
    <p:sldId id="258" r:id="rId11"/>
    <p:sldId id="337" r:id="rId12"/>
    <p:sldId id="351" r:id="rId13"/>
    <p:sldId id="285" r:id="rId14"/>
    <p:sldId id="259" r:id="rId15"/>
    <p:sldId id="295" r:id="rId16"/>
    <p:sldId id="284" r:id="rId17"/>
    <p:sldId id="353" r:id="rId18"/>
    <p:sldId id="302" r:id="rId19"/>
    <p:sldId id="303" r:id="rId20"/>
    <p:sldId id="296" r:id="rId21"/>
    <p:sldId id="349" r:id="rId22"/>
    <p:sldId id="354" r:id="rId23"/>
    <p:sldId id="355" r:id="rId24"/>
    <p:sldId id="304" r:id="rId25"/>
    <p:sldId id="338" r:id="rId26"/>
    <p:sldId id="297" r:id="rId27"/>
    <p:sldId id="301" r:id="rId28"/>
    <p:sldId id="356" r:id="rId29"/>
    <p:sldId id="313" r:id="rId30"/>
    <p:sldId id="311" r:id="rId31"/>
    <p:sldId id="357" r:id="rId3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3399"/>
    <a:srgbClr val="CC00CC"/>
    <a:srgbClr val="FF9933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906" autoAdjust="0"/>
  </p:normalViewPr>
  <p:slideViewPr>
    <p:cSldViewPr>
      <p:cViewPr varScale="1">
        <p:scale>
          <a:sx n="87" d="100"/>
          <a:sy n="87" d="100"/>
        </p:scale>
        <p:origin x="22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2-10-29T09:38:54.8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106 149,'21'0,"85"0,-64 0,43 21,42-21,-21 21,-1 0,-41-21,-43 0,0 0,22 0,20 0,22 0,-22 0,1 0,-22 0,43 0,-43 0,0 0,-20 0,-1 0,0 0,0 0,0 0,43 0,-43 0,21 0,-21 0,22 0,-22 0,0 21,0-21,22 0,-1 0,-21 0,0 21,43-21,-22 22,0-22,1 0,-22 0,0 0,0 0,64 0,-22 0,-41 0,20 0,-21 21,0-21,0 0,1 0,-1 0,0 0,0 0,0 0,0 0,1 0,-1 0,0 0,-42 0,-22 0,22 0,0-43,0 43,0 0,0 0,-1 0,1 0,-21 0,0-21,-1 21,-20 0,-1 0,43 0,0 0,0 0,-22 0,-41 0,20-21,-20 21,20 0,43 0,-21 0,20 0,1 0,0 0,-42 0,-22 0,43 0,-64 0,0 0,64 0,-43 0,-21 0,-42 0,42 0,85 0,0 0,-22 0,1 0,21 0,0 0,-22 0,1 0,0 0,-1 0,-41 0,-1 0,-21 0,43 0,84 0,0 0,43 0,-43 0,0 0,21 0,1 0,-22 0,21 0,0 0,22 0,-22 0,1-21,-22 21,0 0,21-21,1 21,-22 0,21-21,0 0,-20 21,-1 0,0 0,21 0,-21 0,22 0,41 0,-41-22,-1 22,0 0,-20 0,-1 0,42 0,-42 0,1 0,-1 0,0 0,0 0,0 0,22 0,-22 0,21 0,0 0,-20 0,20 0,0 0,-21 0,1 0,-1-21,0 21,0 0,0-21,0 21,1 0,20 0,-21 0,0 0,0 0,1 0,20-21,-21 21,0 0,22 0,-22 0,0 0,0 0,0 0,22 0,-22 0,0 0,-21-21,42-1,1 22,-22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5-22T14:49:04.3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151 64,'0'0,"21"-21,21 21,0 0,-20-21,20 21,0 0,-21-22,43 22,42 0,21 0,-21 0,-64 0,-21 0,43 0,-43 0,21 0,-21 0,22 0,-22 0,0 0,21 0,1 0,41 43,-20-43,-43 0,21 21,-21-21,1 0,20 0,0 0,-21 0,22 0,-22 0,21 0,-21 0,22 0,-22 0,21 0,-21 0,22 42,-22-42,42 0,-41 0,-1 0,21 21,-21-21,43 0,-43 0,21 0,1 0,-1 0,-21 0,0 0,22 0,-22 0,0 0,21 0,-21 0,22 0,-22 0,0 0,43 0,-43 0,0 0,0 0,0 0,43 0,-43 0,0 0,-21 21,-63 1,20-22,43 21,-42 0,21-21,-22 0,1 42,21-42,0 0,-43 22,22-1,21-21,0 0,-22 0,43 21,-21-21,0 0,0 0,-22 0,22 21,0-21,0 0,0 0,-22 0,43 21,-21-21,-21 21,0-21,-1 21,22-21,-42 0,41 0,-20 0,-21 0,20 22,22-22,0 0,-43 21,22-21,21 0,-43 0,43 0,0 0,0 0,0 0,0 0,-1 0,1 0,0 0,-21 0,21 0,-1 0,1 0,0 0,-21 0,-1 0,1 0,0 0,-1 0,22 0,-21 0,21 0,0 0,-1 0,1 0,-21 0,21 0,0 0,-1 0,-20 0,21 0,0 0,0 0,-1 0,-20 0,21 0,0 0,-43 0,43 0,-42 0,41 0,-20 0,0 0,21 0,-43 0,85 0,-21-21,0-1,0 1,0-21,-42 21,21 0,0-22,-1 22,22 0,22 21,-1 0,21 21,-21-21,22 43,-22-43,0 0,0 0,0 0,0 0,22 0,20 0,-42 0,43 0,-43 0,21 0,-20 0,-1 0,0 0,0 0,64 21,-64-21,0 0,43 0,-1 0,-42 0,64 0,-43 0,1 0,-1 0,43 0,-43 0,0 0,1 0,-1 0,-21 0,0 0,0 0,22 0,-1 0,-21 0,22 0,-22 0,0 0,21 0,1 0,20 0,-42-21,22 21,20 0,-42 0,22 0,20 0,-21 0,43 0,-21 0,-22 0,21 0,43 0,0 0,21-22,-42 1,-22 21,-42 0,1-21,20 21,-21 0,-21 21,-63 43,41-64,1 21,21 0,-21-21,-42 21,63 0,-43-21,22 0,-21 0,21 0,-43 0,22 0,21 0,-1 0,1 0,-42 21,20 22,22-22,-21 43,21-64,0 0,-1-22,1 22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CA126-7748-4C5B-8ECD-1F8B38113765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DA58D-6B5B-40E7-A049-1E26DC4915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583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1711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Αριστερά το φυσιολογικό, δεξιά της ασθενούς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091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b="1" dirty="0" err="1"/>
              <a:t>Οστεοπορωτικό</a:t>
            </a:r>
            <a:r>
              <a:rPr lang="el-GR" b="1" dirty="0"/>
              <a:t> κάταγμα</a:t>
            </a:r>
            <a:r>
              <a:rPr lang="el-GR" dirty="0"/>
              <a:t> οσφυϊκού σπονδύλου.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Εμμηνόπαυση, ηλικία, αλκοόλ, κάπνισμα, φάρμακα (π.χ. κορτιζόνη), ελλιπής άσκηση, κληρονομικότητα και άλλα αίτια (π.χ. υπερθυρεοειδισμός, </a:t>
            </a:r>
            <a:r>
              <a:rPr lang="el-GR" dirty="0" err="1"/>
              <a:t>πλασματοκυτταρικό</a:t>
            </a:r>
            <a:r>
              <a:rPr lang="el-GR" dirty="0"/>
              <a:t> </a:t>
            </a:r>
            <a:r>
              <a:rPr lang="el-GR" dirty="0" err="1"/>
              <a:t>μυέλωμα</a:t>
            </a:r>
            <a:r>
              <a:rPr lang="el-GR" dirty="0"/>
              <a:t>, γενετικές διαταραχές). 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0" indent="0">
              <a:buNone/>
            </a:pPr>
            <a:r>
              <a:rPr lang="el-GR" dirty="0"/>
              <a:t>3. </a:t>
            </a:r>
            <a:r>
              <a:rPr lang="el-GR" u="sng" dirty="0"/>
              <a:t>Οστεομαλακία</a:t>
            </a:r>
            <a:r>
              <a:rPr lang="el-GR" dirty="0"/>
              <a:t>, όπου έχω </a:t>
            </a:r>
            <a:r>
              <a:rPr lang="el-GR" u="sng" dirty="0"/>
              <a:t>μειωμένη επιμετάλλωση</a:t>
            </a:r>
            <a:r>
              <a:rPr lang="el-GR" u="none" dirty="0"/>
              <a:t> </a:t>
            </a:r>
            <a:r>
              <a:rPr lang="el-GR" dirty="0"/>
              <a:t>του οστού λόγω (συνήθως) έλλειψης βιταμίνης </a:t>
            </a:r>
            <a:r>
              <a:rPr lang="en-US" dirty="0"/>
              <a:t>D</a:t>
            </a:r>
            <a:r>
              <a:rPr lang="el-GR" dirty="0"/>
              <a:t>. Σπανιότερα αίτια οστεομαλακίας αποτελούν η </a:t>
            </a:r>
            <a:r>
              <a:rPr lang="el-GR" dirty="0" err="1"/>
              <a:t>υπασβεστιαιμία</a:t>
            </a:r>
            <a:r>
              <a:rPr lang="el-GR" dirty="0"/>
              <a:t> και η </a:t>
            </a:r>
            <a:r>
              <a:rPr lang="el-GR" dirty="0" err="1"/>
              <a:t>υποφωσφαταιμία</a:t>
            </a:r>
            <a:r>
              <a:rPr lang="el-GR" dirty="0"/>
              <a:t>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7698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Αριστερά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l-GR" baseline="0" dirty="0"/>
              <a:t>φυσιολογική ακτινογραφία και ιστολογία</a:t>
            </a:r>
            <a:r>
              <a:rPr lang="el-GR" dirty="0"/>
              <a:t> φυσιολογικού ΦΛΟΙΩΔΟΥΣ οστού</a:t>
            </a:r>
            <a:r>
              <a:rPr lang="en-US" dirty="0"/>
              <a:t>.</a:t>
            </a:r>
            <a:r>
              <a:rPr lang="el-GR" dirty="0"/>
              <a:t> </a:t>
            </a:r>
          </a:p>
          <a:p>
            <a:r>
              <a:rPr lang="el-GR" dirty="0"/>
              <a:t>  2 τύποι οστών:</a:t>
            </a:r>
          </a:p>
          <a:p>
            <a:r>
              <a:rPr lang="el-GR" dirty="0"/>
              <a:t>-Φλοιώδες (συμπαγές): Εξωτερικό περίβλημα σκληρό (~ 80%). Το φλοιώδες οστό βρίσκεται στην περιφέρεια μακρών οστών όπως το μηριαίο, της κνήμης, της περόνης και του </a:t>
            </a:r>
            <a:r>
              <a:rPr lang="el-GR" dirty="0" err="1"/>
              <a:t>βραχιόνιου</a:t>
            </a:r>
            <a:r>
              <a:rPr lang="el-GR" dirty="0"/>
              <a:t>   και αποτελείται από συμπαγείς περιοχές, </a:t>
            </a:r>
            <a:r>
              <a:rPr lang="el-GR" i="1" dirty="0"/>
              <a:t>χωρίς </a:t>
            </a:r>
            <a:r>
              <a:rPr lang="el-GR" dirty="0"/>
              <a:t>κοιλότητες.</a:t>
            </a:r>
          </a:p>
          <a:p>
            <a:r>
              <a:rPr lang="el-GR" dirty="0"/>
              <a:t>-Σπογγώδες (δικτυωτό): Δίκτυο συνδεόμενων πλακών, διαπλεκόμενες </a:t>
            </a:r>
            <a:r>
              <a:rPr lang="el-GR" dirty="0" err="1"/>
              <a:t>δοκίδες</a:t>
            </a:r>
            <a:r>
              <a:rPr lang="el-GR" dirty="0"/>
              <a:t> οστίτη ιστού και επικοινωνούσες κοιλότητες. (~ 20%).</a:t>
            </a:r>
          </a:p>
          <a:p>
            <a:endParaRPr lang="el-GR" dirty="0"/>
          </a:p>
          <a:p>
            <a:r>
              <a:rPr lang="el-GR" dirty="0"/>
              <a:t>Δεξιά, του ασθενούς.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6836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1. </a:t>
            </a:r>
            <a:r>
              <a:rPr lang="el-GR" b="1" dirty="0"/>
              <a:t>Οστεοσάρκωμα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0" indent="0">
              <a:buNone/>
            </a:pPr>
            <a:r>
              <a:rPr lang="el-GR" dirty="0"/>
              <a:t>2. </a:t>
            </a:r>
            <a:r>
              <a:rPr lang="el-GR" b="1" dirty="0" err="1"/>
              <a:t>Αιματογενώς</a:t>
            </a:r>
            <a:r>
              <a:rPr lang="el-GR" dirty="0"/>
              <a:t> στον πνεύμονα.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3.  Η </a:t>
            </a:r>
            <a:r>
              <a:rPr lang="el-GR" b="0" u="sng" dirty="0"/>
              <a:t>νόσος </a:t>
            </a:r>
            <a:r>
              <a:rPr lang="en-US" b="0" u="sng" dirty="0"/>
              <a:t>Paget</a:t>
            </a:r>
            <a:r>
              <a:rPr lang="en-US" dirty="0"/>
              <a:t>,</a:t>
            </a:r>
            <a:r>
              <a:rPr lang="el-GR" dirty="0"/>
              <a:t> που έχουμε </a:t>
            </a:r>
            <a:r>
              <a:rPr lang="el-GR" u="sng" dirty="0"/>
              <a:t>μεγάλο ρυθμό οστικής αναδόμησης.</a:t>
            </a:r>
            <a:endParaRPr lang="en-US" u="sng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821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Αριστερά</a:t>
            </a:r>
            <a:r>
              <a:rPr lang="en-US" dirty="0"/>
              <a:t>,</a:t>
            </a:r>
            <a:r>
              <a:rPr lang="el-GR" dirty="0"/>
              <a:t> το </a:t>
            </a:r>
            <a:r>
              <a:rPr lang="el-GR" dirty="0" err="1"/>
              <a:t>φυσιολογικό∙</a:t>
            </a:r>
            <a:r>
              <a:rPr lang="el-GR" dirty="0"/>
              <a:t> δεξιά, του ασθενούς.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DA58D-6B5B-40E7-A049-1E26DC49151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1. </a:t>
            </a:r>
            <a:r>
              <a:rPr lang="el-GR" b="1" dirty="0"/>
              <a:t>Απώλεια βάρους, μεγάλη ανομοιογενής μάζα, </a:t>
            </a:r>
            <a:r>
              <a:rPr lang="el-GR" b="1" dirty="0" err="1"/>
              <a:t>παρεκτόπιση</a:t>
            </a:r>
            <a:r>
              <a:rPr lang="el-GR" b="1" dirty="0"/>
              <a:t>/διήθηση νεφρού στην αξονική</a:t>
            </a:r>
            <a:r>
              <a:rPr lang="el-GR" dirty="0"/>
              <a:t>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0" indent="0">
              <a:buNone/>
            </a:pPr>
            <a:r>
              <a:rPr lang="el-GR" dirty="0"/>
              <a:t>2. </a:t>
            </a:r>
            <a:r>
              <a:rPr lang="el-GR" dirty="0" err="1"/>
              <a:t>Οπισθοπεριτοναϊκό</a:t>
            </a:r>
            <a:r>
              <a:rPr lang="el-GR" dirty="0"/>
              <a:t> </a:t>
            </a:r>
            <a:r>
              <a:rPr lang="el-GR" b="1" dirty="0" err="1"/>
              <a:t>λιποσάρκωμα</a:t>
            </a:r>
            <a:r>
              <a:rPr lang="en-US" b="1" dirty="0"/>
              <a:t>.</a:t>
            </a:r>
            <a:r>
              <a:rPr lang="en-US" b="1" baseline="0" dirty="0"/>
              <a:t> </a:t>
            </a:r>
            <a:r>
              <a:rPr lang="el-GR" b="0" baseline="0" dirty="0"/>
              <a:t>Να εξετασθεί η πιθανότητα να πρόκειται για μεταστατικό στο </a:t>
            </a:r>
            <a:r>
              <a:rPr lang="el-GR" b="0" baseline="0" dirty="0" err="1"/>
              <a:t>οπισθοπεριτόναιο</a:t>
            </a:r>
            <a:r>
              <a:rPr lang="el-GR" b="0" baseline="0" dirty="0"/>
              <a:t>.</a:t>
            </a:r>
            <a:endParaRPr lang="el-GR" b="0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3. </a:t>
            </a:r>
            <a:r>
              <a:rPr lang="el-GR" b="1" dirty="0"/>
              <a:t>Δυσμενής</a:t>
            </a:r>
            <a:r>
              <a:rPr lang="el-GR" dirty="0"/>
              <a:t> πρόγνωση. Ακόμα και οι ευνοϊκοί ιστολογικοί </a:t>
            </a:r>
            <a:r>
              <a:rPr lang="el-GR" dirty="0" err="1"/>
              <a:t>υποτύποι</a:t>
            </a:r>
            <a:r>
              <a:rPr lang="el-GR" dirty="0"/>
              <a:t> έχουν την τάση να </a:t>
            </a:r>
            <a:r>
              <a:rPr lang="el-GR" b="1" dirty="0"/>
              <a:t>υποτροπιάζουν</a:t>
            </a:r>
            <a:r>
              <a:rPr lang="el-GR" dirty="0"/>
              <a:t> τοπικά.</a:t>
            </a:r>
            <a:r>
              <a:rPr lang="en-US" baseline="0" dirty="0"/>
              <a:t> </a:t>
            </a:r>
            <a:r>
              <a:rPr lang="el-GR" baseline="0" dirty="0"/>
              <a:t>Οι </a:t>
            </a:r>
            <a:r>
              <a:rPr lang="el-GR" baseline="0" dirty="0" err="1"/>
              <a:t>αποδιαφοροποιημένοι</a:t>
            </a:r>
            <a:r>
              <a:rPr lang="el-GR" baseline="0" dirty="0"/>
              <a:t> όγκοι και</a:t>
            </a:r>
            <a:r>
              <a:rPr lang="en-US" baseline="0" dirty="0"/>
              <a:t>,</a:t>
            </a:r>
            <a:r>
              <a:rPr lang="el-GR" baseline="0" dirty="0"/>
              <a:t> εν γένει</a:t>
            </a:r>
            <a:r>
              <a:rPr lang="en-US" baseline="0" dirty="0"/>
              <a:t>,</a:t>
            </a:r>
            <a:r>
              <a:rPr lang="el-GR" baseline="0" dirty="0"/>
              <a:t> οι δυσμενείς </a:t>
            </a:r>
            <a:r>
              <a:rPr lang="el-GR" baseline="0" dirty="0" err="1"/>
              <a:t>υποτύποι</a:t>
            </a:r>
            <a:r>
              <a:rPr lang="el-GR" baseline="0" dirty="0"/>
              <a:t> διαθέτουν μεταστατικό δυναμικό.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71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2344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0307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Αριστερά, </a:t>
            </a:r>
            <a:r>
              <a:rPr lang="el-GR" dirty="0" err="1"/>
              <a:t>κ.φ</a:t>
            </a:r>
            <a:r>
              <a:rPr lang="el-GR" dirty="0"/>
              <a:t>.∙ δεξιά, τ</a:t>
            </a:r>
            <a:r>
              <a:rPr lang="en-US" dirty="0"/>
              <a:t>o</a:t>
            </a:r>
            <a:r>
              <a:rPr lang="el-GR" dirty="0"/>
              <a:t>υ ασθενούς.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6969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buAutoNum type="arabicPeriod"/>
            </a:pPr>
            <a:r>
              <a:rPr lang="el-GR" b="1" dirty="0"/>
              <a:t>Χρόνια οστεομυελίτιδα.</a:t>
            </a:r>
          </a:p>
          <a:p>
            <a:pPr marL="228600" indent="-228600" algn="just">
              <a:buAutoNum type="arabicPeriod"/>
            </a:pPr>
            <a:endParaRPr lang="el-GR" dirty="0"/>
          </a:p>
          <a:p>
            <a:pPr marL="228600" indent="-228600" algn="just">
              <a:buAutoNum type="arabicPeriod"/>
            </a:pPr>
            <a:r>
              <a:rPr lang="el-GR" dirty="0"/>
              <a:t>Το </a:t>
            </a:r>
            <a:r>
              <a:rPr lang="el-GR" b="1" dirty="0"/>
              <a:t>δέρμα</a:t>
            </a:r>
            <a:r>
              <a:rPr lang="el-GR" dirty="0"/>
              <a:t>, μέσω ελλιπούς αντισηψίας κατά τη χρήση ενδοφλέβιων ουσιών. Το πιο συχνό παθογόνο είναι ο </a:t>
            </a:r>
            <a:r>
              <a:rPr lang="el-GR" u="sng" dirty="0"/>
              <a:t>χρυσίζων σταφυλόκοκκος</a:t>
            </a:r>
            <a:r>
              <a:rPr lang="el-GR" dirty="0"/>
              <a:t>, αλλά και άλλοι σταφυλόκοκκοι όπως ο </a:t>
            </a:r>
            <a:r>
              <a:rPr lang="el-GR" dirty="0" err="1"/>
              <a:t>επιδερμιδικός∙</a:t>
            </a:r>
            <a:r>
              <a:rPr lang="el-GR" dirty="0"/>
              <a:t> ακόμα και </a:t>
            </a:r>
            <a:r>
              <a:rPr lang="en-US" dirty="0"/>
              <a:t>gram </a:t>
            </a:r>
            <a:r>
              <a:rPr lang="el-GR" dirty="0"/>
              <a:t>αρνητικά βακτήρια όπως η </a:t>
            </a:r>
            <a:r>
              <a:rPr lang="el-GR" dirty="0" err="1"/>
              <a:t>ψευδομονάδα</a:t>
            </a:r>
            <a:r>
              <a:rPr lang="el-GR" dirty="0"/>
              <a:t> μπορούν να προκαλέσουν νόσο σε χρήστες ενδοφλέβιων ουσιών.</a:t>
            </a:r>
          </a:p>
          <a:p>
            <a:pPr marL="228600" indent="-228600" algn="just">
              <a:buAutoNum type="arabicPeriod"/>
            </a:pPr>
            <a:endParaRPr lang="en-US" dirty="0"/>
          </a:p>
          <a:p>
            <a:pPr marL="228600" indent="-228600" algn="just">
              <a:buAutoNum type="arabicPeriod"/>
            </a:pPr>
            <a:r>
              <a:rPr lang="el-GR" dirty="0"/>
              <a:t>Λόγω του ότι το </a:t>
            </a:r>
            <a:r>
              <a:rPr lang="el-GR" dirty="0" err="1"/>
              <a:t>απόλυμα</a:t>
            </a:r>
            <a:r>
              <a:rPr lang="el-GR" dirty="0"/>
              <a:t> αποτελεί </a:t>
            </a:r>
            <a:r>
              <a:rPr lang="el-GR" b="1" dirty="0" err="1"/>
              <a:t>αν</a:t>
            </a:r>
            <a:r>
              <a:rPr lang="el-GR" dirty="0" err="1"/>
              <a:t>άγγειο</a:t>
            </a:r>
            <a:r>
              <a:rPr lang="el-GR" dirty="0"/>
              <a:t> νεκρωμένο οστίτη ιστό, τα αντιβιοτικά </a:t>
            </a:r>
            <a:r>
              <a:rPr lang="el-GR" i="1" dirty="0"/>
              <a:t>δεν</a:t>
            </a:r>
            <a:r>
              <a:rPr lang="el-GR" dirty="0"/>
              <a:t> μπορούν να διεισδύσουν. Συνεπώς, μπορεί να υπάρξουν υποτροπές, ακόμα και μετά από πολλά έτη.</a:t>
            </a:r>
          </a:p>
          <a:p>
            <a:pPr marL="228600" indent="-228600" algn="just">
              <a:buNone/>
            </a:pP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Η </a:t>
            </a:r>
            <a:r>
              <a:rPr lang="el-GR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σηπτική εστία 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εντοπισμένη σε κάποιο σημείο του οστού, </a:t>
            </a:r>
            <a:r>
              <a:rPr lang="el-GR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επεκτείνεται προοδευτικά στις γειτονικές περιοχές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ιδίως όπου υπάρχει περιορισμένη αιμάτωση και περιορισμένη άμυνα. Η υπάρχουσα τοπική ισχαιμία επιτείνεται και από τη </a:t>
            </a:r>
            <a:r>
              <a:rPr lang="el-G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θρομβωτική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δράση των τοξινών των μικροβίων. Έτσι δημιουργούνται </a:t>
            </a:r>
            <a:r>
              <a:rPr lang="el-GR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αν</a:t>
            </a:r>
            <a:r>
              <a:rPr lang="el-G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άγγεια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νεκρά τμήματα οστού, τα οποία ονομάζονται </a:t>
            </a:r>
            <a:r>
              <a:rPr lang="el-GR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απολύματα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Ο οργανισμός στη προσπάθειά του να απομονώσει τη σηπτική εστία και τα </a:t>
            </a:r>
            <a:r>
              <a:rPr lang="el-G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απολύματα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τα περιχαρακώνει, σχηματίζοντας μια </a:t>
            </a:r>
            <a:r>
              <a:rPr lang="el-GR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αντιδραστική πυκνωτική ζώνη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την ονομαζόμενη </a:t>
            </a:r>
            <a:r>
              <a:rPr lang="el-GR" sz="1200" b="1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νεκροθήκη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Η νεκροθήκη έχει έναν ή περισσότερους πόρους, από όπου ξεκινούν τα </a:t>
            </a:r>
            <a:r>
              <a:rPr lang="el-GR" sz="1200" b="1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πυώδη</a:t>
            </a:r>
            <a:r>
              <a:rPr lang="el-GR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συρίγγια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τα οποία, περνώντας μέσα από τα μαλακά μόρια, </a:t>
            </a:r>
            <a:r>
              <a:rPr lang="el-GR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εκβάλλουν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στην επιφάνεια του δέρματος.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8616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3384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8358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8113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Ανάλογα με την κινητικότητα και το είδος του ιστού που παρεμβάλλεται, οι </a:t>
            </a:r>
            <a:r>
              <a:rPr lang="el-G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αρθρώσεις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διακρίνονται σε:</a:t>
            </a:r>
          </a:p>
          <a:p>
            <a:pPr algn="l">
              <a:buFont typeface="+mj-lt"/>
              <a:buAutoNum type="arabicPeriod"/>
            </a:pPr>
            <a:r>
              <a:rPr lang="el-G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Διαρθρώσεις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αποτελούν το συνηθέστερο τύπο άρθρωσης και επιτρέπουν </a:t>
            </a:r>
            <a:r>
              <a:rPr lang="el-G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ελεύθερη </a:t>
            </a:r>
            <a:r>
              <a:rPr lang="el-GR" b="1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κίνηση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όπως η άρθρωση του </a:t>
            </a:r>
            <a:r>
              <a:rPr lang="el-GR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γόνατος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του </a:t>
            </a:r>
            <a:r>
              <a:rPr lang="el-GR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ώμου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του </a:t>
            </a:r>
            <a:r>
              <a:rPr lang="el-GR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αγκώνα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κ.ά.</a:t>
            </a:r>
          </a:p>
          <a:p>
            <a:pPr algn="l">
              <a:buFont typeface="+mj-lt"/>
              <a:buAutoNum type="arabicPeriod"/>
            </a:pPr>
            <a:r>
              <a:rPr lang="el-G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Συναρθρώσεις ή </a:t>
            </a:r>
            <a:r>
              <a:rPr lang="el-GR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συνδεσμώσεις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l-G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δεν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επιτρέπουν ορατές κινήσεις, όπως οι ραφές του </a:t>
            </a:r>
            <a:r>
              <a:rPr lang="el-GR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κρανίου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η ηβική σύμφυση κ.α.</a:t>
            </a:r>
          </a:p>
          <a:p>
            <a:pPr algn="l">
              <a:buFont typeface="+mj-lt"/>
              <a:buAutoNum type="arabicPeriod"/>
            </a:pPr>
            <a:r>
              <a:rPr lang="el-GR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Αμφιαρθρώσεις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χαρακτηρίζονται από </a:t>
            </a:r>
            <a:r>
              <a:rPr lang="el-G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ινοχονδρώδη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συνένωση με </a:t>
            </a:r>
            <a:r>
              <a:rPr lang="el-GR" b="0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ελάχιστη κίνηση</a:t>
            </a:r>
            <a:r>
              <a:rPr lang="el-GR" b="0" i="0" u="non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όπως οι </a:t>
            </a:r>
            <a:r>
              <a:rPr lang="el-GR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μεσοσπονδύλιοι δίσκοι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734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Αριστερά το φυσιολογικό, δεξιά της ασθενούς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6654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DA58D-6B5B-40E7-A049-1E26DC49151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10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b="1" dirty="0"/>
              <a:t>Ρευματοειδής αρθρίτιδα</a:t>
            </a:r>
            <a:r>
              <a:rPr lang="en-US" b="1" dirty="0"/>
              <a:t>.</a:t>
            </a:r>
            <a:endParaRPr lang="el-GR" b="1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Μπορεί να έχουμε θετικό </a:t>
            </a:r>
            <a:r>
              <a:rPr lang="el-GR" b="1" dirty="0"/>
              <a:t>ρευματοειδή παράγοντα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l-GR" dirty="0"/>
              <a:t>ευαισθησία 60% και ειδικότητα 85%) και </a:t>
            </a:r>
            <a:r>
              <a:rPr lang="el-GR" b="1" dirty="0"/>
              <a:t>αντισώματα </a:t>
            </a:r>
            <a:r>
              <a:rPr lang="en-US" b="1" dirty="0"/>
              <a:t>anti-CCP</a:t>
            </a:r>
            <a:r>
              <a:rPr lang="el-GR" b="1" dirty="0"/>
              <a:t> </a:t>
            </a:r>
            <a:r>
              <a:rPr lang="el-GR" dirty="0"/>
              <a:t>(</a:t>
            </a:r>
            <a:r>
              <a:rPr lang="en-US" dirty="0"/>
              <a:t>70%</a:t>
            </a:r>
            <a:r>
              <a:rPr lang="el-GR" dirty="0"/>
              <a:t> ευαισθησία και </a:t>
            </a:r>
            <a:r>
              <a:rPr lang="el-GR" b="0" dirty="0"/>
              <a:t>ειδικότητα</a:t>
            </a:r>
            <a:r>
              <a:rPr lang="en-US" b="0" dirty="0"/>
              <a:t> 95%).</a:t>
            </a:r>
            <a:r>
              <a:rPr lang="el-GR" b="0" dirty="0"/>
              <a:t> Συμπερασματικά, τα </a:t>
            </a:r>
            <a:r>
              <a:rPr lang="el-GR" b="1" dirty="0"/>
              <a:t>θετικά </a:t>
            </a:r>
            <a:r>
              <a:rPr lang="el-GR" b="1" dirty="0" err="1"/>
              <a:t>αντι</a:t>
            </a:r>
            <a:r>
              <a:rPr lang="el-GR" b="1" dirty="0"/>
              <a:t>-</a:t>
            </a:r>
            <a:r>
              <a:rPr lang="en-US" b="1" dirty="0"/>
              <a:t>CCP</a:t>
            </a:r>
            <a:r>
              <a:rPr lang="el-GR" b="1" dirty="0"/>
              <a:t> </a:t>
            </a:r>
            <a:r>
              <a:rPr lang="el-GR" b="0" dirty="0"/>
              <a:t>είναι </a:t>
            </a:r>
            <a:r>
              <a:rPr lang="el-GR" b="1" dirty="0"/>
              <a:t>πολύ ειδικά </a:t>
            </a:r>
            <a:r>
              <a:rPr lang="el-GR" b="0" dirty="0"/>
              <a:t>της ρευματοειδούς, ενώ </a:t>
            </a:r>
            <a:r>
              <a:rPr lang="el-GR" b="1" dirty="0"/>
              <a:t>πολλές</a:t>
            </a:r>
            <a:r>
              <a:rPr lang="el-GR" b="0" dirty="0"/>
              <a:t> περιπτώσεις ρευματοειδούς δεν έχουν </a:t>
            </a:r>
            <a:r>
              <a:rPr lang="el-GR" b="0" i="1" dirty="0"/>
              <a:t>κανένα</a:t>
            </a:r>
            <a:r>
              <a:rPr lang="el-GR" b="0" dirty="0"/>
              <a:t> ανοσολογικό δείκτη θετικό (</a:t>
            </a:r>
            <a:r>
              <a:rPr lang="el-GR" b="0" dirty="0" err="1"/>
              <a:t>ορο</a:t>
            </a:r>
            <a:r>
              <a:rPr lang="el-GR" b="0" dirty="0"/>
              <a:t>-αρνητικές).</a:t>
            </a:r>
          </a:p>
          <a:p>
            <a:pPr marL="228600" indent="-228600">
              <a:buAutoNum type="arabicPeriod"/>
            </a:pPr>
            <a:endParaRPr lang="el-GR" b="0" dirty="0"/>
          </a:p>
          <a:p>
            <a:pPr marL="228600" indent="-228600">
              <a:buAutoNum type="arabicPeriod"/>
            </a:pPr>
            <a:r>
              <a:rPr lang="el-GR" b="0" dirty="0"/>
              <a:t>Μπορεί να έχουμε </a:t>
            </a:r>
            <a:r>
              <a:rPr lang="el-GR" b="1" dirty="0"/>
              <a:t>ρευματοειδή υποδόρια </a:t>
            </a:r>
            <a:r>
              <a:rPr lang="el-GR" b="1" dirty="0" err="1"/>
              <a:t>οζία</a:t>
            </a:r>
            <a:r>
              <a:rPr lang="el-GR" b="1" dirty="0"/>
              <a:t> </a:t>
            </a:r>
            <a:r>
              <a:rPr lang="el-GR" b="0" dirty="0"/>
              <a:t>στο δέρμα (αλλά και σε εσωτερικά όργανα), προσβολή των οφθαλμών (πχ </a:t>
            </a:r>
            <a:r>
              <a:rPr lang="el-GR" b="0" dirty="0" err="1"/>
              <a:t>επισκληρίτιδα</a:t>
            </a:r>
            <a:r>
              <a:rPr lang="el-GR" b="0" dirty="0"/>
              <a:t>, </a:t>
            </a:r>
            <a:r>
              <a:rPr lang="en-US" b="0" dirty="0"/>
              <a:t>Sjogren</a:t>
            </a:r>
            <a:r>
              <a:rPr lang="el-GR" b="0" dirty="0"/>
              <a:t>), διάμεση πνευμονοπάθεια, περικαρδίτιδα, πλευρίτιδα, αγγειίτιδα, σύνδρομο </a:t>
            </a:r>
            <a:r>
              <a:rPr lang="en-US" b="0" dirty="0"/>
              <a:t>Felty (</a:t>
            </a:r>
            <a:r>
              <a:rPr lang="el-GR" b="0" dirty="0" err="1"/>
              <a:t>ουδετεροπενία</a:t>
            </a:r>
            <a:r>
              <a:rPr lang="el-GR" b="0" dirty="0"/>
              <a:t>, σπληνομεγαλία).</a:t>
            </a:r>
          </a:p>
          <a:p>
            <a:pPr marL="228600" indent="-228600">
              <a:buAutoNum type="arabicPeriod"/>
            </a:pPr>
            <a:endParaRPr lang="el-GR" b="0" dirty="0"/>
          </a:p>
          <a:p>
            <a:pPr marL="228600" indent="-228600">
              <a:buAutoNum type="arabicPeriod"/>
            </a:pPr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1903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47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3960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5652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174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6439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3396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2527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0944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154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1811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0046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492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3399">
                <a:alpha val="99000"/>
                <a:lumMod val="88000"/>
                <a:lumOff val="12000"/>
              </a:srgbClr>
            </a:gs>
            <a:gs pos="0">
              <a:schemeClr val="bg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90BD0-E78F-43B2-BEC2-CA2652C02ADE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3399">
                <a:alpha val="99000"/>
                <a:lumMod val="88000"/>
                <a:lumOff val="12000"/>
              </a:srgbClr>
            </a:gs>
            <a:gs pos="0">
              <a:schemeClr val="bg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2D5E-B972-4E2D-A604-29E7BAC88684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2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0CA7-343E-B714-4391-945FE43F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9432"/>
            <a:ext cx="9144000" cy="2650306"/>
          </a:xfrm>
        </p:spPr>
        <p:txBody>
          <a:bodyPr>
            <a:normAutofit/>
          </a:bodyPr>
          <a:lstStyle/>
          <a:p>
            <a:r>
              <a:rPr lang="el-G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Κλινικο-παθολογοανατομική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συζήτηση </a:t>
            </a:r>
            <a:b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περιστατικών νόσων </a:t>
            </a:r>
            <a:b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οστών/αρθρώσεων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l-G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μαλακών μορίων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7E65A-9B58-D7B9-21DC-CE301B1DC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23110"/>
            <a:ext cx="9144000" cy="2650306"/>
          </a:xfrm>
        </p:spPr>
        <p:txBody>
          <a:bodyPr>
            <a:normAutofit/>
          </a:bodyPr>
          <a:lstStyle/>
          <a:p>
            <a:endParaRPr lang="el-GR" dirty="0"/>
          </a:p>
          <a:p>
            <a:endParaRPr lang="el-GR" dirty="0"/>
          </a:p>
          <a:p>
            <a:r>
              <a:rPr lang="el-GR" sz="2500" dirty="0"/>
              <a:t>Ανδρέας</a:t>
            </a:r>
            <a:r>
              <a:rPr lang="en-US" sz="2500" dirty="0"/>
              <a:t> </a:t>
            </a:r>
            <a:r>
              <a:rPr lang="el-GR" sz="2500" dirty="0"/>
              <a:t> Χ. </a:t>
            </a:r>
            <a:r>
              <a:rPr lang="el-GR" sz="2500" dirty="0" err="1"/>
              <a:t>Λάζαρης</a:t>
            </a:r>
            <a:r>
              <a:rPr lang="el-GR" sz="2500" dirty="0"/>
              <a:t> - Ιατρός, </a:t>
            </a:r>
            <a:r>
              <a:rPr lang="el-GR" sz="2500" dirty="0" err="1"/>
              <a:t>Ιστοπαθολόγος</a:t>
            </a:r>
            <a:endParaRPr lang="el-GR" sz="2500" dirty="0"/>
          </a:p>
          <a:p>
            <a:r>
              <a:rPr lang="el-GR" sz="2500" dirty="0"/>
              <a:t>Χαράλαμπος </a:t>
            </a:r>
            <a:r>
              <a:rPr lang="en-US" sz="2500" dirty="0"/>
              <a:t> </a:t>
            </a:r>
            <a:r>
              <a:rPr lang="el-GR" sz="2500" dirty="0"/>
              <a:t>Χ. Μυλωνάς - Ιατρός, </a:t>
            </a:r>
            <a:r>
              <a:rPr lang="en-US" sz="2500" dirty="0"/>
              <a:t>E</a:t>
            </a:r>
            <a:r>
              <a:rPr lang="el-GR" sz="2500" dirty="0" err="1"/>
              <a:t>ιδικευόμενος</a:t>
            </a:r>
            <a:r>
              <a:rPr lang="el-GR" sz="2500" dirty="0"/>
              <a:t> Παθολογίας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72EE35-4E5E-1ADC-3653-26D643222A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72816"/>
            <a:ext cx="1859458" cy="379898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EC6EC2-E3FB-0E1F-F20B-52EC52FEECF4}"/>
              </a:ext>
            </a:extLst>
          </p:cNvPr>
          <p:cNvSpPr txBox="1">
            <a:spLocks/>
          </p:cNvSpPr>
          <p:nvPr/>
        </p:nvSpPr>
        <p:spPr>
          <a:xfrm>
            <a:off x="2483768" y="1772817"/>
            <a:ext cx="6192688" cy="3744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κλινικά περιστατικά για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συζήτηση.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Σκοπός όχι η πλήρης κάλυψη της ύλης, αλλά η κατανόηση ορισμένων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παθολογοανατομικών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ευρημάτων και η διασύνδεσή τους με την κλινική πράξη.</a:t>
            </a:r>
          </a:p>
        </p:txBody>
      </p:sp>
    </p:spTree>
    <p:extLst>
      <p:ext uri="{BB962C8B-B14F-4D97-AF65-F5344CB8AC3E}">
        <p14:creationId xmlns:p14="http://schemas.microsoft.com/office/powerpoint/2010/main" val="3148677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B1D17-98D9-4F5E-D646-609749306C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206" y="620688"/>
            <a:ext cx="4716794" cy="5256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E1C88B-0C49-272A-93F2-39F9C927FE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20688"/>
            <a:ext cx="4104456" cy="5328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50E1AA-884A-FBC1-634F-416E19635BBF}"/>
              </a:ext>
            </a:extLst>
          </p:cNvPr>
          <p:cNvSpPr txBox="1"/>
          <p:nvPr/>
        </p:nvSpPr>
        <p:spPr>
          <a:xfrm>
            <a:off x="0" y="0"/>
            <a:ext cx="8964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500" dirty="0"/>
              <a:t>Απλή ακτινογραφία και μέτρηση οστικής πυκνότητας</a:t>
            </a:r>
          </a:p>
          <a:p>
            <a:pPr algn="ctr"/>
            <a:endParaRPr lang="el-GR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434FF-BBC5-9E13-9616-567EF9817E64}"/>
              </a:ext>
            </a:extLst>
          </p:cNvPr>
          <p:cNvSpPr txBox="1"/>
          <p:nvPr/>
        </p:nvSpPr>
        <p:spPr>
          <a:xfrm>
            <a:off x="4427984" y="5733256"/>
            <a:ext cx="471601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b="1" dirty="0"/>
              <a:t>                       </a:t>
            </a:r>
            <a:r>
              <a:rPr lang="en-US" sz="2300" b="1" dirty="0"/>
              <a:t>T score = -3</a:t>
            </a:r>
            <a:endParaRPr lang="el-GR" sz="2300" b="1" dirty="0"/>
          </a:p>
          <a:p>
            <a:pPr algn="just"/>
            <a:r>
              <a:rPr lang="el-GR" sz="1200" dirty="0" err="1"/>
              <a:t>Επιπέδωση</a:t>
            </a:r>
            <a:r>
              <a:rPr lang="el-GR" sz="1200" dirty="0"/>
              <a:t> σπονδυλικών σωμάτων, διεύρυνση και διόγκωση μεσοσπονδύλιων δίσκων, εμφάνιση στόματος ψαριού. Συνήθως πάσχει η θωρακική και η άνω οσφυϊκή μοίρα της σπονδυλικής στήλης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EFD4FE-20EE-D80D-7FAD-5DEA62405FD1}"/>
              </a:ext>
            </a:extLst>
          </p:cNvPr>
          <p:cNvSpPr txBox="1"/>
          <p:nvPr/>
        </p:nvSpPr>
        <p:spPr>
          <a:xfrm>
            <a:off x="179512" y="594903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 score = -1 </a:t>
            </a:r>
            <a:r>
              <a:rPr lang="el-GR" sz="2400" dirty="0"/>
              <a:t>έως </a:t>
            </a:r>
            <a:r>
              <a:rPr lang="en-US" sz="2400" dirty="0"/>
              <a:t>+1 </a:t>
            </a:r>
            <a:endParaRPr lang="el-GR" sz="2400" dirty="0"/>
          </a:p>
        </p:txBody>
      </p:sp>
      <p:sp>
        <p:nvSpPr>
          <p:cNvPr id="9" name="8 - Ορθογώνιο"/>
          <p:cNvSpPr/>
          <p:nvPr/>
        </p:nvSpPr>
        <p:spPr>
          <a:xfrm>
            <a:off x="4427984" y="3212976"/>
            <a:ext cx="4716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ΜΑΚΡΟΣΚΟΠΙΚΑ </a:t>
            </a:r>
          </a:p>
          <a:p>
            <a:r>
              <a:rPr lang="el-GR" dirty="0"/>
              <a:t>Απώλεια σπογγώδους οστού, τονισμός κάθετων </a:t>
            </a:r>
            <a:r>
              <a:rPr lang="el-GR" dirty="0" err="1"/>
              <a:t>δοκίδων</a:t>
            </a:r>
            <a:r>
              <a:rPr lang="el-GR" dirty="0"/>
              <a:t> στη σπονδυλική στήλη.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600570-03A6-CEC6-7449-54ECF7E651A6}"/>
              </a:ext>
            </a:extLst>
          </p:cNvPr>
          <p:cNvSpPr txBox="1"/>
          <p:nvPr/>
        </p:nvSpPr>
        <p:spPr>
          <a:xfrm rot="10800000" flipV="1">
            <a:off x="179512" y="4136306"/>
            <a:ext cx="4104456" cy="1753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Αριστερά το φυσιολογικό, δεξιά της ασθενούς. Το Τ </a:t>
            </a:r>
            <a:r>
              <a:rPr lang="el-G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που αποτελεί δείκτη οστικής πυκνότητας, δείχνει πόσες σταθερές αποκλίσεις διαφέρει η οστική πυκνότητα της ασθενούς μας από αυτήν του νέου υγιούς ενήλικα. </a:t>
            </a:r>
          </a:p>
        </p:txBody>
      </p:sp>
    </p:spTree>
    <p:extLst>
      <p:ext uri="{BB962C8B-B14F-4D97-AF65-F5344CB8AC3E}">
        <p14:creationId xmlns:p14="http://schemas.microsoft.com/office/powerpoint/2010/main" val="167307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8706E-1F3A-980C-A0EC-5A3464033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l-GR" dirty="0"/>
              <a:t>ΙΣΤΟΛΟΓΙΚΟ ΥΠΟΣΤΡΩΜΑ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F6394-2DC3-897E-DCB7-B01C398451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60305" y="1132513"/>
            <a:ext cx="4680522" cy="3800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A9D7C-F61B-7853-9BC0-6EE7C41936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692696"/>
            <a:ext cx="4104456" cy="3084346"/>
          </a:xfrm>
          <a:prstGeom prst="rect">
            <a:avLst/>
          </a:prstGeom>
        </p:spPr>
      </p:pic>
      <p:pic>
        <p:nvPicPr>
          <p:cNvPr id="1026" name="Picture 2" descr="C:\Users\User\Desktop\O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861048"/>
            <a:ext cx="4126658" cy="2808312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0" y="5373216"/>
            <a:ext cx="4860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Δεξιές </a:t>
            </a:r>
            <a:r>
              <a:rPr lang="el-GR" dirty="0" err="1"/>
              <a:t>εικ</a:t>
            </a:r>
            <a:r>
              <a:rPr lang="el-GR" dirty="0"/>
              <a:t>.</a:t>
            </a:r>
            <a:r>
              <a:rPr lang="en-US" dirty="0"/>
              <a:t>: </a:t>
            </a:r>
            <a:r>
              <a:rPr lang="el-GR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Λεπτές</a:t>
            </a:r>
            <a:r>
              <a:rPr lang="el-GR" dirty="0"/>
              <a:t> </a:t>
            </a:r>
            <a:r>
              <a:rPr lang="el-GR" dirty="0" err="1"/>
              <a:t>δοκίδες</a:t>
            </a:r>
            <a:r>
              <a:rPr lang="el-GR" dirty="0"/>
              <a:t> </a:t>
            </a:r>
            <a:r>
              <a:rPr lang="el-GR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αποσυνδεμένες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μεταξύ τους</a:t>
            </a:r>
            <a:r>
              <a:rPr lang="en-US" dirty="0"/>
              <a:t>. </a:t>
            </a:r>
            <a:r>
              <a:rPr lang="el-GR" dirty="0"/>
              <a:t>Αύξηση της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οστεοκλαστικής</a:t>
            </a:r>
            <a:r>
              <a:rPr lang="el-GR" dirty="0"/>
              <a:t> δραστηριότητας (μπορεί να είναι ανομοιόμορφη) ή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αυξημένο</a:t>
            </a:r>
            <a:r>
              <a:rPr lang="el-GR" dirty="0"/>
              <a:t> ποσοστό επιφάνειας με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απορροφητική </a:t>
            </a:r>
            <a:r>
              <a:rPr lang="el-GR" dirty="0"/>
              <a:t>κοιλότητα.</a:t>
            </a:r>
          </a:p>
        </p:txBody>
      </p:sp>
    </p:spTree>
    <p:extLst>
      <p:ext uri="{BB962C8B-B14F-4D97-AF65-F5344CB8AC3E}">
        <p14:creationId xmlns:p14="http://schemas.microsoft.com/office/powerpoint/2010/main" val="65498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5C1F01-74BE-9924-8BBF-9BD82C8B27AF}"/>
              </a:ext>
            </a:extLst>
          </p:cNvPr>
          <p:cNvSpPr txBox="1"/>
          <p:nvPr/>
        </p:nvSpPr>
        <p:spPr>
          <a:xfrm>
            <a:off x="755576" y="836712"/>
            <a:ext cx="763284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500" dirty="0">
                <a:cs typeface="Arial" panose="020B0604020202020204" pitchFamily="34" charset="0"/>
              </a:rPr>
              <a:t>Ποιο είναι το πρόβλημα της ασθενούς;</a:t>
            </a:r>
            <a:endParaRPr lang="en-US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cs typeface="Arial" panose="020B0604020202020204" pitchFamily="34" charset="0"/>
              </a:rPr>
              <a:t> Ποιοι παράγοντες συμβάλλουν στην ανάπτυξη της νόσου;</a:t>
            </a: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cs typeface="Arial" panose="020B0604020202020204" pitchFamily="34" charset="0"/>
              </a:rPr>
              <a:t>Με ποια άλλη αναστρέψιμη κατάσταση μπορούμε να την μπερδέψουμε, αν βασιστούμε μόνο στη μέτρηση οστικής πυκνότητας;</a:t>
            </a: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30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F6F59E-F520-0B49-6A19-003B4F8909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26643"/>
            <a:ext cx="9144000" cy="4108969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539552" y="404664"/>
            <a:ext cx="820891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spc="600" dirty="0"/>
              <a:t>ΟΣΤΕΟΠΟΡΩΣΗ </a:t>
            </a:r>
          </a:p>
          <a:p>
            <a:pPr algn="ctr"/>
            <a:endParaRPr lang="en-US" sz="2400" dirty="0"/>
          </a:p>
          <a:p>
            <a:pPr algn="just"/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Μείωση της οστικής μάζας </a:t>
            </a:r>
            <a:r>
              <a:rPr lang="el-GR" sz="2000" dirty="0"/>
              <a:t>λόγω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αυξημένης αραιότητας των οστών</a:t>
            </a:r>
            <a:r>
              <a:rPr lang="el-GR" sz="2000" dirty="0"/>
              <a:t>, που τα προδιαθέτει σε κατάγματα. Συνήθως οφείλεται σε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αυξημένη οστική απορρόφηση</a:t>
            </a:r>
            <a:r>
              <a:rPr lang="el-GR" sz="2000" dirty="0"/>
              <a:t>, με φυσιολογικά επίπεδα σχηματισμού οστού.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467544" y="620688"/>
            <a:ext cx="8424936" cy="423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Ιστορικό: 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Άνδρας 19 ετών προσέρχεται αιτιώμενος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άλγος</a:t>
            </a: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κάτω άκρου από μηνών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επιδεινούμενο με την άσκηση.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Κλινική εξέταση</a:t>
            </a:r>
            <a:r>
              <a:rPr lang="el-GR" sz="20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Μάζα στον άπω μηρό,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επώδυνη</a:t>
            </a: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στην ψηλάφηση.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Εργαστηριακός έλεγχος: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Χωρίς ευρήματα</a:t>
            </a:r>
            <a:endParaRPr kumimoji="0" lang="el-GR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l-GR" dirty="0"/>
              <a:t>Περιστατικό 3ο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B5540-FDA4-B1CD-F0A2-5EA9DC56D9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2852936"/>
            <a:ext cx="551509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4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79B86-7495-AF65-8429-2694D13B4259}"/>
              </a:ext>
            </a:extLst>
          </p:cNvPr>
          <p:cNvSpPr txBox="1"/>
          <p:nvPr/>
        </p:nvSpPr>
        <p:spPr>
          <a:xfrm>
            <a:off x="-468560" y="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ΑΚΤΙΝΟΓΡΑΦΙΑ </a:t>
            </a:r>
          </a:p>
          <a:p>
            <a:pPr algn="ctr"/>
            <a:r>
              <a:rPr lang="el-GR" sz="28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ΒΙΟΨΙΑ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CFDCD-4123-2C13-1C92-2539AA68A4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88640"/>
            <a:ext cx="3467577" cy="3607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48E2D5-DE0C-9C44-87AD-652F905515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60648"/>
            <a:ext cx="1913988" cy="3607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49496-6E91-C29D-CB04-7E2C577B92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3861048"/>
            <a:ext cx="3724051" cy="2804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73D869-6857-9E1B-639A-27FFF9A34C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2817334" y="4288145"/>
            <a:ext cx="2429214" cy="1950333"/>
          </a:xfrm>
          <a:prstGeom prst="rect">
            <a:avLst/>
          </a:prstGeom>
        </p:spPr>
      </p:pic>
      <p:pic>
        <p:nvPicPr>
          <p:cNvPr id="3074" name="Picture 2" descr="C:\Users\User\Desktop\boneosteosarcomageneralHartmicro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908720"/>
            <a:ext cx="2664296" cy="2671363"/>
          </a:xfrm>
          <a:prstGeom prst="rect">
            <a:avLst/>
          </a:prstGeom>
          <a:noFill/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F3AD7B7-3DDC-D630-1A83-5F4B0EB85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8" y="4048705"/>
            <a:ext cx="2791215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l-GR" sz="2000" u="sng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Παραγωγή άωρου </a:t>
            </a:r>
            <a:r>
              <a:rPr lang="el-GR" sz="2000" b="1" u="sng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οστού/οστεοειδούς</a:t>
            </a:r>
            <a:r>
              <a:rPr lang="el-GR" sz="2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από τα κύτταρα του όγκου. Διεισδυτικό  και καταστροφικό πρότυπο ανάπτυξης.</a:t>
            </a:r>
            <a:br>
              <a:rPr lang="el-GR" sz="2000" dirty="0"/>
            </a:br>
            <a:r>
              <a:rPr lang="el-GR" sz="2000" dirty="0"/>
              <a:t>Συμβατική κεντρική ποικιλία: </a:t>
            </a:r>
            <a:r>
              <a:rPr lang="el-GR" sz="2000" dirty="0" err="1"/>
              <a:t>Ενδομυελικό</a:t>
            </a:r>
            <a:r>
              <a:rPr lang="el-GR" sz="2000" dirty="0"/>
              <a:t> σάρκωμα. </a:t>
            </a:r>
            <a:r>
              <a:rPr lang="el-GR" sz="2000" dirty="0" err="1"/>
              <a:t>Νεοπλασματικά</a:t>
            </a:r>
            <a:r>
              <a:rPr lang="el-GR" sz="2000" dirty="0"/>
              <a:t> κύτταρα με </a:t>
            </a:r>
            <a:r>
              <a:rPr lang="el-GR" sz="2000" dirty="0" err="1"/>
              <a:t>ατυπία</a:t>
            </a:r>
            <a:r>
              <a:rPr lang="el-GR" sz="2000" dirty="0"/>
              <a:t> υψηλού </a:t>
            </a:r>
            <a:r>
              <a:rPr lang="el-GR" sz="2000" dirty="0" err="1"/>
              <a:t>βαθμού∙</a:t>
            </a:r>
            <a:r>
              <a:rPr lang="el-GR" sz="2000" dirty="0"/>
              <a:t> άτυπες μιτώσεις συχνά παρούσες.</a:t>
            </a:r>
          </a:p>
        </p:txBody>
      </p:sp>
      <p:pic>
        <p:nvPicPr>
          <p:cNvPr id="2050" name="Picture 2" descr="C:\Users\User\Desktop\boneosteosarcomageneralAlexievmicr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18731" y="1957017"/>
            <a:ext cx="4928768" cy="3696270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0" y="6165304"/>
            <a:ext cx="4355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/>
              <a:t>Ο όγκος αναπτύσσεται με ένα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διεισδυτικό </a:t>
            </a:r>
            <a:r>
              <a:rPr lang="el-GR" sz="1400" dirty="0"/>
              <a:t>πρότυπο, αντικαθιστώντας τα κενά του μυελού και περικλείοντας / διαβρώνοντας προϋπάρχουσες </a:t>
            </a:r>
            <a:r>
              <a:rPr lang="el-GR" sz="1400" dirty="0" err="1"/>
              <a:t>οστεοδοκίδες</a:t>
            </a:r>
            <a:r>
              <a:rPr lang="el-GR" sz="1400" dirty="0"/>
              <a:t>.</a:t>
            </a:r>
          </a:p>
        </p:txBody>
      </p:sp>
      <p:pic>
        <p:nvPicPr>
          <p:cNvPr id="2051" name="Picture 3" descr="C:\Users\User\Desktop\boneosteosarcomageneralAlexievmicr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340768"/>
            <a:ext cx="3456671" cy="2592288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7524328" y="1556792"/>
            <a:ext cx="1619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600" dirty="0"/>
              <a:t>Ιδιαίτερα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άτυπα</a:t>
            </a:r>
            <a:r>
              <a:rPr lang="el-GR" sz="1600" dirty="0"/>
              <a:t> </a:t>
            </a:r>
            <a:r>
              <a:rPr lang="el-GR" sz="1600" dirty="0" err="1"/>
              <a:t>ατρακτόμορφα</a:t>
            </a:r>
            <a:r>
              <a:rPr lang="el-GR" sz="1600" dirty="0"/>
              <a:t> κύτταρα που παράγουν ανώριμο και </a:t>
            </a:r>
            <a:r>
              <a:rPr lang="el-GR" sz="1600" dirty="0" err="1"/>
              <a:t>δαντελοειδές</a:t>
            </a:r>
            <a:r>
              <a:rPr lang="el-GR" sz="1600" dirty="0"/>
              <a:t> οστό</a:t>
            </a:r>
            <a:r>
              <a:rPr lang="en-US" sz="1600" dirty="0"/>
              <a:t> </a:t>
            </a:r>
            <a:r>
              <a:rPr lang="el-GR" sz="1600" dirty="0"/>
              <a:t>συνδεόμενο στενά με αυτά.</a:t>
            </a:r>
          </a:p>
        </p:txBody>
      </p:sp>
      <p:pic>
        <p:nvPicPr>
          <p:cNvPr id="2052" name="Picture 4" descr="C:\Users\User\Desktop\boneosteosarcomageneralHartmicro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05064"/>
            <a:ext cx="2664296" cy="2671313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7524328" y="3861048"/>
            <a:ext cx="16196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err="1"/>
              <a:t>Εκτομή</a:t>
            </a:r>
            <a:r>
              <a:rPr lang="el-GR" sz="1600" dirty="0"/>
              <a:t>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μετά</a:t>
            </a:r>
            <a:r>
              <a:rPr lang="el-GR" sz="1600" dirty="0"/>
              <a:t> από </a:t>
            </a:r>
            <a:r>
              <a:rPr lang="el-GR" sz="1600" dirty="0" err="1"/>
              <a:t>νεοεπικουρική</a:t>
            </a:r>
            <a:r>
              <a:rPr lang="el-GR" sz="1600" dirty="0"/>
              <a:t> θεραπεία</a:t>
            </a:r>
            <a:r>
              <a:rPr lang="en-US" sz="1600" dirty="0"/>
              <a:t>: </a:t>
            </a:r>
            <a:r>
              <a:rPr lang="el-GR" sz="1600" dirty="0"/>
              <a:t>Τα κακοήθη κύτταρα έχουν καταστραφεί από τη θεραπεία, αλλά παραμένει η </a:t>
            </a:r>
            <a:r>
              <a:rPr lang="el-GR" sz="1600" dirty="0" err="1"/>
              <a:t>νεοπλασματική</a:t>
            </a:r>
            <a:r>
              <a:rPr lang="el-GR" sz="1600" dirty="0"/>
              <a:t> οστική θεμέλια ουσία.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8CC69B-3713-4DB7-948E-94F7F8B5BC73}"/>
              </a:ext>
            </a:extLst>
          </p:cNvPr>
          <p:cNvSpPr txBox="1"/>
          <p:nvPr/>
        </p:nvSpPr>
        <p:spPr>
          <a:xfrm>
            <a:off x="827584" y="692696"/>
            <a:ext cx="777686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800" dirty="0"/>
              <a:t>Ποιο είναι το πρόβλημα του ασθενούς;</a:t>
            </a:r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r>
              <a:rPr lang="el-GR" sz="2800" dirty="0"/>
              <a:t>Πού θα περιμέναμε μεταστάσεις; </a:t>
            </a:r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r>
              <a:rPr lang="el-GR" sz="2800" dirty="0"/>
              <a:t>Ποιος είναι ο παράγοντας κινδύνου για τη νόσο σε μεγάλες ηλικίες;</a:t>
            </a:r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625634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457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98738" y="4183063"/>
              <a:ext cx="922337" cy="107950"/>
            </p14:xfrm>
          </p:contentPart>
        </mc:Choice>
        <mc:Fallback xmlns="">
          <p:pic>
            <p:nvPicPr>
              <p:cNvPr id="19457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582729" y="4120363"/>
                <a:ext cx="953991" cy="233357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085A664-4905-1B43-199C-8EF6ACA7AC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556792"/>
            <a:ext cx="2808312" cy="5014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58B295-4015-8E93-BE5F-CF6F7A3BE13E}"/>
              </a:ext>
            </a:extLst>
          </p:cNvPr>
          <p:cNvSpPr txBox="1"/>
          <p:nvPr/>
        </p:nvSpPr>
        <p:spPr>
          <a:xfrm>
            <a:off x="467544" y="0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/>
              <a:t>Οστεοσάρκωμα</a:t>
            </a:r>
          </a:p>
          <a:p>
            <a:pPr algn="ctr"/>
            <a:r>
              <a:rPr lang="el-GR" sz="2400" dirty="0"/>
              <a:t>Ο συνηθέστερος </a:t>
            </a:r>
            <a:r>
              <a:rPr lang="el-GR" sz="2400" b="1" dirty="0"/>
              <a:t>πρωτο</a:t>
            </a:r>
            <a:r>
              <a:rPr lang="el-GR" sz="2400" dirty="0"/>
              <a:t>παθής κακοήθης οστικός όγκος </a:t>
            </a:r>
          </a:p>
          <a:p>
            <a:pPr algn="ctr"/>
            <a:r>
              <a:rPr lang="el-GR" sz="2400" dirty="0"/>
              <a:t>[μετά το </a:t>
            </a:r>
            <a:r>
              <a:rPr lang="el-GR" sz="2400" dirty="0" err="1"/>
              <a:t>πλασματοκυτταρικό</a:t>
            </a:r>
            <a:r>
              <a:rPr lang="el-GR" sz="2400" dirty="0"/>
              <a:t> (</a:t>
            </a:r>
            <a:r>
              <a:rPr lang="el-GR" sz="2400" dirty="0" err="1"/>
              <a:t>πολλαπλούν</a:t>
            </a:r>
            <a:r>
              <a:rPr lang="el-GR" sz="2400" dirty="0"/>
              <a:t>) </a:t>
            </a:r>
            <a:r>
              <a:rPr lang="el-GR" sz="2400" dirty="0" err="1"/>
              <a:t>μυέλωμα</a:t>
            </a:r>
            <a:r>
              <a:rPr lang="el-GR" sz="2400" dirty="0"/>
              <a:t>] </a:t>
            </a:r>
          </a:p>
          <a:p>
            <a:pPr algn="ctr"/>
            <a:r>
              <a:rPr lang="el-GR" sz="2400" dirty="0"/>
              <a:t>συνήθως απαντά σε ασθενείς κάτω των 20 ετών.</a:t>
            </a:r>
          </a:p>
        </p:txBody>
      </p:sp>
      <p:pic>
        <p:nvPicPr>
          <p:cNvPr id="4098" name="Picture 2" descr="C:\Users\User\Desktop\boneosteosarcomageneralAlexievgross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511985"/>
            <a:ext cx="5717941" cy="4259617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2987824" y="5688449"/>
            <a:ext cx="61561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b="1" dirty="0"/>
              <a:t>Συμβατικό κεντρικό οστεοσάρκωμα</a:t>
            </a:r>
            <a:r>
              <a:rPr lang="el-GR" sz="1400" dirty="0"/>
              <a:t>. Για να προσδιοριστεί η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έκταση της νέκρωσης μετά τη θεραπεία</a:t>
            </a:r>
            <a:r>
              <a:rPr lang="el-GR" sz="1400" dirty="0"/>
              <a:t>, η εικονιζόμενη διατομή εκ του εγχειρητικού παρασκευάσματος </a:t>
            </a:r>
            <a:r>
              <a:rPr lang="el-GR" sz="1400" dirty="0" err="1"/>
              <a:t>εκτομής</a:t>
            </a:r>
            <a:r>
              <a:rPr lang="el-GR" sz="1400" dirty="0"/>
              <a:t> οστού με τον όγκο παρέχει το πρότυπο για την </a:t>
            </a:r>
            <a:r>
              <a:rPr lang="el-GR" sz="1400" dirty="0" err="1"/>
              <a:t>ιστοληψία</a:t>
            </a:r>
            <a:r>
              <a:rPr lang="el-GR" sz="1400" dirty="0"/>
              <a:t>. Τραβιέται μια φωτογραφία της φέτας και η κάθε αριθμημένη θέση  προς μικροσκοπική εξέταση σημειώνεται σε ένα διάγραμμα πλέγματος.</a:t>
            </a:r>
          </a:p>
        </p:txBody>
      </p:sp>
    </p:spTree>
    <p:extLst>
      <p:ext uri="{BB962C8B-B14F-4D97-AF65-F5344CB8AC3E}">
        <p14:creationId xmlns:p14="http://schemas.microsoft.com/office/powerpoint/2010/main" val="371425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261864" y="620690"/>
            <a:ext cx="842493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Ιστορικό: </a:t>
            </a:r>
            <a:endParaRPr kumimoji="0" lang="en-US" sz="2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Άνδρας 35 ετών προσέρχεται λόγω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επίμονου κοιλιακού άλγους από έτους</a:t>
            </a:r>
            <a:r>
              <a:rPr lang="el-GR" sz="23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Αναφέρει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απώλεια βάρους </a:t>
            </a:r>
            <a:r>
              <a:rPr lang="el-GR" sz="23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άνω του 10%,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το τελευταίο 6μηνο.</a:t>
            </a:r>
            <a:endParaRPr kumimoji="0" lang="el-GR" sz="23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Κλινική εξέταση: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b="1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Ψηλαφητή μάζα  </a:t>
            </a:r>
            <a:r>
              <a:rPr lang="el-GR" sz="2300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αριστερής πλάγιας </a:t>
            </a:r>
            <a:endParaRPr lang="en-US" sz="2300" noProof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κοιλιακής χώρας, </a:t>
            </a:r>
            <a:r>
              <a:rPr lang="el-GR" sz="2300" i="1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lang="el-GR" sz="2300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σφύζουσα, </a:t>
            </a:r>
            <a:r>
              <a:rPr lang="el-GR" sz="23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σκληρή</a:t>
            </a:r>
            <a:r>
              <a:rPr lang="el-GR" sz="2300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2300" noProof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i="1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lang="el-GR" sz="2300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μετακινούμενη.</a:t>
            </a:r>
            <a:endParaRPr kumimoji="0" lang="el-GR" sz="23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Εργαστηριακός έλεγχος: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Χωρίς ευρήματα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sz="23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l-GR" dirty="0"/>
              <a:t>Περιστατικό 4ο</a:t>
            </a:r>
          </a:p>
        </p:txBody>
      </p:sp>
      <p:pic>
        <p:nvPicPr>
          <p:cNvPr id="5122" name="Picture 2" descr="C:\Users\User\Desktop\lightbox_634c42b0dc5011edb3b753f72a9d58d5-lump-with-palpable-margi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7" y="1780458"/>
            <a:ext cx="3373983" cy="4888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228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ED355-7714-C143-3027-70AB0CA6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2656" y="-243408"/>
            <a:ext cx="8229600" cy="1143000"/>
          </a:xfrm>
        </p:spPr>
        <p:txBody>
          <a:bodyPr>
            <a:normAutofit/>
          </a:bodyPr>
          <a:lstStyle/>
          <a:p>
            <a:r>
              <a:rPr lang="el-GR" sz="3500" dirty="0"/>
              <a:t>Βασικές γνώσεις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E4AC4-0E14-2C9F-A5CA-4E272DDC0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72" y="3429000"/>
            <a:ext cx="4032448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600" b="1" u="sng" dirty="0"/>
              <a:t>Κλινική εξέταση</a:t>
            </a:r>
            <a:r>
              <a:rPr lang="el-GR" sz="2600" dirty="0"/>
              <a:t>: Επισκόπηση, ψηλάφηση, επίκρουση, ακρόαση</a:t>
            </a:r>
            <a:r>
              <a:rPr lang="el-GR" sz="2600" b="1" dirty="0"/>
              <a:t> όλων </a:t>
            </a:r>
            <a:r>
              <a:rPr lang="el-GR" sz="2600" dirty="0"/>
              <a:t> των συστημάτων του ασθενούς.</a:t>
            </a:r>
          </a:p>
          <a:p>
            <a:endParaRPr lang="el-GR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7041C-BD3C-261B-40EF-722C24CCCB3B}"/>
              </a:ext>
            </a:extLst>
          </p:cNvPr>
          <p:cNvSpPr txBox="1"/>
          <p:nvPr/>
        </p:nvSpPr>
        <p:spPr>
          <a:xfrm>
            <a:off x="0" y="620689"/>
            <a:ext cx="4211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u="sng" dirty="0"/>
              <a:t>Ιστορικό</a:t>
            </a:r>
            <a:r>
              <a:rPr lang="el-GR" sz="2400" dirty="0"/>
              <a:t>: Πληροφορίες που μπορεί να αποκομίσει ο ιατρός από τον ασθενή και τους οικείους του σχετικά με το πρόβλημα του ασθενούς.</a:t>
            </a:r>
          </a:p>
          <a:p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43732-9E51-AA7F-5C17-B46E79840D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3356992"/>
            <a:ext cx="5040560" cy="3360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33F5E-CBD3-9853-0235-BC89B73F61D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1" y="188640"/>
            <a:ext cx="4064810" cy="31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68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75A215-29E4-2FAA-3334-EA482472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>
            <a:normAutofit/>
          </a:bodyPr>
          <a:lstStyle/>
          <a:p>
            <a:r>
              <a:rPr lang="el-GR" sz="2400" dirty="0"/>
              <a:t>ΑΞΟΝΙΚΗ ΚΑΙ ΔΙΑΓΝΩΣΤΙΚΗ ΒΙΟΨΙΑ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3C9A0-7482-1804-B957-9FEE1EFFD2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4664"/>
            <a:ext cx="3757668" cy="3775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FA2C97-CB7F-3F7F-DDD7-686B45FA89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772" y="476672"/>
            <a:ext cx="4406824" cy="3456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D92A06-4FB1-533C-FDFB-2D11594941B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221088"/>
            <a:ext cx="3633090" cy="2497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E04173-2DF0-5FC1-B859-CFE4ACD9497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4005065"/>
            <a:ext cx="3046823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3100" dirty="0" err="1"/>
              <a:t>Μυξοειδές</a:t>
            </a:r>
            <a:r>
              <a:rPr lang="el-GR" sz="3100" dirty="0"/>
              <a:t> </a:t>
            </a:r>
            <a:r>
              <a:rPr lang="el-GR" sz="3100" dirty="0" err="1"/>
              <a:t>λιποσάρκωμα</a:t>
            </a:r>
            <a:r>
              <a:rPr lang="en-US" sz="3100" dirty="0"/>
              <a:t>:</a:t>
            </a:r>
            <a:r>
              <a:rPr lang="el-GR" dirty="0"/>
              <a:t> </a:t>
            </a:r>
            <a:r>
              <a:rPr lang="el-GR" sz="2000" dirty="0"/>
              <a:t>Κακοήθης όγκος που αποτελείται, σε διάφορες αναλογίες, από </a:t>
            </a:r>
            <a:r>
              <a:rPr lang="el-G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άωρα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μη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λιπογονικά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err="1"/>
              <a:t>μεσεγχυματικά</a:t>
            </a:r>
            <a:r>
              <a:rPr lang="el-GR" sz="2000" dirty="0"/>
              <a:t> κύτταρα,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λιποβλάστες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δίκην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σφραγιδοκυττάρων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/>
              <a:t>και προεξέχον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μυξοειδές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στρώμα </a:t>
            </a:r>
            <a:r>
              <a:rPr lang="el-GR" sz="2000" dirty="0"/>
              <a:t>με ένα εξαιρετικά χαρακτηριστικό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διακλαδισμένο αγγειακό δίκτυο</a:t>
            </a:r>
            <a:r>
              <a:rPr lang="el-GR" sz="2000" dirty="0"/>
              <a:t>.</a:t>
            </a:r>
          </a:p>
        </p:txBody>
      </p:sp>
      <p:pic>
        <p:nvPicPr>
          <p:cNvPr id="6146" name="Picture 2" descr="C:\Users\User\Desktop\04_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3888432" cy="5044452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539552" y="616530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Υψηλό</a:t>
            </a:r>
            <a:r>
              <a:rPr lang="el-GR" dirty="0"/>
              <a:t>βαθμης κακοήθειας με στρώσεις  </a:t>
            </a:r>
            <a:r>
              <a:rPr lang="el-GR" i="1" dirty="0"/>
              <a:t>άωρων</a:t>
            </a:r>
            <a:r>
              <a:rPr lang="el-GR" dirty="0"/>
              <a:t> στρογγυλών κυττάρων.</a:t>
            </a:r>
          </a:p>
        </p:txBody>
      </p:sp>
      <p:pic>
        <p:nvPicPr>
          <p:cNvPr id="6148" name="Picture 4" descr="C:\Users\User\Desktop\04_4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24744"/>
            <a:ext cx="3384376" cy="5013890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4932040" y="6165304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Χαμηλό</a:t>
            </a:r>
            <a:r>
              <a:rPr lang="el-GR" dirty="0"/>
              <a:t>βαθμης κακοήθειας με λεπτό αγγειακό δίκτυο.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376264" cy="6322714"/>
          </a:xfrm>
        </p:spPr>
        <p:txBody>
          <a:bodyPr>
            <a:normAutofit/>
          </a:bodyPr>
          <a:lstStyle/>
          <a:p>
            <a:r>
              <a:rPr lang="el-GR" sz="2000" dirty="0"/>
              <a:t>Το </a:t>
            </a:r>
            <a:r>
              <a:rPr lang="el-GR" sz="2000" b="1" dirty="0"/>
              <a:t>χαμηλόβαθμης κακοήθειας </a:t>
            </a:r>
            <a:r>
              <a:rPr lang="en-US" sz="2000" b="1" dirty="0"/>
              <a:t> </a:t>
            </a:r>
            <a:r>
              <a:rPr lang="el-GR" sz="2000" b="1" dirty="0"/>
              <a:t> </a:t>
            </a:r>
            <a:r>
              <a:rPr lang="el-GR" sz="2000" b="1" dirty="0" err="1"/>
              <a:t>μυξοειδές</a:t>
            </a:r>
            <a:r>
              <a:rPr lang="el-GR" sz="2000" b="1" dirty="0"/>
              <a:t> </a:t>
            </a:r>
            <a:r>
              <a:rPr lang="el-GR" sz="2000" b="1" dirty="0" err="1"/>
              <a:t>λιποσάρκωμα</a:t>
            </a:r>
            <a:r>
              <a:rPr lang="el-GR" sz="2000" b="1" dirty="0"/>
              <a:t> </a:t>
            </a:r>
            <a:r>
              <a:rPr lang="el-GR" sz="2000" dirty="0"/>
              <a:t>αποτελείται από μικρά, αδιαφοροποίητα, </a:t>
            </a:r>
            <a:r>
              <a:rPr lang="el-GR" sz="2000" dirty="0" err="1"/>
              <a:t>μεσεγχυματικά</a:t>
            </a:r>
            <a:r>
              <a:rPr lang="el-GR" sz="2000" dirty="0"/>
              <a:t> </a:t>
            </a:r>
            <a:r>
              <a:rPr lang="el-GR" sz="2000" dirty="0" err="1"/>
              <a:t>νεοπλασματικά</a:t>
            </a:r>
            <a:r>
              <a:rPr lang="el-GR" sz="2000" dirty="0"/>
              <a:t> κύτταρα  που συνυπάρχουν  με </a:t>
            </a:r>
            <a:r>
              <a:rPr lang="el-GR" sz="2000" dirty="0" err="1"/>
              <a:t>λιποβλάστες</a:t>
            </a:r>
            <a:r>
              <a:rPr lang="el-GR" sz="2000" dirty="0"/>
              <a:t>, όλα μαζί  σε ένα προεξέχον </a:t>
            </a:r>
            <a:r>
              <a:rPr lang="el-GR" sz="2000" dirty="0" err="1"/>
              <a:t>μυξοειδές</a:t>
            </a:r>
            <a:r>
              <a:rPr lang="el-GR" sz="2000" dirty="0"/>
              <a:t> στρώμα με </a:t>
            </a:r>
            <a:r>
              <a:rPr lang="el-GR" sz="2000" dirty="0" err="1"/>
              <a:t>λεπτοτοιχωματικά</a:t>
            </a:r>
            <a:r>
              <a:rPr lang="el-GR" sz="2000" dirty="0"/>
              <a:t>, διακλαδισμένα τριχοειδή αγγεία.</a:t>
            </a:r>
          </a:p>
        </p:txBody>
      </p:sp>
      <p:pic>
        <p:nvPicPr>
          <p:cNvPr id="7170" name="Picture 2" descr="C:\Users\User\Desktop\MYXOID_LIPOSARCOMA-FF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336704" cy="6362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423EF7-EBB7-D124-3ECD-58D2C7A8EE3E}"/>
              </a:ext>
            </a:extLst>
          </p:cNvPr>
          <p:cNvSpPr txBox="1"/>
          <p:nvPr/>
        </p:nvSpPr>
        <p:spPr>
          <a:xfrm>
            <a:off x="683569" y="982178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/>
              <a:t>Από ποια </a:t>
            </a:r>
            <a:r>
              <a:rPr lang="el-GR" sz="2400" dirty="0" err="1"/>
              <a:t>κλινικο</a:t>
            </a:r>
            <a:r>
              <a:rPr lang="el-GR" sz="2400" dirty="0"/>
              <a:t>-απεικονιστικά στοιχεία πιθανολογούμε κακοήθεια;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r>
              <a:rPr lang="el-GR" sz="2400" dirty="0"/>
              <a:t>Ποια η νόσος του ασθενούς;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l-GR" sz="2400" dirty="0"/>
              <a:t>3.   Ποια η πρόγνωση;</a:t>
            </a:r>
          </a:p>
          <a:p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171409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Work up the etiology – Cirrhosis Care">
            <a:extLst>
              <a:ext uri="{FF2B5EF4-FFF2-40B4-BE49-F238E27FC236}">
                <a16:creationId xmlns:a16="http://schemas.microsoft.com/office/drawing/2014/main" id="{CA5100C7-20BD-F82E-8C41-E7F111E26D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3F5E4-C8CD-90D9-F5D1-E7B514A957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6651"/>
            <a:ext cx="9144000" cy="61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150174" y="476672"/>
            <a:ext cx="867029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Ιστορικό: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42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χρον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ς προσέρχεται λόγω 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χρόνιου άλγους 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δεξιού κάτω άκρου, 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επιδεινούμενου με την άσκηση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Αναφέρει 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δεκατική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 πυρετική κί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νηση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Από το ατομικό αναμνηστικό του</a:t>
            </a:r>
            <a:r>
              <a:rPr lang="el-GR" sz="2000" dirty="0">
                <a:solidFill>
                  <a:prstClr val="black"/>
                </a:solidFill>
                <a:cs typeface="Arial" panose="020B0604020202020204" pitchFamily="34" charset="0"/>
              </a:rPr>
              <a:t>, χρήση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ναρκωτικών ουσιών, ενδοφλέβια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Κλινική εξέταση: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Πόνος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στην ψηλάφηση του άπω μηρού, με 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εκροή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πύου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από μικρή οπή.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Εργαστηριακός έλεγχος:</a:t>
            </a:r>
          </a:p>
          <a:p>
            <a:pPr lvl="0">
              <a:defRPr/>
            </a:pPr>
            <a:r>
              <a:rPr lang="el-GR" sz="2000" dirty="0">
                <a:solidFill>
                  <a:prstClr val="black"/>
                </a:solidFill>
                <a:cs typeface="Arial" panose="020B0604020202020204" pitchFamily="34" charset="0"/>
              </a:rPr>
              <a:t>Λευκά αιμοσφαίρια= 8.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000</a:t>
            </a:r>
            <a:r>
              <a:rPr lang="el-GR" sz="2000" dirty="0">
                <a:solidFill>
                  <a:prstClr val="black"/>
                </a:solidFill>
                <a:cs typeface="Arial" panose="020B0604020202020204" pitchFamily="34" charset="0"/>
              </a:rPr>
              <a:t> /μ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L (</a:t>
            </a:r>
            <a:r>
              <a:rPr lang="el-GR" sz="2000" dirty="0" err="1">
                <a:solidFill>
                  <a:prstClr val="black"/>
                </a:solidFill>
                <a:cs typeface="Arial" panose="020B0604020202020204" pitchFamily="34" charset="0"/>
              </a:rPr>
              <a:t>φ.τ</a:t>
            </a:r>
            <a:r>
              <a:rPr lang="el-GR" sz="2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r>
              <a:rPr lang="el-GR" sz="2000" dirty="0">
                <a:solidFill>
                  <a:prstClr val="black"/>
                </a:solidFill>
                <a:cs typeface="Arial" panose="020B0604020202020204" pitchFamily="34" charset="0"/>
              </a:rPr>
              <a:t> 4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el-GR" sz="2000" dirty="0">
                <a:solidFill>
                  <a:prstClr val="black"/>
                </a:solidFill>
                <a:cs typeface="Arial" panose="020B0604020202020204" pitchFamily="34" charset="0"/>
              </a:rPr>
              <a:t>000-10.000)</a:t>
            </a:r>
          </a:p>
          <a:p>
            <a:pPr lvl="0">
              <a:defRPr/>
            </a:pP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Ταχύτητα καθίζησης ερυθρών= 90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mm/h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el-GR" sz="2000" dirty="0" err="1">
                <a:solidFill>
                  <a:prstClr val="black"/>
                </a:solidFill>
                <a:cs typeface="Arial" panose="020B0604020202020204" pitchFamily="34" charset="0"/>
              </a:rPr>
              <a:t>φ.τ</a:t>
            </a:r>
            <a:r>
              <a:rPr lang="el-GR" sz="2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r>
              <a:rPr lang="el-GR" sz="2000" dirty="0">
                <a:solidFill>
                  <a:prstClr val="black"/>
                </a:solidFill>
                <a:cs typeface="Arial" panose="020B0604020202020204" pitchFamily="34" charset="0"/>
              </a:rPr>
              <a:t> έως 10)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CRP=60mg/dL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(</a:t>
            </a:r>
            <a:r>
              <a:rPr lang="el-GR" sz="2000" dirty="0" err="1">
                <a:solidFill>
                  <a:prstClr val="black"/>
                </a:solidFill>
                <a:cs typeface="Arial" panose="020B0604020202020204" pitchFamily="34" charset="0"/>
              </a:rPr>
              <a:t>φ.τ</a:t>
            </a:r>
            <a:r>
              <a:rPr lang="el-GR" sz="2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r>
              <a:rPr lang="el-GR" sz="2000" dirty="0">
                <a:solidFill>
                  <a:prstClr val="black"/>
                </a:solidFill>
                <a:cs typeface="Arial" panose="020B0604020202020204" pitchFamily="34" charset="0"/>
              </a:rPr>
              <a:t>&lt;3)</a:t>
            </a:r>
            <a:endParaRPr kumimoji="0" lang="el-GR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l-GR" dirty="0"/>
              <a:t>Περιστατικό 5ο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528B6-FA7D-7881-B00C-B514EAE0C1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933055"/>
            <a:ext cx="4925882" cy="28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23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2A28F-6FF4-4C66-A388-8218F2AA47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88640"/>
            <a:ext cx="2352110" cy="3960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B2DF2-F979-1D21-38E5-1797B51088C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2088232" cy="3951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467DE7-7307-16AB-56CA-EF0F346BAFB6}"/>
              </a:ext>
            </a:extLst>
          </p:cNvPr>
          <p:cNvSpPr txBox="1"/>
          <p:nvPr/>
        </p:nvSpPr>
        <p:spPr>
          <a:xfrm>
            <a:off x="1115616" y="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ΑΚΤΙΝΟΓΡΑΦΙΑ ΚΑΙ ΙΣΤΟΛΟΓΙΚΟ ΥΠΟΣΤΡΩΜΑ</a:t>
            </a:r>
            <a:endParaRPr lang="en-US" dirty="0"/>
          </a:p>
          <a:p>
            <a:pPr algn="ctr"/>
            <a:r>
              <a:rPr lang="el-GR" dirty="0"/>
              <a:t>ΣΠΟΓΓΩΔΟΥΣ ΟΣΤΟΥ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F7F345-877A-00CA-9EB5-49982470DD9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293096"/>
            <a:ext cx="2491410" cy="2304256"/>
          </a:xfrm>
          <a:prstGeom prst="rect">
            <a:avLst/>
          </a:prstGeom>
        </p:spPr>
      </p:pic>
      <p:pic>
        <p:nvPicPr>
          <p:cNvPr id="9218" name="Picture 2" descr="C:\Users\User\Desktop\bonechronicBRQ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H="1">
            <a:off x="1766689" y="1265761"/>
            <a:ext cx="5160574" cy="3870430"/>
          </a:xfrm>
          <a:prstGeom prst="rect">
            <a:avLst/>
          </a:prstGeom>
          <a:noFill/>
        </p:spPr>
      </p:pic>
      <p:pic>
        <p:nvPicPr>
          <p:cNvPr id="9219" name="Picture 3" descr="C:\Users\User\Desktop\sponbo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 flipH="1">
            <a:off x="-110444" y="4439034"/>
            <a:ext cx="2524127" cy="1944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83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Νεκρωτικό οστό</a:t>
            </a:r>
            <a:r>
              <a:rPr lang="el-GR" sz="2400" dirty="0"/>
              <a:t>.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Φλεγμονώδες διήθημα </a:t>
            </a:r>
            <a:r>
              <a:rPr lang="el-GR" sz="2400" dirty="0"/>
              <a:t>πλούσιο σε πλασματοκύτταρα, αλλά και ουδετερόφιλα. </a:t>
            </a:r>
            <a:r>
              <a:rPr lang="el-GR" sz="2400" dirty="0" err="1"/>
              <a:t>Ίνωση</a:t>
            </a:r>
            <a:r>
              <a:rPr lang="el-GR" sz="2400" dirty="0"/>
              <a:t> ποικίλη. (Κοκκιώματα, σε περιπτώσεις φυματίωσης ή </a:t>
            </a:r>
            <a:r>
              <a:rPr lang="el-GR" sz="2400" dirty="0" err="1"/>
              <a:t>μυκητιασικής</a:t>
            </a:r>
            <a:r>
              <a:rPr lang="el-GR" sz="2400" dirty="0"/>
              <a:t> λοίμωξης).</a:t>
            </a:r>
          </a:p>
        </p:txBody>
      </p:sp>
      <p:pic>
        <p:nvPicPr>
          <p:cNvPr id="10242" name="Picture 2" descr="C:\Users\User\Desktop\bonechronicMicroMinha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9030" y="1971358"/>
            <a:ext cx="5365636" cy="3816424"/>
          </a:xfrm>
          <a:prstGeom prst="rect">
            <a:avLst/>
          </a:prstGeom>
          <a:noFill/>
        </p:spPr>
      </p:pic>
      <p:pic>
        <p:nvPicPr>
          <p:cNvPr id="10243" name="Picture 3" descr="C:\Users\User\Desktop\chronic-osteomyelit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811592" y="2101176"/>
            <a:ext cx="5328592" cy="3519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CDE204-745D-A656-7550-6DC17624ABEE}"/>
              </a:ext>
            </a:extLst>
          </p:cNvPr>
          <p:cNvSpPr txBox="1"/>
          <p:nvPr/>
        </p:nvSpPr>
        <p:spPr>
          <a:xfrm>
            <a:off x="755576" y="908720"/>
            <a:ext cx="77768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>
                <a:cs typeface="Arial" panose="020B0604020202020204" pitchFamily="34" charset="0"/>
              </a:rPr>
              <a:t>Ποια η νόσος του ασθενούς;</a:t>
            </a:r>
          </a:p>
          <a:p>
            <a:pPr marL="457200" indent="-457200">
              <a:buAutoNum type="arabicPeriod"/>
            </a:pPr>
            <a:endParaRPr lang="el-GR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l-GR" sz="2400" dirty="0">
                <a:cs typeface="Arial" panose="020B0604020202020204" pitchFamily="34" charset="0"/>
              </a:rPr>
              <a:t>Ποια η πύλη εισόδου και ποια τα υποψήφια παθογόνα;</a:t>
            </a:r>
          </a:p>
          <a:p>
            <a:pPr marL="457200" indent="-457200">
              <a:buAutoNum type="arabicPeriod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l-GR" sz="2400" dirty="0">
                <a:cs typeface="Arial" panose="020B0604020202020204" pitchFamily="34" charset="0"/>
              </a:rPr>
              <a:t>Για ποιο λόγο τα αντιβιοτικά από μόνα τους μπορεί να μην επαρκούν, εάν υπάρχει νεκροθήκη με συνοδό </a:t>
            </a:r>
            <a:r>
              <a:rPr lang="el-GR" sz="2400" dirty="0" err="1">
                <a:cs typeface="Arial" panose="020B0604020202020204" pitchFamily="34" charset="0"/>
              </a:rPr>
              <a:t>απόλυμα</a:t>
            </a:r>
            <a:r>
              <a:rPr lang="el-GR" sz="2400" dirty="0">
                <a:cs typeface="Arial" panose="020B0604020202020204" pitchFamily="34" charset="0"/>
              </a:rPr>
              <a:t>;</a:t>
            </a: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48735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Examining the Heart">
            <a:extLst>
              <a:ext uri="{FF2B5EF4-FFF2-40B4-BE49-F238E27FC236}">
                <a16:creationId xmlns:a16="http://schemas.microsoft.com/office/drawing/2014/main" id="{EC7276F5-599C-0270-6D90-DA53ADC3D3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28023" y="4104410"/>
            <a:ext cx="594441" cy="59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D4BDD-8528-D03D-C68E-112CC4B4EB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8136904" cy="63547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19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4063" y="6003925"/>
              <a:ext cx="1036637" cy="192088"/>
            </p14:xfrm>
          </p:contentPart>
        </mc:Choice>
        <mc:Fallback xmlns="">
          <p:pic>
            <p:nvPicPr>
              <p:cNvPr id="819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8236" y="5940496"/>
                <a:ext cx="1067930" cy="3189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346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71886-7BDB-0DBD-4B4A-56F6117A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8680" y="-27384"/>
            <a:ext cx="8229600" cy="720080"/>
          </a:xfrm>
        </p:spPr>
        <p:txBody>
          <a:bodyPr/>
          <a:lstStyle/>
          <a:p>
            <a:r>
              <a:rPr kumimoji="0" lang="el-G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Βασικές γνώσεις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F7E6D-3FEF-2BC0-3E03-4C2E9D012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16" y="1052736"/>
            <a:ext cx="6090460" cy="3960440"/>
          </a:xfrm>
        </p:spPr>
        <p:txBody>
          <a:bodyPr>
            <a:normAutofit/>
          </a:bodyPr>
          <a:lstStyle/>
          <a:p>
            <a:endParaRPr lang="en-US" sz="2400" b="1" u="sng" dirty="0"/>
          </a:p>
          <a:p>
            <a:endParaRPr lang="en-US" sz="2400" b="1" u="sng" dirty="0"/>
          </a:p>
          <a:p>
            <a:pPr marL="0" indent="0">
              <a:buNone/>
            </a:pPr>
            <a:r>
              <a:rPr lang="el-GR" sz="2400" b="1" u="sng" dirty="0"/>
              <a:t>Απεικονίσεις</a:t>
            </a:r>
            <a:r>
              <a:rPr lang="el-GR" sz="2400" dirty="0"/>
              <a:t>: ακτινογραφίες, υπέρηχοι, αξονικές/μαγνητικές τομογραφίες, εξετάσεις πυρηνικής ιατρικής, αγγειογραφίες.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ACFF9-1A03-DAC7-A2A7-877CAE07182E}"/>
              </a:ext>
            </a:extLst>
          </p:cNvPr>
          <p:cNvSpPr txBox="1"/>
          <p:nvPr/>
        </p:nvSpPr>
        <p:spPr>
          <a:xfrm>
            <a:off x="75952" y="548680"/>
            <a:ext cx="50001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/>
              <a:t>Εργαστηριακά</a:t>
            </a:r>
            <a:r>
              <a:rPr lang="el-GR" sz="2400" dirty="0"/>
              <a:t>: αιματολογικός, βιοχημικός, ανοσολογικός και μικροβιολογικός έλεγχος.</a:t>
            </a:r>
          </a:p>
          <a:p>
            <a:endParaRPr lang="el-GR" sz="2400" dirty="0"/>
          </a:p>
          <a:p>
            <a:endParaRPr lang="en-US" sz="2400" b="1" u="sng" dirty="0"/>
          </a:p>
          <a:p>
            <a:endParaRPr lang="el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A0395-646D-5BDF-6212-6E738DDFD4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7" y="181870"/>
            <a:ext cx="3271912" cy="3981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E22C1D-DBF5-A4CF-5406-A9BAD173F2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7957" y="4437112"/>
            <a:ext cx="2202653" cy="2212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58788-7A39-4293-6F4D-9CF0D6A446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212976"/>
            <a:ext cx="4087901" cy="2424826"/>
          </a:xfrm>
          <a:prstGeom prst="rect">
            <a:avLst/>
          </a:prstGeom>
        </p:spPr>
      </p:pic>
      <p:sp>
        <p:nvSpPr>
          <p:cNvPr id="8" name="7 - Ορθογώνιο"/>
          <p:cNvSpPr/>
          <p:nvPr/>
        </p:nvSpPr>
        <p:spPr>
          <a:xfrm>
            <a:off x="0" y="5733256"/>
            <a:ext cx="6876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Μέτρηση οστικής πυκνότητας</a:t>
            </a:r>
            <a:r>
              <a:rPr lang="el-GR" dirty="0"/>
              <a:t>, όπου με μειωμένης έντασης ακτίνες Χ παίρνουμε μια προσέγγιση της οστικής πυκνότητας της σπονδυλικής στήλης ή της κεφαλής του μηριαίου οστού του ασθενούς μας και τη συγκρίνουμε με αυτή ενός νεαρού υγιούς ενήλικα.</a:t>
            </a:r>
          </a:p>
        </p:txBody>
      </p:sp>
    </p:spTree>
    <p:extLst>
      <p:ext uri="{BB962C8B-B14F-4D97-AF65-F5344CB8AC3E}">
        <p14:creationId xmlns:p14="http://schemas.microsoft.com/office/powerpoint/2010/main" val="3612253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806405"/>
          </a:xfrm>
        </p:spPr>
        <p:txBody>
          <a:bodyPr>
            <a:noAutofit/>
          </a:bodyPr>
          <a:lstStyle/>
          <a:p>
            <a:pPr algn="just"/>
            <a:r>
              <a:rPr lang="el-GR" sz="2000" b="1" i="1" u="sng" dirty="0"/>
              <a:t>Α</a:t>
            </a:r>
            <a:r>
              <a:rPr lang="el-GR" sz="2000" b="1" u="sng" dirty="0"/>
              <a:t>ρχεία </a:t>
            </a:r>
            <a:r>
              <a:rPr lang="el-GR" sz="2000" b="1" u="sng" spc="300" dirty="0"/>
              <a:t>βίντεο</a:t>
            </a:r>
            <a:r>
              <a:rPr lang="el-GR" sz="2000" b="1" dirty="0"/>
              <a:t> από το κανάλι του </a:t>
            </a:r>
            <a:r>
              <a:rPr lang="en-US" sz="2000" b="1" dirty="0"/>
              <a:t>YouTube </a:t>
            </a:r>
            <a:r>
              <a:rPr lang="el-GR" sz="2000" b="1" dirty="0"/>
              <a:t>«Ανδρέας Χ. </a:t>
            </a:r>
            <a:r>
              <a:rPr lang="el-GR" sz="2000" b="1" dirty="0" err="1"/>
              <a:t>Λάζαρης</a:t>
            </a:r>
            <a:r>
              <a:rPr lang="el-GR" sz="2000" b="1" dirty="0"/>
              <a:t> </a:t>
            </a:r>
            <a:r>
              <a:rPr lang="en-US" sz="2000" b="1" dirty="0"/>
              <a:t>:</a:t>
            </a:r>
            <a:r>
              <a:rPr lang="el-GR" sz="2000" b="1" dirty="0"/>
              <a:t> ΙΣΤΟΠΑΘΟΛΟΓΙΑ» /</a:t>
            </a:r>
            <a:r>
              <a:rPr lang="en-US" sz="2000" dirty="0"/>
              <a:t> </a:t>
            </a:r>
            <a:r>
              <a:rPr lang="en-US" sz="2000" b="1" dirty="0"/>
              <a:t>@</a:t>
            </a:r>
            <a:r>
              <a:rPr lang="en-US" sz="2000" b="1" dirty="0" err="1"/>
              <a:t>ACLazaris</a:t>
            </a:r>
            <a:r>
              <a:rPr lang="en-US" sz="2000" b="1" dirty="0"/>
              <a:t>-HISTOPATHOLOGY</a:t>
            </a:r>
            <a:r>
              <a:rPr lang="el-GR" sz="2000" b="1" dirty="0"/>
              <a:t>  -  </a:t>
            </a:r>
            <a:r>
              <a:rPr lang="el-GR" sz="2400" b="1" dirty="0"/>
              <a:t>6</a:t>
            </a:r>
            <a:r>
              <a:rPr lang="el-GR" sz="2000" b="1" baseline="30000" dirty="0"/>
              <a:t>η</a:t>
            </a:r>
            <a:r>
              <a:rPr lang="el-GR" sz="2000" b="1" dirty="0"/>
              <a:t> λίστα</a:t>
            </a:r>
            <a:r>
              <a:rPr lang="en-US" sz="2000" b="1" dirty="0"/>
              <a:t>:</a:t>
            </a:r>
            <a:endParaRPr lang="el-GR" sz="2000" b="1" dirty="0"/>
          </a:p>
          <a:p>
            <a:pPr marL="0" indent="0" algn="just">
              <a:buNone/>
            </a:pPr>
            <a:r>
              <a:rPr lang="el-GR" sz="2000" b="1" dirty="0"/>
              <a:t>       - </a:t>
            </a:r>
            <a:r>
              <a:rPr lang="el-GR" sz="2000" b="1" dirty="0">
                <a:solidFill>
                  <a:srgbClr val="FF0000"/>
                </a:solidFill>
              </a:rPr>
              <a:t>ΔΙΑΔΡΑΣΤΙΚΟ ΜΑΘΗΜΑ ΝΟΣΩΝ  ΟΣΤΩΝ / ΑΡΘΡΩΣΕΩΝ / ΜΑΛΑΚΩΝ ΜΟΡΙΩΝ</a:t>
            </a:r>
          </a:p>
          <a:p>
            <a:pPr marL="0" indent="0" algn="just">
              <a:buNone/>
            </a:pPr>
            <a:r>
              <a:rPr lang="el-GR" sz="2000" b="1" dirty="0"/>
              <a:t>          -   </a:t>
            </a:r>
            <a:r>
              <a:rPr lang="el-GR" sz="2000" b="1" dirty="0">
                <a:solidFill>
                  <a:srgbClr val="FF0000"/>
                </a:solidFill>
              </a:rPr>
              <a:t>ΘΕΜΑΤΑ ΕΞΕΤΑΣΕΩΝ - ΝΟΣΟΙ ΟΣΤΩΝ-ΑΡΘΡΩΣΕΩΝ-ΜΑΛΑΚΩΝ ΜΟΡΙΩΝ </a:t>
            </a:r>
            <a:endParaRPr lang="el-GR" sz="2000" dirty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el-GR" sz="2000" dirty="0"/>
              <a:t>        -  Δύο αρχεία βίντεο σειράς «</a:t>
            </a:r>
            <a:r>
              <a:rPr lang="el-GR" sz="2000" i="1" dirty="0"/>
              <a:t>ΞΕΚΙΝΑΜΕ ΑΠΟ ΤΗΝ ΕΙΚΟΝΑ</a:t>
            </a:r>
            <a:r>
              <a:rPr lang="el-GR" sz="2000" dirty="0"/>
              <a:t>» με τίτλους</a:t>
            </a:r>
            <a:r>
              <a:rPr lang="en-US" sz="2000" dirty="0"/>
              <a:t>:</a:t>
            </a:r>
            <a:r>
              <a:rPr lang="el-GR" sz="2000" dirty="0"/>
              <a:t> «</a:t>
            </a:r>
            <a:r>
              <a:rPr lang="el-GR" sz="2000" i="1" dirty="0"/>
              <a:t>ΟΣΤΑ / ΑΡΘΡΩΣΕΙΣ / ΟΓΚΟΙ ΜΑΛΑΚΩΝ ΜΟΡΙΩΝ - Α’ &amp; Β’ ΜΕΡΟΣ»</a:t>
            </a:r>
            <a:endParaRPr lang="el-GR" sz="20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sz="2000" dirty="0">
                <a:solidFill>
                  <a:srgbClr val="FF0000"/>
                </a:solidFill>
              </a:rPr>
              <a:t>       </a:t>
            </a:r>
          </a:p>
          <a:p>
            <a:pPr>
              <a:buNone/>
            </a:pPr>
            <a:r>
              <a:rPr lang="el-GR" sz="1050" dirty="0">
                <a:solidFill>
                  <a:srgbClr val="FF0000"/>
                </a:solidFill>
              </a:rPr>
              <a:t>    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el-GR" sz="28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Περαιτέρω</a:t>
            </a:r>
            <a:r>
              <a:rPr lang="el-GR" sz="2800" spc="600" dirty="0"/>
              <a:t> μελέτη για τις </a:t>
            </a:r>
            <a:r>
              <a:rPr lang="el-GR" sz="2800" b="1" spc="600" dirty="0"/>
              <a:t>εξετάσεις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BB09AC6-250E-9269-F001-F128B0B1A9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924944"/>
            <a:ext cx="6495639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51AD1-C0D4-A18F-8437-885A6DDE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el-GR" dirty="0"/>
              <a:t>Περιστατικό 1ο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6F5A0-72B0-6145-6701-DABEC2152B92}"/>
              </a:ext>
            </a:extLst>
          </p:cNvPr>
          <p:cNvSpPr txBox="1"/>
          <p:nvPr/>
        </p:nvSpPr>
        <p:spPr>
          <a:xfrm>
            <a:off x="0" y="620688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Ιστορικό: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Ασθενής 65 ετών προσέρχεται αιτιώμενη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αίσθημα κόπωσης και κακουχίας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άλγος και οίδημα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στις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αρθρώσεις των άκρων χειρών </a:t>
            </a:r>
            <a:r>
              <a:rPr lang="el-GR" sz="2000" u="sng" dirty="0">
                <a:latin typeface="Arial" panose="020B0604020202020204" pitchFamily="34" charset="0"/>
                <a:cs typeface="Arial" panose="020B0604020202020204" pitchFamily="34" charset="0"/>
              </a:rPr>
              <a:t>από έτους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 Εμφανίζει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έντονη πρωινή δυσκαμψία στα χέρια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που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βελτιώνεται με την κινητοποίηση των αρθρώσεων.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Κλινική εξέταση: </a:t>
            </a:r>
          </a:p>
          <a:p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Θερμές,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εξοιδημένες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μετακαρπο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φαλαγγικές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εγγύς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φαλαγγοφαλαγγικές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δι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αρθρώσεις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επώδυνες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και στην ενεργητική και στην παθητική κίνηση. 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Λοιπός εργαστηριακός έλεγχος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λευκά/μ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   (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4.000-10.000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36% αιματοκρίτης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35-45%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g/dL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αιμοσφαιρίνη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11-15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550.000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κυβ.χιλ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τα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 αιμοπετάλια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φ.τ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150.000-250.000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mg/dL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CRP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φ.τ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&lt;3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BBB7F-8CA8-D397-0894-B6DDD194ED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4792" y="3431414"/>
            <a:ext cx="4718318" cy="32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69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2B9DB3-5959-4B55-15AE-1AE832029A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92696"/>
            <a:ext cx="3971895" cy="5665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5AA667-561D-6792-003D-51BD2154DB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9399" y="807608"/>
            <a:ext cx="5031138" cy="54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418DBC-AF6A-F4F2-6C56-F00486C0A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r>
              <a:rPr lang="el-GR" sz="1600" b="1" spc="600" dirty="0"/>
              <a:t>Βιοψία αρθρικού υμένα</a:t>
            </a:r>
            <a:br>
              <a:rPr lang="el-GR" sz="1600" dirty="0"/>
            </a:br>
            <a:r>
              <a:rPr lang="el-GR" sz="1600" b="1" dirty="0"/>
              <a:t>Χρόνια</a:t>
            </a:r>
            <a:r>
              <a:rPr lang="el-GR" sz="1600" dirty="0"/>
              <a:t> </a:t>
            </a:r>
            <a:r>
              <a:rPr lang="en-US" sz="1600" dirty="0"/>
              <a:t> </a:t>
            </a:r>
            <a:r>
              <a:rPr lang="el-GR" sz="1600" b="1" spc="300" dirty="0"/>
              <a:t>συστηματική</a:t>
            </a:r>
            <a:r>
              <a:rPr lang="el-GR" sz="1600" dirty="0"/>
              <a:t> φλεγμονώδης διαταραχή που επηρεάζει τη </a:t>
            </a:r>
            <a:r>
              <a:rPr lang="el-GR" sz="1600" dirty="0" err="1"/>
              <a:t>συνοβιακή</a:t>
            </a:r>
            <a:r>
              <a:rPr lang="el-GR" sz="1600" dirty="0"/>
              <a:t> επένδυση των αρθρώσεων, των θυλάκων και των </a:t>
            </a:r>
            <a:r>
              <a:rPr lang="el-GR" sz="1600" dirty="0" err="1"/>
              <a:t>τενοντίων</a:t>
            </a:r>
            <a:r>
              <a:rPr lang="el-GR" sz="1600" dirty="0"/>
              <a:t> </a:t>
            </a:r>
            <a:r>
              <a:rPr lang="el-GR" sz="1600" dirty="0" err="1"/>
              <a:t>ελύτρων∙</a:t>
            </a:r>
            <a:r>
              <a:rPr lang="el-GR" sz="1600" dirty="0"/>
              <a:t> επίσης, το δέρμα, τα αιμοφόρα αγγεία, την καρδιά, τους πνεύμονες και τους μύες. Προκαλείται </a:t>
            </a:r>
            <a:r>
              <a:rPr lang="el-G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</a:t>
            </a:r>
            <a:r>
              <a:rPr lang="el-GR" sz="1600" dirty="0"/>
              <a:t> </a:t>
            </a:r>
            <a:r>
              <a:rPr lang="el-GR" sz="1600" i="1" dirty="0"/>
              <a:t>πυώδης</a:t>
            </a:r>
            <a:r>
              <a:rPr lang="el-GR" sz="1600" dirty="0"/>
              <a:t>  </a:t>
            </a:r>
            <a:r>
              <a:rPr lang="el-GR" sz="1600" b="1" dirty="0" err="1"/>
              <a:t>υπερπλαστική</a:t>
            </a:r>
            <a:r>
              <a:rPr lang="el-GR" sz="1600" dirty="0"/>
              <a:t> αρθρίτιδα,  δυνητικώς εξελισσόμενη σε καταστροφή του αρθρικού χόνδρου και αγκύλωση των αρθρώσεων.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06F01-9DDA-9537-748E-8C7BBC2C49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340768"/>
            <a:ext cx="2968478" cy="2592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01313C-6035-8384-4E8D-249256161B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7427" y="1518162"/>
            <a:ext cx="1656184" cy="1414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564984-9E63-3B3D-1F47-469F4F647F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519456" y="1967767"/>
            <a:ext cx="3320103" cy="2010294"/>
          </a:xfrm>
          <a:prstGeom prst="rect">
            <a:avLst/>
          </a:prstGeom>
        </p:spPr>
      </p:pic>
      <p:pic>
        <p:nvPicPr>
          <p:cNvPr id="1026" name="Picture 2" descr="C:\Users\User\Desktop\rheumat_micr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4005064"/>
            <a:ext cx="3969157" cy="2664296"/>
          </a:xfrm>
          <a:prstGeom prst="rect">
            <a:avLst/>
          </a:prstGeom>
          <a:noFill/>
        </p:spPr>
      </p:pic>
      <p:pic>
        <p:nvPicPr>
          <p:cNvPr id="1027" name="Picture 3" descr="C:\Users\User\Desktop\gr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931322" y="3581849"/>
            <a:ext cx="3528394" cy="264663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92D79-7E56-87A6-2D8D-B76CD2146123}"/>
              </a:ext>
            </a:extLst>
          </p:cNvPr>
          <p:cNvSpPr txBox="1"/>
          <p:nvPr/>
        </p:nvSpPr>
        <p:spPr>
          <a:xfrm rot="10800000" flipV="1">
            <a:off x="0" y="4685264"/>
            <a:ext cx="22677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200" dirty="0"/>
              <a:t>Αριστερά, το φυσιολογικό∙ δεξιά, της ασθενούς: φλεγμονώδης ιστός </a:t>
            </a:r>
            <a:r>
              <a:rPr lang="el-GR" sz="1200" b="1" dirty="0" err="1"/>
              <a:t>pannus</a:t>
            </a:r>
            <a:r>
              <a:rPr lang="el-GR" sz="1200" dirty="0"/>
              <a:t> ήτοι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δακτυλοειδείς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προβολές </a:t>
            </a:r>
            <a:r>
              <a:rPr lang="el-GR" sz="1200" dirty="0"/>
              <a:t>του αρθρικού υμένα που διηθούνται από </a:t>
            </a:r>
            <a:r>
              <a:rPr lang="el-GR" sz="1200" b="1" dirty="0"/>
              <a:t>χρόνια φλεγμονώδη κύτταρα</a:t>
            </a:r>
            <a:r>
              <a:rPr lang="el-GR" sz="1200" dirty="0"/>
              <a:t>. Άμορφο, νεκρωτικό υλικό (κάτω δεξιά) που διαχωρίζεται από τον φλεγμονώδη αρθρικό υμένα από μια μάλλον ωχρή ζώνη </a:t>
            </a:r>
            <a:r>
              <a:rPr lang="el-GR" sz="1200" dirty="0" err="1"/>
              <a:t>ιστιοκυττάρων</a:t>
            </a:r>
            <a:r>
              <a:rPr lang="el-GR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72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E8F69C-2857-74F5-35AB-F31E47A9CBCB}"/>
              </a:ext>
            </a:extLst>
          </p:cNvPr>
          <p:cNvSpPr txBox="1"/>
          <p:nvPr/>
        </p:nvSpPr>
        <p:spPr>
          <a:xfrm>
            <a:off x="395538" y="1052738"/>
            <a:ext cx="792088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200" dirty="0">
                <a:latin typeface="Calibri" pitchFamily="34" charset="0"/>
                <a:cs typeface="Calibri" pitchFamily="34" charset="0"/>
              </a:rPr>
              <a:t>Ποια η διάγνωση της ασθενούς;</a:t>
            </a:r>
          </a:p>
          <a:p>
            <a:pPr marL="457200" indent="-457200">
              <a:buAutoNum type="arabicPeriod"/>
            </a:pPr>
            <a:endParaRPr lang="el-GR" sz="22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r>
              <a:rPr lang="el-GR" sz="2200" dirty="0">
                <a:latin typeface="Calibri" pitchFamily="34" charset="0"/>
                <a:cs typeface="Calibri" pitchFamily="34" charset="0"/>
              </a:rPr>
              <a:t>Ποιοι ανοσολογικοί δείκτες σχετίζονται με τη διάγνωση;</a:t>
            </a:r>
          </a:p>
          <a:p>
            <a:pPr marL="457200" indent="-457200">
              <a:buAutoNum type="arabicPeriod"/>
            </a:pPr>
            <a:endParaRPr lang="el-GR" sz="22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r>
              <a:rPr lang="el-GR" sz="2200" dirty="0">
                <a:latin typeface="Calibri" pitchFamily="34" charset="0"/>
                <a:cs typeface="Calibri" pitchFamily="34" charset="0"/>
              </a:rPr>
              <a:t>Ποια άλλα συστήματα προσβάλλει η νόσος;</a:t>
            </a:r>
          </a:p>
          <a:p>
            <a:pPr marL="457200" indent="-457200">
              <a:buAutoNum type="arabicPeriod"/>
            </a:pPr>
            <a:endParaRPr lang="el-GR" sz="22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B9A9B-E61A-B262-8128-9002F4A409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88640"/>
            <a:ext cx="5832648" cy="4271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01D4CD-2FAF-F7AE-B607-823462523B33}"/>
              </a:ext>
            </a:extLst>
          </p:cNvPr>
          <p:cNvSpPr txBox="1"/>
          <p:nvPr/>
        </p:nvSpPr>
        <p:spPr>
          <a:xfrm rot="10800000" flipV="1">
            <a:off x="0" y="4377727"/>
            <a:ext cx="9144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400" dirty="0"/>
              <a:t>Σημασία έχει η </a:t>
            </a:r>
            <a:r>
              <a:rPr lang="el-GR" sz="1400" b="1" dirty="0"/>
              <a:t>κατανομή των αρθρώσεων </a:t>
            </a:r>
            <a:r>
              <a:rPr lang="el-GR" sz="1400" dirty="0"/>
              <a:t>που </a:t>
            </a:r>
            <a:r>
              <a:rPr lang="el-GR" sz="1400" b="1" dirty="0"/>
              <a:t>πάσχουν</a:t>
            </a:r>
            <a:r>
              <a:rPr lang="el-GR" sz="1400" dirty="0"/>
              <a:t>, καθώς και η παρουσία </a:t>
            </a:r>
            <a:r>
              <a:rPr lang="el-GR" sz="1400" b="1" dirty="0" err="1"/>
              <a:t>υμενίτιδας</a:t>
            </a:r>
            <a:r>
              <a:rPr lang="el-GR" sz="1400" dirty="0"/>
              <a:t> (παρατεταμένη πρωινή δυσκαμψία, σημεία φλεγμονής, πόνος και σε ενεργητική αλλά και σε παθητική κίνηση της άρθρωσης, που είναι </a:t>
            </a:r>
            <a:r>
              <a:rPr lang="el-GR" sz="1400" b="1" dirty="0"/>
              <a:t>υπέρ ρευματοειδούς</a:t>
            </a:r>
            <a:r>
              <a:rPr lang="el-GR" sz="1400" dirty="0"/>
              <a:t> ή άλλων </a:t>
            </a:r>
            <a:r>
              <a:rPr lang="el-GR" sz="1400" b="1" dirty="0"/>
              <a:t>φλεγμονωδών </a:t>
            </a:r>
            <a:r>
              <a:rPr lang="el-GR" sz="1400" b="1" dirty="0" err="1"/>
              <a:t>αρθρίτιδων</a:t>
            </a:r>
            <a:r>
              <a:rPr lang="el-GR" sz="1400" dirty="0"/>
              <a:t>). Στη ρευματοειδή αρθρίτιδα, οι </a:t>
            </a:r>
            <a:r>
              <a:rPr lang="el-GR" sz="1400" b="1" dirty="0"/>
              <a:t>αρθρώσεις </a:t>
            </a:r>
            <a:r>
              <a:rPr lang="el-GR" sz="1400" dirty="0"/>
              <a:t>είναι ο </a:t>
            </a:r>
            <a:r>
              <a:rPr lang="el-GR" sz="1400" b="1" dirty="0"/>
              <a:t>πρωταρχικός τόπος της βλάβης</a:t>
            </a:r>
            <a:r>
              <a:rPr lang="el-GR" sz="1400" dirty="0"/>
              <a:t>. Εκεί λαμβάνει χώρα τοπική </a:t>
            </a:r>
            <a:r>
              <a:rPr lang="el-GR" sz="1400" b="1" dirty="0"/>
              <a:t>φλεγμονή</a:t>
            </a:r>
            <a:r>
              <a:rPr lang="el-GR" sz="1400" dirty="0"/>
              <a:t>, περιλαμβάνουσα κύτταρα αίματος με συμμετοχή ουδετερόφιλων και </a:t>
            </a:r>
            <a:r>
              <a:rPr lang="el-GR" sz="1400" dirty="0" err="1"/>
              <a:t>μακροφάγων</a:t>
            </a:r>
            <a:r>
              <a:rPr lang="el-GR" sz="1400" dirty="0"/>
              <a:t>. Αυτά τα κύτταρα διεγείρουν επίσης την παραγωγή παράγοντα ενεργοποίησης αιμοπεταλίων, ο οποίος, με τη σειρά του, προκαλεί τη συσσώρευση αιμοπεταλίων, επιτρέποντάς τους να συμμετέχουν σε μια </a:t>
            </a:r>
            <a:r>
              <a:rPr lang="el-GR" sz="1400" b="1" dirty="0"/>
              <a:t>φλεγμονώδη απόκριση στο σώμα</a:t>
            </a:r>
            <a:r>
              <a:rPr lang="el-GR" sz="1400" dirty="0"/>
              <a:t>.</a:t>
            </a:r>
          </a:p>
          <a:p>
            <a:pPr algn="just"/>
            <a:endParaRPr lang="el-GR" sz="1400" dirty="0"/>
          </a:p>
          <a:p>
            <a:pPr algn="just"/>
            <a:r>
              <a:rPr lang="el-GR" sz="1400" dirty="0"/>
              <a:t>H </a:t>
            </a:r>
            <a:r>
              <a:rPr lang="el-GR" sz="1400" b="1" i="1" dirty="0"/>
              <a:t>εκφυλιστική </a:t>
            </a:r>
            <a:r>
              <a:rPr lang="el-GR" sz="1400" b="1" i="1" dirty="0" err="1"/>
              <a:t>οστεοαρθροπάθεια</a:t>
            </a:r>
            <a:r>
              <a:rPr lang="el-GR" sz="1400" b="1" i="1" dirty="0"/>
              <a:t> </a:t>
            </a:r>
            <a:r>
              <a:rPr lang="el-GR" sz="1400" dirty="0"/>
              <a:t>(αδοκίμως γνωστή ως «</a:t>
            </a:r>
            <a:r>
              <a:rPr lang="el-GR" sz="1400" i="1" dirty="0"/>
              <a:t>οστεοαρθρίτιδα</a:t>
            </a:r>
            <a:r>
              <a:rPr lang="el-GR" sz="1400" dirty="0"/>
              <a:t>», τουλάχιστον για το μη προχωρημένο στάδιό της) αποτελεί μη φλεγμονώδη διαταραχή </a:t>
            </a:r>
            <a:r>
              <a:rPr lang="el-GR" sz="1400" i="1" dirty="0"/>
              <a:t>προοδευτικής διάβρωσης του αρθρικού χόνδρου </a:t>
            </a:r>
            <a:r>
              <a:rPr lang="el-GR" sz="1400" dirty="0"/>
              <a:t>που σχετίζεται με τη γήρανση, τραύμα ή επαγγελματικό τραυματισμό.</a:t>
            </a:r>
          </a:p>
        </p:txBody>
      </p:sp>
    </p:spTree>
    <p:extLst>
      <p:ext uri="{BB962C8B-B14F-4D97-AF65-F5344CB8AC3E}">
        <p14:creationId xmlns:p14="http://schemas.microsoft.com/office/powerpoint/2010/main" val="4712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0" y="476672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cs typeface="Arial" panose="020B0604020202020204" pitchFamily="34" charset="0"/>
              </a:rPr>
              <a:t>Ιστορικό: </a:t>
            </a: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Γυναίκα 70 χρονών </a:t>
            </a:r>
            <a:r>
              <a:rPr lang="el-GR" sz="2400" dirty="0">
                <a:cs typeface="Arial" panose="020B0604020202020204" pitchFamily="34" charset="0"/>
              </a:rPr>
              <a:t>προσέρχεται αιτιώμενη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έντονη οσφυαλγία </a:t>
            </a:r>
            <a:r>
              <a:rPr lang="el-GR" sz="2400" dirty="0">
                <a:cs typeface="Arial" panose="020B0604020202020204" pitchFamily="34" charset="0"/>
              </a:rPr>
              <a:t>μετά από άρση βάρους. Αναφέρει ελεύθερο ατομικό αναμνηστικό. </a:t>
            </a:r>
          </a:p>
          <a:p>
            <a:endParaRPr lang="el-GR" sz="2400" dirty="0">
              <a:cs typeface="Arial" panose="020B0604020202020204" pitchFamily="34" charset="0"/>
            </a:endParaRPr>
          </a:p>
          <a:p>
            <a:r>
              <a:rPr lang="el-GR" sz="2400" b="1" u="sng" dirty="0">
                <a:cs typeface="Arial" panose="020B0604020202020204" pitchFamily="34" charset="0"/>
              </a:rPr>
              <a:t>Κλινική εξέταση:</a:t>
            </a:r>
          </a:p>
          <a:p>
            <a:r>
              <a:rPr lang="el-GR" sz="2400" dirty="0">
                <a:cs typeface="Arial" panose="020B0604020202020204" pitchFamily="34" charset="0"/>
              </a:rPr>
              <a:t>Έντονη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κύφωση</a:t>
            </a:r>
            <a:r>
              <a:rPr lang="el-GR" sz="2400" dirty="0">
                <a:cs typeface="Arial" panose="020B0604020202020204" pitchFamily="34" charset="0"/>
              </a:rPr>
              <a:t> ράχης.</a:t>
            </a:r>
          </a:p>
          <a:p>
            <a:r>
              <a:rPr lang="el-GR" sz="2400" dirty="0">
                <a:cs typeface="Arial" panose="020B0604020202020204" pitchFamily="34" charset="0"/>
              </a:rPr>
              <a:t>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Άλγος</a:t>
            </a:r>
            <a:r>
              <a:rPr lang="el-GR" sz="2400" dirty="0">
                <a:cs typeface="Arial" panose="020B0604020202020204" pitchFamily="34" charset="0"/>
              </a:rPr>
              <a:t> σε πλήξη οσφύος </a:t>
            </a:r>
          </a:p>
          <a:p>
            <a:r>
              <a:rPr lang="el-GR" sz="2400" dirty="0">
                <a:cs typeface="Arial" panose="020B0604020202020204" pitchFamily="34" charset="0"/>
              </a:rPr>
              <a:t>και κατά τις ενεργητικές κινήσεις.</a:t>
            </a:r>
          </a:p>
          <a:p>
            <a:endParaRPr lang="el-GR" sz="2400" dirty="0">
              <a:cs typeface="Arial" panose="020B0604020202020204" pitchFamily="34" charset="0"/>
            </a:endParaRPr>
          </a:p>
          <a:p>
            <a:r>
              <a:rPr lang="el-GR" sz="2400" b="1" u="sng" dirty="0">
                <a:cs typeface="Arial" panose="020B0604020202020204" pitchFamily="34" charset="0"/>
              </a:rPr>
              <a:t>Εργαστηριακός έλεγχος:</a:t>
            </a:r>
          </a:p>
          <a:p>
            <a:r>
              <a:rPr lang="el-GR" sz="2400" dirty="0">
                <a:cs typeface="Arial" panose="020B0604020202020204" pitchFamily="34" charset="0"/>
              </a:rPr>
              <a:t>Χωρίς ευρήματα.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792088"/>
          </a:xfrm>
        </p:spPr>
        <p:txBody>
          <a:bodyPr/>
          <a:lstStyle/>
          <a:p>
            <a:r>
              <a:rPr lang="el-GR" dirty="0"/>
              <a:t>Περιστατικό 2ο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C2511-DA22-82F0-0A3A-E53527459C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616247"/>
            <a:ext cx="3528392" cy="51251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4125</TotalTime>
  <Words>2117</Words>
  <Application>Microsoft Office PowerPoint</Application>
  <PresentationFormat>Προβολή στην οθόνη (4:3)</PresentationFormat>
  <Paragraphs>243</Paragraphs>
  <Slides>30</Slides>
  <Notes>23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30</vt:i4>
      </vt:variant>
    </vt:vector>
  </HeadingPairs>
  <TitlesOfParts>
    <vt:vector size="34" baseType="lpstr">
      <vt:lpstr>Arial</vt:lpstr>
      <vt:lpstr>Calibri</vt:lpstr>
      <vt:lpstr>Θέμα του Office</vt:lpstr>
      <vt:lpstr>1_Θέμα του Office</vt:lpstr>
      <vt:lpstr>Κλινικο-παθολογοανατομική συζήτηση  περιστατικών νόσων  οστών/αρθρώσεων/ μαλακών μορίων</vt:lpstr>
      <vt:lpstr>Βασικές γνώσεις</vt:lpstr>
      <vt:lpstr>Βασικές γνώσεις</vt:lpstr>
      <vt:lpstr>Περιστατικό 1ο</vt:lpstr>
      <vt:lpstr>Παρουσίαση του PowerPoint</vt:lpstr>
      <vt:lpstr>Βιοψία αρθρικού υμένα Χρόνια  συστηματική φλεγμονώδης διαταραχή που επηρεάζει τη συνοβιακή επένδυση των αρθρώσεων, των θυλάκων και των τενοντίων ελύτρων∙ επίσης, το δέρμα, τα αιμοφόρα αγγεία, την καρδιά, τους πνεύμονες και τους μύες. Προκαλείται μη πυώδης  υπερπλαστική αρθρίτιδα,  δυνητικώς εξελισσόμενη σε καταστροφή του αρθρικού χόνδρου και αγκύλωση των αρθρώσεων.</vt:lpstr>
      <vt:lpstr>Παρουσίαση του PowerPoint</vt:lpstr>
      <vt:lpstr>Παρουσίαση του PowerPoint</vt:lpstr>
      <vt:lpstr>Περιστατικό 2ο</vt:lpstr>
      <vt:lpstr>Παρουσίαση του PowerPoint</vt:lpstr>
      <vt:lpstr>ΙΣΤΟΛΟΓΙΚΟ ΥΠΟΣΤΡΩΜΑ </vt:lpstr>
      <vt:lpstr>Παρουσίαση του PowerPoint</vt:lpstr>
      <vt:lpstr>Παρουσίαση του PowerPoint</vt:lpstr>
      <vt:lpstr>Περιστατικό 3ο</vt:lpstr>
      <vt:lpstr>Παρουσίαση του PowerPoint</vt:lpstr>
      <vt:lpstr>Παραγωγή άωρου οστού/οστεοειδούς από τα κύτταρα του όγκου. Διεισδυτικό  και καταστροφικό πρότυπο ανάπτυξης. Συμβατική κεντρική ποικιλία: Ενδομυελικό σάρκωμα. Νεοπλασματικά κύτταρα με ατυπία υψηλού βαθμού∙ άτυπες μιτώσεις συχνά παρούσες.</vt:lpstr>
      <vt:lpstr>Παρουσίαση του PowerPoint</vt:lpstr>
      <vt:lpstr>Παρουσίαση του PowerPoint</vt:lpstr>
      <vt:lpstr>Περιστατικό 4ο</vt:lpstr>
      <vt:lpstr>ΑΞΟΝΙΚΗ ΚΑΙ ΔΙΑΓΝΩΣΤΙΚΗ ΒΙΟΨΙΑ</vt:lpstr>
      <vt:lpstr>Μυξοειδές λιποσάρκωμα: Κακοήθης όγκος που αποτελείται, σε διάφορες αναλογίες, από άωρα, μη λιπογονικά  μεσεγχυματικά κύτταρα, λιποβλάστες δίκην σφραγιδοκυττάρων και προεξέχον μυξοειδές στρώμα με ένα εξαιρετικά χαρακτηριστικό διακλαδισμένο αγγειακό δίκτυο.</vt:lpstr>
      <vt:lpstr>Το χαμηλόβαθμης κακοήθειας   μυξοειδές λιποσάρκωμα αποτελείται από μικρά, αδιαφοροποίητα, μεσεγχυματικά νεοπλασματικά κύτταρα  που συνυπάρχουν  με λιποβλάστες, όλα μαζί  σε ένα προεξέχον μυξοειδές στρώμα με λεπτοτοιχωματικά, διακλαδισμένα τριχοειδή αγγεία.</vt:lpstr>
      <vt:lpstr>Παρουσίαση του PowerPoint</vt:lpstr>
      <vt:lpstr>Παρουσίαση του PowerPoint</vt:lpstr>
      <vt:lpstr>Περιστατικό 5ο</vt:lpstr>
      <vt:lpstr>Παρουσίαση του PowerPoint</vt:lpstr>
      <vt:lpstr>Νεκρωτικό οστό. Φλεγμονώδες διήθημα πλούσιο σε πλασματοκύτταρα, αλλά και ουδετερόφιλα. Ίνωση ποικίλη. (Κοκκιώματα, σε περιπτώσεις φυματίωσης ή μυκητιασικής λοίμωξης).</vt:lpstr>
      <vt:lpstr>Παρουσίαση του PowerPoint</vt:lpstr>
      <vt:lpstr>Παρουσίαση του PowerPoint</vt:lpstr>
      <vt:lpstr>Περαιτέρω μελέτη για τις εξετάσεις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268</cp:revision>
  <dcterms:created xsi:type="dcterms:W3CDTF">2021-08-02T10:33:48Z</dcterms:created>
  <dcterms:modified xsi:type="dcterms:W3CDTF">2024-04-17T05:46:18Z</dcterms:modified>
</cp:coreProperties>
</file>