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3" r:id="rId2"/>
    <p:sldId id="400" r:id="rId3"/>
    <p:sldId id="410" r:id="rId4"/>
    <p:sldId id="462" r:id="rId5"/>
    <p:sldId id="401" r:id="rId6"/>
    <p:sldId id="300" r:id="rId7"/>
    <p:sldId id="268" r:id="rId8"/>
    <p:sldId id="413" r:id="rId9"/>
    <p:sldId id="264" r:id="rId10"/>
    <p:sldId id="450" r:id="rId11"/>
    <p:sldId id="451" r:id="rId12"/>
    <p:sldId id="417" r:id="rId13"/>
    <p:sldId id="338" r:id="rId14"/>
    <p:sldId id="402" r:id="rId15"/>
    <p:sldId id="403" r:id="rId16"/>
    <p:sldId id="404" r:id="rId17"/>
    <p:sldId id="405" r:id="rId18"/>
    <p:sldId id="406" r:id="rId19"/>
    <p:sldId id="472" r:id="rId20"/>
    <p:sldId id="473" r:id="rId21"/>
    <p:sldId id="407" r:id="rId22"/>
    <p:sldId id="339" r:id="rId23"/>
    <p:sldId id="408" r:id="rId24"/>
    <p:sldId id="416" r:id="rId25"/>
    <p:sldId id="480" r:id="rId26"/>
    <p:sldId id="481" r:id="rId27"/>
    <p:sldId id="482" r:id="rId28"/>
    <p:sldId id="483" r:id="rId29"/>
    <p:sldId id="412" r:id="rId30"/>
    <p:sldId id="484" r:id="rId31"/>
    <p:sldId id="469" r:id="rId32"/>
    <p:sldId id="470" r:id="rId33"/>
    <p:sldId id="47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74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3" autoAdjust="0"/>
  </p:normalViewPr>
  <p:slideViewPr>
    <p:cSldViewPr>
      <p:cViewPr varScale="1">
        <p:scale>
          <a:sx n="124" d="100"/>
          <a:sy n="124" d="100"/>
        </p:scale>
        <p:origin x="4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4CDBF-9CE5-4A47-BD8B-2424DBF2EB13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95305-17F2-49EA-B82A-13F0F050E9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7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Με σύγχρονη αύξηση σελίδων 80 – 150 – 300 – 450 – 700!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6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Intralesional</a:t>
            </a:r>
            <a:r>
              <a:rPr lang="en-US" baseline="0" dirty="0"/>
              <a:t> = </a:t>
            </a:r>
            <a:r>
              <a:rPr lang="en-US" baseline="0" dirty="0" err="1"/>
              <a:t>debulking</a:t>
            </a:r>
            <a:r>
              <a:rPr lang="en-US" baseline="0" dirty="0"/>
              <a:t>. Marginal = with fascia. Wide = with surrounding healthy tissue, 2 cm (</a:t>
            </a:r>
            <a:r>
              <a:rPr lang="el-GR" baseline="0" dirty="0"/>
              <a:t>όχι πάντα εφικτό λόγω διατήρησης δομών). </a:t>
            </a:r>
            <a:r>
              <a:rPr lang="en-US" baseline="0" dirty="0"/>
              <a:t>Radical = with the compartment</a:t>
            </a:r>
            <a:r>
              <a:rPr lang="el-GR" baseline="0" dirty="0"/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72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71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altLang="nl-NL" sz="1200" dirty="0"/>
              <a:t>Χρωμοθρυψία:</a:t>
            </a:r>
            <a:r>
              <a:rPr lang="el-GR" altLang="nl-NL" sz="1200" baseline="0" dirty="0"/>
              <a:t> απότομο γεγονός</a:t>
            </a:r>
            <a:endParaRPr lang="el-GR" altLang="nl-NL" sz="1200" dirty="0"/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alt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Πολυεπίπεδοι</a:t>
            </a:r>
            <a:r>
              <a:rPr kumimoji="0" lang="el-GR" altLang="nl-NL" sz="1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καρυότυποι: προοδευτική συσσώρευση μεταλλάξεων</a:t>
            </a:r>
            <a:endParaRPr kumimoji="0" lang="nl-NL" alt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29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Σύγκριση</a:t>
            </a:r>
            <a:r>
              <a:rPr lang="el-GR" baseline="0" dirty="0"/>
              <a:t> ποσοστού λιποσαρκωμάτων σε σχέση με τη διαφάνεια στην αρχή της παρουσίασης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5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Τα</a:t>
            </a:r>
            <a:r>
              <a:rPr lang="el-GR" baseline="0" dirty="0"/>
              <a:t> νεοπλάσματα διακρίνονται σε αυτές τις κατηγορίες με βάση την ιστογενετική τους προέλευση όπως αυτή τεκμηριώνεται μορφολογικά στο μικροσκόπιο και ανοσοϊστοχημικά πχ. λιποκυτταρικά, από λείες μυϊκές ίνες, αγγειακά κ.ο.κ.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03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5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Η ιστορία με τον </a:t>
            </a:r>
            <a:r>
              <a:rPr lang="en-US" dirty="0" err="1"/>
              <a:t>DeiTos</a:t>
            </a:r>
            <a:r>
              <a:rPr lang="en-US" baseline="0" dirty="0"/>
              <a:t> </a:t>
            </a:r>
            <a:r>
              <a:rPr lang="el-GR" baseline="0" dirty="0"/>
              <a:t>όπου μας διηγήθηκε τη διαφωνία του για τη μοριακή ταξινόμηση.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5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/>
              <a:t>Ακολουθούν παραδείγματα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55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Πώς ορίζεται τελικά μια οντότητα??!!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Returning to the present our country is rather a small one with a population of 11.000.000 people. Thus, when we as scientists have to deal with rare tumors such as sarcomas, there is a huge demand for cooperation. HGSRC was established on 2018 and includes scientists from all the medical specialties, such as… and forgive me if I forget something!!!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66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of this tradition is all of you, our wonderful guests and of course, everyone attending this conference!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293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5% των καρκίνων: εξηγείται πιθανώς από το ότι τα κοίλα σπλάγχνα</a:t>
            </a:r>
            <a:r>
              <a:rPr lang="el-GR" baseline="0" dirty="0"/>
              <a:t> επαλείφονται από επιθήλιο (</a:t>
            </a:r>
            <a:r>
              <a:rPr lang="el-GR" baseline="0" dirty="0">
                <a:sym typeface="Wingdings" panose="05000000000000000000" pitchFamily="2" charset="2"/>
              </a:rPr>
              <a:t> καρκινογένεση) που προστατεύει τον υποκείμενο μεσεγχυματικό ιστό.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10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Αξίζει</a:t>
            </a:r>
            <a:r>
              <a:rPr lang="el-GR" baseline="0" dirty="0"/>
              <a:t> να σταθούμε στο οπισθοπεριτόναιο και να δούμε πως συνέβαλλε ο </a:t>
            </a:r>
            <a:r>
              <a:rPr lang="en-US" baseline="0" dirty="0"/>
              <a:t>FISH </a:t>
            </a:r>
            <a:r>
              <a:rPr lang="el-GR" baseline="0" dirty="0"/>
              <a:t>στην αλλαγή των ποσοστών (πολλά αποδείχθηκαν λιποσαρκώματα)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03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16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1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15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baseline="0" dirty="0"/>
              <a:t>Υποδόριος όγκος και ένας ευμεγέθης όγκος στο οπισθοπεριτόναιο (σαν να εγκυμονεί, αλλά είναι άνδρας). Εντυπωσιακή </a:t>
            </a:r>
            <a:r>
              <a:rPr lang="en-US" baseline="0" dirty="0"/>
              <a:t>MRI!</a:t>
            </a:r>
            <a:endParaRPr lang="el-GR" baseline="0" dirty="0"/>
          </a:p>
          <a:p>
            <a:r>
              <a:rPr lang="el-GR" baseline="0" dirty="0"/>
              <a:t>Ίδια ιστολογική εικόνα – διαφορετική εντόπιση </a:t>
            </a:r>
            <a:r>
              <a:rPr lang="el-GR" baseline="0" dirty="0">
                <a:sym typeface="Wingdings" panose="05000000000000000000" pitchFamily="2" charset="2"/>
              </a:rPr>
              <a:t> </a:t>
            </a:r>
            <a:r>
              <a:rPr lang="el-GR" baseline="0" dirty="0"/>
              <a:t>Άτυπος λιπωματώδης όγκος – λιπ</a:t>
            </a:r>
            <a:r>
              <a:rPr lang="en-US" baseline="0" dirty="0"/>
              <a:t>o</a:t>
            </a:r>
            <a:r>
              <a:rPr lang="el-GR" baseline="0" dirty="0"/>
              <a:t>σάρκωμα </a:t>
            </a:r>
            <a:r>
              <a:rPr lang="en-US" baseline="0" dirty="0"/>
              <a:t>grade 1!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5305-17F2-49EA-B82A-13F0F050E91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15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7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91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91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43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00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63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60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41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5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2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B9736-E94B-49FD-82D4-4D414E82CD15}" type="datetimeFigureOut">
              <a:rPr lang="en-GB" smtClean="0"/>
              <a:pPr/>
              <a:t>17/04/2024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A013A-B6BB-463F-91EA-0EEF04C2C2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85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7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2.pn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35.gif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31.gi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5.gi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5.jpe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31.gif"/><Relationship Id="rId4" Type="http://schemas.openxmlformats.org/officeDocument/2006/relationships/image" Target="../media/image56.jpe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7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2.png"/><Relationship Id="rId9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1.gif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35.gif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3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humpath.2011.04.023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0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humpath.2011.04.023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osso.gr/" TargetMode="External"/><Relationship Id="rId5" Type="http://schemas.microsoft.com/office/2007/relationships/hdphoto" Target="../media/hdphoto1.wdp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43000" y="189831"/>
            <a:ext cx="640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ap="sq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1</a:t>
            </a:r>
            <a:r>
              <a:rPr lang="el-GR" altLang="el-GR" sz="1600" b="1" baseline="300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ο</a:t>
            </a:r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ΕΡΓΑΣΤΗΡΙΟ ΠΑΘΟΛΟΓΙΚΗΣ ΑΝΑΤΟΜΙΚΗΣ</a:t>
            </a:r>
          </a:p>
          <a:p>
            <a:pPr algn="ctr"/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ΙΑΤΡΙΚΗ ΣΧΟΛΗ – ΠΑΝΕΠΙΣΤΗΜΙΟ ΑΘΗΝΩΝ</a:t>
            </a:r>
          </a:p>
          <a:p>
            <a:pPr algn="ctr"/>
            <a:r>
              <a:rPr lang="el-GR" altLang="el-G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Διευθυντής: Καθηγητής Ν. </a:t>
            </a:r>
            <a:r>
              <a:rPr lang="el-GR" altLang="el-GR" sz="1600" b="1" dirty="0" err="1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Καβαντζάς</a:t>
            </a:r>
            <a:endParaRPr lang="en-GB" altLang="el-GR" sz="1600" b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8" y="98241"/>
            <a:ext cx="661279" cy="102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28" y="93348"/>
            <a:ext cx="700913" cy="102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219200" y="5562600"/>
            <a:ext cx="6858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2000" dirty="0">
                <a:latin typeface="Arial" charset="0"/>
              </a:rPr>
              <a:t>Γιώργος Αγρογιάννης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2000" dirty="0">
                <a:latin typeface="Arial" charset="0"/>
              </a:rPr>
              <a:t>Ιστοπαθολόγος, Αναπλ. Καθηγητής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78026" y="1981200"/>
            <a:ext cx="81325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4400" b="1" dirty="0">
                <a:cs typeface="Times New Roman" panose="02020603050405020304" pitchFamily="18" charset="0"/>
              </a:rPr>
              <a:t>Νεοπλάσματα μαλακών μορίων</a:t>
            </a:r>
            <a:endParaRPr lang="el-GR" altLang="el-GR" sz="4400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ÎÏÎ¿ÏÎ­Î»ÎµÏÎ¼Î± ÎµÎ¹ÎºÏÎ½Î±Ï Î³Î¹Î± synovial sarcoma transloca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2261" r="1823" b="1987"/>
          <a:stretch/>
        </p:blipFill>
        <p:spPr bwMode="auto">
          <a:xfrm>
            <a:off x="7472661" y="3490913"/>
            <a:ext cx="1487451" cy="160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54" y="3476815"/>
            <a:ext cx="215044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E:\107_1ST DEPARTMENT OF PATHOLOGY\4_BONE AND SOFT TISSUE ARCHIVES\2_UOA\2017_UOA_1417_THEOCHARIS\2017_UOA_1417_THEOCHARIS_2_IMG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33" y="3490914"/>
            <a:ext cx="2318360" cy="160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" y="3476815"/>
            <a:ext cx="2332039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- TextBox"/>
          <p:cNvSpPr txBox="1"/>
          <p:nvPr/>
        </p:nvSpPr>
        <p:spPr>
          <a:xfrm>
            <a:off x="2514600" y="625129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agrojohn@med.uoa.gr</a:t>
            </a:r>
            <a:endParaRPr lang="el-G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6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9225" r="11787" b="10732"/>
          <a:stretch/>
        </p:blipFill>
        <p:spPr bwMode="auto">
          <a:xfrm>
            <a:off x="533400" y="1295400"/>
            <a:ext cx="4723140" cy="228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20949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΄Ογκοι μαλακών μορίων - ανοσοϊστοχημεία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914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Συμβατικοί δείκτες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3665" r="7389" b="12960"/>
          <a:stretch/>
        </p:blipFill>
        <p:spPr bwMode="auto">
          <a:xfrm>
            <a:off x="533400" y="4240121"/>
            <a:ext cx="4753662" cy="200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" y="3713202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Μεταγραφικοί παράγοντες σχετιζόμενοι με γραμμές διαφοροποίησης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9225" r="11787" b="10732"/>
          <a:stretch/>
        </p:blipFill>
        <p:spPr bwMode="auto">
          <a:xfrm>
            <a:off x="568519" y="1295400"/>
            <a:ext cx="4723140" cy="228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23665" r="7389" b="12960"/>
          <a:stretch/>
        </p:blipFill>
        <p:spPr bwMode="auto">
          <a:xfrm>
            <a:off x="553258" y="4240121"/>
            <a:ext cx="4753662" cy="200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499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3997" y="1524000"/>
            <a:ext cx="3884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Σύγχρονη ανοσοϊστοχημεία</a:t>
            </a:r>
            <a:endParaRPr 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πρωτεΐνη που ανιχνεύουμε σχετίζεται με μοριακές μεταλλαγές (ενισχύσεις, διαγραφές, μεταλλάξεις γονιδίων)</a:t>
            </a:r>
          </a:p>
          <a:p>
            <a:pPr marL="285750" indent="-285750">
              <a:buBlip>
                <a:blip r:embed="rId5"/>
              </a:buBlip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πρωτεΐνη που ανιχνεύουμε σχετίζεται με συγχωνεύσεις γονιδίων</a:t>
            </a:r>
          </a:p>
          <a:p>
            <a:pPr marL="285750" indent="-285750">
              <a:buBlip>
                <a:blip r:embed="rId5"/>
              </a:buBlip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Δείκτες που ανιχνεύονται με το προφίλ της γονιδιακής έκφρασης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(gene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epression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profile)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9620" r="7777" b="4309"/>
          <a:stretch/>
        </p:blipFill>
        <p:spPr bwMode="auto">
          <a:xfrm>
            <a:off x="5068245" y="844498"/>
            <a:ext cx="3156947" cy="192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t="12168" r="14828" b="7448"/>
          <a:stretch/>
        </p:blipFill>
        <p:spPr bwMode="auto">
          <a:xfrm>
            <a:off x="5068245" y="2836689"/>
            <a:ext cx="3170173" cy="204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14476" r="8925" b="15751"/>
          <a:stretch/>
        </p:blipFill>
        <p:spPr bwMode="auto">
          <a:xfrm>
            <a:off x="5068245" y="4953000"/>
            <a:ext cx="3156948" cy="138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0949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΄Ογκοι μαλακών μορίων - ανοσοϊστοχημεία</a:t>
            </a:r>
          </a:p>
        </p:txBody>
      </p:sp>
    </p:spTree>
    <p:extLst>
      <p:ext uri="{BB962C8B-B14F-4D97-AF65-F5344CB8AC3E}">
        <p14:creationId xmlns:p14="http://schemas.microsoft.com/office/powerpoint/2010/main" val="267703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43000" y="206559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Ιστολογικά πρότυπα - αλληλοεπικάλυψη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1295400"/>
            <a:ext cx="2667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u="sng" dirty="0"/>
              <a:t>Ιστολογικά χαρακτηριστικά</a:t>
            </a:r>
          </a:p>
          <a:p>
            <a:endParaRPr lang="el-GR" sz="1400" b="1" u="sng" dirty="0"/>
          </a:p>
          <a:p>
            <a:pPr>
              <a:buBlip>
                <a:blip r:embed="rId5"/>
              </a:buBlip>
            </a:pPr>
            <a:r>
              <a:rPr lang="el-GR" sz="1400" dirty="0"/>
              <a:t>  Τις περισσότερες φορές είναι σχετικά εύκολη η διαγνωστική προσέγγιση</a:t>
            </a:r>
          </a:p>
          <a:p>
            <a:pPr>
              <a:buBlip>
                <a:blip r:embed="rId5"/>
              </a:buBlip>
            </a:pPr>
            <a:endParaRPr lang="el-GR" sz="1400" dirty="0"/>
          </a:p>
          <a:p>
            <a:pPr>
              <a:buBlip>
                <a:blip r:embed="rId5"/>
              </a:buBlip>
            </a:pPr>
            <a:r>
              <a:rPr lang="el-GR" sz="1400" dirty="0"/>
              <a:t>  Ωστόσο σε αδιαφοροποίητα σαρκώματα υπάρχει </a:t>
            </a:r>
            <a:r>
              <a:rPr lang="el-GR" sz="1400" b="1" dirty="0"/>
              <a:t>μεγάλη μορφολογική επικάλυψη</a:t>
            </a:r>
          </a:p>
          <a:p>
            <a:pPr>
              <a:buBlip>
                <a:blip r:embed="rId5"/>
              </a:buBlip>
            </a:pPr>
            <a:endParaRPr lang="el-GR" sz="1400" dirty="0"/>
          </a:p>
          <a:p>
            <a:pPr>
              <a:buBlip>
                <a:blip r:embed="rId5"/>
              </a:buBlip>
            </a:pPr>
            <a:r>
              <a:rPr lang="el-GR" sz="1400" dirty="0"/>
              <a:t>  Σημαντική η συμβολή της ανοσοϊστοχημείας και τα τελευταία 10 χρόνια της μοριακής βιολογίας</a:t>
            </a:r>
            <a:endParaRPr lang="en-US" sz="1400" dirty="0"/>
          </a:p>
        </p:txBody>
      </p:sp>
      <p:pic>
        <p:nvPicPr>
          <p:cNvPr id="48130" name="Picture 2" descr="Αποτέλεσμα εικόνας για malignant peripheral nerve sheath tumor patholog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4488" y="1066800"/>
            <a:ext cx="3200400" cy="2133600"/>
          </a:xfrm>
          <a:prstGeom prst="rect">
            <a:avLst/>
          </a:prstGeom>
          <a:noFill/>
        </p:spPr>
      </p:pic>
      <p:pic>
        <p:nvPicPr>
          <p:cNvPr id="48132" name="Picture 4" descr="Αποτέλεσμα εικόνας για leiomyosarcoma patholog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1088" y="1066800"/>
            <a:ext cx="2841886" cy="2133600"/>
          </a:xfrm>
          <a:prstGeom prst="rect">
            <a:avLst/>
          </a:prstGeom>
          <a:noFill/>
        </p:spPr>
      </p:pic>
      <p:pic>
        <p:nvPicPr>
          <p:cNvPr id="48134" name="Picture 6" descr="Αποτέλεσμα εικόνας για synovial sarcoma patholog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3505200"/>
            <a:ext cx="3238006" cy="2438400"/>
          </a:xfrm>
          <a:prstGeom prst="rect">
            <a:avLst/>
          </a:prstGeom>
          <a:noFill/>
        </p:spPr>
      </p:pic>
      <p:pic>
        <p:nvPicPr>
          <p:cNvPr id="48136" name="Picture 8" descr="Αποτέλεσμα εικόνας για spindle cell sarcoma pathology"/>
          <p:cNvPicPr>
            <a:picLocks noChangeAspect="1" noChangeArrowheads="1"/>
          </p:cNvPicPr>
          <p:nvPr/>
        </p:nvPicPr>
        <p:blipFill>
          <a:blip r:embed="rId9" cstate="print"/>
          <a:srcRect r="13370"/>
          <a:stretch>
            <a:fillRect/>
          </a:stretch>
        </p:blipFill>
        <p:spPr bwMode="auto">
          <a:xfrm>
            <a:off x="6248400" y="3505200"/>
            <a:ext cx="2819400" cy="24384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71800" y="32004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MPNST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8400" y="32004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Λειομυοσάρκωμα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95600" y="59436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Συνοβιακό σάρκωμα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324600" y="59436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Αποδ. λιποσάρκωμα</a:t>
            </a:r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2895600" y="1066799"/>
            <a:ext cx="6172200" cy="5153800"/>
            <a:chOff x="2895600" y="1066799"/>
            <a:chExt cx="6172200" cy="5153800"/>
          </a:xfrm>
        </p:grpSpPr>
        <p:grpSp>
          <p:nvGrpSpPr>
            <p:cNvPr id="2" name="Group 1"/>
            <p:cNvGrpSpPr/>
            <p:nvPr/>
          </p:nvGrpSpPr>
          <p:grpSpPr>
            <a:xfrm>
              <a:off x="2895600" y="1066799"/>
              <a:ext cx="6172200" cy="5153800"/>
              <a:chOff x="2895600" y="1066799"/>
              <a:chExt cx="6172200" cy="515380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895600" y="1066799"/>
                <a:ext cx="6172200" cy="5153800"/>
                <a:chOff x="2895600" y="1066799"/>
                <a:chExt cx="6172200" cy="5153800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2895600" y="1066799"/>
                  <a:ext cx="6172200" cy="4906972"/>
                  <a:chOff x="2895600" y="1066799"/>
                  <a:chExt cx="6172200" cy="4906972"/>
                </a:xfrm>
              </p:grpSpPr>
              <p:pic>
                <p:nvPicPr>
                  <p:cNvPr id="48140" name="Picture 12" descr="Αποτέλεσμα εικόνας για leiomyosarcoma sma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6221088" y="1066799"/>
                    <a:ext cx="2846712" cy="213360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8142" name="Picture 14" descr="Αποτέλεσμα εικόνας για synovial sarcoma tle1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2895600" y="3505199"/>
                    <a:ext cx="3240000" cy="2468572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8144" name="Picture 16" descr="Αποτέλεσμα εικόνας για dedifferentiated liposarcoma mdm2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6248400" y="3505200"/>
                    <a:ext cx="2819400" cy="2438400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4343400" y="3200400"/>
                  <a:ext cx="4267200" cy="3020199"/>
                  <a:chOff x="4343400" y="3200400"/>
                  <a:chExt cx="4267200" cy="3020199"/>
                </a:xfrm>
              </p:grpSpPr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543800" y="3200400"/>
                    <a:ext cx="6858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FF0000"/>
                        </a:solidFill>
                      </a:rPr>
                      <a:t>SMA</a:t>
                    </a: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4343400" y="5943600"/>
                    <a:ext cx="7620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FF0000"/>
                        </a:solidFill>
                      </a:rPr>
                      <a:t>TLE-1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7772400" y="5943600"/>
                    <a:ext cx="8382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FF0000"/>
                        </a:solidFill>
                      </a:rPr>
                      <a:t>MDM2</a:t>
                    </a:r>
                  </a:p>
                </p:txBody>
              </p:sp>
            </p:grpSp>
          </p:grp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4488" y="1066799"/>
                <a:ext cx="3200400" cy="21336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3733800" y="319788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S100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974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40817" y="2109787"/>
            <a:ext cx="326438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nl-NL" sz="1400" kern="0" noProof="0" dirty="0">
                <a:solidFill>
                  <a:srgbClr val="111166"/>
                </a:solidFill>
              </a:rPr>
              <a:t>Βαθμονόμηση βιολογικής συμπεριφοράς:</a:t>
            </a: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Καλοήθης</a:t>
            </a: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Ενδιάμεση</a:t>
            </a: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Τοπικά επιθετικό νεόπλασμα </a:t>
            </a:r>
            <a:r>
              <a:rPr kumimoji="0" lang="el-GR" alt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ή</a:t>
            </a: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l-GR" alt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Σπάνιες</a:t>
            </a:r>
            <a:r>
              <a:rPr kumimoji="0" lang="el-GR" altLang="nl-NL" sz="1400" b="0" i="0" u="none" strike="noStrike" kern="0" cap="none" spc="0" normalizeH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 μεταστάσεις</a:t>
            </a: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Κακοήθης</a:t>
            </a:r>
            <a:endParaRPr kumimoji="0" lang="nl-NL" altLang="nl-NL" sz="14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Βιολογική συμπεριφορά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WHO 2013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32" y="1866897"/>
            <a:ext cx="1889175" cy="141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52" y="1447800"/>
            <a:ext cx="164802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77508" y="4343400"/>
            <a:ext cx="5661717" cy="2095266"/>
            <a:chOff x="3377508" y="4343400"/>
            <a:chExt cx="5661717" cy="209526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508" y="4343400"/>
              <a:ext cx="2790825" cy="2095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343400"/>
              <a:ext cx="2790825" cy="2095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505200" y="6430170"/>
            <a:ext cx="4990731" cy="276999"/>
            <a:chOff x="3505200" y="6430170"/>
            <a:chExt cx="4990731" cy="276999"/>
          </a:xfrm>
        </p:grpSpPr>
        <p:sp>
          <p:nvSpPr>
            <p:cNvPr id="2" name="TextBox 1"/>
            <p:cNvSpPr txBox="1"/>
            <p:nvPr/>
          </p:nvSpPr>
          <p:spPr>
            <a:xfrm>
              <a:off x="3505200" y="6430170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Άτυπος λιπωματώδης όγκος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62331" y="6430170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Λιποσάρκωμα </a:t>
              </a:r>
              <a:r>
                <a:rPr lang="en-US" sz="1200" dirty="0"/>
                <a:t>grade 1</a:t>
              </a:r>
              <a:endParaRPr lang="el-GR" sz="1200" dirty="0"/>
            </a:p>
          </p:txBody>
        </p:sp>
      </p:grpSp>
      <p:pic>
        <p:nvPicPr>
          <p:cNvPr id="14" name="9 - Εικόνα" descr="Αθανασόπουλος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0551" y="904695"/>
            <a:ext cx="1670030" cy="33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93" y="838200"/>
            <a:ext cx="5039807" cy="56854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32010" y="1447800"/>
            <a:ext cx="1565995" cy="2362200"/>
            <a:chOff x="3732010" y="1447800"/>
            <a:chExt cx="1565995" cy="2362200"/>
          </a:xfrm>
        </p:grpSpPr>
        <p:sp>
          <p:nvSpPr>
            <p:cNvPr id="4" name="Oval 3"/>
            <p:cNvSpPr/>
            <p:nvPr/>
          </p:nvSpPr>
          <p:spPr>
            <a:xfrm>
              <a:off x="3732010" y="1447800"/>
              <a:ext cx="1534607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763398" y="2636772"/>
              <a:ext cx="1534607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733800" y="3505200"/>
              <a:ext cx="1534607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81000" y="3396205"/>
            <a:ext cx="3048000" cy="64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altLang="nl-NL" sz="3200" kern="0" dirty="0">
                <a:solidFill>
                  <a:srgbClr val="111166"/>
                </a:solidFill>
                <a:latin typeface="Arial"/>
              </a:rPr>
              <a:t>	</a:t>
            </a:r>
            <a:r>
              <a:rPr lang="el-GR" altLang="nl-NL" sz="3200" kern="0" dirty="0">
                <a:solidFill>
                  <a:srgbClr val="FF0000"/>
                </a:solidFill>
                <a:latin typeface="Arial"/>
              </a:rPr>
              <a:t>Απλό</a:t>
            </a:r>
            <a:r>
              <a:rPr lang="en-US" altLang="nl-NL" sz="3200" kern="0" dirty="0">
                <a:solidFill>
                  <a:srgbClr val="FF0000"/>
                </a:solidFill>
                <a:latin typeface="Arial"/>
              </a:rPr>
              <a:t>!</a:t>
            </a:r>
            <a:endParaRPr lang="el-GR" altLang="nl-NL" sz="3200" kern="0" dirty="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07578" y="4572000"/>
            <a:ext cx="1069221" cy="1410015"/>
            <a:chOff x="3807578" y="4572000"/>
            <a:chExt cx="1069221" cy="1410015"/>
          </a:xfrm>
        </p:grpSpPr>
        <p:sp>
          <p:nvSpPr>
            <p:cNvPr id="14" name="Oval 13"/>
            <p:cNvSpPr/>
            <p:nvPr/>
          </p:nvSpPr>
          <p:spPr>
            <a:xfrm>
              <a:off x="3807579" y="4572000"/>
              <a:ext cx="993021" cy="4572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807578" y="4953000"/>
              <a:ext cx="1069221" cy="6096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807578" y="5532372"/>
              <a:ext cx="993022" cy="449643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9406" y="4419707"/>
            <a:ext cx="3189594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Κανόνας στα σαρκώματα: </a:t>
            </a:r>
            <a:r>
              <a:rPr lang="el-GR" sz="20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εξαιρέσεις είναι περισσότερες από τους κανόνες!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3000" y="206559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Βαθμονόμηση – 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grading (</a:t>
            </a:r>
            <a:r>
              <a:rPr lang="el-GR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δυσκολίες – ιδαιτερότητες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3945" y="1219200"/>
            <a:ext cx="35789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Blip>
                <a:blip r:embed="rId5"/>
              </a:buBlip>
            </a:pPr>
            <a:r>
              <a:rPr lang="el-GR" sz="1400" dirty="0">
                <a:solidFill>
                  <a:prstClr val="black"/>
                </a:solidFill>
                <a:sym typeface="Wingdings" panose="05000000000000000000" pitchFamily="2" charset="2"/>
              </a:rPr>
              <a:t>Αποτελεί το σημαντικότερο προγνωστικό δείκτη στα σαρκώματα ΜΜ</a:t>
            </a:r>
          </a:p>
          <a:p>
            <a:pPr marL="285750" indent="-285750">
              <a:buFontTx/>
              <a:buBlip>
                <a:blip r:embed="rId5"/>
              </a:buBlip>
            </a:pPr>
            <a:endParaRPr lang="el-GR" sz="14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742950" lvl="1" indent="-285750">
              <a:buFontTx/>
              <a:buBlip>
                <a:blip r:embed="rId6"/>
              </a:buBlip>
              <a:defRPr/>
            </a:pPr>
            <a:r>
              <a:rPr lang="el-GR" altLang="nl-NL" sz="1400" kern="0" dirty="0">
                <a:solidFill>
                  <a:srgbClr val="111166"/>
                </a:solidFill>
              </a:rPr>
              <a:t>Διαφοροποίηση</a:t>
            </a:r>
          </a:p>
          <a:p>
            <a:pPr marL="742950" lvl="1" indent="-285750">
              <a:buFontTx/>
              <a:buBlip>
                <a:blip r:embed="rId6"/>
              </a:buBlip>
              <a:defRPr/>
            </a:pPr>
            <a:r>
              <a:rPr lang="el-GR" altLang="nl-NL" sz="1400" kern="0" dirty="0">
                <a:solidFill>
                  <a:srgbClr val="111166"/>
                </a:solidFill>
              </a:rPr>
              <a:t>Μιτώσεις</a:t>
            </a:r>
          </a:p>
          <a:p>
            <a:pPr marL="742950" lvl="1" indent="-285750">
              <a:buFontTx/>
              <a:buBlip>
                <a:blip r:embed="rId6"/>
              </a:buBlip>
              <a:defRPr/>
            </a:pPr>
            <a:r>
              <a:rPr lang="el-GR" altLang="nl-NL" sz="1400" kern="0" dirty="0">
                <a:solidFill>
                  <a:srgbClr val="111166"/>
                </a:solidFill>
              </a:rPr>
              <a:t>Νεκρώσεις</a:t>
            </a:r>
            <a:endParaRPr lang="en-US" altLang="nl-NL" sz="1400" kern="0" dirty="0">
              <a:solidFill>
                <a:srgbClr val="111166"/>
              </a:solidFill>
            </a:endParaRPr>
          </a:p>
          <a:p>
            <a:endParaRPr lang="el-G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206559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Βαθμονόμηση - Το παράδειγμα των λιποσαρκωμάτων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8320" y="1018109"/>
            <a:ext cx="831830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3675" indent="-193675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nl-NL" sz="2400" b="1" kern="0" dirty="0">
                <a:solidFill>
                  <a:srgbClr val="F79646">
                    <a:lumMod val="75000"/>
                  </a:srgbClr>
                </a:solidFill>
              </a:rPr>
              <a:t>FNCLCC: </a:t>
            </a:r>
            <a:r>
              <a:rPr lang="el-GR" altLang="nl-NL" sz="2400" b="1" kern="0" dirty="0">
                <a:solidFill>
                  <a:srgbClr val="F79646">
                    <a:lumMod val="75000"/>
                  </a:srgbClr>
                </a:solidFill>
              </a:rPr>
              <a:t>δεν ισχύει για την πλειοψηφία των σαρκωμάτων ΜΜ!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547870"/>
              </p:ext>
            </p:extLst>
          </p:nvPr>
        </p:nvGraphicFramePr>
        <p:xfrm>
          <a:off x="670762" y="1981199"/>
          <a:ext cx="7254038" cy="3581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27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7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15">
                <a:tc>
                  <a:txBody>
                    <a:bodyPr/>
                    <a:lstStyle/>
                    <a:p>
                      <a:r>
                        <a:rPr lang="el-GR" dirty="0"/>
                        <a:t>Υπότυπος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Grade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15">
                <a:tc>
                  <a:txBody>
                    <a:bodyPr/>
                    <a:lstStyle/>
                    <a:p>
                      <a:r>
                        <a:rPr lang="el-GR" sz="1400" b="1" dirty="0">
                          <a:solidFill>
                            <a:srgbClr val="FF0000"/>
                          </a:solidFill>
                        </a:rPr>
                        <a:t>Λιποσάρκωμα</a:t>
                      </a:r>
                      <a:r>
                        <a:rPr lang="el-GR" sz="14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</a:rPr>
                        <a:t>grade</a:t>
                      </a:r>
                      <a:r>
                        <a:rPr lang="el-GR" sz="1400" b="1" baseline="0" dirty="0">
                          <a:solidFill>
                            <a:srgbClr val="FF0000"/>
                          </a:solidFill>
                        </a:rPr>
                        <a:t> 1</a:t>
                      </a:r>
                      <a:endParaRPr lang="el-GR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Grade</a:t>
                      </a:r>
                      <a:r>
                        <a:rPr lang="en-US" sz="1400" baseline="0" dirty="0"/>
                        <a:t> 1!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397">
                <a:tc>
                  <a:txBody>
                    <a:bodyPr/>
                    <a:lstStyle/>
                    <a:p>
                      <a:r>
                        <a:rPr lang="el-GR" sz="1400" b="1" dirty="0">
                          <a:solidFill>
                            <a:srgbClr val="FF0000"/>
                          </a:solidFill>
                        </a:rPr>
                        <a:t>Αποδιαφοροποιημένο</a:t>
                      </a:r>
                      <a:r>
                        <a:rPr lang="el-GR" sz="1400" b="1" baseline="0" dirty="0">
                          <a:solidFill>
                            <a:srgbClr val="FF0000"/>
                          </a:solidFill>
                        </a:rPr>
                        <a:t> λιποσάρκωμα</a:t>
                      </a:r>
                      <a:endParaRPr lang="el-GR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Η βιολογική συμπεριφορά</a:t>
                      </a:r>
                      <a:r>
                        <a:rPr lang="el-GR" sz="1400" baseline="0" dirty="0"/>
                        <a:t> καθορίζεται από την εντόπιση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7358">
                <a:tc>
                  <a:txBody>
                    <a:bodyPr/>
                    <a:lstStyle/>
                    <a:p>
                      <a:r>
                        <a:rPr lang="el-GR" sz="1400" b="1" dirty="0">
                          <a:solidFill>
                            <a:srgbClr val="FF0000"/>
                          </a:solidFill>
                        </a:rPr>
                        <a:t>Μυξοειδές λιποσάρκωμα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Στρογγυλοκυτταρικό</a:t>
                      </a:r>
                      <a:r>
                        <a:rPr lang="el-GR" sz="1400" baseline="0" dirty="0"/>
                        <a:t> στοιχείο &lt; 5% </a:t>
                      </a:r>
                      <a:r>
                        <a:rPr lang="el-GR" sz="1400" baseline="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1400" b="1" baseline="0" dirty="0">
                          <a:sym typeface="Wingdings" panose="05000000000000000000" pitchFamily="2" charset="2"/>
                        </a:rPr>
                        <a:t>low grade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Στρογγυλοκυτταρικό</a:t>
                      </a:r>
                      <a:r>
                        <a:rPr lang="el-GR" sz="1400" baseline="0" dirty="0"/>
                        <a:t> στοιχείο </a:t>
                      </a:r>
                      <a:r>
                        <a:rPr lang="en-US" sz="1400" baseline="0" dirty="0"/>
                        <a:t>&gt;</a:t>
                      </a:r>
                      <a:r>
                        <a:rPr lang="el-GR" sz="1400" baseline="0" dirty="0"/>
                        <a:t> 5% </a:t>
                      </a:r>
                      <a:r>
                        <a:rPr lang="el-GR" sz="1400" baseline="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1400" b="1" baseline="0" dirty="0">
                          <a:sym typeface="Wingdings" panose="05000000000000000000" pitchFamily="2" charset="2"/>
                        </a:rPr>
                        <a:t>high grade</a:t>
                      </a:r>
                    </a:p>
                    <a:p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15">
                <a:tc>
                  <a:txBody>
                    <a:bodyPr/>
                    <a:lstStyle/>
                    <a:p>
                      <a:r>
                        <a:rPr lang="el-GR" sz="1400" b="1" dirty="0">
                          <a:solidFill>
                            <a:srgbClr val="FF0000"/>
                          </a:solidFill>
                        </a:rPr>
                        <a:t>Πλειόμορφο λιποσάρκωμα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</a:t>
                      </a:r>
                      <a:r>
                        <a:rPr lang="en-US" sz="1400" baseline="0" dirty="0"/>
                        <a:t> grade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33400" y="5569237"/>
            <a:ext cx="7088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1600" dirty="0">
              <a:solidFill>
                <a:prstClr val="black"/>
              </a:solidFill>
            </a:endParaRPr>
          </a:p>
          <a:p>
            <a:pPr marL="285750" indent="-285750">
              <a:buFontTx/>
              <a:buBlip>
                <a:blip r:embed="rId4"/>
              </a:buBlip>
            </a:pPr>
            <a:r>
              <a:rPr lang="el-GR" sz="1600" dirty="0">
                <a:solidFill>
                  <a:prstClr val="black"/>
                </a:solidFill>
                <a:sym typeface="Wingdings" panose="05000000000000000000" pitchFamily="2" charset="2"/>
              </a:rPr>
              <a:t>Απαιτείται εμπειρία για την ασφαλή τυποποίηση μιας βλάβης</a:t>
            </a:r>
          </a:p>
          <a:p>
            <a:pPr marL="285750" indent="-285750">
              <a:buFontTx/>
              <a:buBlip>
                <a:blip r:embed="rId4"/>
              </a:buBlip>
            </a:pPr>
            <a:r>
              <a:rPr lang="el-GR" sz="1600" dirty="0">
                <a:solidFill>
                  <a:prstClr val="black"/>
                </a:solidFill>
                <a:sym typeface="Wingdings" panose="05000000000000000000" pitchFamily="2" charset="2"/>
              </a:rPr>
              <a:t>Επανεκτίμηση μιας διάγνωσης από εξειδικευμένο ιστοπαθολόγο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53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99" y="97143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“Grade by definition”:</a:t>
            </a:r>
          </a:p>
          <a:p>
            <a:endParaRPr lang="en-US" sz="2000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 marL="285750" indent="-285750">
              <a:buFontTx/>
              <a:buBlip>
                <a:blip r:embed="rId4"/>
              </a:buBlip>
            </a:pPr>
            <a:r>
              <a:rPr lang="el-GR" sz="1600" dirty="0">
                <a:solidFill>
                  <a:prstClr val="black"/>
                </a:solidFill>
                <a:sym typeface="Wingdings" panose="05000000000000000000" pitchFamily="2" charset="2"/>
              </a:rPr>
              <a:t>Αναφέροντας τη διάγνωση και μόνο </a:t>
            </a:r>
            <a:endParaRPr lang="en-US" sz="16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lvl="5"/>
            <a:r>
              <a:rPr lang="en-US" sz="1600" dirty="0">
                <a:solidFill>
                  <a:prstClr val="black"/>
                </a:solidFill>
                <a:sym typeface="Wingdings" panose="05000000000000000000" pitchFamily="2" charset="2"/>
              </a:rPr>
              <a:t>	</a:t>
            </a:r>
            <a:r>
              <a:rPr lang="el-GR" sz="1600" b="1" dirty="0">
                <a:solidFill>
                  <a:prstClr val="black"/>
                </a:solidFill>
                <a:sym typeface="Wingdings" panose="05000000000000000000" pitchFamily="2" charset="2"/>
              </a:rPr>
              <a:t>= </a:t>
            </a:r>
            <a:r>
              <a:rPr lang="en-US" sz="1600" b="1" dirty="0">
                <a:solidFill>
                  <a:prstClr val="black"/>
                </a:solidFill>
                <a:sym typeface="Wingdings" panose="05000000000000000000" pitchFamily="2" charset="2"/>
              </a:rPr>
              <a:t>Grade</a:t>
            </a:r>
          </a:p>
          <a:p>
            <a:endParaRPr lang="en-US" sz="2000" dirty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endParaRPr lang="en-US" sz="20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8192" y="4419600"/>
            <a:ext cx="7361915" cy="1707178"/>
            <a:chOff x="990600" y="1447800"/>
            <a:chExt cx="7361915" cy="170717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447800"/>
              <a:ext cx="6934200" cy="1427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90600" y="2877979"/>
              <a:ext cx="736191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 Synovial sarcoma </a:t>
              </a:r>
              <a:r>
                <a:rPr lang="el-GR" sz="1200" dirty="0">
                  <a:solidFill>
                    <a:prstClr val="black"/>
                  </a:solidFill>
                </a:rPr>
                <a:t>= </a:t>
              </a:r>
              <a:r>
                <a:rPr lang="en-US" sz="1200" dirty="0">
                  <a:solidFill>
                    <a:prstClr val="black"/>
                  </a:solidFill>
                </a:rPr>
                <a:t>grade</a:t>
              </a:r>
              <a:r>
                <a:rPr lang="el-GR" sz="1200" dirty="0">
                  <a:solidFill>
                    <a:prstClr val="black"/>
                  </a:solidFill>
                </a:rPr>
                <a:t> 3  </a:t>
              </a:r>
              <a:r>
                <a:rPr lang="en-US" sz="1200" dirty="0">
                  <a:solidFill>
                    <a:prstClr val="black"/>
                  </a:solidFill>
                </a:rPr>
                <a:t>  </a:t>
              </a:r>
              <a:r>
                <a:rPr lang="el-GR" sz="1200" dirty="0">
                  <a:solidFill>
                    <a:prstClr val="black"/>
                  </a:solidFill>
                </a:rPr>
                <a:t>       </a:t>
              </a:r>
              <a:r>
                <a:rPr lang="en-US" sz="1200" dirty="0">
                  <a:solidFill>
                    <a:prstClr val="black"/>
                  </a:solidFill>
                </a:rPr>
                <a:t>           ALT </a:t>
              </a:r>
              <a:r>
                <a:rPr lang="el-GR" sz="1200" dirty="0">
                  <a:solidFill>
                    <a:prstClr val="black"/>
                  </a:solidFill>
                </a:rPr>
                <a:t>= </a:t>
              </a:r>
              <a:r>
                <a:rPr lang="en-US" sz="1200" dirty="0">
                  <a:solidFill>
                    <a:prstClr val="black"/>
                  </a:solidFill>
                </a:rPr>
                <a:t>grade</a:t>
              </a:r>
              <a:r>
                <a:rPr lang="el-GR" sz="1200" dirty="0">
                  <a:solidFill>
                    <a:prstClr val="black"/>
                  </a:solidFill>
                </a:rPr>
                <a:t> 1         </a:t>
              </a:r>
              <a:r>
                <a:rPr lang="en-US" sz="1200" dirty="0">
                  <a:solidFill>
                    <a:prstClr val="black"/>
                  </a:solidFill>
                </a:rPr>
                <a:t>		     DSRCT </a:t>
              </a:r>
              <a:r>
                <a:rPr lang="el-GR" sz="1200" dirty="0">
                  <a:solidFill>
                    <a:prstClr val="black"/>
                  </a:solidFill>
                </a:rPr>
                <a:t>= </a:t>
              </a:r>
              <a:r>
                <a:rPr lang="en-US" sz="1200" dirty="0">
                  <a:solidFill>
                    <a:prstClr val="black"/>
                  </a:solidFill>
                </a:rPr>
                <a:t>grade</a:t>
              </a:r>
              <a:r>
                <a:rPr lang="el-GR" sz="1200" dirty="0">
                  <a:solidFill>
                    <a:prstClr val="black"/>
                  </a:solidFill>
                </a:rPr>
                <a:t> 3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4272942" cy="320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43000" y="206559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Βαθμονόμηση – ιδιαιτερότητες</a:t>
            </a:r>
          </a:p>
        </p:txBody>
      </p:sp>
    </p:spTree>
    <p:extLst>
      <p:ext uri="{BB962C8B-B14F-4D97-AF65-F5344CB8AC3E}">
        <p14:creationId xmlns:p14="http://schemas.microsoft.com/office/powerpoint/2010/main" val="1474515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7136" y="1371600"/>
            <a:ext cx="77423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Ιστολογική βαθμονόμηση σαρκωμάτων ΜΜ:</a:t>
            </a:r>
            <a:endParaRPr lang="en-US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l-GR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υπάρχει λόγος να θεωρούμε ότι οι ίδιες προγνωστικές παράμετροι αφορούν όλα τα σαρκώματα</a:t>
            </a:r>
            <a:r>
              <a:rPr lang="en-US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Blip>
                <a:blip r:embed="rId5"/>
              </a:buBlip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l-G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Μυξοϊνοσάρκωμα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Blip>
                <a:blip r:embed="rId5"/>
              </a:buBlip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Blip>
                <a:blip r:embed="rId5"/>
              </a:buBlip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Cellularity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l-G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Μυξοειδές λιποσάρκωμα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Blip>
                <a:blip r:embed="rId5"/>
              </a:buBlip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Blip>
                <a:blip r:embed="rId5"/>
              </a:buBlip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GIST</a:t>
            </a:r>
          </a:p>
          <a:p>
            <a:pPr marL="285750" indent="-285750">
              <a:buFontTx/>
              <a:buBlip>
                <a:blip r:embed="rId5"/>
              </a:buBlip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Blip>
                <a:blip r:embed="rId5"/>
              </a:buBlip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l-GR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Αποδιαφοροποιημένο λιποσάρκωμα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Blip>
                <a:blip r:embed="rId5"/>
              </a:buBlip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20949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Βαθμονόμηση - συμπεράσματα</a:t>
            </a:r>
          </a:p>
        </p:txBody>
      </p:sp>
      <p:pic>
        <p:nvPicPr>
          <p:cNvPr id="62466" name="Picture 2" descr="Αποτέλεσμα εικόνας για Fletcher pathologist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743200"/>
            <a:ext cx="2895600" cy="2895600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6705600" y="5715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Prof. C.D.M. Fletcher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8229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974528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Blip>
                <a:blip r:embed="rId5"/>
              </a:buBlip>
            </a:pPr>
            <a:r>
              <a:rPr lang="el-GR" sz="1400" dirty="0">
                <a:sym typeface="Wingdings" panose="05000000000000000000" pitchFamily="2" charset="2"/>
              </a:rPr>
              <a:t>Επέμβαση από εξειδικευμένους χειρουργούς σε κέντρα αναφοράς</a:t>
            </a:r>
          </a:p>
          <a:p>
            <a:pPr marL="285750" indent="-285750">
              <a:buFontTx/>
              <a:buBlip>
                <a:blip r:embed="rId5"/>
              </a:buBlip>
            </a:pPr>
            <a:endParaRPr lang="el-GR" sz="14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>
              <a:buFontTx/>
              <a:buBlip>
                <a:blip r:embed="rId5"/>
              </a:buBlip>
            </a:pPr>
            <a:r>
              <a:rPr lang="el-GR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Εγχειρητικά όρια </a:t>
            </a:r>
            <a:r>
              <a:rPr lang="el-GR" sz="1400" dirty="0">
                <a:solidFill>
                  <a:prstClr val="black"/>
                </a:solidFill>
                <a:sym typeface="Wingdings" panose="05000000000000000000" pitchFamily="2" charset="2"/>
              </a:rPr>
              <a:t> τοπικές υποτροπές</a:t>
            </a:r>
            <a:endParaRPr lang="en-US" sz="14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285750" indent="-285750">
              <a:buFontTx/>
              <a:buBlip>
                <a:blip r:embed="rId5"/>
              </a:buBlip>
            </a:pPr>
            <a:endParaRPr lang="en-US" sz="14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285750" indent="-285750">
              <a:buFontTx/>
              <a:buBlip>
                <a:blip r:embed="rId5"/>
              </a:buBlip>
            </a:pPr>
            <a:r>
              <a:rPr lang="en-US" sz="1400" b="1" dirty="0">
                <a:solidFill>
                  <a:prstClr val="black"/>
                </a:solidFill>
                <a:sym typeface="Wingdings" panose="05000000000000000000" pitchFamily="2" charset="2"/>
              </a:rPr>
              <a:t>CT, RT </a:t>
            </a:r>
            <a:r>
              <a:rPr lang="en-US" sz="1400" dirty="0">
                <a:solidFill>
                  <a:prstClr val="black"/>
                </a:solidFill>
                <a:sym typeface="Wingdings" panose="05000000000000000000" pitchFamily="2" charset="2"/>
              </a:rPr>
              <a:t> </a:t>
            </a:r>
            <a:r>
              <a:rPr lang="el-GR" sz="1400" dirty="0">
                <a:solidFill>
                  <a:prstClr val="black"/>
                </a:solidFill>
                <a:sym typeface="Wingdings" panose="05000000000000000000" pitchFamily="2" charset="2"/>
              </a:rPr>
              <a:t>δεν έχει αποδειχθεί (κυρίως η πρώτη) ότι αυξάνουν το προσδόκιμο</a:t>
            </a:r>
          </a:p>
          <a:p>
            <a:pPr marL="285750" indent="-285750">
              <a:buFontTx/>
              <a:buBlip>
                <a:blip r:embed="rId5"/>
              </a:buBlip>
            </a:pPr>
            <a:endParaRPr lang="el-GR" sz="14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11430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rgbClr val="C0504D">
                    <a:lumMod val="75000"/>
                  </a:srgbClr>
                </a:solidFill>
              </a:rPr>
              <a:t>Θεραπεία = Χειρουργείο</a:t>
            </a:r>
            <a:endParaRPr lang="en-US" sz="3200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206559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Υψηλής ποιότητας εκτομή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00"/>
            <a:ext cx="26193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80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626" name="Picture 2" descr="Αποτέλεσμα εικόνας για bone tumors pathology"/>
          <p:cNvPicPr>
            <a:picLocks noChangeAspect="1" noChangeArrowheads="1"/>
          </p:cNvPicPr>
          <p:nvPr/>
        </p:nvPicPr>
        <p:blipFill>
          <a:blip r:embed="rId3" cstate="print"/>
          <a:srcRect t="11252" b="15611"/>
          <a:stretch>
            <a:fillRect/>
          </a:stretch>
        </p:blipFill>
        <p:spPr bwMode="auto">
          <a:xfrm>
            <a:off x="3886200" y="1219200"/>
            <a:ext cx="2438400" cy="1474381"/>
          </a:xfrm>
          <a:prstGeom prst="rect">
            <a:avLst/>
          </a:prstGeom>
          <a:noFill/>
        </p:spPr>
      </p:pic>
      <p:pic>
        <p:nvPicPr>
          <p:cNvPr id="26628" name="Picture 4" descr="Αποτέλεσμα εικόνας για bone tumors immunohistochemistry"/>
          <p:cNvPicPr>
            <a:picLocks noChangeAspect="1" noChangeArrowheads="1"/>
          </p:cNvPicPr>
          <p:nvPr/>
        </p:nvPicPr>
        <p:blipFill>
          <a:blip r:embed="rId4" cstate="print"/>
          <a:srcRect r="32075"/>
          <a:stretch>
            <a:fillRect/>
          </a:stretch>
        </p:blipFill>
        <p:spPr bwMode="auto">
          <a:xfrm>
            <a:off x="6477000" y="1219200"/>
            <a:ext cx="2467522" cy="1447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1245781"/>
            <a:ext cx="3429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5"/>
              </a:buBlip>
            </a:pPr>
            <a:r>
              <a:rPr lang="el-GR" sz="1400" dirty="0"/>
              <a:t>Ιστολογία </a:t>
            </a:r>
            <a:r>
              <a:rPr lang="el-GR" sz="1400" dirty="0">
                <a:sym typeface="Wingdings" panose="05000000000000000000" pitchFamily="2" charset="2"/>
              </a:rPr>
              <a:t> ανοσοϊστοχημεία</a:t>
            </a:r>
            <a:endParaRPr lang="el-GR" sz="1400" dirty="0"/>
          </a:p>
          <a:p>
            <a:pPr marL="171450" indent="-171450">
              <a:buBlip>
                <a:blip r:embed="rId5"/>
              </a:buBlip>
            </a:pPr>
            <a:endParaRPr lang="el-GR" sz="1400" dirty="0"/>
          </a:p>
          <a:p>
            <a:pPr marL="171450" indent="-171450">
              <a:buBlip>
                <a:blip r:embed="rId5"/>
              </a:buBlip>
            </a:pPr>
            <a:r>
              <a:rPr lang="el-GR" sz="1400" dirty="0"/>
              <a:t>Τελευταίες δεκαετίες: προσπάθεια κατανόησης της μοριακής βιολογίας των μεσεγχυματογενών νεοπλασμάτων (μαλακά μόρια και οστά) συνολικά ως προς το γονιδίωμα </a:t>
            </a:r>
            <a:endParaRPr lang="en-US" sz="1400" dirty="0"/>
          </a:p>
          <a:p>
            <a:r>
              <a:rPr lang="en-US" sz="1400" dirty="0"/>
              <a:t>	</a:t>
            </a:r>
            <a:r>
              <a:rPr lang="en-US" sz="1400" b="1" i="1" dirty="0"/>
              <a:t>(International Human Genome Sequencing</a:t>
            </a:r>
            <a:r>
              <a:rPr lang="el-GR" sz="1400" b="1" i="1" dirty="0"/>
              <a:t>	</a:t>
            </a:r>
            <a:r>
              <a:rPr lang="en-US" sz="1400" b="1" i="1" dirty="0"/>
              <a:t>Consortium: 	Finishing the </a:t>
            </a:r>
            <a:r>
              <a:rPr lang="en-US" sz="1400" b="1" i="1" dirty="0" err="1"/>
              <a:t>euchromatic</a:t>
            </a:r>
            <a:r>
              <a:rPr lang="en-US" sz="1400" b="1" i="1" dirty="0"/>
              <a:t> sequence of </a:t>
            </a:r>
            <a:r>
              <a:rPr lang="el-GR" sz="1400" b="1" i="1" dirty="0"/>
              <a:t>	</a:t>
            </a:r>
            <a:r>
              <a:rPr lang="en-US" sz="1400" b="1" i="1" dirty="0"/>
              <a:t>the human genome. Nature 431:931–945, 2004)</a:t>
            </a:r>
          </a:p>
          <a:p>
            <a:pPr marL="171450" indent="-171450">
              <a:buBlip>
                <a:blip r:embed="rId5"/>
              </a:buBlip>
            </a:pPr>
            <a:endParaRPr lang="el-GR" sz="1400" i="1" dirty="0"/>
          </a:p>
          <a:p>
            <a:pPr marL="171450" indent="-171450">
              <a:buBlip>
                <a:blip r:embed="rId5"/>
              </a:buBlip>
            </a:pPr>
            <a:endParaRPr lang="el-GR" sz="1400" i="1" dirty="0"/>
          </a:p>
          <a:p>
            <a:pPr marL="171450" indent="-171450">
              <a:buBlip>
                <a:blip r:embed="rId5"/>
              </a:buBlip>
            </a:pPr>
            <a:endParaRPr lang="el-GR" sz="1400" i="1" dirty="0"/>
          </a:p>
          <a:p>
            <a:pPr marL="171450" indent="-171450">
              <a:buBlip>
                <a:blip r:embed="rId5"/>
              </a:buBlip>
            </a:pPr>
            <a:r>
              <a:rPr lang="el-GR" sz="1400" dirty="0">
                <a:solidFill>
                  <a:srgbClr val="FF0000"/>
                </a:solidFill>
              </a:rPr>
              <a:t>Σύγχρονη </a:t>
            </a:r>
            <a:r>
              <a:rPr lang="el-GR" sz="1400" b="1" dirty="0">
                <a:solidFill>
                  <a:srgbClr val="FF0000"/>
                </a:solidFill>
              </a:rPr>
              <a:t>ιστοπαθολογία</a:t>
            </a:r>
            <a:r>
              <a:rPr lang="el-GR" sz="1400" dirty="0">
                <a:solidFill>
                  <a:srgbClr val="FF0000"/>
                </a:solidFill>
              </a:rPr>
              <a:t> των μεσεγχυματογενών νεοπλασμάτων: </a:t>
            </a:r>
          </a:p>
          <a:p>
            <a:pPr marL="628650" lvl="1" indent="-171450">
              <a:buBlip>
                <a:blip r:embed="rId6"/>
              </a:buBlip>
            </a:pPr>
            <a:r>
              <a:rPr lang="el-GR" sz="1400" dirty="0"/>
              <a:t>περαιτέρω ταξινόμηση</a:t>
            </a:r>
          </a:p>
          <a:p>
            <a:pPr marL="628650" lvl="1" indent="-171450">
              <a:buBlip>
                <a:blip r:embed="rId6"/>
              </a:buBlip>
            </a:pPr>
            <a:r>
              <a:rPr lang="el-GR" sz="1400" dirty="0"/>
              <a:t>πρόβλεψη της βιολογικής συμπεριφοράς </a:t>
            </a:r>
          </a:p>
          <a:p>
            <a:pPr marL="628650" lvl="1" indent="-171450">
              <a:buBlip>
                <a:blip r:embed="rId6"/>
              </a:buBlip>
            </a:pPr>
            <a:r>
              <a:rPr lang="el-GR" sz="1400" dirty="0"/>
              <a:t>διερεύνηση θεραπευτικών στρατηγικών μέσω συνεχώς ταυτοποιούμενων μοριακών βιοδεικτών.</a:t>
            </a:r>
            <a:endParaRPr lang="en-US" sz="1400" dirty="0"/>
          </a:p>
          <a:p>
            <a:pPr marL="171450" indent="-171450">
              <a:buBlip>
                <a:blip r:embed="rId5"/>
              </a:buBlip>
            </a:pPr>
            <a:endParaRPr lang="en-US" sz="1400" dirty="0"/>
          </a:p>
        </p:txBody>
      </p:sp>
      <p:pic>
        <p:nvPicPr>
          <p:cNvPr id="55298" name="Picture 2" descr="Αποτέλεσμα εικόνας για molecular patholog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2895600"/>
            <a:ext cx="5162235" cy="2752725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>
            <a:off x="1828800" y="228600"/>
            <a:ext cx="2098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Μοριακή βιολογία</a:t>
            </a:r>
          </a:p>
        </p:txBody>
      </p:sp>
      <p:pic>
        <p:nvPicPr>
          <p:cNvPr id="13" name="Picture 7" descr="Untitled-1remastered fin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untitl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56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3 - TextBox"/>
          <p:cNvSpPr txBox="1">
            <a:spLocks noChangeArrowheads="1"/>
          </p:cNvSpPr>
          <p:nvPr/>
        </p:nvSpPr>
        <p:spPr bwMode="auto">
          <a:xfrm>
            <a:off x="276082" y="1371600"/>
            <a:ext cx="650571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400" dirty="0">
                <a:latin typeface="+mn-lt"/>
                <a:cs typeface="Arial" charset="0"/>
              </a:rPr>
              <a:t>Τα νεοπλάσματα που προέρχονται από κύτταρα </a:t>
            </a:r>
            <a:r>
              <a:rPr lang="el-GR" altLang="el-GR" sz="1400" b="1" dirty="0">
                <a:latin typeface="+mn-lt"/>
                <a:cs typeface="Arial" charset="0"/>
              </a:rPr>
              <a:t>μεσοδερμικής προέλευσης</a:t>
            </a:r>
            <a:r>
              <a:rPr lang="el-GR" altLang="el-GR" sz="1400" dirty="0">
                <a:latin typeface="+mn-lt"/>
                <a:cs typeface="Arial" charset="0"/>
              </a:rPr>
              <a:t> και διαφοροποιούνται προς: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400" dirty="0">
              <a:latin typeface="+mn-lt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</a:pPr>
            <a:r>
              <a:rPr lang="el-GR" altLang="el-GR" sz="1400" dirty="0">
                <a:latin typeface="+mn-lt"/>
                <a:cs typeface="Arial" charset="0"/>
              </a:rPr>
              <a:t> </a:t>
            </a:r>
            <a:r>
              <a:rPr lang="el-GR" altLang="el-GR" sz="1400" b="1" u="sng" dirty="0">
                <a:latin typeface="+mn-lt"/>
                <a:cs typeface="Arial" charset="0"/>
              </a:rPr>
              <a:t>Συνδετικό ιστό </a:t>
            </a:r>
            <a:r>
              <a:rPr lang="el-GR" altLang="el-GR" sz="1400" dirty="0">
                <a:latin typeface="+mn-lt"/>
                <a:cs typeface="Arial" charset="0"/>
              </a:rPr>
              <a:t>και παράγωγα (ινώδη, λιπώδη)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</a:pPr>
            <a:endParaRPr lang="el-GR" altLang="el-GR" sz="1400" dirty="0">
              <a:latin typeface="+mn-lt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</a:pPr>
            <a:r>
              <a:rPr lang="el-GR" altLang="el-GR" sz="1400" dirty="0">
                <a:latin typeface="+mn-lt"/>
                <a:cs typeface="Arial" charset="0"/>
              </a:rPr>
              <a:t> </a:t>
            </a:r>
            <a:r>
              <a:rPr lang="el-GR" altLang="el-GR" sz="1400" b="1" u="sng" dirty="0">
                <a:latin typeface="+mn-lt"/>
                <a:cs typeface="Arial" charset="0"/>
              </a:rPr>
              <a:t>Μυϊκό ιστό </a:t>
            </a:r>
            <a:r>
              <a:rPr lang="el-GR" altLang="el-GR" sz="1400" dirty="0">
                <a:latin typeface="+mn-lt"/>
                <a:cs typeface="Arial" charset="0"/>
              </a:rPr>
              <a:t>(λείο κυρίως, αλλά και γραμμωτό)</a:t>
            </a:r>
            <a:endParaRPr lang="en-US" altLang="el-GR" sz="1400" dirty="0">
              <a:latin typeface="+mn-lt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</a:pPr>
            <a:endParaRPr lang="en-US" altLang="el-GR" sz="1400" dirty="0">
              <a:latin typeface="+mn-lt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el-GR" altLang="el-GR" sz="1400" b="1" u="sng" dirty="0">
                <a:latin typeface="+mn-lt"/>
                <a:cs typeface="Arial" charset="0"/>
              </a:rPr>
              <a:t>Ενδοθηλιακά κύτταρα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el-GR" altLang="el-GR" sz="1400" b="1" u="sng" dirty="0">
              <a:latin typeface="+mn-lt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el-GR" altLang="el-GR" sz="1400" b="1" u="sng" dirty="0">
                <a:latin typeface="+mn-lt"/>
                <a:cs typeface="Arial" charset="0"/>
              </a:rPr>
              <a:t>Έλυτρα νεύρων</a:t>
            </a:r>
            <a:r>
              <a:rPr lang="el-GR" altLang="el-GR" sz="1400" b="1" dirty="0">
                <a:latin typeface="+mn-lt"/>
                <a:cs typeface="Arial" charset="0"/>
              </a:rPr>
              <a:t> </a:t>
            </a:r>
            <a:r>
              <a:rPr lang="el-GR" altLang="el-GR" sz="1400" dirty="0">
                <a:latin typeface="+mn-lt"/>
                <a:cs typeface="Arial" charset="0"/>
              </a:rPr>
              <a:t>(ταξινομούνται σε αυτά </a:t>
            </a:r>
            <a:r>
              <a:rPr lang="el-GR" altLang="el-GR" sz="1400" b="1" dirty="0">
                <a:latin typeface="+mn-lt"/>
                <a:cs typeface="Arial" charset="0"/>
              </a:rPr>
              <a:t>χωρίς</a:t>
            </a:r>
            <a:r>
              <a:rPr lang="el-GR" altLang="el-GR" sz="1400" dirty="0">
                <a:latin typeface="+mn-lt"/>
                <a:cs typeface="Arial" charset="0"/>
              </a:rPr>
              <a:t> να προέρχονται από το μεσόδερμα)</a:t>
            </a:r>
            <a:endParaRPr lang="el-GR" altLang="el-GR" sz="1400" b="1" dirty="0">
              <a:latin typeface="+mn-lt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Ορισμός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2461" r="2485" b="2461"/>
          <a:stretch/>
        </p:blipFill>
        <p:spPr bwMode="auto">
          <a:xfrm>
            <a:off x="4569701" y="3847214"/>
            <a:ext cx="1778307" cy="125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47854"/>
            <a:ext cx="1924619" cy="125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47214"/>
            <a:ext cx="1676400" cy="125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91" y="3847215"/>
            <a:ext cx="1797119" cy="125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73" y="5259060"/>
            <a:ext cx="2022054" cy="13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744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10 - Ορθογώνιο"/>
          <p:cNvSpPr/>
          <p:nvPr/>
        </p:nvSpPr>
        <p:spPr>
          <a:xfrm>
            <a:off x="304800" y="137160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Next Generation Sequencing (NGS) </a:t>
            </a:r>
            <a:r>
              <a:rPr lang="el-GR" dirty="0"/>
              <a:t>και σαρκώματα:</a:t>
            </a:r>
          </a:p>
          <a:p>
            <a:endParaRPr lang="en-US" dirty="0"/>
          </a:p>
          <a:p>
            <a:r>
              <a:rPr lang="en-US" dirty="0"/>
              <a:t>•</a:t>
            </a:r>
            <a:r>
              <a:rPr lang="el-GR" dirty="0"/>
              <a:t> Επικύρωση της ταξινόμησης </a:t>
            </a:r>
            <a:endParaRPr lang="en-US" dirty="0"/>
          </a:p>
          <a:p>
            <a:r>
              <a:rPr lang="en-US" dirty="0"/>
              <a:t>•</a:t>
            </a:r>
            <a:r>
              <a:rPr lang="el-GR" dirty="0"/>
              <a:t> Ταυτοποίηση νέων δεικτών (πχ. </a:t>
            </a:r>
            <a:r>
              <a:rPr lang="en-US" dirty="0"/>
              <a:t>CAMTA1 </a:t>
            </a:r>
            <a:r>
              <a:rPr lang="el-GR" dirty="0"/>
              <a:t>στο ΕΗΕ)</a:t>
            </a:r>
          </a:p>
          <a:p>
            <a:r>
              <a:rPr lang="en-US" dirty="0"/>
              <a:t>•</a:t>
            </a:r>
            <a:r>
              <a:rPr lang="el-GR" dirty="0"/>
              <a:t> Ταυτοποίηση νέων οντοτήτων (πχ. </a:t>
            </a:r>
            <a:r>
              <a:rPr lang="en-US" dirty="0"/>
              <a:t>CIC/BCOR/NFATC2…Sarcomas</a:t>
            </a:r>
            <a:r>
              <a:rPr lang="el-GR" dirty="0"/>
              <a:t>)</a:t>
            </a:r>
            <a:endParaRPr lang="en-US" dirty="0"/>
          </a:p>
          <a:p>
            <a:r>
              <a:rPr lang="en-US" dirty="0"/>
              <a:t>•</a:t>
            </a:r>
            <a:r>
              <a:rPr lang="el-GR" dirty="0"/>
              <a:t> Κατανόηση της </a:t>
            </a:r>
            <a:r>
              <a:rPr lang="el-GR" dirty="0" err="1"/>
              <a:t>παθοβιολογίας</a:t>
            </a:r>
            <a:r>
              <a:rPr lang="el-GR" dirty="0"/>
              <a:t> (πχ. </a:t>
            </a:r>
            <a:r>
              <a:rPr lang="en-US" dirty="0"/>
              <a:t>DFSP</a:t>
            </a:r>
            <a:r>
              <a:rPr lang="el-GR" dirty="0"/>
              <a:t> προς </a:t>
            </a:r>
            <a:r>
              <a:rPr lang="en-US" dirty="0"/>
              <a:t>FS ex DFSP)</a:t>
            </a:r>
          </a:p>
          <a:p>
            <a:r>
              <a:rPr lang="en-US" dirty="0"/>
              <a:t>• </a:t>
            </a:r>
            <a:r>
              <a:rPr lang="el-GR" dirty="0"/>
              <a:t>Ταυτοποίηση πιθανών νέων θεραπευτικών στόχων (πχ. </a:t>
            </a:r>
            <a:r>
              <a:rPr lang="en-US" dirty="0"/>
              <a:t>NTRK </a:t>
            </a:r>
            <a:r>
              <a:rPr lang="el-GR" dirty="0"/>
              <a:t>σε</a:t>
            </a:r>
            <a:r>
              <a:rPr lang="en-US" dirty="0"/>
              <a:t> GIST</a:t>
            </a:r>
            <a:r>
              <a:rPr lang="el-GR" dirty="0"/>
              <a:t>)</a:t>
            </a:r>
            <a:endParaRPr lang="en-US" dirty="0"/>
          </a:p>
        </p:txBody>
      </p:sp>
      <p:pic>
        <p:nvPicPr>
          <p:cNvPr id="9220" name="Picture 4" descr="Next Generation Sequencing Market Expectations and Growth Factors ..."/>
          <p:cNvPicPr>
            <a:picLocks noChangeAspect="1" noChangeArrowheads="1"/>
          </p:cNvPicPr>
          <p:nvPr/>
        </p:nvPicPr>
        <p:blipFill>
          <a:blip r:embed="rId3" cstate="print"/>
          <a:srcRect r="53125"/>
          <a:stretch>
            <a:fillRect/>
          </a:stretch>
        </p:blipFill>
        <p:spPr bwMode="auto">
          <a:xfrm>
            <a:off x="5257800" y="1524000"/>
            <a:ext cx="3429000" cy="4524375"/>
          </a:xfrm>
          <a:prstGeom prst="rect">
            <a:avLst/>
          </a:prstGeom>
          <a:noFill/>
        </p:spPr>
      </p:pic>
      <p:sp>
        <p:nvSpPr>
          <p:cNvPr id="15" name="14 - Ορθογώνιο"/>
          <p:cNvSpPr/>
          <p:nvPr/>
        </p:nvSpPr>
        <p:spPr>
          <a:xfrm>
            <a:off x="1828800" y="228600"/>
            <a:ext cx="28498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Ταξινόμηση σαρκωμάτων</a:t>
            </a:r>
          </a:p>
        </p:txBody>
      </p:sp>
      <p:pic>
        <p:nvPicPr>
          <p:cNvPr id="1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Untitled-1remastered fi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965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51674" y="206559"/>
            <a:ext cx="6602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ΣΤ. Μοριακοί δείκτες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18502" y="2627502"/>
            <a:ext cx="35511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SYT/SSX </a:t>
            </a:r>
            <a:r>
              <a:rPr lang="el-GR" sz="1200" dirty="0"/>
              <a:t>διαμετάθεση στο συνοβιακό σάρκωμα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4209307" y="5742801"/>
            <a:ext cx="46949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lvl="1" indent="-419100">
              <a:spcBef>
                <a:spcPct val="20000"/>
              </a:spcBef>
              <a:defRPr/>
            </a:pPr>
            <a:r>
              <a:rPr lang="en-US" sz="1200" i="1" dirty="0"/>
              <a:t>MDM2 </a:t>
            </a:r>
            <a:r>
              <a:rPr lang="el-GR" sz="1200" dirty="0"/>
              <a:t>ενίσχυση</a:t>
            </a:r>
            <a:r>
              <a:rPr lang="en-US" sz="1200" dirty="0"/>
              <a:t> </a:t>
            </a:r>
            <a:r>
              <a:rPr lang="el-GR" sz="1200" dirty="0"/>
              <a:t>στο αποδιαφοροποιημένο λιποσάρκωμα</a:t>
            </a:r>
            <a:endParaRPr lang="el-GR" altLang="nl-NL" sz="1200" dirty="0"/>
          </a:p>
        </p:txBody>
      </p:sp>
      <p:pic>
        <p:nvPicPr>
          <p:cNvPr id="28674" name="Picture 2" descr="https://www.abbottmolecular.com/en-us/staticAssets/images/vysis-mdm2-cep-12-hybridization-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3763" y="3838788"/>
            <a:ext cx="2138437" cy="1753518"/>
          </a:xfrm>
          <a:prstGeom prst="rect">
            <a:avLst/>
          </a:prstGeom>
          <a:noFill/>
        </p:spPr>
      </p:pic>
      <p:pic>
        <p:nvPicPr>
          <p:cNvPr id="28676" name="Picture 4" descr="http://www.abnova.com/application_image/FG0020-95-146-1-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8773" y="3841414"/>
            <a:ext cx="2288027" cy="173508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252" y="1219200"/>
            <a:ext cx="4027422" cy="131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525" y="1447800"/>
            <a:ext cx="387667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8"/>
              </a:buBlip>
            </a:pPr>
            <a:r>
              <a:rPr lang="el-GR" sz="1400" dirty="0"/>
              <a:t>Η ιστολογική διάγνωση τεκμηριώνεται συνήθως καλά με τη </a:t>
            </a:r>
            <a:r>
              <a:rPr lang="el-GR" sz="1400" u="sng" dirty="0"/>
              <a:t>μορφολογία</a:t>
            </a:r>
            <a:r>
              <a:rPr lang="el-GR" sz="1400" dirty="0"/>
              <a:t> και την </a:t>
            </a:r>
            <a:r>
              <a:rPr lang="el-GR" sz="1400" u="sng" dirty="0"/>
              <a:t>ανοσοϊστοχημεία</a:t>
            </a:r>
            <a:r>
              <a:rPr lang="el-GR" sz="1400" dirty="0"/>
              <a:t> σε συνεκτίμηση με τα κλινικοαπεικονιστικά δεδομένα </a:t>
            </a:r>
            <a:endParaRPr lang="el-GR" sz="1400" dirty="0">
              <a:sym typeface="Wingdings" panose="05000000000000000000" pitchFamily="2" charset="2"/>
            </a:endParaRPr>
          </a:p>
          <a:p>
            <a:pPr marL="285750" indent="-285750">
              <a:buBlip>
                <a:blip r:embed="rId8"/>
              </a:buBlip>
            </a:pPr>
            <a:endParaRPr lang="el-GR" sz="1400" dirty="0">
              <a:sym typeface="Wingdings" panose="05000000000000000000" pitchFamily="2" charset="2"/>
            </a:endParaRPr>
          </a:p>
          <a:p>
            <a:pPr marL="285750" indent="-285750">
              <a:buBlip>
                <a:blip r:embed="rId8"/>
              </a:buBlip>
            </a:pPr>
            <a:r>
              <a:rPr lang="el-GR" sz="1400" dirty="0">
                <a:sym typeface="Wingdings" panose="05000000000000000000" pitchFamily="2" charset="2"/>
              </a:rPr>
              <a:t>Πρέπει να ακολουθείται από μοριακό έλεγχο όταν:</a:t>
            </a:r>
          </a:p>
          <a:p>
            <a:pPr marL="742950" lvl="1" indent="-285750">
              <a:buBlip>
                <a:blip r:embed="rId9"/>
              </a:buBlip>
            </a:pPr>
            <a:r>
              <a:rPr lang="el-GR" sz="1400" dirty="0">
                <a:sym typeface="Wingdings" panose="05000000000000000000" pitchFamily="2" charset="2"/>
              </a:rPr>
              <a:t>Υπάρχουν αμφιβολίες</a:t>
            </a:r>
          </a:p>
          <a:p>
            <a:pPr marL="742950" lvl="1" indent="-285750">
              <a:buBlip>
                <a:blip r:embed="rId9"/>
              </a:buBlip>
            </a:pPr>
            <a:r>
              <a:rPr lang="el-GR" sz="1400" dirty="0">
                <a:sym typeface="Wingdings" panose="05000000000000000000" pitchFamily="2" charset="2"/>
              </a:rPr>
              <a:t>Η ιστολογική εικόνα δε συμβαδίζει με τα κλινικά δεδομένα</a:t>
            </a:r>
          </a:p>
          <a:p>
            <a:pPr marL="742950" lvl="1" indent="-285750">
              <a:buBlip>
                <a:blip r:embed="rId9"/>
              </a:buBlip>
            </a:pPr>
            <a:r>
              <a:rPr lang="el-GR" sz="1400" u="sng" dirty="0">
                <a:sym typeface="Wingdings" panose="05000000000000000000" pitchFamily="2" charset="2"/>
              </a:rPr>
              <a:t>Προκειμένου να τεκμηριωθεί μια πολύ δυσμενής διάγνωση</a:t>
            </a:r>
          </a:p>
          <a:p>
            <a:pPr marL="742950" lvl="1" indent="-285750">
              <a:buBlip>
                <a:blip r:embed="rId8"/>
              </a:buBlip>
            </a:pPr>
            <a:endParaRPr lang="el-GR" sz="1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81327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Μοριακή βιολογία σαρκωμάτων μαλακών μορίων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6200" y="1326628"/>
            <a:ext cx="4638508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l-GR" altLang="nl-N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Μεταγραφική απορύθμιση</a:t>
            </a: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altLang="nl-NL" sz="1400" noProof="0" dirty="0"/>
              <a:t>	Διαμεταθέσεις που καταλήγουν σε «χιμαιρικούς» μεταγραφικούς παράγοντες</a:t>
            </a: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l-GR" altLang="nl-NL" sz="1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l-GR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l-GR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l-GR" altLang="nl-NL" sz="1400" dirty="0"/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nl-NL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l-GR" altLang="nl-N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Απορυθμισμένη σηματοδότηση</a:t>
            </a:r>
          </a:p>
          <a:p>
            <a:pPr marL="796925" marR="0" lvl="1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altLang="nl-NL" sz="1400" dirty="0"/>
              <a:t>Διαμεταθέσεις που καταλήγουν σε υπερέκφραση γονιδίων</a:t>
            </a:r>
          </a:p>
          <a:p>
            <a:pPr marL="796925" marR="0" lvl="1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altLang="nl-NL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Συγκεκριμένες ενισχύσεις</a:t>
            </a:r>
          </a:p>
          <a:p>
            <a:pPr marL="796925" marR="0" lvl="1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altLang="nl-N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Ενεργοποιητικές μεταλλάξεις</a:t>
            </a:r>
            <a:r>
              <a:rPr kumimoji="0" lang="el-GR" altLang="nl-NL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γονιδίων</a:t>
            </a:r>
          </a:p>
          <a:p>
            <a:pPr marL="796925" marR="0" lvl="1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l-GR" altLang="nl-NL" sz="1400" baseline="0" dirty="0"/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el-GR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19100" marR="0" lvl="0" indent="-419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el-GR" alt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09391" y="2522010"/>
            <a:ext cx="2743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SS18/SSX </a:t>
            </a:r>
            <a:r>
              <a:rPr lang="el-GR" sz="1000" dirty="0"/>
              <a:t>διαμετάθεση στο συνοβιακό σάρκωμα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4878070" y="5324336"/>
            <a:ext cx="4005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lvl="1" indent="-419100">
              <a:spcBef>
                <a:spcPct val="20000"/>
              </a:spcBef>
              <a:defRPr/>
            </a:pPr>
            <a:r>
              <a:rPr lang="en-US" sz="1000" i="1" dirty="0"/>
              <a:t>MDM2 </a:t>
            </a:r>
            <a:r>
              <a:rPr lang="el-GR" sz="1000" dirty="0"/>
              <a:t>ενίσχυση</a:t>
            </a:r>
            <a:r>
              <a:rPr lang="en-US" sz="1000" dirty="0"/>
              <a:t> </a:t>
            </a:r>
            <a:r>
              <a:rPr lang="el-GR" sz="1000" dirty="0"/>
              <a:t>στον άτυπο λιπωματώδη όγκο και στο αποδιαφοροποιημένο λιποσάρκωμα</a:t>
            </a:r>
            <a:endParaRPr lang="el-GR" altLang="nl-NL" sz="1000" dirty="0"/>
          </a:p>
        </p:txBody>
      </p:sp>
      <p:grpSp>
        <p:nvGrpSpPr>
          <p:cNvPr id="2" name="Group 1"/>
          <p:cNvGrpSpPr/>
          <p:nvPr/>
        </p:nvGrpSpPr>
        <p:grpSpPr>
          <a:xfrm>
            <a:off x="4878069" y="3722976"/>
            <a:ext cx="4113531" cy="1458624"/>
            <a:chOff x="4878069" y="3722976"/>
            <a:chExt cx="4113531" cy="1458624"/>
          </a:xfrm>
        </p:grpSpPr>
        <p:pic>
          <p:nvPicPr>
            <p:cNvPr id="28674" name="Picture 2" descr="https://www.abbottmolecular.com/en-us/staticAssets/images/vysis-mdm2-cep-12-hybridization-imag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8069" y="3722977"/>
              <a:ext cx="1778809" cy="1458623"/>
            </a:xfrm>
            <a:prstGeom prst="rect">
              <a:avLst/>
            </a:prstGeom>
            <a:noFill/>
          </p:spPr>
        </p:pic>
        <p:pic>
          <p:nvPicPr>
            <p:cNvPr id="28676" name="Picture 4" descr="http://www.abnova.com/application_image/FG0020-95-146-1-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68141" y="3722976"/>
              <a:ext cx="1923459" cy="1458623"/>
            </a:xfrm>
            <a:prstGeom prst="rect">
              <a:avLst/>
            </a:prstGeom>
            <a:noFill/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559" y="1143000"/>
            <a:ext cx="3638550" cy="137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965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99" y="1066800"/>
            <a:ext cx="392739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Pathology\Desktop\New folder\Untitled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0"/>
            <a:ext cx="3532455" cy="128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817" y="3061483"/>
            <a:ext cx="3748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Blip>
                <a:blip r:embed="rId5"/>
              </a:buBlip>
            </a:pPr>
            <a:r>
              <a:rPr lang="el-GR" sz="1400" dirty="0"/>
              <a:t>Σχηματική αναπαράσταση και κυτταρο</a:t>
            </a:r>
            <a:r>
              <a:rPr lang="en-US" sz="1400" dirty="0"/>
              <a:t>-</a:t>
            </a:r>
            <a:r>
              <a:rPr lang="el-GR" sz="1400" dirty="0"/>
              <a:t>λογική αποτύπωση των διαφόρων γονιδιακών τροποποιήσεων, όπως αναχνεύονται με τη μέθοδο </a:t>
            </a:r>
            <a:r>
              <a:rPr lang="en-US" sz="1400" dirty="0"/>
              <a:t>FISH</a:t>
            </a:r>
            <a:r>
              <a:rPr lang="el-GR" sz="1400" dirty="0"/>
              <a:t> 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027755" y="1600200"/>
            <a:ext cx="1153845" cy="1905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027755" y="2552700"/>
            <a:ext cx="1153845" cy="952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27755" y="3429000"/>
            <a:ext cx="1093344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27755" y="3505200"/>
            <a:ext cx="109334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27755" y="3505200"/>
            <a:ext cx="1093344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27755" y="3505200"/>
            <a:ext cx="1093344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240817" y="2857500"/>
            <a:ext cx="378693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Ανίχνευση αναδιατάξεων με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  <a:endParaRPr lang="el-G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7" descr="Untitled-1remastered fin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untitl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540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81000" y="1219200"/>
            <a:ext cx="3276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l-GR" sz="1400" dirty="0"/>
              <a:t>  Πρακτικά, τα λιπωματώδη σαρκώματα και τα λειομυοσαρκώματα με τη σημερινή θεώρηση περιλαμβάνουν σχεδόν το </a:t>
            </a:r>
            <a:r>
              <a:rPr lang="el-GR" sz="1400" b="1" dirty="0"/>
              <a:t>90%</a:t>
            </a:r>
            <a:r>
              <a:rPr lang="el-GR" sz="1400" dirty="0"/>
              <a:t> των σαρκωμάτων στο οπισθοπεριτόναιο</a:t>
            </a:r>
          </a:p>
          <a:p>
            <a:pPr>
              <a:buBlip>
                <a:blip r:embed="rId5"/>
              </a:buBlip>
            </a:pPr>
            <a:endParaRPr lang="el-GR" sz="1400" dirty="0"/>
          </a:p>
          <a:p>
            <a:pPr>
              <a:buBlip>
                <a:blip r:embed="rId5"/>
              </a:buBlip>
            </a:pPr>
            <a:r>
              <a:rPr lang="el-GR" sz="1400" dirty="0"/>
              <a:t>Τα </a:t>
            </a:r>
            <a:r>
              <a:rPr lang="el-GR" sz="1400" b="1" dirty="0"/>
              <a:t>πλειόμορφα αδιαφοροποίητα σαρκώματα </a:t>
            </a:r>
            <a:r>
              <a:rPr lang="el-GR" sz="1400" dirty="0"/>
              <a:t>αποδείχθηκαν στη συντριπτική πλειοψηφία </a:t>
            </a:r>
            <a:r>
              <a:rPr lang="el-GR" sz="1400" b="1" dirty="0">
                <a:solidFill>
                  <a:srgbClr val="FF0000"/>
                </a:solidFill>
              </a:rPr>
              <a:t>αποδιαφοροποιημένα λιποσαρκώματα </a:t>
            </a:r>
            <a:r>
              <a:rPr lang="el-GR" sz="1400" dirty="0"/>
              <a:t>με τη χρήση μοριακών τεχνικών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6050" y="3733800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Roggen</a:t>
            </a:r>
            <a:r>
              <a:rPr lang="en-US" sz="1200" dirty="0"/>
              <a:t> JF, </a:t>
            </a:r>
            <a:r>
              <a:rPr lang="en-US" sz="1200" dirty="0" err="1"/>
              <a:t>Hogedoorn</a:t>
            </a:r>
            <a:r>
              <a:rPr lang="en-US" sz="1200" dirty="0"/>
              <a:t> P, Soft tissue </a:t>
            </a:r>
            <a:r>
              <a:rPr lang="en-US" sz="1200" dirty="0" err="1"/>
              <a:t>tumours</a:t>
            </a:r>
            <a:r>
              <a:rPr lang="en-US" sz="1200" dirty="0"/>
              <a:t> of the </a:t>
            </a:r>
            <a:r>
              <a:rPr lang="en-US" sz="1200" dirty="0" err="1"/>
              <a:t>retroperitoneum</a:t>
            </a:r>
            <a:r>
              <a:rPr lang="en-US" sz="1200" dirty="0"/>
              <a:t> J. Sarcoma (2000) 4, 17-26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3000" y="125276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Σαρκώματα οπισθοπεριτοναϊκού χώρου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l-G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ανακατανομή με μοριακά δεδομένα/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  <a:endParaRPr lang="el-G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14" y="914400"/>
            <a:ext cx="335492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733800"/>
            <a:ext cx="5181600" cy="274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54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125" t="17778" r="20000" b="7778"/>
          <a:stretch>
            <a:fillRect/>
          </a:stretch>
        </p:blipFill>
        <p:spPr bwMode="auto">
          <a:xfrm>
            <a:off x="0" y="1121224"/>
            <a:ext cx="9144000" cy="498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Ορθογώνιο"/>
          <p:cNvSpPr/>
          <p:nvPr/>
        </p:nvSpPr>
        <p:spPr>
          <a:xfrm>
            <a:off x="0" y="2667000"/>
            <a:ext cx="40386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"/>
          <p:cNvSpPr txBox="1"/>
          <p:nvPr/>
        </p:nvSpPr>
        <p:spPr>
          <a:xfrm>
            <a:off x="381000" y="2971800"/>
            <a:ext cx="3810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Σαρκώματα «τύπου </a:t>
            </a:r>
            <a:r>
              <a:rPr lang="en-US" b="1" dirty="0"/>
              <a:t>Ewing</a:t>
            </a:r>
            <a:r>
              <a:rPr lang="el-GR" b="1" dirty="0"/>
              <a:t>»:</a:t>
            </a:r>
          </a:p>
          <a:p>
            <a:pPr marL="285750" indent="-285750">
              <a:buBlip>
                <a:blip r:embed="rId4"/>
              </a:buBlip>
            </a:pPr>
            <a:r>
              <a:rPr lang="en-US" dirty="0"/>
              <a:t>BCOR/CCNB3</a:t>
            </a:r>
          </a:p>
          <a:p>
            <a:pPr marL="285750" indent="-285750">
              <a:buBlip>
                <a:blip r:embed="rId4"/>
              </a:buBlip>
            </a:pPr>
            <a:r>
              <a:rPr lang="en-US" dirty="0"/>
              <a:t>CIC/DUX4</a:t>
            </a:r>
          </a:p>
          <a:p>
            <a:pPr marL="285750" indent="-285750">
              <a:buBlip>
                <a:blip r:embed="rId4"/>
              </a:buBlip>
            </a:pPr>
            <a:endParaRPr lang="en-US" dirty="0"/>
          </a:p>
          <a:p>
            <a:pPr marL="285750" indent="-285750">
              <a:buBlip>
                <a:blip r:embed="rId4"/>
              </a:buBlip>
            </a:pPr>
            <a:r>
              <a:rPr lang="el-GR" dirty="0"/>
              <a:t>Νέοι ενήλικες</a:t>
            </a:r>
          </a:p>
          <a:p>
            <a:pPr marL="285750" indent="-285750">
              <a:buBlip>
                <a:blip r:embed="rId4"/>
              </a:buBlip>
            </a:pPr>
            <a:r>
              <a:rPr lang="el-GR" dirty="0"/>
              <a:t>Μαλακά μόρια</a:t>
            </a:r>
          </a:p>
          <a:p>
            <a:pPr marL="285750" indent="-285750">
              <a:buBlip>
                <a:blip r:embed="rId4"/>
              </a:buBlip>
            </a:pPr>
            <a:r>
              <a:rPr lang="el-GR" b="1" dirty="0"/>
              <a:t>Λιγότερο χημειοευαίσθητο</a:t>
            </a:r>
          </a:p>
          <a:p>
            <a:pPr marL="285750" indent="-285750">
              <a:buBlip>
                <a:blip r:embed="rId4"/>
              </a:buBlip>
            </a:pPr>
            <a:r>
              <a:rPr lang="en-US" dirty="0"/>
              <a:t>CIC/DUX4</a:t>
            </a:r>
            <a:r>
              <a:rPr lang="el-GR" dirty="0"/>
              <a:t> </a:t>
            </a:r>
            <a:r>
              <a:rPr lang="el-GR" dirty="0" err="1">
                <a:sym typeface="Wingdings" pitchFamily="2" charset="2"/>
              </a:rPr>
              <a:t></a:t>
            </a:r>
            <a:r>
              <a:rPr lang="el-GR" dirty="0" err="1"/>
              <a:t>Χειρότερη</a:t>
            </a:r>
            <a:r>
              <a:rPr lang="el-GR" dirty="0"/>
              <a:t> πρόγνωση από το </a:t>
            </a:r>
            <a:r>
              <a:rPr lang="en-US" dirty="0"/>
              <a:t>Ewing</a:t>
            </a:r>
            <a:endParaRPr lang="el-GR" dirty="0"/>
          </a:p>
          <a:p>
            <a:pPr marL="285750" indent="-285750">
              <a:buBlip>
                <a:blip r:embed="rId4"/>
              </a:buBlip>
            </a:pPr>
            <a:r>
              <a:rPr lang="en-US" dirty="0"/>
              <a:t>BCOR/CCNB3</a:t>
            </a:r>
            <a:r>
              <a:rPr lang="el-GR" dirty="0">
                <a:sym typeface="Wingdings" pitchFamily="2" charset="2"/>
              </a:rPr>
              <a:t> </a:t>
            </a:r>
            <a:r>
              <a:rPr lang="el-GR" dirty="0" err="1">
                <a:sym typeface="Wingdings" pitchFamily="2" charset="2"/>
              </a:rPr>
              <a:t></a:t>
            </a:r>
            <a:r>
              <a:rPr lang="el-GR" dirty="0" err="1"/>
              <a:t>Καλύτερη</a:t>
            </a:r>
            <a:r>
              <a:rPr lang="el-GR" dirty="0"/>
              <a:t> πρόγνωση από το </a:t>
            </a:r>
            <a:r>
              <a:rPr lang="en-US" dirty="0"/>
              <a:t>Ewing</a:t>
            </a:r>
            <a:endParaRPr lang="el-GR" dirty="0"/>
          </a:p>
          <a:p>
            <a:pPr marL="285750" indent="-285750">
              <a:buBlip>
                <a:blip r:embed="rId4"/>
              </a:buBlip>
            </a:pPr>
            <a:endParaRPr lang="en-US" dirty="0"/>
          </a:p>
          <a:p>
            <a:endParaRPr lang="en-US" dirty="0"/>
          </a:p>
        </p:txBody>
      </p:sp>
      <p:sp>
        <p:nvSpPr>
          <p:cNvPr id="16" name="TextBox 9"/>
          <p:cNvSpPr txBox="1"/>
          <p:nvPr/>
        </p:nvSpPr>
        <p:spPr>
          <a:xfrm>
            <a:off x="1371600" y="152400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URC -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μοριακή ταξινόμηση</a:t>
            </a:r>
          </a:p>
        </p:txBody>
      </p:sp>
      <p:pic>
        <p:nvPicPr>
          <p:cNvPr id="15" name="Picture 7" descr="Untitled-1remastered fi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untitl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210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125" t="16667" r="17500" b="6667"/>
          <a:stretch>
            <a:fillRect/>
          </a:stretch>
        </p:blipFill>
        <p:spPr bwMode="auto">
          <a:xfrm>
            <a:off x="0" y="1066800"/>
            <a:ext cx="9144000" cy="49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- Ορθογώνιο"/>
          <p:cNvSpPr/>
          <p:nvPr/>
        </p:nvSpPr>
        <p:spPr>
          <a:xfrm>
            <a:off x="0" y="2667000"/>
            <a:ext cx="40386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10"/>
          <p:cNvSpPr txBox="1"/>
          <p:nvPr/>
        </p:nvSpPr>
        <p:spPr>
          <a:xfrm>
            <a:off x="228600" y="34290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rgbClr val="FF0000"/>
                </a:solidFill>
              </a:rPr>
              <a:t>Μπορούν να ταυτοποιηθούν </a:t>
            </a:r>
            <a:r>
              <a:rPr lang="el-GR" sz="2400" b="1" dirty="0">
                <a:solidFill>
                  <a:srgbClr val="FF0000"/>
                </a:solidFill>
              </a:rPr>
              <a:t>ΜΟΝΟ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l-GR" sz="2400" dirty="0">
                <a:solidFill>
                  <a:srgbClr val="FF0000"/>
                </a:solidFill>
              </a:rPr>
              <a:t>μοριακά με τις διαμεταθέσεις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1371600" y="1524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2020- URC -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μοριακή ταξινόμηση</a:t>
            </a:r>
          </a:p>
        </p:txBody>
      </p:sp>
      <p:pic>
        <p:nvPicPr>
          <p:cNvPr id="16" name="Picture 7" descr="Untitled-1remastered fi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untitl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210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125" t="14444" r="20000" b="5556"/>
          <a:stretch>
            <a:fillRect/>
          </a:stretch>
        </p:blipFill>
        <p:spPr bwMode="auto">
          <a:xfrm>
            <a:off x="0" y="914400"/>
            <a:ext cx="91122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71600" y="1524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2020- URC -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μοριακή ταξινόμηση</a:t>
            </a:r>
          </a:p>
        </p:txBody>
      </p:sp>
    </p:spTree>
    <p:extLst>
      <p:ext uri="{BB962C8B-B14F-4D97-AF65-F5344CB8AC3E}">
        <p14:creationId xmlns:p14="http://schemas.microsoft.com/office/powerpoint/2010/main" val="2614210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9" y="1143000"/>
            <a:ext cx="3825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28" y="1175288"/>
            <a:ext cx="3825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300" y="3618692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CD99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7339" y="3653668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WT1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34" y="4343400"/>
            <a:ext cx="3938588" cy="212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7148" y="6077684"/>
            <a:ext cx="3786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 tooltip="Persistent link using digital object identifier"/>
              </a:rPr>
              <a:t>https://doi.org/10.1016/j.humpath.2011.04.023</a:t>
            </a:r>
            <a:endParaRPr lang="en-US" dirty="0"/>
          </a:p>
        </p:txBody>
      </p:sp>
      <p:sp>
        <p:nvSpPr>
          <p:cNvPr id="18" name="TextBox 9"/>
          <p:cNvSpPr txBox="1"/>
          <p:nvPr/>
        </p:nvSpPr>
        <p:spPr>
          <a:xfrm>
            <a:off x="1371600" y="1524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2020- URC -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μοριακή ταξινόμηση</a:t>
            </a:r>
          </a:p>
        </p:txBody>
      </p:sp>
    </p:spTree>
    <p:extLst>
      <p:ext uri="{BB962C8B-B14F-4D97-AF65-F5344CB8AC3E}">
        <p14:creationId xmlns:p14="http://schemas.microsoft.com/office/powerpoint/2010/main" val="4224750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9" y="1143000"/>
            <a:ext cx="3825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28" y="1175288"/>
            <a:ext cx="3825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300" y="3618692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CD99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7339" y="3653668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WT1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34" y="4343400"/>
            <a:ext cx="3938588" cy="212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7148" y="6077684"/>
            <a:ext cx="3786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6" tooltip="Persistent link using digital object identifier"/>
              </a:rPr>
              <a:t>https://doi.org/10.1016/j.humpath.2011.04.023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7" descr="Untitled-1remastered fin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untitl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749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8006711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019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1969</a:t>
            </a:r>
            <a:endParaRPr lang="el-GR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0600" y="60248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1994</a:t>
            </a:r>
            <a:endParaRPr lang="el-GR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206559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Από το παρελθόν στο μέλλον...</a:t>
            </a:r>
          </a:p>
        </p:txBody>
      </p:sp>
    </p:spTree>
    <p:extLst>
      <p:ext uri="{BB962C8B-B14F-4D97-AF65-F5344CB8AC3E}">
        <p14:creationId xmlns:p14="http://schemas.microsoft.com/office/powerpoint/2010/main" val="558637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00" t="15704" r="18125" b="4920"/>
          <a:stretch>
            <a:fillRect/>
          </a:stretch>
        </p:blipFill>
        <p:spPr bwMode="auto">
          <a:xfrm>
            <a:off x="0" y="1295400"/>
            <a:ext cx="8940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Untitled-1remastered fi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untitl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6"/>
          <p:cNvSpPr txBox="1"/>
          <p:nvPr/>
        </p:nvSpPr>
        <p:spPr>
          <a:xfrm>
            <a:off x="1143000" y="178713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Προβληματισμοί σε σχέση με τα μοριακά ευρήματα</a:t>
            </a:r>
          </a:p>
        </p:txBody>
      </p:sp>
    </p:spTree>
    <p:extLst>
      <p:ext uri="{BB962C8B-B14F-4D97-AF65-F5344CB8AC3E}">
        <p14:creationId xmlns:p14="http://schemas.microsoft.com/office/powerpoint/2010/main" val="887965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9B1E07-7061-FE8A-7AB2-3A1AF90620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81000"/>
            <a:ext cx="3265223" cy="3124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338EE2-E26E-CA50-5DA2-9C9D4CEB3564}"/>
              </a:ext>
            </a:extLst>
          </p:cNvPr>
          <p:cNvSpPr txBox="1"/>
          <p:nvPr/>
        </p:nvSpPr>
        <p:spPr>
          <a:xfrm>
            <a:off x="455378" y="2971800"/>
            <a:ext cx="315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11.000.000 approx.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92E75-DD1D-413A-6A9B-B7FA57710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2590800"/>
            <a:ext cx="3810000" cy="381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A3D29F-7D2C-0B05-23D9-53D5855762E6}"/>
              </a:ext>
            </a:extLst>
          </p:cNvPr>
          <p:cNvSpPr txBox="1"/>
          <p:nvPr/>
        </p:nvSpPr>
        <p:spPr>
          <a:xfrm>
            <a:off x="3848100" y="253770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Oncologists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D4879-9C3F-A364-BC09-FD3A37E80903}"/>
              </a:ext>
            </a:extLst>
          </p:cNvPr>
          <p:cNvSpPr txBox="1"/>
          <p:nvPr/>
        </p:nvSpPr>
        <p:spPr>
          <a:xfrm>
            <a:off x="7162800" y="233190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Pathologists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90CA6A-F97D-5B81-A4F7-C30A9662701A}"/>
              </a:ext>
            </a:extLst>
          </p:cNvPr>
          <p:cNvSpPr txBox="1"/>
          <p:nvPr/>
        </p:nvSpPr>
        <p:spPr>
          <a:xfrm>
            <a:off x="2933700" y="44323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Radiologists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225800-57D9-8A3A-44D1-2D21FF6E77F7}"/>
              </a:ext>
            </a:extLst>
          </p:cNvPr>
          <p:cNvSpPr txBox="1"/>
          <p:nvPr/>
        </p:nvSpPr>
        <p:spPr>
          <a:xfrm>
            <a:off x="5562600" y="6336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Radiotherapists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346EDD-541F-C709-4B6F-0D435E5FC64C}"/>
              </a:ext>
            </a:extLst>
          </p:cNvPr>
          <p:cNvSpPr txBox="1"/>
          <p:nvPr/>
        </p:nvSpPr>
        <p:spPr>
          <a:xfrm>
            <a:off x="8077200" y="4126468"/>
            <a:ext cx="129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Surgeons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1143000" y="5562600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linkClick r:id="rId6"/>
              </a:rPr>
              <a:t>www.eosso.gr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9099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A3B018-C906-E8CC-4EE6-162A2614B9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1667" t="15556" r="33333" b="11111"/>
          <a:stretch/>
        </p:blipFill>
        <p:spPr>
          <a:xfrm>
            <a:off x="2400300" y="0"/>
            <a:ext cx="4343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2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4" name="Picture 2" descr="E:\102_MY PICTURES\2008 PHOTOS\2008_10203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6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6135469"/>
            <a:ext cx="342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3600" dirty="0"/>
              <a:t>Ευχαριστώ πολύ!</a:t>
            </a:r>
          </a:p>
        </p:txBody>
      </p:sp>
    </p:spTree>
    <p:extLst>
      <p:ext uri="{BB962C8B-B14F-4D97-AF65-F5344CB8AC3E}">
        <p14:creationId xmlns:p14="http://schemas.microsoft.com/office/powerpoint/2010/main" val="413445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9330" name="Picture 2" descr="Soft Tissue and Bone Tumours (Medicine): 9789283245025: Medicine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3429000" cy="4340506"/>
          </a:xfrm>
          <a:prstGeom prst="rect">
            <a:avLst/>
          </a:prstGeom>
          <a:noFill/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4" cstate="print"/>
          <a:srcRect l="2500" t="18889" r="18125" b="8889"/>
          <a:stretch>
            <a:fillRect/>
          </a:stretch>
        </p:blipFill>
        <p:spPr bwMode="auto">
          <a:xfrm>
            <a:off x="3733800" y="3226370"/>
            <a:ext cx="5370008" cy="274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4038600" y="17526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/>
              <a:t>2020 - 5</a:t>
            </a:r>
            <a:r>
              <a:rPr lang="el-GR" sz="4400" baseline="30000" dirty="0"/>
              <a:t>η</a:t>
            </a:r>
            <a:r>
              <a:rPr lang="el-GR" sz="4400" dirty="0"/>
              <a:t> ΕΚΔΟΣΗ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A957FF-48D2-4B7E-B087-3B32849BC0A7}"/>
              </a:ext>
            </a:extLst>
          </p:cNvPr>
          <p:cNvSpPr txBox="1"/>
          <p:nvPr/>
        </p:nvSpPr>
        <p:spPr>
          <a:xfrm>
            <a:off x="1447800" y="147935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Ρόλος ιστοπαθολόγου</a:t>
            </a:r>
          </a:p>
        </p:txBody>
      </p:sp>
      <p:pic>
        <p:nvPicPr>
          <p:cNvPr id="5" name="Picture 7" descr="Untitled-1remastered final">
            <a:extLst>
              <a:ext uri="{FF2B5EF4-FFF2-40B4-BE49-F238E27FC236}">
                <a16:creationId xmlns:a16="http://schemas.microsoft.com/office/drawing/2014/main" id="{9D8DFA3F-9C24-4FE0-B751-58B3FCC9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>
            <a:extLst>
              <a:ext uri="{FF2B5EF4-FFF2-40B4-BE49-F238E27FC236}">
                <a16:creationId xmlns:a16="http://schemas.microsoft.com/office/drawing/2014/main" id="{3AB5A125-D9CC-4C72-BD10-1ACE26F3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69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Ταξινόμηση όγκων μαλακών μορίων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WHO 2020</a:t>
            </a:r>
            <a:endParaRPr lang="el-GR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E:\scan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97" y="872836"/>
            <a:ext cx="3774803" cy="581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0" y="4572000"/>
            <a:ext cx="1488519" cy="179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952657" y="6298733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52657" y="5988942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952657" y="5440344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52657" y="2713500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52657" y="1543245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38384" y="853314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38384" y="1394271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38384" y="2567675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838384" y="2877323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838384" y="3033969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838384" y="4290501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838384" y="6344033"/>
            <a:ext cx="1466943" cy="128016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9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Όγκοι μαλακών μορίων - επιδημιολογικά</a:t>
            </a:r>
          </a:p>
        </p:txBody>
      </p:sp>
      <p:sp>
        <p:nvSpPr>
          <p:cNvPr id="4" name="Rectangle 3"/>
          <p:cNvSpPr/>
          <p:nvPr/>
        </p:nvSpPr>
        <p:spPr>
          <a:xfrm>
            <a:off x="113355" y="1266885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200" b="1" u="sng" dirty="0">
                <a:cs typeface="Arial" panose="020B0604020202020204" pitchFamily="34" charset="0"/>
              </a:rPr>
              <a:t>Επιδημιολογικά δεδομένα:</a:t>
            </a:r>
          </a:p>
          <a:p>
            <a:endParaRPr lang="en-US" sz="1200" u="sng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5"/>
              </a:buBlip>
            </a:pPr>
            <a:r>
              <a:rPr lang="el-GR" sz="1200" dirty="0">
                <a:cs typeface="Arial" panose="020B0604020202020204" pitchFamily="34" charset="0"/>
              </a:rPr>
              <a:t>Τα σαρκώματα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l-GR" sz="1200" dirty="0">
                <a:cs typeface="Arial" panose="020B0604020202020204" pitchFamily="34" charset="0"/>
              </a:rPr>
              <a:t>μαλακών μορίων  αποτελούν περίπου το 1% του συνόλου των κακοηθειών</a:t>
            </a:r>
          </a:p>
          <a:p>
            <a:pPr marL="171450" indent="-171450">
              <a:buBlip>
                <a:blip r:embed="rId5"/>
              </a:buBlip>
            </a:pPr>
            <a:endParaRPr lang="el-GR" sz="1200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5"/>
              </a:buBlip>
            </a:pPr>
            <a:r>
              <a:rPr lang="el-GR" sz="1200" dirty="0">
                <a:cs typeface="Arial" panose="020B0604020202020204" pitchFamily="34" charset="0"/>
              </a:rPr>
              <a:t>Αναλογία όγκων </a:t>
            </a:r>
            <a:r>
              <a:rPr lang="el-GR" sz="1200" b="1" dirty="0">
                <a:cs typeface="Arial" panose="020B0604020202020204" pitchFamily="34" charset="0"/>
              </a:rPr>
              <a:t>μαλακών μορίων : όγκων οστών </a:t>
            </a:r>
            <a:r>
              <a:rPr lang="el-GR" sz="1200" dirty="0">
                <a:cs typeface="Arial" panose="020B0604020202020204" pitchFamily="34" charset="0"/>
              </a:rPr>
              <a:t>= 10:1</a:t>
            </a:r>
          </a:p>
          <a:p>
            <a:pPr marL="171450" indent="-171450">
              <a:buBlip>
                <a:blip r:embed="rId5"/>
              </a:buBlip>
            </a:pPr>
            <a:endParaRPr lang="el-GR" sz="1200" b="1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5"/>
              </a:buBlip>
            </a:pPr>
            <a:r>
              <a:rPr lang="el-GR" sz="1200" dirty="0">
                <a:cs typeface="Arial" panose="020B0604020202020204" pitchFamily="34" charset="0"/>
              </a:rPr>
              <a:t>Σε αντίθεση με τα οστικά σαρκώματα, είναι πιο σπάνια στα παιδιά</a:t>
            </a:r>
          </a:p>
          <a:p>
            <a:r>
              <a:rPr lang="el-GR" sz="1200" dirty="0">
                <a:cs typeface="Arial" panose="020B0604020202020204" pitchFamily="34" charset="0"/>
              </a:rPr>
              <a:t>	0,9 / 100.000 παιδιά</a:t>
            </a:r>
          </a:p>
          <a:p>
            <a:r>
              <a:rPr lang="el-GR" sz="1200" dirty="0">
                <a:cs typeface="Arial" panose="020B0604020202020204" pitchFamily="34" charset="0"/>
              </a:rPr>
              <a:t>	18,2 / 100.000 ενήλικες</a:t>
            </a:r>
          </a:p>
          <a:p>
            <a:endParaRPr lang="el-GR" sz="1200" dirty="0">
              <a:cs typeface="Arial" panose="020B0604020202020204" pitchFamily="34" charset="0"/>
            </a:endParaRPr>
          </a:p>
          <a:p>
            <a:r>
              <a:rPr lang="el-GR" sz="1200" u="sng" dirty="0">
                <a:cs typeface="Arial" panose="020B0604020202020204" pitchFamily="34" charset="0"/>
              </a:rPr>
              <a:t>Ωστόσο, επιθετικά σαρκώματα όπως το εμβρυϊκό ραβδομυοσάρκωμα, το συνοβιακό σάρκωμα και το νευροβλάστωμα εντοπίζονται σε πιο μικρές ηλικίες</a:t>
            </a:r>
          </a:p>
          <a:p>
            <a:pPr marL="171450" indent="-171450">
              <a:buBlip>
                <a:blip r:embed="rId5"/>
              </a:buBlip>
            </a:pPr>
            <a:endParaRPr lang="el-GR" sz="1200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5"/>
              </a:buBlip>
            </a:pPr>
            <a:r>
              <a:rPr lang="el-GR" sz="1200" dirty="0">
                <a:cs typeface="Arial" panose="020B0604020202020204" pitchFamily="34" charset="0"/>
              </a:rPr>
              <a:t>Προδιαθεσικοί παράγοντες: τα περισσότερα σαρκώματα </a:t>
            </a:r>
            <a:r>
              <a:rPr lang="el-GR" sz="1200" b="1" dirty="0">
                <a:cs typeface="Arial" panose="020B0604020202020204" pitchFamily="34" charset="0"/>
              </a:rPr>
              <a:t>δεν έχουν</a:t>
            </a:r>
            <a:r>
              <a:rPr lang="el-GR" sz="1200" dirty="0">
                <a:cs typeface="Arial" panose="020B0604020202020204" pitchFamily="34" charset="0"/>
              </a:rPr>
              <a:t> σαφή αιτιολογία: ακτινοβολία, ιοί, χημικοί παράγοντες</a:t>
            </a:r>
            <a:endParaRPr lang="en-US" sz="1200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5"/>
              </a:buBlip>
            </a:pPr>
            <a:endParaRPr lang="el-GR" sz="1200" dirty="0">
              <a:cs typeface="Arial" panose="020B0604020202020204" pitchFamily="34" charset="0"/>
            </a:endParaRPr>
          </a:p>
          <a:p>
            <a:pPr marL="171450" indent="-171450">
              <a:buBlip>
                <a:blip r:embed="rId5"/>
              </a:buBlip>
            </a:pPr>
            <a:r>
              <a:rPr lang="el-GR" sz="1200" dirty="0">
                <a:cs typeface="Arial" panose="020B0604020202020204" pitchFamily="34" charset="0"/>
              </a:rPr>
              <a:t>Γενετική προδιάθεση:</a:t>
            </a:r>
            <a:endParaRPr lang="en-US" sz="1200" dirty="0"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dirty="0">
                <a:cs typeface="Arial" panose="020B0604020202020204" pitchFamily="34" charset="0"/>
              </a:rPr>
              <a:t>NF1</a:t>
            </a:r>
            <a:endParaRPr lang="el-GR" sz="1200" b="1" u="sng" dirty="0">
              <a:cs typeface="Arial" panose="020B0604020202020204" pitchFamily="34" charset="0"/>
            </a:endParaRPr>
          </a:p>
          <a:p>
            <a:endParaRPr lang="el-GR" sz="1200" b="1" u="sng" dirty="0"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6" y="1676400"/>
            <a:ext cx="4000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4495800"/>
            <a:ext cx="21145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130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304800" y="1524000"/>
            <a:ext cx="4191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600" dirty="0">
                <a:latin typeface="Arial" charset="0"/>
                <a:cs typeface="Arial" charset="0"/>
              </a:rPr>
              <a:t>Διακρίνονται σε: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600" dirty="0">
              <a:latin typeface="Arial" charset="0"/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altLang="el-GR" sz="1600" u="sng" dirty="0">
                <a:latin typeface="Arial" charset="0"/>
                <a:cs typeface="Arial" charset="0"/>
              </a:rPr>
              <a:t>καλοήθη</a:t>
            </a:r>
            <a:r>
              <a:rPr lang="el-GR" altLang="el-GR" sz="1600" dirty="0">
                <a:latin typeface="Arial" charset="0"/>
                <a:cs typeface="Arial" charset="0"/>
              </a:rPr>
              <a:t> (κατάληξη –ώματα) </a:t>
            </a:r>
            <a:endParaRPr lang="en-US" altLang="el-GR" sz="1600" dirty="0">
              <a:latin typeface="Arial" charset="0"/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l-GR" sz="1600" dirty="0">
              <a:latin typeface="Arial" charset="0"/>
              <a:cs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altLang="el-GR" sz="1600" u="sng" dirty="0">
                <a:latin typeface="Arial" charset="0"/>
                <a:cs typeface="Arial" charset="0"/>
              </a:rPr>
              <a:t>κακοήθη</a:t>
            </a:r>
            <a:r>
              <a:rPr lang="el-GR" altLang="el-GR" sz="1600" dirty="0">
                <a:latin typeface="Arial" charset="0"/>
                <a:cs typeface="Arial" charset="0"/>
              </a:rPr>
              <a:t> (κατάληξη –σαρκώματα)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600" dirty="0">
              <a:latin typeface="Arial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l-GR" sz="1600" dirty="0">
                <a:latin typeface="Arial" charset="0"/>
                <a:cs typeface="Arial" charset="0"/>
              </a:rPr>
              <a:t>Η ορολογία στην παθολογική ανατομική είναι περιγραφική...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altLang="el-GR" sz="1600" dirty="0">
              <a:latin typeface="Arial" charset="0"/>
              <a:cs typeface="Arial" charset="0"/>
            </a:endParaRPr>
          </a:p>
        </p:txBody>
      </p:sp>
      <p:graphicFrame>
        <p:nvGraphicFramePr>
          <p:cNvPr id="8" name="3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601268"/>
              </p:ext>
            </p:extLst>
          </p:nvPr>
        </p:nvGraphicFramePr>
        <p:xfrm>
          <a:off x="4267200" y="1981200"/>
          <a:ext cx="4710112" cy="1501776"/>
        </p:xfrm>
        <a:graphic>
          <a:graphicData uri="http://schemas.openxmlformats.org/drawingml/2006/table">
            <a:tbl>
              <a:tblPr/>
              <a:tblGrid>
                <a:gridCol w="2202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algn="l" fontAlgn="b"/>
                      <a:r>
                        <a:rPr lang="el-GR" sz="2400" b="1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Καλόηθες</a:t>
                      </a:r>
                      <a:endParaRPr lang="el-GR" sz="24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algn="l" fontAlgn="b"/>
                      <a:r>
                        <a:rPr lang="el-GR" sz="24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Κακόηθες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444">
                <a:tc>
                  <a:txBody>
                    <a:bodyPr/>
                    <a:lstStyle/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Λίπωμα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Λιποσάρκωμα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444">
                <a:tc>
                  <a:txBody>
                    <a:bodyPr/>
                    <a:lstStyle/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Αιμαγγείωμα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Αγγειοσάρκωμα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Ίνωμα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algn="l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Μυξοϊνοσάρκωμα</a:t>
                      </a:r>
                    </a:p>
                  </a:txBody>
                  <a:tcPr marL="9526" marR="9526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Ονοματολογία</a:t>
            </a:r>
          </a:p>
        </p:txBody>
      </p:sp>
    </p:spTree>
    <p:extLst>
      <p:ext uri="{BB962C8B-B14F-4D97-AF65-F5344CB8AC3E}">
        <p14:creationId xmlns:p14="http://schemas.microsoft.com/office/powerpoint/2010/main" val="8879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672"/>
            <a:ext cx="9144000" cy="484732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14400" y="4038600"/>
            <a:ext cx="3276600" cy="1447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Όγκοι μαλακών μορίων - επιδημιολογικά</a:t>
            </a:r>
          </a:p>
        </p:txBody>
      </p:sp>
    </p:spTree>
    <p:extLst>
      <p:ext uri="{BB962C8B-B14F-4D97-AF65-F5344CB8AC3E}">
        <p14:creationId xmlns:p14="http://schemas.microsoft.com/office/powerpoint/2010/main" val="71997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Untitled-1remastered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17" y="98241"/>
            <a:ext cx="429945" cy="66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ntit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58" y="93349"/>
            <a:ext cx="455714" cy="6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574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219200"/>
            <a:ext cx="3581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1046163" indent="-18573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i="1">
                <a:solidFill>
                  <a:schemeClr val="bg1"/>
                </a:solidFill>
                <a:latin typeface="+mn-lt"/>
              </a:defRPr>
            </a:lvl3pPr>
            <a:lvl4pPr marL="1431925" indent="-195263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1909763" indent="-19208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3669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8241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2813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738563" indent="-192088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l-GR" altLang="nl-NL" sz="1200" kern="0" noProof="0" dirty="0">
                <a:solidFill>
                  <a:srgbClr val="111166"/>
                </a:solidFill>
              </a:rPr>
              <a:t>Σε σχέση με τα νεοπλάσματα των μαλακών μορίων:</a:t>
            </a:r>
            <a:endParaRPr kumimoji="0" lang="nl-NL" altLang="nl-NL" sz="12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lang="el-GR" altLang="nl-NL" sz="1200" kern="0" dirty="0">
                <a:solidFill>
                  <a:srgbClr val="111166"/>
                </a:solidFill>
              </a:rPr>
              <a:t>Σπάνια (τα κακοήθη)</a:t>
            </a:r>
            <a:endParaRPr lang="en-US" altLang="nl-NL" sz="1200" kern="0" dirty="0">
              <a:solidFill>
                <a:srgbClr val="111166"/>
              </a:solidFill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l-GR" alt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Σε σύνολο περίπου</a:t>
            </a:r>
            <a:r>
              <a:rPr kumimoji="0" lang="el-GR" altLang="nl-NL" sz="1200" b="0" i="0" u="none" strike="noStrike" kern="0" cap="none" spc="0" normalizeH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 114</a:t>
            </a:r>
            <a:r>
              <a:rPr kumimoji="0" lang="el-GR" alt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 οντοτήτων:</a:t>
            </a:r>
          </a:p>
          <a:p>
            <a:pPr lvl="2" indent="-187325" eaLnBrk="1" hangingPunct="1">
              <a:defRPr/>
            </a:pPr>
            <a:r>
              <a:rPr lang="el-GR" altLang="nl-NL" sz="1200" kern="0" dirty="0">
                <a:solidFill>
                  <a:srgbClr val="111166"/>
                </a:solidFill>
              </a:rPr>
              <a:t>Καλοήθη </a:t>
            </a:r>
            <a:r>
              <a:rPr lang="en-US" altLang="nl-NL" sz="1200" kern="0" dirty="0">
                <a:solidFill>
                  <a:srgbClr val="111166"/>
                </a:solidFill>
              </a:rPr>
              <a:t>n=</a:t>
            </a:r>
            <a:r>
              <a:rPr lang="el-GR" altLang="nl-NL" sz="1200" kern="0" dirty="0">
                <a:solidFill>
                  <a:srgbClr val="111166"/>
                </a:solidFill>
              </a:rPr>
              <a:t>65</a:t>
            </a:r>
            <a:endParaRPr lang="en-US" altLang="nl-NL" sz="1200" kern="0" dirty="0">
              <a:solidFill>
                <a:srgbClr val="111166"/>
              </a:solidFill>
            </a:endParaRPr>
          </a:p>
          <a:p>
            <a:pPr lvl="2" indent="-187325" eaLnBrk="1" hangingPunct="1">
              <a:defRPr/>
            </a:pPr>
            <a:r>
              <a:rPr lang="el-GR" altLang="nl-NL" sz="1200" kern="0" dirty="0">
                <a:solidFill>
                  <a:srgbClr val="111166"/>
                </a:solidFill>
              </a:rPr>
              <a:t>Ενδιάμεσης βιολογικής συμπεριφοράς </a:t>
            </a:r>
            <a:r>
              <a:rPr lang="en-US" altLang="nl-NL" sz="1200" kern="0" dirty="0">
                <a:solidFill>
                  <a:srgbClr val="111166"/>
                </a:solidFill>
              </a:rPr>
              <a:t>n=</a:t>
            </a:r>
            <a:r>
              <a:rPr lang="el-GR" altLang="nl-NL" sz="1200" kern="0" dirty="0">
                <a:solidFill>
                  <a:srgbClr val="111166"/>
                </a:solidFill>
              </a:rPr>
              <a:t>12</a:t>
            </a:r>
            <a:endParaRPr lang="en-US" altLang="nl-NL" sz="1200" kern="0" dirty="0">
              <a:solidFill>
                <a:srgbClr val="111166"/>
              </a:solidFill>
            </a:endParaRPr>
          </a:p>
          <a:p>
            <a:pPr lvl="2" indent="-187325" eaLnBrk="1" hangingPunct="1">
              <a:defRPr/>
            </a:pPr>
            <a:r>
              <a:rPr lang="el-GR" altLang="nl-NL" sz="1200" kern="0" dirty="0">
                <a:solidFill>
                  <a:srgbClr val="FF0000"/>
                </a:solidFill>
              </a:rPr>
              <a:t>Κακοήθη </a:t>
            </a:r>
            <a:r>
              <a:rPr lang="en-US" altLang="nl-NL" sz="1200" kern="0" dirty="0">
                <a:solidFill>
                  <a:srgbClr val="FF0000"/>
                </a:solidFill>
              </a:rPr>
              <a:t>n=</a:t>
            </a:r>
            <a:r>
              <a:rPr lang="el-GR" altLang="nl-NL" sz="1200" kern="0" dirty="0">
                <a:solidFill>
                  <a:srgbClr val="FF0000"/>
                </a:solidFill>
              </a:rPr>
              <a:t>37</a:t>
            </a:r>
            <a:endParaRPr kumimoji="0" lang="nl-NL" altLang="nl-NL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l-GR" alt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Διάφορα ιστολογικά πρότυπα,</a:t>
            </a:r>
            <a:r>
              <a:rPr kumimoji="0" lang="el-GR" altLang="nl-NL" sz="1200" b="0" i="0" u="none" strike="noStrike" kern="0" cap="none" spc="0" normalizeH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 χαρακτηριστικά για κάθε σάρκωμα, </a:t>
            </a:r>
            <a:r>
              <a:rPr kumimoji="0" lang="el-GR" altLang="nl-NL" sz="1200" b="0" i="0" u="sng" strike="noStrike" kern="0" cap="none" spc="0" normalizeH="0" noProof="0" dirty="0">
                <a:ln>
                  <a:noFill/>
                </a:ln>
                <a:solidFill>
                  <a:srgbClr val="111166"/>
                </a:solidFill>
                <a:effectLst/>
                <a:uLnTx/>
                <a:uFillTx/>
              </a:rPr>
              <a:t>αλλά εκτεταμένη μορφολογική επικάλυψη</a:t>
            </a:r>
            <a:endParaRPr kumimoji="0" lang="el-GR" altLang="nl-NL" sz="1200" b="0" i="0" u="sng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lang="el-GR" altLang="nl-NL" sz="1200" kern="0" dirty="0">
                <a:solidFill>
                  <a:srgbClr val="111166"/>
                </a:solidFill>
              </a:rPr>
              <a:t>Ανοσοϊστοχημεία?</a:t>
            </a:r>
            <a:endParaRPr kumimoji="0" lang="en-US" altLang="nl-NL" sz="1200" b="0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571500" marR="0" lvl="1" indent="-18732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endParaRPr kumimoji="0" lang="nl-NL" altLang="nl-NL" sz="1200" b="0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nl-NL" altLang="nl-NL" sz="12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2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altLang="nl-NL" sz="12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  <a:p>
            <a:pPr marL="193675" marR="0" lvl="0" indent="-193675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nl-NL" sz="1200" b="1" i="0" u="none" strike="noStrike" kern="0" cap="none" spc="0" normalizeH="0" baseline="0" noProof="0" dirty="0">
              <a:ln>
                <a:noFill/>
              </a:ln>
              <a:solidFill>
                <a:srgbClr val="111166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20655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Γενικά χαρακτηριστικά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33800" y="856463"/>
            <a:ext cx="2560637" cy="2033812"/>
            <a:chOff x="3733800" y="856463"/>
            <a:chExt cx="2560637" cy="2033812"/>
          </a:xfrm>
        </p:grpSpPr>
        <p:sp>
          <p:nvSpPr>
            <p:cNvPr id="14" name="TextBox 13"/>
            <p:cNvSpPr txBox="1"/>
            <p:nvPr/>
          </p:nvSpPr>
          <p:spPr>
            <a:xfrm>
              <a:off x="3825744" y="2659443"/>
              <a:ext cx="9144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900" dirty="0"/>
                <a:t>Λειομύωμα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856463"/>
              <a:ext cx="2560637" cy="1847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484287" y="856463"/>
            <a:ext cx="2468563" cy="2028473"/>
            <a:chOff x="6484287" y="856463"/>
            <a:chExt cx="2468563" cy="2028473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2" t="8612" r="8612" b="8612"/>
            <a:stretch/>
          </p:blipFill>
          <p:spPr bwMode="auto">
            <a:xfrm>
              <a:off x="6484287" y="856463"/>
              <a:ext cx="2461276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514450" y="2654104"/>
              <a:ext cx="24384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900" dirty="0"/>
                <a:t>Διαυγοκυτταρικό σάρκωμα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33800" y="2855146"/>
            <a:ext cx="2559179" cy="2031443"/>
            <a:chOff x="3733800" y="2855146"/>
            <a:chExt cx="2559179" cy="2031443"/>
          </a:xfrm>
        </p:grpSpPr>
        <p:sp>
          <p:nvSpPr>
            <p:cNvPr id="21" name="TextBox 20"/>
            <p:cNvSpPr txBox="1"/>
            <p:nvPr/>
          </p:nvSpPr>
          <p:spPr>
            <a:xfrm>
              <a:off x="3791737" y="4655757"/>
              <a:ext cx="24384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900" dirty="0"/>
                <a:t>Προέχον δερματοϊνοσάρκωμα</a:t>
              </a:r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01" t="15182" r="15182" b="12100"/>
            <a:stretch/>
          </p:blipFill>
          <p:spPr bwMode="auto">
            <a:xfrm>
              <a:off x="3733800" y="2855146"/>
              <a:ext cx="2559179" cy="1855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6487403" y="2855146"/>
            <a:ext cx="2480266" cy="2033332"/>
            <a:chOff x="6487403" y="2855146"/>
            <a:chExt cx="2480266" cy="2033332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7" t="7157" r="7157" b="7157"/>
            <a:stretch/>
          </p:blipFill>
          <p:spPr bwMode="auto">
            <a:xfrm>
              <a:off x="6487403" y="2855146"/>
              <a:ext cx="2472441" cy="185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529269" y="4657646"/>
              <a:ext cx="24384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900" dirty="0"/>
                <a:t>Στρωματικός όγκος ΓΕΣ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33800" y="4846572"/>
            <a:ext cx="2559179" cy="1902892"/>
            <a:chOff x="3733800" y="4846572"/>
            <a:chExt cx="2559179" cy="1902892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 t="2768" r="31593" b="2768"/>
            <a:stretch/>
          </p:blipFill>
          <p:spPr bwMode="auto">
            <a:xfrm>
              <a:off x="3733800" y="4846572"/>
              <a:ext cx="2559179" cy="174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783551" y="6518632"/>
              <a:ext cx="10869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900" dirty="0"/>
                <a:t>Σάρκωμα </a:t>
              </a:r>
              <a:r>
                <a:rPr lang="en-US" sz="900" dirty="0"/>
                <a:t>Ewing</a:t>
              </a:r>
              <a:endParaRPr lang="el-GR" sz="9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84287" y="4834476"/>
            <a:ext cx="2476455" cy="1916877"/>
            <a:chOff x="6484287" y="4834476"/>
            <a:chExt cx="2476455" cy="1916877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9" t="9931" r="7868" b="17970"/>
            <a:stretch/>
          </p:blipFill>
          <p:spPr bwMode="auto">
            <a:xfrm>
              <a:off x="6484287" y="4834476"/>
              <a:ext cx="2468563" cy="1754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6522342" y="6520521"/>
              <a:ext cx="24384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900" dirty="0"/>
                <a:t>Διφασικό συνοβιακό σάρκωμα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8950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2863</TotalTime>
  <Words>1428</Words>
  <Application>Microsoft Office PowerPoint</Application>
  <PresentationFormat>On-screen Show (4:3)</PresentationFormat>
  <Paragraphs>285</Paragraphs>
  <Slides>33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Agrogiannis, G.A. (poialg)</dc:creator>
  <cp:lastModifiedBy>George Agrogiannis</cp:lastModifiedBy>
  <cp:revision>270</cp:revision>
  <dcterms:created xsi:type="dcterms:W3CDTF">2014-10-24T14:32:11Z</dcterms:created>
  <dcterms:modified xsi:type="dcterms:W3CDTF">2024-04-17T20:16:27Z</dcterms:modified>
</cp:coreProperties>
</file>