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288" r:id="rId3"/>
    <p:sldId id="298" r:id="rId4"/>
    <p:sldId id="299" r:id="rId5"/>
    <p:sldId id="719" r:id="rId6"/>
    <p:sldId id="322" r:id="rId7"/>
    <p:sldId id="720" r:id="rId8"/>
    <p:sldId id="721" r:id="rId9"/>
    <p:sldId id="440" r:id="rId10"/>
    <p:sldId id="722" r:id="rId11"/>
    <p:sldId id="723" r:id="rId12"/>
    <p:sldId id="724" r:id="rId13"/>
    <p:sldId id="725" r:id="rId14"/>
    <p:sldId id="726" r:id="rId15"/>
    <p:sldId id="731" r:id="rId16"/>
    <p:sldId id="265" r:id="rId17"/>
    <p:sldId id="267" r:id="rId18"/>
    <p:sldId id="268" r:id="rId19"/>
    <p:sldId id="275" r:id="rId20"/>
    <p:sldId id="274" r:id="rId21"/>
    <p:sldId id="258" r:id="rId22"/>
    <p:sldId id="259" r:id="rId23"/>
    <p:sldId id="727" r:id="rId24"/>
    <p:sldId id="728" r:id="rId25"/>
    <p:sldId id="718" r:id="rId26"/>
    <p:sldId id="449" r:id="rId27"/>
    <p:sldId id="450" r:id="rId28"/>
    <p:sldId id="451" r:id="rId29"/>
    <p:sldId id="729" r:id="rId30"/>
    <p:sldId id="257" r:id="rId31"/>
    <p:sldId id="297" r:id="rId32"/>
    <p:sldId id="323" r:id="rId33"/>
    <p:sldId id="384" r:id="rId34"/>
    <p:sldId id="385" r:id="rId35"/>
    <p:sldId id="386" r:id="rId36"/>
    <p:sldId id="376" r:id="rId37"/>
    <p:sldId id="371" r:id="rId38"/>
    <p:sldId id="375" r:id="rId39"/>
    <p:sldId id="381" r:id="rId40"/>
    <p:sldId id="431" r:id="rId41"/>
    <p:sldId id="414" r:id="rId42"/>
    <p:sldId id="417" r:id="rId43"/>
    <p:sldId id="436" r:id="rId44"/>
    <p:sldId id="387" r:id="rId45"/>
    <p:sldId id="388" r:id="rId46"/>
    <p:sldId id="389" r:id="rId47"/>
    <p:sldId id="390" r:id="rId48"/>
    <p:sldId id="391" r:id="rId49"/>
    <p:sldId id="437" r:id="rId50"/>
    <p:sldId id="438" r:id="rId51"/>
    <p:sldId id="439" r:id="rId52"/>
    <p:sldId id="441" r:id="rId53"/>
    <p:sldId id="433" r:id="rId54"/>
    <p:sldId id="348" r:id="rId55"/>
    <p:sldId id="349" r:id="rId56"/>
    <p:sldId id="350" r:id="rId57"/>
    <p:sldId id="442" r:id="rId58"/>
    <p:sldId id="353" r:id="rId59"/>
    <p:sldId id="444" r:id="rId60"/>
    <p:sldId id="351" r:id="rId61"/>
    <p:sldId id="432" r:id="rId62"/>
    <p:sldId id="356" r:id="rId63"/>
    <p:sldId id="357" r:id="rId64"/>
    <p:sldId id="358" r:id="rId65"/>
    <p:sldId id="443" r:id="rId66"/>
    <p:sldId id="407" r:id="rId67"/>
    <p:sldId id="411" r:id="rId68"/>
    <p:sldId id="412" r:id="rId69"/>
    <p:sldId id="401" r:id="rId70"/>
    <p:sldId id="402" r:id="rId71"/>
    <p:sldId id="403" r:id="rId72"/>
    <p:sldId id="404" r:id="rId73"/>
    <p:sldId id="415" r:id="rId74"/>
    <p:sldId id="383" r:id="rId75"/>
    <p:sldId id="382" r:id="rId76"/>
    <p:sldId id="370" r:id="rId77"/>
    <p:sldId id="446" r:id="rId78"/>
    <p:sldId id="447" r:id="rId79"/>
    <p:sldId id="448" r:id="rId80"/>
    <p:sldId id="396" r:id="rId81"/>
    <p:sldId id="400" r:id="rId82"/>
    <p:sldId id="452" r:id="rId83"/>
    <p:sldId id="429" r:id="rId84"/>
    <p:sldId id="319" r:id="rId85"/>
    <p:sldId id="312" r:id="rId86"/>
    <p:sldId id="318" r:id="rId87"/>
    <p:sldId id="286" r:id="rId88"/>
    <p:sldId id="313" r:id="rId89"/>
    <p:sldId id="426" r:id="rId90"/>
    <p:sldId id="422" r:id="rId91"/>
    <p:sldId id="308" r:id="rId9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54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BC896-A529-5B47-9FB8-224D0FD06E1E}" type="datetimeFigureOut">
              <a:rPr lang="el-GR" smtClean="0"/>
              <a:t>13/3/23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4C5E1-03EA-1743-B233-F3C0ABC05C0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004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058A4-5069-7849-A5D0-7B872A62E8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8687F6-891E-054A-BBCE-B89E409C7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5F23325-5182-264E-8DFB-A6CD3826A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50FA37B-C887-2041-B6C3-E7FBB2DE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5E9B126-6E8F-6C45-85AD-40E802FE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1D56AAF-F08B-1B4C-B0B7-A4EB6261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029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D0AAE2-5205-CF4B-B0BF-EBDFB26B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0580C52-6C3E-8548-AB28-80CD839E2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6C2A44-A429-C845-8185-BAA34773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45C68B8-695C-9640-9D19-CC565D07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642A795-2CC7-8B4B-94BB-FDEEA817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848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BA615FE-66F9-1844-B55C-D78B52463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0C4C2B6-F5AD-FB46-A3A1-E63DC766C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89D35C8-D102-FC43-99EB-1F93F102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78DCD7-3B8B-2545-8DB8-53C70E61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8382CC1-800C-1B48-9A3A-3EF422A9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8116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without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81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D83299-0AFE-4C47-8240-8F68FBC2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E1A073B-2AF0-DD48-84E2-FCD7D0FC6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9014B32-38E2-0842-BF13-DDC458FF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0B1DAAC-9782-5B42-BCBE-8DC365BE0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B716AB-0165-624C-A3D9-6038BEA4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38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F75A02-3ADA-C54A-9ACB-BE24DE71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A075329-7E1E-3B41-8A7B-F1625FD93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7831A51-B551-2A40-BD71-38181A3E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B2B1841-B1C5-B141-9B4B-CF18BB874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E5881F0-410F-C247-938E-0768AF5B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020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8E5A68-D0DA-D148-A828-D671A5A3C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5CF55D-95C2-E147-911E-0D3A1A1AB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B46DDDA-2229-7E43-95F5-39B50655B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0D999F2-8229-9C46-A270-8B2FC70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45C156E-D4F8-7746-AD1A-D9075F21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BC57C30-BAE2-A744-9945-49AAB6308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642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225818-8F8F-5B41-90D7-B373E823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B84E253-D9A8-A243-9048-F2D67D4F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B4BCFE0-6153-2745-8F75-03297CDFE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92EA379-450B-B14D-9531-6954631DA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0763228-6F3E-E24E-8D61-0A8D1E51C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9CE3F14-AFAB-E242-AD43-BB99FB37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0E87B45-F102-644A-BB7B-EB3FF7EF8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20F738A-31F5-9F4D-9889-516D65BB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711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6F304C-2C46-A541-A083-C4BF31C4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117795EF-94A3-3D4D-8D28-1FA1D2E7B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CD7CB8A-57EB-2F45-9486-0D9D6772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C6ECFE5-B47D-C349-9C52-1BCE6FF5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298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ABB4136-0E15-0447-AFDA-8B4F4464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A6A89BE-5F06-DF42-A542-183954C0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DE9ABFC-CF95-4B42-9AA3-A956B819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6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B2C9EA-1B33-D84E-B46E-8FA027839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824C3A-1B2C-2B42-A423-F21E94BB3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C0E72A9-E41D-A14A-A110-9FC562C36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A755974-7E85-9348-9D30-86F5DBBD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CCE23E7-328B-8744-9721-63A5AF44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DB3261F-9AD5-0C49-920F-41DB12A8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511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77D556-7701-C74F-B21C-27B6279C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0B59684-BE53-2D4E-8D13-EDCCB8D61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E8649DA-DC33-CE43-98A2-51EF252A0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364F4A0-98AA-C241-92C2-B005E868D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B156396-ABD7-744C-99C4-32A6FDAF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E0913E4-4838-D748-9A3A-F95F05BF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287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B2C0B78-05A7-D74A-9F52-6AB41580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02A0536-1600-3045-81C9-042428B68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7BAC140-40E9-E140-A9F1-9BFC53B2C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8BDD6-4E8D-D047-9637-452F76849AB4}" type="datetimeFigureOut">
              <a:rPr lang="el-GR" smtClean="0"/>
              <a:t>13/3/23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80E9C2-259A-CA43-AA14-9CF21069B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1F68A33-8E5E-154F-A26C-4B71BD827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E6E8-B2EB-2140-98EB-37C6E481AC4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951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F670AE-B620-FA46-B4F9-AD88F8A18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0477"/>
            <a:ext cx="9144000" cy="2387600"/>
          </a:xfrm>
        </p:spPr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Κλασσικοί προγνωστικοί και προβλεπτικοί </a:t>
            </a:r>
            <a:r>
              <a:rPr lang="el-GR" sz="4000" b="1" dirty="0" err="1">
                <a:latin typeface="+mn-lt"/>
              </a:rPr>
              <a:t>βιοδείκτες</a:t>
            </a:r>
            <a:r>
              <a:rPr lang="el-GR" sz="4000" b="1" dirty="0">
                <a:latin typeface="+mn-lt"/>
              </a:rPr>
              <a:t> στον καρκίνο 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8E4DDCC-DF8A-4348-8DF9-56A12C0040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Στάμος ΘΕΟΧΑΡΗΣ</a:t>
            </a:r>
          </a:p>
        </p:txBody>
      </p:sp>
    </p:spTree>
    <p:extLst>
      <p:ext uri="{BB962C8B-B14F-4D97-AF65-F5344CB8AC3E}">
        <p14:creationId xmlns:p14="http://schemas.microsoft.com/office/powerpoint/2010/main" val="279039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>
                <a:latin typeface="Calibri" charset="0"/>
              </a:rPr>
              <a:t>Ιστολογικός τύπος</a:t>
            </a:r>
            <a:r>
              <a:rPr lang="en-US" b="1" u="sng" dirty="0">
                <a:latin typeface="Calibri" charset="0"/>
              </a:rPr>
              <a:t>-</a:t>
            </a:r>
            <a:r>
              <a:rPr lang="el-GR" b="1" u="sng" dirty="0">
                <a:latin typeface="Calibri" charset="0"/>
              </a:rPr>
              <a:t>Ειδικοί τύποι με καλύτερη πρόγνωση</a:t>
            </a:r>
            <a:r>
              <a:rPr lang="en-US" b="1" u="sng" dirty="0">
                <a:latin typeface="Calibri" charset="0"/>
              </a:rPr>
              <a:t>:</a:t>
            </a:r>
            <a:endParaRPr lang="el-GR" b="1" u="sng" dirty="0">
              <a:latin typeface="Calibri" charset="0"/>
            </a:endParaRP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Σωληνώδες καρκίνωμα</a:t>
            </a: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Βλεννώδες καρκίνωμα</a:t>
            </a:r>
          </a:p>
          <a:p>
            <a:pPr>
              <a:buFont typeface="Wingdings" charset="0"/>
              <a:buChar char="ü"/>
            </a:pPr>
            <a:r>
              <a:rPr lang="el-GR" b="1" dirty="0" err="1">
                <a:latin typeface="Calibri" charset="0"/>
              </a:rPr>
              <a:t>Μυελοειδές</a:t>
            </a:r>
            <a:r>
              <a:rPr lang="el-GR" b="1" dirty="0">
                <a:latin typeface="Calibri" charset="0"/>
              </a:rPr>
              <a:t> καρκίνωμα</a:t>
            </a:r>
          </a:p>
          <a:p>
            <a:endParaRPr lang="en-US" dirty="0">
              <a:latin typeface="Calibri" charset="0"/>
            </a:endParaRPr>
          </a:p>
          <a:p>
            <a:endParaRPr lang="el-GR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00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>
                <a:latin typeface="Calibri" charset="0"/>
              </a:rPr>
              <a:t>Ιστολογικός τύπος</a:t>
            </a:r>
            <a:r>
              <a:rPr lang="en-US" b="1" u="sng" dirty="0">
                <a:latin typeface="Calibri" charset="0"/>
              </a:rPr>
              <a:t>-</a:t>
            </a:r>
            <a:r>
              <a:rPr lang="el-GR" b="1" u="sng" dirty="0">
                <a:latin typeface="Calibri" charset="0"/>
              </a:rPr>
              <a:t>Ειδικοί τύποι με κακή πρόγνωση</a:t>
            </a:r>
            <a:r>
              <a:rPr lang="en-US" b="1" u="sng" dirty="0">
                <a:latin typeface="Calibri" charset="0"/>
              </a:rPr>
              <a:t>:</a:t>
            </a:r>
            <a:endParaRPr lang="el-GR" b="1" u="sng" dirty="0">
              <a:latin typeface="Calibri" charset="0"/>
            </a:endParaRPr>
          </a:p>
          <a:p>
            <a:pPr>
              <a:buFont typeface="Wingdings" charset="0"/>
              <a:buChar char="ü"/>
            </a:pPr>
            <a:r>
              <a:rPr lang="el-GR" b="1" dirty="0" err="1">
                <a:latin typeface="Calibri" charset="0"/>
              </a:rPr>
              <a:t>Μικροκυτταρικό</a:t>
            </a:r>
            <a:r>
              <a:rPr lang="el-GR" b="1" dirty="0">
                <a:latin typeface="Calibri" charset="0"/>
              </a:rPr>
              <a:t> καρκίνωμα πνεύμονα</a:t>
            </a:r>
          </a:p>
          <a:p>
            <a:pPr>
              <a:buFont typeface="Wingdings" charset="0"/>
              <a:buChar char="ü"/>
            </a:pPr>
            <a:r>
              <a:rPr lang="el-GR" b="1" dirty="0" err="1">
                <a:latin typeface="Calibri" charset="0"/>
              </a:rPr>
              <a:t>Καρκινοσάρκωμα</a:t>
            </a:r>
            <a:endParaRPr lang="en-US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0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Content Placeholder 3" descr="Untitled 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13" r="-41913"/>
          <a:stretch>
            <a:fillRect/>
          </a:stretch>
        </p:blipFill>
        <p:spPr>
          <a:xfrm>
            <a:off x="968828" y="854034"/>
            <a:ext cx="10529888" cy="57912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19C3F-E63D-AF4C-B6B0-83465384FC46}"/>
              </a:ext>
            </a:extLst>
          </p:cNvPr>
          <p:cNvSpPr txBox="1"/>
          <p:nvPr/>
        </p:nvSpPr>
        <p:spPr>
          <a:xfrm>
            <a:off x="403760" y="82138"/>
            <a:ext cx="6147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err="1"/>
              <a:t>Μικροκυτταρικό</a:t>
            </a:r>
            <a:r>
              <a:rPr lang="el-GR" sz="2800" b="1" dirty="0"/>
              <a:t> Καρκίνωμα Πνεύμονα </a:t>
            </a:r>
          </a:p>
        </p:txBody>
      </p:sp>
    </p:spTree>
    <p:extLst>
      <p:ext uri="{BB962C8B-B14F-4D97-AF65-F5344CB8AC3E}">
        <p14:creationId xmlns:p14="http://schemas.microsoft.com/office/powerpoint/2010/main" val="3094978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3" descr="Untitled 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7" r="-9677"/>
          <a:stretch>
            <a:fillRect/>
          </a:stretch>
        </p:blipFill>
        <p:spPr>
          <a:xfrm>
            <a:off x="1357312" y="762000"/>
            <a:ext cx="9767888" cy="53721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CAF5A7-79CF-E64C-A1CC-9084CFBD0CB1}"/>
              </a:ext>
            </a:extLst>
          </p:cNvPr>
          <p:cNvSpPr txBox="1"/>
          <p:nvPr/>
        </p:nvSpPr>
        <p:spPr>
          <a:xfrm>
            <a:off x="391884" y="153390"/>
            <a:ext cx="5569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err="1"/>
              <a:t>Υπότυποι</a:t>
            </a:r>
            <a:r>
              <a:rPr lang="el-GR" sz="2800" b="1" dirty="0"/>
              <a:t> Καρκινώματος Πνεύμονα </a:t>
            </a:r>
          </a:p>
        </p:txBody>
      </p:sp>
    </p:spTree>
    <p:extLst>
      <p:ext uri="{BB962C8B-B14F-4D97-AF65-F5344CB8AC3E}">
        <p14:creationId xmlns:p14="http://schemas.microsoft.com/office/powerpoint/2010/main" val="1868327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>
                <a:latin typeface="Calibri" charset="0"/>
              </a:rPr>
              <a:t>Ιστολογικός βαθμός κακοήθειας</a:t>
            </a: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Σημαντικός προγνωστικός δείκτης </a:t>
            </a: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Έχει μεγαλύτερη προγνωστική σημασία όταν </a:t>
            </a:r>
            <a:r>
              <a:rPr lang="el-GR" b="1" dirty="0" err="1">
                <a:latin typeface="Calibri" charset="0"/>
              </a:rPr>
              <a:t>συνδιαστεί</a:t>
            </a:r>
            <a:r>
              <a:rPr lang="el-GR" b="1" dirty="0">
                <a:latin typeface="Calibri" charset="0"/>
              </a:rPr>
              <a:t> με το στάδιο της νόσου</a:t>
            </a:r>
            <a:endParaRPr lang="en-US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0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104824A-BF4B-0640-81D9-1C9FE63B6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691" y="1362607"/>
            <a:ext cx="7338951" cy="48143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F3420-3DF9-154D-8DFF-A34E7405D7B7}"/>
              </a:ext>
            </a:extLst>
          </p:cNvPr>
          <p:cNvSpPr txBox="1"/>
          <p:nvPr/>
        </p:nvSpPr>
        <p:spPr>
          <a:xfrm>
            <a:off x="7327075" y="6365174"/>
            <a:ext cx="4668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i="1" dirty="0"/>
              <a:t>Harden P, et al. Lancet Oncol </a:t>
            </a:r>
            <a:r>
              <a:rPr lang="en" b="1" dirty="0"/>
              <a:t>2007; 8: 411–19 </a:t>
            </a:r>
            <a:endParaRPr lang="en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B99A8-341A-D540-8BFF-31C49F9A3104}"/>
              </a:ext>
            </a:extLst>
          </p:cNvPr>
          <p:cNvSpPr txBox="1"/>
          <p:nvPr/>
        </p:nvSpPr>
        <p:spPr>
          <a:xfrm>
            <a:off x="2565070" y="688768"/>
            <a:ext cx="668009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2800" b="1" dirty="0"/>
              <a:t>Gleason grading system for prostate cancer </a:t>
            </a:r>
            <a:endParaRPr lang="en" sz="28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4274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B07B010-0FAE-5A42-AE9D-983F35AA6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9727"/>
            <a:ext cx="10515600" cy="41631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F51A1-D96F-3141-BF9E-E3F7152E3A21}"/>
              </a:ext>
            </a:extLst>
          </p:cNvPr>
          <p:cNvSpPr txBox="1"/>
          <p:nvPr/>
        </p:nvSpPr>
        <p:spPr>
          <a:xfrm>
            <a:off x="4003589" y="6252519"/>
            <a:ext cx="5627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Epstein J, et al., </a:t>
            </a:r>
            <a:r>
              <a:rPr lang="en" b="1" dirty="0"/>
              <a:t>Arch </a:t>
            </a:r>
            <a:r>
              <a:rPr lang="en" b="1" dirty="0" err="1"/>
              <a:t>Pathol</a:t>
            </a:r>
            <a:r>
              <a:rPr lang="en" b="1" dirty="0"/>
              <a:t> Lab Med. 2021;145:461–493 </a:t>
            </a:r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D0161-29DC-4144-A998-7C5F31F80935}"/>
              </a:ext>
            </a:extLst>
          </p:cNvPr>
          <p:cNvSpPr txBox="1"/>
          <p:nvPr/>
        </p:nvSpPr>
        <p:spPr>
          <a:xfrm>
            <a:off x="1009403" y="866899"/>
            <a:ext cx="6748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ΚΑΡΚΙΝΟΣ ΠΡΟΣΤΑΤΗ</a:t>
            </a:r>
            <a:r>
              <a:rPr lang="en-US" sz="2800" b="1" dirty="0"/>
              <a:t> (</a:t>
            </a:r>
            <a:r>
              <a:rPr lang="el-GR" sz="2800" b="1" dirty="0"/>
              <a:t>Ιστολογικά πρότυπα)</a:t>
            </a:r>
          </a:p>
        </p:txBody>
      </p:sp>
    </p:spTree>
    <p:extLst>
      <p:ext uri="{BB962C8B-B14F-4D97-AF65-F5344CB8AC3E}">
        <p14:creationId xmlns:p14="http://schemas.microsoft.com/office/powerpoint/2010/main" val="853739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9192A8D-C3A3-D447-AA57-30A95662C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7733"/>
            <a:ext cx="10515600" cy="40471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1CDDD-A5A5-6A4F-A90E-07D841C86FEA}"/>
              </a:ext>
            </a:extLst>
          </p:cNvPr>
          <p:cNvSpPr txBox="1"/>
          <p:nvPr/>
        </p:nvSpPr>
        <p:spPr>
          <a:xfrm>
            <a:off x="4003589" y="6252519"/>
            <a:ext cx="5627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Epstein J, et al., </a:t>
            </a:r>
            <a:r>
              <a:rPr lang="en" b="1" dirty="0"/>
              <a:t>Arch </a:t>
            </a:r>
            <a:r>
              <a:rPr lang="en" b="1" dirty="0" err="1"/>
              <a:t>Pathol</a:t>
            </a:r>
            <a:r>
              <a:rPr lang="en" b="1" dirty="0"/>
              <a:t> Lab Med. 2021;145:461–493 </a:t>
            </a:r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1AAF7-A347-194D-8096-E5D21973897C}"/>
              </a:ext>
            </a:extLst>
          </p:cNvPr>
          <p:cNvSpPr txBox="1"/>
          <p:nvPr/>
        </p:nvSpPr>
        <p:spPr>
          <a:xfrm>
            <a:off x="1009403" y="866899"/>
            <a:ext cx="3382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ΚΑΡΚΙΝΟΣ ΠΡΟΣΤΑΤΗ</a:t>
            </a:r>
          </a:p>
        </p:txBody>
      </p:sp>
    </p:spTree>
    <p:extLst>
      <p:ext uri="{BB962C8B-B14F-4D97-AF65-F5344CB8AC3E}">
        <p14:creationId xmlns:p14="http://schemas.microsoft.com/office/powerpoint/2010/main" val="1510697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D99ED2D-48F5-8B40-9691-916BBC213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15143"/>
            <a:ext cx="10515600" cy="39723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ACBDC-7298-D347-9008-A95B9A5C60FE}"/>
              </a:ext>
            </a:extLst>
          </p:cNvPr>
          <p:cNvSpPr txBox="1"/>
          <p:nvPr/>
        </p:nvSpPr>
        <p:spPr>
          <a:xfrm>
            <a:off x="4003589" y="6252519"/>
            <a:ext cx="5627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Epstein J, et al., </a:t>
            </a:r>
            <a:r>
              <a:rPr lang="en" b="1" dirty="0"/>
              <a:t>Arch </a:t>
            </a:r>
            <a:r>
              <a:rPr lang="en" b="1" dirty="0" err="1"/>
              <a:t>Pathol</a:t>
            </a:r>
            <a:r>
              <a:rPr lang="en" b="1" dirty="0"/>
              <a:t> Lab Med. 2021;145:461–493 </a:t>
            </a:r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C1557-8FBE-AE41-BF1C-0A0B688A1FE6}"/>
              </a:ext>
            </a:extLst>
          </p:cNvPr>
          <p:cNvSpPr txBox="1"/>
          <p:nvPr/>
        </p:nvSpPr>
        <p:spPr>
          <a:xfrm>
            <a:off x="997527" y="914401"/>
            <a:ext cx="3382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ΚΑΡΚΙΝΟΣ ΠΡΟΣΤΑΤΗ</a:t>
            </a:r>
          </a:p>
        </p:txBody>
      </p:sp>
    </p:spTree>
    <p:extLst>
      <p:ext uri="{BB962C8B-B14F-4D97-AF65-F5344CB8AC3E}">
        <p14:creationId xmlns:p14="http://schemas.microsoft.com/office/powerpoint/2010/main" val="258664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036FD8A-8D52-A147-A564-788E1D3A3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1500" y="1786002"/>
            <a:ext cx="9080500" cy="2997200"/>
          </a:xfrm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838B9451-9E5A-4945-AE1A-48E060CF0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20659" cy="6615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DE60D5-FB1D-1149-872B-AFDC65E719C5}"/>
              </a:ext>
            </a:extLst>
          </p:cNvPr>
          <p:cNvSpPr txBox="1"/>
          <p:nvPr/>
        </p:nvSpPr>
        <p:spPr>
          <a:xfrm>
            <a:off x="6845643" y="6413157"/>
            <a:ext cx="512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dirty="0"/>
              <a:t>Haffner MC, et al., Nat Rev Urol. 2021;18(2):79–92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763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b="1" dirty="0">
                <a:solidFill>
                  <a:srgbClr val="000090"/>
                </a:solidFill>
                <a:latin typeface="Arial" charset="0"/>
              </a:rPr>
              <a:t>Βιολογικός δείκτης</a:t>
            </a:r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-</a:t>
            </a:r>
            <a:r>
              <a:rPr lang="el-GR" sz="3200" b="1" dirty="0">
                <a:solidFill>
                  <a:srgbClr val="000090"/>
                </a:solidFill>
                <a:latin typeface="Arial" charset="0"/>
              </a:rPr>
              <a:t>Βιοδείκτης </a:t>
            </a:r>
            <a:r>
              <a:rPr lang="el-GR" sz="3200" b="1" dirty="0">
                <a:solidFill>
                  <a:schemeClr val="bg1"/>
                </a:solidFill>
                <a:latin typeface="Arial" charset="0"/>
              </a:rPr>
              <a:t>(βιοδείκτης)</a:t>
            </a:r>
          </a:p>
        </p:txBody>
      </p:sp>
      <p:sp>
        <p:nvSpPr>
          <p:cNvPr id="16386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l-GR" dirty="0">
                <a:latin typeface="Arial" charset="0"/>
              </a:rPr>
              <a:t>	</a:t>
            </a:r>
            <a:r>
              <a:rPr lang="el-GR" b="1" dirty="0">
                <a:latin typeface="Arial" charset="0"/>
              </a:rPr>
              <a:t>«ένα </a:t>
            </a:r>
            <a:r>
              <a:rPr lang="el-GR" b="1" u="sng" dirty="0">
                <a:latin typeface="Arial" charset="0"/>
              </a:rPr>
              <a:t>χαρακτηριστικό</a:t>
            </a:r>
            <a:r>
              <a:rPr lang="el-GR" b="1" dirty="0">
                <a:latin typeface="Arial" charset="0"/>
              </a:rPr>
              <a:t> που έχει αντικειμενικά μετρηθεί  και αξιολογηθεί σαν </a:t>
            </a:r>
            <a:r>
              <a:rPr lang="el-GR" b="1" u="sng" dirty="0">
                <a:latin typeface="Arial" charset="0"/>
              </a:rPr>
              <a:t>ενδεικτικό</a:t>
            </a:r>
            <a:r>
              <a:rPr lang="el-GR" b="1" dirty="0">
                <a:latin typeface="Arial" charset="0"/>
              </a:rPr>
              <a:t> </a:t>
            </a:r>
            <a:r>
              <a:rPr lang="el-GR" b="1" u="sng" dirty="0">
                <a:latin typeface="Arial" charset="0"/>
              </a:rPr>
              <a:t>φυσιολογικών</a:t>
            </a:r>
            <a:r>
              <a:rPr lang="el-GR" b="1" dirty="0">
                <a:latin typeface="Arial" charset="0"/>
              </a:rPr>
              <a:t> </a:t>
            </a:r>
            <a:r>
              <a:rPr lang="el-GR" b="1" u="sng" dirty="0">
                <a:latin typeface="Arial" charset="0"/>
              </a:rPr>
              <a:t>ή παθολογικών </a:t>
            </a:r>
            <a:r>
              <a:rPr lang="el-GR" b="1" dirty="0">
                <a:latin typeface="Arial" charset="0"/>
              </a:rPr>
              <a:t>καταστάσεων ή αφορά </a:t>
            </a:r>
            <a:r>
              <a:rPr lang="el-GR" b="1" u="sng" dirty="0">
                <a:latin typeface="Arial" charset="0"/>
              </a:rPr>
              <a:t>φαρμακολογικές</a:t>
            </a:r>
            <a:r>
              <a:rPr lang="el-GR" b="1" dirty="0">
                <a:latin typeface="Arial" charset="0"/>
              </a:rPr>
              <a:t>/ </a:t>
            </a:r>
            <a:r>
              <a:rPr lang="el-GR" b="1" u="sng" dirty="0">
                <a:latin typeface="Arial" charset="0"/>
              </a:rPr>
              <a:t>φαρμακοδυναμικές</a:t>
            </a:r>
            <a:r>
              <a:rPr lang="el-GR" b="1" dirty="0">
                <a:latin typeface="Arial" charset="0"/>
              </a:rPr>
              <a:t> </a:t>
            </a:r>
            <a:r>
              <a:rPr lang="el-GR" b="1" u="sng" dirty="0">
                <a:latin typeface="Arial" charset="0"/>
              </a:rPr>
              <a:t>αποκρίσεις</a:t>
            </a:r>
            <a:r>
              <a:rPr lang="el-GR" b="1" dirty="0">
                <a:latin typeface="Arial" charset="0"/>
              </a:rPr>
              <a:t> σε μια θεραπευτική παρέμβαση»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Arial" charset="0"/>
              </a:rPr>
              <a:t>    </a:t>
            </a:r>
          </a:p>
          <a:p>
            <a:pPr eaLnBrk="1" hangingPunct="1">
              <a:buFontTx/>
              <a:buNone/>
            </a:pPr>
            <a:r>
              <a:rPr lang="en-US" b="1" dirty="0">
                <a:latin typeface="Arial" charset="0"/>
              </a:rPr>
              <a:t>               </a:t>
            </a:r>
            <a:r>
              <a:rPr lang="en-US" b="1" dirty="0"/>
              <a:t>Simon R, J </a:t>
            </a:r>
            <a:r>
              <a:rPr lang="en-US" b="1" dirty="0" err="1"/>
              <a:t>Natl</a:t>
            </a:r>
            <a:r>
              <a:rPr lang="en-US" b="1" dirty="0"/>
              <a:t> Cancer </a:t>
            </a:r>
            <a:r>
              <a:rPr lang="en-US" b="1" dirty="0" err="1"/>
              <a:t>Inst</a:t>
            </a:r>
            <a:r>
              <a:rPr lang="en-US" b="1" dirty="0"/>
              <a:t> 2005;97:866-867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998787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BA6E9AF-AE6B-8942-8A40-500857BE3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1947" y="603499"/>
            <a:ext cx="5907492" cy="58096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116B68-B0F9-EB44-B0E5-0096CDBFCAB1}"/>
              </a:ext>
            </a:extLst>
          </p:cNvPr>
          <p:cNvSpPr txBox="1"/>
          <p:nvPr/>
        </p:nvSpPr>
        <p:spPr>
          <a:xfrm>
            <a:off x="6845643" y="6413157"/>
            <a:ext cx="512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dirty="0"/>
              <a:t>Haffner MC, et al., Nat Rev Urol. 2021;18(2):79–92 </a:t>
            </a:r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155F0-3C1C-A04C-829C-0D5744C846D7}"/>
              </a:ext>
            </a:extLst>
          </p:cNvPr>
          <p:cNvSpPr txBox="1"/>
          <p:nvPr/>
        </p:nvSpPr>
        <p:spPr>
          <a:xfrm>
            <a:off x="130629" y="2985108"/>
            <a:ext cx="5751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Histopathology-Molecular alterations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41542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EAEDD7A-36B0-744A-8D22-76F91EBA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5602" y="1825625"/>
            <a:ext cx="506079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4CE77C-66EE-D64F-AE3E-501D3FB30CBA}"/>
              </a:ext>
            </a:extLst>
          </p:cNvPr>
          <p:cNvSpPr txBox="1"/>
          <p:nvPr/>
        </p:nvSpPr>
        <p:spPr>
          <a:xfrm>
            <a:off x="7113319" y="6436427"/>
            <a:ext cx="4915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Lotan T, et al., </a:t>
            </a:r>
            <a:r>
              <a:rPr lang="en" b="1" dirty="0"/>
              <a:t>Am J </a:t>
            </a:r>
            <a:r>
              <a:rPr lang="en" b="1" dirty="0" err="1"/>
              <a:t>Surg</a:t>
            </a:r>
            <a:r>
              <a:rPr lang="en" b="1" dirty="0"/>
              <a:t> </a:t>
            </a:r>
            <a:r>
              <a:rPr lang="en" b="1" dirty="0" err="1"/>
              <a:t>Pathol</a:t>
            </a:r>
            <a:r>
              <a:rPr lang="en" b="1" dirty="0"/>
              <a:t> 2020;44:e15–e29 </a:t>
            </a:r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AF60B-6D0C-1745-929A-4C8ACA68F460}"/>
              </a:ext>
            </a:extLst>
          </p:cNvPr>
          <p:cNvSpPr txBox="1"/>
          <p:nvPr/>
        </p:nvSpPr>
        <p:spPr>
          <a:xfrm>
            <a:off x="118753" y="783771"/>
            <a:ext cx="84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Prostate Cancer (Histopathology-Molecular alterations)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856296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FCC920B-B300-D344-B439-4A56A6985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650" y="1825625"/>
            <a:ext cx="657269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7359B8-471D-8E44-8185-1B3BD059F7E9}"/>
              </a:ext>
            </a:extLst>
          </p:cNvPr>
          <p:cNvSpPr txBox="1"/>
          <p:nvPr/>
        </p:nvSpPr>
        <p:spPr>
          <a:xfrm>
            <a:off x="7113319" y="6436427"/>
            <a:ext cx="4915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Lotan T, et al., </a:t>
            </a:r>
            <a:r>
              <a:rPr lang="en" b="1" dirty="0"/>
              <a:t>Am J </a:t>
            </a:r>
            <a:r>
              <a:rPr lang="en" b="1" dirty="0" err="1"/>
              <a:t>Surg</a:t>
            </a:r>
            <a:r>
              <a:rPr lang="en" b="1" dirty="0"/>
              <a:t> </a:t>
            </a:r>
            <a:r>
              <a:rPr lang="en" b="1" dirty="0" err="1"/>
              <a:t>Pathol</a:t>
            </a:r>
            <a:r>
              <a:rPr lang="en" b="1" dirty="0"/>
              <a:t> 2020;44:e15–e29 </a:t>
            </a:r>
          </a:p>
          <a:p>
            <a:endParaRPr lang="el-GR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4D6CA53-CCEC-6E4B-BEA6-B35B2E923165}"/>
              </a:ext>
            </a:extLst>
          </p:cNvPr>
          <p:cNvSpPr/>
          <p:nvPr/>
        </p:nvSpPr>
        <p:spPr>
          <a:xfrm>
            <a:off x="651991" y="738641"/>
            <a:ext cx="6035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Prostate Cancer (Molecular alterations)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7213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b="1" dirty="0"/>
              <a:t>Κατάσταση επιχώριων λεμφαδένων</a:t>
            </a:r>
            <a:r>
              <a:rPr lang="en-US" b="1" dirty="0"/>
              <a:t>:</a:t>
            </a:r>
            <a:endParaRPr lang="el-GR" b="1" dirty="0"/>
          </a:p>
          <a:p>
            <a:pPr>
              <a:defRPr/>
            </a:pPr>
            <a:endParaRPr lang="el-GR" b="1" dirty="0"/>
          </a:p>
          <a:p>
            <a:pPr>
              <a:defRPr/>
            </a:pPr>
            <a:r>
              <a:rPr lang="el-GR" b="1" dirty="0"/>
              <a:t>Μικρομετάσταση </a:t>
            </a:r>
            <a:r>
              <a:rPr lang="en-US" b="1" dirty="0"/>
              <a:t>?</a:t>
            </a:r>
            <a:endParaRPr lang="el-GR" b="1" dirty="0"/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09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>
                <a:latin typeface="Calibri" charset="0"/>
              </a:rPr>
              <a:t>Στάδιο της νόσου</a:t>
            </a:r>
          </a:p>
          <a:p>
            <a:pPr>
              <a:buFont typeface="Courier New" charset="0"/>
              <a:buChar char="o"/>
            </a:pPr>
            <a:r>
              <a:rPr lang="el-GR" b="1" dirty="0">
                <a:latin typeface="Calibri" charset="0"/>
              </a:rPr>
              <a:t>Τ</a:t>
            </a:r>
            <a:r>
              <a:rPr lang="en-US" b="1" dirty="0">
                <a:latin typeface="Calibri" charset="0"/>
              </a:rPr>
              <a:t>=</a:t>
            </a:r>
            <a:r>
              <a:rPr lang="el-GR" b="1" dirty="0">
                <a:latin typeface="Calibri" charset="0"/>
              </a:rPr>
              <a:t> μέγεθος του όγκου</a:t>
            </a:r>
            <a:endParaRPr lang="en-US" b="1" dirty="0">
              <a:latin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b="1" dirty="0">
                <a:latin typeface="Calibri" charset="0"/>
              </a:rPr>
              <a:t>N=</a:t>
            </a:r>
            <a:r>
              <a:rPr lang="el-GR" b="1" dirty="0">
                <a:latin typeface="Calibri" charset="0"/>
              </a:rPr>
              <a:t>μετάσταση σε επιχώριους λεμφαδένες (*λεμφαδένας φρουρός)</a:t>
            </a:r>
            <a:endParaRPr lang="en-US" b="1" dirty="0">
              <a:latin typeface="Calibri" charset="0"/>
            </a:endParaRPr>
          </a:p>
          <a:p>
            <a:pPr>
              <a:buFont typeface="Courier New" charset="0"/>
              <a:buChar char="o"/>
            </a:pPr>
            <a:r>
              <a:rPr lang="en-US" b="1" dirty="0">
                <a:latin typeface="Calibri" charset="0"/>
              </a:rPr>
              <a:t>M=</a:t>
            </a:r>
            <a:r>
              <a:rPr lang="el-GR" b="1" dirty="0">
                <a:latin typeface="Calibri" charset="0"/>
              </a:rPr>
              <a:t>απομακρυσμένες μεταστάσεις</a:t>
            </a:r>
            <a:endParaRPr lang="en-US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57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σάρωση00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74" r="-62674"/>
          <a:stretch>
            <a:fillRect/>
          </a:stretch>
        </p:blipFill>
        <p:spPr>
          <a:xfrm>
            <a:off x="821296" y="758570"/>
            <a:ext cx="10510405" cy="5780318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7EE13E-95E5-1E4F-9185-7014674F019E}"/>
              </a:ext>
            </a:extLst>
          </p:cNvPr>
          <p:cNvSpPr txBox="1"/>
          <p:nvPr/>
        </p:nvSpPr>
        <p:spPr>
          <a:xfrm>
            <a:off x="0" y="629392"/>
            <a:ext cx="5086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ΚΑΡΚΙΝΟΣ ΟΥΡΟΔΟΧΟΥ ΚΥΣΤΕΩΣ</a:t>
            </a:r>
          </a:p>
        </p:txBody>
      </p:sp>
    </p:spTree>
    <p:extLst>
      <p:ext uri="{BB962C8B-B14F-4D97-AF65-F5344CB8AC3E}">
        <p14:creationId xmlns:p14="http://schemas.microsoft.com/office/powerpoint/2010/main" val="4212502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lnSpc>
                <a:spcPct val="80000"/>
              </a:lnSpc>
              <a:buClr>
                <a:srgbClr val="66FFFF"/>
              </a:buClr>
              <a:buSzPct val="120000"/>
              <a:buNone/>
              <a:defRPr/>
            </a:pPr>
            <a:r>
              <a:rPr lang="el-GR" sz="2800" b="1" u="sng" dirty="0">
                <a:latin typeface="Calibri" charset="0"/>
              </a:rPr>
              <a:t>Η εκτίμηση του ρυθμού κυτταρικού πολλαπλασιασμού αποτελεί σημαντικὀ προγνωστικό παράγοντα:</a:t>
            </a:r>
          </a:p>
          <a:p>
            <a:pPr lvl="1" eaLnBrk="1" hangingPunct="1">
              <a:lnSpc>
                <a:spcPct val="80000"/>
              </a:lnSpc>
              <a:buClr>
                <a:srgbClr val="66FFFF"/>
              </a:buClr>
              <a:buSzPct val="120000"/>
              <a:buFont typeface="Wingdings" charset="0"/>
              <a:buChar char="ü"/>
              <a:defRPr/>
            </a:pPr>
            <a:r>
              <a:rPr lang="el-GR" sz="2600" b="1" dirty="0">
                <a:latin typeface="Calibri" charset="0"/>
              </a:rPr>
              <a:t>Μιτωτικός δείκτης </a:t>
            </a:r>
          </a:p>
          <a:p>
            <a:pPr lvl="1" eaLnBrk="1" hangingPunct="1">
              <a:lnSpc>
                <a:spcPct val="80000"/>
              </a:lnSpc>
              <a:buClr>
                <a:srgbClr val="66FFFF"/>
              </a:buClr>
              <a:buSzPct val="120000"/>
              <a:buFont typeface="Wingdings" charset="0"/>
              <a:buChar char="ü"/>
              <a:defRPr/>
            </a:pPr>
            <a:r>
              <a:rPr lang="el-GR" sz="2600" b="1" dirty="0">
                <a:latin typeface="Calibri" charset="0"/>
              </a:rPr>
              <a:t>Πρωτεΐνες που έχουν σχέση με τον κυτταρικό κύκλο (Κ</a:t>
            </a:r>
            <a:r>
              <a:rPr lang="en-US" sz="2600" b="1" dirty="0">
                <a:latin typeface="Calibri" charset="0"/>
              </a:rPr>
              <a:t>i-67, PCNA </a:t>
            </a:r>
            <a:r>
              <a:rPr lang="el-GR" sz="2600" b="1" dirty="0">
                <a:latin typeface="Calibri" charset="0"/>
              </a:rPr>
              <a:t>κλπ με ανοσοϊστοχημεία)</a:t>
            </a:r>
          </a:p>
          <a:p>
            <a:pPr lvl="1" eaLnBrk="1" hangingPunct="1">
              <a:lnSpc>
                <a:spcPct val="80000"/>
              </a:lnSpc>
              <a:buClr>
                <a:srgbClr val="66FFFF"/>
              </a:buClr>
              <a:buSzPct val="120000"/>
              <a:buFont typeface="Wingdings" charset="0"/>
              <a:buChar char="ü"/>
              <a:defRPr/>
            </a:pPr>
            <a:r>
              <a:rPr lang="el-GR" sz="2600" b="1" dirty="0">
                <a:latin typeface="Calibri" charset="0"/>
              </a:rPr>
              <a:t>Μέτρηση  του αριθμού των κυττάρων που συνθέτουν </a:t>
            </a:r>
            <a:r>
              <a:rPr lang="en-US" sz="2600" b="1" dirty="0">
                <a:latin typeface="Calibri" charset="0"/>
              </a:rPr>
              <a:t>DNA</a:t>
            </a:r>
            <a:r>
              <a:rPr lang="el-GR" sz="2600" b="1" dirty="0">
                <a:latin typeface="Calibri" charset="0"/>
              </a:rPr>
              <a:t> (</a:t>
            </a:r>
            <a:r>
              <a:rPr lang="en-US" sz="2600" b="1" dirty="0">
                <a:latin typeface="Calibri" charset="0"/>
              </a:rPr>
              <a:t>S-phase fraction</a:t>
            </a:r>
            <a:r>
              <a:rPr lang="el-GR" sz="2600" b="1" dirty="0">
                <a:latin typeface="Calibri" charset="0"/>
              </a:rPr>
              <a:t> </a:t>
            </a:r>
            <a:r>
              <a:rPr lang="en-US" sz="2600" b="1" dirty="0">
                <a:latin typeface="Calibri" charset="0"/>
              </a:rPr>
              <a:t>)</a:t>
            </a:r>
            <a:r>
              <a:rPr lang="el-GR" sz="2600" b="1" dirty="0">
                <a:latin typeface="Calibri" charset="0"/>
              </a:rPr>
              <a:t> με κυτταρομετρία ροής ή ανάλυση εικόνας και προσδιορισμός της ανώμαλης κατανομής του </a:t>
            </a:r>
            <a:r>
              <a:rPr lang="en-US" sz="2600" b="1" dirty="0">
                <a:latin typeface="Calibri" charset="0"/>
              </a:rPr>
              <a:t>DNA (</a:t>
            </a:r>
            <a:r>
              <a:rPr lang="el-GR" sz="2600" b="1" dirty="0">
                <a:latin typeface="Calibri" charset="0"/>
              </a:rPr>
              <a:t>ανευπλοειδία)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defRPr/>
            </a:pPr>
            <a:endParaRPr lang="el-GR" b="1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SzPct val="150000"/>
              <a:defRPr/>
            </a:pPr>
            <a:endParaRPr lang="el-GR" b="1" dirty="0">
              <a:solidFill>
                <a:schemeClr val="bg1"/>
              </a:solidFill>
              <a:latin typeface="Calibri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79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1057020"/>
            <a:ext cx="58324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4005264"/>
            <a:ext cx="48609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6 - Ορθογώνιο"/>
          <p:cNvSpPr>
            <a:spLocks noChangeArrowheads="1"/>
          </p:cNvSpPr>
          <p:nvPr/>
        </p:nvSpPr>
        <p:spPr bwMode="auto">
          <a:xfrm rot="-5400000">
            <a:off x="-2847738" y="3453085"/>
            <a:ext cx="64627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dirty="0" err="1">
                <a:latin typeface="Calibri" charset="0"/>
              </a:rPr>
              <a:t>Righi</a:t>
            </a:r>
            <a:r>
              <a:rPr lang="en-US" sz="1600" b="1" dirty="0">
                <a:latin typeface="Calibri" charset="0"/>
              </a:rPr>
              <a:t> L et al., </a:t>
            </a:r>
            <a:r>
              <a:rPr lang="en-US" sz="1600" b="1" dirty="0" err="1">
                <a:latin typeface="Calibri" charset="0"/>
              </a:rPr>
              <a:t>Virchows</a:t>
            </a:r>
            <a:r>
              <a:rPr lang="en-US" sz="1600" b="1" dirty="0">
                <a:latin typeface="Calibri" charset="0"/>
              </a:rPr>
              <a:t> Arch 2007;451(Supl1):S51-S59 </a:t>
            </a:r>
            <a:endParaRPr lang="el-GR" sz="1600" dirty="0">
              <a:latin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5C35D-01D2-9944-98E9-A439F3E7672B}"/>
              </a:ext>
            </a:extLst>
          </p:cNvPr>
          <p:cNvSpPr txBox="1"/>
          <p:nvPr/>
        </p:nvSpPr>
        <p:spPr>
          <a:xfrm>
            <a:off x="213756" y="391591"/>
            <a:ext cx="5726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ΝΕΥΡΟΕΝΔΟΚΡΙΝΙΚΑ ΝΕΟΠΛΑΣΜΑΤΑ</a:t>
            </a:r>
          </a:p>
        </p:txBody>
      </p:sp>
    </p:spTree>
    <p:extLst>
      <p:ext uri="{BB962C8B-B14F-4D97-AF65-F5344CB8AC3E}">
        <p14:creationId xmlns:p14="http://schemas.microsoft.com/office/powerpoint/2010/main" val="838534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852614"/>
            <a:ext cx="495935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4 - Ορθογώνιο"/>
          <p:cNvSpPr>
            <a:spLocks noChangeArrowheads="1"/>
          </p:cNvSpPr>
          <p:nvPr/>
        </p:nvSpPr>
        <p:spPr bwMode="auto">
          <a:xfrm>
            <a:off x="1774826" y="6237289"/>
            <a:ext cx="6049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dirty="0" err="1">
                <a:latin typeface="Calibri" charset="0"/>
              </a:rPr>
              <a:t>Righi</a:t>
            </a:r>
            <a:r>
              <a:rPr lang="en-US" sz="1600" b="1" dirty="0">
                <a:latin typeface="Calibri" charset="0"/>
              </a:rPr>
              <a:t> L et al., </a:t>
            </a:r>
            <a:r>
              <a:rPr lang="en-US" sz="1600" b="1" dirty="0" err="1">
                <a:latin typeface="Calibri" charset="0"/>
              </a:rPr>
              <a:t>Virchows</a:t>
            </a:r>
            <a:r>
              <a:rPr lang="en-US" sz="1600" b="1" dirty="0">
                <a:latin typeface="Calibri" charset="0"/>
              </a:rPr>
              <a:t> Arch 2007;451(Supl1):S51-S59 </a:t>
            </a:r>
            <a:endParaRPr lang="el-GR" sz="1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56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3" descr="Untitled1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7" r="-13617"/>
          <a:stretch>
            <a:fillRect/>
          </a:stretch>
        </p:blipFill>
        <p:spPr>
          <a:xfrm>
            <a:off x="1647826" y="914401"/>
            <a:ext cx="9477375" cy="52117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8D6607-7BD7-E74D-8C01-0B4075AA9A86}"/>
              </a:ext>
            </a:extLst>
          </p:cNvPr>
          <p:cNvSpPr txBox="1"/>
          <p:nvPr/>
        </p:nvSpPr>
        <p:spPr>
          <a:xfrm>
            <a:off x="166255" y="261257"/>
            <a:ext cx="6040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Δείκτες Κυτταρικού Πολλαπλασιασμού</a:t>
            </a:r>
          </a:p>
        </p:txBody>
      </p:sp>
    </p:spTree>
    <p:extLst>
      <p:ext uri="{BB962C8B-B14F-4D97-AF65-F5344CB8AC3E}">
        <p14:creationId xmlns:p14="http://schemas.microsoft.com/office/powerpoint/2010/main" val="343547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el-GR" sz="3200" b="1" dirty="0">
                <a:solidFill>
                  <a:srgbClr val="FFFF00"/>
                </a:solidFill>
                <a:latin typeface="Arial" charset="0"/>
              </a:rPr>
            </a:br>
            <a:r>
              <a:rPr lang="el-GR" sz="3600" b="1" dirty="0">
                <a:solidFill>
                  <a:srgbClr val="000090"/>
                </a:solidFill>
                <a:latin typeface="Arial" charset="0"/>
              </a:rPr>
              <a:t>Βιολογικοί δείκτες πρόγνωσης  </a:t>
            </a:r>
            <a:br>
              <a:rPr lang="en-US" sz="3600" b="1" dirty="0">
                <a:solidFill>
                  <a:srgbClr val="000090"/>
                </a:solidFill>
                <a:latin typeface="Arial" charset="0"/>
              </a:rPr>
            </a:br>
            <a:endParaRPr lang="el-GR" sz="36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0482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>
                <a:latin typeface="Arial" charset="0"/>
              </a:rPr>
              <a:t>Αφορούν χαρακτηριστικά του </a:t>
            </a:r>
            <a:r>
              <a:rPr lang="el-GR" b="1" u="sng" dirty="0">
                <a:latin typeface="Arial" charset="0"/>
              </a:rPr>
              <a:t>ασθενούς</a:t>
            </a:r>
            <a:r>
              <a:rPr lang="el-GR" b="1" dirty="0">
                <a:latin typeface="Arial" charset="0"/>
              </a:rPr>
              <a:t> ή του </a:t>
            </a:r>
            <a:r>
              <a:rPr lang="el-GR" b="1" u="sng" dirty="0">
                <a:latin typeface="Arial" charset="0"/>
              </a:rPr>
              <a:t>νεοπλάσματος</a:t>
            </a:r>
            <a:r>
              <a:rPr lang="el-GR" b="1" dirty="0">
                <a:latin typeface="Arial" charset="0"/>
              </a:rPr>
              <a:t> που παρέχουν πληροφορίες για τη φυσική ιστορία της νόσου*, όπως το </a:t>
            </a:r>
            <a:r>
              <a:rPr lang="el-GR" b="1" u="sng" dirty="0">
                <a:latin typeface="Arial" charset="0"/>
              </a:rPr>
              <a:t>χρόνο</a:t>
            </a:r>
            <a:r>
              <a:rPr lang="el-GR" b="1" dirty="0">
                <a:latin typeface="Arial" charset="0"/>
              </a:rPr>
              <a:t> </a:t>
            </a:r>
            <a:r>
              <a:rPr lang="el-GR" b="1" u="sng" dirty="0">
                <a:latin typeface="Arial" charset="0"/>
              </a:rPr>
              <a:t>επιβίωσης</a:t>
            </a:r>
            <a:r>
              <a:rPr lang="el-GR" b="1" dirty="0">
                <a:latin typeface="Arial" charset="0"/>
              </a:rPr>
              <a:t> (π.χ. μετά τη χειρουργική επέμβαση) </a:t>
            </a:r>
            <a:r>
              <a:rPr lang="el-GR" b="1" u="sng" dirty="0">
                <a:latin typeface="Arial" charset="0"/>
              </a:rPr>
              <a:t>χωρίς συσχέτιση με τη θεραπεία</a:t>
            </a:r>
          </a:p>
          <a:p>
            <a:pPr eaLnBrk="1" hangingPunct="1">
              <a:defRPr/>
            </a:pPr>
            <a:endParaRPr lang="el-GR" b="1" u="sng" dirty="0">
              <a:latin typeface="Arial" charset="0"/>
            </a:endParaRPr>
          </a:p>
          <a:p>
            <a:pPr eaLnBrk="1" hangingPunct="1">
              <a:defRPr/>
            </a:pPr>
            <a:endParaRPr lang="el-GR" b="1" dirty="0">
              <a:latin typeface="Arial" charset="0"/>
            </a:endParaRPr>
          </a:p>
          <a:p>
            <a:pPr marL="0" indent="0">
              <a:buNone/>
              <a:defRPr/>
            </a:pPr>
            <a:r>
              <a:rPr lang="el-GR" b="1" dirty="0">
                <a:latin typeface="Arial" charset="0"/>
              </a:rPr>
              <a:t>   *δυναμικό ανάπτυξης και μετάστασης </a:t>
            </a:r>
          </a:p>
          <a:p>
            <a:pPr eaLnBrk="1" hangingPunct="1">
              <a:defRPr/>
            </a:pPr>
            <a:endParaRPr lang="el-GR" b="1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defRPr/>
            </a:pPr>
            <a:endParaRPr lang="el-GR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18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D342127-AE7C-614F-A078-E5A626655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4416" y="1825625"/>
            <a:ext cx="880316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B80A3-2844-964F-B9F7-3DB40851D923}"/>
              </a:ext>
            </a:extLst>
          </p:cNvPr>
          <p:cNvSpPr txBox="1"/>
          <p:nvPr/>
        </p:nvSpPr>
        <p:spPr>
          <a:xfrm>
            <a:off x="7113319" y="6436427"/>
            <a:ext cx="4915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Lotan T, et al., </a:t>
            </a:r>
            <a:r>
              <a:rPr lang="en" b="1" dirty="0"/>
              <a:t>Am J </a:t>
            </a:r>
            <a:r>
              <a:rPr lang="en" b="1" dirty="0" err="1"/>
              <a:t>Surg</a:t>
            </a:r>
            <a:r>
              <a:rPr lang="en" b="1" dirty="0"/>
              <a:t> </a:t>
            </a:r>
            <a:r>
              <a:rPr lang="en" b="1" dirty="0" err="1"/>
              <a:t>Pathol</a:t>
            </a:r>
            <a:r>
              <a:rPr lang="en" b="1" dirty="0"/>
              <a:t> 2020;44:e15–e29 </a:t>
            </a:r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EB7E-55A6-084A-9221-756FB3E240B8}"/>
              </a:ext>
            </a:extLst>
          </p:cNvPr>
          <p:cNvSpPr txBox="1"/>
          <p:nvPr/>
        </p:nvSpPr>
        <p:spPr>
          <a:xfrm>
            <a:off x="118753" y="783771"/>
            <a:ext cx="5643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Prostate Cancer (Ki67 labeling index)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250586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t="39734" r="53946" b="40652"/>
          <a:stretch/>
        </p:blipFill>
        <p:spPr>
          <a:xfrm>
            <a:off x="2022652" y="1882579"/>
            <a:ext cx="8266246" cy="4399469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43106" y="309297"/>
            <a:ext cx="80457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0090"/>
                </a:solidFill>
              </a:rPr>
              <a:t>ΑΝΑΖΗΤΗΣΗ ΒΙΟΔΕΙΚΤΩΝ ΣΤΟΝ ΚΑΡΚΙΝΟ ΤΟΥ </a:t>
            </a:r>
            <a:endParaRPr lang="en-US" sz="3200" b="1" dirty="0">
              <a:solidFill>
                <a:srgbClr val="000090"/>
              </a:solidFill>
            </a:endParaRPr>
          </a:p>
          <a:p>
            <a:pPr algn="ctr"/>
            <a:r>
              <a:rPr lang="el-GR" sz="3200" b="1" dirty="0">
                <a:solidFill>
                  <a:srgbClr val="000090"/>
                </a:solidFill>
              </a:rPr>
              <a:t>ΠΝΕΥΜΟΝΑ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6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552" b="-15552"/>
          <a:stretch>
            <a:fillRect/>
          </a:stretch>
        </p:blipFill>
        <p:spPr>
          <a:xfrm>
            <a:off x="1524000" y="1097316"/>
            <a:ext cx="9144000" cy="5028848"/>
          </a:xfrm>
        </p:spPr>
      </p:pic>
      <p:sp>
        <p:nvSpPr>
          <p:cNvPr id="6" name="Rectangle 5"/>
          <p:cNvSpPr/>
          <p:nvPr/>
        </p:nvSpPr>
        <p:spPr>
          <a:xfrm>
            <a:off x="2000431" y="316332"/>
            <a:ext cx="80457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b="1" dirty="0">
                <a:solidFill>
                  <a:srgbClr val="000090"/>
                </a:solidFill>
              </a:rPr>
              <a:t>ΑΝΑΖΗΤΗΣΗ ΒΙΟΔΕΙΚΤΩΝ ΣΤΟΝ ΚΑΡΚΙΝΟ ΤΟΥ </a:t>
            </a:r>
            <a:endParaRPr lang="en-US" sz="3200" b="1" dirty="0">
              <a:solidFill>
                <a:srgbClr val="000090"/>
              </a:solidFill>
            </a:endParaRPr>
          </a:p>
          <a:p>
            <a:pPr algn="ctr"/>
            <a:r>
              <a:rPr lang="el-GR" sz="3200" b="1" dirty="0">
                <a:solidFill>
                  <a:srgbClr val="000090"/>
                </a:solidFill>
              </a:rPr>
              <a:t>ΠΝΕΥΜΟΝΑ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0" y="6237290"/>
            <a:ext cx="8524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Duruisseaux</a:t>
            </a:r>
            <a:r>
              <a:rPr lang="en-US" b="1" dirty="0"/>
              <a:t> M and </a:t>
            </a:r>
            <a:r>
              <a:rPr lang="en-US" b="1" dirty="0" err="1"/>
              <a:t>Esteller</a:t>
            </a:r>
            <a:r>
              <a:rPr lang="en-US" b="1" dirty="0"/>
              <a:t> M. Seminars in Cancer Biology </a:t>
            </a:r>
            <a:r>
              <a:rPr lang="el-GR" b="1" dirty="0"/>
              <a:t>2018</a:t>
            </a:r>
            <a:r>
              <a:rPr lang="en-US" b="1" dirty="0"/>
              <a:t>;51:116–128 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1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r4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91" r="-31791"/>
          <a:stretch>
            <a:fillRect/>
          </a:stretch>
        </p:blipFill>
        <p:spPr>
          <a:xfrm>
            <a:off x="781793" y="927463"/>
            <a:ext cx="10775207" cy="5925949"/>
          </a:xfrm>
        </p:spPr>
      </p:pic>
      <p:sp>
        <p:nvSpPr>
          <p:cNvPr id="8" name="TextBox 7"/>
          <p:cNvSpPr txBox="1"/>
          <p:nvPr/>
        </p:nvSpPr>
        <p:spPr>
          <a:xfrm rot="16200000">
            <a:off x="7915428" y="3164797"/>
            <a:ext cx="49826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Brambilla</a:t>
            </a:r>
            <a:r>
              <a:rPr lang="en-US" sz="2000" b="1" dirty="0"/>
              <a:t> C, </a:t>
            </a:r>
            <a:r>
              <a:rPr lang="en-US" sz="2000" b="1" dirty="0" err="1"/>
              <a:t>Clin</a:t>
            </a:r>
            <a:r>
              <a:rPr lang="en-US" sz="2000" b="1" dirty="0"/>
              <a:t> Cancer Res 2014;20:5777-86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72167" y="57917"/>
            <a:ext cx="8938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ΠΑΡΑΤΗΡΗΣΗ</a:t>
            </a:r>
            <a:r>
              <a:rPr lang="el-GR" sz="2800" b="1">
                <a:solidFill>
                  <a:srgbClr val="FF0000"/>
                </a:solidFill>
              </a:rPr>
              <a:t>: </a:t>
            </a:r>
            <a:r>
              <a:rPr lang="el-GR" sz="2800" b="1">
                <a:solidFill>
                  <a:srgbClr val="000090"/>
                </a:solidFill>
              </a:rPr>
              <a:t>ΙΣΤΟΛΟΓΙΚΟΙ </a:t>
            </a:r>
            <a:r>
              <a:rPr lang="el-GR" sz="2800" b="1" dirty="0">
                <a:solidFill>
                  <a:srgbClr val="000090"/>
                </a:solidFill>
              </a:rPr>
              <a:t>ΥΠΟΤΥΠΟΙ ΚΑΙ ΔΙΑΦΟΡΕΤΙΚΗ ΕΠΙΒΙΩΣΗ ΑΣΘΕΝΩΝ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69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r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8" r="-8708"/>
          <a:stretch>
            <a:fillRect/>
          </a:stretch>
        </p:blipFill>
        <p:spPr>
          <a:xfrm>
            <a:off x="1981200" y="1450719"/>
            <a:ext cx="8229600" cy="4525963"/>
          </a:xfrm>
        </p:spPr>
      </p:pic>
      <p:sp>
        <p:nvSpPr>
          <p:cNvPr id="10" name="TextBox 9"/>
          <p:cNvSpPr txBox="1"/>
          <p:nvPr/>
        </p:nvSpPr>
        <p:spPr>
          <a:xfrm>
            <a:off x="2603500" y="5671114"/>
            <a:ext cx="69850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49247" y="150881"/>
            <a:ext cx="86024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>
                <a:solidFill>
                  <a:srgbClr val="000090"/>
                </a:solidFill>
              </a:rPr>
              <a:t>ΓΟΝΙΔΙΑΚΟ ΥΠΟΒΑΘΡΟ-ΦΑΙΝΟΤΥΠΙΚΕΣ ΑΛΛΑΓΕΣ </a:t>
            </a:r>
            <a:endParaRPr lang="en-US" sz="3200" b="1" dirty="0">
              <a:solidFill>
                <a:srgbClr val="000090"/>
              </a:solidFill>
            </a:endParaRPr>
          </a:p>
          <a:p>
            <a:pPr algn="ctr"/>
            <a:r>
              <a:rPr lang="el-GR" sz="3200" b="1" dirty="0">
                <a:solidFill>
                  <a:srgbClr val="000090"/>
                </a:solidFill>
              </a:rPr>
              <a:t>(ΜΟΡΦΟΛΟΓΙΑ) 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91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rgbClr val="0000FF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ΜΟΡΙΑΚΗ ΤΥΠΟΠΟΙΗΣΗ </a:t>
            </a:r>
            <a:r>
              <a:rPr lang="el-GR" b="1" dirty="0">
                <a:solidFill>
                  <a:srgbClr val="0000FF"/>
                </a:solidFill>
              </a:rPr>
              <a:t>ΚΑΙ ΤΑΞΙΝΟΜΗΣΗ ΤΟΥ ΝΕΟΠΛΑΣΜΑΤΟΣ ΜΕ </a:t>
            </a:r>
            <a:r>
              <a:rPr lang="el-GR" b="1" u="sng" dirty="0">
                <a:solidFill>
                  <a:srgbClr val="000090"/>
                </a:solidFill>
              </a:rPr>
              <a:t>ΠΡΟΓΝΩΣΤΙΚΗ</a:t>
            </a:r>
            <a:r>
              <a:rPr lang="el-GR" b="1" dirty="0">
                <a:solidFill>
                  <a:srgbClr val="0000FF"/>
                </a:solidFill>
              </a:rPr>
              <a:t> ΣΗΜΑΣΙΑ</a:t>
            </a:r>
          </a:p>
          <a:p>
            <a:r>
              <a:rPr lang="el-GR" b="1" dirty="0">
                <a:solidFill>
                  <a:srgbClr val="FF0000"/>
                </a:solidFill>
              </a:rPr>
              <a:t>ΜΟΡΙΑΚΗ ΤΥΠΟΠΟΙΗΣΗ </a:t>
            </a:r>
            <a:r>
              <a:rPr lang="el-GR" b="1" dirty="0">
                <a:solidFill>
                  <a:srgbClr val="0000FF"/>
                </a:solidFill>
              </a:rPr>
              <a:t>ΚΑΙ ΤΑΞΙΝΟΜΗΣΗ ΤΟΥ ΝΕΟΠΛΑΣΜΑΤΟΣ ΜΕ </a:t>
            </a:r>
            <a:r>
              <a:rPr lang="el-GR" b="1" u="sng" dirty="0">
                <a:solidFill>
                  <a:srgbClr val="000090"/>
                </a:solidFill>
              </a:rPr>
              <a:t>ΠΡΟΒΛΕΠΤΙΚΗ </a:t>
            </a:r>
            <a:r>
              <a:rPr lang="el-GR" b="1" dirty="0">
                <a:solidFill>
                  <a:srgbClr val="0000FF"/>
                </a:solidFill>
              </a:rPr>
              <a:t>ΣΗΜΑΣΙΑ (στοχεύουσα θεραπεία)</a:t>
            </a:r>
            <a:endParaRPr lang="en-US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67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Β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1" r="-16121"/>
          <a:stretch>
            <a:fillRect/>
          </a:stretch>
        </p:blipFill>
        <p:spPr>
          <a:xfrm>
            <a:off x="1524000" y="1087828"/>
            <a:ext cx="4495800" cy="5038336"/>
          </a:xfrm>
        </p:spPr>
      </p:pic>
      <p:pic>
        <p:nvPicPr>
          <p:cNvPr id="8" name="Content Placeholder 7" descr="Β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43" b="-13843"/>
          <a:stretch>
            <a:fillRect/>
          </a:stretch>
        </p:blipFill>
        <p:spPr>
          <a:xfrm>
            <a:off x="6172200" y="1087828"/>
            <a:ext cx="4495800" cy="5038336"/>
          </a:xfrm>
        </p:spPr>
      </p:pic>
      <p:sp>
        <p:nvSpPr>
          <p:cNvPr id="9" name="TextBox 8"/>
          <p:cNvSpPr txBox="1"/>
          <p:nvPr/>
        </p:nvSpPr>
        <p:spPr>
          <a:xfrm>
            <a:off x="3210903" y="6309856"/>
            <a:ext cx="7160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Villalobos P and </a:t>
            </a:r>
            <a:r>
              <a:rPr lang="en-US" b="1" dirty="0" err="1"/>
              <a:t>WistubaI</a:t>
            </a:r>
            <a:r>
              <a:rPr lang="en-US" b="1" dirty="0"/>
              <a:t>. </a:t>
            </a:r>
            <a:r>
              <a:rPr lang="el-GR" b="1" dirty="0"/>
              <a:t> </a:t>
            </a:r>
            <a:r>
              <a:rPr lang="en-US" b="1" dirty="0" err="1"/>
              <a:t>Hematol</a:t>
            </a:r>
            <a:r>
              <a:rPr lang="en-US" b="1" dirty="0"/>
              <a:t> </a:t>
            </a:r>
            <a:r>
              <a:rPr lang="en-US" b="1" dirty="0" err="1"/>
              <a:t>Oncol</a:t>
            </a:r>
            <a:r>
              <a:rPr lang="en-US" b="1" dirty="0"/>
              <a:t> </a:t>
            </a:r>
            <a:r>
              <a:rPr lang="en-US" b="1" dirty="0" err="1"/>
              <a:t>Clin</a:t>
            </a:r>
            <a:r>
              <a:rPr lang="en-US" b="1" dirty="0"/>
              <a:t> North Am. 2017;31:13–29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9224" y="873062"/>
            <a:ext cx="59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ADC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9284" y="873062"/>
            <a:ext cx="66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90"/>
                </a:solidFill>
              </a:rPr>
              <a:t>SqCC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580" y="317477"/>
            <a:ext cx="874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ΙΣΤΟΠΑΘΟΛΟΓΙΚΗ ΚΑΙ ΜΟΡΙΑΚΗ ΠΡΟΣΕΓΓΙΣΗ ΣΤΟ ΜΜΚΠ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71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11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99" r="-14099"/>
          <a:stretch>
            <a:fillRect/>
          </a:stretch>
        </p:blipFill>
        <p:spPr>
          <a:xfrm>
            <a:off x="697883" y="214662"/>
            <a:ext cx="10748938" cy="5911502"/>
          </a:xfrm>
        </p:spPr>
      </p:pic>
    </p:spTree>
    <p:extLst>
      <p:ext uri="{BB962C8B-B14F-4D97-AF65-F5344CB8AC3E}">
        <p14:creationId xmlns:p14="http://schemas.microsoft.com/office/powerpoint/2010/main" val="482635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18" r="-19118"/>
          <a:stretch>
            <a:fillRect/>
          </a:stretch>
        </p:blipFill>
        <p:spPr>
          <a:xfrm>
            <a:off x="729572" y="479771"/>
            <a:ext cx="10739801" cy="5906477"/>
          </a:xfrm>
        </p:spPr>
      </p:pic>
    </p:spTree>
    <p:extLst>
      <p:ext uri="{BB962C8B-B14F-4D97-AF65-F5344CB8AC3E}">
        <p14:creationId xmlns:p14="http://schemas.microsoft.com/office/powerpoint/2010/main" val="1703781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2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81" r="-15781"/>
          <a:stretch>
            <a:fillRect/>
          </a:stretch>
        </p:blipFill>
        <p:spPr>
          <a:xfrm>
            <a:off x="819335" y="555626"/>
            <a:ext cx="10563041" cy="5809266"/>
          </a:xfrm>
        </p:spPr>
      </p:pic>
    </p:spTree>
    <p:extLst>
      <p:ext uri="{BB962C8B-B14F-4D97-AF65-F5344CB8AC3E}">
        <p14:creationId xmlns:p14="http://schemas.microsoft.com/office/powerpoint/2010/main" val="195332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3200" b="1" dirty="0">
                <a:solidFill>
                  <a:srgbClr val="000090"/>
                </a:solidFill>
                <a:latin typeface="Arial" charset="0"/>
              </a:rPr>
              <a:t>Βιολογικοί δείκτες πρόβλεψης</a:t>
            </a:r>
            <a:br>
              <a:rPr lang="en-US" sz="3200" b="1" dirty="0">
                <a:solidFill>
                  <a:srgbClr val="000090"/>
                </a:solidFill>
                <a:latin typeface="Arial" charset="0"/>
              </a:rPr>
            </a:br>
            <a:endParaRPr lang="el-GR" sz="32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7650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l-GR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l-GR" b="1" dirty="0">
                <a:latin typeface="Arial" charset="0"/>
              </a:rPr>
              <a:t>Αφορούν χαρακτηριστικά του </a:t>
            </a:r>
            <a:r>
              <a:rPr lang="el-GR" b="1" u="sng" dirty="0">
                <a:latin typeface="Arial" charset="0"/>
              </a:rPr>
              <a:t>ασθενούς</a:t>
            </a:r>
            <a:r>
              <a:rPr lang="el-GR" b="1" dirty="0">
                <a:latin typeface="Arial" charset="0"/>
              </a:rPr>
              <a:t> ή του </a:t>
            </a:r>
            <a:r>
              <a:rPr lang="el-GR" b="1" u="sng" dirty="0">
                <a:latin typeface="Arial" charset="0"/>
              </a:rPr>
              <a:t>νεοπλάσματος</a:t>
            </a:r>
            <a:r>
              <a:rPr lang="el-GR" b="1" dirty="0">
                <a:latin typeface="Arial" charset="0"/>
              </a:rPr>
              <a:t> που επιτρέπουν στο γιατρό να εκτιμήσει τη κλινική δράση χημειοθεραπευτικών και μοριακά στοχευμένων παραγόντων στο </a:t>
            </a:r>
            <a:r>
              <a:rPr lang="el-GR" b="1" u="sng" dirty="0">
                <a:latin typeface="Arial" charset="0"/>
              </a:rPr>
              <a:t>ποσοστό ανταπόκρισης </a:t>
            </a:r>
            <a:r>
              <a:rPr lang="en-US" b="1" u="sng" dirty="0">
                <a:latin typeface="Arial" charset="0"/>
              </a:rPr>
              <a:t>(response rate) </a:t>
            </a:r>
            <a:r>
              <a:rPr lang="el-GR" b="1" dirty="0">
                <a:latin typeface="Arial" charset="0"/>
              </a:rPr>
              <a:t>και στο </a:t>
            </a:r>
            <a:r>
              <a:rPr lang="el-GR" b="1" u="sng" dirty="0">
                <a:latin typeface="Arial" charset="0"/>
              </a:rPr>
              <a:t>ποσοστό επιβίωσης (</a:t>
            </a:r>
            <a:r>
              <a:rPr lang="en-US" b="1" u="sng" dirty="0">
                <a:latin typeface="Arial" charset="0"/>
              </a:rPr>
              <a:t>survival rate)</a:t>
            </a:r>
            <a:endParaRPr lang="el-GR" b="1" u="sng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l-GR" u="sng" dirty="0">
              <a:solidFill>
                <a:srgbClr val="00009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942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94" b="-31294"/>
          <a:stretch>
            <a:fillRect/>
          </a:stretch>
        </p:blipFill>
        <p:spPr>
          <a:xfrm>
            <a:off x="1364004" y="1184632"/>
            <a:ext cx="9303997" cy="5116840"/>
          </a:xfrm>
        </p:spPr>
      </p:pic>
      <p:sp>
        <p:nvSpPr>
          <p:cNvPr id="5" name="Rectangle 4"/>
          <p:cNvSpPr/>
          <p:nvPr/>
        </p:nvSpPr>
        <p:spPr>
          <a:xfrm>
            <a:off x="3631387" y="6301472"/>
            <a:ext cx="6386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err="1"/>
              <a:t>Vargas</a:t>
            </a:r>
            <a:r>
              <a:rPr lang="da-DK" b="1" dirty="0"/>
              <a:t> A and Harris C. Nat Rev Cancer. 2016;16(8):525–537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2767" y="476216"/>
            <a:ext cx="528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ΠΡΟΟΔΟΣ ΣΤΗ ΓΝΩΣΗ ΤΟΥ ΜΜΚΠ 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5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000090"/>
                </a:solidFill>
                <a:latin typeface="+mn-lt"/>
              </a:rPr>
              <a:t>ΔΙΑΓΝΩΣΤΙΚΗ ΠΡΟΣΠΕΛΑΣΗ ΜΜΚΠ</a:t>
            </a:r>
            <a:endParaRPr lang="en-US" sz="32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Content Placeholder 3" descr="Z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54" b="-1225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495036" y="5941497"/>
            <a:ext cx="4410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Domagala-Kulawik</a:t>
            </a:r>
            <a:r>
              <a:rPr lang="en-US" b="1" dirty="0"/>
              <a:t> J. Front Med.2019; 6:284</a:t>
            </a:r>
          </a:p>
        </p:txBody>
      </p:sp>
    </p:spTree>
    <p:extLst>
      <p:ext uri="{BB962C8B-B14F-4D97-AF65-F5344CB8AC3E}">
        <p14:creationId xmlns:p14="http://schemas.microsoft.com/office/powerpoint/2010/main" val="2692078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Μ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1" r="-2081"/>
          <a:stretch>
            <a:fillRect/>
          </a:stretch>
        </p:blipFill>
        <p:spPr>
          <a:xfrm>
            <a:off x="1746822" y="1219860"/>
            <a:ext cx="8921179" cy="4906304"/>
          </a:xfrm>
        </p:spPr>
      </p:pic>
      <p:sp>
        <p:nvSpPr>
          <p:cNvPr id="5" name="TextBox 4"/>
          <p:cNvSpPr txBox="1"/>
          <p:nvPr/>
        </p:nvSpPr>
        <p:spPr>
          <a:xfrm>
            <a:off x="5115568" y="6142792"/>
            <a:ext cx="4732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Guo</a:t>
            </a:r>
            <a:r>
              <a:rPr lang="en-US" b="1" dirty="0"/>
              <a:t> Y, et al., </a:t>
            </a:r>
            <a:r>
              <a:rPr lang="en-US" b="1" dirty="0" err="1"/>
              <a:t>OncoTargets</a:t>
            </a:r>
            <a:r>
              <a:rPr lang="en-US" b="1" dirty="0"/>
              <a:t> and Therapy 2019:12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769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/>
              <a:t>Μεταλλάξεις του ΕΠΙΔΕΡΜΙΔΙΚΟΥ ΑΥΞΗΤΙΚΟΥ ΠΑΡΑΓΟΝΤΑ </a:t>
            </a:r>
            <a:r>
              <a:rPr lang="en-US" sz="3200" b="1" dirty="0"/>
              <a:t>(EGFR)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15216" y="1848041"/>
            <a:ext cx="4038600" cy="4525963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3366FF"/>
                </a:solidFill>
              </a:rPr>
              <a:t>Μ</a:t>
            </a:r>
            <a:r>
              <a:rPr lang="en-US" sz="2000" b="1" dirty="0" err="1">
                <a:solidFill>
                  <a:srgbClr val="3366FF"/>
                </a:solidFill>
              </a:rPr>
              <a:t>έλος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000" b="1" dirty="0" err="1">
                <a:solidFill>
                  <a:srgbClr val="3366FF"/>
                </a:solidFill>
              </a:rPr>
              <a:t>της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000" b="1" dirty="0" err="1">
                <a:solidFill>
                  <a:srgbClr val="3366FF"/>
                </a:solidFill>
              </a:rPr>
              <a:t>οικογένει</a:t>
            </a:r>
            <a:r>
              <a:rPr lang="en-US" sz="2000" b="1" dirty="0">
                <a:solidFill>
                  <a:srgbClr val="3366FF"/>
                </a:solidFill>
              </a:rPr>
              <a:t>α</a:t>
            </a:r>
            <a:r>
              <a:rPr lang="en-US" sz="2000" b="1" dirty="0" err="1">
                <a:solidFill>
                  <a:srgbClr val="3366FF"/>
                </a:solidFill>
              </a:rPr>
              <a:t>ς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000" b="1" dirty="0" err="1">
                <a:solidFill>
                  <a:srgbClr val="3366FF"/>
                </a:solidFill>
              </a:rPr>
              <a:t>του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ErbB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υ</a:t>
            </a:r>
            <a:r>
              <a:rPr lang="en-US" sz="2000" b="1" dirty="0">
                <a:solidFill>
                  <a:srgbClr val="0000FF"/>
                </a:solidFill>
              </a:rPr>
              <a:t>π</a:t>
            </a:r>
            <a:r>
              <a:rPr lang="en-US" sz="2000" b="1" dirty="0" err="1">
                <a:solidFill>
                  <a:srgbClr val="0000FF"/>
                </a:solidFill>
              </a:rPr>
              <a:t>οδοχέων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000" b="1" dirty="0" err="1">
                <a:solidFill>
                  <a:srgbClr val="3366FF"/>
                </a:solidFill>
              </a:rPr>
              <a:t>με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000" b="1" dirty="0" err="1">
                <a:solidFill>
                  <a:srgbClr val="3366FF"/>
                </a:solidFill>
              </a:rPr>
              <a:t>ενεργότητ</a:t>
            </a:r>
            <a:r>
              <a:rPr lang="en-US" sz="2000" b="1" dirty="0">
                <a:solidFill>
                  <a:srgbClr val="3366FF"/>
                </a:solidFill>
              </a:rPr>
              <a:t>α </a:t>
            </a:r>
            <a:r>
              <a:rPr lang="el-GR" sz="2000" b="1" dirty="0">
                <a:solidFill>
                  <a:srgbClr val="3366FF"/>
                </a:solidFill>
              </a:rPr>
              <a:t> Τυροσινικής Κινάσης (</a:t>
            </a:r>
            <a:r>
              <a:rPr lang="en-US" sz="2000" b="1" dirty="0">
                <a:solidFill>
                  <a:srgbClr val="3366FF"/>
                </a:solidFill>
              </a:rPr>
              <a:t>TK</a:t>
            </a:r>
            <a:r>
              <a:rPr lang="el-GR" sz="2000" b="1" dirty="0">
                <a:solidFill>
                  <a:srgbClr val="3366FF"/>
                </a:solidFill>
              </a:rPr>
              <a:t>)</a:t>
            </a:r>
          </a:p>
          <a:p>
            <a:endParaRPr lang="el-GR" sz="2000" b="1" dirty="0">
              <a:solidFill>
                <a:srgbClr val="3366FF"/>
              </a:solidFill>
            </a:endParaRPr>
          </a:p>
          <a:p>
            <a:r>
              <a:rPr lang="el-GR" sz="2000" b="1" dirty="0">
                <a:solidFill>
                  <a:srgbClr val="3366FF"/>
                </a:solidFill>
              </a:rPr>
              <a:t>Ο </a:t>
            </a:r>
            <a:r>
              <a:rPr lang="en-US" sz="2000" b="1" dirty="0">
                <a:solidFill>
                  <a:srgbClr val="3366FF"/>
                </a:solidFill>
              </a:rPr>
              <a:t>EGFR</a:t>
            </a:r>
            <a:r>
              <a:rPr lang="el-GR" sz="2000" b="1" dirty="0">
                <a:solidFill>
                  <a:srgbClr val="3366FF"/>
                </a:solidFill>
              </a:rPr>
              <a:t> είναι διαμεμβρανικός υποδοχέας της ΤΚ και ενεργοποιεί κρίσιμης σημασίας μονοπάτι για τη ρύθμιση του κυτταρικού πολλαπλασιασμού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endParaRPr lang="el-GR" sz="2000" b="1" dirty="0">
              <a:solidFill>
                <a:srgbClr val="3366FF"/>
              </a:solidFill>
            </a:endParaRPr>
          </a:p>
          <a:p>
            <a:endParaRPr lang="en-US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227" b="-46227"/>
          <a:stretch>
            <a:fillRect/>
          </a:stretch>
        </p:blipFill>
        <p:spPr>
          <a:xfrm>
            <a:off x="5764554" y="1734830"/>
            <a:ext cx="4446246" cy="4982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066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alibri" charset="0"/>
              </a:rPr>
              <a:t>EGFR</a:t>
            </a:r>
            <a:r>
              <a:rPr lang="el-GR" sz="3200" b="1" dirty="0">
                <a:solidFill>
                  <a:srgbClr val="000090"/>
                </a:solidFill>
                <a:latin typeface="Calibri" charset="0"/>
              </a:rPr>
              <a:t> μεταλλάξεις</a:t>
            </a:r>
            <a:endParaRPr lang="en-US" sz="3200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2226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3366FF"/>
                </a:solidFill>
                <a:latin typeface="Calibri" charset="0"/>
              </a:rPr>
              <a:t>Παρουσία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gain-of-function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*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 EGFR 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μεταλλάξεων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(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ελλείψεις εντός του αναγνωστικού πλαισίου στο εξώνιο 19 ή σημειακές μεταλλάξεις στο εξώνιο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21) 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σε 10% ασθενών με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NSCLC →  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ευαισθησία στα πρώτης γενιάς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EGFR 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-ΤΚΙ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s</a:t>
            </a:r>
          </a:p>
          <a:p>
            <a:pPr>
              <a:buFont typeface="Arial" charset="0"/>
              <a:buNone/>
            </a:pPr>
            <a:r>
              <a:rPr lang="en-US" b="1" dirty="0">
                <a:solidFill>
                  <a:srgbClr val="3366FF"/>
                </a:solidFill>
                <a:latin typeface="Calibri" charset="0"/>
              </a:rPr>
              <a:t> </a:t>
            </a:r>
            <a:endParaRPr lang="el-GR" b="1" dirty="0">
              <a:solidFill>
                <a:srgbClr val="3366FF"/>
              </a:solidFill>
              <a:latin typeface="Calibri" charset="0"/>
            </a:endParaRPr>
          </a:p>
          <a:p>
            <a:pPr>
              <a:buFont typeface="Arial" charset="0"/>
              <a:buNone/>
            </a:pPr>
            <a:endParaRPr lang="el-GR" dirty="0">
              <a:solidFill>
                <a:srgbClr val="3366FF"/>
              </a:solidFill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b="1" dirty="0">
                <a:solidFill>
                  <a:srgbClr val="FF0000"/>
                </a:solidFill>
                <a:latin typeface="Calibri" charset="0"/>
              </a:rPr>
              <a:t>*</a:t>
            </a:r>
            <a:r>
              <a:rPr lang="el-GR" sz="2400" b="1" dirty="0">
                <a:solidFill>
                  <a:srgbClr val="3366FF"/>
                </a:solidFill>
                <a:latin typeface="Calibri" charset="0"/>
              </a:rPr>
              <a:t>Παρέχουν ενεργοποίηση</a:t>
            </a:r>
            <a:endParaRPr lang="en-US" sz="2400" b="1" dirty="0">
              <a:solidFill>
                <a:srgbClr val="3366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41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alibri" charset="0"/>
              </a:rPr>
              <a:t>EGFR</a:t>
            </a:r>
            <a:r>
              <a:rPr lang="el-GR" sz="3200" b="1" dirty="0">
                <a:solidFill>
                  <a:srgbClr val="000090"/>
                </a:solidFill>
                <a:latin typeface="Calibri" charset="0"/>
              </a:rPr>
              <a:t> μεταλλάξεις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>
                <a:solidFill>
                  <a:srgbClr val="3366FF"/>
                </a:solidFill>
              </a:rPr>
              <a:t>Μεταλλάξεις στα εξώνια 18-21 προκαλούν είτε </a:t>
            </a:r>
            <a:r>
              <a:rPr lang="el-GR" b="1" i="1" u="sng" dirty="0">
                <a:solidFill>
                  <a:srgbClr val="3366FF"/>
                </a:solidFill>
              </a:rPr>
              <a:t>ανθεκτικότητα ή ευαισθησία </a:t>
            </a:r>
            <a:r>
              <a:rPr lang="el-GR" b="1" dirty="0">
                <a:solidFill>
                  <a:srgbClr val="3366FF"/>
                </a:solidFill>
              </a:rPr>
              <a:t>στους </a:t>
            </a:r>
            <a:r>
              <a:rPr lang="en-US" b="1" dirty="0">
                <a:solidFill>
                  <a:srgbClr val="3366FF"/>
                </a:solidFill>
              </a:rPr>
              <a:t>EGFR-</a:t>
            </a:r>
            <a:r>
              <a:rPr lang="el-GR" b="1" dirty="0">
                <a:solidFill>
                  <a:srgbClr val="3366FF"/>
                </a:solidFill>
              </a:rPr>
              <a:t>ΤΚΙ</a:t>
            </a:r>
            <a:r>
              <a:rPr lang="en-US" b="1" dirty="0">
                <a:solidFill>
                  <a:srgbClr val="3366FF"/>
                </a:solidFill>
              </a:rPr>
              <a:t>s</a:t>
            </a:r>
            <a:endParaRPr lang="el-GR" b="1" dirty="0">
              <a:solidFill>
                <a:srgbClr val="3366FF"/>
              </a:solidFill>
            </a:endParaRPr>
          </a:p>
          <a:p>
            <a:r>
              <a:rPr lang="el-GR" b="1" dirty="0">
                <a:solidFill>
                  <a:srgbClr val="3366FF"/>
                </a:solidFill>
              </a:rPr>
              <a:t>Μεταλλάξεις στα εξώνια 18, 19, 21 πρωτίστως συνδέονται με </a:t>
            </a:r>
            <a:r>
              <a:rPr lang="el-GR" b="1" i="1" u="sng" dirty="0">
                <a:solidFill>
                  <a:srgbClr val="3366FF"/>
                </a:solidFill>
              </a:rPr>
              <a:t>αυξημένη ευαισθησία </a:t>
            </a:r>
            <a:r>
              <a:rPr lang="el-GR" b="1" dirty="0">
                <a:solidFill>
                  <a:srgbClr val="3366FF"/>
                </a:solidFill>
              </a:rPr>
              <a:t>στους</a:t>
            </a:r>
            <a:r>
              <a:rPr lang="en-US" b="1" dirty="0">
                <a:solidFill>
                  <a:srgbClr val="3366FF"/>
                </a:solidFill>
              </a:rPr>
              <a:t> EGFR-</a:t>
            </a:r>
            <a:r>
              <a:rPr lang="el-GR" b="1" dirty="0">
                <a:solidFill>
                  <a:srgbClr val="3366FF"/>
                </a:solidFill>
              </a:rPr>
              <a:t>ΤΚΙ</a:t>
            </a:r>
            <a:r>
              <a:rPr lang="en-US" b="1" dirty="0">
                <a:solidFill>
                  <a:srgbClr val="3366FF"/>
                </a:solidFill>
              </a:rPr>
              <a:t>s (</a:t>
            </a:r>
            <a:r>
              <a:rPr lang="en-US" b="1" dirty="0" err="1">
                <a:solidFill>
                  <a:srgbClr val="3366FF"/>
                </a:solidFill>
              </a:rPr>
              <a:t>gefitinib</a:t>
            </a:r>
            <a:r>
              <a:rPr lang="en-US" b="1" dirty="0">
                <a:solidFill>
                  <a:srgbClr val="3366FF"/>
                </a:solidFill>
              </a:rPr>
              <a:t>, </a:t>
            </a:r>
            <a:r>
              <a:rPr lang="en-US" b="1" dirty="0" err="1">
                <a:solidFill>
                  <a:srgbClr val="3366FF"/>
                </a:solidFill>
              </a:rPr>
              <a:t>erlotinib</a:t>
            </a:r>
            <a:r>
              <a:rPr lang="en-US" b="1" dirty="0">
                <a:solidFill>
                  <a:srgbClr val="3366FF"/>
                </a:solidFill>
              </a:rPr>
              <a:t>)</a:t>
            </a:r>
          </a:p>
          <a:p>
            <a:r>
              <a:rPr lang="el-GR" b="1" dirty="0">
                <a:solidFill>
                  <a:srgbClr val="3366FF"/>
                </a:solidFill>
              </a:rPr>
              <a:t>Μεταλλάξεις στο εξώνιο 20 (</a:t>
            </a:r>
            <a:r>
              <a:rPr lang="en-US" b="1" dirty="0">
                <a:solidFill>
                  <a:srgbClr val="3366FF"/>
                </a:solidFill>
              </a:rPr>
              <a:t>T790M</a:t>
            </a:r>
            <a:r>
              <a:rPr lang="el-GR" b="1" dirty="0">
                <a:solidFill>
                  <a:srgbClr val="3366FF"/>
                </a:solidFill>
              </a:rPr>
              <a:t>) συνδέονται κυρίως με </a:t>
            </a:r>
            <a:r>
              <a:rPr lang="el-GR" b="1" i="1" u="sng" dirty="0">
                <a:solidFill>
                  <a:srgbClr val="3366FF"/>
                </a:solidFill>
              </a:rPr>
              <a:t>ανθεκτικότητα</a:t>
            </a:r>
            <a:r>
              <a:rPr lang="el-GR" b="1" dirty="0">
                <a:solidFill>
                  <a:srgbClr val="3366FF"/>
                </a:solidFill>
              </a:rPr>
              <a:t> σε αυτά τα φάρμακα</a:t>
            </a:r>
            <a:endParaRPr lang="en-US" b="1" dirty="0">
              <a:solidFill>
                <a:srgbClr val="3366FF"/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3" descr="egfr-nsclc-revised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20" b="-24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18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382588"/>
            <a:ext cx="5857875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4 - TextBox"/>
          <p:cNvSpPr txBox="1">
            <a:spLocks noChangeArrowheads="1"/>
          </p:cNvSpPr>
          <p:nvPr/>
        </p:nvSpPr>
        <p:spPr bwMode="auto">
          <a:xfrm rot="-5400000">
            <a:off x="7439026" y="3556001"/>
            <a:ext cx="5000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0000FF"/>
                </a:solidFill>
                <a:latin typeface="Calibri" charset="0"/>
              </a:rPr>
              <a:t>Gately</a:t>
            </a:r>
            <a:r>
              <a:rPr lang="en-US" b="1" dirty="0">
                <a:solidFill>
                  <a:srgbClr val="0000FF"/>
                </a:solidFill>
                <a:latin typeface="Calibri" charset="0"/>
              </a:rPr>
              <a:t> K</a:t>
            </a:r>
            <a:r>
              <a:rPr lang="el-GR" b="1" dirty="0">
                <a:solidFill>
                  <a:srgbClr val="0000FF"/>
                </a:solidFill>
                <a:latin typeface="Calibri" charset="0"/>
              </a:rPr>
              <a:t>.</a:t>
            </a:r>
            <a:r>
              <a:rPr lang="en-US" b="1" dirty="0">
                <a:solidFill>
                  <a:srgbClr val="0000FF"/>
                </a:solidFill>
                <a:latin typeface="Calibri" charset="0"/>
              </a:rPr>
              <a:t> J </a:t>
            </a:r>
            <a:r>
              <a:rPr lang="en-US" b="1" dirty="0" err="1">
                <a:solidFill>
                  <a:srgbClr val="0000FF"/>
                </a:solidFill>
                <a:latin typeface="Calibri" charset="0"/>
              </a:rPr>
              <a:t>Clin</a:t>
            </a:r>
            <a:r>
              <a:rPr lang="en-US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charset="0"/>
              </a:rPr>
              <a:t>Pathol</a:t>
            </a:r>
            <a:r>
              <a:rPr lang="en-US" b="1" dirty="0">
                <a:solidFill>
                  <a:srgbClr val="0000FF"/>
                </a:solidFill>
                <a:latin typeface="Calibri" charset="0"/>
              </a:rPr>
              <a:t> 2012; 65(1): 1-7</a:t>
            </a:r>
            <a:endParaRPr lang="el-GR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33" y="90200"/>
            <a:ext cx="32528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alibri" charset="0"/>
              </a:rPr>
              <a:t>EGFR</a:t>
            </a:r>
            <a:r>
              <a:rPr lang="el-GR" sz="3200" b="1" dirty="0">
                <a:solidFill>
                  <a:srgbClr val="000090"/>
                </a:solidFill>
                <a:latin typeface="Calibri" charset="0"/>
              </a:rPr>
              <a:t> μεταλλάξεις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7877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C:\Documents and Settings\user\Επιφάνεια εργασίας\EGF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174755"/>
            <a:ext cx="810895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4 - TextBox"/>
          <p:cNvSpPr txBox="1">
            <a:spLocks noChangeArrowheads="1"/>
          </p:cNvSpPr>
          <p:nvPr/>
        </p:nvSpPr>
        <p:spPr bwMode="auto">
          <a:xfrm>
            <a:off x="2809875" y="5572125"/>
            <a:ext cx="750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err="1">
                <a:solidFill>
                  <a:srgbClr val="0000FF"/>
                </a:solidFill>
              </a:rPr>
              <a:t>Kosaka</a:t>
            </a:r>
            <a:r>
              <a:rPr lang="en-US" sz="2000" b="1" dirty="0">
                <a:solidFill>
                  <a:srgbClr val="0000FF"/>
                </a:solidFill>
              </a:rPr>
              <a:t> T, et al. J Biomed </a:t>
            </a:r>
            <a:r>
              <a:rPr lang="en-US" sz="2000" b="1" dirty="0" err="1">
                <a:solidFill>
                  <a:srgbClr val="0000FF"/>
                </a:solidFill>
              </a:rPr>
              <a:t>Biotechnol</a:t>
            </a:r>
            <a:r>
              <a:rPr lang="en-US" sz="2000" b="1" dirty="0">
                <a:solidFill>
                  <a:srgbClr val="0000FF"/>
                </a:solidFill>
              </a:rPr>
              <a:t> 2011;Art ID 165214, 1-7</a:t>
            </a:r>
            <a:endParaRPr lang="el-GR" sz="2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5610" y="157253"/>
            <a:ext cx="675056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alibri" charset="0"/>
              </a:rPr>
              <a:t>EGFR</a:t>
            </a:r>
            <a:r>
              <a:rPr lang="el-GR" sz="3200" b="1" dirty="0">
                <a:solidFill>
                  <a:srgbClr val="000090"/>
                </a:solidFill>
                <a:latin typeface="Calibri" charset="0"/>
              </a:rPr>
              <a:t> μεταλλάξεις-ΘΕΡΑΠΕΙΑ-ΑΝΤΟΧΗ</a:t>
            </a:r>
            <a:endParaRPr lang="en-US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876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alibri" charset="0"/>
              </a:rPr>
              <a:t>EGFR</a:t>
            </a:r>
            <a:r>
              <a:rPr lang="el-GR" sz="3200" b="1" dirty="0">
                <a:solidFill>
                  <a:srgbClr val="000090"/>
                </a:solidFill>
                <a:latin typeface="Calibri" charset="0"/>
              </a:rPr>
              <a:t> μεταλλάξεις-ΘΕΡΑΠΕΙΑ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8369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  <a:latin typeface="Calibri" charset="0"/>
              </a:rPr>
              <a:t>Ανίχνευση μεταλλάξεων στα εξώνια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18-21 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της περιοχής τυροσινικής κινάσης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EGFR 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→ αυξημένη πιθανότητα ανταπόκρισης σε 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EGFR-TKIs</a:t>
            </a:r>
          </a:p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  <a:latin typeface="Calibri" charset="0"/>
              </a:rPr>
              <a:t>Μεθοδολογία: </a:t>
            </a:r>
          </a:p>
          <a:p>
            <a:r>
              <a:rPr lang="el-GR" b="1" dirty="0">
                <a:solidFill>
                  <a:srgbClr val="3366FF"/>
                </a:solidFill>
                <a:latin typeface="Calibri" charset="0"/>
              </a:rPr>
              <a:t>Ανοσοϊστοχημικά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 (mutation specific exon19 deletions exon 21 L858 mutation)</a:t>
            </a:r>
          </a:p>
          <a:p>
            <a:r>
              <a:rPr lang="en-US" b="1" dirty="0">
                <a:solidFill>
                  <a:srgbClr val="3366FF"/>
                </a:solidFill>
                <a:latin typeface="Calibri" charset="0"/>
              </a:rPr>
              <a:t>FISH/ CISH (gene copy number)</a:t>
            </a:r>
            <a:endParaRPr lang="el-GR" b="1" dirty="0">
              <a:solidFill>
                <a:srgbClr val="3366FF"/>
              </a:solidFill>
              <a:latin typeface="Calibri" charset="0"/>
            </a:endParaRPr>
          </a:p>
          <a:p>
            <a:r>
              <a:rPr lang="el-GR" b="1" dirty="0">
                <a:solidFill>
                  <a:srgbClr val="3366FF"/>
                </a:solidFill>
                <a:latin typeface="Calibri" charset="0"/>
              </a:rPr>
              <a:t>Ανάλυση μεταλλάξεων (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direct DNA sequencing)</a:t>
            </a:r>
            <a:endParaRPr lang="el-GR" b="1" dirty="0">
              <a:solidFill>
                <a:srgbClr val="3366FF"/>
              </a:solidFill>
              <a:latin typeface="Calibri" charset="0"/>
            </a:endParaRPr>
          </a:p>
          <a:p>
            <a:endParaRPr lang="el-GR" dirty="0">
              <a:solidFill>
                <a:srgbClr val="FFFF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90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+mn-lt"/>
              </a:rPr>
              <a:t>KRAS</a:t>
            </a:r>
            <a:r>
              <a:rPr lang="el-GR" sz="3200" b="1" dirty="0">
                <a:solidFill>
                  <a:srgbClr val="000090"/>
                </a:solidFill>
                <a:latin typeface="+mn-lt"/>
              </a:rPr>
              <a:t> μεταλλάξεις</a:t>
            </a:r>
            <a:endParaRPr lang="en-US" sz="3200" b="1" dirty="0">
              <a:solidFill>
                <a:srgbClr val="37FFD6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FF"/>
                </a:solidFill>
              </a:rPr>
              <a:t>Η πρωτεϊνη </a:t>
            </a:r>
            <a:r>
              <a:rPr lang="en-US" b="1" dirty="0">
                <a:solidFill>
                  <a:srgbClr val="0000FF"/>
                </a:solidFill>
              </a:rPr>
              <a:t>K-RAS </a:t>
            </a:r>
            <a:r>
              <a:rPr lang="el-GR" b="1" dirty="0">
                <a:solidFill>
                  <a:srgbClr val="3366FF"/>
                </a:solidFill>
              </a:rPr>
              <a:t>είναι μια συνδεόμενη στη μεμβράνη ογκοπρωτεϊνη και αποτελεί μέλος της οικογένειας των πρωτεϊνών </a:t>
            </a:r>
            <a:r>
              <a:rPr lang="en-US" b="1" dirty="0">
                <a:solidFill>
                  <a:srgbClr val="3366FF"/>
                </a:solidFill>
              </a:rPr>
              <a:t>RAS</a:t>
            </a:r>
          </a:p>
          <a:p>
            <a:r>
              <a:rPr lang="el-GR" b="1" dirty="0">
                <a:solidFill>
                  <a:srgbClr val="0000FF"/>
                </a:solidFill>
              </a:rPr>
              <a:t>Η πρωτεϊνη </a:t>
            </a:r>
            <a:r>
              <a:rPr lang="en-US" b="1" dirty="0">
                <a:solidFill>
                  <a:srgbClr val="0000FF"/>
                </a:solidFill>
              </a:rPr>
              <a:t>K-RAS</a:t>
            </a:r>
            <a:r>
              <a:rPr lang="el-GR" b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3366FF"/>
                </a:solidFill>
              </a:rPr>
              <a:t>διαδραματίζει σημαντικό ρόλο σε πολλά μονοπάτια μεταγωγής σήματος όπως η ενεργοποίηση του μονοπατιού </a:t>
            </a:r>
            <a:r>
              <a:rPr lang="en-US" b="1" dirty="0">
                <a:solidFill>
                  <a:srgbClr val="3366FF"/>
                </a:solidFill>
              </a:rPr>
              <a:t>MAPK</a:t>
            </a:r>
            <a:r>
              <a:rPr lang="el-GR" b="1" dirty="0">
                <a:solidFill>
                  <a:srgbClr val="3366FF"/>
                </a:solidFill>
              </a:rPr>
              <a:t> και</a:t>
            </a:r>
            <a:r>
              <a:rPr lang="en-US" b="1" dirty="0">
                <a:solidFill>
                  <a:srgbClr val="3366FF"/>
                </a:solidFill>
              </a:rPr>
              <a:t> PI3/</a:t>
            </a:r>
            <a:r>
              <a:rPr lang="en-US" b="1" dirty="0" err="1">
                <a:solidFill>
                  <a:srgbClr val="3366FF"/>
                </a:solidFill>
              </a:rPr>
              <a:t>Akt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52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atin typeface="Calibri" charset="0"/>
              </a:rPr>
              <a:t>ΚΛΑΣΙΚΟΙ ΠΡΟΓΝΩΣΤΙΚΟΙ ΔΕΙΚΤΕΣ</a:t>
            </a:r>
            <a:endParaRPr lang="en-US" b="1" dirty="0">
              <a:latin typeface="Calibri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5344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l-GR" b="1" dirty="0">
                <a:latin typeface="Calibri" charset="0"/>
              </a:rPr>
              <a:t>Ιστολογικός τύπος του νεοπλάσματος</a:t>
            </a:r>
          </a:p>
          <a:p>
            <a:pPr>
              <a:buFont typeface="Wingdings" pitchFamily="2" charset="2"/>
              <a:buChar char="Ø"/>
            </a:pPr>
            <a:r>
              <a:rPr lang="el-GR" b="1" dirty="0">
                <a:latin typeface="Calibri" charset="0"/>
              </a:rPr>
              <a:t>Ιστολογικός βαθμός κακοήθειας</a:t>
            </a:r>
          </a:p>
          <a:p>
            <a:pPr>
              <a:buFont typeface="Wingdings" pitchFamily="2" charset="2"/>
              <a:buChar char="Ø"/>
            </a:pPr>
            <a:r>
              <a:rPr lang="el-GR" b="1" dirty="0">
                <a:latin typeface="Calibri" charset="0"/>
              </a:rPr>
              <a:t>Μέγεθος του όγκου (</a:t>
            </a:r>
            <a:r>
              <a:rPr lang="en-US" b="1" dirty="0" err="1">
                <a:latin typeface="Calibri" charset="0"/>
              </a:rPr>
              <a:t>pT</a:t>
            </a:r>
            <a:r>
              <a:rPr lang="en-US" b="1" dirty="0">
                <a:latin typeface="Calibri" charset="0"/>
              </a:rPr>
              <a:t>)</a:t>
            </a:r>
            <a:endParaRPr lang="el-GR" b="1" dirty="0">
              <a:latin typeface="Calibri" charset="0"/>
            </a:endParaRPr>
          </a:p>
          <a:p>
            <a:pPr>
              <a:buFont typeface="Wingdings" pitchFamily="2" charset="2"/>
              <a:buChar char="Ø"/>
            </a:pPr>
            <a:r>
              <a:rPr lang="el-GR" b="1" dirty="0" err="1">
                <a:latin typeface="Calibri" charset="0"/>
              </a:rPr>
              <a:t>Λεμφαδενικές</a:t>
            </a:r>
            <a:r>
              <a:rPr lang="el-GR" b="1" dirty="0">
                <a:latin typeface="Calibri" charset="0"/>
              </a:rPr>
              <a:t> μεταστάσεις</a:t>
            </a:r>
            <a:r>
              <a:rPr lang="en-US" b="1" dirty="0">
                <a:latin typeface="Calibri" charset="0"/>
              </a:rPr>
              <a:t>-</a:t>
            </a:r>
            <a:r>
              <a:rPr lang="el-GR" b="1" dirty="0" err="1">
                <a:latin typeface="Calibri" charset="0"/>
              </a:rPr>
              <a:t>μικρομεταστάσεις</a:t>
            </a:r>
            <a:endParaRPr lang="el-GR" b="1" dirty="0">
              <a:latin typeface="Calibri" charset="0"/>
            </a:endParaRPr>
          </a:p>
          <a:p>
            <a:pPr>
              <a:buFont typeface="Wingdings" pitchFamily="2" charset="2"/>
              <a:buChar char="Ø"/>
            </a:pPr>
            <a:r>
              <a:rPr lang="el-GR" b="1" dirty="0">
                <a:latin typeface="Calibri" charset="0"/>
              </a:rPr>
              <a:t>Αγγειακή διήθηση</a:t>
            </a:r>
          </a:p>
          <a:p>
            <a:pPr>
              <a:buFont typeface="Wingdings" pitchFamily="2" charset="2"/>
              <a:buChar char="Ø"/>
            </a:pPr>
            <a:r>
              <a:rPr lang="el-GR" b="1" dirty="0">
                <a:latin typeface="Calibri" charset="0"/>
              </a:rPr>
              <a:t>Στάδιο της νόσου (ΤΝΜ)</a:t>
            </a:r>
            <a:endParaRPr lang="en-US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97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KRAS</a:t>
            </a:r>
            <a:r>
              <a:rPr lang="el-GR" sz="3200" b="1" dirty="0">
                <a:solidFill>
                  <a:srgbClr val="000090"/>
                </a:solidFill>
              </a:rPr>
              <a:t> μεταλλάξεις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Η</a:t>
            </a:r>
            <a:r>
              <a:rPr lang="en-US" b="1" dirty="0">
                <a:solidFill>
                  <a:srgbClr val="0000FF"/>
                </a:solidFill>
              </a:rPr>
              <a:t> πα</a:t>
            </a:r>
            <a:r>
              <a:rPr lang="en-US" b="1" dirty="0" err="1">
                <a:solidFill>
                  <a:srgbClr val="0000FF"/>
                </a:solidFill>
              </a:rPr>
              <a:t>ρουσί</a:t>
            </a:r>
            <a:r>
              <a:rPr lang="en-US" b="1" dirty="0">
                <a:solidFill>
                  <a:srgbClr val="0000FF"/>
                </a:solidFill>
              </a:rPr>
              <a:t>α </a:t>
            </a:r>
            <a:r>
              <a:rPr lang="en-US" b="1" i="1" dirty="0">
                <a:solidFill>
                  <a:srgbClr val="0000FF"/>
                </a:solidFill>
              </a:rPr>
              <a:t>KRAS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μετ</a:t>
            </a:r>
            <a:r>
              <a:rPr lang="en-US" b="1" dirty="0">
                <a:solidFill>
                  <a:srgbClr val="0000FF"/>
                </a:solidFill>
              </a:rPr>
              <a:t>α</a:t>
            </a:r>
            <a:r>
              <a:rPr lang="en-US" b="1" dirty="0" err="1">
                <a:solidFill>
                  <a:srgbClr val="0000FF"/>
                </a:solidFill>
              </a:rPr>
              <a:t>λλά</a:t>
            </a:r>
            <a:r>
              <a:rPr lang="en-US" b="1" dirty="0" err="1">
                <a:solidFill>
                  <a:srgbClr val="3366FF"/>
                </a:solidFill>
              </a:rPr>
              <a:t>ξεων</a:t>
            </a:r>
            <a:r>
              <a:rPr lang="en-US" b="1" dirty="0">
                <a:solidFill>
                  <a:srgbClr val="3366FF"/>
                </a:solidFill>
              </a:rPr>
              <a:t> απ</a:t>
            </a:r>
            <a:r>
              <a:rPr lang="en-US" b="1" dirty="0" err="1">
                <a:solidFill>
                  <a:srgbClr val="3366FF"/>
                </a:solidFill>
              </a:rPr>
              <a:t>οτελεί</a:t>
            </a:r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err="1">
                <a:solidFill>
                  <a:srgbClr val="3366FF"/>
                </a:solidFill>
              </a:rPr>
              <a:t>δυσμενή</a:t>
            </a:r>
            <a:r>
              <a:rPr lang="en-US" b="1" dirty="0">
                <a:solidFill>
                  <a:srgbClr val="3366FF"/>
                </a:solidFill>
              </a:rPr>
              <a:t> π</a:t>
            </a:r>
            <a:r>
              <a:rPr lang="en-US" b="1" dirty="0" err="1">
                <a:solidFill>
                  <a:srgbClr val="3366FF"/>
                </a:solidFill>
              </a:rPr>
              <a:t>ρογνωστικό</a:t>
            </a:r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l-GR" b="1" dirty="0">
                <a:solidFill>
                  <a:srgbClr val="3366FF"/>
                </a:solidFill>
              </a:rPr>
              <a:t>παράγοντα</a:t>
            </a:r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err="1">
                <a:solidFill>
                  <a:srgbClr val="3366FF"/>
                </a:solidFill>
              </a:rPr>
              <a:t>γι</a:t>
            </a:r>
            <a:r>
              <a:rPr lang="en-US" b="1" dirty="0">
                <a:solidFill>
                  <a:srgbClr val="3366FF"/>
                </a:solidFill>
              </a:rPr>
              <a:t>α </a:t>
            </a:r>
            <a:r>
              <a:rPr lang="en-US" b="1" dirty="0" err="1">
                <a:solidFill>
                  <a:srgbClr val="3366FF"/>
                </a:solidFill>
              </a:rPr>
              <a:t>την</a:t>
            </a:r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err="1">
                <a:solidFill>
                  <a:srgbClr val="3366FF"/>
                </a:solidFill>
              </a:rPr>
              <a:t>ε</a:t>
            </a:r>
            <a:r>
              <a:rPr lang="en-US" b="1" dirty="0">
                <a:solidFill>
                  <a:srgbClr val="3366FF"/>
                </a:solidFill>
              </a:rPr>
              <a:t>π</a:t>
            </a:r>
            <a:r>
              <a:rPr lang="en-US" b="1" dirty="0" err="1">
                <a:solidFill>
                  <a:srgbClr val="3366FF"/>
                </a:solidFill>
              </a:rPr>
              <a:t>ι</a:t>
            </a:r>
            <a:r>
              <a:rPr lang="en-US" b="1" dirty="0">
                <a:solidFill>
                  <a:srgbClr val="3366FF"/>
                </a:solidFill>
              </a:rPr>
              <a:t>β</a:t>
            </a:r>
            <a:r>
              <a:rPr lang="en-US" b="1" dirty="0" err="1">
                <a:solidFill>
                  <a:srgbClr val="3366FF"/>
                </a:solidFill>
              </a:rPr>
              <a:t>ίωση</a:t>
            </a:r>
            <a:r>
              <a:rPr lang="en-US" b="1" dirty="0">
                <a:solidFill>
                  <a:srgbClr val="3366FF"/>
                </a:solidFill>
              </a:rPr>
              <a:t> α</a:t>
            </a:r>
            <a:r>
              <a:rPr lang="en-US" b="1" dirty="0" err="1">
                <a:solidFill>
                  <a:srgbClr val="3366FF"/>
                </a:solidFill>
              </a:rPr>
              <a:t>σθενών</a:t>
            </a:r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err="1">
                <a:solidFill>
                  <a:srgbClr val="3366FF"/>
                </a:solidFill>
              </a:rPr>
              <a:t>με</a:t>
            </a:r>
            <a:r>
              <a:rPr lang="en-US" b="1" dirty="0">
                <a:solidFill>
                  <a:srgbClr val="3366FF"/>
                </a:solidFill>
              </a:rPr>
              <a:t> ΜΜΚΠ</a:t>
            </a:r>
            <a:endParaRPr lang="el-GR" b="1" dirty="0">
              <a:solidFill>
                <a:srgbClr val="3366FF"/>
              </a:solidFill>
            </a:endParaRPr>
          </a:p>
          <a:p>
            <a:endParaRPr lang="el-GR" b="1" dirty="0">
              <a:solidFill>
                <a:srgbClr val="3366FF"/>
              </a:solidFill>
            </a:endParaRPr>
          </a:p>
          <a:p>
            <a:r>
              <a:rPr lang="el-GR" b="1" dirty="0">
                <a:solidFill>
                  <a:srgbClr val="3366FF"/>
                </a:solidFill>
              </a:rPr>
              <a:t>25-30% των ασθενών με ΜΜΚΠ διαγιγνώσκονται με ενεργοποιητικές </a:t>
            </a:r>
            <a:r>
              <a:rPr lang="el-GR" b="1" dirty="0">
                <a:solidFill>
                  <a:srgbClr val="0000FF"/>
                </a:solidFill>
              </a:rPr>
              <a:t>μεταλλάξεις </a:t>
            </a:r>
            <a:r>
              <a:rPr lang="en-US" b="1" i="1" dirty="0">
                <a:solidFill>
                  <a:srgbClr val="0000FF"/>
                </a:solidFill>
              </a:rPr>
              <a:t>KRAS</a:t>
            </a:r>
            <a:r>
              <a:rPr lang="el-GR" b="1" i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3366FF"/>
                </a:solidFill>
              </a:rPr>
              <a:t>που είναι συχνότερες σε ασθενείς με αδενοκαρκίνωμα με ιστορικό καπνίσματος</a:t>
            </a:r>
          </a:p>
          <a:p>
            <a:endParaRPr lang="el-GR" b="1" dirty="0"/>
          </a:p>
          <a:p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251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+mn-lt"/>
              </a:rPr>
              <a:t>KRAS</a:t>
            </a:r>
            <a:r>
              <a:rPr lang="el-GR" sz="3200" b="1" dirty="0">
                <a:solidFill>
                  <a:srgbClr val="000090"/>
                </a:solidFill>
                <a:latin typeface="+mn-lt"/>
              </a:rPr>
              <a:t> μεταλλάξεις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3366FF"/>
                </a:solidFill>
              </a:rPr>
              <a:t>Οι πιο συνηθισμένες μεταλλάξεις συμβαίνουν στα </a:t>
            </a:r>
            <a:r>
              <a:rPr lang="el-GR" b="1" dirty="0">
                <a:solidFill>
                  <a:srgbClr val="0000FF"/>
                </a:solidFill>
              </a:rPr>
              <a:t>κωδώνια 12 </a:t>
            </a:r>
            <a:r>
              <a:rPr lang="el-GR" b="1" dirty="0">
                <a:solidFill>
                  <a:srgbClr val="3366FF"/>
                </a:solidFill>
              </a:rPr>
              <a:t>και </a:t>
            </a:r>
            <a:r>
              <a:rPr lang="el-GR" b="1" dirty="0">
                <a:solidFill>
                  <a:srgbClr val="0000FF"/>
                </a:solidFill>
              </a:rPr>
              <a:t>13</a:t>
            </a:r>
            <a:r>
              <a:rPr lang="el-GR" b="1" dirty="0">
                <a:solidFill>
                  <a:srgbClr val="3366FF"/>
                </a:solidFill>
              </a:rPr>
              <a:t> του </a:t>
            </a:r>
            <a:r>
              <a:rPr lang="el-GR" b="1" dirty="0">
                <a:solidFill>
                  <a:srgbClr val="0000FF"/>
                </a:solidFill>
              </a:rPr>
              <a:t>εξωνίου 12</a:t>
            </a:r>
          </a:p>
          <a:p>
            <a:r>
              <a:rPr lang="el-GR" b="1" dirty="0">
                <a:solidFill>
                  <a:srgbClr val="3366FF"/>
                </a:solidFill>
              </a:rPr>
              <a:t>Οι </a:t>
            </a:r>
            <a:r>
              <a:rPr lang="el-GR" b="1" dirty="0">
                <a:solidFill>
                  <a:srgbClr val="0000FF"/>
                </a:solidFill>
              </a:rPr>
              <a:t>μεταλλάξεις 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i="1" dirty="0">
                <a:solidFill>
                  <a:srgbClr val="0000FF"/>
                </a:solidFill>
              </a:rPr>
              <a:t>KRAS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3366FF"/>
                </a:solidFill>
              </a:rPr>
              <a:t>συνδέονται με </a:t>
            </a:r>
            <a:r>
              <a:rPr lang="el-GR" b="1" u="sng" dirty="0">
                <a:solidFill>
                  <a:srgbClr val="0000FF"/>
                </a:solidFill>
              </a:rPr>
              <a:t>αντοχή</a:t>
            </a:r>
            <a:r>
              <a:rPr lang="el-GR" b="1" dirty="0">
                <a:solidFill>
                  <a:srgbClr val="3366FF"/>
                </a:solidFill>
              </a:rPr>
              <a:t> στους </a:t>
            </a:r>
            <a:r>
              <a:rPr lang="en-US" b="1" dirty="0">
                <a:solidFill>
                  <a:srgbClr val="3366FF"/>
                </a:solidFill>
              </a:rPr>
              <a:t>EGFR</a:t>
            </a:r>
            <a:r>
              <a:rPr lang="el-GR" b="1" dirty="0">
                <a:solidFill>
                  <a:srgbClr val="3366FF"/>
                </a:solidFill>
              </a:rPr>
              <a:t>-ΤΚΙ</a:t>
            </a:r>
            <a:r>
              <a:rPr lang="en-US" b="1" dirty="0">
                <a:solidFill>
                  <a:srgbClr val="3366FF"/>
                </a:solidFill>
              </a:rPr>
              <a:t>s</a:t>
            </a: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91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p2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0" r="-14260"/>
          <a:stretch>
            <a:fillRect/>
          </a:stretch>
        </p:blipFill>
        <p:spPr>
          <a:xfrm>
            <a:off x="712547" y="83558"/>
            <a:ext cx="10987328" cy="6042607"/>
          </a:xfrm>
        </p:spPr>
      </p:pic>
      <p:sp>
        <p:nvSpPr>
          <p:cNvPr id="5" name="Rectangle 4"/>
          <p:cNvSpPr/>
          <p:nvPr/>
        </p:nvSpPr>
        <p:spPr>
          <a:xfrm>
            <a:off x="6065664" y="6162290"/>
            <a:ext cx="4105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baseline="30000" dirty="0"/>
              <a:t>Nat Rev </a:t>
            </a:r>
            <a:r>
              <a:rPr lang="da-DK" sz="2800" b="1" baseline="30000" dirty="0" err="1"/>
              <a:t>Clin</a:t>
            </a:r>
            <a:r>
              <a:rPr lang="da-DK" sz="2800" b="1" baseline="30000" dirty="0"/>
              <a:t> </a:t>
            </a:r>
            <a:r>
              <a:rPr lang="da-DK" sz="2800" b="1" baseline="30000" dirty="0" err="1"/>
              <a:t>Oncol</a:t>
            </a:r>
            <a:r>
              <a:rPr lang="da-DK" sz="2800" b="1" baseline="30000" dirty="0"/>
              <a:t>. 2014; 9(5): 268–277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7640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86200" y="2157413"/>
            <a:ext cx="2152650" cy="3524250"/>
          </a:xfrm>
          <a:prstGeom prst="rect">
            <a:avLst/>
          </a:prstGeom>
          <a:solidFill>
            <a:srgbClr val="BCEA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 sz="2400">
              <a:solidFill>
                <a:srgbClr val="002D47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4138" y="2166938"/>
            <a:ext cx="2133600" cy="1409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76400" y="2157413"/>
            <a:ext cx="2152650" cy="3524250"/>
          </a:xfrm>
          <a:prstGeom prst="rect">
            <a:avLst/>
          </a:prstGeom>
          <a:solidFill>
            <a:srgbClr val="BCEA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 sz="2400">
              <a:solidFill>
                <a:srgbClr val="002D47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0688" y="2166938"/>
            <a:ext cx="2133600" cy="1409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9222" name="Picture 13" descr="-10- active ALK recep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809875"/>
            <a:ext cx="21018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 descr="-09- silent ALK recep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898776"/>
            <a:ext cx="21018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4" name="Straight Connector 16"/>
          <p:cNvCxnSpPr>
            <a:cxnSpLocks noChangeShapeType="1"/>
          </p:cNvCxnSpPr>
          <p:nvPr/>
        </p:nvCxnSpPr>
        <p:spPr bwMode="auto">
          <a:xfrm>
            <a:off x="4610101" y="2700339"/>
            <a:ext cx="123825" cy="10477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225" name="TextBox 18"/>
          <p:cNvSpPr txBox="1">
            <a:spLocks noChangeArrowheads="1"/>
          </p:cNvSpPr>
          <p:nvPr/>
        </p:nvSpPr>
        <p:spPr bwMode="auto">
          <a:xfrm>
            <a:off x="3970339" y="2185988"/>
            <a:ext cx="6048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 b="1">
                <a:solidFill>
                  <a:srgbClr val="000000"/>
                </a:solidFill>
                <a:cs typeface="Arial" charset="0"/>
              </a:rPr>
              <a:t>Ligand</a:t>
            </a:r>
          </a:p>
        </p:txBody>
      </p:sp>
      <p:sp>
        <p:nvSpPr>
          <p:cNvPr id="9226" name="TextBox 21"/>
          <p:cNvSpPr txBox="1">
            <a:spLocks noChangeArrowheads="1"/>
          </p:cNvSpPr>
          <p:nvPr/>
        </p:nvSpPr>
        <p:spPr bwMode="auto">
          <a:xfrm>
            <a:off x="3973513" y="2371725"/>
            <a:ext cx="927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>
                <a:solidFill>
                  <a:srgbClr val="000000"/>
                </a:solidFill>
                <a:cs typeface="Arial" charset="0"/>
              </a:rPr>
              <a:t>Pleiotrophin?</a:t>
            </a:r>
            <a:br>
              <a:rPr lang="de-DE" sz="1000">
                <a:solidFill>
                  <a:srgbClr val="000000"/>
                </a:solidFill>
                <a:cs typeface="Arial" charset="0"/>
              </a:rPr>
            </a:br>
            <a:r>
              <a:rPr lang="de-DE" sz="1000">
                <a:solidFill>
                  <a:srgbClr val="000000"/>
                </a:solidFill>
                <a:cs typeface="Arial" charset="0"/>
              </a:rPr>
              <a:t>Midkine?</a:t>
            </a:r>
          </a:p>
        </p:txBody>
      </p:sp>
      <p:sp>
        <p:nvSpPr>
          <p:cNvPr id="9227" name="TextBox 34"/>
          <p:cNvSpPr txBox="1">
            <a:spLocks noChangeArrowheads="1"/>
          </p:cNvSpPr>
          <p:nvPr/>
        </p:nvSpPr>
        <p:spPr bwMode="auto">
          <a:xfrm>
            <a:off x="2684463" y="2614613"/>
            <a:ext cx="9953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 b="1">
                <a:solidFill>
                  <a:srgbClr val="000000"/>
                </a:solidFill>
                <a:cs typeface="Arial" charset="0"/>
              </a:rPr>
              <a:t>ALK receptor</a:t>
            </a:r>
          </a:p>
        </p:txBody>
      </p:sp>
      <p:sp>
        <p:nvSpPr>
          <p:cNvPr id="9228" name="TextBox 46"/>
          <p:cNvSpPr txBox="1">
            <a:spLocks noChangeArrowheads="1"/>
          </p:cNvSpPr>
          <p:nvPr/>
        </p:nvSpPr>
        <p:spPr bwMode="auto">
          <a:xfrm>
            <a:off x="1695450" y="2166939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solidFill>
                  <a:srgbClr val="7FA3CF"/>
                </a:solidFill>
                <a:cs typeface="Arial" charset="0"/>
              </a:rPr>
              <a:t>EXTRACELLULAR</a:t>
            </a:r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1743075" y="5300664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solidFill>
                  <a:srgbClr val="36C0FF"/>
                </a:solidFill>
                <a:cs typeface="Arial" charset="0"/>
              </a:rPr>
              <a:t>INTRACELLULAR</a:t>
            </a:r>
          </a:p>
        </p:txBody>
      </p:sp>
      <p:sp>
        <p:nvSpPr>
          <p:cNvPr id="9230" name="TextBox 17"/>
          <p:cNvSpPr txBox="1">
            <a:spLocks noChangeArrowheads="1"/>
          </p:cNvSpPr>
          <p:nvPr/>
        </p:nvSpPr>
        <p:spPr bwMode="auto">
          <a:xfrm>
            <a:off x="2590801" y="1663700"/>
            <a:ext cx="265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b="1">
                <a:solidFill>
                  <a:srgbClr val="002D47"/>
                </a:solidFill>
                <a:cs typeface="Arial" charset="0"/>
              </a:rPr>
              <a:t>Normal ALK signaling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305800" y="2157413"/>
            <a:ext cx="2152650" cy="3524250"/>
          </a:xfrm>
          <a:prstGeom prst="rect">
            <a:avLst/>
          </a:prstGeom>
          <a:solidFill>
            <a:srgbClr val="BCEA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 sz="2400">
              <a:solidFill>
                <a:srgbClr val="002D47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20088" y="2166938"/>
            <a:ext cx="2133600" cy="1409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096000" y="2157413"/>
            <a:ext cx="2152650" cy="3524250"/>
          </a:xfrm>
          <a:prstGeom prst="rect">
            <a:avLst/>
          </a:prstGeom>
          <a:solidFill>
            <a:srgbClr val="BCEA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de-DE" sz="2400">
              <a:solidFill>
                <a:srgbClr val="002D47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10288" y="2166938"/>
            <a:ext cx="2133600" cy="1409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9235" name="TextBox 17"/>
          <p:cNvSpPr txBox="1">
            <a:spLocks noChangeArrowheads="1"/>
          </p:cNvSpPr>
          <p:nvPr/>
        </p:nvSpPr>
        <p:spPr bwMode="auto">
          <a:xfrm>
            <a:off x="6115050" y="2185989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solidFill>
                  <a:srgbClr val="7FA3CF"/>
                </a:solidFill>
                <a:cs typeface="Arial" charset="0"/>
              </a:rPr>
              <a:t>EXTRACELLULAR</a:t>
            </a:r>
          </a:p>
        </p:txBody>
      </p:sp>
      <p:pic>
        <p:nvPicPr>
          <p:cNvPr id="9236" name="Picture 18" descr="-11- EML4-ALK signa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376613"/>
            <a:ext cx="212248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230939" y="5410200"/>
            <a:ext cx="1914525" cy="738188"/>
          </a:xfrm>
          <a:prstGeom prst="rect">
            <a:avLst/>
          </a:prstGeom>
          <a:solidFill>
            <a:srgbClr val="002D47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de-DE" sz="1400" b="1" dirty="0">
                <a:solidFill>
                  <a:prstClr val="white"/>
                </a:solidFill>
                <a:cs typeface="Arial" pitchFamily="34" charset="0"/>
              </a:rPr>
              <a:t>Permanent proliferation &amp; inhibition of apotosis</a:t>
            </a:r>
          </a:p>
        </p:txBody>
      </p:sp>
      <p:sp>
        <p:nvSpPr>
          <p:cNvPr id="9238" name="TextBox 17"/>
          <p:cNvSpPr txBox="1">
            <a:spLocks noChangeArrowheads="1"/>
          </p:cNvSpPr>
          <p:nvPr/>
        </p:nvSpPr>
        <p:spPr bwMode="auto">
          <a:xfrm>
            <a:off x="8315325" y="2185989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solidFill>
                  <a:srgbClr val="7FA3CF"/>
                </a:solidFill>
                <a:cs typeface="Arial" charset="0"/>
              </a:rPr>
              <a:t>EXTRACELLULAR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359776" y="5395914"/>
            <a:ext cx="2119313" cy="738187"/>
          </a:xfrm>
          <a:prstGeom prst="rect">
            <a:avLst/>
          </a:prstGeom>
          <a:solidFill>
            <a:srgbClr val="FFC102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de-DE" sz="1400" b="1" dirty="0">
                <a:solidFill>
                  <a:srgbClr val="000000"/>
                </a:solidFill>
                <a:cs typeface="Arial" pitchFamily="34" charset="0"/>
              </a:rPr>
              <a:t>EML4-ALK fusion protein</a:t>
            </a:r>
            <a:br>
              <a:rPr lang="de-DE" sz="14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de-DE" sz="1400" b="1" dirty="0">
                <a:solidFill>
                  <a:srgbClr val="000000"/>
                </a:solidFill>
                <a:cs typeface="Arial" pitchFamily="34" charset="0"/>
              </a:rPr>
              <a:t>silenced  by</a:t>
            </a:r>
            <a:br>
              <a:rPr lang="de-DE" sz="14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de-DE" sz="1400" b="1" dirty="0">
                <a:solidFill>
                  <a:srgbClr val="000000"/>
                </a:solidFill>
                <a:cs typeface="Arial" pitchFamily="34" charset="0"/>
              </a:rPr>
              <a:t>Crizotinib*</a:t>
            </a:r>
          </a:p>
        </p:txBody>
      </p:sp>
      <p:pic>
        <p:nvPicPr>
          <p:cNvPr id="9240" name="Picture 26" descr="-12- crizotini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3378201"/>
            <a:ext cx="21209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1" name="TextBox 17"/>
          <p:cNvSpPr txBox="1">
            <a:spLocks noChangeArrowheads="1"/>
          </p:cNvSpPr>
          <p:nvPr/>
        </p:nvSpPr>
        <p:spPr bwMode="auto">
          <a:xfrm>
            <a:off x="6248400" y="1435101"/>
            <a:ext cx="1855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b="1">
                <a:solidFill>
                  <a:srgbClr val="002D47"/>
                </a:solidFill>
                <a:cs typeface="Arial" charset="0"/>
              </a:rPr>
              <a:t>Pathologic</a:t>
            </a:r>
            <a:br>
              <a:rPr lang="de-DE" b="1">
                <a:solidFill>
                  <a:srgbClr val="002D47"/>
                </a:solidFill>
                <a:cs typeface="Arial" charset="0"/>
              </a:rPr>
            </a:br>
            <a:r>
              <a:rPr lang="de-DE" b="1">
                <a:solidFill>
                  <a:srgbClr val="002D47"/>
                </a:solidFill>
                <a:cs typeface="Arial" charset="0"/>
              </a:rPr>
              <a:t>ALK signalling</a:t>
            </a:r>
          </a:p>
        </p:txBody>
      </p:sp>
      <p:sp>
        <p:nvSpPr>
          <p:cNvPr id="9242" name="TextBox 17"/>
          <p:cNvSpPr txBox="1">
            <a:spLocks noChangeArrowheads="1"/>
          </p:cNvSpPr>
          <p:nvPr/>
        </p:nvSpPr>
        <p:spPr bwMode="auto">
          <a:xfrm>
            <a:off x="8445501" y="1435101"/>
            <a:ext cx="1827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b="1">
                <a:solidFill>
                  <a:srgbClr val="002D47"/>
                </a:solidFill>
                <a:cs typeface="Arial" charset="0"/>
              </a:rPr>
              <a:t>Crizotinib</a:t>
            </a:r>
            <a:br>
              <a:rPr lang="de-DE" b="1">
                <a:solidFill>
                  <a:srgbClr val="002D47"/>
                </a:solidFill>
                <a:cs typeface="Arial" charset="0"/>
              </a:rPr>
            </a:br>
            <a:r>
              <a:rPr lang="de-DE" b="1">
                <a:solidFill>
                  <a:srgbClr val="002D47"/>
                </a:solidFill>
                <a:cs typeface="Arial" charset="0"/>
              </a:rPr>
              <a:t>mode of action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010026" y="5407025"/>
            <a:ext cx="1914525" cy="738188"/>
          </a:xfrm>
          <a:prstGeom prst="rect">
            <a:avLst/>
          </a:prstGeom>
          <a:solidFill>
            <a:srgbClr val="002D47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de-DE" sz="1400" b="1" dirty="0">
                <a:solidFill>
                  <a:prstClr val="white"/>
                </a:solidFill>
                <a:cs typeface="Arial" pitchFamily="34" charset="0"/>
              </a:rPr>
              <a:t>Proliferation &amp; survival</a:t>
            </a:r>
            <a:br>
              <a:rPr lang="de-DE" sz="1400" b="1" dirty="0">
                <a:solidFill>
                  <a:prstClr val="white"/>
                </a:solidFill>
                <a:cs typeface="Arial" pitchFamily="34" charset="0"/>
              </a:rPr>
            </a:br>
            <a:r>
              <a:rPr lang="de-DE" sz="1400" b="1" dirty="0">
                <a:solidFill>
                  <a:prstClr val="white"/>
                </a:solidFill>
                <a:cs typeface="Arial" pitchFamily="34" charset="0"/>
              </a:rPr>
              <a:t>upon ligand binding</a:t>
            </a:r>
            <a:br>
              <a:rPr lang="de-DE" sz="1400" b="1" dirty="0">
                <a:solidFill>
                  <a:prstClr val="white"/>
                </a:solidFill>
                <a:cs typeface="Arial" pitchFamily="34" charset="0"/>
              </a:rPr>
            </a:br>
            <a:r>
              <a:rPr lang="de-DE" sz="1400" b="1" dirty="0">
                <a:solidFill>
                  <a:prstClr val="white"/>
                </a:solidFill>
                <a:cs typeface="Arial" pitchFamily="34" charset="0"/>
              </a:rPr>
              <a:t>to ALK</a:t>
            </a:r>
          </a:p>
        </p:txBody>
      </p:sp>
      <p:sp>
        <p:nvSpPr>
          <p:cNvPr id="9244" name="TextBox 21"/>
          <p:cNvSpPr txBox="1">
            <a:spLocks noChangeArrowheads="1"/>
          </p:cNvSpPr>
          <p:nvPr/>
        </p:nvSpPr>
        <p:spPr bwMode="auto">
          <a:xfrm>
            <a:off x="6126163" y="2705100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sz="1000">
                <a:solidFill>
                  <a:srgbClr val="000000"/>
                </a:solidFill>
                <a:cs typeface="Arial" charset="0"/>
              </a:rPr>
              <a:t>ALK kinase domain abnormally</a:t>
            </a:r>
          </a:p>
          <a:p>
            <a:pPr algn="ctr"/>
            <a:r>
              <a:rPr lang="de-DE" sz="1000">
                <a:solidFill>
                  <a:srgbClr val="000000"/>
                </a:solidFill>
                <a:cs typeface="Arial" charset="0"/>
              </a:rPr>
              <a:t>activated due to fusion with EML4</a:t>
            </a:r>
          </a:p>
        </p:txBody>
      </p:sp>
      <p:cxnSp>
        <p:nvCxnSpPr>
          <p:cNvPr id="9245" name="Straight Connector 30"/>
          <p:cNvCxnSpPr>
            <a:cxnSpLocks noChangeShapeType="1"/>
            <a:stCxn id="9244" idx="2"/>
          </p:cNvCxnSpPr>
          <p:nvPr/>
        </p:nvCxnSpPr>
        <p:spPr bwMode="auto">
          <a:xfrm flipH="1">
            <a:off x="7010400" y="3105150"/>
            <a:ext cx="160338" cy="11303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246" name="Title 6"/>
          <p:cNvSpPr>
            <a:spLocks noGrp="1"/>
          </p:cNvSpPr>
          <p:nvPr>
            <p:ph type="title"/>
          </p:nvPr>
        </p:nvSpPr>
        <p:spPr>
          <a:xfrm>
            <a:off x="2212181" y="265849"/>
            <a:ext cx="7424738" cy="1016000"/>
          </a:xfrm>
        </p:spPr>
        <p:txBody>
          <a:bodyPr>
            <a:noAutofit/>
          </a:bodyPr>
          <a:lstStyle/>
          <a:p>
            <a:r>
              <a:rPr lang="de-DE" sz="3200" b="1" dirty="0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  <a:t>Normal </a:t>
            </a:r>
            <a:r>
              <a:rPr lang="de-DE" sz="3200" b="1" dirty="0" err="1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  <a:t>Role</a:t>
            </a:r>
            <a:r>
              <a:rPr lang="de-DE" sz="3200" b="1" dirty="0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  <a:t> </a:t>
            </a:r>
            <a:r>
              <a:rPr lang="de-DE" sz="3200" b="1" dirty="0" err="1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  <a:t>of</a:t>
            </a:r>
            <a:r>
              <a:rPr lang="de-DE" sz="3200" b="1" dirty="0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  <a:t> ALK Gene </a:t>
            </a:r>
            <a:r>
              <a:rPr lang="de-DE" sz="3200" b="1" dirty="0" err="1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  <a:t>Product</a:t>
            </a:r>
            <a:r>
              <a:rPr lang="de-DE" sz="3200" b="1" dirty="0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  <a:t> -</a:t>
            </a:r>
            <a:br>
              <a:rPr lang="de-DE" sz="3200" b="1" dirty="0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</a:br>
            <a:r>
              <a:rPr sz="3200" b="1" dirty="0">
                <a:solidFill>
                  <a:srgbClr val="000090"/>
                </a:solidFill>
                <a:latin typeface="+mn-lt"/>
                <a:ea typeface="MS PGothic" charset="0"/>
                <a:cs typeface="MS PGothic" charset="0"/>
              </a:rPr>
              <a:t>Crizotinib mechanism of action</a:t>
            </a:r>
            <a:endParaRPr lang="en-GB" sz="3200" b="1" dirty="0">
              <a:solidFill>
                <a:srgbClr val="000090"/>
              </a:solidFill>
              <a:latin typeface="+mn-lt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93248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+mn-lt"/>
              </a:rPr>
              <a:t>EML4-ALK Variants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k6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04" r="-16504"/>
          <a:stretch>
            <a:fillRect/>
          </a:stretch>
        </p:blipFill>
        <p:spPr>
          <a:xfrm>
            <a:off x="1981200" y="1600201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5381625" y="6397626"/>
            <a:ext cx="3882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Eur</a:t>
            </a:r>
            <a:r>
              <a:rPr lang="en-US" b="1" dirty="0">
                <a:solidFill>
                  <a:srgbClr val="0000FF"/>
                </a:solidFill>
              </a:rPr>
              <a:t> J Cancer 2010; 46(10): 1773–1780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77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0070" y="741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0090"/>
                </a:solidFill>
                <a:latin typeface="+mn-lt"/>
              </a:rPr>
              <a:t>ALK</a:t>
            </a:r>
            <a:r>
              <a:rPr lang="en-US" sz="32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el-GR" sz="3200" b="1" dirty="0">
                <a:solidFill>
                  <a:srgbClr val="000090"/>
                </a:solidFill>
                <a:latin typeface="+mn-lt"/>
              </a:rPr>
              <a:t>αναδιατάξεις</a:t>
            </a:r>
            <a:endParaRPr lang="en-US" sz="32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Content Placeholder 3" descr="ab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 b="15557"/>
          <a:stretch>
            <a:fillRect/>
          </a:stretch>
        </p:blipFill>
        <p:spPr>
          <a:xfrm>
            <a:off x="1720790" y="1399751"/>
            <a:ext cx="8561554" cy="4708525"/>
          </a:xfrm>
        </p:spPr>
      </p:pic>
      <p:sp>
        <p:nvSpPr>
          <p:cNvPr id="6" name="Rectangle 5"/>
          <p:cNvSpPr/>
          <p:nvPr/>
        </p:nvSpPr>
        <p:spPr>
          <a:xfrm>
            <a:off x="4185596" y="6396335"/>
            <a:ext cx="6482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IASLC ATLAS OF </a:t>
            </a:r>
            <a:r>
              <a:rPr lang="en-US" b="1" i="1" dirty="0">
                <a:solidFill>
                  <a:srgbClr val="0000FF"/>
                </a:solidFill>
              </a:rPr>
              <a:t>ALK </a:t>
            </a:r>
            <a:r>
              <a:rPr lang="en-US" b="1" dirty="0">
                <a:solidFill>
                  <a:srgbClr val="0000FF"/>
                </a:solidFill>
              </a:rPr>
              <a:t>AND </a:t>
            </a:r>
            <a:r>
              <a:rPr lang="en-US" b="1" i="1" dirty="0">
                <a:solidFill>
                  <a:srgbClr val="0000FF"/>
                </a:solidFill>
              </a:rPr>
              <a:t>ROS1 </a:t>
            </a:r>
            <a:r>
              <a:rPr lang="en-US" b="1" dirty="0">
                <a:solidFill>
                  <a:srgbClr val="0000FF"/>
                </a:solidFill>
              </a:rPr>
              <a:t>TESTING IN LUNG CANCER, 2016 </a:t>
            </a:r>
          </a:p>
        </p:txBody>
      </p:sp>
    </p:spTree>
    <p:extLst>
      <p:ext uri="{BB962C8B-B14F-4D97-AF65-F5344CB8AC3E}">
        <p14:creationId xmlns:p14="http://schemas.microsoft.com/office/powerpoint/2010/main" val="3359248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n-US" sz="3600" b="1" dirty="0">
                <a:solidFill>
                  <a:srgbClr val="000090"/>
                </a:solidFill>
                <a:latin typeface="+mn-lt"/>
              </a:rPr>
              <a:t>FISH Assay </a:t>
            </a:r>
            <a:r>
              <a:rPr lang="el-GR" sz="3600" b="1" dirty="0">
                <a:solidFill>
                  <a:srgbClr val="000090"/>
                </a:solidFill>
                <a:latin typeface="+mn-lt"/>
              </a:rPr>
              <a:t>για την αναδιάταξη του</a:t>
            </a:r>
            <a:r>
              <a:rPr lang="en-US" sz="3600" b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3600" b="1" i="1" dirty="0">
                <a:solidFill>
                  <a:srgbClr val="000090"/>
                </a:solidFill>
                <a:latin typeface="+mn-lt"/>
              </a:rPr>
              <a:t>ALK </a:t>
            </a:r>
            <a:r>
              <a:rPr lang="en-US" sz="3600" b="1" dirty="0">
                <a:solidFill>
                  <a:srgbClr val="000090"/>
                </a:solidFill>
                <a:latin typeface="+mn-lt"/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k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3" r="-9483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3431205" y="6357318"/>
            <a:ext cx="6359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IASLC ATLAS OF </a:t>
            </a:r>
            <a:r>
              <a:rPr lang="en-US" b="1" i="1" dirty="0">
                <a:solidFill>
                  <a:srgbClr val="0000FF"/>
                </a:solidFill>
              </a:rPr>
              <a:t>ALK </a:t>
            </a:r>
            <a:r>
              <a:rPr lang="en-US" b="1" dirty="0">
                <a:solidFill>
                  <a:srgbClr val="0000FF"/>
                </a:solidFill>
              </a:rPr>
              <a:t>AND </a:t>
            </a:r>
            <a:r>
              <a:rPr lang="en-US" b="1" i="1" dirty="0">
                <a:solidFill>
                  <a:srgbClr val="0000FF"/>
                </a:solidFill>
              </a:rPr>
              <a:t>ROS1 </a:t>
            </a:r>
            <a:r>
              <a:rPr lang="en-US" b="1" dirty="0">
                <a:solidFill>
                  <a:srgbClr val="0000FF"/>
                </a:solidFill>
              </a:rPr>
              <a:t>TESTING IN LUNG CANCER, 2016 </a:t>
            </a:r>
          </a:p>
        </p:txBody>
      </p:sp>
    </p:spTree>
    <p:extLst>
      <p:ext uri="{BB962C8B-B14F-4D97-AF65-F5344CB8AC3E}">
        <p14:creationId xmlns:p14="http://schemas.microsoft.com/office/powerpoint/2010/main" val="24398343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p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2" r="-19232"/>
          <a:stretch>
            <a:fillRect/>
          </a:stretch>
        </p:blipFill>
        <p:spPr>
          <a:xfrm>
            <a:off x="1797330" y="1316381"/>
            <a:ext cx="8862590" cy="4874083"/>
          </a:xfrm>
        </p:spPr>
      </p:pic>
      <p:sp>
        <p:nvSpPr>
          <p:cNvPr id="5" name="Rectangle 4"/>
          <p:cNvSpPr/>
          <p:nvPr/>
        </p:nvSpPr>
        <p:spPr>
          <a:xfrm>
            <a:off x="4556126" y="6317398"/>
            <a:ext cx="74294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+mj-lt"/>
              </a:rPr>
              <a:t>Journal of Thoracic Disease, </a:t>
            </a:r>
            <a:r>
              <a:rPr lang="en-US" b="1" dirty="0" err="1">
                <a:solidFill>
                  <a:srgbClr val="000090"/>
                </a:solidFill>
                <a:latin typeface="+mj-lt"/>
              </a:rPr>
              <a:t>Vol</a:t>
            </a:r>
            <a:r>
              <a:rPr lang="en-US" b="1" dirty="0">
                <a:solidFill>
                  <a:srgbClr val="000090"/>
                </a:solidFill>
                <a:latin typeface="+mj-lt"/>
              </a:rPr>
              <a:t> 7, No 3 March 2015</a:t>
            </a:r>
          </a:p>
          <a:p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7427" y="546550"/>
            <a:ext cx="59041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</a:rPr>
              <a:t>PATTERNS OF ALK IHC POSITIVITY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316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PATTERNS OF ALK IHC POSITIVITY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Content Placeholder 3" descr="pp4a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3" r="-17913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4993050" y="6214319"/>
            <a:ext cx="5125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Journal of Thoracic Disease, </a:t>
            </a:r>
            <a:r>
              <a:rPr lang="en-US" b="1" dirty="0" err="1">
                <a:solidFill>
                  <a:srgbClr val="0000FF"/>
                </a:solidFill>
              </a:rPr>
              <a:t>Vol</a:t>
            </a:r>
            <a:r>
              <a:rPr lang="en-US" b="1" dirty="0">
                <a:solidFill>
                  <a:srgbClr val="0000FF"/>
                </a:solidFill>
              </a:rPr>
              <a:t> 7, No 3 March 2015</a:t>
            </a:r>
          </a:p>
        </p:txBody>
      </p:sp>
    </p:spTree>
    <p:extLst>
      <p:ext uri="{BB962C8B-B14F-4D97-AF65-F5344CB8AC3E}">
        <p14:creationId xmlns:p14="http://schemas.microsoft.com/office/powerpoint/2010/main" val="24531327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p1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52" r="-13252"/>
          <a:stretch>
            <a:fillRect/>
          </a:stretch>
        </p:blipFill>
        <p:spPr>
          <a:xfrm>
            <a:off x="2105027" y="1702295"/>
            <a:ext cx="8166098" cy="4491039"/>
          </a:xfrm>
        </p:spPr>
      </p:pic>
      <p:sp>
        <p:nvSpPr>
          <p:cNvPr id="5" name="Rectangle 4"/>
          <p:cNvSpPr/>
          <p:nvPr/>
        </p:nvSpPr>
        <p:spPr>
          <a:xfrm>
            <a:off x="5359076" y="6367960"/>
            <a:ext cx="5308925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30000" dirty="0">
                <a:solidFill>
                  <a:srgbClr val="0000FF"/>
                </a:solidFill>
              </a:rPr>
              <a:t>Journal of Thoracic Disease, </a:t>
            </a:r>
            <a:r>
              <a:rPr lang="en-US" sz="2800" b="1" baseline="30000" dirty="0" err="1">
                <a:solidFill>
                  <a:srgbClr val="0000FF"/>
                </a:solidFill>
              </a:rPr>
              <a:t>Vol</a:t>
            </a:r>
            <a:r>
              <a:rPr lang="en-US" sz="2800" b="1" baseline="30000" dirty="0">
                <a:solidFill>
                  <a:srgbClr val="0000FF"/>
                </a:solidFill>
              </a:rPr>
              <a:t> 7, No 3 March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9134" y="577821"/>
            <a:ext cx="82525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00090"/>
                </a:solidFill>
              </a:rPr>
              <a:t>ΧΡΗΣΗ ΑΛΓΟΡΙΘΜΩΝ ΓΙΑ ΤΗΝ ΔΙΑΧΕΙΡΗΣΗ ΑΣΘΕΝΩΝ </a:t>
            </a:r>
          </a:p>
          <a:p>
            <a:pPr algn="ctr"/>
            <a:r>
              <a:rPr lang="el-GR" sz="2800" b="1" dirty="0">
                <a:solidFill>
                  <a:srgbClr val="000090"/>
                </a:solidFill>
              </a:rPr>
              <a:t>ΜΕ ΜΜΚΠ (αδενοκαρκίνωμα)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22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000090"/>
                </a:solidFill>
                <a:latin typeface="Calibri" charset="0"/>
              </a:rPr>
              <a:t>ΚΛΑΣΙΚΟΙ ΠΡΟΓΝΩΣΤΙΚΟΙ ΔΕΙΚΤΕΣ</a:t>
            </a:r>
            <a:endParaRPr lang="en-US" sz="3200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u="sng" dirty="0">
                <a:latin typeface="Calibri" charset="0"/>
              </a:rPr>
              <a:t>Η μακροσκοπική και μικροσκοπική εξέταση ενός νεοπλάσματος προσφέρει σημαντικές προγνωστικές πληροφορίες</a:t>
            </a:r>
            <a:r>
              <a:rPr lang="en-US" b="1" u="sng" dirty="0">
                <a:latin typeface="Calibri" charset="0"/>
              </a:rPr>
              <a:t>:</a:t>
            </a:r>
            <a:endParaRPr lang="el-GR" b="1" u="sng" dirty="0">
              <a:latin typeface="Calibri" charset="0"/>
            </a:endParaRP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Ιστολογικός τύπος</a:t>
            </a: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Ιστολογικός βαθμός κακοήθειας </a:t>
            </a: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Μέγεθος όγκου</a:t>
            </a: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Διήθηση αγγείων στον όγκο</a:t>
            </a:r>
          </a:p>
          <a:p>
            <a:pPr>
              <a:buFont typeface="Wingdings" charset="0"/>
              <a:buChar char="ü"/>
            </a:pPr>
            <a:r>
              <a:rPr lang="el-GR" b="1" dirty="0">
                <a:latin typeface="Calibri" charset="0"/>
              </a:rPr>
              <a:t>Κατάσταση επιχώριων λεμφαδένων</a:t>
            </a:r>
          </a:p>
        </p:txBody>
      </p:sp>
    </p:spTree>
    <p:extLst>
      <p:ext uri="{BB962C8B-B14F-4D97-AF65-F5344CB8AC3E}">
        <p14:creationId xmlns:p14="http://schemas.microsoft.com/office/powerpoint/2010/main" val="182973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0090"/>
                </a:solidFill>
              </a:rPr>
              <a:t>ROS1</a:t>
            </a:r>
            <a:r>
              <a:rPr lang="el-GR" sz="3200" b="1" i="1" dirty="0">
                <a:solidFill>
                  <a:srgbClr val="000090"/>
                </a:solidFill>
              </a:rPr>
              <a:t> αναδιατάξεις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Content Placeholder 3" descr="ab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4" r="-228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4242616" y="6387722"/>
            <a:ext cx="678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IASLC ATLAS OF </a:t>
            </a:r>
            <a:r>
              <a:rPr lang="en-US" b="1" i="1" dirty="0">
                <a:solidFill>
                  <a:srgbClr val="0000FF"/>
                </a:solidFill>
              </a:rPr>
              <a:t>ALK </a:t>
            </a:r>
            <a:r>
              <a:rPr lang="en-US" b="1" dirty="0">
                <a:solidFill>
                  <a:srgbClr val="0000FF"/>
                </a:solidFill>
              </a:rPr>
              <a:t>AND </a:t>
            </a:r>
            <a:r>
              <a:rPr lang="en-US" b="1" i="1" dirty="0">
                <a:solidFill>
                  <a:srgbClr val="0000FF"/>
                </a:solidFill>
              </a:rPr>
              <a:t>ROS1 </a:t>
            </a:r>
            <a:r>
              <a:rPr lang="en-US" b="1" dirty="0">
                <a:solidFill>
                  <a:srgbClr val="0000FF"/>
                </a:solidFill>
              </a:rPr>
              <a:t>TESTING IN LUNG CANCER, 2016 </a:t>
            </a:r>
          </a:p>
        </p:txBody>
      </p:sp>
    </p:spTree>
    <p:extLst>
      <p:ext uri="{BB962C8B-B14F-4D97-AF65-F5344CB8AC3E}">
        <p14:creationId xmlns:p14="http://schemas.microsoft.com/office/powerpoint/2010/main" val="96511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778" y="274638"/>
            <a:ext cx="8826831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+mn-lt"/>
              </a:rPr>
              <a:t>Frequencies of different </a:t>
            </a:r>
            <a:r>
              <a:rPr lang="en-US" sz="3600" b="1" i="1" dirty="0">
                <a:solidFill>
                  <a:srgbClr val="000090"/>
                </a:solidFill>
                <a:latin typeface="+mn-lt"/>
              </a:rPr>
              <a:t>ROS1</a:t>
            </a:r>
            <a:r>
              <a:rPr lang="en-US" sz="3600" b="1" dirty="0">
                <a:solidFill>
                  <a:srgbClr val="000090"/>
                </a:solidFill>
                <a:latin typeface="+mn-lt"/>
              </a:rPr>
              <a:t> fusion partners </a:t>
            </a:r>
          </a:p>
        </p:txBody>
      </p:sp>
      <p:pic>
        <p:nvPicPr>
          <p:cNvPr id="4" name="Content Placeholder 3" descr="HA1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8" r="-1595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44745" y="6227089"/>
            <a:ext cx="5962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/>
              <a:t>Budendorf</a:t>
            </a:r>
            <a:r>
              <a:rPr lang="pl-PL" sz="2000" b="1" dirty="0"/>
              <a:t> L, et al., </a:t>
            </a:r>
            <a:r>
              <a:rPr lang="pl-PL" sz="2000" b="1" dirty="0" err="1"/>
              <a:t>Virchows</a:t>
            </a:r>
            <a:r>
              <a:rPr lang="pl-PL" sz="2000" b="1" dirty="0"/>
              <a:t> </a:t>
            </a:r>
            <a:r>
              <a:rPr lang="pl-PL" sz="2000" b="1" dirty="0" err="1"/>
              <a:t>Arch</a:t>
            </a:r>
            <a:r>
              <a:rPr lang="pl-PL" sz="2000" b="1" dirty="0"/>
              <a:t> (2016) 469:489–503 </a:t>
            </a:r>
          </a:p>
        </p:txBody>
      </p:sp>
    </p:spTree>
    <p:extLst>
      <p:ext uri="{BB962C8B-B14F-4D97-AF65-F5344CB8AC3E}">
        <p14:creationId xmlns:p14="http://schemas.microsoft.com/office/powerpoint/2010/main" val="4712605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+mn-lt"/>
              </a:rPr>
              <a:t>PATTERNS OF ROS1 IHC POSITIVITY</a:t>
            </a:r>
            <a:endParaRPr lang="en-US" sz="32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Content Placeholder 3" descr="ROS immuno pattern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27" r="-19127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3663077" y="6312750"/>
            <a:ext cx="6417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/>
              <a:t>Budendorf</a:t>
            </a:r>
            <a:r>
              <a:rPr lang="pl-PL" b="1" dirty="0"/>
              <a:t> L, et al., </a:t>
            </a:r>
            <a:r>
              <a:rPr lang="pl-PL" b="1" dirty="0" err="1"/>
              <a:t>Virchows</a:t>
            </a:r>
            <a:r>
              <a:rPr lang="pl-PL" b="1" dirty="0"/>
              <a:t> </a:t>
            </a:r>
            <a:r>
              <a:rPr lang="pl-PL" b="1" dirty="0" err="1"/>
              <a:t>Arch</a:t>
            </a:r>
            <a:r>
              <a:rPr lang="pl-PL" b="1" dirty="0"/>
              <a:t> (2016) 469:489–503 </a:t>
            </a:r>
          </a:p>
        </p:txBody>
      </p:sp>
    </p:spTree>
    <p:extLst>
      <p:ext uri="{BB962C8B-B14F-4D97-AF65-F5344CB8AC3E}">
        <p14:creationId xmlns:p14="http://schemas.microsoft.com/office/powerpoint/2010/main" val="3578163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+mn-lt"/>
              </a:rPr>
              <a:t>PATTERNS OF ROS1 IHC POSITIVITY</a:t>
            </a:r>
            <a:endParaRPr lang="en-US" sz="32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Content Placeholder 3" descr="HA3F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09" r="-40209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4683125" y="6423166"/>
            <a:ext cx="6278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/>
              <a:t>Budendorf</a:t>
            </a:r>
            <a:r>
              <a:rPr lang="pl-PL" b="1" dirty="0"/>
              <a:t> L, et al., </a:t>
            </a:r>
            <a:r>
              <a:rPr lang="pl-PL" b="1" dirty="0" err="1"/>
              <a:t>Virchows</a:t>
            </a:r>
            <a:r>
              <a:rPr lang="pl-PL" b="1" dirty="0"/>
              <a:t> </a:t>
            </a:r>
            <a:r>
              <a:rPr lang="pl-PL" b="1" dirty="0" err="1"/>
              <a:t>Arch</a:t>
            </a:r>
            <a:r>
              <a:rPr lang="pl-PL" b="1" dirty="0"/>
              <a:t> (2016) 469:489–503 </a:t>
            </a:r>
          </a:p>
        </p:txBody>
      </p:sp>
    </p:spTree>
    <p:extLst>
      <p:ext uri="{BB962C8B-B14F-4D97-AF65-F5344CB8AC3E}">
        <p14:creationId xmlns:p14="http://schemas.microsoft.com/office/powerpoint/2010/main" val="42447382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+mn-lt"/>
              </a:rPr>
              <a:t>ROS1 IHC ON CYTOLOGY</a:t>
            </a:r>
            <a:endParaRPr lang="en-US" sz="32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Content Placeholder 3" descr="HAD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61" b="-3076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4540251" y="6326872"/>
            <a:ext cx="6334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/>
              <a:t>Budendorf</a:t>
            </a:r>
            <a:r>
              <a:rPr lang="pl-PL" sz="2000" b="1" dirty="0"/>
              <a:t> L, et al., </a:t>
            </a:r>
            <a:r>
              <a:rPr lang="pl-PL" sz="2000" b="1" dirty="0" err="1"/>
              <a:t>Virchows</a:t>
            </a:r>
            <a:r>
              <a:rPr lang="pl-PL" sz="2000" b="1" dirty="0"/>
              <a:t> </a:t>
            </a:r>
            <a:r>
              <a:rPr lang="pl-PL" sz="2000" b="1" dirty="0" err="1"/>
              <a:t>Arch</a:t>
            </a:r>
            <a:r>
              <a:rPr lang="pl-PL" sz="2000" b="1" dirty="0"/>
              <a:t> (2016) 469:489–503 </a:t>
            </a:r>
          </a:p>
        </p:txBody>
      </p:sp>
    </p:spTree>
    <p:extLst>
      <p:ext uri="{BB962C8B-B14F-4D97-AF65-F5344CB8AC3E}">
        <p14:creationId xmlns:p14="http://schemas.microsoft.com/office/powerpoint/2010/main" val="38707394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000090"/>
                </a:solidFill>
                <a:latin typeface="+mn-lt"/>
              </a:rPr>
              <a:t>Σύντηξη </a:t>
            </a:r>
            <a:r>
              <a:rPr lang="en-US" sz="3200" b="1" i="1" dirty="0">
                <a:solidFill>
                  <a:srgbClr val="000090"/>
                </a:solidFill>
                <a:latin typeface="+mn-lt"/>
              </a:rPr>
              <a:t>NTRK</a:t>
            </a:r>
            <a:r>
              <a:rPr lang="el-GR" sz="3200" b="1" i="1" dirty="0">
                <a:solidFill>
                  <a:srgbClr val="000090"/>
                </a:solidFill>
                <a:latin typeface="+mn-lt"/>
              </a:rPr>
              <a:t> </a:t>
            </a:r>
            <a:endParaRPr lang="en-US" sz="32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Σύντηξη των γονιδίων (</a:t>
            </a:r>
            <a:r>
              <a:rPr lang="en-US" b="1" dirty="0" err="1">
                <a:solidFill>
                  <a:srgbClr val="0000FF"/>
                </a:solidFill>
              </a:rPr>
              <a:t>neurotrophic</a:t>
            </a:r>
            <a:r>
              <a:rPr lang="en-US" b="1" dirty="0">
                <a:solidFill>
                  <a:srgbClr val="0000FF"/>
                </a:solidFill>
              </a:rPr>
              <a:t> tyrosine receptor kinase</a:t>
            </a:r>
            <a:r>
              <a:rPr lang="el-GR" b="1" dirty="0">
                <a:solidFill>
                  <a:srgbClr val="0000FF"/>
                </a:solidFill>
              </a:rPr>
              <a:t>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i="1" dirty="0">
                <a:solidFill>
                  <a:srgbClr val="0000FF"/>
                </a:solidFill>
              </a:rPr>
              <a:t>NTRK1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  <a:r>
              <a:rPr lang="en-US" b="1" i="1" dirty="0">
                <a:solidFill>
                  <a:srgbClr val="0000FF"/>
                </a:solidFill>
              </a:rPr>
              <a:t>NTRK2</a:t>
            </a:r>
            <a:r>
              <a:rPr lang="el-GR" b="1" dirty="0">
                <a:solidFill>
                  <a:srgbClr val="0000FF"/>
                </a:solidFill>
              </a:rPr>
              <a:t> και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i="1" dirty="0">
                <a:solidFill>
                  <a:srgbClr val="0000FF"/>
                </a:solidFill>
              </a:rPr>
              <a:t>NTRK3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0000FF"/>
                </a:solidFill>
              </a:rPr>
              <a:t>με ποικίλα γονίδια </a:t>
            </a:r>
            <a:r>
              <a:rPr lang="el-GR" b="1" dirty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FF"/>
                </a:solidFill>
                <a:sym typeface="Wingdings"/>
              </a:rPr>
              <a:t> σχηματισμός χιμαιρικής πρωτεϊνης  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1300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PATTERNS OF NTRK IHC POSITIVITY</a:t>
            </a:r>
            <a:endParaRPr lang="en-US" sz="3200" dirty="0">
              <a:latin typeface="+mn-lt"/>
            </a:endParaRPr>
          </a:p>
        </p:txBody>
      </p:sp>
      <p:pic>
        <p:nvPicPr>
          <p:cNvPr id="4" name="Content Placeholder 3" descr="Α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60" b="-446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041874" y="6395601"/>
            <a:ext cx="513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Solomon JP, et al., Mod </a:t>
            </a:r>
            <a:r>
              <a:rPr lang="en-US" b="1" dirty="0" err="1"/>
              <a:t>Pathol</a:t>
            </a:r>
            <a:r>
              <a:rPr lang="en-US" b="1" dirty="0"/>
              <a:t>. 2020; 33(1): 38–46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01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4" b="-724"/>
          <a:stretch>
            <a:fillRect/>
          </a:stretch>
        </p:blipFill>
        <p:spPr>
          <a:xfrm>
            <a:off x="1502728" y="1085618"/>
            <a:ext cx="9165272" cy="5040546"/>
          </a:xfrm>
        </p:spPr>
      </p:pic>
      <p:sp>
        <p:nvSpPr>
          <p:cNvPr id="3" name="Rectangle 2"/>
          <p:cNvSpPr/>
          <p:nvPr/>
        </p:nvSpPr>
        <p:spPr>
          <a:xfrm>
            <a:off x="2807307" y="6237585"/>
            <a:ext cx="7696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Solomon JP, et al., Annals of Oncology 2019; 30 (Supplement 8): viii16–viii22 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61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87" b="-14487"/>
          <a:stretch>
            <a:fillRect/>
          </a:stretch>
        </p:blipFill>
        <p:spPr>
          <a:xfrm>
            <a:off x="1587814" y="1198278"/>
            <a:ext cx="8960421" cy="4927886"/>
          </a:xfrm>
        </p:spPr>
      </p:pic>
      <p:sp>
        <p:nvSpPr>
          <p:cNvPr id="3" name="TextBox 2"/>
          <p:cNvSpPr txBox="1"/>
          <p:nvPr/>
        </p:nvSpPr>
        <p:spPr>
          <a:xfrm>
            <a:off x="2147899" y="6284180"/>
            <a:ext cx="7568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Solomon JP, et al., Annals of Oncology 2019; 30 (Supplement 8): viii16–viii22 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417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01" y="83147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PD1-PDL1</a:t>
            </a:r>
            <a:br>
              <a:rPr lang="en-US" sz="36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Untitled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3" r="-5463"/>
          <a:stretch>
            <a:fillRect/>
          </a:stretch>
        </p:blipFill>
        <p:spPr>
          <a:xfrm>
            <a:off x="1220591" y="843400"/>
            <a:ext cx="9753709" cy="5364164"/>
          </a:xfrm>
        </p:spPr>
      </p:pic>
      <p:sp>
        <p:nvSpPr>
          <p:cNvPr id="5" name="Rectangle 4"/>
          <p:cNvSpPr/>
          <p:nvPr/>
        </p:nvSpPr>
        <p:spPr>
          <a:xfrm>
            <a:off x="3556001" y="6305035"/>
            <a:ext cx="7418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Bardhan</a:t>
            </a:r>
            <a:r>
              <a:rPr lang="en-US" b="1" dirty="0"/>
              <a:t> K, </a:t>
            </a:r>
            <a:r>
              <a:rPr lang="en-US" b="1" dirty="0" err="1"/>
              <a:t>Anagnostou</a:t>
            </a:r>
            <a:r>
              <a:rPr lang="en-US" b="1" dirty="0"/>
              <a:t> T and </a:t>
            </a:r>
            <a:r>
              <a:rPr lang="en-US" b="1" dirty="0" err="1"/>
              <a:t>Boussiotis</a:t>
            </a:r>
            <a:r>
              <a:rPr lang="en-US" b="1" dirty="0"/>
              <a:t> VA. Front. </a:t>
            </a:r>
            <a:r>
              <a:rPr lang="en-US" b="1" dirty="0" err="1"/>
              <a:t>Immunol</a:t>
            </a:r>
            <a:r>
              <a:rPr lang="en-US" b="1" dirty="0"/>
              <a:t>. 2016;7:550. </a:t>
            </a:r>
          </a:p>
        </p:txBody>
      </p:sp>
    </p:spTree>
    <p:extLst>
      <p:ext uri="{BB962C8B-B14F-4D97-AF65-F5344CB8AC3E}">
        <p14:creationId xmlns:p14="http://schemas.microsoft.com/office/powerpoint/2010/main" val="1813866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0722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0723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30724" name="Picture 5" descr="σάρωση00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r="13348"/>
          <a:stretch>
            <a:fillRect/>
          </a:stretch>
        </p:blipFill>
        <p:spPr>
          <a:noFill/>
        </p:spPr>
      </p:pic>
      <p:pic>
        <p:nvPicPr>
          <p:cNvPr id="30725" name="Picture 8" descr="σάρωση001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r="14290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21224389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56" y="-1202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latin typeface="+mn-lt"/>
              </a:rPr>
              <a:t>PD1-PDL1</a:t>
            </a:r>
            <a:br>
              <a:rPr lang="en-US" sz="3200" b="1" dirty="0"/>
            </a:br>
            <a:endParaRPr lang="en-US" sz="3200" dirty="0"/>
          </a:p>
        </p:txBody>
      </p:sp>
      <p:pic>
        <p:nvPicPr>
          <p:cNvPr id="4" name="Content Placeholder 3" descr="Untitled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83" r="-17583"/>
          <a:stretch>
            <a:fillRect/>
          </a:stretch>
        </p:blipFill>
        <p:spPr>
          <a:xfrm>
            <a:off x="1189077" y="748887"/>
            <a:ext cx="9963340" cy="5479453"/>
          </a:xfrm>
        </p:spPr>
      </p:pic>
      <p:sp>
        <p:nvSpPr>
          <p:cNvPr id="5" name="Rectangle 4"/>
          <p:cNvSpPr/>
          <p:nvPr/>
        </p:nvSpPr>
        <p:spPr>
          <a:xfrm>
            <a:off x="3083745" y="6336255"/>
            <a:ext cx="7456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Bardhan</a:t>
            </a:r>
            <a:r>
              <a:rPr lang="en-US" b="1" dirty="0"/>
              <a:t> K, </a:t>
            </a:r>
            <a:r>
              <a:rPr lang="en-US" b="1" dirty="0" err="1"/>
              <a:t>Anagnostou</a:t>
            </a:r>
            <a:r>
              <a:rPr lang="en-US" b="1" dirty="0"/>
              <a:t> T and </a:t>
            </a:r>
            <a:r>
              <a:rPr lang="en-US" b="1" dirty="0" err="1"/>
              <a:t>Boussiotis</a:t>
            </a:r>
            <a:r>
              <a:rPr lang="en-US" b="1" dirty="0"/>
              <a:t> VA. Front. </a:t>
            </a:r>
            <a:r>
              <a:rPr lang="en-US" b="1" dirty="0" err="1"/>
              <a:t>Immunol</a:t>
            </a:r>
            <a:r>
              <a:rPr lang="en-US" b="1" dirty="0"/>
              <a:t>. 2016;7:550</a:t>
            </a:r>
          </a:p>
        </p:txBody>
      </p:sp>
    </p:spTree>
    <p:extLst>
      <p:ext uri="{BB962C8B-B14F-4D97-AF65-F5344CB8AC3E}">
        <p14:creationId xmlns:p14="http://schemas.microsoft.com/office/powerpoint/2010/main" val="31615665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b="1" dirty="0">
                <a:latin typeface="+mn-lt"/>
              </a:rPr>
              <a:t>PD1-PDL1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4" name="Content Placeholder 3" descr="Untitled 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0" r="-179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022134" y="6314705"/>
            <a:ext cx="721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Bardhan</a:t>
            </a:r>
            <a:r>
              <a:rPr lang="en-US" b="1" dirty="0"/>
              <a:t> K, </a:t>
            </a:r>
            <a:r>
              <a:rPr lang="en-US" b="1" dirty="0" err="1"/>
              <a:t>Anagnostou</a:t>
            </a:r>
            <a:r>
              <a:rPr lang="en-US" b="1" dirty="0"/>
              <a:t> T and </a:t>
            </a:r>
            <a:r>
              <a:rPr lang="en-US" b="1" dirty="0" err="1"/>
              <a:t>Boussiotis</a:t>
            </a:r>
            <a:r>
              <a:rPr lang="en-US" b="1" dirty="0"/>
              <a:t> VA. Front. </a:t>
            </a:r>
            <a:r>
              <a:rPr lang="en-US" b="1" dirty="0" err="1"/>
              <a:t>Immunol</a:t>
            </a:r>
            <a:r>
              <a:rPr lang="en-US" b="1" dirty="0"/>
              <a:t>. 2016;7:550. </a:t>
            </a:r>
          </a:p>
        </p:txBody>
      </p:sp>
    </p:spTree>
    <p:extLst>
      <p:ext uri="{BB962C8B-B14F-4D97-AF65-F5344CB8AC3E}">
        <p14:creationId xmlns:p14="http://schemas.microsoft.com/office/powerpoint/2010/main" val="2411722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>
                <a:latin typeface="+mn-lt"/>
              </a:rPr>
              <a:t>ΠΡ</a:t>
            </a:r>
            <a:r>
              <a:rPr lang="en-US" sz="2400" b="1" dirty="0">
                <a:latin typeface="+mn-lt"/>
              </a:rPr>
              <a:t>O</a:t>
            </a:r>
            <a:r>
              <a:rPr lang="el-GR" sz="2400" b="1" dirty="0">
                <a:latin typeface="+mn-lt"/>
              </a:rPr>
              <a:t>ΤΥΠΑ (ΠΑΡΑΔΕΙΓΜΑΤΑ) ΑΝΟΣΟΪΣΤΟΧΗΜΙΚΗΣ ΕΚΦΡΑΣΗΣ ΤΗΣ  ΠΡΩΤΕΪΝΗΣ</a:t>
            </a:r>
            <a:r>
              <a:rPr lang="en-US" sz="2400" b="1" dirty="0">
                <a:latin typeface="+mn-lt"/>
              </a:rPr>
              <a:t> PDL1 </a:t>
            </a:r>
            <a:r>
              <a:rPr lang="el-GR" sz="2400" b="1" dirty="0">
                <a:latin typeface="+mn-lt"/>
              </a:rPr>
              <a:t>ΣΕ </a:t>
            </a:r>
            <a:r>
              <a:rPr lang="en-US" sz="2400" b="1" dirty="0">
                <a:latin typeface="+mn-lt"/>
              </a:rPr>
              <a:t>MMK</a:t>
            </a:r>
            <a:r>
              <a:rPr lang="el-GR" sz="2400" b="1" dirty="0">
                <a:latin typeface="+mn-lt"/>
              </a:rPr>
              <a:t>Π</a:t>
            </a:r>
            <a:endParaRPr lang="en-US" sz="2400" dirty="0">
              <a:latin typeface="+mn-lt"/>
            </a:endParaRPr>
          </a:p>
        </p:txBody>
      </p:sp>
      <p:pic>
        <p:nvPicPr>
          <p:cNvPr id="4" name="Content Placeholder 3" descr="Untitled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14" r="-19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74990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77" r="-1157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286975" y="6373316"/>
            <a:ext cx="536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Domagala-Kulawik</a:t>
            </a:r>
            <a:r>
              <a:rPr lang="en-US" b="1" dirty="0"/>
              <a:t> J. Front Med.2019; 6:284</a:t>
            </a:r>
          </a:p>
        </p:txBody>
      </p:sp>
    </p:spTree>
    <p:extLst>
      <p:ext uri="{BB962C8B-B14F-4D97-AF65-F5344CB8AC3E}">
        <p14:creationId xmlns:p14="http://schemas.microsoft.com/office/powerpoint/2010/main" val="33739589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25" r="-20225"/>
          <a:stretch>
            <a:fillRect/>
          </a:stretch>
        </p:blipFill>
        <p:spPr>
          <a:xfrm>
            <a:off x="1282653" y="640776"/>
            <a:ext cx="10359013" cy="5697058"/>
          </a:xfrm>
        </p:spPr>
      </p:pic>
    </p:spTree>
    <p:extLst>
      <p:ext uri="{BB962C8B-B14F-4D97-AF65-F5344CB8AC3E}">
        <p14:creationId xmlns:p14="http://schemas.microsoft.com/office/powerpoint/2010/main" val="21024952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45" r="-20745"/>
          <a:stretch>
            <a:fillRect/>
          </a:stretch>
        </p:blipFill>
        <p:spPr>
          <a:xfrm>
            <a:off x="614868" y="510562"/>
            <a:ext cx="10518806" cy="6220441"/>
          </a:xfrm>
        </p:spPr>
      </p:pic>
    </p:spTree>
    <p:extLst>
      <p:ext uri="{BB962C8B-B14F-4D97-AF65-F5344CB8AC3E}">
        <p14:creationId xmlns:p14="http://schemas.microsoft.com/office/powerpoint/2010/main" val="19065800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LUNG TISSUE HANDLING</a:t>
            </a:r>
            <a:r>
              <a:rPr lang="el-GR" sz="3200" b="1" dirty="0">
                <a:latin typeface="+mn-lt"/>
              </a:rPr>
              <a:t> </a:t>
            </a:r>
            <a:endParaRPr lang="en-US" sz="3200" b="1" dirty="0">
              <a:latin typeface="+mn-lt"/>
            </a:endParaRPr>
          </a:p>
        </p:txBody>
      </p:sp>
      <p:pic>
        <p:nvPicPr>
          <p:cNvPr id="7" name="Content Placeholder 6" descr="Untitled 1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1" b="-49091"/>
          <a:stretch>
            <a:fillRect/>
          </a:stretch>
        </p:blipFill>
        <p:spPr>
          <a:xfrm>
            <a:off x="1616075" y="1647826"/>
            <a:ext cx="4038600" cy="4525963"/>
          </a:xfrm>
        </p:spPr>
      </p:pic>
      <p:pic>
        <p:nvPicPr>
          <p:cNvPr id="8" name="Content Placeholder 7" descr="Untitled 2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610" b="-73610"/>
          <a:stretch>
            <a:fillRect/>
          </a:stretch>
        </p:blipFill>
        <p:spPr>
          <a:xfrm>
            <a:off x="5646659" y="1087827"/>
            <a:ext cx="5021341" cy="5627298"/>
          </a:xfrm>
        </p:spPr>
      </p:pic>
    </p:spTree>
    <p:extLst>
      <p:ext uri="{BB962C8B-B14F-4D97-AF65-F5344CB8AC3E}">
        <p14:creationId xmlns:p14="http://schemas.microsoft.com/office/powerpoint/2010/main" val="41009876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9DA268-B549-A74F-9443-AC594808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EDF9061-0516-FB4A-BA68-EE3E56938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796388"/>
            <a:ext cx="8229600" cy="413358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FA4CD2-EAA6-BA4C-B237-317313293759}"/>
              </a:ext>
            </a:extLst>
          </p:cNvPr>
          <p:cNvSpPr txBox="1"/>
          <p:nvPr/>
        </p:nvSpPr>
        <p:spPr>
          <a:xfrm>
            <a:off x="6549558" y="6412676"/>
            <a:ext cx="5642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dirty="0" err="1"/>
              <a:t>Canberk</a:t>
            </a:r>
            <a:r>
              <a:rPr lang="en" b="1" dirty="0"/>
              <a:t> S and Engels M. </a:t>
            </a:r>
            <a:r>
              <a:rPr lang="en" b="1" dirty="0" err="1"/>
              <a:t>Virchows</a:t>
            </a:r>
            <a:r>
              <a:rPr lang="en" b="1" dirty="0"/>
              <a:t> Arch. 2021; 478:45–57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4397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220D6B-6265-6145-A992-23860A53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F9DDFB1-D82E-7B46-8CA8-415315546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2369" y="1600201"/>
            <a:ext cx="5247263" cy="4525963"/>
          </a:xfr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27E6DE5-6962-6044-B7AA-AE34D5C9CF96}"/>
              </a:ext>
            </a:extLst>
          </p:cNvPr>
          <p:cNvSpPr/>
          <p:nvPr/>
        </p:nvSpPr>
        <p:spPr>
          <a:xfrm>
            <a:off x="6529449" y="6356226"/>
            <a:ext cx="5777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 err="1"/>
              <a:t>Canberk</a:t>
            </a:r>
            <a:r>
              <a:rPr lang="en" b="1" dirty="0"/>
              <a:t> S and Engels M. </a:t>
            </a:r>
            <a:r>
              <a:rPr lang="en" b="1" dirty="0" err="1"/>
              <a:t>Virchows</a:t>
            </a:r>
            <a:r>
              <a:rPr lang="en" b="1" dirty="0"/>
              <a:t> Arch. 2021; 478:45–57 </a:t>
            </a:r>
          </a:p>
        </p:txBody>
      </p:sp>
    </p:spTree>
    <p:extLst>
      <p:ext uri="{BB962C8B-B14F-4D97-AF65-F5344CB8AC3E}">
        <p14:creationId xmlns:p14="http://schemas.microsoft.com/office/powerpoint/2010/main" val="24397774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935074-51CA-9843-A75C-4FAF3F80B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4BA7AF1-6E9E-C345-A6CC-BF87B8FF8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292" y="1600201"/>
            <a:ext cx="6749416" cy="4525963"/>
          </a:xfr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6DF473E-C550-D14A-993B-BD8AA7D25CE6}"/>
              </a:ext>
            </a:extLst>
          </p:cNvPr>
          <p:cNvSpPr/>
          <p:nvPr/>
        </p:nvSpPr>
        <p:spPr>
          <a:xfrm>
            <a:off x="6096000" y="6488668"/>
            <a:ext cx="5777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 err="1">
                <a:solidFill>
                  <a:srgbClr val="0070C0"/>
                </a:solidFill>
              </a:rPr>
              <a:t>Canberk</a:t>
            </a:r>
            <a:r>
              <a:rPr lang="en" b="1" dirty="0">
                <a:solidFill>
                  <a:srgbClr val="0070C0"/>
                </a:solidFill>
              </a:rPr>
              <a:t> S and Engels M. </a:t>
            </a:r>
            <a:r>
              <a:rPr lang="en" b="1" dirty="0" err="1">
                <a:solidFill>
                  <a:srgbClr val="0070C0"/>
                </a:solidFill>
              </a:rPr>
              <a:t>Virchows</a:t>
            </a:r>
            <a:r>
              <a:rPr lang="en" b="1" dirty="0">
                <a:solidFill>
                  <a:srgbClr val="0070C0"/>
                </a:solidFill>
              </a:rPr>
              <a:t> Arch. 2021; 478:45–57 </a:t>
            </a:r>
          </a:p>
        </p:txBody>
      </p:sp>
    </p:spTree>
    <p:extLst>
      <p:ext uri="{BB962C8B-B14F-4D97-AF65-F5344CB8AC3E}">
        <p14:creationId xmlns:p14="http://schemas.microsoft.com/office/powerpoint/2010/main" val="195757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>
                <a:solidFill>
                  <a:srgbClr val="FFFFFF"/>
                </a:solidFill>
                <a:latin typeface="Calibri" charset="0"/>
              </a:rPr>
              <a:t>ΚΛΑΣΙΚΟΙ ΠΡΟΓΝΩΣΤΙΚΟΙ ΔΕΙΚΤΕΣ</a:t>
            </a:r>
            <a:endParaRPr lang="en-US">
              <a:latin typeface="Calibri" charset="0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2209800" y="16002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Το μέγεθος του όγκου</a:t>
            </a:r>
          </a:p>
          <a:p>
            <a:pPr marL="0" indent="0">
              <a:buNone/>
            </a:pPr>
            <a:r>
              <a:rPr lang="el-GR" b="1" dirty="0">
                <a:latin typeface="Calibri" charset="0"/>
              </a:rPr>
              <a:t>Το 90% ασθενών με καρκίνο μαστού και μέγεθος όγκου &lt; 1 </a:t>
            </a:r>
            <a:r>
              <a:rPr lang="en-US" b="1" dirty="0">
                <a:latin typeface="Calibri" charset="0"/>
              </a:rPr>
              <a:t>cm</a:t>
            </a:r>
            <a:r>
              <a:rPr lang="el-GR" b="1" dirty="0">
                <a:latin typeface="Calibri" charset="0"/>
              </a:rPr>
              <a:t> είναι ελεύθεροι νόσου για μια δεκαετία από τη διάγνωση  </a:t>
            </a:r>
          </a:p>
          <a:p>
            <a:pPr marL="0" indent="0">
              <a:buNone/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280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pied de page 1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C1E923E-C8A2-9744-9CF0-B73C7B160DF6}" type="slidenum">
              <a:rPr lang="fr-FR" sz="1200">
                <a:solidFill>
                  <a:srgbClr val="FFFFFF"/>
                </a:solidFill>
              </a:rPr>
              <a:pPr/>
              <a:t>80</a:t>
            </a:fld>
            <a:r>
              <a:rPr lang="fr-FR" sz="1200">
                <a:solidFill>
                  <a:srgbClr val="FFFFFF"/>
                </a:solidFill>
              </a:rPr>
              <a:t> -  - 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-4763"/>
            <a:ext cx="76327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4635500" y="65088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>
                <a:solidFill>
                  <a:srgbClr val="000000"/>
                </a:solidFill>
                <a:latin typeface="Times New Roman" charset="0"/>
              </a:rPr>
              <a:t>Clinics</a:t>
            </a:r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2619375" y="6113463"/>
            <a:ext cx="150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>
                <a:solidFill>
                  <a:srgbClr val="000000"/>
                </a:solidFill>
                <a:latin typeface="Times New Roman" charset="0"/>
              </a:rPr>
              <a:t>Radiology</a:t>
            </a:r>
          </a:p>
        </p:txBody>
      </p:sp>
      <p:sp>
        <p:nvSpPr>
          <p:cNvPr id="68614" name="Text Box 8"/>
          <p:cNvSpPr txBox="1">
            <a:spLocks noChangeArrowheads="1"/>
          </p:cNvSpPr>
          <p:nvPr/>
        </p:nvSpPr>
        <p:spPr bwMode="auto">
          <a:xfrm>
            <a:off x="7535863" y="5394326"/>
            <a:ext cx="21916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>
                <a:solidFill>
                  <a:srgbClr val="000000"/>
                </a:solidFill>
                <a:latin typeface="Times New Roman" charset="0"/>
              </a:rPr>
              <a:t>Pathology</a:t>
            </a:r>
          </a:p>
          <a:p>
            <a:pPr eaLnBrk="1" hangingPunct="1"/>
            <a:r>
              <a:rPr lang="fr-FR" sz="2400" b="1">
                <a:solidFill>
                  <a:srgbClr val="000000"/>
                </a:solidFill>
                <a:latin typeface="Times New Roman" charset="0"/>
              </a:rPr>
              <a:t>with Molecular</a:t>
            </a:r>
          </a:p>
        </p:txBody>
      </p:sp>
    </p:spTree>
    <p:extLst>
      <p:ext uri="{BB962C8B-B14F-4D97-AF65-F5344CB8AC3E}">
        <p14:creationId xmlns:p14="http://schemas.microsoft.com/office/powerpoint/2010/main" val="31770608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2938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000090"/>
                </a:solidFill>
                <a:latin typeface="+mn-lt"/>
              </a:rPr>
              <a:t>ΣΤΟΧΕΥΜΕΝΕΣ ΘΕΡΑΠΕΥΤΙΚΕΣ ΠΑΡΕΜΒΑΣΕΙΣ </a:t>
            </a:r>
            <a:endParaRPr lang="en-US" sz="32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Content Placeholder 3" descr="H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8" r="-1361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334749" y="6456198"/>
            <a:ext cx="785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Raschellà</a:t>
            </a:r>
            <a:r>
              <a:rPr lang="en-US" b="1" dirty="0"/>
              <a:t> G, et al., </a:t>
            </a:r>
            <a:r>
              <a:rPr lang="ro-RO" b="1" dirty="0"/>
              <a:t>Genes Immun. 2018 Oct 19. doi: 10.1038/s41435-018-0048-6.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05371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Τ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" b="-268"/>
          <a:stretch>
            <a:fillRect/>
          </a:stretch>
        </p:blipFill>
        <p:spPr>
          <a:xfrm>
            <a:off x="1405263" y="1201664"/>
            <a:ext cx="9208872" cy="5064525"/>
          </a:xfrm>
        </p:spPr>
      </p:pic>
      <p:sp>
        <p:nvSpPr>
          <p:cNvPr id="5" name="TextBox 4"/>
          <p:cNvSpPr txBox="1"/>
          <p:nvPr/>
        </p:nvSpPr>
        <p:spPr>
          <a:xfrm>
            <a:off x="4386388" y="6312963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Kashima J, et al. Cancers 2019, 11, 599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10834" y="254001"/>
            <a:ext cx="79054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00090"/>
                </a:solidFill>
              </a:rPr>
              <a:t>ΠΕΡΑΙΤΕΡΩ ΑΝΑΖΗΤΗΣΗ ΜΟΡΙΑΚΩΝ ΣΤΟΧΩΝ ΣΤΟΝ </a:t>
            </a:r>
          </a:p>
          <a:p>
            <a:pPr algn="ctr"/>
            <a:r>
              <a:rPr lang="el-GR" sz="2800" b="1" dirty="0">
                <a:solidFill>
                  <a:srgbClr val="000090"/>
                </a:solidFill>
              </a:rPr>
              <a:t>ΚΑΡΚΙΝΟ ΤΟΥ ΠΝΕΥΜΟΝΑ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99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Vas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57" r="-62815"/>
          <a:stretch/>
        </p:blipFill>
        <p:spPr>
          <a:xfrm rot="5400000">
            <a:off x="559757" y="1302756"/>
            <a:ext cx="8229600" cy="5796000"/>
          </a:xfrm>
        </p:spPr>
      </p:pic>
      <p:sp>
        <p:nvSpPr>
          <p:cNvPr id="2" name="TextBox 1"/>
          <p:cNvSpPr txBox="1"/>
          <p:nvPr/>
        </p:nvSpPr>
        <p:spPr>
          <a:xfrm>
            <a:off x="6929443" y="315424"/>
            <a:ext cx="36738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000090"/>
                </a:solidFill>
              </a:rPr>
              <a:t>ΜΙΚΡΟΠΕΡΙΒΑΛΛΟΝ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845548" y="5963828"/>
            <a:ext cx="5793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366FF"/>
                </a:solidFill>
              </a:rPr>
              <a:t>VASARELY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Le </a:t>
            </a:r>
            <a:r>
              <a:rPr lang="en-US" sz="3200" b="1" dirty="0" err="1">
                <a:solidFill>
                  <a:srgbClr val="FF0000"/>
                </a:solidFill>
              </a:rPr>
              <a:t>partage</a:t>
            </a:r>
            <a:r>
              <a:rPr lang="en-US" sz="3200" b="1" dirty="0">
                <a:solidFill>
                  <a:srgbClr val="FF0000"/>
                </a:solidFill>
              </a:rPr>
              <a:t> des </a:t>
            </a:r>
            <a:r>
              <a:rPr lang="en-US" sz="3200" b="1" dirty="0" err="1">
                <a:solidFill>
                  <a:srgbClr val="FF0000"/>
                </a:solidFill>
              </a:rPr>
              <a:t>formes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405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latin typeface="+mn-lt"/>
              </a:rPr>
              <a:t>ΜΙΚΡΟΠΕΡΙΒΑΛΛΟΝ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Content Placeholder 3" descr="Ν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9" r="-851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166999" y="6405378"/>
            <a:ext cx="4186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Bodor</a:t>
            </a:r>
            <a:r>
              <a:rPr lang="en-US" b="1" dirty="0"/>
              <a:t> NJ, et al., Cancer 2020;126:260-270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48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Η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23" r="-32923"/>
          <a:stretch>
            <a:fillRect/>
          </a:stretch>
        </p:blipFill>
        <p:spPr>
          <a:xfrm>
            <a:off x="412598" y="597917"/>
            <a:ext cx="10759847" cy="5917501"/>
          </a:xfrm>
        </p:spPr>
      </p:pic>
      <p:sp>
        <p:nvSpPr>
          <p:cNvPr id="5" name="TextBox 4"/>
          <p:cNvSpPr txBox="1"/>
          <p:nvPr/>
        </p:nvSpPr>
        <p:spPr>
          <a:xfrm>
            <a:off x="5088393" y="6453384"/>
            <a:ext cx="540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Iams</a:t>
            </a:r>
            <a:r>
              <a:rPr lang="en-US" b="1" dirty="0">
                <a:solidFill>
                  <a:srgbClr val="0000FF"/>
                </a:solidFill>
              </a:rPr>
              <a:t> W, et al., </a:t>
            </a:r>
            <a:r>
              <a:rPr lang="tr-TR" b="1" dirty="0" err="1">
                <a:solidFill>
                  <a:srgbClr val="0000FF"/>
                </a:solidFill>
              </a:rPr>
              <a:t>Nat</a:t>
            </a:r>
            <a:r>
              <a:rPr lang="tr-TR" b="1" dirty="0">
                <a:solidFill>
                  <a:srgbClr val="0000FF"/>
                </a:solidFill>
              </a:rPr>
              <a:t> </a:t>
            </a:r>
            <a:r>
              <a:rPr lang="tr-TR" b="1" dirty="0" err="1">
                <a:solidFill>
                  <a:srgbClr val="0000FF"/>
                </a:solidFill>
              </a:rPr>
              <a:t>Rev</a:t>
            </a:r>
            <a:r>
              <a:rPr lang="tr-TR" b="1" dirty="0">
                <a:solidFill>
                  <a:srgbClr val="0000FF"/>
                </a:solidFill>
              </a:rPr>
              <a:t> </a:t>
            </a:r>
            <a:r>
              <a:rPr lang="tr-TR" b="1" dirty="0" err="1">
                <a:solidFill>
                  <a:srgbClr val="0000FF"/>
                </a:solidFill>
              </a:rPr>
              <a:t>Clin</a:t>
            </a:r>
            <a:r>
              <a:rPr lang="tr-TR" b="1" dirty="0">
                <a:solidFill>
                  <a:srgbClr val="0000FF"/>
                </a:solidFill>
              </a:rPr>
              <a:t> </a:t>
            </a:r>
            <a:r>
              <a:rPr lang="tr-TR" b="1" dirty="0" err="1">
                <a:solidFill>
                  <a:srgbClr val="0000FF"/>
                </a:solidFill>
              </a:rPr>
              <a:t>Oncol</a:t>
            </a:r>
            <a:r>
              <a:rPr lang="tr-TR" b="1" dirty="0">
                <a:solidFill>
                  <a:srgbClr val="0000FF"/>
                </a:solidFill>
              </a:rPr>
              <a:t>. 2020;17(5):300–312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4671" y="102434"/>
            <a:ext cx="804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ΑΝΟΣΟΘΕΡΑΠΕΙΑ ΚΑΙ ΜΙΚΡΟΠΕΡΙΒΑΛΛΟΝ ΣΤΟ ΜΚΠ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272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Ν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89" r="-9089"/>
          <a:stretch>
            <a:fillRect/>
          </a:stretch>
        </p:blipFill>
        <p:spPr>
          <a:xfrm>
            <a:off x="943084" y="578457"/>
            <a:ext cx="10029716" cy="5515958"/>
          </a:xfrm>
        </p:spPr>
      </p:pic>
      <p:sp>
        <p:nvSpPr>
          <p:cNvPr id="5" name="Rectangle 4"/>
          <p:cNvSpPr/>
          <p:nvPr/>
        </p:nvSpPr>
        <p:spPr>
          <a:xfrm>
            <a:off x="7296638" y="6358040"/>
            <a:ext cx="4186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Bodor</a:t>
            </a:r>
            <a:r>
              <a:rPr lang="en-US" b="1" i="1" dirty="0"/>
              <a:t> NJ, et al., Cancer </a:t>
            </a:r>
            <a:r>
              <a:rPr lang="en-US" b="1" dirty="0"/>
              <a:t>2020;126:260-270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909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1" b="-358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835877" y="6175884"/>
            <a:ext cx="4576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Noreldeen</a:t>
            </a:r>
            <a:r>
              <a:rPr lang="en-US" b="1" dirty="0"/>
              <a:t> H et al., J Sep </a:t>
            </a:r>
            <a:r>
              <a:rPr lang="en-US" b="1" dirty="0" err="1"/>
              <a:t>Sci</a:t>
            </a:r>
            <a:r>
              <a:rPr lang="en-US" b="1" dirty="0"/>
              <a:t> 2020;43:120–13</a:t>
            </a:r>
            <a:r>
              <a:rPr lang="en-US" dirty="0"/>
              <a:t>3 </a:t>
            </a:r>
          </a:p>
        </p:txBody>
      </p:sp>
      <p:pic>
        <p:nvPicPr>
          <p:cNvPr id="6" name="Content Placeholder 3" descr="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197" b="-32197"/>
          <a:stretch>
            <a:fillRect/>
          </a:stretch>
        </p:blipFill>
        <p:spPr>
          <a:xfrm>
            <a:off x="1634251" y="5707"/>
            <a:ext cx="5406910" cy="2310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1161" y="5707"/>
            <a:ext cx="335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ΤΕΧΝΟΛΟΓΙΕΣ </a:t>
            </a:r>
            <a:r>
              <a:rPr lang="en-US" sz="2800" b="1" dirty="0">
                <a:solidFill>
                  <a:srgbClr val="000090"/>
                </a:solidFill>
              </a:rPr>
              <a:t>OMICS</a:t>
            </a:r>
          </a:p>
        </p:txBody>
      </p:sp>
    </p:spTree>
    <p:extLst>
      <p:ext uri="{BB962C8B-B14F-4D97-AF65-F5344CB8AC3E}">
        <p14:creationId xmlns:p14="http://schemas.microsoft.com/office/powerpoint/2010/main" val="26824491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Κ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29" b="-20229"/>
          <a:stretch>
            <a:fillRect/>
          </a:stretch>
        </p:blipFill>
        <p:spPr>
          <a:xfrm>
            <a:off x="1981200" y="534880"/>
            <a:ext cx="8229600" cy="4525963"/>
          </a:xfrm>
        </p:spPr>
      </p:pic>
      <p:sp>
        <p:nvSpPr>
          <p:cNvPr id="2" name="Rectangle 1"/>
          <p:cNvSpPr/>
          <p:nvPr/>
        </p:nvSpPr>
        <p:spPr>
          <a:xfrm>
            <a:off x="7315800" y="350213"/>
            <a:ext cx="3352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ΤΕΧΝΟΛΟΓΙΕΣ </a:t>
            </a:r>
            <a:r>
              <a:rPr lang="en-US" sz="2800" b="1" dirty="0">
                <a:solidFill>
                  <a:srgbClr val="000090"/>
                </a:solidFill>
              </a:rPr>
              <a:t>OMICS</a:t>
            </a:r>
          </a:p>
        </p:txBody>
      </p:sp>
    </p:spTree>
    <p:extLst>
      <p:ext uri="{BB962C8B-B14F-4D97-AF65-F5344CB8AC3E}">
        <p14:creationId xmlns:p14="http://schemas.microsoft.com/office/powerpoint/2010/main" val="611393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Vas2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9" t="7577" r="-18779"/>
          <a:stretch/>
        </p:blipFill>
        <p:spPr>
          <a:xfrm>
            <a:off x="1847187" y="1303328"/>
            <a:ext cx="3886200" cy="4021660"/>
          </a:xfrm>
        </p:spPr>
      </p:pic>
      <p:pic>
        <p:nvPicPr>
          <p:cNvPr id="6" name="Content Placeholder 3" descr="Vas3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r="1780" b="6627"/>
          <a:stretch/>
        </p:blipFill>
        <p:spPr>
          <a:xfrm>
            <a:off x="6153150" y="1375525"/>
            <a:ext cx="3886200" cy="4062970"/>
          </a:xfrm>
        </p:spPr>
      </p:pic>
      <p:sp>
        <p:nvSpPr>
          <p:cNvPr id="3" name="Rectangle 2"/>
          <p:cNvSpPr/>
          <p:nvPr/>
        </p:nvSpPr>
        <p:spPr>
          <a:xfrm>
            <a:off x="4988927" y="6222371"/>
            <a:ext cx="57933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366FF"/>
                </a:solidFill>
              </a:rPr>
              <a:t>VASARELY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Le </a:t>
            </a:r>
            <a:r>
              <a:rPr lang="en-US" sz="3200" b="1" dirty="0" err="1">
                <a:solidFill>
                  <a:srgbClr val="FF0000"/>
                </a:solidFill>
              </a:rPr>
              <a:t>partage</a:t>
            </a:r>
            <a:r>
              <a:rPr lang="en-US" sz="3200" b="1" dirty="0">
                <a:solidFill>
                  <a:srgbClr val="FF0000"/>
                </a:solidFill>
              </a:rPr>
              <a:t> des </a:t>
            </a:r>
            <a:r>
              <a:rPr lang="en-US" sz="3200" b="1" dirty="0" err="1">
                <a:solidFill>
                  <a:srgbClr val="FF0000"/>
                </a:solidFill>
              </a:rPr>
              <a:t>formes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7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>
              <a:latin typeface="Calibri" charset="0"/>
            </a:endParaRPr>
          </a:p>
        </p:txBody>
      </p:sp>
      <p:pic>
        <p:nvPicPr>
          <p:cNvPr id="32771" name="Picture 5" descr="breast cancer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1"/>
            <a:ext cx="60960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278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1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59" r="-21759"/>
          <a:stretch>
            <a:fillRect/>
          </a:stretch>
        </p:blipFill>
        <p:spPr>
          <a:xfrm>
            <a:off x="1981200" y="1600207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41796" y="6126169"/>
            <a:ext cx="6159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Liu J, et al. Experimental &amp; Molecular Medicine 2018; 50:e416; 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1102" y="415268"/>
            <a:ext cx="460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ΒΙΟΔΕΙΚΤΕΣ ΚΑΙ ΕΤΕΡΟΓΕΝΕΙΑ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924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67" r="-41767"/>
          <a:stretch>
            <a:fillRect/>
          </a:stretch>
        </p:blipFill>
        <p:spPr>
          <a:xfrm>
            <a:off x="940464" y="209096"/>
            <a:ext cx="10427104" cy="5734506"/>
          </a:xfrm>
        </p:spPr>
      </p:pic>
      <p:sp>
        <p:nvSpPr>
          <p:cNvPr id="5" name="Rectangle 4"/>
          <p:cNvSpPr/>
          <p:nvPr/>
        </p:nvSpPr>
        <p:spPr>
          <a:xfrm>
            <a:off x="4544298" y="6373801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                     </a:t>
            </a:r>
            <a:r>
              <a:rPr lang="en-US" b="1" dirty="0" err="1">
                <a:solidFill>
                  <a:srgbClr val="0000FF"/>
                </a:solidFill>
              </a:rPr>
              <a:t>Seijo</a:t>
            </a:r>
            <a:r>
              <a:rPr lang="en-US" b="1" dirty="0">
                <a:solidFill>
                  <a:srgbClr val="0000FF"/>
                </a:solidFill>
              </a:rPr>
              <a:t> L, et </a:t>
            </a:r>
            <a:r>
              <a:rPr lang="en-US" b="1" dirty="0" err="1">
                <a:solidFill>
                  <a:srgbClr val="0000FF"/>
                </a:solidFill>
              </a:rPr>
              <a:t>al.,J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Thorac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Oncol</a:t>
            </a:r>
            <a:r>
              <a:rPr lang="en-US" b="1" dirty="0">
                <a:solidFill>
                  <a:srgbClr val="0000FF"/>
                </a:solidFill>
              </a:rPr>
              <a:t>. 2019;14(3):343–357 </a:t>
            </a:r>
          </a:p>
        </p:txBody>
      </p:sp>
    </p:spTree>
    <p:extLst>
      <p:ext uri="{BB962C8B-B14F-4D97-AF65-F5344CB8AC3E}">
        <p14:creationId xmlns:p14="http://schemas.microsoft.com/office/powerpoint/2010/main" val="24940011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1600</Words>
  <Application>Microsoft Macintosh PowerPoint</Application>
  <PresentationFormat>Ευρεία οθόνη</PresentationFormat>
  <Paragraphs>219</Paragraphs>
  <Slides>91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91</vt:i4>
      </vt:variant>
    </vt:vector>
  </HeadingPairs>
  <TitlesOfParts>
    <vt:vector size="101" baseType="lpstr">
      <vt:lpstr>MS PGothic</vt:lpstr>
      <vt:lpstr>MS PGothic</vt:lpstr>
      <vt:lpstr>Arial</vt:lpstr>
      <vt:lpstr>Calibri</vt:lpstr>
      <vt:lpstr>Calibri Light</vt:lpstr>
      <vt:lpstr>Comic Sans MS</vt:lpstr>
      <vt:lpstr>Courier New</vt:lpstr>
      <vt:lpstr>Times New Roman</vt:lpstr>
      <vt:lpstr>Wingdings</vt:lpstr>
      <vt:lpstr>Θέμα του Office</vt:lpstr>
      <vt:lpstr>Κλασσικοί προγνωστικοί και προβλεπτικοί βιοδείκτες στον καρκίνο </vt:lpstr>
      <vt:lpstr>Βιολογικός δείκτης-Βιοδείκτης (βιοδείκτης)</vt:lpstr>
      <vt:lpstr> Βιολογικοί δείκτες πρόγνωσης   </vt:lpstr>
      <vt:lpstr>Βιολογικοί δείκτες πρόβλεψης </vt:lpstr>
      <vt:lpstr>ΚΛΑΣΙΚΟΙ ΠΡΟΓΝΩΣΤΙΚΟΙ ΔΕΙΚΤΕΣ</vt:lpstr>
      <vt:lpstr>ΚΛΑΣΙΚΟΙ ΠΡΟΓΝΩΣΤΙΚΟΙ ΔΕΙΚΤΕΣ</vt:lpstr>
      <vt:lpstr>Παρουσίαση του PowerPoint</vt:lpstr>
      <vt:lpstr>ΚΛΑΣΙΚΟΙ ΠΡΟΓΝΩΣΤΙΚΟΙ ΔΕΙΚΤΕΣ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ΔΙΑΓΝΩΣΤΙΚΗ ΠΡΟΣΠΕΛΑΣΗ ΜΜΚΠ</vt:lpstr>
      <vt:lpstr>Παρουσίαση του PowerPoint</vt:lpstr>
      <vt:lpstr>Μεταλλάξεις του ΕΠΙΔΕΡΜΙΔΙΚΟΥ ΑΥΞΗΤΙΚΟΥ ΠΑΡΑΓΟΝΤΑ (EGFR)</vt:lpstr>
      <vt:lpstr>EGFR μεταλλάξεις</vt:lpstr>
      <vt:lpstr>EGFR μεταλλάξεις</vt:lpstr>
      <vt:lpstr>Παρουσίαση του PowerPoint</vt:lpstr>
      <vt:lpstr>Παρουσίαση του PowerPoint</vt:lpstr>
      <vt:lpstr>EGFR μεταλλάξεις-ΘΕΡΑΠΕΙΑ</vt:lpstr>
      <vt:lpstr>KRAS μεταλλάξεις</vt:lpstr>
      <vt:lpstr>KRAS μεταλλάξεις</vt:lpstr>
      <vt:lpstr>KRAS μεταλλάξεις</vt:lpstr>
      <vt:lpstr>Παρουσίαση του PowerPoint</vt:lpstr>
      <vt:lpstr>Normal Role of ALK Gene Product - Crizotinib mechanism of action</vt:lpstr>
      <vt:lpstr>EML4-ALK Variants  </vt:lpstr>
      <vt:lpstr>ALK αναδιατάξεις</vt:lpstr>
      <vt:lpstr> FISH Assay για την αναδιάταξη του ALK   </vt:lpstr>
      <vt:lpstr>Παρουσίαση του PowerPoint</vt:lpstr>
      <vt:lpstr>PATTERNS OF ALK IHC POSITIVITY</vt:lpstr>
      <vt:lpstr>Παρουσίαση του PowerPoint</vt:lpstr>
      <vt:lpstr>ROS1 αναδιατάξεις</vt:lpstr>
      <vt:lpstr>Frequencies of different ROS1 fusion partners </vt:lpstr>
      <vt:lpstr>PATTERNS OF ROS1 IHC POSITIVITY</vt:lpstr>
      <vt:lpstr>PATTERNS OF ROS1 IHC POSITIVITY</vt:lpstr>
      <vt:lpstr>ROS1 IHC ON CYTOLOGY</vt:lpstr>
      <vt:lpstr>Σύντηξη NTRK </vt:lpstr>
      <vt:lpstr>PATTERNS OF NTRK IHC POSITIVITY</vt:lpstr>
      <vt:lpstr>Παρουσίαση του PowerPoint</vt:lpstr>
      <vt:lpstr>Παρουσίαση του PowerPoint</vt:lpstr>
      <vt:lpstr>PD1-PDL1 </vt:lpstr>
      <vt:lpstr>  PD1-PDL1 </vt:lpstr>
      <vt:lpstr>PD1-PDL1 </vt:lpstr>
      <vt:lpstr>ΠΡOΤΥΠΑ (ΠΑΡΑΔΕΙΓΜΑΤΑ) ΑΝΟΣΟΪΣΤΟΧΗΜΙΚΗΣ ΕΚΦΡΑΣΗΣ ΤΗΣ  ΠΡΩΤΕΪΝΗΣ PDL1 ΣΕ MMKΠ</vt:lpstr>
      <vt:lpstr>Παρουσίαση του PowerPoint</vt:lpstr>
      <vt:lpstr>Παρουσίαση του PowerPoint</vt:lpstr>
      <vt:lpstr>Παρουσίαση του PowerPoint</vt:lpstr>
      <vt:lpstr>LUNG TISSUE HANDLING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ΣΤΟΧΕΥΜΕΝΕΣ ΘΕΡΑΠΕΥΤΙΚΕΣ ΠΑΡΕΜΒΑΣΕΙΣ </vt:lpstr>
      <vt:lpstr>Παρουσίαση του PowerPoint</vt:lpstr>
      <vt:lpstr>Παρουσίαση του PowerPoint</vt:lpstr>
      <vt:lpstr>ΜΙΚΡΟΠΕΡΙΒΑΛΛΟΝ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Χρήστης του Microsoft Office</dc:creator>
  <cp:lastModifiedBy>Χρήστης του Microsoft Office</cp:lastModifiedBy>
  <cp:revision>58</cp:revision>
  <dcterms:created xsi:type="dcterms:W3CDTF">2022-01-09T18:04:52Z</dcterms:created>
  <dcterms:modified xsi:type="dcterms:W3CDTF">2023-03-13T08:28:46Z</dcterms:modified>
</cp:coreProperties>
</file>