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ink/ink47.xml" ContentType="application/inkml+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ink/ink25.xml" ContentType="application/inkml+xml"/>
  <Override PartName="/ppt/ink/ink36.xml" ContentType="application/inkml+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ink/ink14.xml" ContentType="application/inkml+xml"/>
  <Override PartName="/ppt/tableStyles.xml" ContentType="application/vnd.openxmlformats-officedocument.presentationml.tableStyles+xml"/>
  <Override PartName="/ppt/ink/ink2.xml" ContentType="application/inkml+xml"/>
  <Override PartName="/ppt/ink/ink50.xml" ContentType="application/inkml+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ink/ink48.xml" ContentType="application/inkml+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ink/ink19.xml" ContentType="application/inkml+xml"/>
  <Override PartName="/ppt/ink/ink37.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ink/ink7.xml" ContentType="application/inkml+xml"/>
  <Override PartName="/ppt/ink/ink26.xml" ContentType="application/inkml+xml"/>
  <Override PartName="/ppt/ink/ink44.xml" ContentType="application/inkml+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ink/ink3.xml" ContentType="application/inkml+xml"/>
  <Override PartName="/ppt/ink/ink15.xml" ContentType="application/inkml+xml"/>
  <Override PartName="/ppt/ink/ink33.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ink/ink22.xml" ContentType="application/inkml+xml"/>
  <Override PartName="/ppt/ink/ink40.xml" ContentType="application/inkml+xml"/>
  <Override PartName="/ppt/ink/ink51.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ink/ink11.xml" ContentType="application/inkml+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ink/ink49.xml" ContentType="application/inkml+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ink/ink8.xml" ContentType="application/inkml+xml"/>
  <Override PartName="/ppt/ink/ink27.xml" ContentType="application/inkml+xml"/>
  <Override PartName="/ppt/ink/ink3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ink/ink16.xml" ContentType="application/inkml+xml"/>
  <Override PartName="/ppt/ink/ink45.xml" ContentType="application/inkml+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ink/ink4.xml" ContentType="application/inkml+xml"/>
  <Override PartName="/ppt/ink/ink23.xml" ContentType="application/inkml+xml"/>
  <Override PartName="/ppt/ink/ink34.xml" ContentType="application/inkml+xml"/>
  <Override PartName="/ppt/ink/ink52.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ink/ink12.xml" ContentType="application/inkml+xml"/>
  <Override PartName="/ppt/ink/ink41.xml" ContentType="application/inkml+xml"/>
  <Override PartName="/ppt/notesSlides/notesSlide9.xml" ContentType="application/vnd.openxmlformats-officedocument.presentationml.notesSlide+xml"/>
  <Override PartName="/ppt/notesSlides/notesSlide21.xml" ContentType="application/vnd.openxmlformats-officedocument.presentationml.notesSlide+xml"/>
  <Override PartName="/ppt/ink/ink30.xml" ContentType="application/inkml+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ink/ink39.xml" ContentType="application/inkml+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ink/ink9.xml" ContentType="application/inkml+xml"/>
  <Override PartName="/ppt/ink/ink28.xml" ContentType="application/inkml+xml"/>
  <Override PartName="/ppt/ink/ink46.xml" ContentType="application/inkml+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ink/ink17.xml" ContentType="application/inkml+xml"/>
  <Override PartName="/ppt/ink/ink35.xml" ContentType="application/inkml+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ink/ink5.xml" ContentType="application/inkml+xml"/>
  <Override PartName="/ppt/ink/ink24.xml" ContentType="application/inkml+xml"/>
  <Override PartName="/ppt/ink/ink42.xml" ContentType="application/inkml+xml"/>
  <Override PartName="/ppt/ink/ink53.xml" ContentType="application/inkml+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13.xml" ContentType="application/inkml+xml"/>
  <Override PartName="/ppt/ink/ink31.xml" ContentType="application/inkml+xml"/>
  <Override PartName="/ppt/notesSlides/notesSlide11.xml" ContentType="application/vnd.openxmlformats-officedocument.presentationml.notesSlide+xml"/>
  <Override PartName="/ppt/ink/ink20.xml" ContentType="application/inkml+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ink/ink18.xml" ContentType="application/inkml+xml"/>
  <Override PartName="/ppt/ink/ink29.xml" ContentType="application/inkml+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ink/ink6.xml" ContentType="application/inkml+xml"/>
  <Override PartName="/ppt/ink/ink54.xml" ContentType="application/inkml+xml"/>
  <Override PartName="/ppt/slides/slide32.xml" ContentType="application/vnd.openxmlformats-officedocument.presentationml.slide+xml"/>
  <Override PartName="/ppt/ink/ink43.xml" ContentType="application/inkml+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ink/ink21.xml" ContentType="application/inkml+xml"/>
  <Override PartName="/ppt/ink/ink32.xml" ContentType="application/inkml+xml"/>
  <Override PartName="/ppt/notesSlides/notesSlide12.xml" ContentType="application/vnd.openxmlformats-officedocument.presentationml.notesSlide+xml"/>
  <Override PartName="/ppt/ink/ink10.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314" r:id="rId2"/>
    <p:sldId id="257" r:id="rId3"/>
    <p:sldId id="259" r:id="rId4"/>
    <p:sldId id="261" r:id="rId5"/>
    <p:sldId id="263" r:id="rId6"/>
    <p:sldId id="264" r:id="rId7"/>
    <p:sldId id="267" r:id="rId8"/>
    <p:sldId id="269" r:id="rId9"/>
    <p:sldId id="271" r:id="rId10"/>
    <p:sldId id="273" r:id="rId11"/>
    <p:sldId id="275" r:id="rId12"/>
    <p:sldId id="277" r:id="rId13"/>
    <p:sldId id="279" r:id="rId14"/>
    <p:sldId id="281" r:id="rId15"/>
    <p:sldId id="283" r:id="rId16"/>
    <p:sldId id="285" r:id="rId17"/>
    <p:sldId id="287" r:id="rId18"/>
    <p:sldId id="289" r:id="rId19"/>
    <p:sldId id="291" r:id="rId20"/>
    <p:sldId id="293" r:id="rId21"/>
    <p:sldId id="476" r:id="rId22"/>
    <p:sldId id="295" r:id="rId23"/>
    <p:sldId id="297" r:id="rId24"/>
    <p:sldId id="299" r:id="rId25"/>
    <p:sldId id="301" r:id="rId26"/>
    <p:sldId id="303" r:id="rId27"/>
    <p:sldId id="305" r:id="rId28"/>
    <p:sldId id="307" r:id="rId29"/>
    <p:sldId id="309" r:id="rId30"/>
    <p:sldId id="311" r:id="rId31"/>
    <p:sldId id="313" r:id="rId32"/>
    <p:sldId id="316" r:id="rId33"/>
    <p:sldId id="318" r:id="rId34"/>
    <p:sldId id="320" r:id="rId35"/>
    <p:sldId id="322" r:id="rId36"/>
    <p:sldId id="324" r:id="rId37"/>
    <p:sldId id="326" r:id="rId38"/>
    <p:sldId id="328" r:id="rId39"/>
    <p:sldId id="330" r:id="rId40"/>
    <p:sldId id="332" r:id="rId41"/>
    <p:sldId id="334" r:id="rId42"/>
    <p:sldId id="336" r:id="rId43"/>
    <p:sldId id="338" r:id="rId44"/>
    <p:sldId id="340" r:id="rId45"/>
    <p:sldId id="342" r:id="rId46"/>
    <p:sldId id="344" r:id="rId47"/>
    <p:sldId id="346" r:id="rId48"/>
    <p:sldId id="348" r:id="rId49"/>
    <p:sldId id="350" r:id="rId50"/>
    <p:sldId id="352" r:id="rId51"/>
    <p:sldId id="354" r:id="rId52"/>
    <p:sldId id="356" r:id="rId53"/>
    <p:sldId id="358" r:id="rId54"/>
    <p:sldId id="360" r:id="rId55"/>
    <p:sldId id="362" r:id="rId56"/>
    <p:sldId id="364" r:id="rId57"/>
    <p:sldId id="366" r:id="rId58"/>
    <p:sldId id="396" r:id="rId59"/>
    <p:sldId id="368" r:id="rId60"/>
    <p:sldId id="397" r:id="rId61"/>
    <p:sldId id="370" r:id="rId62"/>
    <p:sldId id="372" r:id="rId63"/>
    <p:sldId id="374" r:id="rId64"/>
    <p:sldId id="376" r:id="rId65"/>
    <p:sldId id="378" r:id="rId66"/>
    <p:sldId id="380" r:id="rId67"/>
    <p:sldId id="382" r:id="rId68"/>
    <p:sldId id="384" r:id="rId69"/>
    <p:sldId id="477" r:id="rId70"/>
    <p:sldId id="398" r:id="rId71"/>
    <p:sldId id="478" r:id="rId72"/>
    <p:sldId id="480" r:id="rId73"/>
    <p:sldId id="386" r:id="rId74"/>
    <p:sldId id="388" r:id="rId75"/>
    <p:sldId id="390" r:id="rId76"/>
    <p:sldId id="392" r:id="rId77"/>
    <p:sldId id="393" r:id="rId78"/>
    <p:sldId id="395" r:id="rId79"/>
    <p:sldId id="419" r:id="rId80"/>
    <p:sldId id="420" r:id="rId81"/>
    <p:sldId id="406" r:id="rId82"/>
    <p:sldId id="400" r:id="rId83"/>
    <p:sldId id="402" r:id="rId84"/>
    <p:sldId id="404" r:id="rId85"/>
    <p:sldId id="408" r:id="rId86"/>
    <p:sldId id="410" r:id="rId87"/>
    <p:sldId id="454" r:id="rId88"/>
    <p:sldId id="484" r:id="rId89"/>
    <p:sldId id="483" r:id="rId90"/>
    <p:sldId id="481" r:id="rId91"/>
    <p:sldId id="482" r:id="rId92"/>
    <p:sldId id="455" r:id="rId93"/>
    <p:sldId id="456" r:id="rId94"/>
    <p:sldId id="457" r:id="rId95"/>
    <p:sldId id="418" r:id="rId96"/>
    <p:sldId id="422" r:id="rId97"/>
    <p:sldId id="458" r:id="rId98"/>
    <p:sldId id="459" r:id="rId99"/>
    <p:sldId id="460" r:id="rId100"/>
    <p:sldId id="461" r:id="rId101"/>
    <p:sldId id="462" r:id="rId102"/>
    <p:sldId id="463" r:id="rId103"/>
    <p:sldId id="464" r:id="rId104"/>
    <p:sldId id="465" r:id="rId105"/>
    <p:sldId id="466" r:id="rId106"/>
    <p:sldId id="467" r:id="rId107"/>
    <p:sldId id="468" r:id="rId108"/>
    <p:sldId id="469" r:id="rId109"/>
    <p:sldId id="470" r:id="rId110"/>
    <p:sldId id="471" r:id="rId111"/>
    <p:sldId id="472" r:id="rId112"/>
    <p:sldId id="473" r:id="rId113"/>
    <p:sldId id="485" r:id="rId114"/>
    <p:sldId id="474" r:id="rId115"/>
    <p:sldId id="475" r:id="rId116"/>
    <p:sldId id="486" r:id="rId11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0580C"/>
    <a:srgbClr val="729B15"/>
    <a:srgbClr val="9AEAA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p:scale>
          <a:sx n="70" d="100"/>
          <a:sy n="70" d="100"/>
        </p:scale>
        <p:origin x="-1374" y="-5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09T15:35:49.697"/>
    </inkml:context>
    <inkml:brush xml:id="br0">
      <inkml:brushProperty name="width" value="0.05292" units="cm"/>
      <inkml:brushProperty name="height" value="0.05292" units="cm"/>
      <inkml:brushProperty name="color" value="#50632A"/>
    </inkml:brush>
  </inkml:definitions>
  <inkml:trace contextRef="#ctx0" brushRef="#br0">11518 5292,'-40'0,"21"0,-20 35,-59-35,40 0,-1 0,20 0,19 0,-58 0,59 0,-1 0,0 0,1 0,-1 0,-58 0,20 0,-1 0,-39 35,-39-35,40 0,18 53,40-53,-39 53,-59-35,-78 88,79-36,57-52,40-18,-39 106,0 35,78-88,-20-1,-38 1,58-17,-20 17,20-18,0 0,-19 89,19-71,-39 35,19-35,-19-53,39 35,-20-17,1-1,19 1,0 17,-20-35,20 35,0-17,-39 0,98-1,-59 19,0-1,0-17,0 17,0 71,0-53,0-18,0-18,0 1,0 0,0 70,0-35,0-18,39 18,-39-35,0-1,0 1,20 17,-20 53,0-70,39 17,-20 18,-19-17,20 16,-1-52,-19 36,0-1,39-17,-19 35,39-18,-59 0,19-17,1 17,19-35,-20 35,40 18,-20-17,20-19,-40-17,20 35,0 1,20-19,-40-17,21 0,-1 36,-20-36,20 17,20 1,0 0,-40-18,40 35,-40-35,1 0,-1 17,1-17,58 53,-19-17,-1-36,40 0,-78 0,19 17,0-17,0 0,-20 0,21 0,-1 0,39 0,-20 0,-18 0,18 0,1 0,-40 0,40 0,-39 0,-1 0,40 0,-20 0,-20 0,40 0,-20 0,20 0,-1 0,-19 0,-19 0,19 0,59 0,-40 0,21 0,-60 0,40 0,-1 0,-19 0,79 0,-40 0,20 0,-20 0,-39 0,59 0,-40 0,-38 0,-1 0,40 0,-39 0,-1 0,1 0,58 0,0-35,-19 17,-1 18,-19-35,0 35,-19-18,58 1,-19-36,-1 35,40-17,-39 17,-40 18,1-35,38 35,-38 0,0-18,-1 1,20-1,0-17,-19 17,19 1,20-1,-20-17,0 35,19-53,-38 53,19-18,0-17,-19 35,19-35,0 17,-20-17,20 35,-39-36,0 19,0-54,0 54,40-1,-40-35,0 35,0 1,19-36,-19 0,0 18,0 17,0 0,0 1,0-1,0 0,0-17,0-18,0 36,0-1,0-17,0 17,0-17,0-1,-39 19,39-1,0-35,0 36,0-1,-59-35,20 0,20 0,-20 18,19-18,20 35,-39-17,39-18,0 18,-39-18,39 0,-20 18,20-18,-39 18,20-18,-20 17,39 19,0-18,-20-18,20 17,-19-17,-21 18,40 17,-19 1,-20-36,39 35,-39 1,19-1,-19-35,-20 35,20 1,20-36,-20 0,-20 0,0 0,1 0,19 18,-20-18,40 18,-79-36,0 1,79 70,-1 0,1 0,-1 0,-136 0,97 0,39 0,1 0,-1 0,-58-36,-59 19,20 17,39-36,58 36,-136-17,97 17,20 0,-58 0,77 0,-19 0,-117 0,77 0,-38 17,78-17,-20 36,1-19,38-17,1 36</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0:39:02.18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1659 1305,'-21'0,"-21"0,21 0,-21 21,21-21,0 22,0-1,0 0,0 0,0-21,0 0,21 21,-21-21,-1 21,1 0,0-21,21 21,-21-21,21 21,-42 0,21 0,21 1,-21-1,-21 0,21 0,21 0,-21-21,0 21,0-21,21 21,0 0,-21-21,21 21,-21-21,0 21,0 22,21-22,-22 0,1 0,0-21,0 21,21 0,-21-21,21 21,-21-21,0 21,0 43,0-64,0 42,0-21,21 0,0 0,-21 0,0 0,21 0,-21 0,0 0,0 1,0-1,21 0,-22-21,22 21,-21 0,0 0,0-21,21 21,0 0,0 0,-21 0,21 1,-21-1,0 0,21 0,0 0,-42 21,42-21,-21 0,21 0,-21 22,21-22,-21 0,21 0,0 0,-21 0,21 0,-21 0,21 21,-21-20,0 20,21-21,0 0,-21 0,21 21,-21-21,21 21,0-20,-22 20,1-21,21 0,0 0,0 0,-21 0,21 0,0 0,0 0,0 1,0-1,-21 0,21 0,0 0,0 0,0 0,-21-21,21 21,0 0,-21-21,21 21,0 1,0-1,0 0,-21 0,21 0,0 0,-21 0,21 0,0 0,0 0,0 0,0 1,0 20,-21-21,21 0,0 41,-21-41,21 0,0 0,0 1,0-1,0 0,0 0,0 0,0 0,0 21,0-21,0 0,0 1,0-1,0 0,0 0,0 0,0 0,0 21,0-21,0 0,0 0,0 1,0 20,0-21,0 0,0 0,0 0,0 21,0-21,0 22,0-22,0 21,0-21,0 42,0-42,0 0,0 22,0-22,0 0,0 21,0 21,0-42,0 0,0 1,0-1,0 0,0 0,0 21,0 0,0-21,0 0,0 1,0-1,0 0,21 0,-21 0,21-21,0 42,-21-21,0 0,0 0,21 0,-21 1,0-1,21 0,-21 42,0 0,21-63,-21 21,0 0,0 1,42-1,-42 0,21 0,-21 21,22-21,-22 0,21 21,0-20,0 20,-21-21,21 0,-21 0,0 0,0 21,21-21,-21 0,21 1,-21-1,21 0,0 0,-21 0,21 0,0 0,0 0,-21 0,21 0,-21 1,84 41,-63-63,-21 21,22-21,20 42,-21-21,0 0,0 21,21-20,21 41,-42-63,0 42,0-42,-21 21,21 0,43 0,-22 21,63 22,-84-43,0-21,0 21,21-21,-21 21,0-21,-21 21,42-21,-42 21,43-21,-22 0,0 21,0-21,0 43,0-43,21 21,-21-21,0 21,21 0,-21-21,0 21,0-21,0 0,21 42,1-42,-22 0,0 21,21-21,-21 21,0 0,0-21,0 0,0 0,-21 43,42-22,-42 0,42-21,-21 21,0-21,1 0,-1 21,-21 0,21-21,0 0,0 21,0 0,21-21,-21 21,21-21,0 21,0-21,0 0,1 0,-43 21,21-21,0 22,0-22,21 21,-21-21,0 0,0 0,21 21,0 0,-21-21,0 0,21 0,-21 21,22 0,-1-21,-21 0,0 0,0 0,0 21,42 0,-21-21,-21 21,42-21,-42 0,22 21,-22-21,21 0,0 0,-21 22,21-22,0 0,-21 0,0 0,0 0,21 0,1 0,-22 0,21 0,-21 0,22 0,-22 0,21 0,-21 0,0 0,0 0,0 0,21 0,-21 0,1 0,20-22,0 22,-21 0,0 0,0-21,0 21,21-21,-21 21,21-21,-21 21,0-21,0 21,0 0,1 0,-1-21,21 21,21 0,-42-21,0 21,21 0,-21 0,0 0,0-21,21 21,-21-21,22 0,-22 21,0 0,21 0,-21-22,0 22,0-21,21 21,-21 0,21 0,-42-21,21 21,21 0,-21 0,1-21,41 21,-42-21,0 21,21 0,21-21,-21-21,-21 42,21 0,-21-21,0 0,1 0,-1 21,21-22,-21 22,0-21,0 0,42 0,-21 21,0-42,21 21,-20 0,-1 0,0 21,-21-42,0 42,21 0,-42-22,42 1,0-21,-21 42,0-21,21 0,-20 0,-1-21,0 21,-21-1,21-20,0 21,21-21,-21 0,0 0,0 21,0-22,0 22,-21 0,21 0,-21 0,21 0,0-21,0 0,-21-1,21 1,0 21,1-21,-1 21,0 0,-21-22,42 22,-42-21,0 0,42 21,-21 0,0-21,0-1,0-20,0 21,0 0,0 21,-21 0,21-22,0 1,0 21,-21-21,43 0,-22 0,0 20,-21 1,21 0,-21-21,21 21,0 0,0 0,-21 0,0 0,0 0,21-22,0 43,-21-21,0-21,21-21,0 42,21-22,-42 1,21 0,-21 0,42-21,-21-1,1 1,-22 0,42-64,-21 85,0-42,-21-1,21 1,-21 21,0 20,0-41,0 21,0-1,0 22,0 0,0 22,0-43,0 42,0 0,0-43,0 43,0-21,0 21,0-21,0 0,0 20,0 1,0-21,0 21,0 0,21 0,-21-42,0 41,0 1,0-21,0 21,0 0,0 0,0 0,0-21,0 21,0-1,0-20,0 21,0 0,0 0,-21 0,21 0,0 0,0 0,0 0,0-1,0 1,0 0,0 0,0 0,0 0,-21 21,21-42,0 21,0 0,0-1,-21 1,21 0,0 0,0-21,0 21,0-21,0 21,0 0,0-1,0-20,0 21,0 0,0-21,0 0,0 21,0-1,0 1,0 0,0-21,0 0,-21 0,21 0,0 20,0 1,0 0,0 0,0 0,0 0,0 0,-21-21,21 21,0 0,0-1,0 1,-21-42,-1 42,22-21,0 0,-21 20,0 1,21-21,-21 0,21 21,0-21,-21 0,0-1,21 22,-21 21,0-42,21 21,-21 0,21 0,-21-21,0 20,0 1,21 0,-42-21,21 21,0 0,21-21,-43 0,1 20,21 1,0 0,21 0,-42 0,42 0,-21 21,0-21,0 21,21-21,-21 0,0 0,0 0,0-1,-21 22,42-21,-21 21,0-21,-22 0,22 0,-21 0,21 0,-63-21,63 42,-21 0,-21-64,42 64,0-21,-1 21,-20-21,21 21,0-21,0 21,0-21,-21 21,21-21,-21 21,-21 0,42 0,21-21,-21 21,-1 0,1-21,-21 21,21 0,0 0,0 0,-21-21,21 21,0 0,0-43,-42 43,42-21,0 21,0-21,-43 21,43 0,0-21,-21 21,0 0,21-21,-21 21,21 0,0 0,0 0,0-21,0 21,0 0,-22-21,1 21,21-21,0 21,-21-21,0 21,21 0,0 0,0 0,0 0,-21-21,21 21,-22 0,1 0,21 0,0 0,-21 0,21 0,0 0,0 0,-21 0,0 0,21 0,0 0,-22 0,22 0,-42 0,0 0,42 0,-21 0,21 0,0 0,-21 0,21 0,-21 0,20 0,-20 0,21 0,-42 0,42 0,0 0,0 0,-43 0,43 0,0 0,0 0,-21 0,20 21,1-21,0 0,0 0,-21 0,21 0,0 21,0-21,0 0,-42 21,42 0,0-21,0 0,-22 21,22-21,21 21,-42-21,0 21,21 0,21 0,-21-21,0 22,-21-1,0 0,42 0,-42 0,-21-21,63 21,-22 0,-20-21,21 21,-21 0,21 0,-21-21,42 21,-21-21,0 22,0-22,0 21,0-21,21 21,-42 0,21-21,21 21,-21-21,-1 0,1 21,21 0,-42-21,42 21,-21-21,-21 42,21-42,-21 43,21-43,-21 21,42 0,-21-21,-21 0,42 21,-21-21,0 21,-1 0,-20-21,21 21,0-21,21 21,-21 0,-42 0,21 1,21-1,0-21,0 0,0 21,0 0,21 0,-21-21,-1 0,22 21,-21-21,0 0,0 21,0 0,-21 64,21-85,0 21,0 0,21 0,-21-21,0 21,21 0,-21 21,-21-42,42 42,0-20,0-1,-21-21,21 21,-21-21,21 21,-21-21,21 42,-22-42,22 21,-21-21,0 21,21 0,0 0,-42 22,21-22,0 0,0 0,0 0,0 21,0-21,21 0,-21 22,0-43,-42 63,21-63,-43 42,1-42</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0:50:24.667"/>
    </inkml:context>
    <inkml:brush xml:id="br0">
      <inkml:brushProperty name="width" value="0.03528" units="cm"/>
      <inkml:brushProperty name="height" value="0.03528" units="cm"/>
      <inkml:brushProperty name="color" value="#789440"/>
      <inkml:brushProperty name="fitToCurve" value="1"/>
      <inkml:brushProperty name="ignorePressure" value="1"/>
    </inkml:brush>
  </inkml:definitions>
  <inkml:trace contextRef="#ctx0" brushRef="#br0">1019 3,'0'-21,"-21"21,0 21,0-21,21 21,-42-21,21 21,1-21,-22 22,21-1,0-21,0 42,0-42,21 21,-21-21,21 22,-41-1,-1 0,21 0,0 1,0-1,-20 0,41 0,-20-21,-1 21,0 1,0-1,0 0,0 0,-21 0,-20 22,41-22,-21-21,42 21,-42-21,42 21,-21 1,21-1,0 21,-21-20,21-1,0 0,-20 0,20 0,0 1,-21 20,0-21,21 43,-21-22,21-21,0 1,0-1,0 0,0 0,0 1,0-1,0 0,-21 0,21 0,0 1,0 20,-21-21,21 0,0 22,0 20,0-41,0-1,0 0,0 0,-21 22,21-22,0 0,0 0,0 1,0-1,0 0,0 0,0 0,0 1,0-1,0 21,0-21,0 1,0-1,0 21,0-20,0 20,0 0,0 1,0-22,0 0,0 0,0 1,0-1,0 0,0 0,0 22,0-22,0 21,0-21,0 22,0-22,0 0,0 43,0-22,0 1,0-22,0 21,0-20,0-1,0 0,0 0,0 22,0-22,0 0,0 0,0 22,0-22,0 0,0 43,0-43,0 21,0-20,0-1,0 0,0 0,0 0,0 1,21 20,-21-21,0 0,0 0,0 0,0 21,0-20,0-1,0 21,0-21,0 22,0-22,0 21,0-20,0-1,0 0,0 0,0 1,0-1,0 0,0 0,0 0,0 1,0 20,0-21,0 22,0-22,0 0,0 0,0 0,0 1,0-1,0 0,0 0,0 22,21-43,-21 21,21 21,-21 1,0-22,0 0,0 22,0-22,0 21,21-21,0-21,-21 43,0-22,0 0,0 1,0-1,21 21,-21-21,0 1,0-1,20-21,-20 21,0 21,21 1,-21-1,0 1,0-22,21 0,-21 0,21 1,-21-1,0 0,0 0,0 22,0-22,21 21,0-42,-21 21,0 1,0-1,0 0,0 0,0 0,21 22,-21-22,0 0,0 1,21-22,-21 42,21 0,-21-20,20-1,-20 42,0-41,21-1,-21 0,21 0,-21 0,0 1,21-22,-21 21,21 0,-21 0,0 1,0-1,21 0,0 0,0 22,0-22,-21 0,0 0,40 22,-40-22,0 0,21-21,-21 21,0 0,21 1,-21-1,0 0,21-21,-21 21,0 0,21 1,0-1,-21 0,0 22,21-22,0 21,-21-21,20-21,-20 22,0-1,21 0,0-21,0 21,-21 0,21-21,0 0,0 22,20-22,-20 0,21 0,0 0,-21 0,0 0,20 0,22 0,-42-22,0 22,0 0,21 0,-42-21,20-21,1 42,-21-21,21 21,-21-22,0 1,21 21,0-21,0 21,-21-21,21-22,-21 1,21-1,0 22,-21 0,41 0,-41 0,0-1,0 1,21 0,-21 0,21-22,0 22,-21-21,21 42,0-43,0 1,-21 0,20-22,-20 43,41-64,-20 64,0-43,21-21,-21 64,0 0,-21 0,0-1,0 1,20-21,1 20,-21-20,0 0,0-1,0 1,0-22,0 22,42-22,-42 22,0-1,21 22,-21-43,0 43,0 0,21-21,-21-1,0 1,0 21,0-1,0 1,0 0,0-22,0 22,0 0,0 0,21-22,-21 22,0 0,0 0,21-22,-21 22,0 0,0 0,0 0,41-1,-41 1,0 0,0-22,0 1,0 0,0-1,0 22,0-21,0-1,0-20,0 20,0 1,0 20,0-20,0 21,0-22,0 22,0-21,21 42,-21-21,0-1,0 1,0 0,21 0,-21 0,0-21,0 21,0 0,21-1,-21 1,0 0,0 0,0 0,21-1,-21-20,0 21,21 0,-21-1,0 1,21-21,0-1,-21 22,0-21,0 20,0 1,0 0,0 0,0 0,0-1,0-20,0 21,0 0,0-1,0 1,0 0,0 0,0 0,0-1,0 1,0 0,0 0,0-1,0 1,0 0,0 0,0 0,0-1,0 1,0 0,0 0,0 0,0-1,0 1,0 0,0 0,0 0,-21-1,21 1,-21-21,21 21,0-1,0 1,0 0,0 0,0-1,-21 1,21 0,0 0,0 0,0-1,0-20,-21 21,21 0,0-1,-21 22,21-21,0 0,0 0,0 0,0-1,0 1,-42 0,42 0,0-1,0 1,-20 0,20 0,-21 0,21-1,0 1,0 0,-21-21,0-1,21 22,-21 21,21-21,0 0,-21-1,21 1,0 0,0 0,0-1,-21 22,21-21,-21 0,21 0,-21 21,21-21,0-1,-41 1,41 0,-21 0,0-22,21 22,-21 0,21 0,-21 0,21-1,-21 1,0 0,1 0,0-43,-1 43,21 0,0-1,-21 1,0 0,0 0,21 0,-21-1,21 1,-21-21,-20 21,20 21,0-22,21 1,-21 21,21-21,-21 21,0-21,0 21,0-22,21 1,-41 21,41-21,-21 21,21-42,-42 42,21 0,0 0,0 0,0-22,0 22,1 0,-1 0,0 0,0 0,-21 0,21 0,-21 0,22 0,-1 0,0 0,-21 22,21-22,0 42</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0:50:57.522"/>
    </inkml:context>
    <inkml:brush xml:id="br0">
      <inkml:brushProperty name="width" value="0.03528" units="cm"/>
      <inkml:brushProperty name="height" value="0.03528" units="cm"/>
      <inkml:brushProperty name="color" value="#789440"/>
      <inkml:brushProperty name="fitToCurve" value="1"/>
      <inkml:brushProperty name="ignorePressure" value="1"/>
    </inkml:brush>
  </inkml:definitions>
  <inkml:trace contextRef="#ctx0" brushRef="#br0">1214 64,'-40'0,"20"0,0 0,-19 0,-1-22,20 22,-20 0,20 0,20-21,-20 21,-20-21,20 21,-19 0,19 0,0 0,0 0,0 0,0 0,0 0,0 0,-20 0,20 0,0 21,-40-21,60 43,-60-43,60 21,-20 0,0-21,0 21,0 0,0-21,0 21,0 1,-19-1,39 0,-20-21,20 21,-20 0,1 0,19 0,-20 1,0-1,20 0,-20 0,20 0,0 0,0 0,-20 1,0-1,20 21,-40-21,40 0,0 1,0-1,0 0,0 0,-20 21,0 1,20-22,0 0,0 0,0 0,0 0,0 1,-20-1,20 0,0 0,0 21,0-21,0 1,0-1,0 0,0 0,0 0,0 21,0 1,0-22,0 0,0 0,0 0,0 22,0-22,0 42,0-42,0 22,0-22,0 21,0-21,0 1,0 20,0-21,0 0,0 0,0 0,0 1,0-1,0 0,0 21,0-21,0 0,0 1,0-1,0 21,0-21,0 0,0 1,0-1,0 0,0 1,0 20,0-21,0 22,0-22,0 21,0-21,0 0,0 1,0-1,0 0,0 0,0 0,0 0,0 22,0-22,0 21,0 0,0-20,0 20,0-21,0 21,0-20,0 20,0-21,0 0,0 0,0 0,0 1,0-1,0 0,0 0,0 0,0 0,0 22,0-22,0 21,0-21,0 22,0-1,20-21,-20 0,0 0,0 0,40 1,-40-1,0 21,0 0,20-20,0-1,-20 0,0 0,20 0,-20 0,0 0,0 1,20-1,0 0,0 0,-20 0,20 0,-20 0,0 1,19-22,1 42,-20-21,39 0,-39 22,20-43,0 42,-20-21,20 0,0 0,0-21,0 21,-20 1,40-1,-20 0,-20 0,40-21,-40 21,20-21,0 21,0 1,0-22,20 0,-20 0,0 0,0 0,0 0,0 0,0 0,0 0,0 0,19 0,-19 0,20-22,-20 22,0-21,0 21,0 0,-20-21,20-21,0 21,0 21,0 0,-1-22,1 22,-20-21,20 21,-20-21,40 0,-20 0,0 0,0 0,0-22,0 43,0-21,0 21,-20-21,0 0,0 0,40-1,-40 1,20 0,0 0,0 0,-20 0,19 21,-19-21,0-1,20 22,-20-21,0 0,20 0,0 0,0 0,-20 0,20 21,-20-22,0-20,20 21,-20 0,0 0,20-1,-20 1,0 0,0 0,20 0,-20-21,0 20,20 1,0-21,-20 0,0 20,0 1,0 0,0 0,0 0,0 0,20 0,-20-1,0-20,0 21,0 0,0 0,0-22,20 22,-20 0,0 0,0 0,0 0,0-1,0 1,0 0,0 0,0-21,0 21,0-1,0 1,0 0,0 0,0 0,0 0,0-1,0 1,0-21,0 21,0-21,0 20,0 1,0-21,20 42,-20-22,0-20,0 20,0-20,0 21,0 0,0 0,0-22,0 1,0 21,0-21,0 20,0 1,0 0,0 0,0-21,0-1,0 22,0-21,0 0,0-1,0 1,0 21,0 0,0 0,0-1,0 1,0 0,0 0,0 0,0-22,0 22,0 0,0 0,0 0,0 0,0 0,0-1,0 1,0 0,0 0,0 0,0 0,0 0,-20-1,20 1,0 0,0 0,-20-21,0 20,20 1,-40-21,40 21,0 0,0 0,-20 21,20-43,-20 43,0-21,0-21,0 21,20-22,-20 43,20-21,-20 21,20-21,0 0,-20 0,20 0,-39-22,39 22,-20 21,20-42,-20 42,20-21,-20 21,0-21,0-1,20 1,-20 21,0-21,0 21,20-21,-20 21,0-21,0 21,0 0</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1:06:56.045"/>
    </inkml:context>
    <inkml:brush xml:id="br0">
      <inkml:brushProperty name="width" value="0.03528" units="cm"/>
      <inkml:brushProperty name="height" value="0.03528" units="cm"/>
      <inkml:brushProperty name="color" value="#C4D6A0"/>
      <inkml:brushProperty name="fitToCurve" value="1"/>
      <inkml:brushProperty name="ignorePressure" value="1"/>
    </inkml:brush>
  </inkml:definitions>
  <inkml:trace contextRef="#ctx0" brushRef="#br0">690 29,'-21'0,"1"0,-1 0,0-21,1 21,-1 0,-20 0,20 0,1 0,-1 0,1 0,0 0,-1 0,1 0,-1 0,0 21,1-21,-1 20,0 1,1-21,20 21,0 21,-21-42,21 21,-41-1,41 1,-21 0,21 0,0 0,-20 0,20 0,-20-21,20 41,-21-41,1 21,-1-21,21 42,-20-42,20 21,-21-1,21 1,0 0,0 0,0 0,0 0,-21-21,21 22,0 19,0-20,0 0,0 0,0 0,0-1,0 22,0-21,0 0,0 0,0 0,0-1,0 1,0 0,21 21,0-21,-21-1,20 1,1-21,-1 0,1 21,-1-21,-20 21,41-21,-20 0,-1 0,21 21,-20 0,0-21,-1 0,1 0,0 0,20 0,-21 0,0 0,1 0,20 0,-20 0,-1 0,1 0,-1 0,1 0,20-21,-20 0,0 0,-1 0,1 21,-2-21,2 1,0-1,-21 0,20 21,-20-21,0 0,21 21,-21-41,0 20,21 21,-21-21,20-21,-20 21,0 0,0 1,0-1,0 0,0 0,0 0,0 0,0 1,0-2,0 1,0 0,0 0,0 0,0 0,0 1,0-1,-20-21,20 21,-21 0,21 1,-21-22,21 21,0 0,0 0,-20 21,20-41,0 20,-21 0,21 0,-21 21,2-21,-2 0,1 21,20-20,-21 20,21-21,-21 21,-20 0,20 0,1 0,-1 0,1 0</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1:07:02.392"/>
    </inkml:context>
    <inkml:brush xml:id="br0">
      <inkml:brushProperty name="width" value="0.03528" units="cm"/>
      <inkml:brushProperty name="height" value="0.03528" units="cm"/>
      <inkml:brushProperty name="color" value="#C4D6A0"/>
      <inkml:brushProperty name="fitToCurve" value="1"/>
      <inkml:brushProperty name="ignorePressure" value="1"/>
    </inkml:brush>
  </inkml:definitions>
  <inkml:trace contextRef="#ctx0" brushRef="#br0">625 185,'0'-16,"0"0,0-15,-31 0,31 16,-16 15,16-16,-31 1,16 15,15-16,-16 16,1 0,-1 0,1 0,15-15,-16 15,0 0,1 0,-1 0,1 0,-1 0,1 0,-15 0,14 0,1 0,-1 0,0 0,1 0,-16 0,15 0,-15 0,16 0,-1 0,1 0,-1 0,1 15,-1 1,0-1,1 1,-1-16,16 15,0 1,0-1,-15 1,15-1,0 1,0 0,0-1,0 1,0-1,0 1,0-1,0 1,0-1,-16-15,16 16,0-1,0 1,0-1,0 1,0 0,0-1,0 1,0-1,0 1,0 15,0-16,0 1,16-16,-16 15,0 1,31-1,-16 1,1 0,-16-1,16 16,-1-15,1-16,-1 15,-15 1,31-16,-31 15,16-15,15 16,-16-1,1-15,-1 31,1-31,15 16,-15-16,-2 0,2 16,15-16,-16 0,16 0,1 0,-17 0,1 0,-1 0,1 0,-1 0,1 0,-1 0,1 0,-1 0,1 0,15-32,-31 17,0-1,0 1,0-1,0 1,0-1,0 1,16 15,-16-16,0-15,0 16,0-17,0 17,0-1,0 1,0-1,0 1,0-16,0 15,0 1,0-1,0 1,0-1,0 0,0 1,0-1,0-30,0 30,0 1,-16-1,0 1,1-1</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1:06:25.011"/>
    </inkml:context>
    <inkml:brush xml:id="br0">
      <inkml:brushProperty name="width" value="0.03528" units="cm"/>
      <inkml:brushProperty name="height" value="0.03528" units="cm"/>
      <inkml:brushProperty name="color" value="#50632A"/>
      <inkml:brushProperty name="fitToCurve" value="1"/>
      <inkml:brushProperty name="ignorePressure" value="1"/>
    </inkml:brush>
  </inkml:definitions>
  <inkml:trace contextRef="#ctx0" brushRef="#br0">2416 217,'-22'0,"1"0,-42 0,21 0,20 0,-20 0,21 0,0 0,0 0,0 0,-22 0,22 0,-21 0,0 0,21 0,0 0,-1 0,1 21,-21 1,21-1,-21 0,-1-21,22 21,0-21,0 0,0 63,0-63,0 21,0-21,21 22,-22-1,-20-21,42 21,-42 0,0 0,-1 0,43 0,-42-21,21 42,0-42,21 22,-42-1,-1 21,22-21,0 0,0 21,-21-20,21 20,-1-42,22 21,0 0,0 0,-21-21,21 21,-21 22,0-43,21 21,-21-21,21 21,-21 0,21 0,-21 21,0-21,-1 0,-20 22,42-22,-21 0,0-21,21 21,0 21,-21-42,21 43,-21-43,0 21,-1 0,22 21,-21-42,0 21,21 0,0 21,-21-20,21-1,-42 0,42 0,0 0,-21 21,0 1,21-22,0 0,-22 0,22 0,0 0,-21 21,21 1,-21-22,21 21,0-21,-42 21,42 1,0-22,-21 21,21-21,-21 42,21-41,0 20,-21-42,21 21,-22 0,22 0,0 0,-21 0,21 0,0 22,0-1,-21-21,0 0,21 0,0 0,0 1,-21 41,21-42,0 0,-21 0,21 0,-21 1,21-1,0 0,0 0,-21 21,-1 0,22-21,-21 1,21-1,0 0,-21 21,21-21,0 0,0 0,0 1,-42-22,42 42,0-21,0 0,0 0,0 0,0 0,0 0,0 1,0 20,0-21,-21 0,21 0,-21 21,21-20,0-1,0 0,0 21,-22-21,22 0,0 0,0 1,0-1,0 0,0 0,-21 0,21 0,0 0,0 0,0 0,0 22,-42-1,42-21,0 0,0 0,0 22,0-22,0 0,0 0,-21 0,21 0,0 0,0 0,0 0,0 22,0-22,0 0,0 0,0 0,0 0,0 22,0-22,0 42,0-42,0 0,0 22,0-1,0-21,0 0,0 0,0 21,0-21,0 1,0-1,0 0,0 0,0 0,0 0,0 0,21 0,-21 1,0 20,0-21,21 0,-21 0,21 21,-21-21,21 43,-21-43,43 21,-22 0,-21-20,21-1,-21 0,42 21,-42-21,0 0,43 0,-43 1,21-1,0-21,-21 21,21 0,0 0,-21 0,42 0,-42 21,21-20,22 20,-22-21,21 21,-21-42,-21 21,42 0,-20 1,-1-22,42 42,-42-42,0 21,0-21,1 0,-1 21,0-21,0 21,21-21,0 0,-20 0,-1 0,21 21,-21-21,0 0,0 0,22 21,-22-21,0 0,0 0,21 21,-21-21,22 0,-1 22,0-22,-21 0,0 0,22 0,-1 0,-21 21,0-21,-21 21,64 21,-43 0,21-21,-42 1,42-22,-21 21,0 0,-21 0,22 0,-1 0,0 0,-21 0,21 0,0 1,0-22,0 21,0 0,1-21,-1 0,21 21,-21-21,0 0,21 21,-20-21,-1 0,0 0,0 0,0 0,0 0,0 0,0 0,22 0,-22 0,0 0,0 21,0-21,22 21,-22 22,0-43,0 21,21 0,-21-21,0 21,-21 0,22-21,-22 21,0 0,21 0,0 1,-21 41,42-42,-42 0,21 0,-21 0,0 0,21-21,0 22,22 20,-22-42,0 21,0-21,0 21,21 0,-20-21,-1 0,0 0,0 0,0 0,0 0,0 21,0-21,1 0,-1 0,0 0,0 0,0 0,0 0,21 0,-20 0,-1 0,0 0,0 0,0 0,0 0,0 0,0 0,1 0,20 0,0 0,-21 0,0 0,22 0,-1-21,0 21,-21 0,0 0,22 0,-1 0,0 0,-21 0,22 21,-22-21,21 0,-42 21,21 1,21-1,1 0,-22 0,0-21,0 0,-21 21,42-21,-21 0,0 0,1 0,-1 0,0 0,21 0,-21 0,21 0,1 0,-1 0,-21 0,21 0,-21 0,22 0,-1 0,-21 0,-21-21,42 0,-20 0,20 0,-42-1,21 22,0-21,0 21,0-21,22 0,-22 21,21 0,-21 0,21 0,1 0,-22 0,0-21,0 21,0 0,-21-21,21 21,-21-21,21 21,0-21,1-1,-1 1,0 21,-21-21,21 21,0-21,0 0,0 0,0 0,1 0,-1 21,0 0,0 0,21 0,0 0,-20 0,20 0,-21 0,0 0,0-21,0-1,22 1,-22 21,-21-21,21 21,0-21,21 0,-42-21,21 21,1-1,-1 1,0 0,-21 0,21 0,21-21,-21 21,0 21,1 0,-1 0,0 0,0 0,0 0,42 0,-41 21,20-21,21 21,-42-21,22 21,-1-21,-21 21,0-21,0 0,0 0,0 21,22-21,-1 0,-21 21,42 0,-41-21,-1 0,21 43,0-43,-21 0,0 0,-21 21,22-21,-1 0,21 21,-21-21,0 0,0 21,43-21,-43 21,0-21,21 0,-21 0,1 0,-1 0,0 0,0 0,21 0,-21 0,22 0,-22 0,21 0,0 0,22 0,-22 0,0 0,43 0,-43 0,0 0,0 0,1 0,-22 0,42-21,-21 0,1-21,-22 21,0 21,21-43,22 22,-43 21,21-21,-21 21,21-21,-42 0,43 21,-22-21,0 0,21-22,-21 22,85 0,-43-21,-42 21,22 0,41 0,-42-22,64 1,-64 21,0-42,22 41,20 22,-62-42,41 21,-42 0,0 21,43-21,-64 0,21 21,0-42,21 20,21 1,-20 0,-22 21,21-21,-21 21,0-21,0 21,1-21,-1 21,0 0,0-21,0 21,0-21,21-1,1 22,-43-21,21 21,-21-21,42 21,21-42,-41 21,-22 0,42 21,-21-21,0 0,0-1,0 1,22 0,-43 0,21 21,0-42,0 42,0 0,0 0,22-21,-22 0,21-1,-21 22,21 0,-21-21,1 21,-1-21,0 21,21-21,-21 21,-21-21,21 21,0 0,1-21,-1 21,-21-21,21 0,0-1,0 1,0 0,0 0,0 0,-21 0,43-21,-22 21,0-22,-21 22,21 0,0 0,-21-21,21 21,-21-1,21 22,-21-21,22 0,-1-21,-21 21,21 0,-21 0,21 0,0-1,-21 1,21 0,0-21,-21 21,21-21,-21 20,0 1,0 0,0 0,22-21,-1 0,-21-1,0 22,0 0,0-21,0 21,0-21,0 20,0-20,0 0,0 0,0 21,0-1,0 1,0 0,0 0,0-42,0 42,0 0,0-22,0 1,0 21,0 0,0 0,0-22,0 1,0 21,21-21,-21 21,0 0,0-1,0 1,0 0,0 0,0 0,0 0,0-21,0 21,0-1,0 1,0 0,0 0,0-21,0 21,0 0,0-22,0 22,0-21,0 0,0 21,0 0,0-1,0 1,0 0,0 0,0 0,0 0,0 0,0 0,0-1,0 1,0 0,0 0,0-21,0 21,0-22,0 1,0 21,0 0,0 0,0 0,0 0,0 0,0-1,0 1,0 0,0-21,0 21,0-43,0 43,0-21,-21 21,21-21,0 21,0 0,0-1,0 1,-21 0,21 0,0-21,-43 0,43 20,0-20,-21 0,21 0,-21 21,21-1,0 1,-21 0,0 0,21 0,0 0,-42 21,42-21,-22-21,22 20,-21-20,0 0,21 21,-63-21,63 20,-21 1,21 0,-21 0,-1 0,22-21,-21 21,-21-22,21 43,0-21,0-21,0 42,21-21,-22 0,1 21,0-21,0 0,21-1,-21 1,0 21,0-21,21 0,-21 0,-1 21,22-21,-21 21,21-21,-21 0,0-1,0 22,21-21,-21 21,21-42,-21 42,0-21,-1 0,-20 0,21 0,0 21,0 0,0-21,-1-1,1 22,21-21,-21 21,21-21,-21 0,0 0,0 0,21 0,-21 21,0-21,-1-1,22 1,-42 21,42-21,-21 21,0 0,0 0,0-21,0 21,-1 0,1 0,-21-21,-21 21,20 0,22 0,0 0,0 0,-21-21,0 21,-22 0,43-21,-42 0,-1 21,43 0,0-21,-21 21,0 0,20 0,1 0,0 0,0 0,0 0,0 0,0 0,-1 0,-20 0,0 0,21 0,-21 0,20 0,1 0,0 0,0 0,-21 0,21 0,0 0,-1 0,1 0,-21 0,21 0,0 0,0 0,-22 21,22 0,0-21,0 0,0 0,0 21,0-21,0 0,-1 0,-20 21,-21 0,42-21,-43 21,43-21,0 0,-21 21,-1-21,22 0,0 21,0-21,0 0,-21 0,21 0,-1 22,1-1,-21-21,-21 0,42 0,-1 0,-41 0,21 42,0-42,-1 21,22-21,0 0,0 21,-21-21,21 0,-1 0,-20 0,21 21,0-21,0 0,-21 0,-1 21,1-21,21 0,0 0,0 0,-22 22,22-22,-21 21,21-21,0 21,0-21,-1 0,-20 21,21-21,0 0,0 0,0 21,21 0,-43-21,43 21,-42 0,0-21,0 0,21 21,-1 1,1-22,0 21,0-21,-21 21,21-21,-22 21,22-21,0 21,-21 0,0 0,-1-21,43 21,-42 1,0 20,21-42,0 0,0 0,-1 21,1-21,21 21,-21-21,0 0,0 21,-42 0,41-21,1 0,0 21,-21 1,21-22,0 0,21 21,-22-21,1 0,0 0,21 21,-63-21,42 0,0 0,-22 0,1 0,0 0,21 0,0 0,-1 0,1-21,0 21,21-43,-21 43,21-21,-42 21,0-42,-1 0,22 42,-21-42,21 42,21-22,-42 1,20 21,22-21,-42 21,21-21,0 21,0-21,-21 21,20-21,1 0,0 21,0 0,-42-21,20-1,43 1,-21 0,-21 0,0 0,21 21,-1-21,-20 0,21 21,21-21,-21 21,0 0,0-21,0-1,-1 22,-20-42,0 21,0 0,-1 0,1 21,-21 0,-1-42,43 42,0-22,-21 22,21 0,0-21,0 21,-22-21,1 21,21-21,-21 21,21 0,-1-21,1 21,-21-21,21 21,0 0,-21 0,20 0,-20-42,21 42,0 0,-21 0,-22-21,43 21,0 0,-21 0,-22-22,43 22,-42 0,42 0,0 0,-1 0,1 0,0 0,-21-21,21 21,0 0,-22 0,1-21,21 21,-21 0,0 0,20 0,-20 0,21 0,0 0,0 0,0 0,0 0,-22 0,22 0,0 0,0 0,0 0,0 0,0 0,-1 0,-20 0,0 0,0 0,20 0,1 0,0 0,-21 21,0-21,21 21,-22-21,22 22,0-22,0 0,21 21,-42-21,21 21,-1 0,1-21,0 0,-21 21,21 0,0 0,0 0,-1-21,1 21,0 1,0-1,21 0,-21-21,21 21,-21 0,0 0,0-21,21 21,-22 0,22 1,-21-1,0-21,21 42</inkml:trace>
</inkml:ink>
</file>

<file path=ppt/ink/ink1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1:07:08.387"/>
    </inkml:context>
    <inkml:brush xml:id="br0">
      <inkml:brushProperty name="width" value="0.03528" units="cm"/>
      <inkml:brushProperty name="height" value="0.03528" units="cm"/>
      <inkml:brushProperty name="color" value="#C4D6A0"/>
      <inkml:brushProperty name="fitToCurve" value="1"/>
      <inkml:brushProperty name="ignorePressure" value="1"/>
    </inkml:brush>
  </inkml:definitions>
  <inkml:trace contextRef="#ctx0" brushRef="#br0">152 0,'21'0,"-21"22,-21-1,-1 0,1-21,21 22,-43-22,43 21,-21 0,21 0,0 1,-21-1,21 0,0 1,0-1,-21 0,21 0,0 1,0-1,0 0,0 1,0-1,0 0,21-21,-21 21,21-21,0 0,0 0,1 0,-22 22,21-22,22 0,-22 0,1 21,-1-21,0 0,0 21,0-21,1 0,-1 0,0 0,0 0,1 0,0 0,-1 0,0 0,-21-21,21 21,0-21,-21-1,0 1,22-21,-22 20,0 1,0 0,0-1,0 1,0 0,0 0,0-1,0 1,-22 0,22-1,-21 1,21 0,-21 0,0 21,21-22,-21 1,-1 21,0 0,1 0,0-21,0 21,-1 0,1 0,0 0,0 0,0 0,-1 0,1 0,0 0,-1 0,1 0</inkml:trace>
</inkml:ink>
</file>

<file path=ppt/ink/ink1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1T09:38:42.356"/>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2614 96,'-21'0,"0"0,-42 0,42 0,-21 0,21 0,0 0,-1 0,1 0,21 21,-21-21,0 21,-21-21,21 0,0 0,0 0,0 21,0-21,0 0,0 0,0 0,21 21,-21-21,-1 21,1-21,0 0,0 0,0 0,-21 0,21 21,-21 0,21-21,-21 21,21-21,-1 21,1-21,21 21,-21-21,0 0,0 0,0 0,0 0,0 0,0 0,0 0,0 0,0 0,0 0,-21 0,20 0,1 0,0 0,-21 0,21 0,0 0,-21 0,0 0,21 21,0-21,0 0,0 0,-1 0,1 21,-21-21,21 0,-21 0,21 21,0-21,0 0,0 0,21 21,-21-21,0 21,0-21,0 21,21 0,-22-21,-20 22,21-22,0 21,0-21,0 0,0 21,0-21,0 0,0 21,-42 0,63 0,-21-21,21 21,-22-21,1 21,21 21,-21-21,0-21,21 21,-21-21,21 42,-21-42,21 21,0 0,0 0,0 0,0 22,0-22,-21 0,21 0,0 0,0 21,0-21,0 0,0 0,0 0,0 0,0 0,0 0,0 0,0 0,0 0,0 0,-21-21,21 21,-42 43,21-43,21 0,-21 0,21 0,-21-21,21 21,0 0,-21 0,-1 0,1-21,0 63,0-42,21 0,-21 0,21 0,-42-21,21 21,21 0,0 0,-21-21,0 22,21-1,0 0,0 0,0 0,0 0,0 0,0 0,0 0,0 0,0 21,0-21,0 0,0 0,0 0,0 0,0 0,0 0,0 0,0 22,0-22,0 0,0 0,0 0,0 0,21-21,-21 42,0 0,42 0,-42-21,0 0,21 0,-21 0,21 21,-21 1,21-1,-21-21,0 0,0 0,0 0,0 0,0 0,0 0,0 0,0 0,0 21,21-21,-21 0,0 0,0 0,0 0,0 1,0-1,0 21,0-21,0 0,0 0,0 0,0 0,0 0,0 21,0 0,0-21,0 21,42-42,-42 21,22 0,-22 0,21 1,0 20,-21-21,21-21,0 21,-21 0,42 21,-21-21,-21 0,21 0,-21 0,42-21,-42 21,21 0,-21 0,21 21,-21-21,0 0,21 0,-21 1,0-1,0 0,0 0,22 0,-22 21,0 0,21-42,-21 42,0-21,21 0,-21 0,0 0,0 21,0 0,0-20,0-1,0 21,0 0,0-21,21 21,-21 0,0 0,21-21,-21 0,21-21,-21 21,21 0,-21 0,21 0,0 0,-21 22,21-22,0 0,0 21,-21-21,0 0,21 0,0 0,0-21,-21 21,0 21,22-21,-1 0,-21 0,21 0,21 0,-21 0,0 0,0 1,0 20,0-21,0-21,-21 21,42-21,-21 21,-21 0,43-21,-22 0,0 0,21 42,21-42,-21 0,-42 21,21-21,42 21,-42-21,1 0,-1 0,21 0,-21 0,0 0,0 0,0 0,0 0,0 0,0 0,0 0,0 0,-21 21,21-21,22 21,-43 0,21-21,21 0,-21 21,21-21,0 21,-21-21,42 21,-42-21,22 0,-22 0,0 0,21 21,-21-21,21 0,0 21,0-21,0 0,22 0,-1 0,-42 0,42 0,-42 0,21 0,0 0,1 0,-22 0,63 0,-42 0,0 0,0 0,-21 0,22 0,20 0,-21 0,21 0,-42 0,0 0,21 0,0 0,-20 0,-1 0,0 0,21 0,-21-21,21 21,0 0,21-21,-42 21,22-21,20 0,-42 21,0-21,0 0,21 21,-21-42,0 42,0-21,21 0,-20 21,-1-21,0 21,0-42,0 42,21-42,-21 21,0 0,0 0,42-22,-42 43,0-21,1-21,-1 42,42-21,-42 0,0-42,0 63,0-21,0 0,0 21,0-21,0 0,0 0,43 21,-64-21,42 0,-21 21,-21-21,42-21,-21 42,21-22,21 1,-42 21,-21-21,21 0,43 0,-43 21,0-21,-21 0,21 21,0-21,21 0,-21 0,0 0,0 21,-21-21,21 0,0 21,-21-21,21 0,1 0,-1-21,0 42,0-21,0-22,0 22,21-21,-21 21,21 0,0 0,-21 0,0 0,43 21,-43-21,0-21,0 42,0-42,42 42,-42-42,0 42,0-21,22 0,-22 0,0-1,0 1,42-21,-42 42,0-21,0 0,0 21,42-21,-42 21,-21-21,22 21,-1-21,21 0,-21 21,21-21,21 21,-21-21,0 21,-21-21,22 0,-1 0,0 21,-42-42,42 42,-21-21,0 21,0-42,0 20,0 1,0 0,0 0,-21-21,22 0,-22 21,0 0,0 0,0 0,0 0,0-21,0 21,0-21,-22 21,1 0,-21-22,21 22,0-21,-42 42,42-21,-42 0,-22-63,64 63,-21 0,42 0,-42 0,42 0,0 0,-42-21,42 21,-21-1,21 1,-21 0,21 0,-42-42,21 42,21 0,-21 0,21 0,-22-21,1 21,21-21,0 21,0 0,-42-22,42 22,0-21,0 21,0 0,0 0,0 0,0 0,0 0,0 0,0 0,0 0,0 0,0 0,0 0,0 0,0 0,0 0,0 0,0-1,0 1,0 0,-21-21,0 0,21 21,-21 0,0-21,-42 0,63 21,-21-42,-21 21,42 21,-21-1,-1 1,1 0,0 0,0 0,0-21,-21 0,21 42,0-21,21-21,-21 21,0 0,-21-21,-1 21,22-21,-21 21,0-1,21 1,0 0,21 0,-21 21,-21 0,21-21,0 0,-21-42,42 42,-22 21,1-21,0 0,0 0,-21 0,0 0,0 0,21 0,0 21,-42 0,63-21,-22 21,1 0,0-21,-42-22,21 43,21-21,-42 0,42 21,0-21,0 0,-1 21,1 0,-21-42,-21 42,0-21,21 0,0 21,-22-42,43 42,0 0,-42 0,21-42,0 42,21 0,0 0,0-21,0 21,-1-21,1 21,-42 0,42 0,-21 0,-21-21,21 0,21 21,-22 0,22 0,0-21,0 21,-21 0,0 0,21 0,0 0,-21 0,21-21,0 21,-1 0,1-22,-21 22,21 0,0 0,0 0,-21 0,21 0,0 0,-21-21,0 21,20 0,1 0,0 0,0 0,0 0,0 0,0 0,0 0,0 0,0 0,0 0,0 0,0 0,0 0,0 0,-1 0,1 0,0 0,0 0,-21 0,21 0,0 0,0 0,0 0,-21 0,21 0,0 0,0 0,-1 0,1 0,0 0,0 0,0 21,-21-21,21 22,-21-1,21-21,0 0,-21 21,21 0,-1-21,1 0,0 0,0 0,0 0,0 21,0 0,0-21,0 0,0 21,-21-21,-22 21,43-21,-21 21,21-21,0 0,0 0,0 21,-21-21,21 21,-21-21,21 0,-22 0,22 0,0 0</inkml:trace>
</inkml:ink>
</file>

<file path=ppt/ink/ink1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1T10:12:20.996"/>
    </inkml:context>
    <inkml:brush xml:id="br0">
      <inkml:brushProperty name="width" value="0.03528" units="cm"/>
      <inkml:brushProperty name="height" value="0.03528" units="cm"/>
      <inkml:brushProperty name="color" value="#789440"/>
      <inkml:brushProperty name="fitToCurve" value="1"/>
      <inkml:brushProperty name="ignorePressure" value="1"/>
    </inkml:brush>
  </inkml:definitions>
  <inkml:trace contextRef="#ctx0" brushRef="#br0">422 46,'0'21,"-21"-21,0 21,0-21,-21 21,21-21,-21 22,0-22,21 21,0 0,0-21,0 21,-21 0,21 0,0 0,21 1,-21-1,21 0,0 0,0 0,0 0,-21 1,21-1,0 0,0 0,0 0,0 0,0 0,0 22,0-22,0 0,0 0,0 0,0 0,0 1,0-1,0 0,0 0,21-21,-21 42,0-20,0-1,21-21,-21 42,21-42,0 21,-21 0,21 0,0-21,-21 43,21-22,-21 0,42-21,-21 21,0-21,-21 21,21 0,-21 1,21-22,0 21,0-21,-21 21,0 0,21-21,-21 21,21-21,0 21,0 1,0-22,-1 0,1 0,0 21,21-21,-21 0,0 0,0 0,0 0,0-21,0-1,0 1,0 0,-21 0,21 0,-21-43,0 43,21 21,-21-21,21 21,-21-21,0 0,0 0,21-22,-21 22,0-21,0 0,0 20,21 1,-21 0,0 0,21 21,-21-21,0-22,21 22,0 0,-21 0,0 0,0 0,21-22,0 43,-21-21,21-21,-21 21,0 0,0 0,0-1,0 1,21 0,-21 0,0 0,0 0,0-1,0 1,0 0,0 0,0 0,0 0,-21 0,0-1,0 1,0 0,21 0,0 0,-21 0,0 21,0 0,0 0,0 0,0 0,0 0,0 0,-21 0,21 0,0 0,0 0,0 0,0 0,0 0,0 42,0-42,0 0,-20 21,41 0,-21-21,0 21</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1T11:00:05.51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3432 0,'-21'0,"0"0,-1 0,1 0,21 21,0 0,0 1,0-1,21-21,-21 21,22-21,-1 0,0 0,0 0,0 21,1 0,-22 0,0 1,21-1,0 0,-21 0,0 0,21 43,-21-43,21 0,-21 0,21 0,-21 22,0-22,0 0,0 0,0 1,0-1,0 0,0 21,0-21,0 1,0-1,0 0,-21-63,0-1,0 43,-21-63,-1 20,22 22,21-42,-42 41,20-20,1 0,0 21,21-1,0 1,0 0,-21 0,21 0,-64 0,64-1,-21 22,0-42,0 21,-22 0,1 0,21 21,-22 0,22-22,0 22,0 0,0 0,-1 0,-20 0,21 0,0 22,21-1,-21 21,-1-42,1 42,21-20,0-1,-21 0,0 0,0 0,-1 0,-20 22,21-43,21 21,-21 0,0-21,-1 21,1-21,0 0,0 21,21 1,-21-22,-22 21,22-21,0 0,21 21,-21 0,-1 0,-20-21,21 22,0-1,0-21,-1 0,-20 21,21-21,0 21,-22 0,22-21,0 0,0 0,-1 0,1 21,0-21,0 0,0 0,0 0,-1 0,22 22,-42-22,21 0,0 0,-1 21,1-21,0 0,0 0,0 0,-22 0,-20 0,42 0,-1 0,-41 0,42 0,-1 0,-20 0,-22 0,43 0,0 0,0 0,-21 0,20 21,1-21,0 0,-21 0,20 21,1-21,-21 0,-22 0,43 0,0 0,0 0,-43 0,1 0,-1 0,43 0,-22 0,22 0,-21 0,21 0,0 0,-1 0,-20-21,-22 0,22 0,21-1,0 22,-1 0,1 0,0-42,0 42,-21-42,20 42,1-21,0 21,-21-22,20 1,1 21,0 0,0-21,0 0,21 63,0-21,21 1,0 20,-21-21,21-21,22 21,-22 22,21-22,-21 21,1-42,20 42,-21-42,0 22,-21-1,0 0,21-21,-21 21,0 0,22-21,-22 22,0-1,21 0,-21 21,21 1,-21-22,0 21,21 0,-21 1,21-1,-21 0,0-20,22-1,-22-42,0-22,0 22,0 0,0 0,0 0,0-1,0 1,0-21,0 21,0-22,0 22,0 0,0 0,21 0,0 0,-21-22,21 43,-21-21,0 0,0 0,21-1,1 1,20 0,-21 21,0 0,0 0,1 0,20 0,-21 0,0 0,1 0,20 0,0 0,22 0,-1 0,-20 21,-1 0,22 1,-43-1,0-21,0 0,-21 21,22-21,-22 21,21 22,0-43,-21 42,21-21,0 0,0 0,1-21,-22 22,21-22,0 21,-21 0,21-21,-21 21,21 0,43 0,-43 1,0-22,1 0,20 21,-21-21,0 21,0-21,22 0,-1 0,-21 42,1-42,20 0,-21 0,0 21,1 1,41-1,-42-21,43 42,-22-21,1 1,-22-22,0 21,0-21,0 21,1 0,-1 0,-21 0,21-21,-21 22,42-22,-21 0,1 42,-1-42,-21 21,21-21,21 21,1-21,20 21,-41 1,-1-1,21-21,0 21,-20 0,-1-21,0 0,21 0,-20 0,-1 0,0 0,0 0,21 0,-20 0,-1 0,0 0,21 0,-20 0,-1 0,0 0,21 0,-20 0,-1-21,0 21,0 0,0 0,-21-21,21 21,1-21,-1 21,0 0,0 0,43 0,-1 0,43 0,-63 0,41 0,-20 0,21 0,-64 0,0 0,0 0,0 0,-63 0,0 0,21 21,-1-21,1 0,0 0,-21 21,20 0,1 0,-21 1,-1-1,43 0,-42 0,0 0,-1 0,1-21,21 0,0 22,-1-22,-20 21,21 0,21 0,-21 0,21 0,-22 22,1-22,0 0,0 21,0-42,21 22,-21-1,-22 21,43-21,0 22,0-22,0 0,0 0,0 0,0 1,0-1,0 0,0 0,0 21,0-20,0-1,-21 0,0-21,21 21,-21-21,-1 0,1 0,0 0,21-21,0 0,0-22,0 22,0 0,42 0,-42 0,43 0,-43-1,42 1,-21 21,1 0,-1-21,0 0,21 21,-21-42,1 42,20-22,-21 22,0-21,1 21,-1-21,-21 0,42 21,-21 0,-21-21,22 21,-1-22,0 22,-21-21,42 0,-21 21,-21-21,22 0,-1 0,0 21,21-22,-42 1,22 0,-1 0,0 0,0 21,0-21,1-1,-1 1,-21 0,21 0,21 21,-21-21,1 0,-1-1,0 1,21 21,-42-21,22 21,-22-21,21 21,0 0,0-21,-42 21,0 0,-22 0,1 0,21 21,0-21,-22 21,43 0,-21-21,-21 21,21 22,-22-22,43 0,-21 0,-21 22,-1-22,22 0,-21 0,20 0,1 0,0-21,0 0,21 22,-21-1,21 0,-21-21,-1 0,22 21,-42-21,21 0,-22 21,22 0,-21-21,21 0,-1 0,1 0,-21 0,21 0,0 0,-22 0,1-21,21 21,-22-21,22 21,-21 0,20 0,1 0,0 0,-21 0,21 0,-22-42,22 42,-43-43,22 22,0 0,21 0,-1 21,1-21,21 0,-21 21,21-22,-21 1,21 0,0 0,-43 21,43-21,-21 21,0-21,-21-1,-22 1,64 0,-63 0,20 21,22 0,0-21,0 21,-22 0,22 0,-21 0,20 0,-20 0,21 0,0 0,0 0,-1 0,-20-22,42 1,-21 0,0 0,-22-21,22 20,0 22,0-21,21 0,-22 21,22-21,0 0,22 42,-1 0,-21 0,42-21,1 21,-1-21,-21 0,0 0,1 0,20 0,0 22,1-22,-1 0,-21 0,0 0,-21 21,22-21,41 63,-42-42,43-21,42 43,-43-22,1 0,0 0,-22 1,0-1,-21 0,1 21,-1-42,0 0,0 21,0-21,-21 22,22-22,-1 21,0-21,0 21,-21 0,21 21,-21-20,21 20,-21 0,22-21,-1 1,0-1,-21 0,21-21,-21 21,0 0,0 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09T16:05:09.931"/>
    </inkml:context>
    <inkml:brush xml:id="br0">
      <inkml:brushProperty name="width" value="0.05292" units="cm"/>
      <inkml:brushProperty name="height" value="0.05292" units="cm"/>
      <inkml:brushProperty name="color" value="#50632A"/>
    </inkml:brush>
  </inkml:definitions>
  <inkml:trace contextRef="#ctx0" brushRef="#br0">11977 3986,'-18'-35,"-35"-18,36 36,-1-1,-17 0,17-17,0 17,-35-17,1 17,34 18,-17-17,-18-1,0 18,35 0,1 0,-1 0,0 0,-70 0,53 0,-18 0,35 0,1 53,-89 0,-35 18,105-36,1-35,-71 211,106-122,0-72,-17 54,-19-18,36 0,0-18,0 18,0 0,0 0,0 0,0 0,0-36,0 1,0 17,0 71,36-53,-19 0,19-18,-36-17,0 17,17-35,18 18,1 17,-19-17,1-1,0 1,17-1,0 1,-17-18,-1 35,1-35,0 0,-1 0,19 0,-1 0,18 0,0 0,-36 0,1 0,0 0,52 0,-17 0,-35 0,-1 0,19 0,34-53,-34 53,-1-35,-18 18,19 17,-36-36,53 1,-18-18,-17 35</inkml:trace>
  <inkml:trace contextRef="#ctx0" brushRef="#br0" timeOffset="3543.9999">11924 3898,'-35'18,"88"70,-53-70,0 17,35 0,-35-17,0 17,17 53,36-70,-53 35,0-18</inkml:trace>
  <inkml:trace contextRef="#ctx0" brushRef="#br0" timeOffset="11120.0062">13194 7391,'18'0,"-18"-36,-36 19,1-36,17 18,-35-18,18 17,0 19,17-1,-17 18,17-18,1 18,-1 0,0 0,1-35,-71 35,35 0,0 0,17 0,1 0,-18 0,0 0,-70 35,35-35,17 18,36-18,0 35,35-17,0 0,0-1,0 1,0 0,0-1,0 1,0 17,52 18,-34-18,-18-17,18 0,-18-1,0 1,0 0,0 34,0-34,0 17,0 18,0-17,0-1,0-18,0 1,0 0,0-1,0 36,17 0,-17-18,0 18,0-17,36-19,-36 19,17-1,-17-17,18-1,0 18,17-17,-18 35,1 0,0-35,17-1,-35 18,18-35,-18 36,35 17,0-18,1 0,-36-17,17-1,1 1,-1 17,19-35,-19 36,1-19,0 19,17-36,0 0,-17 0,17 0,-17 0,17 0,0 0,-17 0,0 0,34 0,-34 0,17 0,1 0,-1 0,18-53,-35 17,17-17,0 36,-17-1,17 1,-35-19,35 19,-17-1,-18 0,0-17,35 35,-35-35,0 17,0-17,0 0,0 17,0 0,0-35,0 18,-35 18,17-1,18 0,0-17,-17 0,17-18,-18 17,18 19,0-1,0 1,-18-1,18 0,-17-17,-1 17,-17 1,17-19</inkml:trace>
  <inkml:trace contextRef="#ctx0" brushRef="#br0" timeOffset="17359.7791">15610 4374,'18'18,"-36"-36,-35-34,36-1,-1 17,-17 1,17 0,18 17,0 0,0 1,-35-1,35-105,0 105,0 0,0 1,0-18,0-1,0 1,0 17,0 1,0-19,0 19,18-1,-1 1,1-19,35 36,-36 0,19 0,-1 0,-17 0,-1-35,36 35,-35 0,0 0,52-18,106 18,-123 0,0 0,-17 0,-19 0,71 53,-52-53,-19 18,1 0,0-1,17 18,18-35,-18 36,-35-19,35 19,-17-36,0 35,-1-17,19-1,-36 1,0-1,0 1,35 17,-18-35,1 36,-18-19,18 1,-18 35,35-36,-17 19,-1-1,-17-17,0-1,0 19,18-36,-18 53,0-36,0 1,0 17,35-35,-35 35,0 36,0-36,0 18,0-35,0-1,0 1,0 0,0 17,0 0,0-17,0-1,0 1,0 17,0 1,0-1,-35-35,17 35,-17-17,35 17,-35-35,17 0,-17 0,0 18,-18-1,17-17,-17 18,36-18,-1 0,1 0,-36 0,17 0,-17 0,18 0,17 0,1 0,-1 0,-17 0,0 0,-1 0,36-18,-35-34,17 34,-17 0,35 1,0-19,0 1,0-53,0 70,0 1,0-1,0 0,0 1,-35-72,17 89,-17-35,35 18,-35-1,17 0,0 18,1 0,-71-53,52 36,19 17</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1T16:37:03.9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13141 5980,'-35'0,"88"0,17 0,1 0,-54 0,54 17,-36-17,0 0,71 35,-70-35,-19 0,18 36,-87-36,34 0,-17 0,17 0,-17 0,-89 35,54 0,52-35,-17 0,0 36,17-1,-70 35,70-34,-17-1,-1-17,1 17,0 0,88-35,17 0,1 0,0 0,-19 0,-16 0,-1-17,0-54,-17 36,17 35,89-36,-107 1,54 35,-36 0</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1T16:37:08.09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14728 4674,'18'0,"53"-35,-36 35,-17 0,17-35,35-1,-34 1,-1 35,-17 0,52 0,-35 18,-17-18,17 35,1-35,-19 35,19-35,-1 36,35 34,-34-70,-19 35,19-17,-1 17,35 36,-34-36,-36 36,-36-36,1 0,17-17,-17 17,-35-35,-1 0,53 0,-52-17,35 17,17 0,-17 0,-36-36,36 36,-36-35,54 35,-19-70,36 34,18 19,17-19,1 1,-1 0,0 17,-17 18,17 0,-17 0,17 0,0 0,-70 0,17 0,-17 0,-35 0,34 0,19 0,-107-53,54 53,52 0,-17 0,35 53,0 53,0 17,0-87,0-1,35 18,0 35,0-70,1 17,-1 0,-35 1,18-19,105-17,-105 0,17 0,-17 0,17 0,0 0,18 0,35-53,-70 18,17 17,-35-17</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1T16:37:12.9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19632 5750,'18'-35,"105"70,-176-35,-17 36,34-19,-69-17,69 35,1 1,0 34,-89-34,-105-36,158 0,1 35,52-35,-17 35,0-35,35-18,35 1,0-18,-17-1,52 1,1 35,-36-35,36-1,-36 1,-17 18,52-19,-34 1,-1 0,0-1,-17 19,17-54,0 71,1 0,34 18,-52 0,17 17,0 0,-35 36,0-54,-35 19,-35 34,34-35</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1T16:37:19.2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13317 8537,'-35'18,"70"-18,-17 17,105 36,-87-35,34-18,-17 0,-18 0,1 0,-36-35,0-1,-88 1,70 35,-106 0,72 0,16 0,1 0,17 0,-17-70,35 87,0 1,0 141,-35-124,35 36,-35-1,-1-35,36-17,36-18,-19 0,18 0,1 0,-19 0,19 0,-19 0,19-53,-1 35,0-17,-35 0,0 17,35-105,-35 105,0-17,0 0,0 17,-17-17,-19-1,1 36,18 0,-54 0,36 0,17 0,-17 0,-36 18,36-18,17 0,-17 0,0 71,35-36,0-18,0 19,0 34,0-52,35 17,0 1,1-1,-19-18,19 19,-1-36,-18 0,19 0,-19 0,19 0,-1 0,-17-18,17 18,0-18,-17 18,17-35,0 0,1 0,-1-1,-35 19,0-19,17 19</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1T16:45:08.394"/>
    </inkml:context>
    <inkml:brush xml:id="br0">
      <inkml:brushProperty name="width" value="0.05292" units="cm"/>
      <inkml:brushProperty name="height" value="0.05292" units="cm"/>
      <inkml:brushProperty name="color" value="#50632A"/>
    </inkml:brush>
  </inkml:definitions>
  <inkml:trace contextRef="#ctx0" brushRef="#br0">5239 10266,'35'-35,"-35"-1,212 1,-89 53,-52-18,-54 0,19 0,34 35,230 18,-71 0,-105-18,-1-35,-52 35,-36-35,0 0,1 71,140-18,-105-53,-54 0,107 0,-54-18,-52 18,17 0,36-88,-36 70,0-17,36 0,52-18,-52 18,-1 35,1-36,-53 36,70-70,-71 70,54-36,-36 1,1 35,-19 0,19-17,-1 17,18-36,141-17,-18 53,-52 0,-19 0,19 0,-54 0,1-35,-36 35,-17 0,17-35,0 35,36-36,-18 36,18-35,-1 0,1 35,-1-35,18-36,-17 36,-18 35,-18 0,0 0,177-88,-194 88,52 0,-34 0,16 0,-16 0,34 0,-17 0,-18 0,71 0,-70 0,34 0,-17 0,-18 0,71 0,-35 0,-36 0,-17 0,17 0,35 0,-17 0,18 0,0 0,-1 0,-52 0,17 0,-17 0,17-36,0 36,71 0,35-88,-17 106,52-18,0 0,-52 0,-1 53,-52-53,-18 0,-18 35,36 0,52-70,53 35,-105 0,-36 18,1-18,-19 35,160 0,-1 18,0-18,-105-35,-36 36,18-36,-18 35,36 35,70 72,0-54,-123-88,105 123,-87-123,-1 36,-17-19,17-17,0 0,18 0,-18 0,36 0,-18 0,-18 35,88-35,-70 0,18 0,0 0,-54 0,54 0,-1 36,-34-36,34 35,-17-35,159 35,-18 18,-18-53,-141 35,18-35,106 0,-88 0,-36 36,35-142,-34 106,-19 0,19 0,34 0,36 0,-71 0,-17 0,105-35,-52 35,-53 0,17 0,35 0,-52-36,53 36,-36 0,-17 0,70-70,-71 70,19 0,34 0,-52 0,52 0,-52 0,17 0,1 0,-19 0,107 0,-71 0,-18 0,35 0,-17 0,-17 0,87-53,-70 53,71-35,-107 35,18 0,1-18,-19 18,19-71,34 71,1-88,176 53,-212 35,71 0,-71 0,18 0,106 0,-89 0,36 0,-71-35,1 35,-19 0,19-36,34 36,36-35,-18 0,-70 35,17 0,71 0,-71 0,-17 0,17 0,36-35,52-18,-88 53,-17 0,106-36,-107 36,18-35</inkml:trace>
  <inkml:trace contextRef="#ctx0" brushRef="#br0" timeOffset="5280.2143">5292 10301,'0'-35,"0"52,-18 89,-53-70,-17 52,53-18,0 1,-53 17,70-70</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1T16:54:29.161"/>
    </inkml:context>
    <inkml:brush xml:id="br0">
      <inkml:brushProperty name="width" value="0.05292" units="cm"/>
      <inkml:brushProperty name="height" value="0.05292" units="cm"/>
      <inkml:brushProperty name="color" value="#50632A"/>
    </inkml:brush>
  </inkml:definitions>
  <inkml:trace contextRef="#ctx0" brushRef="#br0">11783 7638,'-36'-18,"1"18,18 0,-72 53,72-18,-19 0,-34 36,-124 70,194-70,-35-36,-1-17,1 17,17-35,-17 35,0 89,35-107,0 19,0 69,0-69,-35 34,35-52,0 17,0-17,0 17,0 36,17 87,18-122,-35 34,0-52,36 17,-36 0,17-17,-17 17,0 1,36-19,-36 18,35 1,-35-19,0 19,0-19,35 19,-35 87,36-105,-19-18,107 0,-19 0,-69 0,-19 0,19 0,122 0,-87 0,0 0,-19 0,72-18,-89 18,-17 0,52 0,1 0,-1 18,-52-18,17 0,71 0,-35 0,-1 0,-52 0,17 0,-17 0,17 0,0 0,-17 35,17-35,1 0,69 0,-34 0,-18 0,18-18,-36 18,0-35,36 0,-36-36,0 36,-35-71,0 71,35-36,-35 54,0-19,0 19,0-19,0 1,0 18,-17-54,-18 36,35-1,-36-69,36 69,0 19,0-54,0 1,-53-36,53 35,-123-52,123 87,-18 19,18-18,-88-36,70 36,-70-36,71 36,-19-89,-52 54,53 35,0-1,-1 177,19-141,-72-53,72 53,-54 0,-88-70,89 70,35 0,17 0,-53 0,1-35,35-1,-36 36,53 0,-17-35,0 53,-36 17,1 36</inkml:trace>
</inkml:ink>
</file>

<file path=ppt/ink/ink2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26:57.26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2434 281,'21'-21,"0"21,0-42,-21 21,21 0,0 0,1 21,20-41,-21 20,21 0,0 21,-20-21,-1 21,0 0,21 0,0 0,22 0,-1 0,-42 0,0 0,43 0,-22 0,21 0,22 0,-64 0,42 0,-20 0,-22 0,21 0,-21 0,0 0,0 0,0 0,43 0,-43 0,42 0,-20 0,-1 0,0 0,0 0,22 0,-22 0,0 21,0-21,-20 0,-1 0,21 0,0 21,0 0,1-21,-43 21,21-21,0 41,-21 1,21-21,0 21,21-22,-20 1,-22 0,0 0,21 0,0 0,0 0,-21-1,63 1,-63 0,21 0,-21 0,0 0,22-21,-22 20,21 1,0-21,0 0,21 0,0 0,1 0,-22 0,0 0,0 21,21-21,-42 21,0 0,21 0,-21 0,22-1,-22 1,42 42,-21-63,-21 42,21-22,-21 22,21-21,-21 0,21 0,-21-1,0 1,0 0,0 0,0 0,0 21,0-22,0 1,0 0,0 0,0 0,0 0,0 20,-21-20,0 21,21-21,-42 20,42-20,-21 21,0-21,-43 21,43-22,0 1,-21 21,-1-21,1 21,21-22,0 1,-21 21,21-21,-22 0,22 20,-21-20,0 0,-1 21,22-42,21 21,-84 20,63-20,-22 0,1 21,21-1,-42-20,20 0,1 0,0 0,21 0,-43 20,22-20,21 0,-63 61,62-61,-20 0,0 0,21 21,-21-21,-43-1,43 1,42 0,-42 21,-22-21,22 20,0-20,-22 42,43-63,0 21,-63 62,62-41,-20-21,21-1,21 1,-42 0,42 0,-42 21,42-21,-22-1,22 22,-21-21,21 21,-42-1,21 1,-21 21,42-22,-21-20,-1 21,22-21,-42 62,21-20,0-43,21 22,-21-21,0 0,21 0,-43 0,43-1,-21 1,21 0,-21 0,0 0,0 0,0 0,-21-1,42 1,-43 21,22-42,-42 62,63-41,-42 0,20 21,-41-21,63 20,-42-20,21 21,0-21,-22 21,22-1,0-41,0 42,21-21,-42 0,21-1,21 1,-22 0,1 21,0-42,-21 42,42-22,-21-20,21 21,-21-21,0 0,-1 21,1-21,-21 0,21 0,-42 0,20 0,22 0,-63 0,63 0,-22 0,-20 0,0 0,41 0,-20 0,21 0,-21-42,0 22,20-1,-20 0,21 0,0 21,21-21,-21 21,0-21,0 0,-1 1,1-1,0 0,21 0,-21 0,-21-20,42 20,-21 21,21-21,-21 0,-1 0,1 0,21 0,-21 1,21-1,0-21,-21 21,21 0,0 0,0-20,0 20,-21 0,21-21,0 22,0-1,0-21,-21 42,0-21,0 0,21 0,-22 1,22-1,-21-21,0 21,-21-21,21 22,0-1,-22 0,43 0,-42 0,21 0,21 1,-21 20,0-21,0 0,21 0,-21 0,-22 0,22 0,21 1,-21-1,21 0,0 0,0 0,-21 0,21-20,-42-1,42 21,0 0,-21 0,21 1,0-22,0 21,-22-42,22 43,0-22,0 21,0 0,0 0,0-41,0-1,0 22,0 20,43-21,-22-21,42-20,-63 41,42 1,1 0,-1 20,-21-41,42-1,1 21,-43 1,21 20,-21 0,22-21,-22 21,21 0,-21-20,21 20,1-21,-1 0,0 22,-21-1,0 0,22 0,-1-62,0 41,21 21,-41-21,-1 42,0-41,0 20,21-21,-21 0,0 1,1 20,-1 0,21 0,-42-20,21 20,0-21,0 0,22 1,-1-1,-21 0,21 0,-42 1,0 20,64-42,-64 43,21-1,-21 0,0 0,21 0,-21-21,21 22,-21-1,0 0,0 0,0-21,21 21,-21 1,0-1,21 21,-21-21,0-21,21 42,-21-21,43 1,-43-1,21 21,21 0,0-42,-21 42,22 0,-1 0,0-21,0 21,-21 0,22-21,-22 21,0 0,0 0,0 0,21 0,-20 0,20-21,0 21,0 0,1 0,-22 0,21 0,-21 0,42-41,-41 41,20-21,0 21,0 0,-21 0,1-21,-1 21,0 0</inkml:trace>
</inkml:ink>
</file>

<file path=ppt/ink/ink2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27:21.85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2133 11,'-49'0,"0"0,1 0,-25 0,48 0,-23 0,-1 0,0 0,25 0,-1 21,25 0,-48 0,48 0,0 0,0 0,0 0,0 0,0 21,0-21,0 0,0 0,0 0,0 0,0 21,0-20,0-1,0 0,0 0,0 21,0-21,0 21,0-21,-25-21,25 21,-24-21,24 21,-24 0,-1-21,1 21,24 0,0 0,-49 21,49-21,-24-21,0 21,24 0,-49 0,25 1,-1-22,1 0,-1 21,0 0,1 0,-1 0,1-21,24 21,-49 0,25 0,0 0,-25 0,25-21,-1 21,-23 0,-1 22,49-22,-24 0,-25-21,49 21,-24-21,-1 21,1 0,24 0,-49 0,49 0,-24 0,-1 42,25-42,0 0,-24 21,0-21,-1 21,1-21,0 21,-1 0,1-21,0-21,-1 21,1 21,-25-21,25 0,0 0,-25 0,0 0,49 21,-24-42,0 22,24-1,-49 0,49 0,-25 22,25-1,0-21,-24 0,24 21,-24-21,24 21,0 0,0 0,0-21,0 0,0 0,0 0,-25 0,25 0,0 0,0 21,0 0,0 0,0-21,0 0,0 0,0 22,0-22,0 0,0 0,25 21,23 0,-23-21,-1 0,1 21,-1-21,25 0,-25 0,0-21,25 0,-49 21,49 0,-25-21,25 0,-1 0,1 0,0 0,-1 0,-23 0,24 0,-1 0,-23 0,48 0,-49-21,0 21,49 0,-48 0,-1 0,0 0,25 0,-25-21,1 0,-1 21,25-21,-25 21,1-42,0 21,24-21,-25 21,0 0,1 21,-25-21,48 0,1 0,0 0,-25 21,0-21,25 21,24 0,-24-21,24-1,-24 1,24 21,0-42,-25 21,25 0,-48 21,-1-21,0 21,-24-21,49 0,-49 0,24-21,1 21,-1-21,-24 21,25 0,-25-21,48 21,-48 0,0 0,25 21,-25-21,24 0,-24 0,0-21,24 42,-24-21,25 0,-25 0,24-22,-24 22,24 0,-24 0,0-22,0 22,0 0,0 0,0 0,0 0,0 0,-24 0,0 0,-1 21,1 0,0-21,24 0,-25 0,1 21,24-21,-24 21,24-21,-25 21,1 0,-1-21,1 21,0 0,-1 0,-48-21,25 0,-1 21,0 0,25-21,-25 0,49 0,0-21,0 21,0 0,0 0,0 0,0 0,0 0,0 0,0-21,0 21,0 0,0 0,0 0,0-1,0 1,0-21,25 42,-25-21,24-21,0 42,-24-21,25 21,-1-42,0 21,-24 0,49 21,-49-21,24-1,1 1,-25-21,24 21,-24 0,24 0,1 0,-1 0,-24 0,0 0,24 21,1-21,-25 0,0 0,24 0,-24 0,0 0,49 0,-49 0,0 0,0 0,24 0,-24-22,0 22,0 0,0 0,0 0,0 0,0 0,0 0,0 0,0-21,0 21,0 0,-24 0,0 21,-1 0,-24-21,25 21,0 0,-1 0,1 0</inkml:trace>
</inkml:ink>
</file>

<file path=ppt/ink/ink2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27:03.15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770 425,'0'21,"-21"0,1 0,-1-21,21 21,-20-21,20 22,-42-1,42 0,-41-21,41 21,-20 21,-1-42,-20 42,20-21,1 0,-1 0,0 0,1 1,-42 41,21-21,41-21,-21-21,0 42,-20-21,21 21,-1-20,0-1,21 0,-20 0,-1 21,1-21,-1 0,21 0,0 21,-21 1,21-22,0 21,0 0,-20-21,20 0,0 0,0 0,0 0,0 22,-21 20,21-21,0 0,0 0,0-21,-21 0,21 43,0-22,0-21,0 0,0 21,0-21,0 0,0 43,0-43,0 0,0 21,0 0,21 0,0 43,20-43,-20-21,20 21,-21 0,22-21,-1 21,-21 1,-20-22,0 0,0 21,42 0,-22 21,-20-42,0 43,62 20,-62-42,21 0,-1 1,1 41,-21-42,0 21,21 22,-21-22,0-22,0-20,0 21,61 22,-61-1,0-21,0-21,0 21,0-21,0 22,21-1,-21-21,0 0,21 21,-21-21,0 0,0 21,20-21,-20 22,21-22,-21 0,0 21,41 0,-41 0,0-21,21 0,-1-21,21 0,1 0,-22 0,22 0,19 0,-40 0,0-21,20 21,0-21,-20 21,20-21,-20 21,40-21,-40 0,0 0,61 0,-41-21,-20 21,-1 21,42-21,-41 21,0-22,-21 1,41 21,0-42,-20 21,20 0,0 0,21 0,-42 21,1-21,20 0,-20 0,20 0,-20-1,20 1,-20 0,20 0,-41 0,20 21,1-42,20-21,-20 42,-1 0,63-64,-62 64,-1-20,21-22,1 21,-42 20,41-20,-41 21,0 0,20 0,1 0,20-21,-41 21,21 0,-1 21,1 0,0 0,20-22,-20 22,20-21,-21 21,22 0,-22 0,21 0,-20 0,0 0,-1 0,-20 21,21 1,0-1,-21 0,20-21,21 21,-20 42,-21-42,21 0,-21 0,20-21,-20 21,41 22,-41-22,0 0,0 0,0 20,0-20,-20 0,20 0,0 0,-21 0,21 1,0-1,0 0,0 0,0 0,0 21,0-21,0 21,0-21,0 0,0 1,0-1,21 0,-21 0,20 0,-20 0,0 21,21-21,0 0,-1 21,1-20,-1-1,1-21,0 21,-1 0,1-21,0 42,-1-42,1 0,-1 21,1-21,20 0,-20 42,-1-42,1 21,-21 0,21-21,-1 0,1 21,-1-21,-20 22,21-22,0 0,20 42,-20 0,-21-21,20 0,1-21,-21 21,20 0,1 21,-21-21,0 1,21-22,-21 42,0-21,0 21,0-21,0 0,0 0,0 0,0 0,0 0,-21 1,21-1,-21 0,1 21,-1-21,21 0,0 0,-41 0,41 21,0-21,0 1,-21-22,21 21,-20 21,20-21,0 0,-21 0,21 0,0 0,0 42,0-41,-62-1,62 0,0 0,0 0,0 0,0 0,0 0,0 0,0 21,0-21,0 1,0-1,0 0,0 21,0-21,0 0,0 0,0 21,0-21,0 22,0-22,0 21,0 0,0 0,0-21,0 21,0-21,0 1,0-1,0 0,0 0,0 0,0 0,0 0,21-21,-21 21,0 0,20-21,-20 21,21 0,-21 0,41-21,-41 22,0 20,21-42,-21 21,21 0,-1 0,-20 21,21-21,-1 0,22 0,-22 22,-20-22,21-21,-1 42,1-42,0 21,-1-21,1 21,-1-21,21 0,-21 21,1-21,0 0,61 21,-61-21,-1 0,1 21,20-21,-20 0,-1 0,1 21,41-21,-42 21,1-21,0 0,-1 0,21 0,1 21,-22-21,42 0,-21 0,-20 0,41 0,-42 0,22 0,-22 0,1 0,41 0,-42 0,42 0,-41 0,-1 0,1 0,41 0,-42 0,1 0,0 0,20 0,0 0,0 0,-20 0,41 0,-42 0,22 0,-1 0,0 0,-20 0,-1 0,21 0,21-21,-41 0,20 0,0 21,-20-21,0 0,20 21,0-21,-20 0,20 21,21 0,-42-21,42 0,-41 0,20 21,-20-21,-1 21,42-22,-21 1,-20 0,20 0,21 0,-41-21,20 21,21-21,-62 21,41-22,-21 22,22 0,-22 0,1 21,-1-42,1 21,0 0,20-21,-20 42,-21-42,41 20,-41 1,41 0,0-21,-41 21,21 21,-1-42,1 21,0 21,20-85,-21 85,1-21,0-21,20 21,-20-21,-1 0,-20 21,41-43,-41 1,62 42,-62 0,21 0,-21 0,0-42,41 20,-41 22,41-21,-20 21,-1 0,-20-21,21 42,-21-42,0 0,21 42,-21-43,0 22,41-21,-41 21,21 0,-1-42,1 21,-21 20,20-20,1 0,0 21,-1-42,-20 42,21 0,-21-22,20 1,1 21,-21-21,0 21,21 0,-21-21,0 21,41 0,-41-22,0 22,0 0,21-21,-21-21,0 42,20-21,-20 20,0-20,0 21,0 0,0 0,0-21,0 0,0 0,0 20,0 1,21-21,-21 0,0-21,0 21,0 21,0-22,0 22,0-42,0 22,0 20,0-21,0 21,0-1,0 1,0 0,0 0,0 0,0-21,0 0,-21 21,-20-22,41 1,0 0,0 0,-21 0,1 0,20-1,-21 22,21-21,-21 0,1 21,20 0,-21-21,1 0,20 20,-21 1,0-42,21 42,-20 0,-1 0,1-21,-22 0,42 20,-20-20,-1 21,21 0,-41-21,41-42,-41 63,20-22,21 1,-21 0,-20-21,21 21,-22-1,42 22,-20-21,20 21,-21 0,1-21,-1 0,0 21,21 0,-41-22,41 1,-21 21,1 0,-1 21,21-21,-20 21,-1-42,0 21,1 0,-1 0,1-43,-22 43,42 0,-20 0,20 0,-62-21,21 21,20-21,-20 20,20 1,1-21,-22 21,22-21,-21 21,-1 0,22 0,-1 0,1 21,-1-21,0 21,1-43,-1 22,-41-21,21 21,0-21,-21 42,21-63,-42 42,21-43,42 43,-42 21,0-42,42 21,-63 0,62 0,-20 0,0 0,-21 0,21 21,-41-43,40 43,1-42,-21 42,0-42,42 42,-63-21,63 21,-1-21,1 21,-1 0,0-21,-20 21,20 0,-40 0,61-21,-42 21,22-21,-42 21,0-21,42 21,-22-22,22 22,-1 0,0 0,1 0,-21 0,20 0,-20 0,0 0,20 0,-20 0,-1 0,1 0,21 0,-1 0,0 0,-20 0,21 0,-1 0,-41 0,0 0,42 0,-62 0,41 0,-41 0,20 0,0 0,0 0,-20 0,20 0,21 0,-21 0,21 0,20 0,-41 0,41 0,1 0,-1 0,-20 0,20 0,1 0,-1 0,-41 0,21 0,-21 0,-20 0,41 0,-21 0,21 0,-1 22,1-22,0 0,20 0,-20 0,20 0,1 0,-1 0,1 0,-42 0,0 21,0-21,21 0,0 0,-21 0,21 0,-1 0,-19 0,40 0,-41 0,21 0,20 0,1 0,-1 0,-20 0,20 0,-20 21,20-21,1 0,-1 21,-41-21,42 0,-1 0,-20 21,41 0,-21-21,1 0,20 21,-42-21,42 21,-41 0,0 0,0 0,20 0,21 1,-20-22,-1 0,21 21,-21-21,-20 42,20-21,1-21,20 21,-21-21,-20 21,20-21,21 21,-20-21,-1 21,1-21,-1 0,0 0,1 21,-1-21,-20 21,0 0</inkml:trace>
</inkml:ink>
</file>

<file path=ppt/ink/ink2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43:25.026"/>
    </inkml:context>
    <inkml:brush xml:id="br0">
      <inkml:brushProperty name="width" value="0.03528" units="cm"/>
      <inkml:brushProperty name="height" value="0.03528" units="cm"/>
      <inkml:brushProperty name="color" value="#789440"/>
      <inkml:brushProperty name="fitToCurve" value="1"/>
      <inkml:brushProperty name="ignorePressure" value="1"/>
    </inkml:brush>
  </inkml:definitions>
  <inkml:trace contextRef="#ctx0" brushRef="#br0">11557 1914,'0'-21,"-21"0,21 1,-43-1,22-21,-42-21,41 63,1-21,0 21,-21-42,21 42,-1 0,22-21,-21 21,0 0,0 0,0 0,0 0,-1-21,-20 0,0 21,21 0,-1 0,1 0,21-21,-21 0,-21 21,21 0,21-21,-21 21,-1-20,1 20,-21-21,0 21,42-21,-22 21,1 0,0 0,0-21,0 21,-22 0,22-21,0 21,-21 0,21 0,-22 0,22 0,0-21,0 21,-22-21,1 21,21 0,0 0,0 0,21-21,-43 0,22 21,0 0,0 0,0 0,0 0,-1 0,1 0,-21 0,21 0,0 0,-22 0,22 0,0 0,0 0,0-21,-1 21,-20 0,0 0,-1 0,1 0,21 0,-21 0,21 0,-1 0,1 0,0 0,0 0,-21 0,-1 0,22 0,-21 0,-1 0,22 0,0 0,0 0,0 0,-22 0,22 0,0 0,0 0,-21 0,20 0,1 0,0 0,-21 0,21 21,0 0,21 0,-22 0,1 0,21 0,0 0,0 21,0-22,0 1,0 0,0 0,0 0,0 0,0 0,0 0,21 0,1 0,-1 0,0-21,-21 21,21-21,-21 21,42 0,-21 0,1-21,-22 21,21-1,0 22,-21-21,21 0,21 0,-42 0,22 0,-22 0,21 0,-21 0,0 0,0 21,0-21,-43-21,43-42,-21-21,0 21</inkml:trace>
  <inkml:trace contextRef="#ctx0" brushRef="#br0" timeOffset="4051">4044 763,'0'-21,"0"0,0-21,0 0,0 0,0 0,0 21,0 1,0-22,0 21,0 0,0 0,0 0,0 0,0 0,0 0,0 0,0 0,22 0,-1-21,0 22,0-1,21 0,-42 0,43 0,-22 0,0 21,21-21,-20 21,20-42,21 42,-41 0,-1 0,21 0,-21 0,0 0,22 0,-1 0,0 0,-21 0,22 0,-22 0,21 0,-21 0,1 0,20 0,0 0,-21 0,1 0,20 0,0 0,-21 0,22 0,-1 0,-21 0,21 0,-20 0,20 0,-21 0,21 0,43 0,-43 0,-20 0,20 0,-21 21,0-21,22 21,20-21,-21 0,-20 21,41-21,-21 21,1-21,-1 21,-21 0,0-21,22 0,20 0,-42 42,0-22,43 1,-43-21,21 21,43 0,-64-21,0 21,1 0,41-21,-42 0,0 42,0-42,-21 21,22-21,20 21,-42 0,21-21,0 42,0-42,1 42,20-42,0 41,-21-20,1-21,20 21,-21 21,0-42,0 42,1-21,20 0,0 0,-21 21,22-21,-1 21,0-42,-21 41,1-41,20 21,-42 0,0 0,42 0,-42 0,0 0,21 0,1 0,-22 0,0 21,42-42,-42 63,42-1,-21-20,1-21,-22 0,42 0,-21 0,-21 0,0 0,21 21,-21-21,0 0,0 0,0-1,0 1,0 21,0 0,0-21,0 0,0 0,0 0,0 0,0 0,0 0,-21 0,0 0,21 0,0-1,-21 1,21 0,-43 0,22 21,0-42,0 21,0 21,0-42,-22 42,22-42,0 0,0 21,0-21,-22 21,22-21,0 21,0 0,0-21,-1 21,1-21,0 0,0 20,0 1,-21-21,20 0,22 21,-21-21,0 0,-21 0,21 0,-22 0,22 0,-21 0,21 0,-1 0,1 0,0 0,-21 0,21 0,-1 0,-41 0,42 0,0 0,0 0,-1 42,-20-42,21 0,0 0,0 0,-22 0,1 0,21 21,0-21,-22 0,22 0,0 0,0 0,0 0,-1 0,1 0,0 0,0 0,0 0,-22 0,22 0,0 0,-21 0,0 0,20 0,1 0,0 0,-21 0,21 0,-1 0,1 0,0 0,0 0,0 0,-22 0,22 0,-21 0,0 0,20-21,1 21,0 0,0 0,0 0,0 0,-1 0,-20 0,0 0,42-21,-21 21,0 0,-1 0,-20 0,21 0,0 0,-43 0,43 0,0 0,0 0,0 0,-1 0,1 0,0 0,0 0,-21 0,20 0,-20 0,21-21,-43 21,43 0,-21 0,21 0,-21 0,-1-21,22 21,0 0,-43 0,22 0,21 0,-64 0,64 0,-21 0,-1 0,22 0,-21 0,21 0,-22 0,22 0,-21 0,21-21,0 21,0 0,-1 0,1-20,0 20,-42 0,41 0,-20 0,0 0,21 0,-1 0,1 0,-21 0,21 0,0 0,-1 0,1 0,-21 0,21 0,0 0,-1 0,-20 0,21 0,0 0,0 0,0 0,-22 0,1 0,21 0,0 0,-22 0,43 20,-42-20,21 0,0 0,-1 0,1 0,0 0,-21 21,21-21,-22 0,1 0,21 0,-22 21,1 21,21-42,0 0,-21 0,-1 0,1 0,0 0,-1 0,22 0,0 0,0 0,-22 0,1 0,0 0,-1 0,22 0,0 0,-21 0,21 0,-1 0,1 0,-42 0,21 0,20 0,1 0,-21 0,0 0,20 0,-41 0,42 0,0 0,-1 0,1 21,-42-21,42 0,-1 0,1 0,-21 0,21 0,0 21,-1-21,1 0,0 0,0 0,0 0,0 0,0 0,-1 21,1-21,0 0,0 21,-21-21,-1 0,22 0,0-21,21 0,-42-21,42 21,-22 0,1 0,0 0,0 1,-21 20,20-21,1 21,0-21,21 0,-21 21,0-42,0 21,0 21,-1-21,22 0,-21 0,-21-21,21 21,0 0,-1 0,22 0,0 1,-21 20,0-21,0 0,-21-21,20 21,-41 0,42 21,0-21,-1 0,1 0,0 0,21 0,0 0,-42 0,42 0,0 0,0 1,0-1,-21 0,21 0,0-42,-22 63,1-42,21 0,0 21,-21 0,0-21,21 21,0-20,0-1,-21 21,21 0,-21-21,21 21,0-21,0 21,0-21,0 21,0 0,0 1,0-22,0 21,0-21,21 21,0-21,-21 0,21 21,-21 0,0 0,0 0,0 0,21 21,0-20,-21-1,22 0,20-21,-21 21,0 21,0 0,1 0,-22-21,21 21,0 0,0 0,0 0,22 0,-43-21,21 21,0 0,0 0,21 0,-20 0,-1 0,0 0,0 0,43 0,-1 0,0 0,-41 0,-1 0,42 0,-42 0,1 0,-1 0,0 0,21 21,-21-21,1 0,-1 0,21 21,0 0,-20-21,20 21,0-21,-42 21,21-21,0 0,-21 21,22-21,20 41,0-41,1 42,-1-42,-21 21,0 0,22-21,-1 21,-42 0,21-21,-21 21,21-21,0 21,1-21,-1 21,-21 0,42 0,-42 0,21-21,43 21,-43-21,0 21,0 0,0-21,0 0,1 20,-1-20,0 21,0-21,21 0,-20 21,-1-21,0 0,0 0,21 21,-20-21,-22 21,21-21,0 0,0 0,0 0,0 21,1-21,-1 0,21 0,-21 0,0 0,1 0,-1 0,0 0,0 0,0 0,0 0,0 0,22-21,-22 21,-21-21,-64 0</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08:54:51.600"/>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679 278,'0'-21,"0"0,0 0,0 0,0-1,0 1,-21 21,21-21,-21 0,0 0,0 21,21-21,-22 21,22-21,-21 21,0-21,0 21,0 0,0-21,0 21,0 0,0 0,0 0,-1 0,-20 0,0 0,21 0,0 0,0 0,0 0,21 21,-43-21,43 21,0 0,0 0,0 0,-21-21,21 21,0 0,-21 0,0 1,21-1,0 0,-21 0,21 0,-21 0,21 0,-21-21,21 42,0-21,0 0,-21 0,21 0,0 0,0 0,0 0,0 21,0-21,0 0,21 0,0 0,-21 0,21-21,-21 22,0-1,21-21,0 21,21 21,-21-21,1 0,-1-21,-21 21,21-21,0 0,0 21,-21 0,21-21,0 0,0 21,0-21,1 0,-1 21,0-21,-21 42,21-42,21 0,-42 21,21-21,21 0,-42 21,43-21,-22 0,-21 21,21-21,0 0,0 0,0 0,21 0,-21 0,1 0,20 0,-21 0,0 0,21 0,-21 0,0 0,-21-21,21 21,-21-21,22 0,-22 0,21 0,-21 0,0 0,0 0,0 0,0 0,0 0,0 0,0 0,0 0,0 0,0-22,-21 22,21 0,0 0,-22 0,1-21,0 42,21-21,-21 0,21 0,0 0,-21 21,0-21,21 0,-21 0,0 0,0 0,21 0,0 0,-21 0,-1 0,22 0,-21 0,0 0,21-1,-21 1</inkml:trace>
</inkml:ink>
</file>

<file path=ppt/ink/ink3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42:54.18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1115,'22'0,"41"0,-42 0,0 0,22 0,-22 0,0 0,0 0,0 0,1 0,-1 0,0 0,0 0,0 0,0 0,22 0,-22 0,0 21,0-21,22 0,-22 0,0 0,0 0,0 0,0 0,1 0,-1 21,0-21,0 0,21 0,-20 0,-1 0,0 0,0 0,21 0,-20 0,-1 0,0 0,0 0,0 0,0 0,1 0,-1 0,0 0,0 0,21 0,-20 0,-1 0,21 0,-21 0,0 0,1 0,-1 0,0 0,0 0,0 0,0 0,1 0,20 0,-21-21,0 21,0-21,1 21,20 0,-21 0,0 0,0 0,-21-21,43 0,-22 21,-21-21,21 0,0 21,-21-22,21 22,1-21,-1 21,0-21,0 21,0-21,0 0,1 21,-1 0,0-21,0 21,21 0,-20 0,-1 0,0 0,0 0,21 0,-20 0,-1 0,0 0,21 0,-21 0,1 0,-1 0,21 0,-21 0,0 0,1 0,-1 0,21 0,-21 21,0-21,1 0,-1 0,42 21,-42-21,1 0,-1 21,0-21,21 0,1 21,-22-21,21 0,-21 0,0 21,1-21,-1 0,0 0,0 0,0 0,0 0,1 0,20 0,-21 0,0 0,0 0,1 0,-1 0,0 0,0 0,21 0,1 0,-22-21,21 21,-42-21,43 21,-22 0,-21-21,21 21,0 0,-21-21,21 21,0-21,22 21,-22-21,-21 0,21 0,0 0,0 0,-21 0,22 21,-22-21,0 0,21 0,-21 0,0 0,0-22,21-19,-21 41,0 0,0 0,21 0,-21-21,0 0,42-21,-42 42,22 21,-1 0,0 0,0 0,21 0,-20 0,-1 0,0 0,21 0,-42 21,43-21,-43 21,21-21,42 0,-42 21,1 0,-1-21,0 0,0 0,0 0,0 0,1 0,20 0,-21 0,21 0,1 0,-22 0,21 0,-21 0,1 0,-1 0,0 0,0 0,0 0,0 0,22 0,-22 0,0 0,0 0,22 0,-22 0,0 0,0 0,43 0,-43 0,0 0,21 0,-21 0,1 0,-1 0,0 0,21 0,1-21,-22 21,0 0,21 0,-21 0,1 0,-1 0,42-21,-42 21,1-21,-1 21,0 0,21 0,-21 0,22-43,-1 43,-21 0,0-21,1 21,-1-21,42 21,-20-21,-22 21,42 0,-42 0,1 0,20 0,-21 0,0 0,0 0,1 0,-1 0,21 0,-21 0,0 0,1 0,20 0,-21 0,0 0,0 0,22 0,-22 0,0 0,0 0,0 0,22 0,-22 0,0 0,43 0,-22 0,-21-21,21 21,22 0,-43 0,0 0,22-21,-1 21,-21 0,21 0,1-21,-22 21,21 0,-21 0,22-21,-22 0,0 0,0 21,0 0,22 0,-22 0,0 0,0 0,0 0,1 0,-1 0,21 0,-21 0,22 0,-1 0,0 0,1 0,-22 0,21 0,0 0,1 0,-22 0,0 0,21 0,1 0,-22 0,0-21,21 21,1 0,-22-21,0 21,21-21,1 21,-1 0,-21 0,0 0,1 0,-1 0,0 0,21 0,-21 0,22 0,-22 0,42 0,-20 0,-22 0,42 0,-20 0,-22 0,0 0,0 0,0 0,1 0,20 0,0 0,1 0,-22 0,21 0,0 0,1 0,-1 0,-21 0,22 0,-22-21,42 21,-42 0,22-21,-22 21,21 0,-21 0,1 0,-1 0,21 0,-21 0,0 0,1 0,-1 0,21 0,-21 0,0 0,1 0,-1 0,21 0,-21 0,0 0,1 0,41 0,-42 0,0 0,1 0,20 0,-21 0,0 0,0 0,22 0,-1 21,-21-21,0 0,22 0,-22 0,21 21,22-21,-43 21,21-21,1 0,-1 0,-21 21,0-21,0 21,1-21,20 0,-21 0,0 0,0 0,22 21,-22-21,21 0,-21 21,22-21,-22 0,0 0,0 0,22 0,-22 0,0 0,21 21,-21-21,1 0,-1 0,0 0,0 0,21 0,-20 0,-1 0,0 0,0 0,0 0,0 0,1 0,-1 0,0 0,21 0,1 0,-22 21,0-21,21 0,1 0,-1 0,0 0,-21 0,1 0,-1 0,0 0,0 0,0 0,-21 21,21-21,1 0,-1 0,0 0,21 0,-21 0,1 21,20-21,0 0,-21 0,1 0,20 0,0 21,1-21,-22 0,21 0,0 21,-20-21,20 0,-21 0,0 0,22 0,-1 43,0-43,-21 0,1 0,-1 0,21 0,-42 21,21-21,0 0,1 0,-1 0,0 0,0 21,0-21,43 0,-43 0,0 21,21 0,1-21,20 0,-42 21,1-21,20 21,-21-21,21 21,-20-21,-1 0,21 21,0-21,1 0,-22 0,0 21,0-21,0 0,1 0,-1 0,0 0,21 0,-21 21,22-21,-22 0,0 0,0 0,0 0,1 0,20 21,-21-21,21 0,-20 0,-1 21,21-21,0 20,1-20,-22 21,0-21,21 0,-20 0,-1 0,0 0,0 0,0 0,-21 21,21-21,1 0,-1 0,0 0,0 0,0 0,0 0,1 0,-1 0,0 0,21 0,-21 0,1 0,20 0</inkml:trace>
</inkml:ink>
</file>

<file path=ppt/ink/ink3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44:18.56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12237 649,'0'-22,"-22"-41,1 21,0 21,0 0,0 21,-1-21,-20-22,21 43,-21-21,20 0,1 21,0 0,21-21,-42 21,21 0,-22-21,1 0,21 21,21-21,-43 0,22-1,-21 1,21 0,0 0,-1 21,1-21,-21 0,21 21,0 0,-1 0,-20 0,21 0,0 0,0-21,-43 21,43 0,0 0,0 0,-22 0,22 0,-42-43,20 43,22 0,0 0,0-21,0 21,-22 0,22 0,-21 0,20 0,1 0,0 0,-21 0,21 0,-22 0,1 0,21 0,-22-21,1 21,21 0,-21 0,20 0,1 0,0 0,0 0,0 0,0 0,-1 0,-20 0,21 0,-21 0,20 0,1 0,-21 0,-43 0,64 0,-21-21,-22 21,1 0,-1 0,22 0,21 0,-1 0,-20 0,0 42,21-42,-22 21,22 1,0-1,0-21,0 21,-1-21,-20 42,21-21,-21 43,20-64,1 21,21 0,-21 0,0 0,21 0,-21 0,21 0,-43 0,22 22,0-1,0 0,0-42,21 21,-43 21,43-20,0-1,-42 0,42 0,-21 21,0-21,21 0,0 1,-43-1,43 0,-21 0,21 0,-21 21,0-21,0 0,0 22,-1-22,1-21,0 42,0-21,21 0,-21-21,-22 43,43-22,-21 0,21 0,-42 21,0-21,20-21,1 21,21 0,-21-21,0 22,-22-1,43 0,-21 21,0-42,21 42,-21-42,0 21,0 0,-22 1,43-1,-21 0,0-21,0 42,0-21,-1-21,22 21,-42 0,42 1,-21-22,21 21,-42 0,20 0,1 0,0 42,0-63,0 43,0-22,-22 21,1 0,0-21,42 0,-22-21,1 21,0 22,0-43,-21 42,20-42,1 21,21 0,-21 0,-21 0,21 1,-22-1,22 0,0-21,-21 21,-1-21,22 21,-21-21,-1 0,1 0,0 0,20 0,-20 0,21 0,-64 0,64 0,0 21,-43-21,43 0,0 0,0 21,-64 0,64 0,-21-21,21 0,-1 22,1-1,0-21,0 0,-21 21,20-21,1 21,0-21,0 42,-21-21,20 0,1 1,0-22,-42 42,41-42,22 21,-21 0,0-21,-21 21,21 0,-1-21,1 42,0 1,0-43,0 21,0-21,21 42,-22-42,1 21,21 0,0 0,-21 0,21 1,0-1,-42 21,42-21,0 0,0 0,0 0,0 1,0-1,0 21,0-21,0 0,21-21,0 0,0 0,22 0,-22 0,21 0,-21 0,22 0,-22 0,0 0,0 0,-21 21,21-21,22 0,-22 0,0 0,21 0,1 0,-22 0,42 0,-42 0,1 0,-1 0,0 0,21 0,1 0,-22-21,0 21,21 0,-21-21,1 0,-1 0,0 21,0-21,21 0,-20 21,-1-22,0 22,0-21,21 21,-20-21,20 0,-21 21,0 0,43-21,-64 0,21 21,0-21,0 0,1-1,-1 22,-21-21,21 21,-21-21,21 0,0 21,0-21,-21 0,22 21,-1-21,0 21,0 0,43 0,-43 0,21 0,-21 0,22 0,-22 0,42 0,-20 21,-1 42,0-42,1 0,-22 43,21-22,-21-42,-21 21,21-21,-21 21,22 0,-22 1,21-1,21 21,0 0,1-42,-43 21,21 0,0 0,0 1,-21-1,43 0,-22-21,21 21,-42 0,42-21,1 42,-1-21,-21-21,-21 22,22-22,-1 0,42 0,-42 21,1-21,62 21,-63-21,22 0,-22 0,21 0,1 21,-22-21,0 0,42 0,1 42,-43-42,64 0,-22 0,1 21,-22-21,43 0,-64 0,42 0,1 0,-1 0,-41 0,20 0,-21 0,22 0,-22 0,0 0,0 0,0 0,22 0,-1 0,0-21,1 0,-1 21,-21 0,21-21,1 21,-1-21,-21 21,22 0,-22 0,0-21,21 21,-21-21,22-1,-22 22,0-21,21 0,-20 0,-1 0,0 21,21-21,-21-21,1 42,20-22,-42 1,42 21,-42-21,21 0,-21 0,43 21,-22-21,-21 0,21 21,0-21,1 0,20-1,-21 1,0 0,0 21,-21-21,22 21,20-42,0 42,-21-21,1 21,-1-21,0 21,0 0,0 0,0 0,22 0,-22 0,0 0,0-22,0 22,22 0,-22 0,0 0,0 0,0 0,43 0,-43 0,21 0,1 0,-1 0,43 0,-22 0,22 43,-22-43,43 42,-42 0,21-42,-22 21,43 0,-85-21,0 22,0-22,22 21,-22-21,21 21,22 0,-43-21,0 0,0 21,0-21,1 0,-1 21,0-21,0 0,21 21,1 0,-22 0,21-21,-21 22,43-1,-1 0,-20-21,-1 21,-21 42,22-20,20-43,-20 21,-1 21,-21-42,0 0,0 0,1 0,-1 0,21 0,-21 0,0 0,1 0,-1 0,21 0,-21 0,0-21,1 21,-1 0,0-21,0 21,0 0,-21-21,43-1,20 1,-42 0,0 0,22 0,-22 0,0 0,-21 0,21-1,-21 1,-42 21</inkml:trace>
  <inkml:trace contextRef="#ctx0" brushRef="#br0" timeOffset="7004">12279 627,'0'0,"21"0,-21-21,21 0,0-21,1 21,-22 0,21 21,0-21,-21 0,21-1,0 1,22-21,-22 42,0-21,0 0,21 0,-20 21,-1 0,0 0,0 0,21-21,-20 21,-1 0,0 0,21-43,-21 43,1 0,-1 0,0 0,21 0,1 0,-1 0,-21 0,43 0,-43 0,21 0,0 0,1 0,-22 0,21 0,1 22,-22-1,42 0,1 0,21 21,-64-42,-21 21,21-21,0 42,0-42,22 22,-22-22,0 0,0 42,64-21,-64 0,0 0,-21 0,21-21,22 0,-22 21,0-21,21 43,22-22,-43 0,64-21,-22 21,43 0,-85-21,21 42,1 1,-22 20,0 42,0-20</inkml:trace>
  <inkml:trace contextRef="#ctx0" brushRef="#br0" timeOffset="15571">0 4787,'0'-21,"0"0,43 0,-22-42,21 20,-42 1,64 0,-64 0,63-22,-63 43,64-21,-64-21,21 63,-21-21,21 21,0-43,1 22,-1 0,21 0,-21-21,22 21,-43 0,63-22,-21 1,-20 21,-22 0,42 21,-21-21,0 0,0 21,22-22,-22 1,21 21,-21-42,22 42,-22 0,21-21,1 0,-1 21,0-21,-21 0,43 0,-43 21,0-22,1 22,20 0,0-21,1 21,41 0,-41-21,-22 21,42 0,-20 0,-22 0,0 0,0 0,0 0,0 0,1 0,20 0,-21 0,21 0,-20 0,62 0,-63 0,64 0,-64 0,22 0,-1 0,0 0,-21 0,1 0,-1 0,21 0,22 21,-64 0,63 1,-20 20,-22-21,0-21,0 21,0 0,0 0,-21 0,22 22,-1-1,-21 0,21-42,-21 21,42 21,-42-20,21-1,-21 0,22-21,-1 21,-21 0,0 0,0 0,21 0,0 22,0-22,0 0,-21 0,0 0,0 0,0 0,22-21,-22 21,0 0,0 1,0-1,0 0,0 0,0 0,0 21,0-21,0 22,0-22,0 21,0-21,0 0,0 0,0 0,0 1,0-1,0 0,0 21,-22-21,22 21,-21-42,0 43,21-22,-21 0,21 0,-21-21,0 21,-22 21,22 1,0-43,0 0,21 21,-43 0,22-21,0 0,0 21,0-21,-22 21,43 0,-21-21,21 21,-42-21,21 21,-1 22,-20-43,21 21,0-21,21 21,-21 0,-1-21,1 21,0 0,0-21,0 21,21 0,-21-21,21 22,-22-22,1 42,21-21,-21-21,21 21,0 21,0-21,0 0,0 1,0-1,0 0,0 0,0 0,-21-21,21 21,0 0,-42 0,42 0,0 1,-22-22,22 21,-21 21,0-21,21 0,-21 0,0-21,21 21,-21 1,-22-1,43 0,-21 0,21 0,-42 21,21 0,21-20,0-1,0 0,-22-21,22 21,0 0,-21 21,21-21,-21 1,0-1,0-21,21 21,-21 0,-1 0,1 0,0-21,0 0,0 0,0 21,-1-21,-20 0,21 0,0 0,0 0,-1 0,1 0,0 0,0 21,0-21,0 0,-1 0,1 0,0 0,0 0,0 0,-1 0,1 0,0 0,0 0,-21 0,20 21,1-21,0 0,0 22,0-22,0 0,-22 21,22-21,0 0,0 0,0 0,-1 0,1 0,0 0,-42 0,20 0,22 0,0 0,-21 0,20 0,1-21,0 21,-21 0,21-22,-1 22,1-21,21 0,-21 21,0-21,21 0,-21 21,21-21,0 0,-21 21,21-42,-22 42,22-22,0 1,-21 0,21 0,-21-21,21 21,0 0,0-1,-21 1,0 21,21-21,0 0,-21 0,21 0,0 0,0 0,0 0,0-1,-22-20,22 21,-42 0</inkml:trace>
</inkml:ink>
</file>

<file path=ppt/ink/ink3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44:28.21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3028 807,'-42'0,"0"-21,21 1,-1-1,-83-21,41 21,43 0,0 0,-22 21,43-21,-21 0,0 1,-21-22,42 21,-21 21,21-21,-21 0,-1 21,1-21,-21 21,21 0,-22 0,1-21,21 0,0 21,0 0,-22-21,22 21,0 0,0-20,0-1,-64 0,85 0,-21 21,-85-21,64-21,21 42,-43-21,43 21,-21-21,-22 1,22 20,21 0,-22 0,22 0,0 0,0 0,0 0,-22-21,22 21,0 0,0 0,-21-21,-1 0,1-21,21 42,0 0,-1 0,1 0,0 0,0-21,-21 0,-1 21,22 0,-42 0,42-21,-22 21,1 0,0 0,-1 0,1 0,0 0,20 0,1 0,-42 0,20 0,22 0,0 0,0 0,-21 0,21 0,-22 0,1 0,21 63,-22-63,43 21,-42 0,0-21,42 21,-21-21,-1 0,1 21,-21 20,42-20,-21 0,21 0,0 21,0-21,0 0,-21 20,21-20,0 0,0 0,-22 0,22 0,0 0,0 0,22 0,-1-21,-21 21,21-21,-21 20,21-20,-21 21,21 0,0 21,22-21,-1 21,-42-21,21-1,0-20,-21 21,22-21,-1 21,-64-21,-20 0</inkml:trace>
</inkml:ink>
</file>

<file path=ppt/ink/ink3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09:58:23.879"/>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5458 0,'-21'21,"0"0,-22 0,1-21,21 0,-21 21,21 1,-1-22,1 0,0 0,0 0,21 21,-21-21,-21 21,-1-21,1 0,0 0,-1 21,22-21,0 0,0 0,0 0,-21 21,20-21,1 0,-21 0,0 0,21 0,-22 0,22 0,0 0,-21 0,21 0,-22 21,1-21,21 0,0 21,-22 0,1-21,21 0,0 22,0-22,-22 0,43 21,-21-21,0 0,0 21,0 0,0-21,0 21,-1-21,1 21,0-21,-21 21,21 0,0-21,-1 0,22 43,-21-43,0 0,0 21,0 0,21 0,-21-21,21 21,-21-21,-1 21,1-21,0 21,0 0,0-21,-64 43,43-43,-43 63,43-63,-64 63,22-42,-43-21,64 22,-43-22,42 0,-20 21,41-21,22 21,-21 0,21-21,21 21,-21-21,-22 21,22 0,0 0,0 1,0-1,0-21,21 21,-21-21,-1 21,22 0,-21-21,21 21,-21 0,21 0,-42 43,21-43,-22 21,22-21,21 21,-21-20,0-1,-21 21,42-21,-21 0,21 0,-22-21,1 21,21 0,-21 1,0-22,0 21,0 0,-22 21,22-21,0-21,0 21,0-21,0 21,-22 1,22-1,0 0,-21 21,0 0,20-21,-20 22,0-22,0 0,42 0,-43 0,1 21,21-42,0 21,21 1,-21-22,-1 42,1-42,-21 21,21-21,0 21,0 0,-1-21,-20 42,0-42,21 21,0-21,21 22,-22-22,1 0,0 0,0 21,0-21,-21 0,20 21,-20-21,21 0,-42 0,41 0,1 0,0 0,0 0,0 42,0-42,0 0,-1 0,1 0,-21 21,21-21,0 0,21 21,-43-21,22 21,0-21,0 22,0-1,-21 0,-1 0,1 21,21-42,-21 42,-1 1,22-43,0 42,0-42,0 21,-22 0,22 21,0-42,21 21,-21 1,21-1,0 21,0-21,0 0,21 0,0-21,43 21,-22-21,21 0,1 21,-43-21,0 0,21 22,1-1,-22 0,0 0,0-21,21 0,1 21,-1 0,21-21,-41 21,-1-21,0 21,21 1,-21-22,22 0,-22 0,21 21,-21-21,21 0,-20 21,41-21,-42 0,43 21,-22-21,-21 0,0 0,0 0,22 0,-22 0,0 0,0 0,0 0,0 0,22 0,-43 21,21-21,0 0,42 0,-20 21,-22-21,21 0,0 0,1 0,-1 0,0 21,-21-21,0 0,64 0,-85 21,21-21,21 0,22 0,-43 21,0-21,0 0,43 22,-22 20,21-42,-20 0,-1 42,21-42,-20 21,-1-21,21 0,-41 0,20 0,0 0,0 0,22 0,-22-21,-21 21,64-42,0-22,-43 22,-21 0,64 0,-43 0,0-1,0 22,22-42,-43 21,0 20,0 1,0 0,-21 0,0 0,22 21,-1-21,-21-21,21-1,-21 1,42 0,-42 21,21 0,-21 0,0-22,21 1,-21 0,43-21,-43 20,0 22,21-21,21 0,-42-1,21 22,-21 0,21 0,-21 0,22 0,-1 21,-21-21,21 0,0 21,0-21,21 21,22-64,-43 43,42 0,1 0,-22 0,0-22,1 43,-1-21,-42 0,21 21,21-21,-20 21,-1 0,0 0,0 0,0 0,43 0,-43 0,0 0,42 0,-42 0,1 0,-1 0,0 0,0 21,-21 0,0 0,0 1,0-1,0 21,0-21,0 0,0 0,0 0,0 1,0-1,0 0,0 0,0 21,0-21,0 0,0 0,0 1,0-1,0 0,0 0,21 0,-21 0,0 21,0-20,0-1,0 0,0 0,0 21,21-21,-21 0,0 0,21 22,1-22,-22 0,0 0,21 0,-21 0</inkml:trace>
</inkml:ink>
</file>

<file path=ppt/ink/ink3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10:05:16.93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1334 94,'-21'0,"0"0,-21 21,0 0,21-21,21 21,-62-21,41 42,0-42,0 21,0-21,-21 21,21-21,-21 21,21-21,0 0,0 21,0 0,-21-21,0 21,21 0,0-21,1 21,-1-21,0 0,0 21,0 0,21 0,-21-21,0 21,0-21,0 21,0 1,-21-22,42 21,-21-21,-21 42,21-21,0 0,0 0,21 0,-21-21,0 21,1 0,-1 0,0 21,0-42,21 21,-21-21,21 21,-21 0,21 0,0 0,-21-21,0 21,21 0,0 0,-21-21,0 21,21 0,-21-21,21 21,0 0,0 0,-21 0,21 0,0 0,0 0,0 0,-21 1,21-1,-21 0,21 0,0 0,0 0,0 0,0 0,0 21,0-21,0 21,0-21,0 21,0-21,0 0,0 0,0 0,0 0,0 0,0 0,0 0,0 0,0 21,0-21,0 0,0 0,0 0,0 0,0 1,0-1,21 0,-21 0,0 0,21 21,0-42,-21 21,0 0,21 0,-21 0,21 0,0 0,-21 21,0-21,21-21,-21 21,42 0,-42 0,21 0,-21 0,21-21,0 21,-21 0,21 0,-1 0,1 0,-21 0,21 0,0 0,-21 0,0 0,21 1,-21-1,42 21,-21-21,-21 21,21-21,-21 0,21 0,-21 0,21 0,0 0,-21 0,21 0,-21 0,21 0,-21 0,0 0,0 0,21 0,-21 0,0 0,21-21,-21 42,42-42,-21 42,0-21,-1 0,-20 0,21-21,-21 21,21-21,0 22,21-1,-21 0,21 0,-42 0,21-21,0 21,0 0,21-21,0 21,-21-21,0 0,21 0,-1 0,-20 0,21 0,0 0,0 0,-21 0,21 0,0 0,-21-21,0 21,0-21,0 0,0 0,0 0,-1 0,-20 0,42 21,-21 0,0 0,0-22,0 1,0 0,21 0,-21 21,0-21,21-21,-42 21,21 21,-21-21,21 21,0-21,21 0,-21 21,0 0,-1 0,1 0,0-21,0 21,21 0,-21 0,0-21,21 0,-21 21,0 0,0 0,0 0,0 0,0 0,0 0,0 0,0 0,0 0,-1 0,1-21,21 21,-21 0,21 0,0-21,-21 21,21 0,-21-21,0 0,0 21,-21-21,21 21,-21-21,42 0,0-21,-22 21,1 21,-21-21,21 0,42-21,-42 21,21 21,-21 0,0-21,0 0,0-1,0 22,-21-21,21 0,-21 0,21 0,0 0,-21 0,0 0,21 0,-21 0,0 0,21 0,-21 0,0 0,21 0,-1 0,1-21,-21 21,21-21,-21 21,21 0,0 0,-21 0,21 0,-21 0,0 0,0-21,0 21,0-1,0 1,0 0,0 0,0 0,0-21,0 21,0-21,0 21,0 0,0 0,0 0,0-42,0 42,0 0,-21 0,0 0,21 0,-42 0,1-21,20 21,0-21,0 0,0 42,0-21,0 21,21-43,0 22,-21 0,0 0,21 0,0-21,-21 21,21-21,-63 21,63-21,-21 21,-21-21,0 0,21 42,21-42,-21 42,21-21,-20 21,20-21,-42 0,21 0,0 21,21-21,0 0,-21 21,21-21,0 0,-21 21,21-21,-42 0,21 0,0-1,0 22,0-21,0 0,0 21,21-21,-42 0,21-21,-21 21,22 21,-1-21,-21 0,0 0,42 0,-21 21,21-21,-21 21,0 0,21-21,-21 21,0 0,0 0,21-21,-21 21,21-21,-21 21,21-21,-21 0,-21 21,21 0,21-21,-21 21,0-21,-20 0,20 0,-21 21,0 0,21-21,0 21,0 0,0 0,-21 0,21 0,0 0,0 0,0 0,-21 0,21 0,0 0,1 0,-1 0,0 0,0 0,0 0,0 0,-21 0,21 0,21 21,-21-21,21 21</inkml:trace>
</inkml:ink>
</file>

<file path=ppt/ink/ink3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10:12:00.27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7054,'22'-21,"-1"21,0 0,0 0,0 0,22 0,-22 0,0 0,0 0,0 0,0 0,1 0,20 0,-21 0,0 0,0 0,1 0,20 0,-21 21,0-21,0 0,1 0,-1 21,0-21,0 0,0 0,0 21,22 0,-1 0,0-21,1 21,-22-21,0 22,0-22,1 21,-1-21,0 0,0 0,-21 21,42-21,-42 21,43-21,-22 21,21-21,-21 0,1 21,-1-21,0 0,0 21,43 0,-43-21,21 43,-21-43,22 0,-43 21,21-21,21 0,-21 0,22 21,-22-21,0 21,0-21,22 0,-22 0,0 0,21 0,22 21,-43-21,0 0,0 21,0-21,1 0,-1 0,0 0,0 0,0 0,22 21,-22 0,21-21,0 0,1 0,-22 22,42-22,-20 21,-1-21,-21 0,0 0,1 0,-1 0,21 0,1 0,-22 0,0 0,0 0,0 0,0 42,1-42,20 0,-21 0,21 0,-20 0,-1 0,0 0,-21 21,21-21,21 21,-20-21,-1 0,0 0,0 0,0 0,0 0,1 0,-1 0,0 0,21 21,1-21,-22 0,21 21,-21 0,1-21,-1 0,21 0,0 0,1 0,-22 0,0 0,0 0,0 0,1 22,-1-22,21 21,-1-21,-19 0,-1 0,0 0,0 0,21 0,-20 0,20 0,-21 0,0 0,0 0,1 0,20 0,-21 0,0 0,22 0,-1 0,-21 0,0 0,43 0,-43 0,21 0,-20 0,-1 0,21 0,-21 0,22 0,-1 0,-21 0,0 0,0 0,1 0,-1 0,21 0,-21 0,22 0,-22 0,0 0,0 0,0 0,22 0,-22 0,21 0,-21 0,43 0,-43 0,21 0,22 0,-22 0,1 0,20 0,-21 0,43 0,-43 0,-20-21,41 21,-21 0,1 0,-22 0,43 0,-1-22,-42 22,22 0,-1 0,-21 0,21 0,-20 0,20 0,-21-21,21 21,1 0,-1-21,-21 21,22 0,-1 0,-21-21,21 21,22 0,-43 0,21 0,22 0,-43 0,43 0,-43 0,21 0,1 0,20-42,-42 42,43 0,-1 0,-20-21,20 21,-42 0,22 0,20 0,-21-21,-20 21,20 0,22-21,-43-1,0 22,21 0,-21 0,1 0,-1 0,0 0,0-21,0 21,43-21,-43 21,21-21,-21 21,1 0,-1 0,21 0,-42-21,21 21,0-21,1 21,20 0,0 0,1-21,-22 21,21 0,1 0,-22 0,42-43,-42 43,22 0,-1 0,22 0,-22 0,-21 0,64 0,-85-21,42 21,43-21,-64 21,0 0,43-21,-22 0,-21 0,43 21,-43-21,0 21,0 0,0-21,1 0,-1 21,0-22,0 22,0-42,43 42,-43 0,0 0,0-42,43 42,-64-21,42 0,0 0,22-22,-43 43,21-21,22-21,-43 42,21-42,-20 21,20 0,-21 21,22-22,-22 1,42-21,-42 21,1 21,-1 0,-21-21,42 0,0 0,-42-1,43-20,-22 21,21 0,-42 0,21 0,22-21,-22 20,-21 1,63-21,-41 42,-1-42,0 42,42-64,-41 43,-1 0,0 0,21 0,-20-21,-1 42,-21-21,21 0,0-1,21 1,1 0,-43 0,42 0,-21 21,0-42,22-1,-22 22,0 21,0-21,0 0,1 0,-2-21,1 42,21-21,1 0,-22 21,21-64,-21 43,0 0,-21 0,22 21,-1-21,0 0,21 21,-21-22,22 1,-22 0,-21 0,42-21,-20 21,-1-21,0 20,21-20,-21 0,1 0,-1-22,21 22,-42-21,42-1,-20 22,-1-21,-21 21,21-1,0 1,0 0,-21 21,43-21,-43-1,21 43,-21-42,42 0,-21 21,-21-22,43 22,-22-42,0 21,0 42,0-42,0 20,22-20,-43 21,21 0,-21 0,21-21,0 20,22 1,-43 0,0 0,42-21,-42 21,21 0,-21-22,0 22,21-21,22 0,-22 0,-21 20,21-41,-21 21,21 0,-21-1,21 1,1 21,-1 0,-21-21,0 21,21-22,0 43,0-42,-21 0,21 42,-21-21,0 0,43 0,-43-22,21 22,0 0,21-42,-42 42,43-22,-22 1,0 21,-21 0,0 0,42-43,-42 43,43 0,-22-21,-21 0,0 21,21-1,-21 1,21 0,0 0,-21-42,43 42,-22-43,-21 43,21 0,-21-21,21 0,22 20,-22-20,0 0,-21 21,0 0,21 21,0-21,-21 0,0-1,22 22,-22-21,0 0,42-21,-42 21,21 0,0 0,-21-1,0 1,43-21,-43 21,0 0,42-21,-42 21,21-1,-21 1,0 0,21 0,22-21,-43 21,0-22,42 43,-21-63,0 42,0 0,1-21,20 21,-42-1,21 1,0 0,-21 0,21 21,1-42,20 21,-42 0,21-1,0 1,-21 0,22 0,-1 21,0-21,0 0,0 0,0 0,22 0,-22-1,-21 1,42 0,-42 0,43 0,-22-21,0 21,0-22,0 22,0 0,22-21,-1 0,-21 21,-21-22,21 43,1-63,20 21,-42-1,21 22,0 0,-21 0,0 0,21 0,-21 0,0 0,22 21,-22-21,21-1,-21-20,21 42,-21-21,0 0,0 0,42-43,-42 22,0 21,0 0,0-21,22 42,-22-21,0-1</inkml:trace>
</inkml:ink>
</file>

<file path=ppt/ink/ink3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10:12:08.02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ink/ink3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2T10:12:08.99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84 2549,'0'-21,"0"-1,20 22,-20-21,21 0,0 21,0 0,0 0,-21-21,21 21,0-22,0 1,0 0,-21 0,42-1,-42 1,0 0,0-1,0 1,0 0,0 0,0-1,0 1,0 0,0 0,21-22,-21 22,0 1,0-2,0 1,0 0,0-1,0 1,0 0,0 0,42-22,-42 22,0 0,0-1,0 1,0 0,20 0,1-1,-21 1,0 0,0-22,0 22,0 0,21-22,0-21,-21 43,0-21,0 20,0 1,0 0,42-1,-42 1,0-21,21 20,-21-20,0 21,21-1,0 22,-21-21,0 0,0-1,21 1,0 0,-21 0,21-1,-21 1,0 0,0 0,21 21,-21-22,0 1,0 0,21 0,-21-22,0 22,0-22,0 22,0 0,0 0,20 0,-20 0,0 0,0-1,0-20,0-1,0 22,0 0,0-1,0 1,0 0,0 0,0-1,0 1,0 0,0 0,0-1,0 1,0 0,0 0,0-1,0 1,0 0,0-1,0-20,0 21,0-1,0 1,0 0,0 42,0 43,0-43,-20 0,20 1,0-1,-21 0,21 1,-21-1,0 0,21 22,-21-22,0 0,21 22,-21-43,21 21,-42 0,42 0,0 1,-42 20,42-20,0-1,0 0,0 0,-21 1,21-1,0 0,0 0,0 0,0 0,-21 21,21 1,0-22,-21 22,21-22,0 22,0-1,0-21,-20 1,-1 20,21-21,0 1,0 20,0-20,0 41,0-41,0 20,0-21,0 22,-21-22,21 22,0-1,0-20,0-1,0 0,0 0,-21 1,21-1,0 21,-21-20,21-1,0 0,0 1,0-1,0 0,0 0,0 1,0-1,0 0,0 0,0 22,0-22,0 0,-21 22,21-22,0 1,0 19,0-20,-21 1,21-1,0 0,0 0,0 1,-42 20,42 1,0-22,-21-21,21 43,0-22,-42 0,42 0,-21 1,21 20,-21-21,21 1,-20-1,20 21,-21-20,21-1,-21 22,0-43,0 21,21 21,0-63,0 0,21 0,-21-1,0-20,21-1,-21 1,21 20,-21 1,21 0,-21 0,0-1,0 1,20 0,1 0,0-1,-21-20,21 20,0-41,0 41,-21 1,21 0,0 0,0-1,-21-20,0 22,21-2,0 1,-21-22,21 1,-21 21,21-1,-21-20,21 21,-21-1,20-20,1-1,-21 1,0-22,0 43,21-1,-21-20,0 21,0-1,0 1,21 0,-21 0,0-22,0 22,0-1,0 1,0 0,0 0,0-22,0 22,0-22,0 22,0 0,0-22,0 22,0-22,0 22,0 0,0 0,0-1,0 1,0 0,0-22,0 22,0 0,21-1,0 22,-21-42,0 21,21 0,-21-21,21-1,-21 22,0 0,21 0,-21-22,0 22,0-22,21 43,-21-21,21-22,0 1,-21 21,0-1,0 44,0 20,-21-21,21 1,0-1,0 21,-21 22,21-42,-21 20,21 1,-63-1,63-21,0 21,-21 0,21-20,0-1,0 22,0-22,-21-21,21 21,0-63,0-1,0 22,0-43,0 22,0-21,0 41,0 1,0 0,0 0,-21-22,21 22,-21-1,21 1,0 0,-41 0,41-22,-21 43,21-21,0-22,0 22,0 0,0 0,0-1,0 1,0 0,0-1,21 1,-1 21,1 0,0 0,21 0,-21 0,0 0,0 0,0 0,0 0,0 0,0-42</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2T17:01:02.838"/>
    </inkml:context>
    <inkml:brush xml:id="br0">
      <inkml:brushProperty name="width" value="0.05292" units="cm"/>
      <inkml:brushProperty name="height" value="0.05292" units="cm"/>
      <inkml:brushProperty name="color" value="#92D050"/>
    </inkml:brush>
  </inkml:definitions>
  <inkml:trace contextRef="#ctx0" brushRef="#br0">11412 8043,'-17'18,"-36"-36,18 18,17 0,-17-17,17 17,-17 0,17 0,18-18,-35 18,17 0,0 0,-70 0,35 0,0 35,36-35,-18 18,17-18,18 18,-35-1,-18-17,35 0,-35 36,18-19,0 1,-1-1,1 1,17 0,-35 52,18-70,18 36,-1-19,-17 18,-18-17,53 0,-18-1,0 1,18 17,0 1,0-19,0 18,0-17,0 0,0 17,0-17,18 17,0 0,-18-17,17 17,-17 0,0-17,0 17,0 1,-17 34,17-35,0-17,-36 35,36 0,-17-53,17 35,-18 0,18-17,-17 0,17-1,17 1,1 0,-1-1,1 1,0 0,-18-1,17 1,1 0,0-18,-18 17,35 18,-17-35,-18 18,35 17,0-17,-17 0,35 35,-36-36,1-17,17 0,18 0,-18 0,-17-17,0 17,17-18,-17 0,17-17,-35 0,18 35,-18-18,0 0,17 1,1-1,-18 1,17-1,-17-17,18 17,-18 0,18-17,-1 35,-17-18,18 1,-18-1,18-17,-1 17,1 1,17-19,-35 19,18-1,-1 18,-17-18,18-17,0 35,17-18,0 1,18 17,-35 0,0 0,-1-18,1 18,17 0,-35-17,18-1,-1 0,19-17,-19 17,1 1,17-19,-17 19,-1 17,1-18,-18 1,35-1,-35 0,0 1,18-1,-18 0,18 1,-18-1,0-17,0 17,0 0,0 1,17-1,-17 1,0-1,0 0,0 1,0-1,0 0,0 1,0-1,0 0,0 1,-17-1,17 1,0-1,-18 0,-17 1,35-1,-18 0,0 1,1-1,17 0,-18 18,1-17,-1-1,0 1,1 17,17-18,-36 0</inkml:trace>
  <inkml:trace contextRef="#ctx0" brushRef="#br0" timeOffset="5791.2495">12629 7638,'-52'-18,"34"18,0 0,1 0,-1 0,0 0,1 18,-1-18,0 0,-35 53,18-18,35-18,-17 1,-1 0,0-1,1 1,-1-18,0 0,-17 53,17-53,1 0,-1 18,1-1,-1 1,-17 17,-18-17,35-1,0 1,-34-18,52 18,-36-18,19 17,-19 36,36-35,0 0,0-1,18 36,0-35,17 17,0 0,-17-35,-18 18,53 0,-36-18,36 0,-17 17,-19-17,18 0,-17 0,0 0,-1 0,1 0,0 0,-1 18,1-18,0 0,-1 0,1-18,-1 1,-17-1,18 0,-18 1,18-1,-18 0,0 1,35 17,0-18,1 18,-19-18,1 18,0 0,-1 0,1 0,-1 18,1 0,0-18,-1 17,-17 1,18-18,-18 18,0-1,0 1,18-18,-18 18,17-1,-17 1,0-1,0 1,18 0,-18 17,0 0,18 1,-1-36,1 17,-1 1,1-1,0 19,-1-36,1 17,0-17,-1 18,1-18,0 0,-1 0,1 0,-1 0,-17-35,18 17,0 0,-18 1,0-1,17 18,-17-17,0-1,0 0,18 1,-18-1,18 0,-18 1,17-19,-17 19,18-1,0 1,-18-1,17-17,-17 17,0 0,0 1,0-1,0 0,0 1,0-1,0 1,0-1,0 0,0 1,0-1,0 0,0 1,0-1,0 0,0 1,0-1,0 0,-17 1,-1 17,0 0,1 0,-1 0,0 0,1 0,-1 0,-17 0,17 0,1 0,-1-18,0 18,1-17,-19-19,19 19,17-19,-18 19,0 17,18-18,-17-17,-1 17,18 1,-17-1,17-17,0 17,0 0,0 1,-18 17,0-18,1 0,-1 18,0 0,18-17,-35 17,17 0,-17 0,18 0,-1 0,0 35,1-17,17-1,0 1</inkml:trace>
  <inkml:trace contextRef="#ctx0" brushRef="#br0" timeOffset="9967.2146">12435 6579,'-17'-17,"-1"17,0-18,1 18,-36 0,18-18,17 18,0 0,1 0,17-17,-53 17,0 0,18 0,17 0,0 0,1 0,-54 35,54-35,-1 18,0-1,18 1,-17-18,-1 35,18 36,0-54,0 19,0-19,0 1,0 0,0-1,0 1,0 0,0 17,35 0,-17-17,-18-1,0 1,18 0,-1-1,1 1,-18 0,17-1,1 1,0-1,-1 1,1-18,-18 18,18-1,-1 1,1-18,0 0,-1 0,1 0,-1 0,1 0,0 0,17 0,-17 0,-1 0,1 0,0 0,17 0,0 0,18-53,-35 35,-1 1,1-1,0 1,-1-1,-17 0,0 1,0-1,18 18,-18-18,0 1,18-1,-18 0,0 1,17-18,-17 17,0-17,0 17,-35 0,35 1,-35-19,17 36,18-17,-18-1,1 18,17-18,-18 1,0 17,-35-35,18 17,18 18</inkml:trace>
  <inkml:trace contextRef="#ctx0" brushRef="#br0" timeOffset="14679.2498">14235 7108,'0'-17,"0"-1,-18-17,0 17,1 18,-1 0,18-17,-53-1,0 0,18 18,-36 0,54 0,-19 0,19 0,-18 18,17-18,-17 71,-1-19,19-34,-19 17,36-17,-17 0,-19 17,36 0,0 18,0 0,53 18,-17-36,-36 0,17-17,-17-1,18 1,0 0,-1-1,1 1,-18 0,18-18,-1 0,1 17,-1 1,1-18,0 0,-1 0,1-18,0 1,-1 17,19-36,-19 1,1 17,-1 18,1 0,-18-17,18-1,-1 18,-17-35,18 17,0 1,17-19,-35 19,35-1,-17 0,-18 1,0-36,0 0,0 0,17 0</inkml:trace>
  <inkml:trace contextRef="#ctx0" brushRef="#br0" timeOffset="21568.2098">14093 8731,'0'18,"-17"-36,-1 18,-17-35,-53-18,35 35,18 18,17-17,-17-1,-1 18,1 0,0 0,-1 0,-16 0,34 0,-17 35,35-17,-18 0,0-1,18 1,-17-18,-1 71,0-54,18 1,-17 17,-1-35,1 18,-1-1,18 19,-18-1,18-17,0-1,-17 1,17-1,0 19,0-54,0 0,0 1,0-1,0 1,0-1,0 0,0 1,0-1,0 0,17 18,-17-17,18-19,-18 19,35-18,-35 17,18 0,-1 1,1-1,0 0,-1 18,-17-17,36-19,-1 19,18 17,-53-18,17 18,1 0,0 0,-1 0,19-18,-19 18,1 0,0 0,-1 0,71 0,1 0,-54 0,0 0,0 0,1 0,-19 0,1 0,-18 36,18-36,-1 17,1 1,-18 0,0-1,18 19,-1-36,1 35,-18-17,0-1,0 1,17-1,-17 1,18 35,0-35,-18-1,17 19,1-1,-18 0,0 0,0-17,0 0,0-1,0 1,0 0,0-1,0 1,0-1,0 1,0 0,0-1,0 1,-18 17,1-17,-1 0,0-1,1 1,-18 17,17-35,18 18,-18-18,1 0,-19 17,1 1,0-18,17 0,1 18,-1-18,-35 0,18 0,17 0,0 0,1 0,-1 0,-35 0,36 0,-19 0,19-18,17 0,-18 1,0-1,-17-17,0 0,17 17,-17 0,17 1,18-1,-35 18,-36-71,19 71,34-17,-35-18,35 17,-17 18,-18-18,18 18,0 0,-18 0,0 53,17-18,1-17,35 0,0-1,0 1,35-18,-17 0,0 0,-1 0,1 0,17 0,18 0,-17 0,-1 0,0 0,18 0,-35 0,17 0,-17 0,-1 0,18 18,1-18,-19 17,1-17,0 0,-1 18,1 0,0-18,17 0,-18 0,19 35,-1-35,0 35,1 0,-19-35,-17 18,36 17,-19-35,1 36,-1-1,1-35,-18 35,18 0,-18-17,0 0,35 52,-35-34,0-19,0 1,0 17,0 0,0-17,0 17,0-17,0 17,0-17</inkml:trace>
</inkml:ink>
</file>

<file path=ppt/ink/ink3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3T08:39:28.330"/>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1860 65,'0'-21,"-21"21,-42-21,42 21,0-21,-20 21,-1 0,21 0,0 0,0 0,-21 0,21 0,0 0,0 0,0 0,-21 0,21 0,-20 0,20 0,0 0,0 0,-21 0,21 0,0 0,0 0,0 0,0 21,0-21,0 0,0 0,0 0,0 0,21 21,-20-21,-1 0,0 0,0 21,0-21,21 21,-21-21,21 21,-21-21,-21 21,21 0,0 0,0-21,0 21,0-21,21 22,-21-1,0-21,0 21,-20 0,41 0,-21-21,21 21,-42-21,21 21,0 0,0-21,0 21,0-21,0 0,-21 21,42 0,-42 0,21 0,-41 0,41-21,0 22,0-22,0 21,-42-21,63 21,-21 0,0-21,0 21,21 0,-21 0,21 0,-21 0,0 21,21-21,0 0,0 1,0-1,0 0,0 0,0 42,0-42,0 0,0 21,0-21,0 21,0-20,0 20,0 0,0-21,0 0,0 21,0 0,0-21,0 0,21 22,-21-22,0 0,0 0,0 21,0-21,0 0,0 0,0 21,0-21,0 0,0 0,0 1,0 20,0-21,21-21,-21 21,0 21,21-42,0 21,-21 0,21 0,0-21,0 42,0-21,0 0,0-21,21 22,-21-1,21 0,-22-21,22 0,-21 0,0 0,0 0,0 0,21 0,-21 0,0 0,0 0,21-21,-21 0,0 21,-1-22,1 22,21-21,-21 21,0-21,0 21,0-21,21 0,0 0,-42 0,21 0,-21 0,0 0,21 0,0 0,0 21,0-21,-1 21,22 0,0 0,0 0,42 0,-42 0,-21 0,21 0,-22 0,1 21,0 0,0 0,-21 0,63 0,-42-21,21 42,0-21,0 0,-21-21,0 21,-1-21,1 21,0 0,0-21,0 22,0-22,21 0,-21 0,0 0,0 0,0 0,0 0,0-22,0 22,-21-21,21 21,-1-21,-20 0,21 0,0-21,-21 21,21 0,-21 0,21-21,0 21,-21 0,0-1,21 1,0 0,-21 0,0 0,0 0,21 0,-21-21,0 21,0-21,42 21,-21-22,-21 22,21 0,-21 0,21 0,0 0,-21-21,21 21,-1-42,-20 21,0 20,21 1,-21 0,0 0,21 21,-21-21,0 0,0 0,0 0,0 0,0 0,0 0,21-21,-21 21,0-1,0-20,21 0,-21 21,0 0,0 0,0 0,0 0,0 0,0 0,0 0,0-22,0 22,0 0,0 0,0 0,-21 0,21 0,-42-21,42 21,-21 0,-20 0,20 21,0-21,0 21,-21 0,21 0,21-22,-21 22,0-21,0 21,-42 0,21-21,22 0,-22 21,0 0,21 0,0 0,-21 0,21-21,0 21</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08:54:33.680"/>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174 78,'22'0,"-22"21,0 0,-22-21,1 0,0 42,0-42,21 21,-21 0,0 0,-21 0,42 0,0 0,-21 0,21 0,0 0,0 21,0-21,0 0,0 0,0 0,0 0,0 0,0 21,0-21,21 0,0 0,-21 0,0 0,21-21,-21 22,0-1,21-21,0 21,0 21,0-21,-21 21,21-42,-21 21,22 0,-1 0,-21 0,0 0,0 0,21-21,0 21,-21 0,0 0,0 0,21-21,-21 21,0 0,21 0,-21 0,21-21,21 42,-42-21,21 0,0 0,-21 0,21 0,-21 0,21-21,0 21,0-21,-21 21,21 0,-21 0,22 1,-1-1,-21 0,21-21,0 42,0-42,-21 21,21 0,-21 0,0 0,42 0,-42 0,21-21,0 42,-21-21,21-21,-21 21,21 0,-21 0,42 0,-21-21,0 21,-21 0,22-21,-1 21,21-21,-42 42,21-42,0 0,21 21,-42 0,21-21,0 0,-21 21,21-21,0 0,21 0,0 42,-21-42,1 21,-1-21,21 0,-21 0,21 0,-21 0,21 0,-21 0,0 0,0 0,0 0,0 0,0-21,1 21,-1-21,0 21,0 0,0-21,0 0,-21 0,21 21,0-21,21 0,-21 0,0 0,0 21,-21-21,21 0,21 21,-42-21,22 21,-22-21,0 0,0 0,21 0,0 0,-21 0,0 0,0 0,0 0,0 0,21 0,0 0,-21 0,0 0,0 0,21 0,-21-1,0 1,0-21,0 21,0 0,0-21,0 0,0 21,0 0,0 0,0 0,0 0,0-21,0 21,0 0,-21 0,21 0,0 0,-21 0,21 0,-21 0,0 0,21 0,-21 0,21 0,-22 0,1 0,21 0,-21 0,0-22,21 22,-21 0,21 0,-42 21,42-21,0 0,-21 21,21-21,-21 0,21 0,-21 21,21-21,-21 21,21-21,-21 0,0 0,21 0,-21 0,21 0,-21 21,21-21,-21 21,-1-21,1 21,0-21,0 21,0-21,-21 0,0 0,21 0,0 21,0-21,0 21,0-21,0 0,0 21,-22-21,22 21,0-21,0 21,21-21,-21 21,0-21,0 21,0 0,0-21,0 21,0 0,0-21,0 21,0 0,0 0,0 0,-1 0,1 0,0 0,0 0,0 0,0 0,0 0,0 0,0 0,-21 0,21 0,0 0,0 0,0 0,-22 0,22 0,-21 0,21 0,-21 0,21 0,0 0,21 21,-21-21,0 0,0 21,21 0,-21-21,0 21,0 0</inkml:trace>
</inkml:ink>
</file>

<file path=ppt/ink/ink4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3T08:39:33.91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0 628,'21'0,"0"0,0 0,1 0,20-20,0-43,-21 43,-21-1,21 0,-21-20,0 20,21 0,0 1,-21-1,21 0,-21 0,0 1,0-1,0 0,21 21,-21-20,0-1,21 0,-21 0,21-20,21 20,-21 0,-21 1,21 20,0-21,0 21,21 0,1 0,-22-21,42 21,-42 0,0 0,0 0,0 0,21-20,0 20,-21 0,0 0,0 0,0 0,0 0,0 0,0 0,43 0,-43 0,21 0,0 0,0 0,21 0,0 0,-21 0,-21 20,21-20,1 0,-1 0,-21 0,0 0,0 0,0 0,0 0,0 0,0 0,21 21,-42 0,0-1,0 1,21 0,-21 0,21-21,-21 41,21-20,0 0,0 20,0-20,0-21,-21 20,0 22,43-21,-22-1,0 1,-21 0,21 0,0-1,0 22,21-1,-21 21,0-62,0 42,0-1,21-20,-21 0,0-1,-21 22,21-21,0 20,0-20,0-1,-21 1,22 0,-22 0,0-1,0 22,0-1,0-20,21 0,-21 20,0-20,0 0,0 20,0 1,0-22,0 1,0 0,0-1,0 22,0-21,0 20,0-20,0 0,0-1,-21 22,-1-42,22 41,-21-41,21 21,-21 0,0-1,21 1,-21 0,0-21,0 21,0-1,0 1,0-21,-21 21,21-21,0 0,-21 20,0 1,21-21,0 0,0 0,-22 0,22 0,0 0,0 0,0 0,-21 0,0 0,21 0,-42 0,21 0,0 0,-22 0,43 0,-42 0,42 0,-42 0,42 0,0 0,0 0,0 0,0 0,0 0,-42 0,42 0,-21 0,20 0,1 0,0 0,0 0,0-21,21 1,-21 20,-21 0,21-21,-21 21,21-21,0 1,0 20,0-21,0 0,0 21,-21 0,21 0,21-21,-21 21,-1 0,1 0,0 0,21 21,-21-21</inkml:trace>
</inkml:ink>
</file>

<file path=ppt/ink/ink4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3T08:39:39.30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1584 0,'-21'0,"-21"0,0 0,21 21,-21-21,0 21,0-21,-1 21,1-21,21 0,-21 0,0 0,0 0,42 21,-42 0,-1 1,22-22,21 21,-21-21,0 0,0 0,21 21,-21-21,-21 21,21 0,0-21,21 21,-21-21,-21 21,21 0,-1 1,1-22,0 21,-21 21,21-21,0-21,21 21,-42 0,42 1,-21-22,0 21,0 0,0 0,0 0,-1 0,1 0,0 1,0-1,21 0,-21-21,21 42,0-21,-21 0,0 1,0 20,21-21,-21-21,21 42,0-21,0 1,-42 20,42-21,-21 0,0 0,-1 22,1-22,0 0,0-21,0 21,21 0,-42 0,42 0,0 0,0 1,0-1,0 0,0 0,-21 21,21 1,0-22,0 21,0 0,0-21,0 1,0-1,0 0,0 0,0 0,0 0,0 0,0 22,0-22,0 0,0 0,0 0,21-21,-21 43,21-43,-21 21,21 0,-21 0,21-21,0 42,0-21,0-21,1 22,-1 20,0-21,0 21,0-42,0 21,0-21,-21 21,21-21,21 43,-21-22,21 21,-20-42,-1 21,21 0,-21-21,0 22,0-22,0 0,0 0,0 0,-21 21,42-21,-21 21,0-21,1 0,-1 0,42 0,0 0,-42 0,0-21,0 21,21-21,-21-1,1 1,-1 21,0-21,-21 0,42 0,-21 0,-21 0,21 21,-21-22,21 22,0 0,21 0,-21 0,0 0,22 0,-22 0,0 0,0 0,42 0,-21 0,0 0,22 22,-43-22,63 63,-21-63,-21 21,0 0,22 0,-22-21,0 0,-21 0,0 22,21-22,-21 21,21-21,-21 0,-21 21,22-21,-1 21,0-21,0 0,0 0,0 0,0 21,0-21,0 0,0 0,21 0,-21 0,22 0,-43-42,21 42,-21-21,21 21,0-21,-21-1,0 1,21 0,0 0,0 0,-21 0,21-22,0 22,-21 0,42-21,-21 21,0-43,1 43,-1 0,0-42,0 42,0-1,0-20,21-21,-42 42,0-1,0 1,0 0,0 0,0 0,0 0,0 0,-21-1,0 1,-21 21,0 0,21 0,-1 0,-20 0,21 0,21-21,-42 21,21 0,21-21,-42 21,-21-21,42 0,-43-22,22 43,21-42,0 42,0-21,0 0,21 0,-42 0,42-1,0 1,0 0,0 0,0 0,0-21,0-1,0 22,0 0,0 0,0 0,0-21,21-1,-21 22,42-21,-42 0,21-1,0 1,-21 21,21-21,-21-1,0 1,0 21,0-21,0 20,0 1,0 0,0 0,0 0,0 0,0 0,0-1,-21 1,21-21,-21 21,21 0,-21 0,-21-22,21 22,0 21,0 0,-22-21,22 21</inkml:trace>
</inkml:ink>
</file>

<file path=ppt/ink/ink4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3T09:27:12.971"/>
    </inkml:context>
    <inkml:brush xml:id="br0">
      <inkml:brushProperty name="width" value="0.05292" units="cm"/>
      <inkml:brushProperty name="height" value="0.05292" units="cm"/>
      <inkml:brushProperty name="color" value="#515128"/>
      <inkml:brushProperty name="fitToCurve" value="1"/>
    </inkml:brush>
  </inkml:definitions>
  <inkml:trace contextRef="#ctx0" brushRef="#br0">2805 3350,'0'-21,"0"0,0-1,0 1,21 0,-21-21,0 21,0 0,21 0,-21 0,0-21,0 21,0 0,0-1,0 1,0 0,0 0,0 0,0 0,0 0,0 0,0 0,0 0,0-20,0 20,0 0,-21-1,21 1,-21 21,21-21,-21 0,0 0,21 0,0-21,0 21,-21 21,21-21,0-21,0 21,0 0,-21 21,21-22,0 1,-21 0,-21 0,42 0,0 0,0 0,-21 0,21-21,-21 42,21-21,-21 21,21-42,0 21,-21-1,0 1,21 0,-21-21,21 21,-21 21,21-21,0 0,-21 0,21-21,-21 21,21 0,0 0,0-1,-21 1,21 0,-21 21,21-21,0 0,-21 21,21-21,0 0,0 0,0 1,0-22,0 21,0 0,0 0,0-1,0 1,0 0,0 0,0-21,0 21,-21-21,21 21,0 0,0 0,0 0,0-1,0 1,0 0,0 0,0 0,0 0,0 0,0 0,0 0,0 0,0 0,0-21,0 21,0-1,0 1,0 0,0 0,0 0,0-21,0 21,0 0,0 0,0 0,0 0,0 0,0 0,0-1,-21-20,21 21,0 0,0 0,-21 1,21-1,0-21,-21 42,21-21,-21 21,21-42,0 21,0-1,-21 1,21 0,0 0,0 0,-21-21,0 42,21-21,0 0,0 0,0 0,0 0,-21 21,21-21,-21 0,0-1,0 1,-1 0,1-21,0 42,0 0,0 0,0 0,0 0,0 0,0 0,0 21,0-21,0 21,-21-21,21 21,0 0,0-21,0 22,-21-22,21 21,21 0,-21-21,21 21,-21 21,0-42,0 21,21 0,0 0,-21-21,21 21,0 0,0 0,-21 0,21 0,0 1,0-1,0 21,-21-42,21 21,0 0,0 0,0 0,0-1,0 1,0 21,0-21,0 0,0 1,0-1,0 0,0 0,-21 0,21 0,-21 21,21-21,0 0,-21 0,21 0,0 0,-21 0,21 1,-21-1,0-21,21 42,-21-21,0 0,0 0,-1-21,1 21,-42 0,42-21,0 21,0-21,0 0,-21 0,21 0,0 21,0-21,0 0,-21 0,21 0,0 0,0 0,0 0,0 0,0 0,0 0,0 0,0 0,0 0,-21 0,21 0,21 21,-42-21,-21 21,42 0,0-21,-1 22,-20-1,0 0,42 0,-21-21,0 21,0-21,21 21,-21-21,21 42,-21-42,21 21,0 21,-42 0,42 1,0-22,0 0,-21 0,21 0,0-1,0 1,0 0,0 0,0 0,0 0,0 0,0 0,0 1,0-1,0 0,0 0,0 0,0 0,0 0,0 0,0 0,21 0,-21 0,0 0,0 0,0 0,0 1,0-1,0 0,21 0,-21 0,0 0,0 0,0 0,0 0,0 0,0 0,0 0,0 0,0 0,0 1,0 20,0-21,-42 0,42 0,0 21,-21 0,-21 0,42-21,-21 22,0-22,21 0,-21-1,0 1,21 0,0 0,-21 21,21 0,-21-42,0 63,21-41,-21 20,0-21,21 0,-21 21,21-21,0 0,0 0,0 0,-21 0,21 0,0 1,0-1,0 0,0 0,-21 21,21-21,0 21,0-21,0 0,0 0,0 21,0-20,0-1,0 0,0 0,0 0,0 0,0 0,0 0,0 0,0 0,0 0,0 0,0 0,0 22,0-23,21 1,0 21,-21-21,42 21,-21-21,-21 21,21 0,0-21,0 1,0-1,0-21,-21 42,21-42,0 21,0 0,21 21,-21-42,-21 21,21 0,0-21,0 21,21-21,-21 21,0-21,0 0,42 21,-41-21,20 0,0 0,-21 0,0 0,0 0,42 0,-42 0,21 0,-21 0,0 0,0 0,0 0,0 0,0 0,21 0,-21 0,0 0,21 0,21 0,-42 0,0 0,21 0,0-21,-21 21,0 0,22-21,-22 21,21-21,21-21,-42 42,0 0,0-21,0 21,0 0,0 0,-21-21,21 0,0 21,0-21,21 0,-21 21,-21-21,21 0,0 21,0-22,21 22,-42-21,21 0,-21 0,42 21,-42-21,21 0,0 21,0-21,0 0,-21 0,0 0,0 0,21 0,-21-20,21 19,-21 1,0 0,0 0,0 0,0 0,21 0,-21 0,21-21,0 21,1 0,-22 0,21 0,0 21,0-22,0 22,0 0,21 0,-42-21,21 21,0 0,0 0,0 0,-21-21,21 21,21 0,-21 0,0-21,0 21,0 0,0 0,0-42,0 42,21 0,-21 0,0-21,0 21,-21-21,21 0,0 0,-21 0,42 0,-42 0,0 0,0-22,0 1,0 21</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3T16:20:58.322"/>
    </inkml:context>
    <inkml:brush xml:id="br0">
      <inkml:brushProperty name="width" value="0.05292" units="cm"/>
      <inkml:brushProperty name="height" value="0.05292" units="cm"/>
      <inkml:brushProperty name="color" value="#9C4A09"/>
    </inkml:brush>
  </inkml:definitions>
  <inkml:trace contextRef="#ctx0" brushRef="#br0">11359 6791,'0'35,"-35"-35,0 36,17 34,-17-35,17-35,-35 106,53-18,0-70,0 17,0 1,53-36,0 0,-17 0,-19 0,1 0,-1 0,1 0,106 0,-89 0,-18 0,19 17,-19 1,1-18,0 0,17 0,18 0,-18 0,0 0,-17 0,0-18,-18 1,35-1,-35 0,18-17,-18 0,35-36,-35 36,0 17,0 1,0-1,0 0,0 1,-53-36,35 35,1 18,-19-17,-87 17,70 0,0 0,18 0,17 0,-17 0,-18 0</inkml:trace>
  <inkml:trace contextRef="#ctx0" brushRef="#br0" timeOffset="4504.2742">11271 8396,'-35'18,"17"-18,-17 0,-18 0,35 0,1 0,-36-36,-35 1,70 35,0 53,-34-35,34 17,18-17,0 17,0 0,0 0,0-17,0 0,35 17,0 0,-17-17,-18 0,35-1,-17 1,0 17,52 18,-17-53,-18 0,1 0,-19 0,19-35,-19 35,1-35,0 17,-18 0,0 1,0-1,0 0,0-35,0 36,0-1,0 0,0 1,0-18,0-18,0 35,0 0</inkml:trace>
  <inkml:trace contextRef="#ctx0" brushRef="#br0" timeOffset="8816.3547">11412 5874,'-17'-18,"-1"-17,-70-36,35-52,-53 52,36 71,34 0,1 0,17 0,-17 0,35 18,0 17,0 0,0 1,0 17,0-18,0 0,0-17,0-1,35 1,-17 17,17-35,-35 53,53-53,-18 36,-17-36,53 17,-54 18,19-35,-1 0,-17 0,-1 0,1 0,35-88,-36 71,-17-1,0 0</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3T16:42:50.832"/>
    </inkml:context>
    <inkml:brush xml:id="br0">
      <inkml:brushProperty name="width" value="0.05292" units="cm"/>
      <inkml:brushProperty name="height" value="0.05292" units="cm"/>
      <inkml:brushProperty name="color" value="#FF0000"/>
    </inkml:brush>
  </inkml:definitions>
  <inkml:trace contextRef="#ctx0" brushRef="#br0">13723 3440,'-35'-18,"35"0,-53 18,18 0,-1 0,-34 0,17 0,18 53,-89 71,124-71,0-36,0 19,35-1,18-18,-17 1,-19-18,1 18,-1-18,1 0,0 35,17-17,-17 17,17-35,0 0,-17 35,17-35,0 0,-17 0,0 0,-1 18,19-18,-1 0,-17-18,-1 1,1-36,17 35,-17-17,-18 17,0-17,0 0,0 17,0 0,-36-35,36 36,-35-1,18-35,-19 35,-17-34,-17-1,34 53</inkml:trace>
  <inkml:trace contextRef="#ctx0" brushRef="#br0" timeOffset="5576.8273">15416 4657,'0'35,"-53"-17,36-18,-1 17,-17 1,17 17,1-17,17 17,0 18,0 0,0-35,0 34,0-34,17 0,1-1,0 19,17-36,-18 17,1 1,0 17,-1 0,19-35,-1 0,-17 0,-1 0,1 0,-1 0,36 0,-35 0,0-35,-1 18,19-1,-36 0,17-17,1 0,-18 17,18 0,-18 1,0-1,0-17,0 17,0 1,0-1,-36-17,19-1,-19 19,36-1,-35 0,17 18,1-35,-1 35,-17-17,17-19,-17 36</inkml:trace>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4T08:52:11.870"/>
    </inkml:context>
    <inkml:brush xml:id="br0">
      <inkml:brushProperty name="width" value="0.05292" units="cm"/>
      <inkml:brushProperty name="height" value="0.05292" units="cm"/>
      <inkml:brushProperty name="color" value="#789440"/>
    </inkml:brush>
  </inkml:definitions>
  <inkml:trace contextRef="#ctx0" brushRef="#br0">13476 2981,'-70'-71,"34"54,1-19,35 1,-18 0,18 17,-35-17,0 0,35 17,-35-52,35 34,0 1,0 17,0-17,0-71,0 71,0 17,0-17,0 17,0-52,0 35</inkml:trace>
  <inkml:trace contextRef="#ctx0" brushRef="#br0" timeOffset="12936.8072">13212 2152,'-71'-35,"36"-1,17 1,-17 35,-1-35,19 35,-18-35,-1 35,19 0,-19 0,1 0,17 17,18 18,0-17,-35 17,35 36,-35-36,0 36,-1-36,36-17,-17 17,-19 0,36-17,-35 17,0-35,-36 71,71-36,-35 0,35 18,-18-18,18 1,-35-1,35 18,0-18,-35 0,35-17,-35 17,-36 1,53-1,-70 36,71-71,-107 88,124-71,-35 19,0 34,35-35,-36-17,19 17,17 1,0 69,0-69,0-19,0 19,0-19,0 19,0-1,0-17,0 17,0-18,0 19,-89 34,72-34,-19-1,1 0,0-17,35 17,-35 0,17 1,-17-19,35 54,0-36,0-17,0 52,0-34,35-19,-17 18,-18 1,35-1,35 0,-34-17,-1-18,-17-35,17-1,0 36,1-35,-19 17,18-17,1 0,-1 53,36 140,-36-87,-35-36,0-17,0 17,0 0,0-17,0 17,0-17,0 17,0 36,0-1,0-52,0 52,0-52,35 53,-35-36,0 35,0-52,0 17,0 1,35-19,1-17,-1 36,-17-36,17 0,-18 0,19 0,-1 0,-17 0,17-18,0 18,-17-18,17-17,0 0,1-1,-36 19,17-18,19 35,-1-36,0 1,-35-18,0-17,0 34,0 19,18-19,-18 1,88-36,-70 36,17 0,0 17,-35-17,0 0,35 17,1-17,-36 0,70-1,-52 54,-18 17,0-17,35 17,-35 0,36-17,-36 17,35 1,-18-1,19-35,-1 0,-17 0,17 0,0 17,-17-17,17 0,0 36,-17-1,17-35,1 35,-1 1,-18-36,19 17,-1-17,-17 36,17-36,-17 0,17 0,0 0,-17 0,52 0,-34 0,69 0,-34 0,-18 0,17 0,-34 0,-19 0,19 0,-1-18,0 0,-17-17,-18 0,70-1,-34 1,-1 17,-17 18,17-35,0 0,0 0,-35 17,0-17,0-1,0 19,0-18,0 17,0-17,0-1,0 19,0-19,0 19,-35-18,0-1,17 1,-17 0,0 17,-1-17,1-1,18 36,-19 0,19 0,-19-35,1 35,17 0,-17 0,0-17,17-19,18 1,0 17,0-17,18 0,17 35,0-35,-17 35,17-18,1 18,-19-35,19 35,-1 0,18 0,17 0,-34 0,-19 0,18 0,1-36,-19 36,19-35,34 35,-52-35,17 17,0-17,1 0,-1-1,-17 1,-18 17,35-17,-35 17,0-17,0 0,0 17,-18-17,-17 0,0-1,-1 36,-34-35,52 0,-52 0,34 35,1-18,17 18,-17 0,0 0,-18 0,18-35,-1 35,-16 0,16 0,1 0,17 17,-17-17,-36 0,19 0,16 0,1 0,-71 0,71 0,-18 0,18 0,-1 0,19 0,-54 0,-35 0,71 0,17 0,-17 0,0-17,0-19,17 36,-17 0,-1-35,1-35,18 52</inkml:trace>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3-14T10:25:44.098"/>
    </inkml:context>
    <inkml:brush xml:id="br0">
      <inkml:brushProperty name="width" value="0.05292" units="cm"/>
      <inkml:brushProperty name="height" value="0.05292" units="cm"/>
      <inkml:brushProperty name="color" value="#9DBB61"/>
    </inkml:brush>
  </inkml:definitions>
  <inkml:trace contextRef="#ctx0" brushRef="#br0">17180 406,'-35'106,"35"-71,0-18,0 107,0-106,0 17,0 0,0-17,0 17,0 36,0-54,0 18,106 89,-18-53,-53-1,-35-35,0 36,36-53,-36 17,35 0,-35-17,0 105,0-105,0 52,0 1,0 35,0-71,-88 0,70-35,-53 0,1 0,52 0,-17 0,0 0,17-17,-17 17,-36-71,71 36,0 17,0-17,0-36,0 18,0 18,0 0,0 17,0-52,0-1,0-35,0 36,0 17,0-18,0 1,0-1,0 54,0-19,0-34,0 52,-35-52,-71-124,71 123,0 0,-89-70,36 18,-53 17,106 106,-107 0,107 0,0 0,-36 0,54 18,-54 17,-70 53,18-35,-1-18,53 1,-70 52,18-53,52-35,36 35,17 1,-17-36,106 70,-71-35,0 1,0 17,0-18,0 0,0 18,0-18,0 1,-53-1,53-17,0 17,17 0,19-17,-1 17,-35 0,18 1,17 34,-35-52,53 105,-53-70,0-18,17 1,-17-19,0 19,36 34,-1-35,-35-17,35 17,-35 1,36-1,-1-17,-18 17,19 0,-1 0,0 36,1-53,-19 17,71 35,-88-34,18-1,17 0,1-17,-36 17,35 0,-35-17,35 17,-17 1,17-1,0 0,1-17,-19-18,54 35,-36 0,0 1,1-1,-19-17,107 70,-89-53,89 36,-54-36,1 53,-1-53,71 54,-17-54,-89 0,36 0,-36 1,-17-36,17 35,0-35,36 71,-36-71,-17 0,17 35,0-35,-17 17,70 72,-70-89,52 70,18 1,-52-36,-19 0,19 1,-1-19,0 19,-35-1,0-18,35 54,1-36,-1 89,35-54,-34-34,52 87,-53-52,1-1,-36-35,0-17,17 17,18 1,-35-19,36 19,-36-1,0 35,-36-70,-34-70,35 52,17-17,-53 0,36 35,0-36,17 36,-17-35,0 35,17 0,-17 0,-1-18,19-17,-18 35,-1 0,19 0,-19-35,1 0,17 35,-17-36,-35 1,34 35,1-18,17-17,-17 35,-88-88,52 17,36 36,-36-35,71 34,-35 1,0-18,-1 18,1-36,0 36,17 0,-17-1,0 19,35-19,-36 1,19 0,-19 17,-34-70,35 70,-1-17,1 0,0 0,17 17,-17-17,-36 35,54 0,-54-36,36 36,-36 0,-35 0,71 0,18 0,-19 0,19 0,-19 0,1 0,17 0,-52 0,-1 0,-34 0,-19 0,53 0,-87 0,-19 0,124 0,-17 0,35 0,17 0,-17 0,-1 0,19 0,-19 0,-16 0,16 0,1 0,17 0,-52 18,-1-18,36 0,17 0,-17 35,0-17,-36 17,1 1,-54 52,36-53,-18-35,36 53,34-35,1 17,-35-35,34 35,19 0,-19-17,1 17,0 1,-36-1,54 0,-19 0,36-17,0 53,0-1,0-52,0 52,0 1,0-53,0 17,0 0,36-17,-19 17,18-35,1 35,-19 1,19-36,-1 17,-17-17,17 0,0 36,-17-36,52 35,-34-35,-1 0,-17 35,17-35,0 35,0 1,-17-36,17 17,36 19,-36-1,-17 0,17 0,0-17,1-18,34 88,-35-70,-17 17,17 0,1 1,-1-1,0-17,-17 17,17-35,0 35,-17 0,17 1,1-19,-1 19,35-1,-34 0,-19 0,19-17,-1 17,0 1,0 34,-17-35,-18-17,35 17,-35 1,0-19,0 19,0 69,0-34,0 0,-35-1,35-52,-35 17,17 0,-17-35,-36 0,18 0,18-17,0-19,-36 36,1-35,52 35,-17-18,0-17,-1 0,19 0,-19 17,1 18,0-35,17-1,-17 1,0 0,-1 17,1-17,17 0,-17-1,0 19,0-19,35-34,-18 35,-17-1,-1 19,36-19,-35 1,35-18,-35-17,0 34,35 1,-36-35,19 34,-19 19,36-19,0 1,-35 17,0-17,35 0,-18 17,18-17,-35 0,-89-89,1 89,88 35,-36-35,1-1,34 1,1 53,35-1,-35 54,17-36,18 1,-88 34,70-35,-17-17,0 17,-1 1,36-1,0 18,0 17,0-34,0-19,36 19,-1 34,-35-35,35 1,1-19,-19 19,-17 34,35-35,-35-17,36 17,-1 1,-35-19,35 54,-17-36,17 0,-35 1,0-19,71 54,-71-36,0 0,0-17,35 53,18-1,-53-35,0 36,18-53,17 17,-35 0,35 71,-35-35,0-36,0 18,0-18,0 0,0-17,-35 17,17-35,-17 0,-18 0,18 0,-36-17,-17-54,-35-70,87 141,1-35,17-1,-17 1,0 17,-1-17,1 0,18 0,-19 17,1-17,0-1,17 36,-17-35,0 0,-36 35,53 0,-17-18,0 18,-71 0,71-35,-71 35,-18 0,1-35,52-18,36 53,17 0,-17 0,0-18,-18 18,18 0,-1 0,-34 0,52 0,-17 0,-36 35,36 1,-18-36,-17 35,-1 0,36-35,0 35,-1 1,19-1,-19-17,-52 105,53-52,-36 17,36-53,0-17,-36 17,36 0,35 1,0-19,0 19,0-1,0-18,35 54,0-36,-35 1,0-19,0 18,36 1,-1-19,-17 19,17 34,0-34,-35-1,35-18,1 19,-1-1,-17 0,17-35,0 18,-17 17,52-35,-34 35,-1-35,-17 0,17 36,0-36,-17 0,17 35,0-17,-17-18,17 35,1-35,34 35,-52-35,17 35,0-35,-17 36,17-19,1 19,-1-1,0 0,-17 1,17-19,0-17,1 35,-19 1,18-1,1-17,-72-54,-87-52,105 71,-17 17,0-36,17 36,-105-35,52 35,53-35,-105 35,52-36,54 36,-54 0,36 18,0 0,-1 17,36 0,0-17,0 17,-17 0,17-17,0 53,0-36,0-17,0 17,-35 35,35-52,0 17,0 1,0 16,0-16,0-1,0-17,0 52,0-34,-36-19,36 18,0 1,0-19,0 19,0-19,0 19,36-1,-1 35,-18-34,19-19,-36 19,35-1,0 0,-17-17,17 17,-35 0,35-17,1 17,-1 1,-17-1,-18-18,35 19,0-1,0 0,-17 1,-18-19,53 142,-88-159,-71 53,-18-53,54 35,-71 0,123 1,-17-1,-36-35,36 0,17 0,-17 0,17 0,-17 0,0-18,17-17,-70-36,18-17,70 71,0-19,-36 1,1 17,0-17,35-35,-18 34,18 19,0-19,-35 1,0 0,-36-36,-105 36,140 35,-34 0,-36 18,71-18,-36 35,36 0,-36 36,36-36,0-17,70-18,0 0,1 35,-19-35,-17 35,-17-35,-19 0,1-17,17 17,-17-36,0 19,-1-19,-34-34,35 35,35-1,-18 1,-17 53,-1 17,36 0,0-17,-35 17,0 0,-36 36,36-36,17-17,-17 17,0-52,0-1,17-17,-17-1,35 19,0-19,-36 1,36 18,0-19,-35 1,0 0,35-18,0 17,0 1,-18 18,-17-19,35 1,-35 17,35-17,-36 0,19 0,17 17,-36-17,1-1,-35-34,-1 35,1-1,-19 1,72 35,-54 0,1 0,52 0,36 0,-18 35,0 1,-36-19,36 18,0 36,0 0,0-54,0 18,0-17,0 17,0 36,0-53,0 17,0 0,0 18,0-18,0 1,0-19,0 19,-17-1,17-18,0 19,-36-1,36-17,0 52,-35-35,0 36,0-36,-1-17,19 17,-19 0,36 36,0-53,-35 17,0 0,35-17,0 17,0 36,35-1,-35-52,0 17,0 0,0-17,0 17,35 36,-35-53,0 17,0 0,0-17,0 17,36 0,-36-17,35 17,-35 1,0-19,35 18,-35-17,18 17,17 1,-35-1,35-17,-35 17,0 0,36 36,-1-54,-35 19,0-1,18-18,17 54,0 0,0-36,1 0,-36 0,0-52,-71-107</inkml:trace>
</inkml:ink>
</file>

<file path=ppt/ink/ink4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5-01T05:56:02.3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7320 10037,'0'-36,"71"36,-54 0,19 0,-1 0,-17 0,17 0,-35-17,35-19,-17 36,52 0,54 0,-89 0,18 0,0 0,17 18,-52-18,35 0,-35 0,17 0,0 0,0 0,18 0,-17 0,-19 0,1 0,0 0,17 0,0 0,-17 0,17 0,0 0,1 0,34 0,-35 0,18 0,0 0,-17 0,-1 0,0 0,36 0,-18 0,-1 18,-34-18,0 0,52 0,-52 0,17 0,0 17,36-17,-18 0,0 36,-18-36,0 0,-17 0,0 17,-1-17,1 0,0 0,17 0,-35 35,35-35,-17 0,-1 0,1 0,17 0,18 0,0 0,-35 18,-1-18,19 0,-1 0,-17 0,-1 0,36 0,-17 0,-19 0,-34 18,-36-18,35 17,0-17,-17 0,0 36,-18-36,35 0,1 0,-1 17,0-17,-35 0,36 0,-1 0,0 0,-34 0,16 0,-17 0,0 0,18 0,-18 0,0 0,18 0,17 0,-52 0,17 36,0-36,0 35,18-35,-18 17,-18-17,54 0,-1 36,-17-36,-18 0,18 0,-18 0,0 0,17 0,1 0,18 0,-19 0,1 0,17 0,1 0,-1 0,0 0,1 0,-18 0,-18 0,17 0,-17 0,36 0,-1 0,-35 0,18 0,0 0,17 0,0 0,-52 0,52 0,-35 0,18 0,0 0,17 0,0 0,1 0,-18 0,-1 0,19 0,-19 0,1 0,0 0,17 0,-17 0,0 0,-36-36</inkml:trace>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5-01T05:56:06.99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7673 13017,'35'0,"18"-35,-18 35,-17 0,17 0,18 0,-18-35,-17 35,17-18,1 18,-19 0,19 0,-1 0,-17 0,17 0,0 0,0 0,-17 0,0 0,35 0,-18 0,-18 0,1 0,0 18,-1-18,-105 18,35-1,18-17,17 18,-17-18,0 35,17-35,-17 18,0-18,17 0,-17 0,-1 0,-52 0,53 0,0 0,17 0,0 17,1-17,-1 36</inkml:trace>
</inkml:ink>
</file>

<file path=ppt/ink/ink4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5-01T05:56:10.0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8925 12841,'0'18,"18"-18,0 0,-1 0,1 0,-1 0,1 0,0 0,17 0,0 0,-17 0,17 0,0 0,18 0,-35 0,0 0,-1 0,19 0,-1 0,18 0,-18 0,0 0,-17 0,17 0,18 0,-35 0,-1 0,19 0,-1 0,-17 0,17 0,0-18,0 18,-17-18,17 18,-88 0,36-35,-1 35,1 0,-1 0,0-35,-17 17,17 18,1-17,-1-1,0 18,1-35,-18 35,17-18,-17 18,17-18,0 18,1 0,-1 0,0 0,-17 0,0-35,17 35,1 0,-54-17,36 17,-1 0,1 0,18 0,-1 0,0 0,-17 0,0 0,17 0,0 0,1 0,-1 35,1-35,34-35</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09:16:14.11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3742 125,'-21'0,"1"0,-1 0,-19 0,19 0,1 0,-21-25,21 25,-1 0,1 0,-21 0,41-25,-20 25,-1 0,-19 0,19-25,1 25,-1 0,1 0,0-50,-21 50,20 0,-19 0,19 0,1 0,-1 0,1 0,20 25,-20-25,-42 25,42 0,-21 0,0-25,21 0,0 25,-1-25,1 0,-1 0,1 0,0 25,20 0,-21-25,1 0,-21 24,21-24,-1 25,1-25,20 25,-41 0,21-25,-1 0,21 25,-20-25,-1 0,21 25,-61 0,41-25,-1 0,1 25,-21-25,21 25,-1 0,1-25,0 25,-1-25,-20 75,21-75,0 25,20-1,-21-24,1 0,20 25,-41 0,41 0,-41-25,41 25,-20-25,-21 50,0-25,41 0,-20 0,-1 0,-19-25,19 25,1-25,-21 26,-41 24,62-26,20 1,-41-25,0 50,21-25,20 0,-20 0,-21 25,20-50,21 25,-40 0,40 0,-41 25,20-50,21 24,-20 1,0 0,-1 0,-20 0,21-25,20 25,-20 0,-1 0,1-25,-1 25,21 0,-20 0,20 0,-20 0,20 0,-21 0,1-1,-1 1,1 0,0-25,20 25,-21 0,1 0,20 0,-41 0,41 0,-20-25,-1 0,21 25,-20 0,-1 0,-19-25,19 25,1-25,20 25,-21 0,1-25,0 0,20 24,-41-24,41 50,-21-50,1 25,0-25,-1 0,1 25,-1 0,1-25,20 25,-41-25,0 25,21 0,0 0,-21-25,0 50,21-50,-1 50,-20-25,21-1,20 1,-20-25,-1 25,1 0,-1 0,21 0,-20-25,20 26,-20 24,20-25,0 0,-21 0,1 0,20 0,0 24,-41-24,41 0,0 0,0 0,-20 0,20 0,0 25,0-25,0 25,0-25,0 24,0-24,0 0,0 0,0 0,0 0,0 0,0 0,0 0,0 25,20-25,0 0,-20 0,0 0,0-1,21-24,-21 25,0 0,20 0,41 50,-20-75,0 25,20 25,-40-50,-1 25,0-25,1 0,-1 0,1 0,-1 25,0-25,1 0,20 25,-21-25,21 0,-41 25,41-25,-21 0,0 0,1 0,20 25,-1-25,-19 0,20 0,20 0,-20 0,-1 0,1 0,-20 0,-1 0,0 0,1 0,40 24,-41-24,1 0,-1 0,21 0,-21 0,1 0,-1 0,21 0,-21 0,21 0,20 25,-40-25,-1 0,1 25,-1-25,21 0,0 25,-21-25,41 0,-20 0,20 0,0 25,21 25,-21-25,21 0,-1 25,-40-25,20 0,-20-25,0 0,-21 25,1-25,20 50,-1 0,-19-50,20 25,20 0,-20 25,20-25,-20 0,20 25,-20-25,-21 25,0-50,1 25,-1-1,1-24,-21 25,40 0,-19-25,20 25,20 0,-20-25,20 25,-20-25,-1 0,1 0,-20 0,-1 0,0 25,21-25,-21 0,1 0,-1 0,41 25,-40 0,20 0,-1 0,22-25,-1 50,-41-50,1 25,19-25,1 0,-20 0,-1 0,-20 24,20-24,1 0,-1 25,41-25,-40 0,20 0,20 0,0 25,-41 0,62-25,-62 0,62 0,-41 0,-21 0,21 0,0 0,0 0,-21 0,41 0,-20 0,-21 0,42 0,-42 0,21 0,-21 0,21 0,-21 0,21 0,-20 0,40 0,-41 0,21 0,20-25,-20 25,0 0,40 0,-19 0,19-25,-20 25,1 0,-22-25,1 1,20-1,-40 0,-1-25,1 25,19 0,-19 0,60 0,-40 0,0-25,0 0,40 26,-19-101,19 75,-20-25,-20 50,20 0,-20-25,-20 0,-1 25,0 25,1-25,-1 0,1 0,-1 0,0 0,21 0,-20 0,19-75,-19 75,-1-24,1-26,19 25,-19 0,60-75,-60 51,20 24,-21 0,0 0,21-25,-41 25,0 25,0-24,0-1,0 25,0-25,0 25,0 0,0 0,0 0,0 0,0 0,0-25,-20 26,20-51,-21 50,1-25,20 25,-20-26,-21 1,0-25,21 26,-21 24,20-25,-19 25,19-25,21 25,-41 0,21 0,0 0,-42-25,42 50,-21-25,0 1,1-26,-22 50,42-25,-21 0,21 0,-21 0,21 0,-1 0,1 0,-1 25,-19-25,19 0,-20 25,-40-50,60 50,-19 0,19 0,-40-25,41 1,-1 24,-20-25,1 0,19 25,1-25,-21-25,0 25,21 25,-1 0,-19-50,19 50,1-25,-1 0,-40 25,61-25,-41 0,1 0,-1 0,0 25,21-49,-1 49,1 0,-1-25,1 25,0 0,-1-25,1 0,-21 25,21-25,20 0,-41 25,41-25,-41 25,41-25,-20 0,-1 25,-20-25,-20 0,41 0,-21 0,21 25,-21-24,41-1,-21 25,-19 0,-1-25,20-1,-19 26,-42-50,62 25,-21 25,41-25,-41 25,41-50,-20 50,-1-50,-20 50,41-25,-40 0,19 25,21-25,-20 25,-1-24,-19 24,40-25,-21 0,1 0,-21 0,21 25,-21-25,41 0,-41 0,21 25,-21 0,20-50,1 50,0 0,-1-25,1 0,-1 0,1 0,0 25,-21-25,0 1,41-1,-41 25,21-25,-21 25,21 0</inkml:trace>
</inkml:ink>
</file>

<file path=ppt/ink/ink5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5-01T06:04:08.2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19209 7955,'35'0,"0"0,-17 0,17 0,18 0,-35 0,-1 0,19 0,17 0,0-35,-1 35,-16 0,-19 0,1 0,0-35,17 35,71 0,-18 0,-35 0,-18 0,18 0,0 0,-18 0,-17 0,17 0,89 0,-89 0,0 0,-17 0,17 0,0 0,18 0,53 0,-18 0,-35 0,53 0,-35 0,17 0,-35 0,-18 0,18 0,-35 0,-1 0,1 0,88 0,-71 0,53 0,-35-18,0 18,-18 0,-17 0,17-35,0 35,-17 0,0 0,-1 0,19 0,17 0,-18-36,0 36,-17 0,17 0,-35-17,35 17,1 0,-1 0,-17 0,17 0,0 0,0 0,18 0,-17 0,16 0,19 0,-53 0,-1 0,19 0,-36-36,35 36,-18 0,1 0,0 0,-36 36,-70-36,35 0,18 0,-36 53,-35-36,71 19,-18-36,36 17,-1-17,0 18,-35-18,-35 17,-35-17,52 36,-17-36,35 0,-18 17,36-17,0 0,17 36,-17-36,-18 0,0 0,18 0,0 0,-18 0,0 0,0 0,0 0,35 0,1 0,-1 0,-35 0,0 0,0 17,18 19,-18-36,-18 0,-17 17,18-17,-18 36,35-36,17 0,19 17,-19-17,1 0,18 18,-19-18,36 17,-35-17,17 36,-17-36,-18 0,0 0,-35 0,35 0,35 0,1 0,-36 17,18-17,-1 0,19 0,-1 0,0 0,-87 36,69-36,1 0,0 0,-18 0</inkml:trace>
</inkml:ink>
</file>

<file path=ppt/ink/ink5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5-01T06:04:23.4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20144 13406,'35'0,"-17"0,-1 0,1-18,17 18,0 0,-17-18,0 18,-1 0,1 0,0 0,17 0,0 0,-17 0,-1 0,1 0,17 0,18 0,-18 0,1 0,-19 0,19 0,17 0,-36 0,1 0,0 0,-1 0,36 0,-35 0,-1 0,36 0,-35 0,0 0,-1 0,18 0,1 0,17 0,-36 0,36 0,-35 0,-1 0,1 0,0 0,-1 0,36 0,0 0,-17 0,-19 0,18 0,1 0,-1 0,-17 0,-1 0,1 0,0 0,-36 0,-35 0,35 0,1 0,-36 18,35-18,1 0,-1 0,-17 0,-1 0,1 0,-18 0,35 0,1 0,-1 0,1 0,-1 0,0 0,-52 18,52-18,-35 0,18 0,-18 0,0 17,18-17,0 0,-18 18,17-18,19 0,-1 0,0 35,-17-35,0 0,17 0,-17 0,-18 0,35 0,1 0,-19 18,1-18,18 0,-1 0,0 0,-35 0,36 35,-1-35,-17 0,17 0,1 0,-1 0,0 0,-17 0</inkml:trace>
</inkml:ink>
</file>

<file path=ppt/ink/ink5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5-01T06:04:27.8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19367 13917,'36'0,"-1"0,-17 0,-1 0,1 0,0 0,-1 0,19 0,-1 0,-18 0,1 0,17 0,1 0,-19 0,1 0,35 0,-18 0,18 18,0-1,0-17,-18 0,18 0,0 18,-18-18,-17 0,0 0,34 0,1 0,-35 0,17 0,1 0,-19 0,1 0,-1 0,1 0,35 0,-35 0,-1 0,36 0,0 0,-18 0,18 0,0 0,-17 0,-19 0,1 0,35 0,-18 0,-17 0,-1 0,36 0,0 0,-18 0,36 0,-36 0,0 0,-17 0,17 0,1 0,17 0,0 0,-18 0,0 0,-17 0,-1 0,1 0,0 0,-1 0,36 0,-18 0,1 0,-19 0,19 0,-1 0,0 0,0 0,1 0,-19 0,1-18,0 18,17 0,0 0,1 0,-19 0,1 0,17 0,-17 0,-1 0,1 0,0-35,-1 35,19 0,-1 0,-18 0</inkml:trace>
</inkml:ink>
</file>

<file path=ppt/ink/ink5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5-01T06:04:32.0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20267 7549,'-18'18,"54"-18,-19 0,19 0,-1 0,0 0,-17 0,-1 0,1 0,0 0,-1 0,36 0,-35 0,0 0,-1 0,1 0,17 0,0 0,1 0,-19 0,19 0,-1 0,-17 0,-1 0,18 0,1 0,-1 0,-17 0,-1 0,36 0,-35 0,17 0,18 0,-35 0,52 0,-35 0,1 0,-19 0,19 0,-1 0,-17 0,17 0,0 0,0 0,18 0,-35 0,17 0,18 0,-35 0,35 0,-36 0,1 0</inkml:trace>
</inkml:ink>
</file>

<file path=ppt/ink/ink5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30T07:25:55.13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0 155,'21'0,"22"0,-22 0,0 0,0 0,0 0,0 0,1 0,-1 0,21 0,-21 0,0 0,1 0,-1 0,0 0,0 0,20-19,-19 19,20 0,21 0,-41 0,20 0,-21 0,21 0,-20 0,-1 0,0 0,0 0,0 0,0 0,22 0,-22 0,21 0,-21 0,1 0,20 0,-21 0,0 0,0 0,1 0,-1 0,0 0,0 0,0-19,21 19,-21 0,0 0,0 0,0 0,0 0,1 0,-1 0,0 0,0 0,0 0,0 0,1 0,20 0,-21 0,21 0,1 0,-22 0,0 0,0 0,22 0,-22 0,0 0,0 0,0 0,0 0,1 0,-1 0,0 0,0 0,20 0,-19 0,-1 0,21 0,-21 0,22 0,-22 0,0 0,21 0,-21 0,1 0,-1 0,21 0,0 0,1 19,-22-19,0 0,0 0,22 0,-22 0,21 0,-21 0,0 0,22 0,-1 19,-21-19,0 0,21 0,0 0,0 0,-20 0,-1 0,42 0,-42 0,1 0,20 0,-21 0,0 0,0 0,1 0,20 0,-21 0,0 0,0 0,22 0,-22 0,0 0,0 0,22 0,-22 18,0-18,0 0,0 0,22 19,-23-19,1 0,21 0,1 0,-22 18,0-18,0 0,0 0,22 0,-1 0,-21 0,21 0,-20 0,-1 0,0 0,0 0,0 0,0 0,1 0,20 0,0 0,-21 0,1 0,-1 0,21 0,-21 0,0 0,1 19,-1-19,20 0,-20 0,0 0,22 0,-1 0,0 0,1 0,-1 0,-21 0,0 0,1 0,20 0,-21 0,0 0,0 0,1 0,20 0,-21 0,0 0,0 38,1-38,20 0,-21 0,0 0,0 0,22 0,-2 18,-20-18,0 0,43 0,-43 0,0 0,0 0,1 0,-1 0,0 0,0 0,0 0,0 0,1 0,-1 0,0 0,0 0,0 0,22 0,-22 0,0 0,0 0,0 0,22 0,-22 0,0 0,0 0,43 0,-43 0,20 0,1 0,-20 0,-1 0,0 0,0 0,0 0,0 0,1 0,-1 0,0 0,21 0,-21 0,1 0,20 0,-21 0,0 0,0 0,1 0,-1 0,21 0,-21 0,22 0,-22 0,0 0,0 0,0 0,0 0,1 0,-1 0,0 0,20 0,2 0,-1 0,-21 0,0 0,0 0,1 0,-1 0,21 0,-21 0,22 0,-22 0,0 0,0 0,21 0,-20 0,-22-18,21 18,0 0,0 0,21 0,-20-19,-1 19,0 0,0 0,0 0,0 0,1 0,-1 0,0 0,21 0,-22-19,2 19,-1 0,0 0,0 0,0 0,0 0,1 0,-1 0,0 0,21 0,1 0,-22 0,0 0,0 0,0-19,-21 1,0-1,0 1,0-1,0 0,0-19,0 20,-21 18,0 0,0 0,0 0,-1 0,-41 0,42 0,0 0,-1 0,-20-19,21 19,0 0,0 0,-21 0,21 0,0 0,0 0,0-18,-1 18,1 0,0 0,0 0,0 0,-43 0,22 0,21-20,-22 20,22 0,0 0,0 0,-21 0,20 0,1 0,0 0,0 0,0 0,0 0,-1 0,1 0,0 0,-21 0,21 0,-1 0,1 0,1 0,-1 0,0 0,-22 0,22 0,-21 0,21 0,0 0,-1 0,1 0,-42 0,20 20,1-20,21 0,0 0,0 0,-22 0,22 18,0-18,0 0,0 0,-22 0,22 0,0 0,0 0,0 0,-22 0,22 0,1 0,-1 0,-22 0,22 0,0 0,-21 0,21 0,-22 0,22 0,0 0,0 0,0 0,-1 0,-20 0,0 37,21-37,-1 0,-20 0,0 0,-1 0,22 0,-21 0,21 0,0 0,-22 0,22 0,0 0,1 0,-1 0,-1 0,1 19,-21-19,21 0,0 0,-1 0,1 0,0 0,0 0,0 0,0 0,-1 0,-20 19,21-19,0 0,0 0,-1 0,1 0,0 0,0 0,-21 0,20 0,1 0,0 0,0 0,0 0,-43 0,22 0,22 0,-23 0,22 0,-21 0,21 0,-43 0,22 0,21 0,-43 0,43 0,0 0,0 0,-22 0,22 0,0 0,0 0,0 0,0 0,-1 0,-20 0,21 0,0 0,0 0,-1 0,1 0,0 19</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09:42:23.61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0-1,'21'0,"1"0,-1 0,0 0,0 0,0 21,0 0,1 0,-1 0,-21 1,42-1,-42 0,0 0,0 42,21-63,1 22,-22-1,0 0,21-21,-21 21,0 21,21-42,-21 22,21-22,0 63,1-63,-22 21,21-21,-21 21,21-21,-21 21,42 1,-20-1,-1 0,0-21,0 21,0 0,0 0,1 0,-1-21,0 22,21-22,-42 21,22-21,-22 21,21-21,0 0,0 0,22 0,-1 0,-21 0,21 0,-20 0,-1 0,0 0,0 0,0 0,1 0,-1 0,0 0,-21 21,21-21,0 0,1 0,-1 0,0 0,42 21,-20-21,-22 0,0 0,22 0,-22 21,0-21,0 0,0 0,1 0,-1 0,0 0,0 0,0 0,22 0,-22 0,0 0,0 0,22 0,-22 0,0 0,0 0,0 0,-21 22,43-22,-22 0,21 0,-20 0,20 21,-21-21,21 0,-20 0,-1 0,0 21,0-21,0 0,22 21,-1 0,-21-21,43 21,-43-21,0 21,0-21,1 0,-1 0,21 22,-21-22,1 21,41 0,-42-21,1 0,20 0,0 0,-21 0,1 21,-1-21,0 0,21 0,-20 0,-1 0,-21 21,42-21,-21 0,1 0,-22 21,21-21,21 0,22 43,-43-22,0-21,0 0,22 0,-1 21,-21-21,0 0,1 21,-1 0,0-21,-21 21,21-21,0 0,-21 22,64-1,-43 0,0-21,-21 21,21-21,1 0,-1 0,0 0,0 0,0 0,22 0,-22 0,0 0,22 0,-1 0,-21 0,0 0,0 0,-21-21,22 21,-86 0</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09:42:29.5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1861 0,'0'21,"0"0,0 0,0 0,0 0,0-1,0 1,0 0,0 0,0 0,0 0,0 0,0 0,0 0,0 0,0-1,0 1,0 0,0 0,0 0,0 0,0 0,-42 21,42-21,-21-21,21 21,0-1,0 1,-43 21,43 0,0-21,0 0,0 0,0 0,0 0,0 20,0-20,0 0,21 0,-21 0,0 0,0 0,0 0,0 0,0-1,0 1,0 0,0 0,-21 0,21 0,-21 21,0-42,0 21,0 0,0-21,-1 21,1-1,0-20,0 21,21 0,-42 0,-1-21,22 21,21 0,-21-21,0 0,0 21,0-21,0 0,21 21,-22 0,-20-21,21 0,0 21,0-21,0 0,-1 0,1 0,0 0,0 20,0-20,0 0,-22 0,22 0,21 21,-21-21,-21 21,21-21,0 0,-22 21,1-21,0 0,-1 0,-41 0,42 0,20 0,-20 0,21 0,0 0,0 0,-1 0,1 0,0 0,-21 0,21 0,-22 0,22 0,0 0,0 0,0 0,-43-21,43 0,0 21,-42 0,63-21,-21 21,-1-20,1-1,21 0</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09:42:35.8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2054 1670,'0'-21,"0"-21,0 21,-21 21,21-43,-22 43,22-21,0 0,0 0,0 0,-21 0,21-1,0 1,0 0,0 0,0 0,0 0,0-1,-21 22,21-21,0-20,0 20,0 0,0-1,0 1,-21 21,21-21,0 0,-21 0,21 0,0-1,0 1,-43 0,43 0,0 0,0 0,0-1,-21 22,21-21,0 0,-21 0,21-21,0 20,0 1,-21 21,21-21,0 0,-21 21,21-21,0 0,-21-1,21 1,0 0,0 0,-22 0,1 21,21-21,0-1,0 1,-21 0,21 0,-21 0,0 0,0 21,21-21,0 0,-22 0,-20 0,0 0,21 0,-1 21,22-22,-21 22,21-21,-42 21,21-21,0 21,-1-21,-20 21,21 0,0 0,0 0,-1 0,1 0,-21-21,21 21,0 0,-1-21,1 21,0 0,21-22,-21 22,0 0,-1 0,-21-21,22 21,0 0,0 0,21-21,-43 21,22 0,0 0,0 0,-43-21,43 21,0 0,0 0,0 0,0-21,-1 21,1 0,0 0,-21-21,21 21,-1 0,1 0,0 0,0 0,0 0,0 0,-1 0,1 0,-21 0,21-22,0 22,-1 0,1 0,0 0,0 0,0 0,0 0,-22 0,22 0,0 0,0 0,0-21</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10T10:39:13.819"/>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21 193,'-21'0,"21"21,0 21,0-22,0 1,0 0,0 0,0-1,0 1,0 1,0-1,0 0,0-1,21-20,-21 42,0-21,21-21,-21 20,21 1,-21 0,21-21,-21 21,43-1,-22 1,0 0,0-21,0 21,0-21,1 0,-1 0,-21 20,21-20,0 0,0 0,0 21,1-21,-1 0,0 0,0 0,0 0,0 21,1-21,-1 0,0 0,0 0,0 0,0 0,1 0,20 0,-21 0,0 0,0 0,1 0,-1 0,0 0,0 0,0-21,0 0,-21 1,0-1,0 0,0 0,0 1,0-1,0 0,0 0,0 1,0-1,0 0,0 0,0 1,0-1,-21-22,21 22,0 1,-21-1,21 0,-21 0,0 1,0-22,-1 21,1 21,21-20,-21-1,0 21,21-21,-42 0,42 1,-22 20,1-21,-21 0,21 0,0 21,-1 0,1 0,0 0,0 0,21-20,-21 20,0 0,-22 0,22 0,0 0,0 0,0 0,-1 0,1 0,0 0,21 20,-21 1,21 0,-21-21,0 21,-1-21,22 20,-21 1,0 0,21 0,-21-1,21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2908D8-ED23-4771-8E0F-1872FBC2A286}" type="datetimeFigureOut">
              <a:rPr lang="el-GR" smtClean="0"/>
              <a:pPr/>
              <a:t>5/5/2020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F08C5F-3665-4372-86F0-6D37DC7CEC79}" type="slidenum">
              <a:rPr lang="el-GR" smtClean="0"/>
              <a:pPr/>
              <a:t>‹#›</a:t>
            </a:fld>
            <a:endParaRPr lang="el-GR"/>
          </a:p>
        </p:txBody>
      </p:sp>
    </p:spTree>
    <p:extLst>
      <p:ext uri="{BB962C8B-B14F-4D97-AF65-F5344CB8AC3E}">
        <p14:creationId xmlns:p14="http://schemas.microsoft.com/office/powerpoint/2010/main" xmlns="" val="301441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454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111620" name="3 - Θέση αριθμού διαφάνειας"/>
          <p:cNvSpPr>
            <a:spLocks noGrp="1"/>
          </p:cNvSpPr>
          <p:nvPr>
            <p:ph type="sldNum" sz="quarter" idx="5"/>
          </p:nvPr>
        </p:nvSpPr>
        <p:spPr/>
        <p:txBody>
          <a:bodyPr/>
          <a:lstStyle/>
          <a:p>
            <a:pPr>
              <a:defRPr/>
            </a:pPr>
            <a:fld id="{9C1620C9-44B2-40B2-986F-88BC10D9B699}" type="slidenum">
              <a:rPr lang="el-GR" smtClean="0"/>
              <a:pPr>
                <a:defRPr/>
              </a:pPr>
              <a:t>21</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181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102404" name="3 - Θέση αριθμού διαφάνειας"/>
          <p:cNvSpPr>
            <a:spLocks noGrp="1"/>
          </p:cNvSpPr>
          <p:nvPr>
            <p:ph type="sldNum" sz="quarter" idx="5"/>
          </p:nvPr>
        </p:nvSpPr>
        <p:spPr/>
        <p:txBody>
          <a:bodyPr/>
          <a:lstStyle/>
          <a:p>
            <a:pPr>
              <a:defRPr/>
            </a:pPr>
            <a:fld id="{31A678F6-3641-4FE8-8283-6B9FFB591EAE}" type="slidenum">
              <a:rPr lang="el-GR" smtClean="0"/>
              <a:pPr>
                <a:defRPr/>
              </a:pPr>
              <a:t>91</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66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662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1033EE-033E-477A-B8E2-C59F39E568C2}" type="slidenum">
              <a:rPr lang="el-GR" smtClean="0"/>
              <a:pPr fontAlgn="base">
                <a:spcBef>
                  <a:spcPct val="0"/>
                </a:spcBef>
                <a:spcAft>
                  <a:spcPct val="0"/>
                </a:spcAft>
                <a:defRPr/>
              </a:pPr>
              <a:t>92</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765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765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E90DC3-2978-4CF5-B2CA-8F59761F17CA}" type="slidenum">
              <a:rPr lang="el-GR" smtClean="0"/>
              <a:pPr fontAlgn="base">
                <a:spcBef>
                  <a:spcPct val="0"/>
                </a:spcBef>
                <a:spcAft>
                  <a:spcPct val="0"/>
                </a:spcAft>
                <a:defRPr/>
              </a:pPr>
              <a:t>93</a:t>
            </a:fld>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86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867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34AC23-08E7-411F-83B1-92AF3584156F}" type="slidenum">
              <a:rPr lang="el-GR" smtClean="0"/>
              <a:pPr fontAlgn="base">
                <a:spcBef>
                  <a:spcPct val="0"/>
                </a:spcBef>
                <a:spcAft>
                  <a:spcPct val="0"/>
                </a:spcAft>
                <a:defRPr/>
              </a:pPr>
              <a:t>94</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96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970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D26657-557F-433E-968C-AC8232B167D7}" type="slidenum">
              <a:rPr lang="el-GR" smtClean="0"/>
              <a:pPr fontAlgn="base">
                <a:spcBef>
                  <a:spcPct val="0"/>
                </a:spcBef>
                <a:spcAft>
                  <a:spcPct val="0"/>
                </a:spcAft>
                <a:defRPr/>
              </a:pPr>
              <a:t>97</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072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40821F-8C2D-4A63-9897-DF7E24806318}" type="slidenum">
              <a:rPr lang="el-GR" smtClean="0"/>
              <a:pPr fontAlgn="base">
                <a:spcBef>
                  <a:spcPct val="0"/>
                </a:spcBef>
                <a:spcAft>
                  <a:spcPct val="0"/>
                </a:spcAft>
                <a:defRPr/>
              </a:pPr>
              <a:t>98</a:t>
            </a:fld>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17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174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B27A5B-4BA5-45ED-8761-F45655297280}" type="slidenum">
              <a:rPr lang="el-GR" smtClean="0"/>
              <a:pPr fontAlgn="base">
                <a:spcBef>
                  <a:spcPct val="0"/>
                </a:spcBef>
                <a:spcAft>
                  <a:spcPct val="0"/>
                </a:spcAft>
                <a:defRPr/>
              </a:pPr>
              <a:t>99</a:t>
            </a:fld>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277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277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4D6886-BC7D-4FAD-BC31-4B31016241BE}" type="slidenum">
              <a:rPr lang="el-GR" smtClean="0"/>
              <a:pPr fontAlgn="base">
                <a:spcBef>
                  <a:spcPct val="0"/>
                </a:spcBef>
                <a:spcAft>
                  <a:spcPct val="0"/>
                </a:spcAft>
                <a:defRPr/>
              </a:pPr>
              <a:t>100</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37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379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C24212-26BC-4E3A-9F51-BD69033EFF6A}" type="slidenum">
              <a:rPr lang="el-GR" smtClean="0"/>
              <a:pPr fontAlgn="base">
                <a:spcBef>
                  <a:spcPct val="0"/>
                </a:spcBef>
                <a:spcAft>
                  <a:spcPct val="0"/>
                </a:spcAft>
                <a:defRPr/>
              </a:pPr>
              <a:t>101</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48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482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6E8D76-3BDA-4B85-9803-B05410370912}" type="slidenum">
              <a:rPr lang="el-GR" smtClean="0"/>
              <a:pPr fontAlgn="base">
                <a:spcBef>
                  <a:spcPct val="0"/>
                </a:spcBef>
                <a:spcAft>
                  <a:spcPct val="0"/>
                </a:spcAft>
                <a:defRPr/>
              </a:pPr>
              <a:t>102</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955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4" name="3 - Θέση αριθμού διαφάνειας"/>
          <p:cNvSpPr>
            <a:spLocks noGrp="1"/>
          </p:cNvSpPr>
          <p:nvPr>
            <p:ph type="sldNum" sz="quarter" idx="5"/>
          </p:nvPr>
        </p:nvSpPr>
        <p:spPr/>
        <p:txBody>
          <a:bodyPr/>
          <a:lstStyle/>
          <a:p>
            <a:pPr>
              <a:defRPr/>
            </a:pPr>
            <a:fld id="{C12C3AFE-E001-4BD8-BE0B-5415E2E6E812}" type="slidenum">
              <a:rPr lang="el-GR" smtClean="0"/>
              <a:pPr>
                <a:defRPr/>
              </a:pPr>
              <a:t>69</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584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584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6A99B4-C7BA-43FF-8C3F-1C48FF12B04A}" type="slidenum">
              <a:rPr lang="el-GR" smtClean="0"/>
              <a:pPr fontAlgn="base">
                <a:spcBef>
                  <a:spcPct val="0"/>
                </a:spcBef>
                <a:spcAft>
                  <a:spcPct val="0"/>
                </a:spcAft>
                <a:defRPr/>
              </a:pPr>
              <a:t>103</a:t>
            </a:fld>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686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686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C527A8-B86D-49D0-AA5A-C10250BD2B48}" type="slidenum">
              <a:rPr lang="el-GR" smtClean="0"/>
              <a:pPr fontAlgn="base">
                <a:spcBef>
                  <a:spcPct val="0"/>
                </a:spcBef>
                <a:spcAft>
                  <a:spcPct val="0"/>
                </a:spcAft>
                <a:defRPr/>
              </a:pPr>
              <a:t>104</a:t>
            </a:fld>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78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789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4F65E1-F6DE-4337-B53C-7E23E1E4E76B}" type="slidenum">
              <a:rPr lang="el-GR" smtClean="0"/>
              <a:pPr fontAlgn="base">
                <a:spcBef>
                  <a:spcPct val="0"/>
                </a:spcBef>
                <a:spcAft>
                  <a:spcPct val="0"/>
                </a:spcAft>
                <a:defRPr/>
              </a:pPr>
              <a:t>105</a:t>
            </a:fld>
            <a:endParaRPr 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89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891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CD0AE3-8E80-4985-9D1E-3A81603E69F1}" type="slidenum">
              <a:rPr lang="el-GR" smtClean="0"/>
              <a:pPr fontAlgn="base">
                <a:spcBef>
                  <a:spcPct val="0"/>
                </a:spcBef>
                <a:spcAft>
                  <a:spcPct val="0"/>
                </a:spcAft>
                <a:defRPr/>
              </a:pPr>
              <a:t>106</a:t>
            </a:fld>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993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994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7EB864-A473-4DF4-9DD9-8C4DB49BB3BB}" type="slidenum">
              <a:rPr lang="el-GR" smtClean="0"/>
              <a:pPr fontAlgn="base">
                <a:spcBef>
                  <a:spcPct val="0"/>
                </a:spcBef>
                <a:spcAft>
                  <a:spcPct val="0"/>
                </a:spcAft>
                <a:defRPr/>
              </a:pPr>
              <a:t>107</a:t>
            </a:fld>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096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096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E1102E-B218-451C-81E0-1AF5E8CAA6F1}" type="slidenum">
              <a:rPr lang="el-GR" smtClean="0"/>
              <a:pPr fontAlgn="base">
                <a:spcBef>
                  <a:spcPct val="0"/>
                </a:spcBef>
                <a:spcAft>
                  <a:spcPct val="0"/>
                </a:spcAft>
                <a:defRPr/>
              </a:pPr>
              <a:t>108</a:t>
            </a:fld>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19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198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DD29E8-830C-4CE7-ABAF-F7F85053BD7A}" type="slidenum">
              <a:rPr lang="el-GR" smtClean="0"/>
              <a:pPr fontAlgn="base">
                <a:spcBef>
                  <a:spcPct val="0"/>
                </a:spcBef>
                <a:spcAft>
                  <a:spcPct val="0"/>
                </a:spcAft>
                <a:defRPr/>
              </a:pPr>
              <a:t>109</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30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301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039D38-83B0-4791-BACD-782FA8BC56A8}" type="slidenum">
              <a:rPr lang="el-GR" smtClean="0"/>
              <a:pPr fontAlgn="base">
                <a:spcBef>
                  <a:spcPct val="0"/>
                </a:spcBef>
                <a:spcAft>
                  <a:spcPct val="0"/>
                </a:spcAft>
                <a:defRPr/>
              </a:pPr>
              <a:t>110</a:t>
            </a:fld>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403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03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4ADDAE-CF85-47F1-A3DB-BF565ACA56F0}" type="slidenum">
              <a:rPr lang="el-GR" smtClean="0"/>
              <a:pPr fontAlgn="base">
                <a:spcBef>
                  <a:spcPct val="0"/>
                </a:spcBef>
                <a:spcAft>
                  <a:spcPct val="0"/>
                </a:spcAft>
                <a:defRPr/>
              </a:pPr>
              <a:t>111</a:t>
            </a:fld>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505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06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541069-24C7-4973-936D-AE4B95FDF31F}" type="slidenum">
              <a:rPr lang="el-GR" smtClean="0"/>
              <a:pPr fontAlgn="base">
                <a:spcBef>
                  <a:spcPct val="0"/>
                </a:spcBef>
                <a:spcAft>
                  <a:spcPct val="0"/>
                </a:spcAft>
                <a:defRPr/>
              </a:pPr>
              <a:t>112</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9763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141316" name="3 - Θέση αριθμού διαφάνειας"/>
          <p:cNvSpPr>
            <a:spLocks noGrp="1"/>
          </p:cNvSpPr>
          <p:nvPr>
            <p:ph type="sldNum" sz="quarter" idx="5"/>
          </p:nvPr>
        </p:nvSpPr>
        <p:spPr/>
        <p:txBody>
          <a:bodyPr/>
          <a:lstStyle/>
          <a:p>
            <a:pPr>
              <a:defRPr/>
            </a:pPr>
            <a:fld id="{5A5E4192-6467-4B22-949D-84A5CA5276B4}" type="slidenum">
              <a:rPr lang="el-GR" smtClean="0"/>
              <a:pPr>
                <a:defRPr/>
              </a:pPr>
              <a:t>71</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426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4" name="3 - Θέση αριθμού διαφάνειας"/>
          <p:cNvSpPr>
            <a:spLocks noGrp="1"/>
          </p:cNvSpPr>
          <p:nvPr>
            <p:ph type="sldNum" sz="quarter" idx="5"/>
          </p:nvPr>
        </p:nvSpPr>
        <p:spPr/>
        <p:txBody>
          <a:bodyPr/>
          <a:lstStyle/>
          <a:p>
            <a:pPr>
              <a:defRPr/>
            </a:pPr>
            <a:fld id="{54D3C284-9045-49CA-A804-2508463D0288}" type="slidenum">
              <a:rPr lang="el-GR" smtClean="0"/>
              <a:pPr>
                <a:defRPr/>
              </a:pPr>
              <a:t>113</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608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608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B8D5F5-7FC7-4714-890F-D1F02FB0D9CE}" type="slidenum">
              <a:rPr lang="el-GR" smtClean="0"/>
              <a:pPr fontAlgn="base">
                <a:spcBef>
                  <a:spcPct val="0"/>
                </a:spcBef>
                <a:spcAft>
                  <a:spcPct val="0"/>
                </a:spcAft>
                <a:defRPr/>
              </a:pPr>
              <a:t>114</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710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71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76AC40-2656-40C9-92D2-BB3FF53C67BC}" type="slidenum">
              <a:rPr lang="el-GR" smtClean="0"/>
              <a:pPr fontAlgn="base">
                <a:spcBef>
                  <a:spcPct val="0"/>
                </a:spcBef>
                <a:spcAft>
                  <a:spcPct val="0"/>
                </a:spcAft>
                <a:defRPr/>
              </a:pPr>
              <a:t>115</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4576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4" name="3 - Θέση αριθμού διαφάνειας"/>
          <p:cNvSpPr>
            <a:spLocks noGrp="1"/>
          </p:cNvSpPr>
          <p:nvPr>
            <p:ph type="sldNum" sz="quarter" idx="5"/>
          </p:nvPr>
        </p:nvSpPr>
        <p:spPr/>
        <p:txBody>
          <a:bodyPr/>
          <a:lstStyle/>
          <a:p>
            <a:pPr>
              <a:defRPr/>
            </a:pPr>
            <a:fld id="{64C5130F-9BD0-411A-8592-284D677EEC9E}" type="slidenum">
              <a:rPr lang="el-GR" smtClean="0"/>
              <a:pPr>
                <a:defRPr/>
              </a:pPr>
              <a:t>116</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9968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143364" name="3 - Θέση αριθμού διαφάνειας"/>
          <p:cNvSpPr>
            <a:spLocks noGrp="1"/>
          </p:cNvSpPr>
          <p:nvPr>
            <p:ph type="sldNum" sz="quarter" idx="5"/>
          </p:nvPr>
        </p:nvSpPr>
        <p:spPr/>
        <p:txBody>
          <a:bodyPr/>
          <a:lstStyle/>
          <a:p>
            <a:pPr>
              <a:defRPr/>
            </a:pPr>
            <a:fld id="{AF71C691-EA92-42C6-84A8-E0EDC56EDC60}" type="slidenum">
              <a:rPr lang="el-GR" smtClean="0"/>
              <a:pPr>
                <a:defRPr/>
              </a:pPr>
              <a:t>72</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3F08C5F-3665-4372-86F0-6D37DC7CEC79}" type="slidenum">
              <a:rPr lang="el-GR" smtClean="0"/>
              <a:pPr/>
              <a:t>78</a:t>
            </a:fld>
            <a:endParaRPr lang="el-GR"/>
          </a:p>
        </p:txBody>
      </p:sp>
    </p:spTree>
    <p:extLst>
      <p:ext uri="{BB962C8B-B14F-4D97-AF65-F5344CB8AC3E}">
        <p14:creationId xmlns:p14="http://schemas.microsoft.com/office/powerpoint/2010/main" xmlns="" val="296087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560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560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08521-A614-4C5C-B0C5-3AC67D21E98B}" type="slidenum">
              <a:rPr lang="el-GR" smtClean="0"/>
              <a:pPr fontAlgn="base">
                <a:spcBef>
                  <a:spcPct val="0"/>
                </a:spcBef>
                <a:spcAft>
                  <a:spcPct val="0"/>
                </a:spcAft>
                <a:defRPr/>
              </a:pPr>
              <a:t>87</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2016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4" name="3 - Θέση αριθμού διαφάνειας"/>
          <p:cNvSpPr>
            <a:spLocks noGrp="1"/>
          </p:cNvSpPr>
          <p:nvPr>
            <p:ph type="sldNum" sz="quarter" idx="5"/>
          </p:nvPr>
        </p:nvSpPr>
        <p:spPr/>
        <p:txBody>
          <a:bodyPr/>
          <a:lstStyle/>
          <a:p>
            <a:pPr>
              <a:defRPr/>
            </a:pPr>
            <a:fld id="{30C15EAB-8082-4E0A-AB62-93BF3E24D4A4}" type="slidenum">
              <a:rPr lang="el-GR" smtClean="0"/>
              <a:pPr>
                <a:defRPr/>
              </a:pPr>
              <a:t>88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1913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104452" name="3 - Θέση αριθμού διαφάνειας"/>
          <p:cNvSpPr>
            <a:spLocks noGrp="1"/>
          </p:cNvSpPr>
          <p:nvPr>
            <p:ph type="sldNum" sz="quarter" idx="5"/>
          </p:nvPr>
        </p:nvSpPr>
        <p:spPr/>
        <p:txBody>
          <a:bodyPr/>
          <a:lstStyle/>
          <a:p>
            <a:pPr>
              <a:defRPr/>
            </a:pPr>
            <a:fld id="{5E54682B-3E0E-458F-A5C1-B4C90F168CB7}" type="slidenum">
              <a:rPr lang="el-GR" smtClean="0"/>
              <a:pPr>
                <a:defRPr/>
              </a:pPr>
              <a:t>89</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170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101380" name="3 - Θέση αριθμού διαφάνειας"/>
          <p:cNvSpPr>
            <a:spLocks noGrp="1"/>
          </p:cNvSpPr>
          <p:nvPr>
            <p:ph type="sldNum" sz="quarter" idx="5"/>
          </p:nvPr>
        </p:nvSpPr>
        <p:spPr/>
        <p:txBody>
          <a:bodyPr/>
          <a:lstStyle/>
          <a:p>
            <a:pPr>
              <a:defRPr/>
            </a:pPr>
            <a:fld id="{C6050329-EDC6-4025-9EBB-DC050D78C6B6}" type="slidenum">
              <a:rPr lang="el-GR" smtClean="0"/>
              <a:pPr>
                <a:defRPr/>
              </a:pPr>
              <a:t>90</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308D22B-63F0-4516-A059-002E310AC6DA}" type="datetimeFigureOut">
              <a:rPr lang="el-GR" smtClean="0"/>
              <a:pPr/>
              <a:t>5/5/2020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4F05D9B-8583-4CF8-BAAD-AD3B28899F6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729B15">
                <a:lumMod val="98000"/>
                <a:lumOff val="2000"/>
              </a:srgbClr>
            </a:gs>
            <a:gs pos="76000">
              <a:srgbClr val="9AEAA5"/>
            </a:gs>
            <a:gs pos="99000">
              <a:srgbClr val="C4D6EB"/>
            </a:gs>
            <a:gs pos="100000">
              <a:srgbClr val="FFEBFA"/>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8D22B-63F0-4516-A059-002E310AC6DA}" type="datetimeFigureOut">
              <a:rPr lang="el-GR" smtClean="0"/>
              <a:pPr/>
              <a:t>5/5/2020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05D9B-8583-4CF8-BAAD-AD3B28899F6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7.emf"/></Relationships>
</file>

<file path=ppt/slides/_rels/slide10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0.emf"/></Relationships>
</file>

<file path=ppt/slides/_rels/slide10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e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71.emf"/><Relationship Id="rId3" Type="http://schemas.openxmlformats.org/officeDocument/2006/relationships/image" Target="../media/image167.jpeg"/><Relationship Id="rId7" Type="http://schemas.openxmlformats.org/officeDocument/2006/relationships/customXml" Target="../ink/ink5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0.emf"/><Relationship Id="rId5" Type="http://schemas.openxmlformats.org/officeDocument/2006/relationships/image" Target="../media/image169.emf"/><Relationship Id="rId4" Type="http://schemas.openxmlformats.org/officeDocument/2006/relationships/image" Target="../media/image168.emf"/></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14.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jpeg"/><Relationship Id="rId7" Type="http://schemas.openxmlformats.org/officeDocument/2006/relationships/image" Target="../media/image18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0.emf"/><Relationship Id="rId5" Type="http://schemas.openxmlformats.org/officeDocument/2006/relationships/image" Target="../media/image179.emf"/><Relationship Id="rId4" Type="http://schemas.openxmlformats.org/officeDocument/2006/relationships/image" Target="../media/image178.emf"/></Relationships>
</file>

<file path=ppt/slides/_rels/slide11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customXml" Target="../ink/ink4.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customXml" Target="../ink/ink7.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customXml" Target="../ink/ink10.xml"/><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customXml" Target="../ink/ink12.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customXml" Target="../ink/ink14.xml"/><Relationship Id="rId10" Type="http://schemas.openxmlformats.org/officeDocument/2006/relationships/image" Target="../media/image44.emf"/><Relationship Id="rId4" Type="http://schemas.openxmlformats.org/officeDocument/2006/relationships/image" Target="../media/image41.emf"/><Relationship Id="rId9" Type="http://schemas.openxmlformats.org/officeDocument/2006/relationships/customXml" Target="../ink/ink16.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customXml" Target="../ink/ink1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customXml" Target="../ink/ink20.xml"/><Relationship Id="rId7" Type="http://schemas.openxmlformats.org/officeDocument/2006/relationships/customXml" Target="../ink/ink22.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customXml" Target="../ink/ink21.xml"/><Relationship Id="rId10" Type="http://schemas.openxmlformats.org/officeDocument/2006/relationships/image" Target="../media/image62.emf"/><Relationship Id="rId4" Type="http://schemas.openxmlformats.org/officeDocument/2006/relationships/image" Target="../media/image59.emf"/><Relationship Id="rId9" Type="http://schemas.openxmlformats.org/officeDocument/2006/relationships/customXml" Target="../ink/ink23.xml"/></Relationships>
</file>

<file path=ppt/slides/_rels/slide35.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customXml" Target="../ink/ink26.xml"/><Relationship Id="rId7" Type="http://schemas.openxmlformats.org/officeDocument/2006/relationships/customXml" Target="../ink/ink28.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customXml" Target="../ink/ink27.xml"/><Relationship Id="rId4" Type="http://schemas.openxmlformats.org/officeDocument/2006/relationships/image" Target="../media/image68.emf"/></Relationships>
</file>

<file path=ppt/slides/_rels/slide38.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customXml" Target="../ink/ink29.xml"/><Relationship Id="rId7" Type="http://schemas.openxmlformats.org/officeDocument/2006/relationships/customXml" Target="../ink/ink31.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customXml" Target="../ink/ink30.xml"/><Relationship Id="rId10" Type="http://schemas.openxmlformats.org/officeDocument/2006/relationships/image" Target="../media/image75.emf"/><Relationship Id="rId4" Type="http://schemas.openxmlformats.org/officeDocument/2006/relationships/image" Target="../media/image72.emf"/><Relationship Id="rId9" Type="http://schemas.openxmlformats.org/officeDocument/2006/relationships/customXml" Target="../ink/ink32.xml"/></Relationships>
</file>

<file path=ppt/slides/_rels/slide39.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41.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customXml" Target="../ink/ink35.xml"/><Relationship Id="rId7" Type="http://schemas.openxmlformats.org/officeDocument/2006/relationships/customXml" Target="../ink/ink37.xml"/><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customXml" Target="../ink/ink36.xml"/><Relationship Id="rId4" Type="http://schemas.openxmlformats.org/officeDocument/2006/relationships/image" Target="../media/image81.emf"/></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customXml" Target="../ink/ink39.xml"/><Relationship Id="rId7" Type="http://schemas.openxmlformats.org/officeDocument/2006/relationships/customXml" Target="../ink/ink41.xm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customXml" Target="../ink/ink40.xml"/><Relationship Id="rId4" Type="http://schemas.openxmlformats.org/officeDocument/2006/relationships/image" Target="../media/image104.emf"/></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6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2.emf"/></Relationships>
</file>

<file path=ppt/slides/_rels/slide7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5.emf"/><Relationship Id="rId4" Type="http://schemas.openxmlformats.org/officeDocument/2006/relationships/customXml" Target="../ink/ink4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8.emf"/></Relationships>
</file>

<file path=ppt/slides/_rels/slide83.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0.emf"/></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39.emf"/><Relationship Id="rId13" Type="http://schemas.openxmlformats.org/officeDocument/2006/relationships/customXml" Target="../ink/ink51.xml"/><Relationship Id="rId18" Type="http://schemas.openxmlformats.org/officeDocument/2006/relationships/image" Target="../media/image144.emf"/><Relationship Id="rId3" Type="http://schemas.openxmlformats.org/officeDocument/2006/relationships/image" Target="../media/image136.png"/><Relationship Id="rId7" Type="http://schemas.openxmlformats.org/officeDocument/2006/relationships/customXml" Target="../ink/ink48.xml"/><Relationship Id="rId12" Type="http://schemas.openxmlformats.org/officeDocument/2006/relationships/image" Target="../media/image141.emf"/><Relationship Id="rId17" Type="http://schemas.openxmlformats.org/officeDocument/2006/relationships/customXml" Target="../ink/ink53.xml"/><Relationship Id="rId2" Type="http://schemas.openxmlformats.org/officeDocument/2006/relationships/notesSlide" Target="../notesSlides/notesSlide7.xml"/><Relationship Id="rId16" Type="http://schemas.openxmlformats.org/officeDocument/2006/relationships/image" Target="../media/image143.emf"/><Relationship Id="rId1" Type="http://schemas.openxmlformats.org/officeDocument/2006/relationships/slideLayout" Target="../slideLayouts/slideLayout2.xml"/><Relationship Id="rId6" Type="http://schemas.openxmlformats.org/officeDocument/2006/relationships/image" Target="../media/image138.emf"/><Relationship Id="rId11" Type="http://schemas.openxmlformats.org/officeDocument/2006/relationships/customXml" Target="../ink/ink50.xml"/><Relationship Id="rId5" Type="http://schemas.openxmlformats.org/officeDocument/2006/relationships/customXml" Target="../ink/ink47.xml"/><Relationship Id="rId15" Type="http://schemas.openxmlformats.org/officeDocument/2006/relationships/customXml" Target="../ink/ink52.xml"/><Relationship Id="rId10" Type="http://schemas.openxmlformats.org/officeDocument/2006/relationships/image" Target="../media/image140.emf"/><Relationship Id="rId4" Type="http://schemas.openxmlformats.org/officeDocument/2006/relationships/image" Target="../media/image137.png"/><Relationship Id="rId9" Type="http://schemas.openxmlformats.org/officeDocument/2006/relationships/customXml" Target="../ink/ink49.xml"/><Relationship Id="rId14" Type="http://schemas.openxmlformats.org/officeDocument/2006/relationships/image" Target="../media/image142.emf"/></Relationships>
</file>

<file path=ppt/slides/_rels/slide8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79512" y="1556793"/>
            <a:ext cx="8856984" cy="2043658"/>
          </a:xfrm>
        </p:spPr>
        <p:txBody>
          <a:bodyPr>
            <a:normAutofit fontScale="90000"/>
          </a:bodyPr>
          <a:lstStyle/>
          <a:p>
            <a:r>
              <a:rPr lang="el-GR" spc="300" dirty="0" smtClean="0">
                <a:ln cmpd="dbl">
                  <a:solidFill>
                    <a:schemeClr val="tx1"/>
                  </a:solidFill>
                </a:ln>
                <a:solidFill>
                  <a:srgbClr val="40580C"/>
                </a:solidFill>
              </a:rPr>
              <a:t>ΠΑΘΟΛΟΓΟΑΝΑΤΟΜΙΚΕΣ ΕΙΚΟΝΕΣ ΕΠΙΠΡΟΣΘΕΤΟΥ ΜΑΘΗΜΑΤΟΣ </a:t>
            </a:r>
            <a:br>
              <a:rPr lang="el-GR" spc="300" dirty="0" smtClean="0">
                <a:ln cmpd="dbl">
                  <a:solidFill>
                    <a:schemeClr val="tx1"/>
                  </a:solidFill>
                </a:ln>
                <a:solidFill>
                  <a:srgbClr val="40580C"/>
                </a:solidFill>
              </a:rPr>
            </a:br>
            <a:r>
              <a:rPr lang="el-GR" spc="300" dirty="0" smtClean="0">
                <a:ln cmpd="dbl">
                  <a:solidFill>
                    <a:schemeClr val="tx1"/>
                  </a:solidFill>
                </a:ln>
                <a:solidFill>
                  <a:srgbClr val="40580C"/>
                </a:solidFill>
              </a:rPr>
              <a:t>ΠΕΡΙ </a:t>
            </a:r>
            <a:r>
              <a:rPr lang="el-GR" spc="300" dirty="0" smtClean="0">
                <a:ln cmpd="dbl">
                  <a:solidFill>
                    <a:schemeClr val="tx1"/>
                  </a:solidFill>
                </a:ln>
                <a:solidFill>
                  <a:srgbClr val="40580C"/>
                </a:solidFill>
                <a:effectLst>
                  <a:outerShdw blurRad="38100" dist="38100" dir="2700000" algn="tl">
                    <a:srgbClr val="000000">
                      <a:alpha val="43137"/>
                    </a:srgbClr>
                  </a:outerShdw>
                </a:effectLst>
              </a:rPr>
              <a:t>ΝΕΟΠΛΑΣΙΑΣ</a:t>
            </a:r>
            <a:endParaRPr lang="el-GR" spc="300" dirty="0">
              <a:ln cmpd="dbl">
                <a:solidFill>
                  <a:schemeClr val="tx1"/>
                </a:solidFill>
              </a:ln>
              <a:solidFill>
                <a:srgbClr val="40580C"/>
              </a:solidFill>
              <a:effectLst>
                <a:outerShdw blurRad="38100" dist="38100" dir="2700000" algn="tl">
                  <a:srgbClr val="000000">
                    <a:alpha val="43137"/>
                  </a:srgbClr>
                </a:outerShdw>
              </a:effectLst>
            </a:endParaRPr>
          </a:p>
        </p:txBody>
      </p:sp>
      <p:sp>
        <p:nvSpPr>
          <p:cNvPr id="3" name="Υπότιτλος 2"/>
          <p:cNvSpPr>
            <a:spLocks noGrp="1"/>
          </p:cNvSpPr>
          <p:nvPr>
            <p:ph type="subTitle" idx="1"/>
          </p:nvPr>
        </p:nvSpPr>
        <p:spPr/>
        <p:txBody>
          <a:bodyPr/>
          <a:lstStyle/>
          <a:p>
            <a:r>
              <a:rPr lang="el-GR" b="1" spc="300" dirty="0" smtClean="0">
                <a:ln cmpd="tri">
                  <a:solidFill>
                    <a:schemeClr val="tx1"/>
                  </a:solidFill>
                </a:ln>
                <a:solidFill>
                  <a:srgbClr val="40580C"/>
                </a:solidFill>
                <a:effectLst>
                  <a:outerShdw blurRad="38100" dist="38100" dir="2700000" algn="tl">
                    <a:srgbClr val="000000">
                      <a:alpha val="43137"/>
                    </a:srgbClr>
                  </a:outerShdw>
                </a:effectLst>
              </a:rPr>
              <a:t>Αλέξανδρος </a:t>
            </a:r>
            <a:r>
              <a:rPr lang="el-GR" b="1" spc="300" dirty="0" err="1" smtClean="0">
                <a:ln cmpd="tri">
                  <a:solidFill>
                    <a:schemeClr val="tx1"/>
                  </a:solidFill>
                </a:ln>
                <a:solidFill>
                  <a:srgbClr val="40580C"/>
                </a:solidFill>
                <a:effectLst>
                  <a:outerShdw blurRad="38100" dist="38100" dir="2700000" algn="tl">
                    <a:srgbClr val="000000">
                      <a:alpha val="43137"/>
                    </a:srgbClr>
                  </a:outerShdw>
                </a:effectLst>
              </a:rPr>
              <a:t>Περγάρης</a:t>
            </a:r>
            <a:r>
              <a:rPr lang="el-GR" b="1" spc="300" dirty="0" smtClean="0">
                <a:ln cmpd="tri">
                  <a:solidFill>
                    <a:schemeClr val="tx1"/>
                  </a:solidFill>
                </a:ln>
                <a:solidFill>
                  <a:srgbClr val="40580C"/>
                </a:solidFill>
                <a:effectLst>
                  <a:outerShdw blurRad="38100" dist="38100" dir="2700000" algn="tl">
                    <a:srgbClr val="000000">
                      <a:alpha val="43137"/>
                    </a:srgbClr>
                  </a:outerShdw>
                </a:effectLst>
              </a:rPr>
              <a:t>, </a:t>
            </a:r>
          </a:p>
          <a:p>
            <a:r>
              <a:rPr lang="el-GR" b="1" spc="300" dirty="0" smtClean="0">
                <a:ln cmpd="tri">
                  <a:solidFill>
                    <a:schemeClr val="tx1"/>
                  </a:solidFill>
                </a:ln>
                <a:solidFill>
                  <a:srgbClr val="40580C"/>
                </a:solidFill>
                <a:effectLst>
                  <a:outerShdw blurRad="38100" dist="38100" dir="2700000" algn="tl">
                    <a:srgbClr val="000000">
                      <a:alpha val="43137"/>
                    </a:srgbClr>
                  </a:outerShdw>
                </a:effectLst>
              </a:rPr>
              <a:t>Ανδρέας Χ. </a:t>
            </a:r>
            <a:r>
              <a:rPr lang="el-GR" b="1" spc="300" dirty="0" err="1" smtClean="0">
                <a:ln cmpd="tri">
                  <a:solidFill>
                    <a:schemeClr val="tx1"/>
                  </a:solidFill>
                </a:ln>
                <a:solidFill>
                  <a:srgbClr val="40580C"/>
                </a:solidFill>
                <a:effectLst>
                  <a:outerShdw blurRad="38100" dist="38100" dir="2700000" algn="tl">
                    <a:srgbClr val="000000">
                      <a:alpha val="43137"/>
                    </a:srgbClr>
                  </a:outerShdw>
                </a:effectLst>
              </a:rPr>
              <a:t>Λάζαρης</a:t>
            </a:r>
            <a:r>
              <a:rPr lang="el-GR" b="1" spc="300" dirty="0" smtClean="0">
                <a:ln cmpd="tri">
                  <a:solidFill>
                    <a:schemeClr val="tx1"/>
                  </a:solidFill>
                </a:ln>
                <a:solidFill>
                  <a:srgbClr val="40580C"/>
                </a:solidFill>
                <a:effectLst>
                  <a:outerShdw blurRad="38100" dist="38100" dir="2700000" algn="tl">
                    <a:srgbClr val="000000">
                      <a:alpha val="43137"/>
                    </a:srgbClr>
                  </a:outerShdw>
                </a:effectLst>
              </a:rPr>
              <a:t> </a:t>
            </a:r>
            <a:endParaRPr lang="el-GR" b="1" spc="300" dirty="0">
              <a:ln cmpd="tri">
                <a:solidFill>
                  <a:schemeClr val="tx1"/>
                </a:solidFill>
              </a:ln>
              <a:solidFill>
                <a:srgbClr val="40580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79931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725144"/>
            <a:ext cx="9144000" cy="2132856"/>
          </a:xfrm>
        </p:spPr>
        <p:txBody>
          <a:bodyPr>
            <a:normAutofit fontScale="77500" lnSpcReduction="20000"/>
          </a:bodyPr>
          <a:lstStyle/>
          <a:p>
            <a:pPr algn="ctr"/>
            <a:r>
              <a:rPr lang="el-GR" dirty="0" smtClean="0"/>
              <a:t>Κόλον, </a:t>
            </a:r>
            <a:r>
              <a:rPr lang="el-GR" dirty="0" err="1" smtClean="0">
                <a:effectLst>
                  <a:outerShdw blurRad="38100" dist="38100" dir="2700000" algn="tl">
                    <a:srgbClr val="000000">
                      <a:alpha val="43137"/>
                    </a:srgbClr>
                  </a:outerShdw>
                </a:effectLst>
              </a:rPr>
              <a:t>αδενοκαρκίνωμα</a:t>
            </a:r>
            <a:r>
              <a:rPr lang="el-GR" dirty="0" smtClean="0"/>
              <a:t>. </a:t>
            </a:r>
          </a:p>
          <a:p>
            <a:pPr marL="0" indent="0" algn="ctr">
              <a:buNone/>
            </a:pPr>
            <a:r>
              <a:rPr lang="el-GR" dirty="0" smtClean="0"/>
              <a:t>Μακροσκοπική εικόνα </a:t>
            </a:r>
            <a:r>
              <a:rPr lang="el-GR" dirty="0" err="1" smtClean="0"/>
              <a:t>βλεννογονικής</a:t>
            </a:r>
            <a:r>
              <a:rPr lang="el-GR" dirty="0" smtClean="0"/>
              <a:t> επιφάνειας.</a:t>
            </a:r>
          </a:p>
          <a:p>
            <a:pPr algn="just"/>
            <a:r>
              <a:rPr lang="el-GR" dirty="0" smtClean="0"/>
              <a:t>Σε αντίθεση με τον </a:t>
            </a:r>
            <a:r>
              <a:rPr lang="el-GR" i="1" dirty="0" err="1" smtClean="0"/>
              <a:t>αδενωματώδη</a:t>
            </a:r>
            <a:r>
              <a:rPr lang="el-GR" i="1" dirty="0" smtClean="0"/>
              <a:t> πολύποδα </a:t>
            </a:r>
            <a:r>
              <a:rPr lang="el-GR" dirty="0" smtClean="0"/>
              <a:t>στα αριστερά, ο οποίος είναι </a:t>
            </a:r>
            <a:r>
              <a:rPr lang="el-GR" i="1" dirty="0" smtClean="0"/>
              <a:t>μικρότερος,</a:t>
            </a:r>
            <a:r>
              <a:rPr lang="el-GR" dirty="0" smtClean="0"/>
              <a:t> </a:t>
            </a:r>
            <a:r>
              <a:rPr lang="el-GR" i="1" dirty="0" err="1" smtClean="0"/>
              <a:t>έμμισχος</a:t>
            </a:r>
            <a:r>
              <a:rPr lang="el-GR" dirty="0"/>
              <a:t> </a:t>
            </a:r>
            <a:r>
              <a:rPr lang="el-GR" dirty="0" smtClean="0"/>
              <a:t>και με </a:t>
            </a:r>
            <a:r>
              <a:rPr lang="el-GR" i="1" dirty="0" smtClean="0"/>
              <a:t>λεία επιφάνεια</a:t>
            </a:r>
            <a:r>
              <a:rPr lang="el-GR" dirty="0" smtClean="0"/>
              <a:t>, το </a:t>
            </a:r>
            <a:r>
              <a:rPr lang="el-GR" dirty="0" smtClean="0">
                <a:effectLst>
                  <a:outerShdw blurRad="38100" dist="38100" dir="2700000" algn="tl">
                    <a:srgbClr val="000000">
                      <a:alpha val="43137"/>
                    </a:srgbClr>
                  </a:outerShdw>
                </a:effectLst>
              </a:rPr>
              <a:t>καρκίνωμα</a:t>
            </a:r>
            <a:r>
              <a:rPr lang="el-GR" dirty="0" smtClean="0"/>
              <a:t> είναι μεγάλο και εμφανίζει </a:t>
            </a:r>
            <a:r>
              <a:rPr lang="el-GR" dirty="0" smtClean="0">
                <a:effectLst>
                  <a:outerShdw blurRad="38100" dist="38100" dir="2700000" algn="tl">
                    <a:srgbClr val="000000">
                      <a:alpha val="43137"/>
                    </a:srgbClr>
                  </a:outerShdw>
                </a:effectLst>
              </a:rPr>
              <a:t>κεντρική</a:t>
            </a:r>
            <a:r>
              <a:rPr lang="el-GR" dirty="0" smtClean="0"/>
              <a:t> </a:t>
            </a:r>
            <a:r>
              <a:rPr lang="el-GR" dirty="0" smtClean="0">
                <a:effectLst>
                  <a:outerShdw blurRad="38100" dist="38100" dir="2700000" algn="tl">
                    <a:srgbClr val="000000">
                      <a:alpha val="43137"/>
                    </a:srgbClr>
                  </a:outerShdw>
                </a:effectLst>
              </a:rPr>
              <a:t>εξέλκωση</a:t>
            </a:r>
            <a:r>
              <a:rPr lang="el-GR" dirty="0" smtClean="0"/>
              <a:t> με </a:t>
            </a:r>
            <a:r>
              <a:rPr lang="el-GR" b="1" dirty="0" smtClean="0">
                <a:effectLst>
                  <a:outerShdw blurRad="38100" dist="38100" dir="2700000" algn="tl">
                    <a:srgbClr val="000000">
                      <a:alpha val="43137"/>
                    </a:srgbClr>
                  </a:outerShdw>
                </a:effectLst>
              </a:rPr>
              <a:t>επηρμένα χείλη </a:t>
            </a:r>
            <a:r>
              <a:rPr lang="el-GR" dirty="0" smtClean="0"/>
              <a:t>και </a:t>
            </a:r>
            <a:r>
              <a:rPr lang="el-GR" b="1" dirty="0" smtClean="0">
                <a:effectLst>
                  <a:outerShdw blurRad="38100" dist="38100" dir="2700000" algn="tl">
                    <a:srgbClr val="000000">
                      <a:alpha val="43137"/>
                    </a:srgbClr>
                  </a:outerShdw>
                </a:effectLst>
              </a:rPr>
              <a:t>ακανόνιστα όρια </a:t>
            </a:r>
            <a:r>
              <a:rPr lang="el-GR" dirty="0" smtClean="0"/>
              <a:t>.</a:t>
            </a:r>
            <a:endParaRPr lang="el-GR" dirty="0"/>
          </a:p>
        </p:txBody>
      </p:sp>
      <p:pic>
        <p:nvPicPr>
          <p:cNvPr id="6146" name="Picture 2" descr="C:\Users\Νεφέλη\Desktop\neok19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80534" y="116632"/>
            <a:ext cx="6534060" cy="45365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00438"/>
            <a:ext cx="9144000" cy="3357562"/>
          </a:xfrm>
        </p:spPr>
        <p:txBody>
          <a:bodyPr rtlCol="0">
            <a:normAutofit fontScale="47500" lnSpcReduction="20000"/>
          </a:bodyPr>
          <a:lstStyle/>
          <a:p>
            <a:pPr algn="ctr" eaLnBrk="1" fontAlgn="auto" hangingPunct="1">
              <a:spcAft>
                <a:spcPts val="0"/>
              </a:spcAft>
              <a:buFont typeface="Arial" charset="0"/>
              <a:buNone/>
              <a:defRPr/>
            </a:pPr>
            <a:r>
              <a:rPr lang="el-GR" sz="4200" dirty="0" smtClean="0"/>
              <a:t>Επίχρισμα αίματος, αρχική εμφάνιση χρόνιας μυελογενούς λευχαιμίας (ΧΜΛ).</a:t>
            </a:r>
          </a:p>
          <a:p>
            <a:pPr marL="0" indent="0" algn="ctr" eaLnBrk="1" fontAlgn="auto" hangingPunct="1">
              <a:spcAft>
                <a:spcPts val="0"/>
              </a:spcAft>
              <a:buFont typeface="Arial" pitchFamily="34" charset="0"/>
              <a:buNone/>
              <a:defRPr/>
            </a:pPr>
            <a:r>
              <a:rPr lang="el-GR" sz="4200" dirty="0" smtClean="0"/>
              <a:t> Υψηλή μεγέθυνση.</a:t>
            </a:r>
          </a:p>
          <a:p>
            <a:pPr marL="0" indent="0" algn="ctr" eaLnBrk="1" fontAlgn="auto" hangingPunct="1">
              <a:spcAft>
                <a:spcPts val="0"/>
              </a:spcAft>
              <a:buFont typeface="Arial" pitchFamily="34" charset="0"/>
              <a:buNone/>
              <a:defRPr/>
            </a:pPr>
            <a:endParaRPr lang="el-GR" dirty="0" smtClean="0"/>
          </a:p>
          <a:p>
            <a:pPr algn="just" eaLnBrk="1" fontAlgn="auto" hangingPunct="1">
              <a:spcAft>
                <a:spcPts val="0"/>
              </a:spcAft>
              <a:buFont typeface="Arial" pitchFamily="34" charset="0"/>
              <a:buChar char="•"/>
              <a:defRPr/>
            </a:pPr>
            <a:r>
              <a:rPr lang="el-GR" sz="3400" dirty="0" smtClean="0"/>
              <a:t>Υπό υψηλή μεγέθυνση, </a:t>
            </a:r>
            <a:r>
              <a:rPr lang="el-GR" sz="3400" dirty="0" err="1" smtClean="0"/>
              <a:t>ταυτοποιούνται</a:t>
            </a:r>
            <a:r>
              <a:rPr lang="el-GR" sz="3400" dirty="0" smtClean="0"/>
              <a:t> </a:t>
            </a:r>
            <a:r>
              <a:rPr lang="el-GR" sz="3400" dirty="0" smtClean="0">
                <a:effectLst>
                  <a:outerShdw blurRad="38100" dist="38100" dir="2700000" algn="tl">
                    <a:srgbClr val="000000">
                      <a:alpha val="43137"/>
                    </a:srgbClr>
                  </a:outerShdw>
                </a:effectLst>
              </a:rPr>
              <a:t>μυελικά </a:t>
            </a:r>
            <a:r>
              <a:rPr lang="el-GR" sz="3400" b="1" dirty="0" smtClean="0">
                <a:effectLst>
                  <a:outerShdw blurRad="38100" dist="38100" dir="2700000" algn="tl">
                    <a:srgbClr val="000000">
                      <a:alpha val="43137"/>
                    </a:srgbClr>
                  </a:outerShdw>
                </a:effectLst>
              </a:rPr>
              <a:t>κοκκιο</a:t>
            </a:r>
            <a:r>
              <a:rPr lang="el-GR" sz="3400" dirty="0" smtClean="0">
                <a:effectLst>
                  <a:outerShdw blurRad="38100" dist="38100" dir="2700000" algn="tl">
                    <a:srgbClr val="000000">
                      <a:alpha val="43137"/>
                    </a:srgbClr>
                  </a:outerShdw>
                </a:effectLst>
              </a:rPr>
              <a:t>κύτταρα </a:t>
            </a:r>
            <a:r>
              <a:rPr lang="el-GR" sz="3400" dirty="0" smtClean="0"/>
              <a:t>σε διάφορα στάδια της ωρίμανσής τους. Το κύτταρο με το μεγάλο πυρήνα, προβάλλον πυρήνιο και περιορισμένο κυτταρόπλασμα είναι μια </a:t>
            </a:r>
            <a:r>
              <a:rPr lang="el-GR" sz="3400" dirty="0" err="1" smtClean="0"/>
              <a:t>μυελοβλάστη</a:t>
            </a:r>
            <a:r>
              <a:rPr lang="el-GR" sz="3400" dirty="0" smtClean="0"/>
              <a:t>. Τα κύτταρα με κάπως μικρότερους πυρήνες και πολυάριθμα </a:t>
            </a:r>
            <a:r>
              <a:rPr lang="el-GR" sz="3400" dirty="0" err="1" smtClean="0"/>
              <a:t>κυτταροπλασματικά</a:t>
            </a:r>
            <a:r>
              <a:rPr lang="el-GR" sz="3400" dirty="0" smtClean="0"/>
              <a:t> κοκκία είναι μυελοκύτταρα. Τα </a:t>
            </a:r>
            <a:r>
              <a:rPr lang="el-GR" sz="3400" dirty="0" err="1" smtClean="0"/>
              <a:t>μεταμυελοκύτταρα</a:t>
            </a:r>
            <a:r>
              <a:rPr lang="el-GR" sz="3400" dirty="0" smtClean="0"/>
              <a:t> έχουν πυρήνα με εγκοπή. Αναγνωρίζεται επίσης ένα νεαρό ουδετερόφιλο.</a:t>
            </a:r>
          </a:p>
          <a:p>
            <a:pPr algn="just" eaLnBrk="1" fontAlgn="auto" hangingPunct="1">
              <a:spcAft>
                <a:spcPts val="0"/>
              </a:spcAft>
              <a:buFont typeface="Arial" pitchFamily="34" charset="0"/>
              <a:buChar char="•"/>
              <a:defRPr/>
            </a:pPr>
            <a:r>
              <a:rPr lang="el-GR" sz="3400" dirty="0" smtClean="0"/>
              <a:t> Η παρουσία </a:t>
            </a:r>
            <a:r>
              <a:rPr lang="el-GR" sz="3400" dirty="0" err="1" smtClean="0"/>
              <a:t>αφθόνων</a:t>
            </a:r>
            <a:r>
              <a:rPr lang="el-GR" sz="3400" dirty="0" smtClean="0"/>
              <a:t> </a:t>
            </a:r>
            <a:r>
              <a:rPr lang="el-GR" sz="3400" dirty="0" smtClean="0">
                <a:effectLst>
                  <a:outerShdw blurRad="38100" dist="38100" dir="2700000" algn="tl">
                    <a:srgbClr val="000000">
                      <a:alpha val="43137"/>
                    </a:srgbClr>
                  </a:outerShdw>
                </a:effectLst>
              </a:rPr>
              <a:t>ανώριμων</a:t>
            </a:r>
            <a:r>
              <a:rPr lang="el-GR" sz="3400" dirty="0" smtClean="0"/>
              <a:t> κυττάρων της σειράς των κοκκιοκυττάρων στο περιφερικό αίμα συνιστά ένα άκρως παθολογικό εύρημα. Προκύπτει από τον εκτεταμένο πολλαπλασιασμό και την αποτυχία διαφοροποίησης των προδρόμων κυττάρων στον μυελό των οστών, τα οποία στη συνέχεια μεταφέρονται στο αίμα και χαρακτηρίζουν τη χρόνια </a:t>
            </a:r>
            <a:r>
              <a:rPr lang="el-GR" sz="3400" dirty="0" err="1" smtClean="0"/>
              <a:t>μυελογενή</a:t>
            </a:r>
            <a:r>
              <a:rPr lang="el-GR" sz="3400" dirty="0" smtClean="0"/>
              <a:t> λευχαιμία (ΧΜΛ</a:t>
            </a:r>
            <a:r>
              <a:rPr lang="el-GR" dirty="0" smtClean="0"/>
              <a:t>).</a:t>
            </a:r>
            <a:endParaRPr lang="el-GR" dirty="0"/>
          </a:p>
        </p:txBody>
      </p:sp>
      <p:pic>
        <p:nvPicPr>
          <p:cNvPr id="9219" name="Picture 2"/>
          <p:cNvPicPr>
            <a:picLocks noChangeAspect="1" noChangeArrowheads="1"/>
          </p:cNvPicPr>
          <p:nvPr/>
        </p:nvPicPr>
        <p:blipFill>
          <a:blip r:embed="rId3" cstate="print"/>
          <a:srcRect/>
          <a:stretch>
            <a:fillRect/>
          </a:stretch>
        </p:blipFill>
        <p:spPr bwMode="auto">
          <a:xfrm>
            <a:off x="2195513" y="188913"/>
            <a:ext cx="4830762" cy="3182937"/>
          </a:xfrm>
          <a:prstGeom prst="rect">
            <a:avLst/>
          </a:prstGeom>
          <a:noFill/>
          <a:ln w="9525">
            <a:noFill/>
            <a:miter lim="800000"/>
            <a:headEnd/>
            <a:tailEnd/>
          </a:ln>
        </p:spPr>
      </p:pic>
      <p:sp>
        <p:nvSpPr>
          <p:cNvPr id="5" name="Ορθογώνιο 4"/>
          <p:cNvSpPr>
            <a:spLocks noChangeArrowheads="1"/>
          </p:cNvSpPr>
          <p:nvPr/>
        </p:nvSpPr>
        <p:spPr bwMode="auto">
          <a:xfrm>
            <a:off x="3059113" y="661988"/>
            <a:ext cx="2244725" cy="368300"/>
          </a:xfrm>
          <a:prstGeom prst="rect">
            <a:avLst/>
          </a:prstGeom>
          <a:noFill/>
          <a:ln w="9525">
            <a:noFill/>
            <a:miter lim="800000"/>
            <a:headEnd/>
            <a:tailEnd/>
          </a:ln>
        </p:spPr>
        <p:txBody>
          <a:bodyPr>
            <a:spAutoFit/>
          </a:bodyPr>
          <a:lstStyle/>
          <a:p>
            <a:r>
              <a:rPr lang="el-GR">
                <a:latin typeface="Calibri" pitchFamily="34" charset="0"/>
              </a:rPr>
              <a:t>μυελοβλάστη</a:t>
            </a:r>
          </a:p>
        </p:txBody>
      </p:sp>
      <p:sp>
        <p:nvSpPr>
          <p:cNvPr id="6" name="Ορθογώνιο 5"/>
          <p:cNvSpPr>
            <a:spLocks noChangeArrowheads="1"/>
          </p:cNvSpPr>
          <p:nvPr/>
        </p:nvSpPr>
        <p:spPr bwMode="auto">
          <a:xfrm>
            <a:off x="3348038" y="2205038"/>
            <a:ext cx="1728787" cy="369887"/>
          </a:xfrm>
          <a:prstGeom prst="rect">
            <a:avLst/>
          </a:prstGeom>
          <a:noFill/>
          <a:ln w="9525">
            <a:noFill/>
            <a:miter lim="800000"/>
            <a:headEnd/>
            <a:tailEnd/>
          </a:ln>
        </p:spPr>
        <p:txBody>
          <a:bodyPr>
            <a:spAutoFit/>
          </a:bodyPr>
          <a:lstStyle/>
          <a:p>
            <a:r>
              <a:rPr lang="el-GR">
                <a:latin typeface="Calibri" pitchFamily="34" charset="0"/>
              </a:rPr>
              <a:t>μυελοκύτταρο</a:t>
            </a:r>
          </a:p>
        </p:txBody>
      </p:sp>
      <p:sp>
        <p:nvSpPr>
          <p:cNvPr id="7" name="Ορθογώνιο 6"/>
          <p:cNvSpPr>
            <a:spLocks noChangeArrowheads="1"/>
          </p:cNvSpPr>
          <p:nvPr/>
        </p:nvSpPr>
        <p:spPr bwMode="auto">
          <a:xfrm rot="10800000" flipH="1" flipV="1">
            <a:off x="5076825" y="2819400"/>
            <a:ext cx="2087563" cy="368300"/>
          </a:xfrm>
          <a:prstGeom prst="rect">
            <a:avLst/>
          </a:prstGeom>
          <a:noFill/>
          <a:ln w="9525">
            <a:noFill/>
            <a:miter lim="800000"/>
            <a:headEnd/>
            <a:tailEnd/>
          </a:ln>
        </p:spPr>
        <p:txBody>
          <a:bodyPr>
            <a:spAutoFit/>
          </a:bodyPr>
          <a:lstStyle/>
          <a:p>
            <a:r>
              <a:rPr lang="el-GR">
                <a:latin typeface="Calibri" pitchFamily="34" charset="0"/>
              </a:rPr>
              <a:t>μεταμυελοκύτταρο</a:t>
            </a:r>
          </a:p>
        </p:txBody>
      </p:sp>
      <p:sp>
        <p:nvSpPr>
          <p:cNvPr id="8" name="Ορθογώνιο 7"/>
          <p:cNvSpPr>
            <a:spLocks noChangeArrowheads="1"/>
          </p:cNvSpPr>
          <p:nvPr/>
        </p:nvSpPr>
        <p:spPr bwMode="auto">
          <a:xfrm rot="10800000" flipH="1" flipV="1">
            <a:off x="4284663" y="1320800"/>
            <a:ext cx="2087562" cy="368300"/>
          </a:xfrm>
          <a:prstGeom prst="rect">
            <a:avLst/>
          </a:prstGeom>
          <a:noFill/>
          <a:ln w="9525">
            <a:noFill/>
            <a:miter lim="800000"/>
            <a:headEnd/>
            <a:tailEnd/>
          </a:ln>
        </p:spPr>
        <p:txBody>
          <a:bodyPr>
            <a:spAutoFit/>
          </a:bodyPr>
          <a:lstStyle/>
          <a:p>
            <a:r>
              <a:rPr lang="el-GR">
                <a:latin typeface="Calibri" pitchFamily="34" charset="0"/>
              </a:rPr>
              <a:t>ουδετερόφιλο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260350"/>
            <a:ext cx="9144000" cy="6597650"/>
          </a:xfrm>
        </p:spPr>
        <p:txBody>
          <a:bodyPr rtlCol="0">
            <a:normAutofit lnSpcReduction="10000"/>
          </a:bodyPr>
          <a:lstStyle/>
          <a:p>
            <a:pPr algn="just" eaLnBrk="1" fontAlgn="auto" hangingPunct="1">
              <a:spcAft>
                <a:spcPts val="0"/>
              </a:spcAft>
              <a:buFont typeface="Arial" pitchFamily="34" charset="0"/>
              <a:buChar char="•"/>
              <a:defRPr/>
            </a:pPr>
            <a:r>
              <a:rPr lang="el-GR" dirty="0" smtClean="0"/>
              <a:t>Ποια </a:t>
            </a:r>
            <a:r>
              <a:rPr lang="el-GR" dirty="0"/>
              <a:t>γενετική αλλοίωση σχετίζεται με </a:t>
            </a:r>
            <a:r>
              <a:rPr lang="el-GR" dirty="0" smtClean="0"/>
              <a:t>τη </a:t>
            </a:r>
            <a:r>
              <a:rPr lang="el-GR" dirty="0" smtClean="0">
                <a:effectLst>
                  <a:outerShdw blurRad="38100" dist="38100" dir="2700000" algn="tl">
                    <a:srgbClr val="000000">
                      <a:alpha val="43137"/>
                    </a:srgbClr>
                  </a:outerShdw>
                </a:effectLst>
              </a:rPr>
              <a:t>χρόνια </a:t>
            </a:r>
            <a:r>
              <a:rPr lang="el-GR" dirty="0" err="1">
                <a:effectLst>
                  <a:outerShdw blurRad="38100" dist="38100" dir="2700000" algn="tl">
                    <a:srgbClr val="000000">
                      <a:alpha val="43137"/>
                    </a:srgbClr>
                  </a:outerShdw>
                </a:effectLst>
              </a:rPr>
              <a:t>μυελογενή</a:t>
            </a:r>
            <a:r>
              <a:rPr lang="el-GR" dirty="0">
                <a:effectLst>
                  <a:outerShdw blurRad="38100" dist="38100" dir="2700000" algn="tl">
                    <a:srgbClr val="000000">
                      <a:alpha val="43137"/>
                    </a:srgbClr>
                  </a:outerShdw>
                </a:effectLst>
              </a:rPr>
              <a:t> λευχαιμία</a:t>
            </a:r>
            <a:r>
              <a:rPr lang="el-GR" dirty="0" smtClean="0"/>
              <a:t>;</a:t>
            </a:r>
          </a:p>
          <a:p>
            <a:pPr algn="just" eaLnBrk="1" fontAlgn="auto" hangingPunct="1">
              <a:spcAft>
                <a:spcPts val="0"/>
              </a:spcAft>
              <a:buFont typeface="Wingdings" pitchFamily="2" charset="2"/>
              <a:buChar char="ü"/>
              <a:defRPr/>
            </a:pPr>
            <a:r>
              <a:rPr lang="el-GR" dirty="0"/>
              <a:t>Η γενετική αλλοίωση της χρόνιας </a:t>
            </a:r>
            <a:r>
              <a:rPr lang="el-GR" dirty="0" err="1" smtClean="0"/>
              <a:t>μυελογενούς</a:t>
            </a:r>
            <a:r>
              <a:rPr lang="el-GR" dirty="0" smtClean="0"/>
              <a:t> </a:t>
            </a:r>
            <a:r>
              <a:rPr lang="el-GR" dirty="0"/>
              <a:t>λευχαιμίας είναι ο σχηματισμός </a:t>
            </a:r>
            <a:r>
              <a:rPr lang="el-GR" dirty="0" smtClean="0"/>
              <a:t>ενός </a:t>
            </a:r>
            <a:r>
              <a:rPr lang="el-GR" dirty="0" smtClean="0">
                <a:effectLst>
                  <a:outerShdw blurRad="38100" dist="38100" dir="2700000" algn="tl">
                    <a:srgbClr val="000000">
                      <a:alpha val="43137"/>
                    </a:srgbClr>
                  </a:outerShdw>
                </a:effectLst>
              </a:rPr>
              <a:t>γονιδίου </a:t>
            </a:r>
            <a:r>
              <a:rPr lang="el-GR" dirty="0">
                <a:effectLst>
                  <a:outerShdw blurRad="38100" dist="38100" dir="2700000" algn="tl">
                    <a:srgbClr val="000000">
                      <a:alpha val="43137"/>
                    </a:srgbClr>
                  </a:outerShdw>
                </a:effectLst>
              </a:rPr>
              <a:t>σύντηξης BCR / ABL</a:t>
            </a:r>
            <a:r>
              <a:rPr lang="el-GR" dirty="0"/>
              <a:t> που έχει ισχυρή δραστικότητα </a:t>
            </a:r>
            <a:r>
              <a:rPr lang="el-GR" dirty="0" err="1"/>
              <a:t>κινάσης</a:t>
            </a:r>
            <a:r>
              <a:rPr lang="el-GR" dirty="0"/>
              <a:t> </a:t>
            </a:r>
            <a:r>
              <a:rPr lang="el-GR" dirty="0" err="1"/>
              <a:t>τυροσίνης</a:t>
            </a:r>
            <a:r>
              <a:rPr lang="el-GR" dirty="0" smtClean="0"/>
              <a:t>.</a:t>
            </a:r>
            <a:endParaRPr lang="en-US" dirty="0" smtClean="0"/>
          </a:p>
          <a:p>
            <a:pPr algn="just" eaLnBrk="1" fontAlgn="auto" hangingPunct="1">
              <a:spcAft>
                <a:spcPts val="0"/>
              </a:spcAft>
              <a:buFont typeface="Arial" pitchFamily="34" charset="0"/>
              <a:buChar char="•"/>
              <a:defRPr/>
            </a:pPr>
            <a:r>
              <a:rPr lang="el-GR" dirty="0" smtClean="0"/>
              <a:t>Πώς διαμορφώνεται ο σχετικός </a:t>
            </a:r>
            <a:r>
              <a:rPr lang="el-GR" dirty="0" err="1" smtClean="0"/>
              <a:t>καρυότυπος</a:t>
            </a:r>
            <a:r>
              <a:rPr lang="en-US" dirty="0" smtClean="0"/>
              <a:t>;</a:t>
            </a:r>
            <a:endParaRPr lang="el-GR" dirty="0" smtClean="0"/>
          </a:p>
          <a:p>
            <a:pPr algn="just" eaLnBrk="1" fontAlgn="auto" hangingPunct="1">
              <a:spcAft>
                <a:spcPts val="0"/>
              </a:spcAft>
              <a:buFont typeface="Wingdings" pitchFamily="2" charset="2"/>
              <a:buChar char="ü"/>
              <a:defRPr/>
            </a:pPr>
            <a:r>
              <a:rPr lang="el-GR" dirty="0"/>
              <a:t>Η ανωμαλία </a:t>
            </a:r>
            <a:r>
              <a:rPr lang="el-GR" dirty="0" err="1"/>
              <a:t>καρυότυπου</a:t>
            </a:r>
            <a:r>
              <a:rPr lang="el-GR" dirty="0"/>
              <a:t> στη ΧΜΛ είναι </a:t>
            </a:r>
            <a:r>
              <a:rPr lang="el-GR" dirty="0" smtClean="0"/>
              <a:t>η t </a:t>
            </a:r>
            <a:r>
              <a:rPr lang="el-GR" dirty="0"/>
              <a:t>(</a:t>
            </a:r>
            <a:r>
              <a:rPr lang="el-GR" dirty="0" smtClean="0"/>
              <a:t>9</a:t>
            </a:r>
            <a:r>
              <a:rPr lang="en-US" dirty="0" smtClean="0"/>
              <a:t>;</a:t>
            </a:r>
            <a:r>
              <a:rPr lang="el-GR" dirty="0" smtClean="0"/>
              <a:t>22</a:t>
            </a:r>
            <a:r>
              <a:rPr lang="el-GR" dirty="0"/>
              <a:t>) (</a:t>
            </a:r>
            <a:r>
              <a:rPr lang="el-GR" dirty="0" smtClean="0"/>
              <a:t>q34</a:t>
            </a:r>
            <a:r>
              <a:rPr lang="en-US" dirty="0"/>
              <a:t>;</a:t>
            </a:r>
            <a:r>
              <a:rPr lang="el-GR" dirty="0" smtClean="0"/>
              <a:t>q11.2</a:t>
            </a:r>
            <a:r>
              <a:rPr lang="el-GR" dirty="0"/>
              <a:t>), μια </a:t>
            </a:r>
            <a:r>
              <a:rPr lang="el-GR" dirty="0" err="1" smtClean="0"/>
              <a:t>διαμετάθεση</a:t>
            </a:r>
            <a:r>
              <a:rPr lang="el-GR" dirty="0" smtClean="0"/>
              <a:t> </a:t>
            </a:r>
            <a:r>
              <a:rPr lang="el-GR" dirty="0"/>
              <a:t>μεταξύ </a:t>
            </a:r>
            <a:r>
              <a:rPr lang="el-GR" dirty="0" smtClean="0"/>
              <a:t>του ενός </a:t>
            </a:r>
            <a:r>
              <a:rPr lang="el-GR" dirty="0"/>
              <a:t>χρωμοσώματος </a:t>
            </a:r>
            <a:r>
              <a:rPr lang="el-GR" dirty="0" smtClean="0"/>
              <a:t> </a:t>
            </a:r>
            <a:r>
              <a:rPr lang="el-GR" dirty="0"/>
              <a:t>9 και </a:t>
            </a:r>
            <a:r>
              <a:rPr lang="el-GR" dirty="0" smtClean="0"/>
              <a:t>του ενός </a:t>
            </a:r>
            <a:r>
              <a:rPr lang="el-GR" dirty="0"/>
              <a:t>χρωμοσώματος </a:t>
            </a:r>
            <a:r>
              <a:rPr lang="el-GR" dirty="0" smtClean="0"/>
              <a:t> </a:t>
            </a:r>
            <a:r>
              <a:rPr lang="el-GR" dirty="0"/>
              <a:t>22</a:t>
            </a:r>
            <a:r>
              <a:rPr lang="el-GR" dirty="0" smtClean="0"/>
              <a:t>.</a:t>
            </a:r>
          </a:p>
          <a:p>
            <a:pPr algn="just" eaLnBrk="1" fontAlgn="auto" hangingPunct="1">
              <a:spcAft>
                <a:spcPts val="0"/>
              </a:spcAft>
              <a:buFont typeface="Wingdings" pitchFamily="2" charset="2"/>
              <a:buChar char="ü"/>
              <a:defRPr/>
            </a:pPr>
            <a:r>
              <a:rPr lang="el-GR" dirty="0" smtClean="0"/>
              <a:t> </a:t>
            </a:r>
            <a:r>
              <a:rPr lang="el-GR" dirty="0"/>
              <a:t>Το υβριδικό χρωμόσωμα </a:t>
            </a:r>
            <a:r>
              <a:rPr lang="el-GR" dirty="0" smtClean="0"/>
              <a:t>22 </a:t>
            </a:r>
            <a:r>
              <a:rPr lang="el-GR" dirty="0"/>
              <a:t>ονομάζεται χρωμόσωμα της Φιλαδέλφειας. </a:t>
            </a:r>
            <a:r>
              <a:rPr lang="el-GR" dirty="0">
                <a:effectLst>
                  <a:outerShdw blurRad="38100" dist="38100" dir="2700000" algn="tl">
                    <a:srgbClr val="000000">
                      <a:alpha val="43137"/>
                    </a:srgbClr>
                  </a:outerShdw>
                </a:effectLst>
              </a:rPr>
              <a:t>Το γονίδιο σύντηξης σχηματίζεται από αυτή τη </a:t>
            </a:r>
            <a:r>
              <a:rPr lang="el-GR" dirty="0" err="1" smtClean="0">
                <a:effectLst>
                  <a:outerShdw blurRad="38100" dist="38100" dir="2700000" algn="tl">
                    <a:srgbClr val="000000">
                      <a:alpha val="43137"/>
                    </a:srgbClr>
                  </a:outerShdw>
                </a:effectLst>
              </a:rPr>
              <a:t>διαμετάθεση</a:t>
            </a:r>
            <a:r>
              <a:rPr lang="el-GR" dirty="0"/>
              <a:t>.</a:t>
            </a:r>
            <a:endParaRPr 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00438"/>
            <a:ext cx="9144000" cy="3357562"/>
          </a:xfrm>
        </p:spPr>
        <p:txBody>
          <a:bodyPr rtlCol="0">
            <a:normAutofit fontScale="32500" lnSpcReduction="20000"/>
          </a:bodyPr>
          <a:lstStyle/>
          <a:p>
            <a:pPr algn="ctr" eaLnBrk="1" fontAlgn="auto" hangingPunct="1">
              <a:spcAft>
                <a:spcPts val="0"/>
              </a:spcAft>
              <a:buFont typeface="Arial" charset="0"/>
              <a:buNone/>
              <a:defRPr/>
            </a:pPr>
            <a:r>
              <a:rPr lang="el-GR" sz="6200" dirty="0" smtClean="0"/>
              <a:t>ΧΜΛ, θετική για χρωμόσωμα Φιλαδέλφειας</a:t>
            </a:r>
            <a:r>
              <a:rPr lang="en-US" sz="6200" dirty="0" smtClean="0"/>
              <a:t> – </a:t>
            </a:r>
            <a:r>
              <a:rPr lang="el-GR" sz="6200" dirty="0">
                <a:effectLst>
                  <a:outerShdw blurRad="38100" dist="38100" dir="2700000" algn="tl">
                    <a:srgbClr val="000000">
                      <a:alpha val="43137"/>
                    </a:srgbClr>
                  </a:outerShdw>
                </a:effectLst>
              </a:rPr>
              <a:t>Α</a:t>
            </a:r>
            <a:r>
              <a:rPr lang="el-GR" sz="6200" dirty="0" smtClean="0">
                <a:effectLst>
                  <a:outerShdw blurRad="38100" dist="38100" dir="2700000" algn="tl">
                    <a:srgbClr val="000000">
                      <a:alpha val="43137"/>
                    </a:srgbClr>
                  </a:outerShdw>
                </a:effectLst>
              </a:rPr>
              <a:t>ρχικός</a:t>
            </a:r>
            <a:r>
              <a:rPr lang="el-GR" sz="6200" dirty="0" smtClean="0"/>
              <a:t> </a:t>
            </a:r>
            <a:r>
              <a:rPr lang="el-GR" sz="6200" dirty="0" err="1" smtClean="0"/>
              <a:t>καρυότυπος</a:t>
            </a:r>
            <a:r>
              <a:rPr lang="el-GR" sz="6200" dirty="0" smtClean="0"/>
              <a:t> της ασθενούς.</a:t>
            </a:r>
          </a:p>
          <a:p>
            <a:pPr eaLnBrk="1" fontAlgn="auto" hangingPunct="1">
              <a:spcAft>
                <a:spcPts val="0"/>
              </a:spcAft>
              <a:buFont typeface="Arial" pitchFamily="34" charset="0"/>
              <a:buChar char="•"/>
              <a:defRPr/>
            </a:pPr>
            <a:endParaRPr lang="el-GR" dirty="0" smtClean="0"/>
          </a:p>
          <a:p>
            <a:pPr algn="just" eaLnBrk="1" fontAlgn="auto" hangingPunct="1">
              <a:spcAft>
                <a:spcPts val="0"/>
              </a:spcAft>
              <a:buFont typeface="Arial" pitchFamily="34" charset="0"/>
              <a:buChar char="•"/>
              <a:defRPr/>
            </a:pPr>
            <a:r>
              <a:rPr lang="el-GR" sz="5500" dirty="0" smtClean="0"/>
              <a:t>Η ανάλυση </a:t>
            </a:r>
            <a:r>
              <a:rPr lang="el-GR" sz="5500" dirty="0" err="1" smtClean="0"/>
              <a:t>καρυότυπου</a:t>
            </a:r>
            <a:r>
              <a:rPr lang="el-GR" sz="5500" dirty="0" smtClean="0"/>
              <a:t> σε αυτόματα διαιρούμενα λευκά αιμοσφαίρια από αυτήν την ασθενή αποκαλύπτει, σε κάθε διαιρούμενο κύτταρο, μια μετατόπιση στην οποία μια περιοχή του μακρού βραχίονα του ενός χρωμοσώματος  9 και μια περιοχή του μακρού βραχίονα του ενός χρωμοσώματος 22 έχουν ανταλλάξει θέσεις: t (9</a:t>
            </a:r>
            <a:r>
              <a:rPr lang="en-US" sz="5500" dirty="0" smtClean="0"/>
              <a:t>;</a:t>
            </a:r>
            <a:r>
              <a:rPr lang="el-GR" sz="5500" dirty="0" smtClean="0"/>
              <a:t>22) (q34</a:t>
            </a:r>
            <a:r>
              <a:rPr lang="en-US" sz="5500" dirty="0" smtClean="0"/>
              <a:t>;</a:t>
            </a:r>
            <a:r>
              <a:rPr lang="el-GR" sz="5500" dirty="0" smtClean="0"/>
              <a:t>q11.2). Το νέο, υβριδικό χρωμόσωμα </a:t>
            </a:r>
            <a:r>
              <a:rPr lang="en-US" sz="5500" dirty="0"/>
              <a:t> </a:t>
            </a:r>
            <a:r>
              <a:rPr lang="el-GR" sz="5500" dirty="0" smtClean="0"/>
              <a:t>22 ονομάζεται χρωμόσωμα της Φιλαδέλφειας, συχνά συντομευμένο ως </a:t>
            </a:r>
            <a:r>
              <a:rPr lang="el-GR" sz="5500" dirty="0" err="1" smtClean="0"/>
              <a:t>Ph</a:t>
            </a:r>
            <a:r>
              <a:rPr lang="el-GR" sz="5500" dirty="0" smtClean="0"/>
              <a:t> (ή Ph1, σε παλαιότερη βιβλιογραφία). Σε συνδυασμό με το επίχρισμα αίματος της εν λόγω ασθενούς, το </a:t>
            </a:r>
            <a:r>
              <a:rPr lang="en-US" sz="5500" dirty="0" err="1" smtClean="0"/>
              <a:t>Ph</a:t>
            </a:r>
            <a:r>
              <a:rPr lang="en-US" sz="5500" dirty="0" smtClean="0"/>
              <a:t> </a:t>
            </a:r>
            <a:r>
              <a:rPr lang="el-GR" sz="5500" dirty="0" smtClean="0"/>
              <a:t>αποβαίνει διαγνωστικό για τη ΧΜΛ. Δεν παρατηρούνται άλλες </a:t>
            </a:r>
            <a:r>
              <a:rPr lang="el-GR" sz="5500" dirty="0" err="1" smtClean="0"/>
              <a:t>χρωμοσωμικές</a:t>
            </a:r>
            <a:r>
              <a:rPr lang="el-GR" sz="5500" dirty="0" smtClean="0"/>
              <a:t> ανωμαλίες στον </a:t>
            </a:r>
            <a:r>
              <a:rPr lang="el-GR" sz="5500" dirty="0" err="1" smtClean="0"/>
              <a:t>καρυότυπο</a:t>
            </a:r>
            <a:r>
              <a:rPr lang="el-GR" sz="5500" dirty="0" smtClean="0"/>
              <a:t> που απεικονίζεται.</a:t>
            </a:r>
          </a:p>
          <a:p>
            <a:pPr algn="just" eaLnBrk="1" fontAlgn="auto" hangingPunct="1">
              <a:spcAft>
                <a:spcPts val="0"/>
              </a:spcAft>
              <a:buFont typeface="Arial" pitchFamily="34" charset="0"/>
              <a:buChar char="•"/>
              <a:defRPr/>
            </a:pPr>
            <a:r>
              <a:rPr lang="el-GR" sz="5500" dirty="0"/>
              <a:t>Πόσο συχνά παρατηρείται αυτή η </a:t>
            </a:r>
            <a:r>
              <a:rPr lang="el-GR" sz="5500" dirty="0" err="1" smtClean="0"/>
              <a:t>διαμετάθεση</a:t>
            </a:r>
            <a:r>
              <a:rPr lang="el-GR" sz="5500" dirty="0" smtClean="0"/>
              <a:t>  </a:t>
            </a:r>
            <a:r>
              <a:rPr lang="el-GR" sz="5500" dirty="0"/>
              <a:t>στη </a:t>
            </a:r>
            <a:r>
              <a:rPr lang="el-GR" sz="5500" dirty="0" smtClean="0"/>
              <a:t>ΧΜΛ</a:t>
            </a:r>
            <a:r>
              <a:rPr lang="el-GR" sz="5500" dirty="0"/>
              <a:t> </a:t>
            </a:r>
            <a:r>
              <a:rPr lang="el-GR" sz="5500" dirty="0" smtClean="0"/>
              <a:t>και πώς αξιολογείται ο ρόλος </a:t>
            </a:r>
            <a:r>
              <a:rPr lang="el-GR" sz="5500" dirty="0"/>
              <a:t>αυτής της γενετικής αλλοίωσης στη δημιουργία </a:t>
            </a:r>
            <a:r>
              <a:rPr lang="el-GR" sz="5500" dirty="0" smtClean="0"/>
              <a:t>της ΧΜΛ;</a:t>
            </a:r>
          </a:p>
          <a:p>
            <a:pPr algn="just" eaLnBrk="1" fontAlgn="auto" hangingPunct="1">
              <a:spcAft>
                <a:spcPts val="0"/>
              </a:spcAft>
              <a:buFont typeface="Wingdings" pitchFamily="2" charset="2"/>
              <a:buChar char="ü"/>
              <a:defRPr/>
            </a:pPr>
            <a:r>
              <a:rPr lang="el-GR" sz="5500" dirty="0" smtClean="0"/>
              <a:t>Περισσότερες </a:t>
            </a:r>
            <a:r>
              <a:rPr lang="el-GR" sz="5500" dirty="0"/>
              <a:t>από το 95% των περιπτώσεων έχουν αυτή τη </a:t>
            </a:r>
            <a:r>
              <a:rPr lang="el-GR" sz="5500" dirty="0" err="1" smtClean="0"/>
              <a:t>διαμετάθεση</a:t>
            </a:r>
            <a:r>
              <a:rPr lang="el-GR" sz="5500" dirty="0" smtClean="0"/>
              <a:t>, οπότε προφανώς συνιστά κρίσιμο γεγονός</a:t>
            </a:r>
            <a:r>
              <a:rPr lang="el-GR" sz="5500" dirty="0" smtClean="0">
                <a:solidFill>
                  <a:srgbClr val="FF0000"/>
                </a:solidFill>
              </a:rPr>
              <a:t> </a:t>
            </a:r>
            <a:r>
              <a:rPr lang="el-GR" sz="5500" dirty="0" smtClean="0"/>
              <a:t>στην </a:t>
            </a:r>
            <a:r>
              <a:rPr lang="el-GR" sz="5500" dirty="0" err="1" smtClean="0"/>
              <a:t>παθογένεση</a:t>
            </a:r>
            <a:r>
              <a:rPr lang="el-GR" sz="5500" dirty="0" smtClean="0"/>
              <a:t> της ΧΜΛ.</a:t>
            </a:r>
            <a:endParaRPr lang="el-GR" sz="5500" dirty="0"/>
          </a:p>
        </p:txBody>
      </p:sp>
      <p:pic>
        <p:nvPicPr>
          <p:cNvPr id="11267" name="Picture 2"/>
          <p:cNvPicPr>
            <a:picLocks noChangeAspect="1" noChangeArrowheads="1"/>
          </p:cNvPicPr>
          <p:nvPr/>
        </p:nvPicPr>
        <p:blipFill>
          <a:blip r:embed="rId3" cstate="print"/>
          <a:srcRect/>
          <a:stretch>
            <a:fillRect/>
          </a:stretch>
        </p:blipFill>
        <p:spPr bwMode="auto">
          <a:xfrm>
            <a:off x="2349500" y="260350"/>
            <a:ext cx="4445000" cy="3175000"/>
          </a:xfrm>
          <a:prstGeom prst="rect">
            <a:avLst/>
          </a:prstGeom>
          <a:noFill/>
          <a:ln w="9525">
            <a:noFill/>
            <a:miter lim="800000"/>
            <a:headEnd/>
            <a:tailEnd/>
          </a:ln>
        </p:spPr>
      </p:pic>
      <p:pic>
        <p:nvPicPr>
          <p:cNvPr id="11268" name="Μελάνι 4"/>
          <p:cNvPicPr>
            <a:picLocks noChangeAspect="1" noChangeArrowheads="1"/>
          </p:cNvPicPr>
          <p:nvPr/>
        </p:nvPicPr>
        <p:blipFill>
          <a:blip r:embed="rId4" cstate="print"/>
          <a:srcRect/>
          <a:stretch>
            <a:fillRect/>
          </a:stretch>
        </p:blipFill>
        <p:spPr bwMode="auto">
          <a:xfrm>
            <a:off x="4575175" y="1260475"/>
            <a:ext cx="558800" cy="185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933825"/>
            <a:ext cx="9144000" cy="2924175"/>
          </a:xfrm>
        </p:spPr>
        <p:txBody>
          <a:bodyPr rtlCol="0">
            <a:normAutofit lnSpcReduction="10000"/>
          </a:bodyPr>
          <a:lstStyle/>
          <a:p>
            <a:pPr algn="ctr" eaLnBrk="1" fontAlgn="auto" hangingPunct="1">
              <a:spcAft>
                <a:spcPts val="0"/>
              </a:spcAft>
              <a:buFont typeface="Arial" charset="0"/>
              <a:buNone/>
              <a:defRPr/>
            </a:pPr>
            <a:r>
              <a:rPr lang="el-GR" sz="2400" dirty="0" smtClean="0"/>
              <a:t>Επίχρισμα περιφερικού αίματος κατά τη </a:t>
            </a:r>
            <a:r>
              <a:rPr lang="el-GR" sz="2400" dirty="0" smtClean="0">
                <a:effectLst>
                  <a:outerShdw blurRad="38100" dist="38100" dir="2700000" algn="tl">
                    <a:srgbClr val="000000">
                      <a:alpha val="43137"/>
                    </a:srgbClr>
                  </a:outerShdw>
                </a:effectLst>
              </a:rPr>
              <a:t>βλαστική κρίση </a:t>
            </a:r>
            <a:r>
              <a:rPr lang="el-GR" sz="2400" dirty="0" smtClean="0"/>
              <a:t>της ΧΜΛ. Χαμηλή μεγέθυνση. </a:t>
            </a:r>
          </a:p>
          <a:p>
            <a:pPr algn="just" eaLnBrk="1" fontAlgn="auto" hangingPunct="1">
              <a:spcAft>
                <a:spcPts val="0"/>
              </a:spcAft>
              <a:buFont typeface="Arial" pitchFamily="34" charset="0"/>
              <a:buChar char="•"/>
              <a:defRPr/>
            </a:pPr>
            <a:r>
              <a:rPr lang="el-GR" dirty="0" smtClean="0"/>
              <a:t>Η </a:t>
            </a:r>
            <a:r>
              <a:rPr lang="el-GR" dirty="0" err="1"/>
              <a:t>λ</a:t>
            </a:r>
            <a:r>
              <a:rPr lang="el-GR" dirty="0" err="1" smtClean="0"/>
              <a:t>ευκοκυττάρωση</a:t>
            </a:r>
            <a:r>
              <a:rPr lang="el-GR" dirty="0" smtClean="0"/>
              <a:t> είναι και πάλι παρούσα.</a:t>
            </a:r>
          </a:p>
          <a:p>
            <a:pPr algn="just" eaLnBrk="1" fontAlgn="auto" hangingPunct="1">
              <a:spcAft>
                <a:spcPts val="0"/>
              </a:spcAft>
              <a:buFont typeface="Arial" pitchFamily="34" charset="0"/>
              <a:buChar char="•"/>
              <a:defRPr/>
            </a:pPr>
            <a:r>
              <a:rPr lang="el-GR" dirty="0" smtClean="0"/>
              <a:t> Τα κύτταρα είναι δύσκολο να αναγνωριστούν σε αυτή τη μεγέθυνση. Όλα φαίνονται πολύ παρόμοια (</a:t>
            </a:r>
            <a:r>
              <a:rPr lang="el-GR" dirty="0" err="1" smtClean="0"/>
              <a:t>μονόμορφη</a:t>
            </a:r>
            <a:r>
              <a:rPr lang="el-GR" dirty="0" smtClean="0"/>
              <a:t> εμφάνιση).</a:t>
            </a:r>
            <a:endParaRPr lang="el-GR" dirty="0"/>
          </a:p>
        </p:txBody>
      </p:sp>
      <p:pic>
        <p:nvPicPr>
          <p:cNvPr id="12291" name="Picture 2" descr="C:\Users\Νεφέλη\Desktop\neo140.jpg"/>
          <p:cNvPicPr>
            <a:picLocks noChangeAspect="1" noChangeArrowheads="1"/>
          </p:cNvPicPr>
          <p:nvPr/>
        </p:nvPicPr>
        <p:blipFill>
          <a:blip r:embed="rId3" cstate="print"/>
          <a:srcRect/>
          <a:stretch>
            <a:fillRect/>
          </a:stretch>
        </p:blipFill>
        <p:spPr bwMode="auto">
          <a:xfrm>
            <a:off x="2051050" y="254000"/>
            <a:ext cx="5408613"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213100"/>
            <a:ext cx="9144000" cy="3887788"/>
          </a:xfrm>
        </p:spPr>
        <p:txBody>
          <a:bodyPr rtlCol="0">
            <a:normAutofit fontScale="92500" lnSpcReduction="20000"/>
          </a:bodyPr>
          <a:lstStyle/>
          <a:p>
            <a:pPr algn="ctr" eaLnBrk="1" fontAlgn="auto" hangingPunct="1">
              <a:spcAft>
                <a:spcPts val="0"/>
              </a:spcAft>
              <a:buFont typeface="Arial" pitchFamily="34" charset="0"/>
              <a:buChar char="•"/>
              <a:defRPr/>
            </a:pPr>
            <a:r>
              <a:rPr lang="el-GR" dirty="0" smtClean="0"/>
              <a:t>Επίχρισμα αίματος κατά τη βλαστική κρίση της ΧΜΛ.</a:t>
            </a:r>
          </a:p>
          <a:p>
            <a:pPr marL="0" indent="0" algn="ctr" eaLnBrk="1" fontAlgn="auto" hangingPunct="1">
              <a:spcAft>
                <a:spcPts val="0"/>
              </a:spcAft>
              <a:buFont typeface="Arial" pitchFamily="34" charset="0"/>
              <a:buNone/>
              <a:defRPr/>
            </a:pPr>
            <a:r>
              <a:rPr lang="el-GR" sz="2600" dirty="0" smtClean="0"/>
              <a:t>Υψηλή μεγέθυνση</a:t>
            </a:r>
            <a:r>
              <a:rPr lang="el-GR" dirty="0" smtClean="0"/>
              <a:t>. </a:t>
            </a:r>
          </a:p>
          <a:p>
            <a:pPr algn="just" eaLnBrk="1" fontAlgn="auto" hangingPunct="1">
              <a:spcAft>
                <a:spcPts val="0"/>
              </a:spcAft>
              <a:buFont typeface="Arial" pitchFamily="34" charset="0"/>
              <a:buChar char="•"/>
              <a:defRPr/>
            </a:pPr>
            <a:r>
              <a:rPr lang="el-GR" sz="2100" dirty="0" smtClean="0"/>
              <a:t>Τα λευκοκύτταρα είναι μεγάλα με υψηλή αναλογία πυρήνα / κυτταροπλάσματος και εμφανή </a:t>
            </a:r>
            <a:r>
              <a:rPr lang="el-GR" sz="2100" dirty="0" err="1" smtClean="0"/>
              <a:t>πυρήνια</a:t>
            </a:r>
            <a:r>
              <a:rPr lang="el-GR" sz="2100" dirty="0" smtClean="0"/>
              <a:t> (κύκλοι). Αυτά είναι όλα βλάστες, δηλαδή πολύ ανώριμα κύτταρα, με λεμφοειδή μορφολογία. Σημειώστε ότι αυτή η εικόνα είναι πολύ </a:t>
            </a:r>
            <a:r>
              <a:rPr lang="el-GR" sz="2100" i="1" dirty="0" smtClean="0"/>
              <a:t>διαφορετική</a:t>
            </a:r>
            <a:r>
              <a:rPr lang="el-GR" sz="2100" dirty="0" smtClean="0"/>
              <a:t> από αυτή που είχε παρατηρηθεί πριν η ασθενής εισέλθει στη φάση βλαστικής κρίσης (οξεία φάση) της νόσου.</a:t>
            </a:r>
          </a:p>
          <a:p>
            <a:pPr algn="just" eaLnBrk="1" fontAlgn="auto" hangingPunct="1">
              <a:spcAft>
                <a:spcPts val="0"/>
              </a:spcAft>
              <a:buFont typeface="Arial" pitchFamily="34" charset="0"/>
              <a:buChar char="•"/>
              <a:defRPr/>
            </a:pPr>
            <a:r>
              <a:rPr lang="el-GR" sz="2100" dirty="0"/>
              <a:t>Πώς μπορεί κανείς να προσδιορίσει εάν </a:t>
            </a:r>
            <a:r>
              <a:rPr lang="el-GR" sz="2100" dirty="0" smtClean="0"/>
              <a:t>η παρούσα </a:t>
            </a:r>
            <a:r>
              <a:rPr lang="el-GR" sz="2100" dirty="0"/>
              <a:t>λεμφοειδής κακοήθεια σχετίζεται με την </a:t>
            </a:r>
            <a:r>
              <a:rPr lang="el-GR" sz="2100" dirty="0" err="1"/>
              <a:t>μυελοειδή</a:t>
            </a:r>
            <a:r>
              <a:rPr lang="el-GR" sz="2100" dirty="0"/>
              <a:t> κακοήθεια που εντοπίστηκε στην αρχική </a:t>
            </a:r>
            <a:r>
              <a:rPr lang="el-GR" sz="2100" dirty="0" smtClean="0"/>
              <a:t>εμφάνιση νόσου στην ασθενή;</a:t>
            </a:r>
          </a:p>
          <a:p>
            <a:pPr algn="just" eaLnBrk="1" fontAlgn="auto" hangingPunct="1">
              <a:spcAft>
                <a:spcPts val="0"/>
              </a:spcAft>
              <a:buFont typeface="Wingdings" pitchFamily="2" charset="2"/>
              <a:buChar char="ü"/>
              <a:defRPr/>
            </a:pPr>
            <a:r>
              <a:rPr lang="el-GR" sz="2100" dirty="0"/>
              <a:t>Για να προσδιοριστεί η συγγένεια, </a:t>
            </a:r>
            <a:r>
              <a:rPr lang="el-GR" sz="2100" dirty="0" smtClean="0"/>
              <a:t>είναι </a:t>
            </a:r>
            <a:r>
              <a:rPr lang="el-GR" sz="2100" dirty="0"/>
              <a:t>απαραίτητο να αποδειχθεί ότι τα </a:t>
            </a:r>
            <a:r>
              <a:rPr lang="el-GR" sz="2100" dirty="0" smtClean="0"/>
              <a:t>παρόντα λεμφοειδή </a:t>
            </a:r>
            <a:r>
              <a:rPr lang="el-GR" sz="2100" dirty="0"/>
              <a:t>κύτταρα είναι </a:t>
            </a:r>
            <a:r>
              <a:rPr lang="el-GR" sz="2100" dirty="0" err="1"/>
              <a:t>κλωνικά</a:t>
            </a:r>
            <a:r>
              <a:rPr lang="el-GR" sz="2100" dirty="0"/>
              <a:t> και ότι τόσο τα </a:t>
            </a:r>
            <a:r>
              <a:rPr lang="el-GR" sz="2100" dirty="0" smtClean="0"/>
              <a:t>παλαιότερα </a:t>
            </a:r>
            <a:r>
              <a:rPr lang="el-GR" sz="2100" dirty="0" err="1" smtClean="0"/>
              <a:t>μυελοειδή</a:t>
            </a:r>
            <a:r>
              <a:rPr lang="el-GR" sz="2100" dirty="0" smtClean="0"/>
              <a:t> </a:t>
            </a:r>
            <a:r>
              <a:rPr lang="el-GR" sz="2100" dirty="0"/>
              <a:t>όσο και τα </a:t>
            </a:r>
            <a:r>
              <a:rPr lang="el-GR" sz="2100" dirty="0" smtClean="0"/>
              <a:t>πρόσφατα λεμφοειδή </a:t>
            </a:r>
            <a:r>
              <a:rPr lang="el-GR" sz="2100" dirty="0"/>
              <a:t>κύτταρα είναι μέρος του </a:t>
            </a:r>
            <a:r>
              <a:rPr lang="el-GR" sz="2100" dirty="0">
                <a:effectLst>
                  <a:outerShdw blurRad="38100" dist="38100" dir="2700000" algn="tl">
                    <a:srgbClr val="000000">
                      <a:alpha val="43137"/>
                    </a:srgbClr>
                  </a:outerShdw>
                </a:effectLst>
              </a:rPr>
              <a:t>ίδιου</a:t>
            </a:r>
            <a:r>
              <a:rPr lang="el-GR" sz="2100" dirty="0"/>
              <a:t> κλώνου.</a:t>
            </a:r>
            <a:endParaRPr lang="el-GR" sz="2100" dirty="0" smtClean="0"/>
          </a:p>
          <a:p>
            <a:pPr algn="just" eaLnBrk="1" fontAlgn="auto" hangingPunct="1">
              <a:spcAft>
                <a:spcPts val="0"/>
              </a:spcAft>
              <a:buFont typeface="Arial" pitchFamily="34" charset="0"/>
              <a:buChar char="•"/>
              <a:defRPr/>
            </a:pPr>
            <a:endParaRPr lang="el-GR" sz="2400" dirty="0" smtClean="0"/>
          </a:p>
          <a:p>
            <a:pPr algn="just" eaLnBrk="1" fontAlgn="auto" hangingPunct="1">
              <a:spcAft>
                <a:spcPts val="0"/>
              </a:spcAft>
              <a:buFont typeface="Arial" pitchFamily="34" charset="0"/>
              <a:buChar char="•"/>
              <a:defRPr/>
            </a:pPr>
            <a:endParaRPr lang="el-GR" sz="2400" dirty="0"/>
          </a:p>
        </p:txBody>
      </p:sp>
      <p:pic>
        <p:nvPicPr>
          <p:cNvPr id="13315" name="Picture 2" descr="C:\Users\Νεφέλη\Desktop\neo150.jpg"/>
          <p:cNvPicPr>
            <a:picLocks noChangeAspect="1" noChangeArrowheads="1"/>
          </p:cNvPicPr>
          <p:nvPr/>
        </p:nvPicPr>
        <p:blipFill>
          <a:blip r:embed="rId3" cstate="print"/>
          <a:srcRect/>
          <a:stretch>
            <a:fillRect/>
          </a:stretch>
        </p:blipFill>
        <p:spPr bwMode="auto">
          <a:xfrm>
            <a:off x="1619250" y="277813"/>
            <a:ext cx="5919788" cy="2790825"/>
          </a:xfrm>
          <a:prstGeom prst="rect">
            <a:avLst/>
          </a:prstGeom>
          <a:noFill/>
          <a:ln w="9525">
            <a:noFill/>
            <a:miter lim="800000"/>
            <a:headEnd/>
            <a:tailEnd/>
          </a:ln>
        </p:spPr>
      </p:pic>
      <p:pic>
        <p:nvPicPr>
          <p:cNvPr id="6" name="Μελάνι 5"/>
          <p:cNvPicPr>
            <a:picLocks noChangeAspect="1" noChangeArrowheads="1"/>
          </p:cNvPicPr>
          <p:nvPr/>
        </p:nvPicPr>
        <p:blipFill>
          <a:blip r:embed="rId4" cstate="print"/>
          <a:srcRect/>
          <a:stretch>
            <a:fillRect/>
          </a:stretch>
        </p:blipFill>
        <p:spPr bwMode="auto">
          <a:xfrm>
            <a:off x="5235575" y="1616075"/>
            <a:ext cx="1905000" cy="1263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 - Θέση περιεχομένου"/>
          <p:cNvSpPr>
            <a:spLocks noGrp="1"/>
          </p:cNvSpPr>
          <p:nvPr>
            <p:ph idx="1"/>
          </p:nvPr>
        </p:nvSpPr>
        <p:spPr>
          <a:xfrm>
            <a:off x="0" y="3143250"/>
            <a:ext cx="9144000" cy="3527425"/>
          </a:xfrm>
        </p:spPr>
        <p:txBody>
          <a:bodyPr/>
          <a:lstStyle/>
          <a:p>
            <a:pPr algn="ctr" eaLnBrk="1" hangingPunct="1">
              <a:buFont typeface="Arial" charset="0"/>
              <a:buNone/>
            </a:pPr>
            <a:r>
              <a:rPr lang="el-GR" sz="2800" dirty="0" smtClean="0"/>
              <a:t>Βλαστική κρίση ΧΜΛ – </a:t>
            </a:r>
            <a:r>
              <a:rPr lang="el-GR" sz="2800" dirty="0" err="1" smtClean="0"/>
              <a:t>κυτταρομετρία</a:t>
            </a:r>
            <a:r>
              <a:rPr lang="el-GR" sz="2800" dirty="0" smtClean="0"/>
              <a:t> ροής</a:t>
            </a:r>
            <a:r>
              <a:rPr lang="el-GR" dirty="0" smtClean="0"/>
              <a:t>.</a:t>
            </a:r>
          </a:p>
          <a:p>
            <a:pPr algn="just" eaLnBrk="1" hangingPunct="1"/>
            <a:r>
              <a:rPr lang="el-GR" sz="2200" dirty="0" smtClean="0"/>
              <a:t>Ένα δείγμα περιφερικού αίματος από την ασθενή υποβλήθηκε σε χρώση με αντισώματα έναντι των μορίων κυτταρικής επιφάνειας CD19, CD10 και των </a:t>
            </a:r>
            <a:r>
              <a:rPr lang="el-GR" sz="2200" dirty="0" err="1" smtClean="0"/>
              <a:t>ανοσοσφαιρινών</a:t>
            </a:r>
            <a:r>
              <a:rPr lang="el-GR" sz="2200" dirty="0" smtClean="0"/>
              <a:t>  κ και λ.</a:t>
            </a:r>
          </a:p>
          <a:p>
            <a:pPr algn="just" eaLnBrk="1" hangingPunct="1"/>
            <a:r>
              <a:rPr lang="el-GR" sz="2200" dirty="0" smtClean="0"/>
              <a:t> Σε ένα ξεχωριστό δείγμα, τα κύτταρα έγιναν διαπερατά και </a:t>
            </a:r>
            <a:r>
              <a:rPr lang="el-GR" sz="2200" dirty="0" err="1" smtClean="0"/>
              <a:t>χρώσθηκαν</a:t>
            </a:r>
            <a:r>
              <a:rPr lang="el-GR" sz="2200" dirty="0" smtClean="0">
                <a:solidFill>
                  <a:srgbClr val="FF0000"/>
                </a:solidFill>
              </a:rPr>
              <a:t> </a:t>
            </a:r>
            <a:r>
              <a:rPr lang="el-GR" sz="2200" dirty="0" smtClean="0"/>
              <a:t>με αντισώματα έναντι του ενδοκυττάριου CD22 και της τελικής </a:t>
            </a:r>
            <a:r>
              <a:rPr lang="el-GR" sz="2200" dirty="0" err="1" smtClean="0"/>
              <a:t>δεοξυνουκλεοτιδικής</a:t>
            </a:r>
            <a:r>
              <a:rPr lang="el-GR" sz="2200" dirty="0" smtClean="0">
                <a:solidFill>
                  <a:srgbClr val="FF0000"/>
                </a:solidFill>
              </a:rPr>
              <a:t>  </a:t>
            </a:r>
            <a:r>
              <a:rPr lang="el-GR" sz="2200" dirty="0" err="1" smtClean="0"/>
              <a:t>τρανσφεράσης</a:t>
            </a:r>
            <a:r>
              <a:rPr lang="el-GR" sz="2200" dirty="0" smtClean="0"/>
              <a:t> (</a:t>
            </a:r>
            <a:r>
              <a:rPr lang="el-GR" sz="2200" dirty="0" err="1" smtClean="0"/>
              <a:t>TdT</a:t>
            </a:r>
            <a:r>
              <a:rPr lang="el-GR" sz="2200" dirty="0" smtClean="0"/>
              <a:t>). </a:t>
            </a:r>
          </a:p>
          <a:p>
            <a:pPr algn="just" eaLnBrk="1" hangingPunct="1">
              <a:buFont typeface="Wingdings" pitchFamily="2" charset="2"/>
              <a:buChar char="v"/>
            </a:pPr>
            <a:r>
              <a:rPr lang="el-GR" sz="2200" dirty="0" smtClean="0"/>
              <a:t>Ο κυρίαρχος πληθυσμός, που απεικονίζεται με </a:t>
            </a:r>
            <a:r>
              <a:rPr lang="el-GR" sz="2200" b="1" dirty="0" smtClean="0">
                <a:solidFill>
                  <a:srgbClr val="FF0000"/>
                </a:solidFill>
              </a:rPr>
              <a:t>κόκκινο χρώμα</a:t>
            </a:r>
            <a:r>
              <a:rPr lang="el-GR" sz="2200" dirty="0" smtClean="0"/>
              <a:t>, αντιστοιχεί στον </a:t>
            </a:r>
            <a:r>
              <a:rPr lang="el-GR" sz="2200" b="1" dirty="0" smtClean="0">
                <a:solidFill>
                  <a:srgbClr val="FF0000"/>
                </a:solidFill>
              </a:rPr>
              <a:t>κακοήθη</a:t>
            </a:r>
            <a:r>
              <a:rPr lang="el-GR" sz="2200" dirty="0" smtClean="0">
                <a:solidFill>
                  <a:srgbClr val="FF0000"/>
                </a:solidFill>
              </a:rPr>
              <a:t> </a:t>
            </a:r>
            <a:r>
              <a:rPr lang="el-GR" sz="2200" dirty="0" smtClean="0"/>
              <a:t>πληθυσμό των κυττάρων.</a:t>
            </a:r>
          </a:p>
        </p:txBody>
      </p:sp>
      <p:pic>
        <p:nvPicPr>
          <p:cNvPr id="14339" name="Picture 2" descr="C:\Users\Νεφέλη\Desktop\neo160.jpg"/>
          <p:cNvPicPr>
            <a:picLocks noChangeAspect="1" noChangeArrowheads="1"/>
          </p:cNvPicPr>
          <p:nvPr/>
        </p:nvPicPr>
        <p:blipFill>
          <a:blip r:embed="rId3" cstate="print"/>
          <a:srcRect/>
          <a:stretch>
            <a:fillRect/>
          </a:stretch>
        </p:blipFill>
        <p:spPr bwMode="auto">
          <a:xfrm>
            <a:off x="49213" y="153988"/>
            <a:ext cx="9047162" cy="2843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92150"/>
          </a:xfrm>
        </p:spPr>
        <p:txBody>
          <a:bodyPr rtlCol="0">
            <a:normAutofit fontScale="90000"/>
          </a:bodyPr>
          <a:lstStyle/>
          <a:p>
            <a:pPr eaLnBrk="1" fontAlgn="auto" hangingPunct="1">
              <a:spcAft>
                <a:spcPts val="0"/>
              </a:spcAft>
              <a:defRPr/>
            </a:pPr>
            <a:r>
              <a:rPr lang="el-GR" sz="3200" dirty="0" smtClean="0"/>
              <a:t/>
            </a:r>
            <a:br>
              <a:rPr lang="el-GR" sz="3200" dirty="0" smtClean="0"/>
            </a:br>
            <a:r>
              <a:rPr lang="el-GR" sz="3200" dirty="0" smtClean="0"/>
              <a:t>Βλαστική </a:t>
            </a:r>
            <a:r>
              <a:rPr lang="el-GR" sz="3200" dirty="0"/>
              <a:t>κρίση </a:t>
            </a:r>
            <a:r>
              <a:rPr lang="el-GR" sz="3200" dirty="0" smtClean="0"/>
              <a:t>ΧΜΛ – </a:t>
            </a:r>
            <a:r>
              <a:rPr lang="el-GR" sz="3200" dirty="0" err="1" smtClean="0"/>
              <a:t>κυτταρομετρία</a:t>
            </a:r>
            <a:r>
              <a:rPr lang="el-GR" sz="3200" dirty="0" smtClean="0"/>
              <a:t> ροής </a:t>
            </a:r>
            <a:r>
              <a:rPr lang="el-GR" sz="3100" dirty="0" smtClean="0"/>
              <a:t>(συνέχεια)</a:t>
            </a:r>
            <a:r>
              <a:rPr lang="el-GR" sz="3200" dirty="0" smtClean="0"/>
              <a:t>.</a:t>
            </a:r>
            <a:r>
              <a:rPr lang="el-GR" sz="3200" dirty="0"/>
              <a:t/>
            </a:r>
            <a:br>
              <a:rPr lang="el-GR" sz="3200" dirty="0"/>
            </a:br>
            <a:endParaRPr lang="el-GR" sz="3200" dirty="0"/>
          </a:p>
        </p:txBody>
      </p:sp>
      <p:sp>
        <p:nvSpPr>
          <p:cNvPr id="3" name="Θέση περιεχομένου 2"/>
          <p:cNvSpPr>
            <a:spLocks noGrp="1"/>
          </p:cNvSpPr>
          <p:nvPr>
            <p:ph idx="1"/>
          </p:nvPr>
        </p:nvSpPr>
        <p:spPr>
          <a:xfrm>
            <a:off x="0" y="765175"/>
            <a:ext cx="9144000" cy="6092825"/>
          </a:xfrm>
        </p:spPr>
        <p:txBody>
          <a:bodyPr rtlCol="0">
            <a:normAutofit fontScale="92500" lnSpcReduction="10000"/>
          </a:bodyPr>
          <a:lstStyle/>
          <a:p>
            <a:pPr eaLnBrk="1" fontAlgn="auto" hangingPunct="1">
              <a:spcAft>
                <a:spcPts val="0"/>
              </a:spcAft>
              <a:buFont typeface="Arial" pitchFamily="34" charset="0"/>
              <a:buChar char="•"/>
              <a:defRPr/>
            </a:pPr>
            <a:r>
              <a:rPr lang="el-GR" sz="2400" dirty="0"/>
              <a:t>Με βάση αυτό το </a:t>
            </a:r>
            <a:r>
              <a:rPr lang="el-GR" sz="2400" dirty="0" smtClean="0"/>
              <a:t>πρότυπο </a:t>
            </a:r>
            <a:r>
              <a:rPr lang="el-GR" sz="2400" dirty="0"/>
              <a:t>χρώσης, </a:t>
            </a:r>
            <a:r>
              <a:rPr lang="el-GR" sz="2400" dirty="0" smtClean="0"/>
              <a:t>ποιό </a:t>
            </a:r>
            <a:r>
              <a:rPr lang="el-GR" sz="2400" dirty="0"/>
              <a:t>είδος κυττάρου </a:t>
            </a:r>
            <a:r>
              <a:rPr lang="el-GR" sz="2400" dirty="0" smtClean="0"/>
              <a:t>συνιστά </a:t>
            </a:r>
            <a:r>
              <a:rPr lang="el-GR" sz="2400" dirty="0">
                <a:effectLst>
                  <a:outerShdw blurRad="38100" dist="38100" dir="2700000" algn="tl">
                    <a:srgbClr val="000000">
                      <a:alpha val="43137"/>
                    </a:srgbClr>
                  </a:outerShdw>
                </a:effectLst>
              </a:rPr>
              <a:t>τώρα</a:t>
            </a:r>
            <a:r>
              <a:rPr lang="el-GR" sz="2400" dirty="0"/>
              <a:t> </a:t>
            </a:r>
            <a:r>
              <a:rPr lang="el-GR" sz="2400" dirty="0" smtClean="0"/>
              <a:t>τον κυρίαρχο πληθυσμό;</a:t>
            </a:r>
          </a:p>
          <a:p>
            <a:pPr algn="just" eaLnBrk="1" fontAlgn="auto" hangingPunct="1">
              <a:spcAft>
                <a:spcPts val="0"/>
              </a:spcAft>
              <a:buFont typeface="Wingdings" pitchFamily="2" charset="2"/>
              <a:buChar char="ü"/>
              <a:defRPr/>
            </a:pPr>
            <a:r>
              <a:rPr lang="el-GR" sz="2400" dirty="0"/>
              <a:t>Τα κύτταρα εκφράζουν τους δείκτες κυττάρων Β-κυττάρων CD19 και CD22. Ωστόσο, εκφράζουν επίσης τα CD10 και </a:t>
            </a:r>
            <a:r>
              <a:rPr lang="el-GR" sz="2400" dirty="0" err="1"/>
              <a:t>TdT</a:t>
            </a:r>
            <a:r>
              <a:rPr lang="el-GR" sz="2400" dirty="0"/>
              <a:t>, τα οποία βρίσκονται σε ανώριμα Β κύτταρα. Το </a:t>
            </a:r>
            <a:r>
              <a:rPr lang="el-GR" sz="2400" dirty="0" err="1"/>
              <a:t>TdT</a:t>
            </a:r>
            <a:r>
              <a:rPr lang="el-GR" sz="2400" dirty="0"/>
              <a:t> δεν παρατηρείται σε ώριμα Β κύτταρα. Επιπλέον, τα κύτταρα δεν εκφράζουν ούτε την ελαφριά αλυσίδα </a:t>
            </a:r>
            <a:r>
              <a:rPr lang="el-GR" sz="2400" dirty="0" err="1"/>
              <a:t>κάππα</a:t>
            </a:r>
            <a:r>
              <a:rPr lang="el-GR" sz="2400" dirty="0"/>
              <a:t> ούτε </a:t>
            </a:r>
            <a:r>
              <a:rPr lang="el-GR" sz="2400" dirty="0" smtClean="0"/>
              <a:t>τη λάμδα </a:t>
            </a:r>
            <a:r>
              <a:rPr lang="el-GR" sz="2400" dirty="0"/>
              <a:t>στην επιφάνεια τους (δηλ. </a:t>
            </a:r>
            <a:r>
              <a:rPr lang="el-GR" sz="2400" dirty="0" smtClean="0"/>
              <a:t>είναι αρνητικά ως προς την </a:t>
            </a:r>
            <a:r>
              <a:rPr lang="el-GR" sz="2400" dirty="0" err="1" smtClean="0"/>
              <a:t>ανοσοσφαιρίνη</a:t>
            </a:r>
            <a:r>
              <a:rPr lang="el-GR" sz="2400" dirty="0" smtClean="0"/>
              <a:t> </a:t>
            </a:r>
            <a:r>
              <a:rPr lang="el-GR" sz="2400" dirty="0"/>
              <a:t>επιφάνειας). Αυτό το </a:t>
            </a:r>
            <a:r>
              <a:rPr lang="el-GR" sz="2400" dirty="0" smtClean="0"/>
              <a:t>προφίλ </a:t>
            </a:r>
            <a:r>
              <a:rPr lang="el-GR" sz="2400" dirty="0"/>
              <a:t>δεικτών είναι χαρακτηριστικό των </a:t>
            </a:r>
            <a:r>
              <a:rPr lang="el-GR" sz="2400" b="1" i="1" dirty="0"/>
              <a:t>αν</a:t>
            </a:r>
            <a:r>
              <a:rPr lang="el-GR" sz="2400" i="1" dirty="0"/>
              <a:t>ώριμων </a:t>
            </a:r>
            <a:r>
              <a:rPr lang="el-GR" sz="2400" dirty="0"/>
              <a:t>Β κυττάρων (προ-Β κύτταρα</a:t>
            </a:r>
            <a:r>
              <a:rPr lang="el-GR" sz="2400" dirty="0" smtClean="0"/>
              <a:t>).</a:t>
            </a:r>
          </a:p>
          <a:p>
            <a:pPr algn="just" eaLnBrk="1" fontAlgn="auto" hangingPunct="1">
              <a:spcAft>
                <a:spcPts val="0"/>
              </a:spcAft>
              <a:buFont typeface="Arial" pitchFamily="34" charset="0"/>
              <a:buChar char="•"/>
              <a:defRPr/>
            </a:pPr>
            <a:r>
              <a:rPr lang="el-GR" sz="2400" dirty="0"/>
              <a:t>Πώς μπορεί κάποιος να καθορίσει εάν </a:t>
            </a:r>
            <a:r>
              <a:rPr lang="el-GR" sz="2400" dirty="0" smtClean="0"/>
              <a:t>ένας </a:t>
            </a:r>
            <a:r>
              <a:rPr lang="el-GR" sz="2400" dirty="0"/>
              <a:t>πολλαπλασιασμός </a:t>
            </a:r>
            <a:r>
              <a:rPr lang="el-GR" sz="2400" dirty="0" smtClean="0"/>
              <a:t> </a:t>
            </a:r>
            <a:r>
              <a:rPr lang="el-GR" sz="2400" dirty="0"/>
              <a:t>Β κυττάρων είναι </a:t>
            </a:r>
            <a:r>
              <a:rPr lang="el-GR" sz="2400" dirty="0" err="1"/>
              <a:t>κλωνικός</a:t>
            </a:r>
            <a:r>
              <a:rPr lang="el-GR" sz="2400" dirty="0"/>
              <a:t> </a:t>
            </a:r>
            <a:r>
              <a:rPr lang="el-GR" sz="2400" dirty="0" smtClean="0"/>
              <a:t>ως προς την προέλευσή του;</a:t>
            </a:r>
          </a:p>
          <a:p>
            <a:pPr algn="just" eaLnBrk="1" fontAlgn="auto" hangingPunct="1">
              <a:spcAft>
                <a:spcPts val="0"/>
              </a:spcAft>
              <a:buFont typeface="Wingdings" pitchFamily="2" charset="2"/>
              <a:buChar char="ü"/>
              <a:defRPr/>
            </a:pPr>
            <a:r>
              <a:rPr lang="el-GR" sz="2400" dirty="0"/>
              <a:t>Αυτό μπορεί να επιτευχθεί με έλεγχο για την παρουσία μιας μοναδικής αναδιάταξης γονιδίου </a:t>
            </a:r>
            <a:r>
              <a:rPr lang="el-GR" sz="2400" dirty="0" err="1"/>
              <a:t>ανοσοσφαιρίνης</a:t>
            </a:r>
            <a:r>
              <a:rPr lang="el-GR" sz="2400" dirty="0"/>
              <a:t> στα κύτταρα</a:t>
            </a:r>
            <a:r>
              <a:rPr lang="el-GR" sz="2400" dirty="0" smtClean="0"/>
              <a:t>.</a:t>
            </a:r>
          </a:p>
          <a:p>
            <a:pPr algn="just" eaLnBrk="1" fontAlgn="auto" hangingPunct="1">
              <a:spcAft>
                <a:spcPts val="0"/>
              </a:spcAft>
              <a:buFont typeface="Arial" pitchFamily="34" charset="0"/>
              <a:buChar char="•"/>
              <a:defRPr/>
            </a:pPr>
            <a:r>
              <a:rPr lang="el-GR" sz="2400" dirty="0" smtClean="0"/>
              <a:t>Ποιό </a:t>
            </a:r>
            <a:r>
              <a:rPr lang="el-GR" sz="2400" dirty="0"/>
              <a:t>είδους </a:t>
            </a:r>
            <a:r>
              <a:rPr lang="el-GR" sz="2400" dirty="0" smtClean="0"/>
              <a:t>κυττάρου </a:t>
            </a:r>
            <a:r>
              <a:rPr lang="el-GR" sz="2400" dirty="0"/>
              <a:t>απεικονίζεται με μαύρο </a:t>
            </a:r>
            <a:r>
              <a:rPr lang="el-GR" sz="2400" dirty="0" smtClean="0"/>
              <a:t>χρώμα στις εικόνες της προηγούμενης διαφάνειας;</a:t>
            </a:r>
          </a:p>
          <a:p>
            <a:pPr algn="just" eaLnBrk="1" fontAlgn="auto" hangingPunct="1">
              <a:spcAft>
                <a:spcPts val="0"/>
              </a:spcAft>
              <a:buFont typeface="Wingdings" pitchFamily="2" charset="2"/>
              <a:buChar char="ü"/>
              <a:defRPr/>
            </a:pPr>
            <a:r>
              <a:rPr lang="el-GR" sz="2400" dirty="0"/>
              <a:t>Τα κύτταρα που απεικονίζονται με μαύρο χρώμα </a:t>
            </a:r>
            <a:r>
              <a:rPr lang="el-GR" sz="2400" dirty="0" smtClean="0"/>
              <a:t>έχουν το εξής προφίλ</a:t>
            </a:r>
            <a:r>
              <a:rPr lang="en-US" sz="2400" dirty="0" smtClean="0"/>
              <a:t>:</a:t>
            </a:r>
            <a:r>
              <a:rPr lang="el-GR" sz="2400" dirty="0" smtClean="0"/>
              <a:t> </a:t>
            </a:r>
            <a:r>
              <a:rPr lang="el-GR" sz="2400" dirty="0"/>
              <a:t>CD19 +, CD22 +, CD10-, </a:t>
            </a:r>
            <a:r>
              <a:rPr lang="el-GR" sz="2400" dirty="0" err="1"/>
              <a:t>TdT</a:t>
            </a:r>
            <a:r>
              <a:rPr lang="el-GR" sz="2400" dirty="0"/>
              <a:t>- και </a:t>
            </a:r>
            <a:r>
              <a:rPr lang="el-GR" sz="2400" dirty="0" smtClean="0"/>
              <a:t>λάμδα </a:t>
            </a:r>
            <a:r>
              <a:rPr lang="el-GR" sz="2400" dirty="0"/>
              <a:t>ή </a:t>
            </a:r>
            <a:r>
              <a:rPr lang="el-GR" sz="2400" dirty="0" smtClean="0"/>
              <a:t>κάπα +. </a:t>
            </a:r>
            <a:r>
              <a:rPr lang="el-GR" sz="2400" dirty="0"/>
              <a:t>Αυτός είναι </a:t>
            </a:r>
            <a:r>
              <a:rPr lang="el-GR" sz="2400" dirty="0" smtClean="0"/>
              <a:t> </a:t>
            </a:r>
            <a:r>
              <a:rPr lang="el-GR" sz="2400" dirty="0"/>
              <a:t>φαινότυπος </a:t>
            </a:r>
            <a:r>
              <a:rPr lang="el-GR" sz="2400" dirty="0" smtClean="0"/>
              <a:t> </a:t>
            </a:r>
            <a:r>
              <a:rPr lang="el-GR" sz="2400" i="1" dirty="0"/>
              <a:t>ώριμων </a:t>
            </a:r>
            <a:r>
              <a:rPr lang="el-GR" sz="2400" dirty="0"/>
              <a:t>κυττάρων 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860800"/>
            <a:ext cx="9144000" cy="2997200"/>
          </a:xfrm>
        </p:spPr>
        <p:txBody>
          <a:bodyPr rtlCol="0">
            <a:normAutofit fontScale="70000" lnSpcReduction="20000"/>
          </a:bodyPr>
          <a:lstStyle/>
          <a:p>
            <a:pPr algn="ctr" eaLnBrk="1" fontAlgn="auto" hangingPunct="1">
              <a:spcAft>
                <a:spcPts val="0"/>
              </a:spcAft>
              <a:buFont typeface="Arial" charset="0"/>
              <a:buNone/>
              <a:defRPr/>
            </a:pPr>
            <a:r>
              <a:rPr lang="el-GR" dirty="0" smtClean="0"/>
              <a:t>ΧΜΛ  βλαστική κρίση, νέος </a:t>
            </a:r>
            <a:r>
              <a:rPr lang="el-GR" dirty="0" err="1" smtClean="0"/>
              <a:t>καρυότυπος</a:t>
            </a:r>
            <a:r>
              <a:rPr lang="el-GR" dirty="0" smtClean="0"/>
              <a:t>.</a:t>
            </a:r>
          </a:p>
          <a:p>
            <a:pPr algn="just" eaLnBrk="1" fontAlgn="auto" hangingPunct="1">
              <a:spcAft>
                <a:spcPts val="0"/>
              </a:spcAft>
              <a:buFont typeface="Arial" pitchFamily="34" charset="0"/>
              <a:buChar char="•"/>
              <a:defRPr/>
            </a:pPr>
            <a:r>
              <a:rPr lang="el-GR" dirty="0" smtClean="0"/>
              <a:t>Η </a:t>
            </a:r>
            <a:r>
              <a:rPr lang="el-GR" dirty="0" err="1" smtClean="0"/>
              <a:t>καρυοτυπική</a:t>
            </a:r>
            <a:r>
              <a:rPr lang="el-GR" dirty="0" smtClean="0"/>
              <a:t> ανάλυση των μονοπύρηνων κυττάρων του περιφερικού αίματος (PBMC) κατά τη δεύτερη εμφάνιση της νόσου αποκαλύπτει ότι, αν και τα κύτταρα έχουν τώρα </a:t>
            </a:r>
            <a:r>
              <a:rPr lang="el-GR" dirty="0" smtClean="0">
                <a:effectLst>
                  <a:outerShdw blurRad="38100" dist="38100" dir="2700000" algn="tl">
                    <a:srgbClr val="000000">
                      <a:alpha val="43137"/>
                    </a:srgbClr>
                  </a:outerShdw>
                </a:effectLst>
              </a:rPr>
              <a:t>λεμφοειδή</a:t>
            </a:r>
            <a:r>
              <a:rPr lang="el-GR" dirty="0" smtClean="0"/>
              <a:t> μορφολογία, εξακολουθούν να εμφανίζουν τη </a:t>
            </a:r>
            <a:r>
              <a:rPr lang="el-GR" dirty="0" err="1" smtClean="0">
                <a:effectLst>
                  <a:outerShdw blurRad="38100" dist="38100" dir="2700000" algn="tl">
                    <a:srgbClr val="000000">
                      <a:alpha val="43137"/>
                    </a:srgbClr>
                  </a:outerShdw>
                </a:effectLst>
              </a:rPr>
              <a:t>διαμετάθεση</a:t>
            </a:r>
            <a:r>
              <a:rPr lang="el-GR"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t(9;22)</a:t>
            </a:r>
            <a:r>
              <a:rPr lang="el-GR" dirty="0" smtClean="0">
                <a:effectLst>
                  <a:outerShdw blurRad="38100" dist="38100" dir="2700000" algn="tl">
                    <a:srgbClr val="000000">
                      <a:alpha val="43137"/>
                    </a:srgbClr>
                  </a:outerShdw>
                </a:effectLst>
              </a:rPr>
              <a:t> </a:t>
            </a:r>
            <a:r>
              <a:rPr lang="el-GR" dirty="0" smtClean="0"/>
              <a:t>της Χ</a:t>
            </a:r>
            <a:r>
              <a:rPr lang="el-GR" dirty="0" smtClean="0">
                <a:effectLst>
                  <a:outerShdw blurRad="38100" dist="38100" dir="2700000" algn="tl">
                    <a:srgbClr val="000000">
                      <a:alpha val="43137"/>
                    </a:srgbClr>
                  </a:outerShdw>
                </a:effectLst>
              </a:rPr>
              <a:t>Μ</a:t>
            </a:r>
            <a:r>
              <a:rPr lang="el-GR" dirty="0" smtClean="0"/>
              <a:t>Λ.</a:t>
            </a:r>
          </a:p>
          <a:p>
            <a:pPr algn="just" eaLnBrk="1" fontAlgn="auto" hangingPunct="1">
              <a:spcAft>
                <a:spcPts val="0"/>
              </a:spcAft>
              <a:buFont typeface="Arial" pitchFamily="34" charset="0"/>
              <a:buChar char="•"/>
              <a:defRPr/>
            </a:pPr>
            <a:r>
              <a:rPr lang="el-GR" dirty="0" smtClean="0"/>
              <a:t> </a:t>
            </a:r>
            <a:r>
              <a:rPr lang="el-GR" dirty="0" smtClean="0">
                <a:effectLst>
                  <a:outerShdw blurRad="38100" dist="38100" dir="2700000" algn="tl">
                    <a:srgbClr val="000000">
                      <a:alpha val="43137"/>
                    </a:srgbClr>
                  </a:outerShdw>
                </a:effectLst>
              </a:rPr>
              <a:t>Επιπλέον</a:t>
            </a:r>
            <a:r>
              <a:rPr lang="el-GR" dirty="0" smtClean="0"/>
              <a:t>, τώρα έχουν αποκτήσει αρκετές </a:t>
            </a:r>
            <a:r>
              <a:rPr lang="el-GR" dirty="0" smtClean="0">
                <a:effectLst>
                  <a:outerShdw blurRad="38100" dist="38100" dir="2700000" algn="tl">
                    <a:srgbClr val="000000">
                      <a:alpha val="43137"/>
                    </a:srgbClr>
                  </a:outerShdw>
                </a:effectLst>
              </a:rPr>
              <a:t>νέες</a:t>
            </a:r>
            <a:r>
              <a:rPr lang="el-GR" dirty="0" smtClean="0"/>
              <a:t> </a:t>
            </a:r>
            <a:r>
              <a:rPr lang="el-GR" dirty="0" err="1" smtClean="0"/>
              <a:t>χρωμοσωμικές</a:t>
            </a:r>
            <a:r>
              <a:rPr lang="el-GR" dirty="0" smtClean="0"/>
              <a:t> ανωμαλίες: επιπλέον αντίγραφα των χρωμοσωμάτων 8, 10 και 19 και ένα δεύτερο αντίγραφο του μη φυσιολογικού χρωμοσώματος 22 (χρωμόσωμα  Φιλαδέλφειας).</a:t>
            </a:r>
          </a:p>
          <a:p>
            <a:pPr eaLnBrk="1" fontAlgn="auto" hangingPunct="1">
              <a:spcAft>
                <a:spcPts val="0"/>
              </a:spcAft>
              <a:buFont typeface="Arial" pitchFamily="34" charset="0"/>
              <a:buNone/>
              <a:defRPr/>
            </a:pPr>
            <a:endParaRPr lang="el-GR" dirty="0"/>
          </a:p>
        </p:txBody>
      </p:sp>
      <p:pic>
        <p:nvPicPr>
          <p:cNvPr id="16387" name="Picture 2"/>
          <p:cNvPicPr>
            <a:picLocks noChangeAspect="1" noChangeArrowheads="1"/>
          </p:cNvPicPr>
          <p:nvPr/>
        </p:nvPicPr>
        <p:blipFill>
          <a:blip r:embed="rId3" cstate="print"/>
          <a:srcRect/>
          <a:stretch>
            <a:fillRect/>
          </a:stretch>
        </p:blipFill>
        <p:spPr bwMode="auto">
          <a:xfrm>
            <a:off x="1979613" y="115888"/>
            <a:ext cx="5184775" cy="3703637"/>
          </a:xfrm>
          <a:prstGeom prst="rect">
            <a:avLst/>
          </a:prstGeom>
          <a:noFill/>
          <a:ln w="9525">
            <a:noFill/>
            <a:miter lim="800000"/>
            <a:headEnd/>
            <a:tailEnd/>
          </a:ln>
        </p:spPr>
      </p:pic>
      <p:pic>
        <p:nvPicPr>
          <p:cNvPr id="1026" name="Ink 2"/>
          <p:cNvPicPr>
            <a:picLocks noRot="1" noChangeAspect="1" noEditPoints="1" noChangeArrowheads="1" noChangeShapeType="1"/>
          </p:cNvPicPr>
          <p:nvPr/>
        </p:nvPicPr>
        <p:blipFill>
          <a:blip r:embed="rId4" cstate="print"/>
          <a:srcRect/>
          <a:stretch>
            <a:fillRect/>
          </a:stretch>
        </p:blipFill>
        <p:spPr bwMode="auto">
          <a:xfrm>
            <a:off x="3732213" y="1343025"/>
            <a:ext cx="758825" cy="644525"/>
          </a:xfrm>
          <a:prstGeom prst="rect">
            <a:avLst/>
          </a:prstGeom>
          <a:noFill/>
          <a:ln w="9525">
            <a:noFill/>
            <a:miter lim="800000"/>
            <a:headEnd/>
            <a:tailEnd/>
          </a:ln>
        </p:spPr>
      </p:pic>
      <p:pic>
        <p:nvPicPr>
          <p:cNvPr id="1027" name="Ink 3"/>
          <p:cNvPicPr>
            <a:picLocks noRot="1" noChangeAspect="1" noEditPoints="1" noChangeArrowheads="1" noChangeShapeType="1"/>
          </p:cNvPicPr>
          <p:nvPr/>
        </p:nvPicPr>
        <p:blipFill>
          <a:blip r:embed="rId5" cstate="print"/>
          <a:srcRect/>
          <a:stretch>
            <a:fillRect/>
          </a:stretch>
        </p:blipFill>
        <p:spPr bwMode="auto">
          <a:xfrm>
            <a:off x="5100638" y="1403350"/>
            <a:ext cx="849312" cy="622300"/>
          </a:xfrm>
          <a:prstGeom prst="rect">
            <a:avLst/>
          </a:prstGeom>
          <a:noFill/>
          <a:ln w="9525">
            <a:noFill/>
            <a:miter lim="800000"/>
            <a:headEnd/>
            <a:tailEnd/>
          </a:ln>
        </p:spPr>
      </p:pic>
      <p:pic>
        <p:nvPicPr>
          <p:cNvPr id="1028" name="Ink 4"/>
          <p:cNvPicPr>
            <a:picLocks noRot="1" noChangeAspect="1" noEditPoints="1" noChangeArrowheads="1" noChangeShapeType="1"/>
          </p:cNvPicPr>
          <p:nvPr/>
        </p:nvPicPr>
        <p:blipFill>
          <a:blip r:embed="rId6" cstate="print"/>
          <a:srcRect/>
          <a:stretch>
            <a:fillRect/>
          </a:stretch>
        </p:blipFill>
        <p:spPr bwMode="auto">
          <a:xfrm>
            <a:off x="2401888" y="3132138"/>
            <a:ext cx="658812" cy="484187"/>
          </a:xfrm>
          <a:prstGeom prst="rect">
            <a:avLst/>
          </a:prstGeom>
          <a:noFill/>
          <a:ln w="9525">
            <a:noFill/>
            <a:miter lim="800000"/>
            <a:headEnd/>
            <a:tailEnd/>
          </a:ln>
        </p:spPr>
      </p:pic>
      <p:pic>
        <p:nvPicPr>
          <p:cNvPr id="1029" name="Ink 5"/>
          <p:cNvPicPr>
            <a:picLocks noRot="1" noChangeAspect="1" noEditPoints="1" noChangeArrowheads="1" noChangeShapeType="1"/>
          </p:cNvPicPr>
          <p:nvPr/>
        </p:nvPicPr>
        <p:blipFill>
          <a:blip r:embed="rId7" cstate="print"/>
          <a:srcRect/>
          <a:stretch>
            <a:fillRect/>
          </a:stretch>
        </p:blipFill>
        <p:spPr bwMode="auto">
          <a:xfrm>
            <a:off x="5283200" y="3275013"/>
            <a:ext cx="301625" cy="307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dissolve">
                                      <p:cBhvr>
                                        <p:cTn id="10" dur="500"/>
                                        <p:tgtEl>
                                          <p:spTgt spid="1027"/>
                                        </p:tgtEl>
                                      </p:cBhvr>
                                    </p:animEffect>
                                  </p:childTnLst>
                                </p:cTn>
                              </p:par>
                              <p:par>
                                <p:cTn id="11" presetID="9"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dissolv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dissolve">
                                      <p:cBhvr>
                                        <p:cTn id="18"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7100888"/>
          </a:xfrm>
        </p:spPr>
        <p:txBody>
          <a:bodyPr rtlCol="0">
            <a:normAutofit fontScale="92500"/>
          </a:bodyPr>
          <a:lstStyle/>
          <a:p>
            <a:pPr eaLnBrk="1" fontAlgn="auto" hangingPunct="1">
              <a:spcAft>
                <a:spcPts val="0"/>
              </a:spcAft>
              <a:buFont typeface="Arial" pitchFamily="34" charset="0"/>
              <a:buChar char="•"/>
              <a:defRPr/>
            </a:pPr>
            <a:r>
              <a:rPr lang="el-GR" sz="2600" dirty="0" smtClean="0"/>
              <a:t>Ποια είναι η σημασία αυτής της λεμφοειδούς λευχαιμίας που είναι θετική στο χρωμόσωμα της Φιλαδέλφειας;</a:t>
            </a:r>
          </a:p>
          <a:p>
            <a:pPr algn="just" eaLnBrk="1" fontAlgn="auto" hangingPunct="1">
              <a:spcAft>
                <a:spcPts val="0"/>
              </a:spcAft>
              <a:buFont typeface="Wingdings" pitchFamily="2" charset="2"/>
              <a:buChar char="v"/>
              <a:defRPr/>
            </a:pPr>
            <a:r>
              <a:rPr lang="el-GR" sz="2600" dirty="0" smtClean="0"/>
              <a:t>Η παρουσία του χρωμοσώματος Φιλαδέλφειας σε αυτά τα λεμφοειδή κύτταρα υποδηλώνει ότι τα κύτταρα σε αυτό το μεταγενέστερο στάδιο της νόσου, είναι μέρος του </a:t>
            </a:r>
            <a:r>
              <a:rPr lang="el-GR" sz="2600" dirty="0" smtClean="0">
                <a:effectLst>
                  <a:outerShdw blurRad="38100" dist="38100" dir="2700000" algn="tl">
                    <a:srgbClr val="000000">
                      <a:alpha val="43137"/>
                    </a:srgbClr>
                  </a:outerShdw>
                </a:effectLst>
              </a:rPr>
              <a:t>ίδιου</a:t>
            </a:r>
            <a:r>
              <a:rPr lang="el-GR" sz="2600" dirty="0" smtClean="0"/>
              <a:t> κλώνου που έδωσε τα </a:t>
            </a:r>
            <a:r>
              <a:rPr lang="el-GR" sz="2600" dirty="0" err="1" smtClean="0"/>
              <a:t>μυελογενή</a:t>
            </a:r>
            <a:r>
              <a:rPr lang="el-GR" sz="2600" dirty="0" smtClean="0"/>
              <a:t>  κύτταρα της πρώτης εμφάνισης της νόσου. </a:t>
            </a:r>
          </a:p>
          <a:p>
            <a:pPr algn="just" eaLnBrk="1" fontAlgn="auto" hangingPunct="1">
              <a:spcAft>
                <a:spcPts val="0"/>
              </a:spcAft>
              <a:buFont typeface="Wingdings" pitchFamily="2" charset="2"/>
              <a:buChar char="v"/>
              <a:defRPr/>
            </a:pPr>
            <a:r>
              <a:rPr lang="el-GR" sz="2600" dirty="0" smtClean="0"/>
              <a:t>Έτσι, το αρχικό κύτταρο που μετασχηματίστηκε σε αυτή τη λευχαιμία ήταν ένα πολυδύναμο βλαστικό κύτταρο που παρήγαγε τα ανώμαλα </a:t>
            </a:r>
            <a:r>
              <a:rPr lang="el-GR" sz="2600" dirty="0" err="1" smtClean="0"/>
              <a:t>μυελοειδή</a:t>
            </a:r>
            <a:r>
              <a:rPr lang="el-GR" sz="2600" dirty="0" smtClean="0"/>
              <a:t> κύτταρα στην πρώτη φάση της νόσου. </a:t>
            </a:r>
          </a:p>
          <a:p>
            <a:pPr algn="just" eaLnBrk="1" fontAlgn="auto" hangingPunct="1">
              <a:spcAft>
                <a:spcPts val="0"/>
              </a:spcAft>
              <a:buFont typeface="Wingdings" pitchFamily="2" charset="2"/>
              <a:buChar char="v"/>
              <a:defRPr/>
            </a:pPr>
            <a:r>
              <a:rPr lang="el-GR" sz="2600" dirty="0" smtClean="0"/>
              <a:t>Στη συνέχεια, φαίνεται ότι επιπρόσθετες μεταλλάξεις επηρέασαν παθολογικά κύτταρα Β λεμφοειδούς προέλευσης από τον κακοήθη κλώνο, τα οποία, στη συνέχεια, </a:t>
            </a:r>
            <a:r>
              <a:rPr lang="el-GR" sz="2600" dirty="0" smtClean="0">
                <a:solidFill>
                  <a:schemeClr val="tx2"/>
                </a:solidFill>
              </a:rPr>
              <a:t>προχώρησαν</a:t>
            </a:r>
            <a:r>
              <a:rPr lang="el-GR" sz="2600" dirty="0" smtClean="0"/>
              <a:t> και προκάλεσαν την οξεία φάση.</a:t>
            </a:r>
          </a:p>
          <a:p>
            <a:pPr algn="just" eaLnBrk="1" fontAlgn="auto" hangingPunct="1">
              <a:spcAft>
                <a:spcPts val="0"/>
              </a:spcAft>
              <a:buFont typeface="Arial" pitchFamily="34" charset="0"/>
              <a:buChar char="•"/>
              <a:defRPr/>
            </a:pPr>
            <a:r>
              <a:rPr lang="el-GR" sz="2600" dirty="0" smtClean="0"/>
              <a:t>Ποια είναι η σημασία των επιπρόσθετων </a:t>
            </a:r>
            <a:r>
              <a:rPr lang="el-GR" sz="2600" dirty="0" err="1" smtClean="0"/>
              <a:t>χρωμοσωμικών</a:t>
            </a:r>
            <a:r>
              <a:rPr lang="el-GR" sz="2600" dirty="0" smtClean="0"/>
              <a:t> ανωμαλιών που ανιχνεύονται στη δεύτερη εμφάνιση της νόσου; </a:t>
            </a:r>
          </a:p>
          <a:p>
            <a:pPr algn="just" eaLnBrk="1" fontAlgn="auto" hangingPunct="1">
              <a:spcAft>
                <a:spcPts val="0"/>
              </a:spcAft>
              <a:buFont typeface="Wingdings" pitchFamily="2" charset="2"/>
              <a:buChar char="v"/>
              <a:defRPr/>
            </a:pPr>
            <a:r>
              <a:rPr lang="el-GR" sz="2600" dirty="0" smtClean="0"/>
              <a:t>Η παρουσία </a:t>
            </a:r>
            <a:r>
              <a:rPr lang="el-GR" sz="2600" dirty="0" smtClean="0">
                <a:effectLst>
                  <a:outerShdw blurRad="38100" dist="38100" dir="2700000" algn="tl">
                    <a:srgbClr val="000000">
                      <a:alpha val="43137"/>
                    </a:srgbClr>
                  </a:outerShdw>
                </a:effectLst>
              </a:rPr>
              <a:t>επιπρόσθετων</a:t>
            </a:r>
            <a:r>
              <a:rPr lang="el-GR" sz="2600" dirty="0" smtClean="0"/>
              <a:t> </a:t>
            </a:r>
            <a:r>
              <a:rPr lang="el-GR" sz="2600" dirty="0" err="1" smtClean="0"/>
              <a:t>χρωμοσωμικών</a:t>
            </a:r>
            <a:r>
              <a:rPr lang="el-GR" sz="2600" dirty="0" smtClean="0"/>
              <a:t> ανωμαλιών σημαίνει </a:t>
            </a:r>
            <a:r>
              <a:rPr lang="el-GR" sz="2600" dirty="0" err="1" smtClean="0"/>
              <a:t>γενωμική</a:t>
            </a:r>
            <a:r>
              <a:rPr lang="el-GR" sz="2600" dirty="0" smtClean="0"/>
              <a:t>  </a:t>
            </a:r>
            <a:r>
              <a:rPr lang="el-GR" sz="2600" dirty="0" smtClean="0">
                <a:effectLst>
                  <a:outerShdw blurRad="38100" dist="38100" dir="2700000" algn="tl">
                    <a:srgbClr val="000000">
                      <a:alpha val="43137"/>
                    </a:srgbClr>
                  </a:outerShdw>
                </a:effectLst>
              </a:rPr>
              <a:t>αστάθεια </a:t>
            </a:r>
            <a:r>
              <a:rPr lang="el-GR" sz="2600" dirty="0" smtClean="0"/>
              <a:t>και </a:t>
            </a:r>
            <a:r>
              <a:rPr lang="el-GR" sz="2600" dirty="0" smtClean="0">
                <a:effectLst>
                  <a:outerShdw blurRad="38100" dist="38100" dir="2700000" algn="tl">
                    <a:srgbClr val="000000">
                      <a:alpha val="43137"/>
                    </a:srgbClr>
                  </a:outerShdw>
                </a:effectLst>
              </a:rPr>
              <a:t>εξέλιξη</a:t>
            </a:r>
            <a:r>
              <a:rPr lang="el-GR" sz="2600" dirty="0" smtClean="0"/>
              <a:t> της κακοήθειας.</a:t>
            </a:r>
          </a:p>
          <a:p>
            <a:pPr algn="just" eaLnBrk="1" fontAlgn="auto" hangingPunct="1">
              <a:spcAft>
                <a:spcPts val="0"/>
              </a:spcAft>
              <a:buFont typeface="Arial" pitchFamily="34" charset="0"/>
              <a:buChar char="•"/>
              <a:defRPr/>
            </a:pPr>
            <a:endParaRPr lang="el-GR"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463"/>
            <a:ext cx="9144000" cy="3671887"/>
          </a:xfrm>
        </p:spPr>
        <p:txBody>
          <a:bodyPr rtlCol="0">
            <a:normAutofit fontScale="40000" lnSpcReduction="20000"/>
          </a:bodyPr>
          <a:lstStyle/>
          <a:p>
            <a:pPr algn="ctr" eaLnBrk="1" fontAlgn="auto" hangingPunct="1">
              <a:spcAft>
                <a:spcPts val="0"/>
              </a:spcAft>
              <a:buFont typeface="Arial" charset="0"/>
              <a:buNone/>
              <a:defRPr/>
            </a:pPr>
            <a:r>
              <a:rPr lang="el-GR" sz="4200" dirty="0" smtClean="0"/>
              <a:t>Σχηματικός χάρτης περιοριστικών ενζύμων των τόπων BCR και ABL, </a:t>
            </a:r>
          </a:p>
          <a:p>
            <a:pPr algn="ctr" eaLnBrk="1" fontAlgn="auto" hangingPunct="1">
              <a:spcAft>
                <a:spcPts val="0"/>
              </a:spcAft>
              <a:buFont typeface="Arial" pitchFamily="34" charset="0"/>
              <a:buNone/>
              <a:defRPr/>
            </a:pPr>
            <a:r>
              <a:rPr lang="el-GR" sz="4000" dirty="0" smtClean="0"/>
              <a:t>κανονικός και αναδιαταγμένος</a:t>
            </a:r>
          </a:p>
          <a:p>
            <a:pPr algn="just" eaLnBrk="1" fontAlgn="auto" hangingPunct="1">
              <a:spcAft>
                <a:spcPts val="0"/>
              </a:spcAft>
              <a:buFont typeface="Arial" pitchFamily="34" charset="0"/>
              <a:buChar char="•"/>
              <a:defRPr/>
            </a:pPr>
            <a:r>
              <a:rPr lang="el-GR" dirty="0" smtClean="0"/>
              <a:t>        </a:t>
            </a:r>
            <a:r>
              <a:rPr lang="el-GR" sz="3800" dirty="0" smtClean="0"/>
              <a:t>Οι τόποι BCR και ABL εντοπίζονται στα ανθρώπινα χρωμοσώματα 22 και 9, αντίστοιχα. Ως αποτέλεσμα της </a:t>
            </a:r>
            <a:r>
              <a:rPr lang="el-GR" sz="3800" dirty="0" err="1" smtClean="0"/>
              <a:t>διαμετάθεσης</a:t>
            </a:r>
            <a:r>
              <a:rPr lang="el-GR" sz="3800" dirty="0" smtClean="0"/>
              <a:t> t (9,22), που παρατηρείται </a:t>
            </a:r>
            <a:r>
              <a:rPr lang="el-GR" sz="3800" dirty="0" err="1" smtClean="0"/>
              <a:t>κυτταρογενετικά</a:t>
            </a:r>
            <a:r>
              <a:rPr lang="el-GR" sz="3800" dirty="0" smtClean="0"/>
              <a:t> σε&gt; 90% των περιπτώσεων ΧΜΛ, το </a:t>
            </a:r>
            <a:r>
              <a:rPr lang="el-GR" sz="3800" dirty="0" err="1" smtClean="0"/>
              <a:t>τελομερές</a:t>
            </a:r>
            <a:r>
              <a:rPr lang="el-GR" sz="3800" dirty="0" smtClean="0"/>
              <a:t> (</a:t>
            </a:r>
            <a:r>
              <a:rPr lang="el-GR" sz="3800" dirty="0" err="1" smtClean="0"/>
              <a:t>tel</a:t>
            </a:r>
            <a:r>
              <a:rPr lang="el-GR" sz="3800" dirty="0" smtClean="0"/>
              <a:t>) τμήμα του τόπου ΑΒ</a:t>
            </a:r>
            <a:r>
              <a:rPr lang="en-US" sz="3800" dirty="0" smtClean="0"/>
              <a:t>L </a:t>
            </a:r>
            <a:r>
              <a:rPr lang="el-GR" sz="3800" dirty="0" smtClean="0"/>
              <a:t>συντήκεται στο </a:t>
            </a:r>
            <a:r>
              <a:rPr lang="el-GR" sz="3800" dirty="0" err="1" smtClean="0"/>
              <a:t>κεντρομερικό</a:t>
            </a:r>
            <a:r>
              <a:rPr lang="el-GR" sz="3800" dirty="0" smtClean="0"/>
              <a:t> (</a:t>
            </a:r>
            <a:r>
              <a:rPr lang="el-GR" sz="3800" dirty="0" err="1" smtClean="0"/>
              <a:t>cen</a:t>
            </a:r>
            <a:r>
              <a:rPr lang="el-GR" sz="3800" dirty="0" smtClean="0"/>
              <a:t>) τμήμα της θέσης BCR, δημιουργώντας το χρωμόσωμα Φιλαδέλφειας (</a:t>
            </a:r>
            <a:r>
              <a:rPr lang="el-GR" sz="3800" dirty="0" err="1" smtClean="0"/>
              <a:t>Ph</a:t>
            </a:r>
            <a:r>
              <a:rPr lang="el-GR" sz="3800" dirty="0" smtClean="0"/>
              <a:t>). Τα σημεία διασπάσεως της αναδιάταξης εντός του τόπου BCR παρατηρούνται  στο ήμισυ του </a:t>
            </a:r>
            <a:r>
              <a:rPr lang="el-GR" sz="3800" dirty="0" err="1" smtClean="0"/>
              <a:t>τελομερούς</a:t>
            </a:r>
            <a:r>
              <a:rPr lang="el-GR" sz="3800" dirty="0" smtClean="0"/>
              <a:t> ενός θραύσματος 5,8 </a:t>
            </a:r>
            <a:r>
              <a:rPr lang="el-GR" sz="3800" dirty="0" err="1" smtClean="0"/>
              <a:t>kb</a:t>
            </a:r>
            <a:r>
              <a:rPr lang="el-GR" sz="3800" dirty="0" smtClean="0"/>
              <a:t> με χρήση </a:t>
            </a:r>
            <a:r>
              <a:rPr lang="en-US" sz="3800" dirty="0" smtClean="0"/>
              <a:t> </a:t>
            </a:r>
            <a:r>
              <a:rPr lang="el-GR" sz="3800" dirty="0" smtClean="0"/>
              <a:t>του περιοριστικού  ενζύμου  </a:t>
            </a:r>
            <a:r>
              <a:rPr lang="el-GR" sz="3800" dirty="0" err="1" smtClean="0"/>
              <a:t>BglII</a:t>
            </a:r>
            <a:r>
              <a:rPr lang="el-GR" sz="3800" dirty="0" smtClean="0"/>
              <a:t>. Ένας ανιχνευτής υβριδισμού (σημειωμένος στην παραπάνω εικόνα) για μια αλληλουχία </a:t>
            </a:r>
            <a:r>
              <a:rPr lang="en-US" sz="3800" dirty="0" err="1"/>
              <a:t>D</a:t>
            </a:r>
            <a:r>
              <a:rPr lang="el-GR" sz="3800" dirty="0" smtClean="0"/>
              <a:t>ΝΑ που βρίσκεται στο ήμισυ του </a:t>
            </a:r>
            <a:r>
              <a:rPr lang="el-GR" sz="3800" dirty="0" err="1" smtClean="0"/>
              <a:t>κεντρομερούς</a:t>
            </a:r>
            <a:r>
              <a:rPr lang="el-GR" sz="3800" dirty="0" smtClean="0"/>
              <a:t> αυτού του θραύσματος </a:t>
            </a:r>
            <a:r>
              <a:rPr lang="el-GR" sz="3800" dirty="0" err="1" smtClean="0"/>
              <a:t>BglII</a:t>
            </a:r>
            <a:r>
              <a:rPr lang="el-GR" sz="3800" dirty="0" smtClean="0"/>
              <a:t>, μπορεί να αναδείξει κύτταρα που φέρουν αυτή τη </a:t>
            </a:r>
            <a:r>
              <a:rPr lang="el-GR" sz="3800" dirty="0" err="1" smtClean="0"/>
              <a:t>διαμετάθεση</a:t>
            </a:r>
            <a:r>
              <a:rPr lang="el-GR" sz="3800" dirty="0" smtClean="0"/>
              <a:t> σε δείγματα περιφερικού αίματος με την παρουσία ενός νέου θραύσματος σε ανάλυση στυπώματος κατά </a:t>
            </a:r>
            <a:r>
              <a:rPr lang="el-GR" sz="3800" dirty="0" err="1" smtClean="0"/>
              <a:t>Southern</a:t>
            </a:r>
            <a:r>
              <a:rPr lang="el-GR" sz="3800" dirty="0" smtClean="0"/>
              <a:t>. Σε αυτό το παράδειγμα, το νέο θραύσμα είναι μικρότερο από το θραύσμα από το φυσιολογικό χρωμόσωμα. Σημειώστε ότι το αντίστροφο προϊόν της </a:t>
            </a:r>
            <a:r>
              <a:rPr lang="el-GR" sz="3800" dirty="0" err="1" smtClean="0"/>
              <a:t>διαμετάθεσης</a:t>
            </a:r>
            <a:r>
              <a:rPr lang="el-GR" sz="3800" dirty="0" smtClean="0"/>
              <a:t> δεν ανιχνεύεται από αυτόν τον ανιχνευτή.</a:t>
            </a:r>
          </a:p>
          <a:p>
            <a:pPr algn="just" eaLnBrk="1" fontAlgn="auto" hangingPunct="1">
              <a:spcAft>
                <a:spcPts val="0"/>
              </a:spcAft>
              <a:buFont typeface="Arial" pitchFamily="34" charset="0"/>
              <a:buChar char="•"/>
              <a:defRPr/>
            </a:pPr>
            <a:r>
              <a:rPr lang="el-GR" sz="3800" dirty="0" smtClean="0"/>
              <a:t>        Πώς θα αλλάξει το μέγεθος των ζωνών υβριδισμού στο DNA που έχει υποστεί πέψη με </a:t>
            </a:r>
            <a:r>
              <a:rPr lang="el-GR" sz="3800" dirty="0" err="1" smtClean="0"/>
              <a:t>XbaI</a:t>
            </a:r>
            <a:r>
              <a:rPr lang="el-GR" sz="3800" dirty="0" smtClean="0"/>
              <a:t>;</a:t>
            </a:r>
          </a:p>
          <a:p>
            <a:pPr algn="just" eaLnBrk="1" fontAlgn="auto" hangingPunct="1">
              <a:spcAft>
                <a:spcPts val="0"/>
              </a:spcAft>
              <a:buFont typeface="Arial" charset="0"/>
              <a:buNone/>
              <a:defRPr/>
            </a:pPr>
            <a:r>
              <a:rPr lang="el-GR" sz="3800" dirty="0" smtClean="0"/>
              <a:t>        Η ζώνη υβριδοποίησης θα γίνει μεγαλύτερη, εξαιτίας του ευρύτερου διαχωρισμού των θέσεων </a:t>
            </a:r>
            <a:r>
              <a:rPr lang="el-GR" sz="3800" dirty="0" err="1" smtClean="0"/>
              <a:t>Xba</a:t>
            </a:r>
            <a:r>
              <a:rPr lang="en-US" sz="3800" dirty="0" smtClean="0"/>
              <a:t>l</a:t>
            </a:r>
            <a:r>
              <a:rPr lang="el-GR" sz="3800" dirty="0" smtClean="0"/>
              <a:t> στο </a:t>
            </a:r>
            <a:r>
              <a:rPr lang="el-GR" sz="3800" dirty="0" err="1" smtClean="0"/>
              <a:t>διαμεταθέν</a:t>
            </a:r>
            <a:r>
              <a:rPr lang="el-GR" sz="3800" dirty="0" smtClean="0"/>
              <a:t> χρωμόσωμα.</a:t>
            </a:r>
            <a:endParaRPr lang="el-GR" sz="3800" dirty="0"/>
          </a:p>
        </p:txBody>
      </p:sp>
      <p:pic>
        <p:nvPicPr>
          <p:cNvPr id="18435" name="Picture 2"/>
          <p:cNvPicPr>
            <a:picLocks noChangeAspect="1" noChangeArrowheads="1"/>
          </p:cNvPicPr>
          <p:nvPr/>
        </p:nvPicPr>
        <p:blipFill>
          <a:blip r:embed="rId3" cstate="print"/>
          <a:srcRect/>
          <a:stretch>
            <a:fillRect/>
          </a:stretch>
        </p:blipFill>
        <p:spPr bwMode="auto">
          <a:xfrm>
            <a:off x="2000250" y="188913"/>
            <a:ext cx="5143500" cy="3311525"/>
          </a:xfrm>
          <a:prstGeom prst="rect">
            <a:avLst/>
          </a:prstGeom>
          <a:noFill/>
          <a:ln w="9525">
            <a:noFill/>
            <a:miter lim="800000"/>
            <a:headEnd/>
            <a:tailEnd/>
          </a:ln>
        </p:spPr>
      </p:pic>
      <p:pic>
        <p:nvPicPr>
          <p:cNvPr id="18436" name="Ink 2"/>
          <p:cNvPicPr>
            <a:picLocks noRot="1" noChangeAspect="1" noEditPoints="1" noChangeArrowheads="1" noChangeShapeType="1"/>
          </p:cNvPicPr>
          <p:nvPr/>
        </p:nvPicPr>
        <p:blipFill>
          <a:blip r:embed="rId4" cstate="print"/>
          <a:srcRect/>
          <a:stretch>
            <a:fillRect/>
          </a:stretch>
        </p:blipFill>
        <p:spPr bwMode="auto">
          <a:xfrm>
            <a:off x="4267200" y="866775"/>
            <a:ext cx="366713" cy="134938"/>
          </a:xfrm>
          <a:prstGeom prst="rect">
            <a:avLst/>
          </a:prstGeom>
          <a:noFill/>
          <a:ln w="9525">
            <a:noFill/>
            <a:miter lim="800000"/>
            <a:headEnd/>
            <a:tailEnd/>
          </a:ln>
        </p:spPr>
      </p:pic>
      <p:pic>
        <p:nvPicPr>
          <p:cNvPr id="18437" name="Ink 3"/>
          <p:cNvPicPr>
            <a:picLocks noRot="1" noChangeAspect="1" noEditPoints="1" noChangeArrowheads="1" noChangeShapeType="1"/>
          </p:cNvPicPr>
          <p:nvPr/>
        </p:nvPicPr>
        <p:blipFill>
          <a:blip r:embed="rId5" cstate="print"/>
          <a:srcRect/>
          <a:stretch>
            <a:fillRect/>
          </a:stretch>
        </p:blipFill>
        <p:spPr bwMode="auto">
          <a:xfrm>
            <a:off x="4297363" y="2428875"/>
            <a:ext cx="352425" cy="147638"/>
          </a:xfrm>
          <a:prstGeom prst="rect">
            <a:avLst/>
          </a:prstGeom>
          <a:noFill/>
          <a:ln w="9525">
            <a:noFill/>
            <a:miter lim="800000"/>
            <a:headEnd/>
            <a:tailEnd/>
          </a:ln>
        </p:spPr>
      </p:pic>
      <p:pic>
        <p:nvPicPr>
          <p:cNvPr id="18438" name="Ink 5"/>
          <p:cNvPicPr>
            <a:picLocks noRot="1" noChangeAspect="1" noEditPoints="1" noChangeArrowheads="1" noChangeShapeType="1"/>
          </p:cNvPicPr>
          <p:nvPr/>
        </p:nvPicPr>
        <p:blipFill>
          <a:blip r:embed="rId6" cstate="print"/>
          <a:srcRect/>
          <a:stretch>
            <a:fillRect/>
          </a:stretch>
        </p:blipFill>
        <p:spPr bwMode="auto">
          <a:xfrm>
            <a:off x="6786563" y="4857750"/>
            <a:ext cx="1944687" cy="134938"/>
          </a:xfrm>
          <a:prstGeom prst="rect">
            <a:avLst/>
          </a:prstGeom>
          <a:noFill/>
          <a:ln w="9525">
            <a:noFill/>
            <a:miter lim="800000"/>
            <a:headEnd/>
            <a:tailEnd/>
          </a:ln>
        </p:spPr>
      </p:pic>
      <mc:AlternateContent xmlns:mc="http://schemas.openxmlformats.org/markup-compatibility/2006">
        <mc:Choice xmlns:p14="http://schemas.microsoft.com/office/powerpoint/2010/main" xmlns="" Requires="p14">
          <p:contentPart p14:bwMode="auto" r:id="rId7">
            <p14:nvContentPartPr>
              <p14:cNvPr id="1026" name="Ink 2"/>
              <p14:cNvContentPartPr>
                <a14:cpLocks xmlns:a14="http://schemas.microsoft.com/office/drawing/2010/main" noRot="1" noChangeAspect="1" noEditPoints="1" noChangeArrowheads="1" noChangeShapeType="1"/>
              </p14:cNvContentPartPr>
              <p14:nvPr/>
            </p14:nvContentPartPr>
            <p14:xfrm>
              <a:off x="5768975" y="4868863"/>
              <a:ext cx="2795588" cy="114300"/>
            </p14:xfrm>
          </p:contentPart>
        </mc:Choice>
        <mc:Fallback>
          <p:pic>
            <p:nvPicPr>
              <p:cNvPr id="1026" name="Ink 2"/>
              <p:cNvPicPr>
                <a:picLocks noRot="1" noChangeAspect="1" noEditPoints="1" noChangeArrowheads="1" noChangeShapeType="1"/>
              </p:cNvPicPr>
              <p:nvPr/>
            </p:nvPicPr>
            <p:blipFill>
              <a:blip r:embed="rId8" cstate="print"/>
              <a:stretch>
                <a:fillRect/>
              </a:stretch>
            </p:blipFill>
            <p:spPr>
              <a:xfrm>
                <a:off x="5753156" y="4812983"/>
                <a:ext cx="2827225" cy="2260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933056"/>
            <a:ext cx="9144000" cy="2924944"/>
          </a:xfrm>
        </p:spPr>
        <p:txBody>
          <a:bodyPr>
            <a:normAutofit fontScale="92500" lnSpcReduction="20000"/>
          </a:bodyPr>
          <a:lstStyle/>
          <a:p>
            <a:pPr algn="ctr"/>
            <a:r>
              <a:rPr lang="el-GR" dirty="0" smtClean="0"/>
              <a:t>Κόλον, </a:t>
            </a:r>
            <a:r>
              <a:rPr lang="el-GR" dirty="0" err="1" smtClean="0">
                <a:effectLst>
                  <a:outerShdw blurRad="38100" dist="38100" dir="2700000" algn="tl">
                    <a:srgbClr val="000000">
                      <a:alpha val="43137"/>
                    </a:srgbClr>
                  </a:outerShdw>
                </a:effectLst>
              </a:rPr>
              <a:t>αδενοκαρκίνωμα</a:t>
            </a:r>
            <a:r>
              <a:rPr lang="el-GR" dirty="0" smtClean="0"/>
              <a:t>. Μικρότατη μεγέθυνση.</a:t>
            </a:r>
          </a:p>
          <a:p>
            <a:pPr algn="just"/>
            <a:r>
              <a:rPr lang="el-GR" dirty="0" smtClean="0"/>
              <a:t>Αυτή η εικόνα καταδεικνύει την </a:t>
            </a:r>
            <a:r>
              <a:rPr lang="el-GR" dirty="0" smtClean="0">
                <a:effectLst>
                  <a:outerShdw blurRad="38100" dist="38100" dir="2700000" algn="tl">
                    <a:srgbClr val="000000">
                      <a:alpha val="43137"/>
                    </a:srgbClr>
                  </a:outerShdw>
                </a:effectLst>
              </a:rPr>
              <a:t>εισβολή</a:t>
            </a:r>
            <a:r>
              <a:rPr lang="el-GR" dirty="0" smtClean="0"/>
              <a:t> του όγκου διαμέσου του μυϊκού χιτώνα, </a:t>
            </a:r>
            <a:r>
              <a:rPr lang="el-GR" dirty="0" smtClean="0">
                <a:effectLst>
                  <a:outerShdw blurRad="38100" dist="38100" dir="2700000" algn="tl">
                    <a:srgbClr val="000000">
                      <a:alpha val="43137"/>
                    </a:srgbClr>
                  </a:outerShdw>
                </a:effectLst>
              </a:rPr>
              <a:t>εντός του </a:t>
            </a:r>
            <a:r>
              <a:rPr lang="el-GR" dirty="0" err="1" smtClean="0">
                <a:effectLst>
                  <a:outerShdw blurRad="38100" dist="38100" dir="2700000" algn="tl">
                    <a:srgbClr val="000000">
                      <a:alpha val="43137"/>
                    </a:srgbClr>
                  </a:outerShdw>
                </a:effectLst>
              </a:rPr>
              <a:t>υποορογόνιου</a:t>
            </a:r>
            <a:r>
              <a:rPr lang="el-GR" dirty="0" smtClean="0">
                <a:effectLst>
                  <a:outerShdw blurRad="38100" dist="38100" dir="2700000" algn="tl">
                    <a:srgbClr val="000000">
                      <a:alpha val="43137"/>
                    </a:srgbClr>
                  </a:outerShdw>
                </a:effectLst>
              </a:rPr>
              <a:t> </a:t>
            </a:r>
            <a:r>
              <a:rPr lang="el-GR" dirty="0" smtClean="0"/>
              <a:t>λιπώδους ιστού (βέλος). Το βάθος της διήθησης του καρκινικού ιστού επηρεάζει τη </a:t>
            </a:r>
            <a:r>
              <a:rPr lang="el-GR" dirty="0" err="1" smtClean="0"/>
              <a:t>σταδιοποίηση</a:t>
            </a:r>
            <a:r>
              <a:rPr lang="el-GR" dirty="0" smtClean="0"/>
              <a:t> </a:t>
            </a:r>
            <a:r>
              <a:rPr lang="el-GR" b="1" dirty="0" smtClean="0"/>
              <a:t>Τ</a:t>
            </a:r>
            <a:r>
              <a:rPr lang="el-GR" dirty="0" smtClean="0"/>
              <a:t> του καρκίνου, η οποία σχετίζεται με την πρόγνωση του καρκινοπαθούς.</a:t>
            </a:r>
            <a:endParaRPr lang="el-GR" dirty="0"/>
          </a:p>
        </p:txBody>
      </p:sp>
      <p:pic>
        <p:nvPicPr>
          <p:cNvPr id="7170" name="Picture 2" descr="C:\Users\Νεφέλη\Desktop\neok11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267520"/>
            <a:ext cx="5040562" cy="29379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Βέλος προς τα κάτω 3"/>
          <p:cNvSpPr/>
          <p:nvPr/>
        </p:nvSpPr>
        <p:spPr>
          <a:xfrm rot="20887462">
            <a:off x="4560343" y="879724"/>
            <a:ext cx="242316" cy="611740"/>
          </a:xfrm>
          <a:prstGeom prst="downArrow">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Θέση κειμένου 2"/>
          <p:cNvSpPr txBox="1">
            <a:spLocks/>
          </p:cNvSpPr>
          <p:nvPr/>
        </p:nvSpPr>
        <p:spPr>
          <a:xfrm>
            <a:off x="1835696" y="1052736"/>
            <a:ext cx="1656184" cy="288032"/>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dirty="0" smtClean="0"/>
              <a:t>Μυϊκός χιτώνας</a:t>
            </a:r>
            <a:endParaRPr lang="el-GR" dirty="0"/>
          </a:p>
        </p:txBody>
      </p:sp>
      <p:sp>
        <p:nvSpPr>
          <p:cNvPr id="7" name="Θέση κειμένου 2"/>
          <p:cNvSpPr txBox="1">
            <a:spLocks/>
          </p:cNvSpPr>
          <p:nvPr/>
        </p:nvSpPr>
        <p:spPr>
          <a:xfrm>
            <a:off x="5724128" y="1268760"/>
            <a:ext cx="1584176" cy="46772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dirty="0" smtClean="0"/>
              <a:t>Μυϊκός χιτώνας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356992"/>
            <a:ext cx="9144000" cy="3501008"/>
          </a:xfrm>
        </p:spPr>
        <p:txBody>
          <a:bodyPr rtlCol="0">
            <a:normAutofit fontScale="47500" lnSpcReduction="20000"/>
          </a:bodyPr>
          <a:lstStyle/>
          <a:p>
            <a:pPr algn="ctr" eaLnBrk="1" fontAlgn="auto" hangingPunct="1">
              <a:spcAft>
                <a:spcPts val="0"/>
              </a:spcAft>
              <a:buFont typeface="Arial" charset="0"/>
              <a:buNone/>
              <a:defRPr/>
            </a:pPr>
            <a:r>
              <a:rPr lang="el-GR" sz="4200" dirty="0" smtClean="0"/>
              <a:t>BCR στο </a:t>
            </a:r>
            <a:r>
              <a:rPr lang="el-GR" sz="4200" dirty="0" err="1" smtClean="0"/>
              <a:t>γενωμικό</a:t>
            </a:r>
            <a:r>
              <a:rPr lang="el-GR" sz="4200" dirty="0" smtClean="0"/>
              <a:t> DNA της ΧΜΛ - Ανάλυση αποτυπώματος κατά </a:t>
            </a:r>
            <a:r>
              <a:rPr lang="el-GR" sz="4200" dirty="0" err="1" smtClean="0"/>
              <a:t>Southern</a:t>
            </a:r>
            <a:r>
              <a:rPr lang="el-GR" sz="4200" dirty="0" smtClean="0"/>
              <a:t> </a:t>
            </a:r>
          </a:p>
          <a:p>
            <a:pPr algn="ctr" eaLnBrk="1" fontAlgn="auto" hangingPunct="1">
              <a:spcAft>
                <a:spcPts val="0"/>
              </a:spcAft>
              <a:buFont typeface="Arial" pitchFamily="34" charset="0"/>
              <a:buChar char="•"/>
              <a:defRPr/>
            </a:pPr>
            <a:endParaRPr lang="el-GR" dirty="0" smtClean="0"/>
          </a:p>
          <a:p>
            <a:pPr algn="just" eaLnBrk="1" fontAlgn="auto" hangingPunct="1">
              <a:spcAft>
                <a:spcPts val="0"/>
              </a:spcAft>
              <a:buFont typeface="Wingdings" pitchFamily="2" charset="2"/>
              <a:buChar char="§"/>
              <a:defRPr/>
            </a:pPr>
            <a:r>
              <a:rPr lang="el-GR" dirty="0" smtClean="0"/>
              <a:t>        Η εικόνα δείχνει μία ανάλυση αποτυπώματος</a:t>
            </a:r>
            <a:r>
              <a:rPr lang="en-US" dirty="0" smtClean="0"/>
              <a:t> DNA</a:t>
            </a:r>
            <a:r>
              <a:rPr lang="el-GR" dirty="0" smtClean="0"/>
              <a:t> κατά </a:t>
            </a:r>
            <a:r>
              <a:rPr lang="el-GR" dirty="0" err="1" smtClean="0"/>
              <a:t>Southern</a:t>
            </a:r>
            <a:r>
              <a:rPr lang="el-GR" dirty="0" smtClean="0"/>
              <a:t>  μονοπύρηνων κυττάρων περιφερικού αίματος  από έναν ασθενή αναφοράς (φυσιολογικός μάρτυρας, θέση C) και από την ασθενή με ΧΜΛ κατά την αρχική εμφάνιση (πρώτη θέση</a:t>
            </a:r>
            <a:r>
              <a:rPr lang="el-GR" dirty="0" smtClean="0">
                <a:solidFill>
                  <a:srgbClr val="FF0000"/>
                </a:solidFill>
              </a:rPr>
              <a:t> </a:t>
            </a:r>
            <a:r>
              <a:rPr lang="el-GR" dirty="0" err="1" smtClean="0"/>
              <a:t>Pt</a:t>
            </a:r>
            <a:r>
              <a:rPr lang="el-GR" dirty="0" smtClean="0"/>
              <a:t>) και τη δεύτερη εμφάνιση νόσου (δεύτερη θέση </a:t>
            </a:r>
            <a:r>
              <a:rPr lang="el-GR" dirty="0" err="1" smtClean="0"/>
              <a:t>Pt</a:t>
            </a:r>
            <a:r>
              <a:rPr lang="el-GR" dirty="0" smtClean="0"/>
              <a:t>) υπό την πέψη από τα περιοριστικά ένζυμα </a:t>
            </a:r>
            <a:r>
              <a:rPr lang="el-GR" dirty="0" err="1" smtClean="0"/>
              <a:t>Xbal</a:t>
            </a:r>
            <a:r>
              <a:rPr lang="el-GR" dirty="0" smtClean="0"/>
              <a:t> ή </a:t>
            </a:r>
            <a:r>
              <a:rPr lang="el-GR" dirty="0" err="1" smtClean="0"/>
              <a:t>BglII</a:t>
            </a:r>
            <a:r>
              <a:rPr lang="el-GR" dirty="0" smtClean="0"/>
              <a:t>. (Η θέση MW δείχνει θραύσματα DNA γνωστού μήκους και μοριακού βάρους.)</a:t>
            </a:r>
          </a:p>
          <a:p>
            <a:pPr algn="just" eaLnBrk="1" fontAlgn="auto" hangingPunct="1">
              <a:spcAft>
                <a:spcPts val="0"/>
              </a:spcAft>
              <a:buFont typeface="Wingdings" pitchFamily="2" charset="2"/>
              <a:buChar char="§"/>
              <a:defRPr/>
            </a:pPr>
            <a:r>
              <a:rPr lang="el-GR" dirty="0" smtClean="0"/>
              <a:t>         Γιατί εμφανίζονται δύο ζώνες στα δείγματα από την ασθενή;</a:t>
            </a:r>
          </a:p>
          <a:p>
            <a:pPr algn="just" eaLnBrk="1" fontAlgn="auto" hangingPunct="1">
              <a:spcAft>
                <a:spcPts val="0"/>
              </a:spcAft>
              <a:buFont typeface="Wingdings" pitchFamily="2" charset="2"/>
              <a:buChar char="ü"/>
              <a:defRPr/>
            </a:pPr>
            <a:r>
              <a:rPr lang="el-GR" dirty="0" smtClean="0"/>
              <a:t>        Υπάρχουν δύο ζώνες, επειδή μόνο το ένα </a:t>
            </a:r>
            <a:r>
              <a:rPr lang="el-GR" dirty="0" err="1" smtClean="0"/>
              <a:t>αλληλόμορφο</a:t>
            </a:r>
            <a:r>
              <a:rPr lang="el-GR" dirty="0" smtClean="0"/>
              <a:t> BCR αναδιατάσσεται. Το άλλο </a:t>
            </a:r>
            <a:r>
              <a:rPr lang="el-GR" dirty="0" err="1" smtClean="0"/>
              <a:t>αλληλόμορφο</a:t>
            </a:r>
            <a:r>
              <a:rPr lang="el-GR" dirty="0" smtClean="0"/>
              <a:t>, το οποίο δεν αναδιατάσσεται, παράγει τη ζώνη βλαστικής σειράς (</a:t>
            </a:r>
            <a:r>
              <a:rPr lang="en-US" dirty="0" err="1" smtClean="0"/>
              <a:t>germline</a:t>
            </a:r>
            <a:r>
              <a:rPr lang="en-US" dirty="0" smtClean="0"/>
              <a:t>)</a:t>
            </a:r>
            <a:r>
              <a:rPr lang="el-GR" dirty="0" smtClean="0"/>
              <a:t> που αντιστοιχεί σε εκείνη του φυσιολογικού μάρτυρα (ζώνη </a:t>
            </a:r>
            <a:r>
              <a:rPr lang="en-US" dirty="0" smtClean="0"/>
              <a:t>C)</a:t>
            </a:r>
            <a:r>
              <a:rPr lang="el-GR" dirty="0" smtClean="0"/>
              <a:t>.</a:t>
            </a:r>
          </a:p>
          <a:p>
            <a:pPr algn="just" eaLnBrk="1" fontAlgn="auto" hangingPunct="1">
              <a:spcAft>
                <a:spcPts val="0"/>
              </a:spcAft>
              <a:buFont typeface="Wingdings" pitchFamily="2" charset="2"/>
              <a:buChar char="§"/>
              <a:defRPr/>
            </a:pPr>
            <a:r>
              <a:rPr lang="el-GR" dirty="0" smtClean="0"/>
              <a:t>        Δεδομένου ότι τα κύτταρα από την αρχική ΧΜΛ και τη δεύτερη, λεμφοειδή της φάση έχουν την ίδια γενετική αλλοίωση, ποιά είναι η φύση του κυτταρικού τύπου που αρχικά </a:t>
            </a:r>
            <a:r>
              <a:rPr lang="el-GR" dirty="0" err="1" smtClean="0"/>
              <a:t>εξηλλάγη</a:t>
            </a:r>
            <a:r>
              <a:rPr lang="el-GR" dirty="0" smtClean="0"/>
              <a:t>;</a:t>
            </a:r>
          </a:p>
          <a:p>
            <a:pPr algn="just" eaLnBrk="1" fontAlgn="auto" hangingPunct="1">
              <a:spcAft>
                <a:spcPts val="0"/>
              </a:spcAft>
              <a:buFont typeface="Wingdings" pitchFamily="2" charset="2"/>
              <a:buChar char="ü"/>
              <a:defRPr/>
            </a:pPr>
            <a:r>
              <a:rPr lang="el-GR" dirty="0" smtClean="0"/>
              <a:t>        Αυτό υποδηλώνει ότι ο κακοήθης κλώνος των </a:t>
            </a:r>
            <a:r>
              <a:rPr lang="el-GR" dirty="0" err="1" smtClean="0"/>
              <a:t>μυελοειδών</a:t>
            </a:r>
            <a:r>
              <a:rPr lang="el-GR" dirty="0" smtClean="0"/>
              <a:t> κυττάρων της πρώτης εμφάνισης της νόσου και ο κακοήθης κλώνος των λεμφοειδών κυττάρων που παρατηρήθηκε στην οξεία  φάση της νόσου προέκυψαν από το ίδιο κύτταρο - ένα πολυδύναμο </a:t>
            </a:r>
            <a:r>
              <a:rPr lang="el-GR" dirty="0" err="1" smtClean="0"/>
              <a:t>βλαστοκύτταρο</a:t>
            </a:r>
            <a:r>
              <a:rPr lang="el-GR" dirty="0" smtClean="0"/>
              <a:t>.</a:t>
            </a:r>
          </a:p>
          <a:p>
            <a:pPr algn="just" eaLnBrk="1" fontAlgn="auto" hangingPunct="1">
              <a:spcAft>
                <a:spcPts val="0"/>
              </a:spcAft>
              <a:buFont typeface="Wingdings" pitchFamily="2" charset="2"/>
              <a:buChar char="§"/>
              <a:defRPr/>
            </a:pPr>
            <a:endParaRPr lang="el-GR" dirty="0" smtClean="0"/>
          </a:p>
          <a:p>
            <a:pPr algn="just" eaLnBrk="1" fontAlgn="auto" hangingPunct="1">
              <a:spcAft>
                <a:spcPts val="0"/>
              </a:spcAft>
              <a:buFont typeface="Wingdings" pitchFamily="2" charset="2"/>
              <a:buChar char="§"/>
              <a:defRPr/>
            </a:pPr>
            <a:endParaRPr lang="el-GR" dirty="0"/>
          </a:p>
        </p:txBody>
      </p:sp>
      <p:pic>
        <p:nvPicPr>
          <p:cNvPr id="19459" name="Picture 2"/>
          <p:cNvPicPr>
            <a:picLocks noChangeAspect="1" noChangeArrowheads="1"/>
          </p:cNvPicPr>
          <p:nvPr/>
        </p:nvPicPr>
        <p:blipFill>
          <a:blip r:embed="rId3" cstate="print"/>
          <a:srcRect/>
          <a:stretch>
            <a:fillRect/>
          </a:stretch>
        </p:blipFill>
        <p:spPr bwMode="auto">
          <a:xfrm>
            <a:off x="2339975" y="188913"/>
            <a:ext cx="4445000" cy="317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068638"/>
            <a:ext cx="9144000" cy="4032250"/>
          </a:xfrm>
        </p:spPr>
        <p:txBody>
          <a:bodyPr rtlCol="0">
            <a:normAutofit fontScale="47500" lnSpcReduction="20000"/>
          </a:bodyPr>
          <a:lstStyle/>
          <a:p>
            <a:pPr algn="ctr" eaLnBrk="1" fontAlgn="auto" hangingPunct="1">
              <a:spcAft>
                <a:spcPts val="0"/>
              </a:spcAft>
              <a:buFont typeface="Arial" charset="0"/>
              <a:buNone/>
              <a:defRPr/>
            </a:pPr>
            <a:r>
              <a:rPr lang="el-GR" sz="4200" dirty="0" smtClean="0"/>
              <a:t>Δομή </a:t>
            </a:r>
            <a:r>
              <a:rPr lang="el-GR" sz="4200" dirty="0" err="1" smtClean="0"/>
              <a:t>εξονίων</a:t>
            </a:r>
            <a:r>
              <a:rPr lang="el-GR" sz="4200" dirty="0" smtClean="0"/>
              <a:t> των γονιδίων BCR, ABL και BCR / ABL – Σχήμα</a:t>
            </a:r>
          </a:p>
          <a:p>
            <a:pPr algn="just" eaLnBrk="1" fontAlgn="auto" hangingPunct="1">
              <a:spcAft>
                <a:spcPts val="0"/>
              </a:spcAft>
              <a:buFont typeface="Arial" pitchFamily="34" charset="0"/>
              <a:buChar char="•"/>
              <a:defRPr/>
            </a:pPr>
            <a:r>
              <a:rPr lang="el-GR" dirty="0" smtClean="0"/>
              <a:t>Αυτή η εικόνα δείχνει τη δομή των φυσιολογικών γονιδίων ABL και BCR και του γονιδίου σύντηξης (BCR / ABL) που δημιουργείται στο χρωμόσωμα Φιλαδέλφεια ως αποτέλεσμα της </a:t>
            </a:r>
            <a:r>
              <a:rPr lang="el-GR" dirty="0" err="1" smtClean="0"/>
              <a:t>διαμετάθεσης</a:t>
            </a:r>
            <a:r>
              <a:rPr lang="el-GR" dirty="0" smtClean="0"/>
              <a:t> t (9</a:t>
            </a:r>
            <a:r>
              <a:rPr lang="en-US" dirty="0" smtClean="0"/>
              <a:t>;</a:t>
            </a:r>
            <a:r>
              <a:rPr lang="el-GR" dirty="0" smtClean="0"/>
              <a:t>22). Τα κουτιά αντιστοιχούν σε </a:t>
            </a:r>
            <a:r>
              <a:rPr lang="el-GR" dirty="0" err="1" smtClean="0"/>
              <a:t>εξόνια</a:t>
            </a:r>
            <a:r>
              <a:rPr lang="el-GR" dirty="0" smtClean="0"/>
              <a:t>, τα οποία ενώνονται στο </a:t>
            </a:r>
            <a:r>
              <a:rPr lang="el-GR" dirty="0" err="1" smtClean="0"/>
              <a:t>mRNA</a:t>
            </a:r>
            <a:r>
              <a:rPr lang="el-GR" dirty="0" smtClean="0"/>
              <a:t> ως αποτέλεσμα της συρραφής του RNA. Η μείζων περιοχή συσσώρευσης θραυσμάτων στο γονίδιο BCR είναι σχετικά περιορισμένη και περιλαμβάνει τα </a:t>
            </a:r>
            <a:r>
              <a:rPr lang="el-GR" dirty="0" err="1" smtClean="0"/>
              <a:t>εξόνια</a:t>
            </a:r>
            <a:r>
              <a:rPr lang="el-GR" dirty="0" smtClean="0"/>
              <a:t> 10-14. Από την άλλη πλευρά, η αναδιάταξη στον τόπο του ABL μπορεί να συμβεί οπουδήποτε εντός μιας σχετικά μεγάλης περιοχής (~ 200 </a:t>
            </a:r>
            <a:r>
              <a:rPr lang="el-GR" dirty="0" err="1" smtClean="0"/>
              <a:t>kb</a:t>
            </a:r>
            <a:r>
              <a:rPr lang="el-GR" dirty="0" smtClean="0"/>
              <a:t>) έναντι του </a:t>
            </a:r>
            <a:r>
              <a:rPr lang="el-GR" dirty="0" err="1" smtClean="0"/>
              <a:t>εξονίου</a:t>
            </a:r>
            <a:r>
              <a:rPr lang="el-GR" dirty="0" smtClean="0"/>
              <a:t> 2 του ABL. Το προκύπτον γονίδιο σύντηξης στη ΧΜΛ περιλαμβάνει πάντα τα </a:t>
            </a:r>
            <a:r>
              <a:rPr lang="el-GR" dirty="0" err="1" smtClean="0"/>
              <a:t>εξόνια</a:t>
            </a:r>
            <a:r>
              <a:rPr lang="el-GR" dirty="0" smtClean="0"/>
              <a:t> 1-9 του BCR και τα </a:t>
            </a:r>
            <a:r>
              <a:rPr lang="el-GR" dirty="0" err="1" smtClean="0"/>
              <a:t>εξόνια</a:t>
            </a:r>
            <a:r>
              <a:rPr lang="el-GR" dirty="0" smtClean="0"/>
              <a:t> 2 - 11 του ABL. Το γονίδιο σύντηξης μπορεί να περιλαμβάνει ή να μην περιλαμβάνει τα </a:t>
            </a:r>
            <a:r>
              <a:rPr lang="el-GR" dirty="0" err="1" smtClean="0"/>
              <a:t>εξόνια</a:t>
            </a:r>
            <a:r>
              <a:rPr lang="el-GR" dirty="0" smtClean="0"/>
              <a:t> 10-14 του BCR ή τα </a:t>
            </a:r>
            <a:r>
              <a:rPr lang="el-GR" dirty="0" err="1" smtClean="0"/>
              <a:t>εξόνια</a:t>
            </a:r>
            <a:r>
              <a:rPr lang="el-GR" dirty="0" smtClean="0"/>
              <a:t> </a:t>
            </a:r>
            <a:r>
              <a:rPr lang="el-GR" dirty="0"/>
              <a:t>1</a:t>
            </a:r>
            <a:r>
              <a:rPr lang="el-GR" dirty="0" smtClean="0"/>
              <a:t>α και 1b του ABL. </a:t>
            </a:r>
          </a:p>
          <a:p>
            <a:pPr algn="just" eaLnBrk="1" fontAlgn="auto" hangingPunct="1">
              <a:spcAft>
                <a:spcPts val="0"/>
              </a:spcAft>
              <a:buFont typeface="Arial" pitchFamily="34" charset="0"/>
              <a:buChar char="•"/>
              <a:defRPr/>
            </a:pPr>
            <a:r>
              <a:rPr lang="el-GR" dirty="0" smtClean="0"/>
              <a:t>Η χρήση της αλυσιδωτής αντίδρασης </a:t>
            </a:r>
            <a:r>
              <a:rPr lang="el-GR" dirty="0" err="1" smtClean="0"/>
              <a:t>πολυμεράσης</a:t>
            </a:r>
            <a:r>
              <a:rPr lang="el-GR" dirty="0" smtClean="0"/>
              <a:t> (PCR) για την ανίχνευση κυττάρων ΧΜΛ αυξάνεται, λόγω της ευαισθησίας και της ταχύτητάς της. Δυστυχώς, αυτή η τεχνική δεν είναι αποτελεσματική στην ανίχνευση θραυσμάτων&gt; 10 </a:t>
            </a:r>
            <a:r>
              <a:rPr lang="el-GR" dirty="0" err="1" smtClean="0"/>
              <a:t>kb</a:t>
            </a:r>
            <a:r>
              <a:rPr lang="el-GR" dirty="0" smtClean="0"/>
              <a:t>. Επειδή το σημείο θραύσης στο ABL μπορεί να συμβεί οπουδήποτε εντός μιας περιοχής 200 </a:t>
            </a:r>
            <a:r>
              <a:rPr lang="el-GR" dirty="0" err="1" smtClean="0"/>
              <a:t>kb</a:t>
            </a:r>
            <a:r>
              <a:rPr lang="el-GR" dirty="0" smtClean="0"/>
              <a:t>, η PCR δεν είναι χρήσιμη για την ανάλυση </a:t>
            </a:r>
            <a:r>
              <a:rPr lang="el-GR" dirty="0" err="1" smtClean="0"/>
              <a:t>γονιδιωματικού</a:t>
            </a:r>
            <a:r>
              <a:rPr lang="el-GR" dirty="0" smtClean="0"/>
              <a:t> DNA στη ΧΜΛ. Εντούτοις, ως αποτέλεσμα μεταγραφής και συρραφής RNA, οι απομακρυσμένες περιοχές έρχονται σε στενή εγγύτητα στο </a:t>
            </a:r>
            <a:r>
              <a:rPr lang="el-GR" dirty="0" err="1" smtClean="0"/>
              <a:t>mRNA</a:t>
            </a:r>
            <a:r>
              <a:rPr lang="el-GR" dirty="0" smtClean="0"/>
              <a:t>. Η με PCR ενίσχυση του </a:t>
            </a:r>
            <a:r>
              <a:rPr lang="el-GR" dirty="0" err="1" smtClean="0"/>
              <a:t>cDNA</a:t>
            </a:r>
            <a:r>
              <a:rPr lang="el-GR" dirty="0" smtClean="0"/>
              <a:t> που προέρχεται από αυτό το </a:t>
            </a:r>
            <a:r>
              <a:rPr lang="el-GR" dirty="0" err="1" smtClean="0"/>
              <a:t>mRNA</a:t>
            </a:r>
            <a:r>
              <a:rPr lang="el-GR" dirty="0" smtClean="0"/>
              <a:t>, χρησιμοποιώντας έναν </a:t>
            </a:r>
            <a:r>
              <a:rPr lang="el-GR" dirty="0" err="1" smtClean="0"/>
              <a:t>εκκινητή</a:t>
            </a:r>
            <a:r>
              <a:rPr lang="el-GR" dirty="0" smtClean="0"/>
              <a:t> για το </a:t>
            </a:r>
            <a:r>
              <a:rPr lang="el-GR" dirty="0" err="1" smtClean="0"/>
              <a:t>εξόνιο</a:t>
            </a:r>
            <a:r>
              <a:rPr lang="el-GR" dirty="0" smtClean="0"/>
              <a:t> 9 του BCR και έναν </a:t>
            </a:r>
            <a:r>
              <a:rPr lang="el-GR" dirty="0" err="1" smtClean="0"/>
              <a:t>εκκινητή</a:t>
            </a:r>
            <a:r>
              <a:rPr lang="el-GR" dirty="0" smtClean="0"/>
              <a:t> για το </a:t>
            </a:r>
            <a:r>
              <a:rPr lang="el-GR" dirty="0" err="1" smtClean="0"/>
              <a:t>εξόνιο</a:t>
            </a:r>
            <a:r>
              <a:rPr lang="el-GR" dirty="0" smtClean="0"/>
              <a:t> 3 του ABL, δίδει προϊόν μόνο από το γονίδιο σύντηξης, ανεξάρτητα από το πού λαμβάνει χώρα η </a:t>
            </a:r>
            <a:r>
              <a:rPr lang="el-GR" dirty="0" err="1" smtClean="0"/>
              <a:t>διαμετάθεση</a:t>
            </a:r>
            <a:r>
              <a:rPr lang="el-GR" dirty="0"/>
              <a:t>. </a:t>
            </a:r>
            <a:endParaRPr lang="el-GR" dirty="0" smtClean="0"/>
          </a:p>
          <a:p>
            <a:pPr algn="just" eaLnBrk="1" fontAlgn="auto" hangingPunct="1">
              <a:spcAft>
                <a:spcPts val="0"/>
              </a:spcAft>
              <a:buFont typeface="Arial" pitchFamily="34" charset="0"/>
              <a:buChar char="•"/>
              <a:defRPr/>
            </a:pPr>
            <a:r>
              <a:rPr lang="el-GR" dirty="0" smtClean="0"/>
              <a:t>Ποιο </a:t>
            </a:r>
            <a:r>
              <a:rPr lang="el-GR" dirty="0"/>
              <a:t>ένζυμο χρησιμοποιείται για τη μετατροπή του </a:t>
            </a:r>
            <a:r>
              <a:rPr lang="el-GR" dirty="0" err="1"/>
              <a:t>mRNA</a:t>
            </a:r>
            <a:r>
              <a:rPr lang="el-GR" dirty="0"/>
              <a:t> σε </a:t>
            </a:r>
            <a:r>
              <a:rPr lang="el-GR" dirty="0" err="1" smtClean="0"/>
              <a:t>cDNA</a:t>
            </a:r>
            <a:r>
              <a:rPr lang="en-US" dirty="0" smtClean="0"/>
              <a:t>;</a:t>
            </a:r>
            <a:endParaRPr lang="el-GR" dirty="0" smtClean="0"/>
          </a:p>
          <a:p>
            <a:pPr algn="just" eaLnBrk="1" fontAlgn="auto" hangingPunct="1">
              <a:spcAft>
                <a:spcPts val="0"/>
              </a:spcAft>
              <a:buFont typeface="Wingdings" pitchFamily="2" charset="2"/>
              <a:buChar char="ü"/>
              <a:defRPr/>
            </a:pPr>
            <a:r>
              <a:rPr lang="el-GR" dirty="0" smtClean="0"/>
              <a:t>Η ανάστροφη </a:t>
            </a:r>
            <a:r>
              <a:rPr lang="el-GR" dirty="0" err="1" smtClean="0"/>
              <a:t>μεταγραφάση</a:t>
            </a:r>
            <a:r>
              <a:rPr lang="el-GR" dirty="0" smtClean="0"/>
              <a:t>.</a:t>
            </a:r>
          </a:p>
          <a:p>
            <a:pPr algn="just" eaLnBrk="1" fontAlgn="auto" hangingPunct="1">
              <a:spcAft>
                <a:spcPts val="0"/>
              </a:spcAft>
              <a:buFont typeface="Arial" pitchFamily="34" charset="0"/>
              <a:buChar char="•"/>
              <a:defRPr/>
            </a:pPr>
            <a:endParaRPr lang="el-GR" dirty="0" smtClean="0"/>
          </a:p>
          <a:p>
            <a:pPr algn="just" eaLnBrk="1" fontAlgn="auto" hangingPunct="1">
              <a:spcAft>
                <a:spcPts val="0"/>
              </a:spcAft>
              <a:buFont typeface="Arial" pitchFamily="34" charset="0"/>
              <a:buChar char="•"/>
              <a:defRPr/>
            </a:pPr>
            <a:endParaRPr lang="el-GR" dirty="0"/>
          </a:p>
        </p:txBody>
      </p:sp>
      <p:pic>
        <p:nvPicPr>
          <p:cNvPr id="20483" name="Picture 2"/>
          <p:cNvPicPr>
            <a:picLocks noChangeAspect="1" noChangeArrowheads="1"/>
          </p:cNvPicPr>
          <p:nvPr/>
        </p:nvPicPr>
        <p:blipFill>
          <a:blip r:embed="rId3" cstate="print"/>
          <a:srcRect/>
          <a:stretch>
            <a:fillRect/>
          </a:stretch>
        </p:blipFill>
        <p:spPr bwMode="auto">
          <a:xfrm>
            <a:off x="2484438" y="115888"/>
            <a:ext cx="3990975" cy="2852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463"/>
            <a:ext cx="9144000" cy="3384550"/>
          </a:xfrm>
        </p:spPr>
        <p:txBody>
          <a:bodyPr rtlCol="0">
            <a:normAutofit fontScale="55000" lnSpcReduction="20000"/>
          </a:bodyPr>
          <a:lstStyle/>
          <a:p>
            <a:pPr algn="ctr" eaLnBrk="1" fontAlgn="auto" hangingPunct="1">
              <a:spcAft>
                <a:spcPts val="0"/>
              </a:spcAft>
              <a:buFont typeface="Arial" charset="0"/>
              <a:buNone/>
              <a:defRPr/>
            </a:pPr>
            <a:r>
              <a:rPr lang="el-GR" sz="3300" b="1" dirty="0" smtClean="0"/>
              <a:t>Ενισχυμένα προϊόντα μεταγραφής γονιδίου σύντηξης BCR / ABL </a:t>
            </a:r>
          </a:p>
          <a:p>
            <a:pPr algn="ctr" eaLnBrk="1" fontAlgn="auto" hangingPunct="1">
              <a:spcAft>
                <a:spcPts val="0"/>
              </a:spcAft>
              <a:buFont typeface="Arial" charset="0"/>
              <a:buNone/>
              <a:defRPr/>
            </a:pPr>
            <a:r>
              <a:rPr lang="el-GR" sz="3300" b="1" dirty="0" smtClean="0"/>
              <a:t>(</a:t>
            </a:r>
            <a:r>
              <a:rPr lang="en-US" sz="3300" b="1" dirty="0" err="1" smtClean="0"/>
              <a:t>cDNA</a:t>
            </a:r>
            <a:r>
              <a:rPr lang="en-US" sz="3300" b="1" dirty="0" smtClean="0"/>
              <a:t> </a:t>
            </a:r>
            <a:r>
              <a:rPr lang="el-GR" sz="3300" b="1" dirty="0" smtClean="0"/>
              <a:t>προερχόμενο από </a:t>
            </a:r>
            <a:r>
              <a:rPr lang="en-US" sz="3300" b="1" dirty="0" smtClean="0"/>
              <a:t>mRNA)</a:t>
            </a:r>
            <a:r>
              <a:rPr lang="el-GR" sz="3300" b="1" dirty="0" smtClean="0"/>
              <a:t> – Προϊόντα </a:t>
            </a:r>
            <a:r>
              <a:rPr lang="en-US" sz="3300" b="1" dirty="0" smtClean="0"/>
              <a:t>PCR</a:t>
            </a:r>
          </a:p>
          <a:p>
            <a:pPr marL="0" indent="0" algn="just" eaLnBrk="1" fontAlgn="auto" hangingPunct="1">
              <a:spcAft>
                <a:spcPts val="0"/>
              </a:spcAft>
              <a:buFont typeface="Arial" pitchFamily="34" charset="0"/>
              <a:buChar char="•"/>
              <a:defRPr/>
            </a:pPr>
            <a:r>
              <a:rPr lang="el-GR" dirty="0" smtClean="0"/>
              <a:t>Η αλυσιδωτή αντίδραση </a:t>
            </a:r>
            <a:r>
              <a:rPr lang="el-GR" dirty="0" err="1" smtClean="0"/>
              <a:t>πολυμεράσης</a:t>
            </a:r>
            <a:r>
              <a:rPr lang="el-GR" dirty="0" smtClean="0"/>
              <a:t> (PCR) είναι μια διαδικασία για την ενίσχυση συγκεκριμένων τμημάτων </a:t>
            </a:r>
            <a:r>
              <a:rPr lang="el-GR" dirty="0" err="1" smtClean="0"/>
              <a:t>νουκλεϊκού</a:t>
            </a:r>
            <a:r>
              <a:rPr lang="el-GR" dirty="0" smtClean="0"/>
              <a:t> οξέος από μικρές ποσότητες υλικού. Σε αυτήν την περίπτωση, η παρουσία της </a:t>
            </a:r>
            <a:r>
              <a:rPr lang="el-GR" dirty="0" err="1" smtClean="0"/>
              <a:t>διαμετάθεσης</a:t>
            </a:r>
            <a:r>
              <a:rPr lang="el-GR" dirty="0" smtClean="0"/>
              <a:t> BCR / ABL μπορεί να ανιχνευθεί χρησιμοποιώντας έναν </a:t>
            </a:r>
            <a:r>
              <a:rPr lang="el-GR" dirty="0" err="1" smtClean="0"/>
              <a:t>εκκινητή</a:t>
            </a:r>
            <a:r>
              <a:rPr lang="el-GR" dirty="0" smtClean="0"/>
              <a:t> ενίσχυσης που βρίσκεται στο </a:t>
            </a:r>
            <a:r>
              <a:rPr lang="el-GR" dirty="0" err="1" smtClean="0"/>
              <a:t>εξόνιο</a:t>
            </a:r>
            <a:r>
              <a:rPr lang="el-GR" dirty="0" smtClean="0"/>
              <a:t> 9 του γονιδίου BCR και έναν άλλο που βρίσκεται στο </a:t>
            </a:r>
            <a:r>
              <a:rPr lang="el-GR" dirty="0" err="1" smtClean="0"/>
              <a:t>εξόνιο</a:t>
            </a:r>
            <a:r>
              <a:rPr lang="el-GR" dirty="0" smtClean="0"/>
              <a:t> 3 του γονιδίου ABL (βλέπε προηγούμενη εικόνα). </a:t>
            </a:r>
          </a:p>
          <a:p>
            <a:pPr marL="0" indent="0" algn="just" eaLnBrk="1" fontAlgn="auto" hangingPunct="1">
              <a:spcAft>
                <a:spcPts val="0"/>
              </a:spcAft>
              <a:buFont typeface="Arial" pitchFamily="34" charset="0"/>
              <a:buChar char="•"/>
              <a:defRPr/>
            </a:pPr>
            <a:r>
              <a:rPr lang="el-GR" dirty="0" smtClean="0"/>
              <a:t>Επειδή οι περιοχές που αναγνωρίζονται από κάθε ανιχνευτή πρέπει να βρίσκονται στο ίδιο χρωμόσωμα και σχετικά σε κοντινή απόσταση μεταξύ τους ώστε να συμβεί ενίσχυση, ένα προϊόν PCR θα δημιουργηθεί μόνο εάν το δείγμα περιέχει την αναδιάταξη BCR / ABL. Σημειώστε ότι δεν δημιουργείται κανένα προϊόν από τον αρνητικό μάρτυρα</a:t>
            </a:r>
            <a:r>
              <a:rPr lang="el-GR" dirty="0"/>
              <a:t>·</a:t>
            </a:r>
            <a:r>
              <a:rPr lang="el-GR" dirty="0" smtClean="0"/>
              <a:t> όμως προκύπτει μια ισχυρή ζώνη όταν το </a:t>
            </a:r>
            <a:r>
              <a:rPr lang="el-GR" dirty="0" err="1" smtClean="0"/>
              <a:t>cDNA</a:t>
            </a:r>
            <a:r>
              <a:rPr lang="el-GR" dirty="0" smtClean="0"/>
              <a:t> το προερχόμενο από </a:t>
            </a:r>
            <a:r>
              <a:rPr lang="el-GR" dirty="0" err="1" smtClean="0"/>
              <a:t>mRNA</a:t>
            </a:r>
            <a:r>
              <a:rPr lang="el-GR" dirty="0" smtClean="0"/>
              <a:t>, ενισχύεται από δείγματα της εν λόγω ασθενούς τόσο από την αρχική (θέση 4) όσο και από τη δεύτερη εμφάνιση (θέση 5) της νόσου.</a:t>
            </a:r>
            <a:endParaRPr lang="el-GR" dirty="0"/>
          </a:p>
        </p:txBody>
      </p:sp>
      <p:pic>
        <p:nvPicPr>
          <p:cNvPr id="21507" name="Picture 2"/>
          <p:cNvPicPr>
            <a:picLocks noChangeAspect="1" noChangeArrowheads="1"/>
          </p:cNvPicPr>
          <p:nvPr/>
        </p:nvPicPr>
        <p:blipFill>
          <a:blip r:embed="rId3" cstate="print"/>
          <a:srcRect/>
          <a:stretch>
            <a:fillRect/>
          </a:stretch>
        </p:blipFill>
        <p:spPr bwMode="auto">
          <a:xfrm>
            <a:off x="2324100" y="188913"/>
            <a:ext cx="444500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2" descr="C:\Users\ΙΩΑΝΝΑ\Desktop\Μαθηματα 2019-2020\images (1).png"/>
          <p:cNvPicPr>
            <a:picLocks noGrp="1" noChangeAspect="1" noChangeArrowheads="1"/>
          </p:cNvPicPr>
          <p:nvPr>
            <p:ph idx="1"/>
          </p:nvPr>
        </p:nvPicPr>
        <p:blipFill>
          <a:blip r:embed="rId3" cstate="print"/>
          <a:srcRect/>
          <a:stretch>
            <a:fillRect/>
          </a:stretch>
        </p:blipFill>
        <p:spPr>
          <a:xfrm>
            <a:off x="179512" y="2348880"/>
            <a:ext cx="4143375" cy="2928937"/>
          </a:xfrm>
          <a:noFill/>
        </p:spPr>
      </p:pic>
      <p:pic>
        <p:nvPicPr>
          <p:cNvPr id="119812" name="Picture 3" descr="C:\Users\ΙΩΑΝΝΑ\Desktop\Μαθηματα 2019-2020\αρχείο λήψης.jpg"/>
          <p:cNvPicPr>
            <a:picLocks noChangeAspect="1" noChangeArrowheads="1"/>
          </p:cNvPicPr>
          <p:nvPr/>
        </p:nvPicPr>
        <p:blipFill>
          <a:blip r:embed="rId4" cstate="print"/>
          <a:srcRect/>
          <a:stretch>
            <a:fillRect/>
          </a:stretch>
        </p:blipFill>
        <p:spPr bwMode="auto">
          <a:xfrm>
            <a:off x="4427984" y="1628800"/>
            <a:ext cx="4572000" cy="45720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286125"/>
            <a:ext cx="9144000" cy="3881438"/>
          </a:xfrm>
        </p:spPr>
        <p:txBody>
          <a:bodyPr rtlCol="0">
            <a:normAutofit fontScale="92500"/>
          </a:bodyPr>
          <a:lstStyle/>
          <a:p>
            <a:pPr algn="ctr" eaLnBrk="1" fontAlgn="auto" hangingPunct="1">
              <a:spcAft>
                <a:spcPts val="0"/>
              </a:spcAft>
              <a:buFont typeface="Arial" charset="0"/>
              <a:buNone/>
              <a:defRPr/>
            </a:pPr>
            <a:r>
              <a:rPr lang="el-GR" sz="2400" dirty="0" smtClean="0"/>
              <a:t>   Χάρτης περιορισμού του τόπου IGH  </a:t>
            </a:r>
          </a:p>
          <a:p>
            <a:pPr marL="0" indent="0" algn="just" eaLnBrk="1" fontAlgn="auto" hangingPunct="1">
              <a:spcAft>
                <a:spcPts val="0"/>
              </a:spcAft>
              <a:buFont typeface="Arial" pitchFamily="34" charset="0"/>
              <a:buChar char="•"/>
              <a:defRPr/>
            </a:pPr>
            <a:r>
              <a:rPr lang="el-GR" sz="1700" dirty="0" smtClean="0"/>
              <a:t>Ένα λειτουργικό γονίδιο βαριάς αλυσίδας </a:t>
            </a:r>
            <a:r>
              <a:rPr lang="el-GR" sz="1700" dirty="0" err="1" smtClean="0"/>
              <a:t>ανοσοσφαιρίνης</a:t>
            </a:r>
            <a:r>
              <a:rPr lang="el-GR" sz="1700" dirty="0" smtClean="0"/>
              <a:t> (IGH) παράγεται με γενετικό </a:t>
            </a:r>
            <a:r>
              <a:rPr lang="el-GR" sz="1700" dirty="0" err="1" smtClean="0"/>
              <a:t>ανασυνδυασμό</a:t>
            </a:r>
            <a:r>
              <a:rPr lang="el-GR" sz="1700" dirty="0" smtClean="0"/>
              <a:t> που ενώνει στοιχεία VH, DH και JH, με σκοπό τη δημιουργία του μεταβλητού τομέα της πρωτεΐνης IGH. Σε κάθε κλώνο των Β λεμφοκυττάρων, τα  χρησιμοποιούμενα στοιχεία VH, DH και JH ποικίλουν. Ο </a:t>
            </a:r>
            <a:r>
              <a:rPr lang="el-GR" sz="1700" dirty="0" err="1" smtClean="0"/>
              <a:t>ανασυνδυασμός</a:t>
            </a:r>
            <a:r>
              <a:rPr lang="el-GR" sz="1700" dirty="0" smtClean="0"/>
              <a:t>  VDJ χρησιμεύει ως δείκτης  για αυτόν τον συγκεκριμένο κλώνο κυττάρων και μπορεί να αναγνωριστεί με ανάλυση αποτυπώματος κατά </a:t>
            </a:r>
            <a:r>
              <a:rPr lang="el-GR" sz="1700" dirty="0" err="1" smtClean="0"/>
              <a:t>Southern</a:t>
            </a:r>
            <a:r>
              <a:rPr lang="el-GR" sz="1700" dirty="0" smtClean="0"/>
              <a:t>, χρησιμοποιώντας έναν ανιχνευτή JH. </a:t>
            </a:r>
          </a:p>
          <a:p>
            <a:pPr marL="0" indent="0" algn="just" eaLnBrk="1" fontAlgn="auto" hangingPunct="1">
              <a:spcAft>
                <a:spcPts val="0"/>
              </a:spcAft>
              <a:buFont typeface="Arial" pitchFamily="34" charset="0"/>
              <a:buChar char="•"/>
              <a:defRPr/>
            </a:pPr>
            <a:r>
              <a:rPr lang="el-GR" sz="1700" dirty="0" smtClean="0"/>
              <a:t>Στην παραπάνω εικόνα σημειώνονται οι θέσεις αναγνώρισης για δύο περιοριστικές </a:t>
            </a:r>
            <a:r>
              <a:rPr lang="el-GR" sz="1700" dirty="0" err="1" smtClean="0"/>
              <a:t>ενδονουκλεάσες</a:t>
            </a:r>
            <a:r>
              <a:rPr lang="el-GR" sz="1700" dirty="0" smtClean="0"/>
              <a:t>, </a:t>
            </a:r>
            <a:r>
              <a:rPr lang="el-GR" sz="1700" dirty="0" err="1" smtClean="0"/>
              <a:t>EcoRI</a:t>
            </a:r>
            <a:r>
              <a:rPr lang="el-GR" sz="1700" dirty="0" smtClean="0"/>
              <a:t> (R) και </a:t>
            </a:r>
            <a:r>
              <a:rPr lang="el-GR" sz="1700" dirty="0" err="1" smtClean="0"/>
              <a:t>HindIII</a:t>
            </a:r>
            <a:r>
              <a:rPr lang="el-GR" sz="1700" dirty="0" smtClean="0"/>
              <a:t> (Η). Με την αναδιάταξη του VH3 έχει αφαιρεθεί το τμήμα με την θέση </a:t>
            </a:r>
            <a:r>
              <a:rPr lang="el-GR" sz="1700" dirty="0" err="1" smtClean="0"/>
              <a:t>EcoRI</a:t>
            </a:r>
            <a:r>
              <a:rPr lang="el-GR" sz="1700" dirty="0" smtClean="0"/>
              <a:t> κοντά στο D. Η επόμενη πλησιέστερη θέση Ε</a:t>
            </a:r>
            <a:r>
              <a:rPr lang="en-US" sz="1700" dirty="0" smtClean="0"/>
              <a:t>c</a:t>
            </a:r>
            <a:r>
              <a:rPr lang="el-GR" sz="1700" dirty="0" smtClean="0"/>
              <a:t>ο</a:t>
            </a:r>
            <a:r>
              <a:rPr lang="en-US" sz="1700" dirty="0" smtClean="0"/>
              <a:t>R</a:t>
            </a:r>
            <a:r>
              <a:rPr lang="el-GR" sz="1700" dirty="0" smtClean="0"/>
              <a:t>Ι εντοπίζεται ανοδικά στο VH1, δημιουργώντας ένα μεγαλύτερο θραύσμα που υβριδοποιείται με τον ιχνηθέτη JH σε σχέση με τη βλαστική σειρά.</a:t>
            </a:r>
          </a:p>
          <a:p>
            <a:pPr marL="0" indent="0" algn="just" eaLnBrk="1" fontAlgn="auto" hangingPunct="1">
              <a:spcAft>
                <a:spcPts val="0"/>
              </a:spcAft>
              <a:buFont typeface="Arial" pitchFamily="34" charset="0"/>
              <a:buChar char="•"/>
              <a:defRPr/>
            </a:pPr>
            <a:r>
              <a:rPr lang="el-GR" sz="1700" dirty="0" smtClean="0"/>
              <a:t>Το </a:t>
            </a:r>
            <a:r>
              <a:rPr lang="el-GR" sz="1700" dirty="0"/>
              <a:t>υβριδοποιημένο θραύσμα </a:t>
            </a:r>
            <a:r>
              <a:rPr lang="el-GR" sz="1700" dirty="0" err="1"/>
              <a:t>EcoRI</a:t>
            </a:r>
            <a:r>
              <a:rPr lang="el-GR" sz="1700" dirty="0"/>
              <a:t> </a:t>
            </a:r>
            <a:r>
              <a:rPr lang="el-GR" sz="1700" dirty="0" smtClean="0"/>
              <a:t>θα ήταν </a:t>
            </a:r>
            <a:r>
              <a:rPr lang="el-GR" sz="1700" dirty="0"/>
              <a:t>μεγαλύτερο ή μικρότερο εάν το τμήμα VH5 </a:t>
            </a:r>
            <a:r>
              <a:rPr lang="el-GR" sz="1700" dirty="0" err="1" smtClean="0"/>
              <a:t>χρησιμοποι</a:t>
            </a:r>
            <a:r>
              <a:rPr lang="en-US" sz="1700" dirty="0" smtClean="0"/>
              <a:t>o</a:t>
            </a:r>
            <a:r>
              <a:rPr lang="el-GR" sz="1700" dirty="0" err="1" smtClean="0"/>
              <a:t>ύνταν</a:t>
            </a:r>
            <a:r>
              <a:rPr lang="el-GR" sz="1700" dirty="0" smtClean="0"/>
              <a:t> </a:t>
            </a:r>
            <a:r>
              <a:rPr lang="el-GR" sz="1700" dirty="0"/>
              <a:t>κατά τη διάρκεια του </a:t>
            </a:r>
            <a:r>
              <a:rPr lang="el-GR" sz="1700" dirty="0" err="1"/>
              <a:t>ανασυνδυασμού</a:t>
            </a:r>
            <a:r>
              <a:rPr lang="el-GR" sz="1700" dirty="0"/>
              <a:t> </a:t>
            </a:r>
            <a:r>
              <a:rPr lang="el-GR" sz="1700" dirty="0" smtClean="0"/>
              <a:t>της δομής VDJ </a:t>
            </a:r>
            <a:r>
              <a:rPr lang="el-GR" sz="1700" dirty="0"/>
              <a:t>αντί του </a:t>
            </a:r>
            <a:r>
              <a:rPr lang="el-GR" sz="1700" dirty="0" smtClean="0"/>
              <a:t>VH3α; </a:t>
            </a:r>
          </a:p>
          <a:p>
            <a:pPr marL="0" indent="0" algn="just" eaLnBrk="1" fontAlgn="auto" hangingPunct="1">
              <a:spcAft>
                <a:spcPts val="0"/>
              </a:spcAft>
              <a:buFont typeface="Arial" charset="0"/>
              <a:buNone/>
              <a:defRPr/>
            </a:pPr>
            <a:r>
              <a:rPr lang="el-GR" sz="1700" dirty="0" smtClean="0"/>
              <a:t> -Θα </a:t>
            </a:r>
            <a:r>
              <a:rPr lang="el-GR" sz="1700" dirty="0"/>
              <a:t>ήταν μικρότερο λόγω της θέσης μιας </a:t>
            </a:r>
            <a:r>
              <a:rPr lang="el-GR" sz="1700" dirty="0" smtClean="0"/>
              <a:t>περιοχής </a:t>
            </a:r>
            <a:r>
              <a:rPr lang="el-GR" sz="1700" dirty="0" err="1"/>
              <a:t>EcoRI</a:t>
            </a:r>
            <a:r>
              <a:rPr lang="el-GR" sz="1700" dirty="0"/>
              <a:t> </a:t>
            </a:r>
            <a:r>
              <a:rPr lang="el-GR" sz="1700" dirty="0" smtClean="0"/>
              <a:t>στο </a:t>
            </a:r>
            <a:r>
              <a:rPr lang="el-GR" sz="1700" dirty="0"/>
              <a:t>VH5</a:t>
            </a:r>
            <a:r>
              <a:rPr lang="el-GR" sz="1900" dirty="0"/>
              <a:t>.</a:t>
            </a:r>
          </a:p>
        </p:txBody>
      </p:sp>
      <p:pic>
        <p:nvPicPr>
          <p:cNvPr id="22531" name="Picture 2"/>
          <p:cNvPicPr>
            <a:picLocks noChangeAspect="1" noChangeArrowheads="1"/>
          </p:cNvPicPr>
          <p:nvPr/>
        </p:nvPicPr>
        <p:blipFill>
          <a:blip r:embed="rId3" cstate="print"/>
          <a:srcRect/>
          <a:stretch>
            <a:fillRect/>
          </a:stretch>
        </p:blipFill>
        <p:spPr bwMode="auto">
          <a:xfrm>
            <a:off x="2484438" y="188913"/>
            <a:ext cx="4445000" cy="3175000"/>
          </a:xfrm>
          <a:prstGeom prst="rect">
            <a:avLst/>
          </a:prstGeom>
          <a:noFill/>
          <a:ln w="9525">
            <a:noFill/>
            <a:miter lim="800000"/>
            <a:headEnd/>
            <a:tailEnd/>
          </a:ln>
        </p:spPr>
      </p:pic>
      <p:pic>
        <p:nvPicPr>
          <p:cNvPr id="22532" name="Μελάνι 6"/>
          <p:cNvPicPr>
            <a:picLocks noChangeAspect="1" noChangeArrowheads="1"/>
          </p:cNvPicPr>
          <p:nvPr/>
        </p:nvPicPr>
        <p:blipFill>
          <a:blip r:embed="rId4" cstate="print"/>
          <a:srcRect/>
          <a:stretch>
            <a:fillRect/>
          </a:stretch>
        </p:blipFill>
        <p:spPr bwMode="auto">
          <a:xfrm>
            <a:off x="2619375" y="1457325"/>
            <a:ext cx="3505200" cy="1562100"/>
          </a:xfrm>
          <a:prstGeom prst="rect">
            <a:avLst/>
          </a:prstGeom>
          <a:noFill/>
          <a:ln w="9525">
            <a:noFill/>
            <a:miter lim="800000"/>
            <a:headEnd/>
            <a:tailEnd/>
          </a:ln>
        </p:spPr>
      </p:pic>
      <p:sp>
        <p:nvSpPr>
          <p:cNvPr id="22533" name="Ορθογώνιο 7"/>
          <p:cNvSpPr>
            <a:spLocks noChangeArrowheads="1"/>
          </p:cNvSpPr>
          <p:nvPr/>
        </p:nvSpPr>
        <p:spPr bwMode="auto">
          <a:xfrm>
            <a:off x="2484438" y="1631950"/>
            <a:ext cx="5111750" cy="307975"/>
          </a:xfrm>
          <a:prstGeom prst="rect">
            <a:avLst/>
          </a:prstGeom>
          <a:noFill/>
          <a:ln w="9525">
            <a:noFill/>
            <a:miter lim="800000"/>
            <a:headEnd/>
            <a:tailEnd/>
          </a:ln>
        </p:spPr>
        <p:txBody>
          <a:bodyPr>
            <a:spAutoFit/>
          </a:bodyPr>
          <a:lstStyle/>
          <a:p>
            <a:r>
              <a:rPr lang="el-GR" sz="1400">
                <a:latin typeface="Calibri" pitchFamily="34" charset="0"/>
              </a:rPr>
              <a:t>Περιοχές διάσπασης ενδονουκλεάσης περιορισμού</a:t>
            </a:r>
          </a:p>
        </p:txBody>
      </p:sp>
      <p:sp>
        <p:nvSpPr>
          <p:cNvPr id="22534" name="Ορθογώνιο 8"/>
          <p:cNvSpPr>
            <a:spLocks noChangeArrowheads="1"/>
          </p:cNvSpPr>
          <p:nvPr/>
        </p:nvSpPr>
        <p:spPr bwMode="auto">
          <a:xfrm>
            <a:off x="3995738" y="2878138"/>
            <a:ext cx="3752850" cy="522287"/>
          </a:xfrm>
          <a:prstGeom prst="rect">
            <a:avLst/>
          </a:prstGeom>
          <a:noFill/>
          <a:ln w="9525">
            <a:noFill/>
            <a:miter lim="800000"/>
            <a:headEnd/>
            <a:tailEnd/>
          </a:ln>
        </p:spPr>
        <p:txBody>
          <a:bodyPr>
            <a:spAutoFit/>
          </a:bodyPr>
          <a:lstStyle/>
          <a:p>
            <a:r>
              <a:rPr lang="el-GR" sz="1400">
                <a:latin typeface="Calibri" pitchFamily="34" charset="0"/>
              </a:rPr>
              <a:t>Περιοχές διάσπασης ενδονουκλεάσης περιορισμού</a:t>
            </a:r>
          </a:p>
        </p:txBody>
      </p:sp>
      <p:sp>
        <p:nvSpPr>
          <p:cNvPr id="22535" name="Ορθογώνιο 9"/>
          <p:cNvSpPr>
            <a:spLocks noChangeArrowheads="1"/>
          </p:cNvSpPr>
          <p:nvPr/>
        </p:nvSpPr>
        <p:spPr bwMode="auto">
          <a:xfrm>
            <a:off x="7092950" y="1268413"/>
            <a:ext cx="1655763" cy="369887"/>
          </a:xfrm>
          <a:prstGeom prst="rect">
            <a:avLst/>
          </a:prstGeom>
          <a:noFill/>
          <a:ln w="9525">
            <a:noFill/>
            <a:miter lim="800000"/>
            <a:headEnd/>
            <a:tailEnd/>
          </a:ln>
        </p:spPr>
        <p:txBody>
          <a:bodyPr>
            <a:spAutoFit/>
          </a:bodyPr>
          <a:lstStyle/>
          <a:p>
            <a:r>
              <a:rPr lang="el-GR">
                <a:latin typeface="Calibri" pitchFamily="34" charset="0"/>
              </a:rPr>
              <a:t>Ιχνηθέτης</a:t>
            </a:r>
          </a:p>
        </p:txBody>
      </p:sp>
      <p:pic>
        <p:nvPicPr>
          <p:cNvPr id="22536" name="Μελάνι 10"/>
          <p:cNvPicPr>
            <a:picLocks noChangeAspect="1" noChangeArrowheads="1"/>
          </p:cNvPicPr>
          <p:nvPr/>
        </p:nvPicPr>
        <p:blipFill>
          <a:blip r:embed="rId5" cstate="print"/>
          <a:srcRect/>
          <a:stretch>
            <a:fillRect/>
          </a:stretch>
        </p:blipFill>
        <p:spPr bwMode="auto">
          <a:xfrm>
            <a:off x="7146925" y="1377950"/>
            <a:ext cx="1009650" cy="234950"/>
          </a:xfrm>
          <a:prstGeom prst="rect">
            <a:avLst/>
          </a:prstGeom>
          <a:noFill/>
          <a:ln w="9525">
            <a:noFill/>
            <a:miter lim="800000"/>
            <a:headEnd/>
            <a:tailEnd/>
          </a:ln>
        </p:spPr>
      </p:pic>
      <p:pic>
        <p:nvPicPr>
          <p:cNvPr id="22537" name="Μελάνι 11"/>
          <p:cNvPicPr>
            <a:picLocks noChangeAspect="1" noChangeArrowheads="1"/>
          </p:cNvPicPr>
          <p:nvPr/>
        </p:nvPicPr>
        <p:blipFill>
          <a:blip r:embed="rId6" cstate="print"/>
          <a:srcRect/>
          <a:stretch>
            <a:fillRect/>
          </a:stretch>
        </p:blipFill>
        <p:spPr bwMode="auto">
          <a:xfrm>
            <a:off x="5502275" y="1441450"/>
            <a:ext cx="31750" cy="127000"/>
          </a:xfrm>
          <a:prstGeom prst="rect">
            <a:avLst/>
          </a:prstGeom>
          <a:noFill/>
          <a:ln w="9525">
            <a:noFill/>
            <a:miter lim="800000"/>
            <a:headEnd/>
            <a:tailEnd/>
          </a:ln>
        </p:spPr>
      </p:pic>
      <p:pic>
        <p:nvPicPr>
          <p:cNvPr id="22538" name="Μελάνι 12"/>
          <p:cNvPicPr>
            <a:picLocks noChangeAspect="1" noChangeArrowheads="1"/>
          </p:cNvPicPr>
          <p:nvPr/>
        </p:nvPicPr>
        <p:blipFill>
          <a:blip r:embed="rId7" cstate="print"/>
          <a:srcRect/>
          <a:stretch>
            <a:fillRect/>
          </a:stretch>
        </p:blipFill>
        <p:spPr bwMode="auto">
          <a:xfrm>
            <a:off x="5502275" y="1441450"/>
            <a:ext cx="304800" cy="127000"/>
          </a:xfrm>
          <a:prstGeom prst="rect">
            <a:avLst/>
          </a:prstGeom>
          <a:noFill/>
          <a:ln w="9525">
            <a:noFill/>
            <a:miter lim="800000"/>
            <a:headEnd/>
            <a:tailEnd/>
          </a:ln>
        </p:spPr>
      </p:pic>
      <p:pic>
        <p:nvPicPr>
          <p:cNvPr id="22539" name="Μελάνι 13"/>
          <p:cNvPicPr>
            <a:picLocks noChangeAspect="1" noChangeArrowheads="1"/>
          </p:cNvPicPr>
          <p:nvPr/>
        </p:nvPicPr>
        <p:blipFill>
          <a:blip r:embed="rId8" cstate="print"/>
          <a:srcRect/>
          <a:stretch>
            <a:fillRect/>
          </a:stretch>
        </p:blipFill>
        <p:spPr bwMode="auto">
          <a:xfrm>
            <a:off x="5514975" y="2698750"/>
            <a:ext cx="279400" cy="171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789363"/>
            <a:ext cx="9144000" cy="3168650"/>
          </a:xfrm>
        </p:spPr>
        <p:txBody>
          <a:bodyPr rtlCol="0">
            <a:normAutofit fontScale="40000" lnSpcReduction="20000"/>
          </a:bodyPr>
          <a:lstStyle/>
          <a:p>
            <a:pPr algn="ctr" eaLnBrk="1" fontAlgn="auto" hangingPunct="1">
              <a:spcAft>
                <a:spcPts val="0"/>
              </a:spcAft>
              <a:buFont typeface="Arial" charset="0"/>
              <a:buNone/>
              <a:defRPr/>
            </a:pPr>
            <a:r>
              <a:rPr lang="el-GR" sz="4500" dirty="0" smtClean="0"/>
              <a:t>Ανιχνευτής JH σε</a:t>
            </a:r>
            <a:r>
              <a:rPr lang="en-US" sz="4500" dirty="0" smtClean="0"/>
              <a:t> </a:t>
            </a:r>
            <a:r>
              <a:rPr lang="el-GR" sz="4500" dirty="0" err="1" smtClean="0"/>
              <a:t>γενωμικό</a:t>
            </a:r>
            <a:r>
              <a:rPr lang="el-GR" sz="4500" dirty="0" smtClean="0"/>
              <a:t> DNA</a:t>
            </a:r>
            <a:r>
              <a:rPr lang="en-US" sz="4500" dirty="0" smtClean="0"/>
              <a:t> </a:t>
            </a:r>
            <a:r>
              <a:rPr lang="el-GR" sz="4500" dirty="0" smtClean="0"/>
              <a:t>της ΧΜΛ - Ανάλυση αποτυπώματος κατά </a:t>
            </a:r>
            <a:r>
              <a:rPr lang="el-GR" sz="4500" dirty="0" err="1" smtClean="0"/>
              <a:t>Southern</a:t>
            </a:r>
            <a:r>
              <a:rPr lang="el-GR" sz="4500" dirty="0" smtClean="0"/>
              <a:t>. </a:t>
            </a:r>
          </a:p>
          <a:p>
            <a:pPr marL="0" indent="0" algn="just" eaLnBrk="1" fontAlgn="auto" hangingPunct="1">
              <a:spcAft>
                <a:spcPts val="0"/>
              </a:spcAft>
              <a:buFont typeface="Arial" pitchFamily="34" charset="0"/>
              <a:buChar char="•"/>
              <a:defRPr/>
            </a:pPr>
            <a:r>
              <a:rPr lang="el-GR" dirty="0" smtClean="0"/>
              <a:t>Το </a:t>
            </a:r>
            <a:r>
              <a:rPr lang="el-GR" dirty="0" err="1" smtClean="0"/>
              <a:t>γενωμικό</a:t>
            </a:r>
            <a:r>
              <a:rPr lang="el-GR" dirty="0" smtClean="0"/>
              <a:t> </a:t>
            </a:r>
            <a:r>
              <a:rPr lang="en-US" dirty="0" smtClean="0"/>
              <a:t>D</a:t>
            </a:r>
            <a:r>
              <a:rPr lang="el-GR" dirty="0" smtClean="0"/>
              <a:t>ΝΑ που απομονώθηκε από μονοπύρηνα περιφερικού αίματος ενός άλλου, παρόμοιου ασθενούς στην αρχική εμφάνιση της νόσου (στήλες</a:t>
            </a:r>
            <a:r>
              <a:rPr lang="el-GR" dirty="0" smtClean="0">
                <a:solidFill>
                  <a:srgbClr val="FF0000"/>
                </a:solidFill>
              </a:rPr>
              <a:t> </a:t>
            </a:r>
            <a:r>
              <a:rPr lang="el-GR" dirty="0" smtClean="0"/>
              <a:t>3 και 6) και στην επανεμφάνισή της (στήλες 4 και 7) αναλύθηκε με αποτύπωμα κατά </a:t>
            </a:r>
            <a:r>
              <a:rPr lang="el-GR" dirty="0" err="1" smtClean="0"/>
              <a:t>Southern</a:t>
            </a:r>
            <a:r>
              <a:rPr lang="el-GR" dirty="0" smtClean="0"/>
              <a:t> χρησιμοποιώντας έναν ανιχνευτή JH. Παρατηρήστε ότι στην αρχική εμφάνιση της νόσου, βρίσκεται μία μονήρης ζώνη βλαστικής γραμμής, ενώ στην επανεμφάνιση παρατηρείται μια επιπρόσθετη ζώνη.</a:t>
            </a:r>
          </a:p>
          <a:p>
            <a:pPr marL="0" indent="0" algn="just" eaLnBrk="1" fontAlgn="auto" hangingPunct="1">
              <a:spcAft>
                <a:spcPts val="0"/>
              </a:spcAft>
              <a:buFont typeface="Arial" pitchFamily="34" charset="0"/>
              <a:buChar char="•"/>
              <a:defRPr/>
            </a:pPr>
            <a:r>
              <a:rPr lang="el-GR" dirty="0" smtClean="0"/>
              <a:t>Ποιά </a:t>
            </a:r>
            <a:r>
              <a:rPr lang="el-GR" dirty="0"/>
              <a:t>είναι η σημασία αυτής της πρόσθετης ζώνης σε έναν ασθενή με ΧΜΛ </a:t>
            </a:r>
            <a:r>
              <a:rPr lang="el-GR" dirty="0" smtClean="0"/>
              <a:t>σε οξεία φάση;</a:t>
            </a:r>
          </a:p>
          <a:p>
            <a:pPr marL="0" indent="0" algn="just" eaLnBrk="1" fontAlgn="auto" hangingPunct="1">
              <a:spcAft>
                <a:spcPts val="0"/>
              </a:spcAft>
              <a:buFont typeface="Wingdings" pitchFamily="2" charset="2"/>
              <a:buChar char="ü"/>
              <a:defRPr/>
            </a:pPr>
            <a:r>
              <a:rPr lang="el-GR" dirty="0"/>
              <a:t>Η πρόσθετη ζώνη </a:t>
            </a:r>
            <a:r>
              <a:rPr lang="el-GR" dirty="0" smtClean="0"/>
              <a:t>στη βλαστική φάση </a:t>
            </a:r>
            <a:r>
              <a:rPr lang="el-GR" dirty="0"/>
              <a:t>προκύπτει από την παρουσία ενός </a:t>
            </a:r>
            <a:r>
              <a:rPr lang="el-GR" dirty="0" err="1" smtClean="0"/>
              <a:t>κλωνικού</a:t>
            </a:r>
            <a:r>
              <a:rPr lang="el-GR" dirty="0" smtClean="0"/>
              <a:t> πληθυσμού κυττάρων </a:t>
            </a:r>
            <a:r>
              <a:rPr lang="el-GR" dirty="0"/>
              <a:t>που έχουν αναδιατάξει ένα </a:t>
            </a:r>
            <a:r>
              <a:rPr lang="el-GR" dirty="0" err="1"/>
              <a:t>αλληλόμορφο</a:t>
            </a:r>
            <a:r>
              <a:rPr lang="el-GR" dirty="0"/>
              <a:t> IGH (δηλαδή, υπάρχει ένας </a:t>
            </a:r>
            <a:r>
              <a:rPr lang="el-GR" dirty="0" err="1"/>
              <a:t>κλωνικός</a:t>
            </a:r>
            <a:r>
              <a:rPr lang="el-GR" dirty="0"/>
              <a:t> πληθυσμός Β-λεμφοκυττάρων που δεν υπήρχε αρχικά).</a:t>
            </a:r>
            <a:endParaRPr lang="el-GR" dirty="0" smtClean="0"/>
          </a:p>
          <a:p>
            <a:pPr marL="0" indent="0" algn="just" eaLnBrk="1" fontAlgn="auto" hangingPunct="1">
              <a:spcAft>
                <a:spcPts val="0"/>
              </a:spcAft>
              <a:buFont typeface="Arial" pitchFamily="34" charset="0"/>
              <a:buChar char="•"/>
              <a:defRPr/>
            </a:pPr>
            <a:r>
              <a:rPr lang="el-GR" dirty="0"/>
              <a:t>Γιατί η ένταση αυτής της ζώνης είναι μικρότερη από τη ζώνη βλαστικής γραμμής στο ίδιο δείγμα</a:t>
            </a:r>
            <a:r>
              <a:rPr lang="el-GR" dirty="0" smtClean="0"/>
              <a:t>;</a:t>
            </a:r>
          </a:p>
          <a:p>
            <a:pPr marL="0" indent="0" algn="just" eaLnBrk="1" fontAlgn="auto" hangingPunct="1">
              <a:spcAft>
                <a:spcPts val="0"/>
              </a:spcAft>
              <a:buFont typeface="Wingdings" pitchFamily="2" charset="2"/>
              <a:buChar char="ü"/>
              <a:defRPr/>
            </a:pPr>
            <a:r>
              <a:rPr lang="el-GR" dirty="0"/>
              <a:t>Η ζώνη βλαστικής γραμμής παράγεται από το μη </a:t>
            </a:r>
            <a:r>
              <a:rPr lang="el-GR" dirty="0" smtClean="0"/>
              <a:t>αναδιατεταγμένο </a:t>
            </a:r>
            <a:r>
              <a:rPr lang="el-GR" dirty="0" err="1"/>
              <a:t>αλληλόμορφο</a:t>
            </a:r>
            <a:r>
              <a:rPr lang="el-GR" dirty="0"/>
              <a:t> της θέσης της </a:t>
            </a:r>
            <a:r>
              <a:rPr lang="el-GR" dirty="0" err="1"/>
              <a:t>ανοσοσφαιρίνης</a:t>
            </a:r>
            <a:r>
              <a:rPr lang="el-GR" dirty="0"/>
              <a:t> και από το DNA των μη-Β κυττάρων στο δείγμα. Έτσι, το συνολικό άθροισμα του μη </a:t>
            </a:r>
            <a:r>
              <a:rPr lang="el-GR" dirty="0" smtClean="0"/>
              <a:t>αναδιατεταγμένου </a:t>
            </a:r>
            <a:r>
              <a:rPr lang="el-GR" dirty="0"/>
              <a:t>DNA </a:t>
            </a:r>
            <a:r>
              <a:rPr lang="el-GR" dirty="0" smtClean="0"/>
              <a:t>της βλαστικής γραμμής </a:t>
            </a:r>
            <a:r>
              <a:rPr lang="el-GR" dirty="0"/>
              <a:t>είναι </a:t>
            </a:r>
            <a:r>
              <a:rPr lang="el-GR" dirty="0">
                <a:effectLst>
                  <a:outerShdw blurRad="38100" dist="38100" dir="2700000" algn="tl">
                    <a:srgbClr val="000000">
                      <a:alpha val="43137"/>
                    </a:srgbClr>
                  </a:outerShdw>
                </a:effectLst>
              </a:rPr>
              <a:t>μεγαλύτερο σε ποσότητα </a:t>
            </a:r>
            <a:r>
              <a:rPr lang="el-GR" dirty="0"/>
              <a:t>από το DNA του </a:t>
            </a:r>
            <a:r>
              <a:rPr lang="el-GR" dirty="0" smtClean="0"/>
              <a:t>αναδιατεταγμένου </a:t>
            </a:r>
            <a:r>
              <a:rPr lang="el-GR" dirty="0" err="1" smtClean="0"/>
              <a:t>αλληλόμορφου</a:t>
            </a:r>
            <a:r>
              <a:rPr lang="el-GR" dirty="0" smtClean="0"/>
              <a:t>.</a:t>
            </a:r>
          </a:p>
          <a:p>
            <a:pPr marL="0" indent="0" algn="just" eaLnBrk="1" fontAlgn="auto" hangingPunct="1">
              <a:spcAft>
                <a:spcPts val="0"/>
              </a:spcAft>
              <a:buFont typeface="Arial" pitchFamily="34" charset="0"/>
              <a:buChar char="•"/>
              <a:defRPr/>
            </a:pPr>
            <a:r>
              <a:rPr lang="el-GR" dirty="0" smtClean="0"/>
              <a:t>Ποιά </a:t>
            </a:r>
            <a:r>
              <a:rPr lang="el-GR" dirty="0"/>
              <a:t>θα ήταν η μορφή </a:t>
            </a:r>
            <a:r>
              <a:rPr lang="el-GR" dirty="0" smtClean="0"/>
              <a:t>ενός </a:t>
            </a:r>
            <a:r>
              <a:rPr lang="el-GR" dirty="0" err="1"/>
              <a:t>πολυκλωνικού</a:t>
            </a:r>
            <a:r>
              <a:rPr lang="el-GR" dirty="0"/>
              <a:t> πληθυσμού Β</a:t>
            </a:r>
            <a:r>
              <a:rPr lang="el-GR" dirty="0" smtClean="0"/>
              <a:t> κυττάρων;</a:t>
            </a:r>
          </a:p>
          <a:p>
            <a:pPr marL="0" indent="0" algn="just" eaLnBrk="1" fontAlgn="auto" hangingPunct="1">
              <a:spcAft>
                <a:spcPts val="0"/>
              </a:spcAft>
              <a:buFont typeface="Wingdings" pitchFamily="2" charset="2"/>
              <a:buChar char="ü"/>
              <a:defRPr/>
            </a:pPr>
            <a:r>
              <a:rPr lang="el-GR" dirty="0"/>
              <a:t>Θα έμοιαζε με τη ζώνη βλαστικής γραμμής, επειδή σε </a:t>
            </a:r>
            <a:r>
              <a:rPr lang="el-GR" dirty="0" smtClean="0"/>
              <a:t>έναν </a:t>
            </a:r>
            <a:r>
              <a:rPr lang="el-GR" dirty="0" err="1" smtClean="0"/>
              <a:t>πολυκλωνικό</a:t>
            </a:r>
            <a:r>
              <a:rPr lang="el-GR" dirty="0" smtClean="0"/>
              <a:t> </a:t>
            </a:r>
            <a:r>
              <a:rPr lang="el-GR" dirty="0"/>
              <a:t>πληθυσμό Β-κυττάρων, κανένας </a:t>
            </a:r>
            <a:r>
              <a:rPr lang="el-GR" dirty="0" smtClean="0"/>
              <a:t>μονήρης </a:t>
            </a:r>
            <a:r>
              <a:rPr lang="el-GR" dirty="0"/>
              <a:t>κλώνος Β κυττάρων δεν είναι αρκετά μεγάλος ώστε να </a:t>
            </a:r>
            <a:r>
              <a:rPr lang="el-GR" dirty="0" smtClean="0"/>
              <a:t>παραγάγει </a:t>
            </a:r>
            <a:r>
              <a:rPr lang="el-GR" dirty="0"/>
              <a:t>μια διακριτή ταινία από το </a:t>
            </a:r>
            <a:r>
              <a:rPr lang="el-GR" dirty="0" smtClean="0"/>
              <a:t>αναδιατεταγμένο </a:t>
            </a:r>
            <a:r>
              <a:rPr lang="el-GR" dirty="0" err="1"/>
              <a:t>αλληλόμορφο</a:t>
            </a:r>
            <a:r>
              <a:rPr lang="el-GR" dirty="0"/>
              <a:t>.</a:t>
            </a:r>
          </a:p>
        </p:txBody>
      </p:sp>
      <p:pic>
        <p:nvPicPr>
          <p:cNvPr id="23555" name="Picture 2"/>
          <p:cNvPicPr>
            <a:picLocks noChangeAspect="1" noChangeArrowheads="1"/>
          </p:cNvPicPr>
          <p:nvPr/>
        </p:nvPicPr>
        <p:blipFill>
          <a:blip r:embed="rId3" cstate="print"/>
          <a:srcRect/>
          <a:stretch>
            <a:fillRect/>
          </a:stretch>
        </p:blipFill>
        <p:spPr bwMode="auto">
          <a:xfrm>
            <a:off x="2266950" y="188913"/>
            <a:ext cx="4940300" cy="352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 Τίτλος"/>
          <p:cNvSpPr>
            <a:spLocks noGrp="1"/>
          </p:cNvSpPr>
          <p:nvPr>
            <p:ph type="title"/>
          </p:nvPr>
        </p:nvSpPr>
        <p:spPr/>
        <p:txBody>
          <a:bodyPr/>
          <a:lstStyle/>
          <a:p>
            <a:pPr eaLnBrk="1" hangingPunct="1"/>
            <a:endParaRPr lang="el-GR" smtClean="0"/>
          </a:p>
        </p:txBody>
      </p:sp>
      <p:pic>
        <p:nvPicPr>
          <p:cNvPr id="122883" name="Picture 2" descr="C:\Users\ΙΩΑΝΝΑ\Desktop\Μαθηματα 2019-2020\unnamed (2).gif"/>
          <p:cNvPicPr>
            <a:picLocks noGrp="1" noChangeAspect="1" noChangeArrowheads="1"/>
          </p:cNvPicPr>
          <p:nvPr>
            <p:ph idx="1"/>
          </p:nvPr>
        </p:nvPicPr>
        <p:blipFill>
          <a:blip r:embed="rId3" cstate="print"/>
          <a:srcRect/>
          <a:stretch>
            <a:fillRect/>
          </a:stretch>
        </p:blipFill>
        <p:spPr>
          <a:xfrm>
            <a:off x="0" y="357188"/>
            <a:ext cx="3952875" cy="2447925"/>
          </a:xfrm>
          <a:noFill/>
        </p:spPr>
      </p:pic>
      <p:pic>
        <p:nvPicPr>
          <p:cNvPr id="122884" name="Picture 3"/>
          <p:cNvPicPr>
            <a:picLocks noChangeAspect="1" noChangeArrowheads="1"/>
          </p:cNvPicPr>
          <p:nvPr/>
        </p:nvPicPr>
        <p:blipFill>
          <a:blip r:embed="rId4" cstate="print"/>
          <a:srcRect/>
          <a:stretch>
            <a:fillRect/>
          </a:stretch>
        </p:blipFill>
        <p:spPr bwMode="auto">
          <a:xfrm>
            <a:off x="3929063" y="0"/>
            <a:ext cx="5214937" cy="6691313"/>
          </a:xfrm>
          <a:prstGeom prst="rect">
            <a:avLst/>
          </a:prstGeom>
          <a:noFill/>
          <a:ln w="9525">
            <a:noFill/>
            <a:miter lim="800000"/>
            <a:headEnd/>
            <a:tailEnd/>
          </a:ln>
        </p:spPr>
      </p:pic>
      <p:pic>
        <p:nvPicPr>
          <p:cNvPr id="122885" name="Picture 4" descr="C:\Users\ΙΩΑΝΝΑ\Desktop\Μαθηματα 2019-2020\400px-VDJ_recombination.png"/>
          <p:cNvPicPr>
            <a:picLocks noChangeAspect="1" noChangeArrowheads="1"/>
          </p:cNvPicPr>
          <p:nvPr/>
        </p:nvPicPr>
        <p:blipFill>
          <a:blip r:embed="rId5" cstate="print"/>
          <a:srcRect/>
          <a:stretch>
            <a:fillRect/>
          </a:stretch>
        </p:blipFill>
        <p:spPr bwMode="auto">
          <a:xfrm>
            <a:off x="142875" y="2786063"/>
            <a:ext cx="3897313" cy="389731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365104"/>
            <a:ext cx="9144000" cy="2492896"/>
          </a:xfrm>
        </p:spPr>
        <p:txBody>
          <a:bodyPr>
            <a:normAutofit fontScale="77500" lnSpcReduction="20000"/>
          </a:bodyPr>
          <a:lstStyle/>
          <a:p>
            <a:pPr algn="ctr"/>
            <a:r>
              <a:rPr lang="el-GR" dirty="0" smtClean="0"/>
              <a:t>Κόλον, </a:t>
            </a:r>
            <a:r>
              <a:rPr lang="el-GR" dirty="0" err="1" smtClean="0">
                <a:effectLst>
                  <a:outerShdw blurRad="38100" dist="38100" dir="2700000" algn="tl">
                    <a:srgbClr val="000000">
                      <a:alpha val="43137"/>
                    </a:srgbClr>
                  </a:outerShdw>
                </a:effectLst>
              </a:rPr>
              <a:t>αδενοκαρκίνωμα</a:t>
            </a:r>
            <a:r>
              <a:rPr lang="el-GR" dirty="0" smtClean="0"/>
              <a:t>. Μικρή μεγέθυνση.</a:t>
            </a:r>
          </a:p>
          <a:p>
            <a:pPr algn="just"/>
            <a:r>
              <a:rPr lang="el-GR" dirty="0" smtClean="0"/>
              <a:t>Οι κακοήθεις αδένες φαίνεται να εισβάλλουν </a:t>
            </a:r>
            <a:r>
              <a:rPr lang="el-GR" dirty="0" smtClean="0">
                <a:effectLst>
                  <a:outerShdw blurRad="38100" dist="38100" dir="2700000" algn="tl">
                    <a:srgbClr val="000000">
                      <a:alpha val="43137"/>
                    </a:srgbClr>
                  </a:outerShdw>
                </a:effectLst>
              </a:rPr>
              <a:t>μέσα στον μυϊκό χιτώνα</a:t>
            </a:r>
            <a:r>
              <a:rPr lang="el-GR" dirty="0" smtClean="0"/>
              <a:t> του εντερικού τοιχώματος. Τα καρκινικά κύτταρα διατηρούν την ικανότητα να σχηματίζουν </a:t>
            </a:r>
            <a:r>
              <a:rPr lang="el-GR" dirty="0" smtClean="0">
                <a:effectLst>
                  <a:outerShdw blurRad="38100" dist="38100" dir="2700000" algn="tl">
                    <a:srgbClr val="000000">
                      <a:alpha val="43137"/>
                    </a:srgbClr>
                  </a:outerShdw>
                </a:effectLst>
              </a:rPr>
              <a:t>αδενικές δομές</a:t>
            </a:r>
            <a:r>
              <a:rPr lang="el-GR" dirty="0" smtClean="0"/>
              <a:t>. Επομένως, αυτός ο όγκος διαβαθμίζεται ως </a:t>
            </a:r>
            <a:r>
              <a:rPr lang="el-GR" dirty="0" smtClean="0">
                <a:effectLst>
                  <a:outerShdw blurRad="38100" dist="38100" dir="2700000" algn="tl">
                    <a:srgbClr val="000000">
                      <a:alpha val="43137"/>
                    </a:srgbClr>
                  </a:outerShdw>
                </a:effectLst>
              </a:rPr>
              <a:t>καλά έως μέτρια διαφοροποιημένος σε </a:t>
            </a:r>
            <a:r>
              <a:rPr lang="el-GR" dirty="0" err="1" smtClean="0">
                <a:effectLst>
                  <a:outerShdw blurRad="38100" dist="38100" dir="2700000" algn="tl">
                    <a:srgbClr val="000000">
                      <a:alpha val="43137"/>
                    </a:srgbClr>
                  </a:outerShdw>
                </a:effectLst>
              </a:rPr>
              <a:t>τριβάθμιο</a:t>
            </a:r>
            <a:r>
              <a:rPr lang="el-GR" dirty="0" smtClean="0">
                <a:effectLst>
                  <a:outerShdw blurRad="38100" dist="38100" dir="2700000" algn="tl">
                    <a:srgbClr val="000000">
                      <a:alpha val="43137"/>
                    </a:srgbClr>
                  </a:outerShdw>
                </a:effectLst>
              </a:rPr>
              <a:t> σύστημα</a:t>
            </a:r>
            <a:r>
              <a:rPr lang="el-GR" dirty="0" smtClean="0"/>
              <a:t> (</a:t>
            </a:r>
            <a:r>
              <a:rPr lang="el-GR" dirty="0" smtClean="0">
                <a:effectLst>
                  <a:outerShdw blurRad="38100" dist="38100" dir="2700000" algn="tl">
                    <a:srgbClr val="000000">
                      <a:alpha val="43137"/>
                    </a:srgbClr>
                  </a:outerShdw>
                </a:effectLst>
              </a:rPr>
              <a:t>χαμηλόβαθμης</a:t>
            </a:r>
            <a:r>
              <a:rPr lang="el-GR" dirty="0" smtClean="0"/>
              <a:t> ιστολογικής κακοήθειας σε </a:t>
            </a:r>
            <a:r>
              <a:rPr lang="el-GR" dirty="0" err="1" smtClean="0">
                <a:effectLst>
                  <a:outerShdw blurRad="38100" dist="38100" dir="2700000" algn="tl">
                    <a:srgbClr val="000000">
                      <a:alpha val="43137"/>
                    </a:srgbClr>
                  </a:outerShdw>
                </a:effectLst>
              </a:rPr>
              <a:t>διβάθμιο</a:t>
            </a:r>
            <a:r>
              <a:rPr lang="el-GR" dirty="0" smtClean="0"/>
              <a:t> σύστημα).</a:t>
            </a:r>
            <a:endParaRPr lang="el-GR" dirty="0"/>
          </a:p>
        </p:txBody>
      </p:sp>
      <p:pic>
        <p:nvPicPr>
          <p:cNvPr id="1026" name="Picture 2" descr="C:\Users\User\Desktop\neok1110.jpg"/>
          <p:cNvPicPr>
            <a:picLocks noChangeAspect="1" noChangeArrowheads="1"/>
          </p:cNvPicPr>
          <p:nvPr/>
        </p:nvPicPr>
        <p:blipFill>
          <a:blip r:embed="rId2" cstate="print"/>
          <a:srcRect/>
          <a:stretch>
            <a:fillRect/>
          </a:stretch>
        </p:blipFill>
        <p:spPr bwMode="auto">
          <a:xfrm>
            <a:off x="1763688" y="260648"/>
            <a:ext cx="5565618" cy="3816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221088"/>
            <a:ext cx="9144000" cy="2636912"/>
          </a:xfrm>
        </p:spPr>
        <p:txBody>
          <a:bodyPr>
            <a:normAutofit/>
          </a:bodyPr>
          <a:lstStyle/>
          <a:p>
            <a:pPr algn="ctr"/>
            <a:r>
              <a:rPr lang="el-GR" dirty="0" smtClean="0"/>
              <a:t>Κόλον, </a:t>
            </a:r>
            <a:r>
              <a:rPr lang="el-GR" dirty="0" err="1" smtClean="0">
                <a:effectLst>
                  <a:outerShdw blurRad="38100" dist="38100" dir="2700000" algn="tl">
                    <a:srgbClr val="000000">
                      <a:alpha val="43137"/>
                    </a:srgbClr>
                  </a:outerShdw>
                </a:effectLst>
              </a:rPr>
              <a:t>αδενοκαρκίνωμα</a:t>
            </a:r>
            <a:r>
              <a:rPr lang="el-GR" dirty="0" smtClean="0"/>
              <a:t>. Μεσαία μεγέθυνση.</a:t>
            </a:r>
          </a:p>
          <a:p>
            <a:pPr algn="just"/>
            <a:r>
              <a:rPr lang="el-GR" dirty="0" smtClean="0"/>
              <a:t>Οι αδένες που σχηματίζονται από το αδενοκαρκίνωμα είναι </a:t>
            </a:r>
            <a:r>
              <a:rPr lang="el-GR" dirty="0" smtClean="0">
                <a:effectLst>
                  <a:outerShdw blurRad="38100" dist="38100" dir="2700000" algn="tl">
                    <a:srgbClr val="000000">
                      <a:alpha val="43137"/>
                    </a:srgbClr>
                  </a:outerShdw>
                </a:effectLst>
              </a:rPr>
              <a:t>ακανόνιστοι </a:t>
            </a:r>
            <a:r>
              <a:rPr lang="el-GR" dirty="0" smtClean="0"/>
              <a:t>σε μέγεθος και σχήμα. Ο αυλός τους περιέχει νεκρωτικά / αποπτωτικά συγκρίματα.</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619672" y="260648"/>
            <a:ext cx="5760640" cy="39336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77072"/>
            <a:ext cx="9144000" cy="2780928"/>
          </a:xfrm>
        </p:spPr>
        <p:txBody>
          <a:bodyPr>
            <a:normAutofit fontScale="85000" lnSpcReduction="10000"/>
          </a:bodyPr>
          <a:lstStyle/>
          <a:p>
            <a:pPr algn="ctr"/>
            <a:r>
              <a:rPr lang="el-GR" dirty="0" smtClean="0"/>
              <a:t>Πάγκρεας, δωδεκαδάκτυλο, χοληδόχος κύστη. </a:t>
            </a:r>
            <a:r>
              <a:rPr lang="el-GR" dirty="0" smtClean="0">
                <a:effectLst>
                  <a:outerShdw blurRad="38100" dist="38100" dir="2700000" algn="tl">
                    <a:srgbClr val="000000">
                      <a:alpha val="43137"/>
                    </a:srgbClr>
                  </a:outerShdw>
                </a:effectLst>
              </a:rPr>
              <a:t>Καρκίνωμα της κεφαλής του παγκρέατος</a:t>
            </a:r>
            <a:r>
              <a:rPr lang="el-GR" dirty="0" smtClean="0"/>
              <a:t>. Μακροσκοπική εκτίμηση.</a:t>
            </a:r>
          </a:p>
          <a:p>
            <a:pPr algn="just"/>
            <a:r>
              <a:rPr lang="el-GR" dirty="0" smtClean="0"/>
              <a:t>Ένα καρκίνωμα στην κεφαλή του παγκρέατος έχει </a:t>
            </a:r>
            <a:r>
              <a:rPr lang="el-GR" dirty="0" smtClean="0">
                <a:effectLst>
                  <a:outerShdw blurRad="38100" dist="38100" dir="2700000" algn="tl">
                    <a:srgbClr val="000000">
                      <a:alpha val="43137"/>
                    </a:srgbClr>
                  </a:outerShdw>
                </a:effectLst>
              </a:rPr>
              <a:t>αποφράξει </a:t>
            </a:r>
            <a:r>
              <a:rPr lang="el-GR" dirty="0" smtClean="0"/>
              <a:t>τον κοινό χοληδόχο πόρο, ο οποίος παροχετεύει τη χοληδόχο κύστη και το </a:t>
            </a:r>
            <a:r>
              <a:rPr lang="el-GR" dirty="0" err="1" smtClean="0"/>
              <a:t>ήπαρ∙</a:t>
            </a:r>
            <a:r>
              <a:rPr lang="el-GR" dirty="0" smtClean="0"/>
              <a:t> οπότε αυτός ο ασθενής παρουσίασε ίκτερο, αποφρακτικής αιτιολογίας. Το καρκίνωμα δεν διακρίνεται εύκολα  σε αυτή την εικόνα.</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907703" y="188640"/>
            <a:ext cx="5242183" cy="3744416"/>
          </a:xfrm>
          <a:prstGeom prst="rect">
            <a:avLst/>
          </a:prstGeom>
          <a:noFill/>
          <a:ln w="9525">
            <a:noFill/>
            <a:miter lim="800000"/>
            <a:headEnd/>
            <a:tailEnd/>
          </a:ln>
          <a:effectLst/>
        </p:spPr>
      </p:pic>
      <p:sp>
        <p:nvSpPr>
          <p:cNvPr id="5" name="2 - Θέση κειμένου"/>
          <p:cNvSpPr txBox="1">
            <a:spLocks/>
          </p:cNvSpPr>
          <p:nvPr/>
        </p:nvSpPr>
        <p:spPr>
          <a:xfrm>
            <a:off x="1835696" y="620689"/>
            <a:ext cx="1440160" cy="720080"/>
          </a:xfrm>
          <a:prstGeom prst="rect">
            <a:avLst/>
          </a:prstGeom>
        </p:spPr>
        <p:txBody>
          <a:bodyPr vert="horz" lIns="91440" tIns="45720" rIns="91440" bIns="45720" rtlCol="0">
            <a:normAutofit fontScale="325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err="1" smtClean="0">
                <a:ln>
                  <a:noFill/>
                </a:ln>
                <a:solidFill>
                  <a:schemeClr val="bg1"/>
                </a:solidFill>
                <a:effectLst/>
                <a:uLnTx/>
                <a:uFillTx/>
                <a:latin typeface="+mn-lt"/>
                <a:ea typeface="+mn-ea"/>
                <a:cs typeface="+mn-cs"/>
              </a:rPr>
              <a:t>Βλεννογονική</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 επιφάνεια χοληδόχου κύστης</a:t>
            </a:r>
            <a:endParaRPr kumimoji="0" lang="el-GR"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2 - Θέση κειμένου"/>
          <p:cNvSpPr txBox="1">
            <a:spLocks/>
          </p:cNvSpPr>
          <p:nvPr/>
        </p:nvSpPr>
        <p:spPr>
          <a:xfrm>
            <a:off x="4932040" y="1124744"/>
            <a:ext cx="1440160" cy="576063"/>
          </a:xfrm>
          <a:prstGeom prst="rect">
            <a:avLst/>
          </a:prstGeom>
        </p:spPr>
        <p:txBody>
          <a:bodyPr vert="horz" lIns="91440" tIns="45720" rIns="91440" bIns="45720" rtlCol="0">
            <a:normAutofit fontScale="40000" lnSpcReduction="20000"/>
          </a:bodyPr>
          <a:lstStyle/>
          <a:p>
            <a:pPr marL="342900" marR="0" lvl="0" indent="-342900" algn="just"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err="1" smtClean="0">
                <a:ln>
                  <a:noFill/>
                </a:ln>
                <a:solidFill>
                  <a:schemeClr val="bg1"/>
                </a:solidFill>
                <a:effectLst/>
                <a:uLnTx/>
                <a:uFillTx/>
                <a:latin typeface="+mn-lt"/>
                <a:ea typeface="+mn-ea"/>
                <a:cs typeface="+mn-cs"/>
              </a:rPr>
              <a:t>Βλεννογονική</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 επιφάνεια</a:t>
            </a:r>
            <a:r>
              <a:rPr kumimoji="0" lang="el-GR" sz="3200" b="0" i="0" u="none" strike="noStrike" kern="1200" cap="none" spc="0" normalizeH="0" noProof="0" dirty="0" smtClean="0">
                <a:ln>
                  <a:noFill/>
                </a:ln>
                <a:solidFill>
                  <a:schemeClr val="bg1"/>
                </a:solidFill>
                <a:effectLst/>
                <a:uLnTx/>
                <a:uFillTx/>
                <a:latin typeface="+mn-lt"/>
                <a:ea typeface="+mn-ea"/>
                <a:cs typeface="+mn-cs"/>
              </a:rPr>
              <a:t> 12δακτύλου</a:t>
            </a:r>
            <a:endParaRPr kumimoji="0" lang="el-GR"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2 - Θέση κειμένου"/>
          <p:cNvSpPr txBox="1">
            <a:spLocks/>
          </p:cNvSpPr>
          <p:nvPr/>
        </p:nvSpPr>
        <p:spPr>
          <a:xfrm>
            <a:off x="1907704" y="3284984"/>
            <a:ext cx="1296144" cy="648072"/>
          </a:xfrm>
          <a:prstGeom prst="rect">
            <a:avLst/>
          </a:prstGeom>
        </p:spPr>
        <p:txBody>
          <a:bodyPr vert="horz" lIns="91440" tIns="45720" rIns="91440" bIns="45720" rtlCol="0">
            <a:normAutofit fontScale="32500" lnSpcReduction="20000"/>
          </a:bodyPr>
          <a:lstStyle/>
          <a:p>
            <a:pPr marL="342900" marR="0" lvl="0" indent="-342900" algn="just" defTabSz="914400" rtl="0" eaLnBrk="1" fontAlgn="auto" latinLnBrk="0" hangingPunct="1">
              <a:lnSpc>
                <a:spcPct val="100000"/>
              </a:lnSpc>
              <a:spcBef>
                <a:spcPct val="20000"/>
              </a:spcBef>
              <a:spcAft>
                <a:spcPts val="0"/>
              </a:spcAft>
              <a:buClrTx/>
              <a:buSzTx/>
              <a:tabLst/>
              <a:defRPr/>
            </a:pPr>
            <a:r>
              <a:rPr lang="el-GR" sz="3200" dirty="0" err="1" smtClean="0">
                <a:solidFill>
                  <a:schemeClr val="bg1"/>
                </a:solidFill>
              </a:rPr>
              <a:t>Ορογο</a:t>
            </a:r>
            <a:r>
              <a:rPr kumimoji="0" lang="el-GR" sz="3200" b="0" i="0" u="none" strike="noStrike" kern="1200" cap="none" spc="0" normalizeH="0" baseline="0" noProof="0" dirty="0" err="1" smtClean="0">
                <a:ln>
                  <a:noFill/>
                </a:ln>
                <a:solidFill>
                  <a:schemeClr val="bg1"/>
                </a:solidFill>
                <a:effectLst/>
                <a:uLnTx/>
                <a:uFillTx/>
                <a:latin typeface="+mn-lt"/>
                <a:ea typeface="+mn-ea"/>
                <a:cs typeface="+mn-cs"/>
              </a:rPr>
              <a:t>νική</a:t>
            </a:r>
            <a:r>
              <a:rPr kumimoji="0" lang="el-GR" sz="3200" b="0" i="0" u="none" strike="noStrike" kern="1200" cap="none" spc="0" normalizeH="0" baseline="0" noProof="0" dirty="0" smtClean="0">
                <a:ln>
                  <a:noFill/>
                </a:ln>
                <a:solidFill>
                  <a:schemeClr val="bg1"/>
                </a:solidFill>
                <a:effectLst/>
                <a:uLnTx/>
                <a:uFillTx/>
                <a:latin typeface="+mn-lt"/>
                <a:ea typeface="+mn-ea"/>
                <a:cs typeface="+mn-cs"/>
              </a:rPr>
              <a:t> επιφάνεια</a:t>
            </a:r>
            <a:r>
              <a:rPr kumimoji="0" lang="el-GR" sz="3200" b="0" i="0" u="none" strike="noStrike" kern="1200" cap="none" spc="0" normalizeH="0" noProof="0" dirty="0" smtClean="0">
                <a:ln>
                  <a:noFill/>
                </a:ln>
                <a:solidFill>
                  <a:schemeClr val="bg1"/>
                </a:solidFill>
                <a:effectLst/>
                <a:uLnTx/>
                <a:uFillTx/>
                <a:latin typeface="+mn-lt"/>
                <a:ea typeface="+mn-ea"/>
                <a:cs typeface="+mn-cs"/>
              </a:rPr>
              <a:t> 12δακτύλου</a:t>
            </a:r>
            <a:endParaRPr kumimoji="0" lang="el-GR"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2 - Θέση κειμένου"/>
          <p:cNvSpPr txBox="1">
            <a:spLocks/>
          </p:cNvSpPr>
          <p:nvPr/>
        </p:nvSpPr>
        <p:spPr>
          <a:xfrm>
            <a:off x="3419872" y="2132856"/>
            <a:ext cx="1440160" cy="576064"/>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tabLst/>
              <a:defRPr/>
            </a:pPr>
            <a:r>
              <a:rPr lang="el-GR" sz="1200" dirty="0" err="1" smtClean="0">
                <a:solidFill>
                  <a:schemeClr val="bg1"/>
                </a:solidFill>
              </a:rPr>
              <a:t>Ορογο</a:t>
            </a:r>
            <a:r>
              <a:rPr kumimoji="0" lang="el-GR" sz="1200" b="0" i="0" u="none" strike="noStrike" kern="1200" cap="none" spc="0" normalizeH="0" baseline="0" noProof="0" dirty="0" err="1" smtClean="0">
                <a:ln>
                  <a:noFill/>
                </a:ln>
                <a:solidFill>
                  <a:schemeClr val="bg1"/>
                </a:solidFill>
                <a:effectLst/>
                <a:uLnTx/>
                <a:uFillTx/>
                <a:latin typeface="+mn-lt"/>
                <a:ea typeface="+mn-ea"/>
                <a:cs typeface="+mn-cs"/>
              </a:rPr>
              <a:t>νική</a:t>
            </a:r>
            <a:r>
              <a:rPr kumimoji="0" lang="el-GR" sz="1200" b="0" i="0" u="none" strike="noStrike" kern="1200" cap="none" spc="0" normalizeH="0" baseline="0" noProof="0" dirty="0" smtClean="0">
                <a:ln>
                  <a:noFill/>
                </a:ln>
                <a:solidFill>
                  <a:schemeClr val="bg1"/>
                </a:solidFill>
                <a:effectLst/>
                <a:uLnTx/>
                <a:uFillTx/>
                <a:latin typeface="+mn-lt"/>
                <a:ea typeface="+mn-ea"/>
                <a:cs typeface="+mn-cs"/>
              </a:rPr>
              <a:t> επιφάνεια</a:t>
            </a:r>
            <a:r>
              <a:rPr kumimoji="0" lang="el-GR" sz="1200" b="0" i="0" u="none" strike="noStrike" kern="1200" cap="none" spc="0" normalizeH="0" noProof="0" dirty="0" smtClean="0">
                <a:ln>
                  <a:noFill/>
                </a:ln>
                <a:solidFill>
                  <a:schemeClr val="bg1"/>
                </a:solidFill>
                <a:effectLst/>
                <a:uLnTx/>
                <a:uFillTx/>
                <a:latin typeface="+mn-lt"/>
                <a:ea typeface="+mn-ea"/>
                <a:cs typeface="+mn-cs"/>
              </a:rPr>
              <a:t> 12δακτύλου</a:t>
            </a:r>
            <a:endParaRPr kumimoji="0" lang="el-GR"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2 - Θέση κειμένου"/>
          <p:cNvSpPr txBox="1">
            <a:spLocks/>
          </p:cNvSpPr>
          <p:nvPr/>
        </p:nvSpPr>
        <p:spPr>
          <a:xfrm>
            <a:off x="4139952" y="3212976"/>
            <a:ext cx="2592288" cy="87248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tabLst/>
              <a:defRPr/>
            </a:pPr>
            <a:r>
              <a:rPr lang="el-GR" sz="2000" noProof="0" dirty="0" smtClean="0">
                <a:solidFill>
                  <a:schemeClr val="bg1"/>
                </a:solidFill>
              </a:rPr>
              <a:t>Πάγκρεας</a:t>
            </a:r>
            <a:endParaRPr kumimoji="0" lang="el-GR" sz="2000" b="0" i="0" u="none" strike="noStrike" kern="1200" cap="none" spc="0" normalizeH="0" baseline="0" noProof="0" dirty="0">
              <a:ln>
                <a:noFill/>
              </a:ln>
              <a:solidFill>
                <a:schemeClr val="bg1"/>
              </a:solidFill>
              <a:effectLst/>
              <a:uLnTx/>
              <a:uFillTx/>
              <a:latin typeface="+mn-lt"/>
              <a:ea typeface="+mn-ea"/>
              <a:cs typeface="+mn-cs"/>
            </a:endParaRPr>
          </a:p>
        </p:txBody>
      </p:sp>
      <p:sp>
        <p:nvSpPr>
          <p:cNvPr id="10" name="2 - Θέση κειμένου"/>
          <p:cNvSpPr txBox="1">
            <a:spLocks/>
          </p:cNvSpPr>
          <p:nvPr/>
        </p:nvSpPr>
        <p:spPr>
          <a:xfrm>
            <a:off x="3059832" y="2636912"/>
            <a:ext cx="3824808" cy="1600944"/>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tabLst/>
              <a:defRPr/>
            </a:pPr>
            <a:r>
              <a:rPr lang="el-GR" sz="1400" dirty="0" smtClean="0">
                <a:solidFill>
                  <a:schemeClr val="bg1"/>
                </a:solidFill>
                <a:effectLst>
                  <a:outerShdw blurRad="38100" dist="38100" dir="2700000" algn="tl">
                    <a:srgbClr val="000000">
                      <a:alpha val="43137"/>
                    </a:srgbClr>
                  </a:outerShdw>
                </a:effectLst>
              </a:rPr>
              <a:t>Κεφαλή</a:t>
            </a:r>
          </a:p>
          <a:p>
            <a:pPr marL="342900" marR="0" lvl="0" indent="-342900" algn="just" defTabSz="914400" rtl="0" eaLnBrk="1" fontAlgn="auto" latinLnBrk="0" hangingPunct="1">
              <a:lnSpc>
                <a:spcPct val="100000"/>
              </a:lnSpc>
              <a:spcBef>
                <a:spcPct val="20000"/>
              </a:spcBef>
              <a:spcAft>
                <a:spcPts val="0"/>
              </a:spcAft>
              <a:buClrTx/>
              <a:buSzTx/>
              <a:tabLst/>
              <a:defRPr/>
            </a:pPr>
            <a:r>
              <a:rPr lang="el-GR" sz="1400" dirty="0" smtClean="0">
                <a:solidFill>
                  <a:schemeClr val="bg1"/>
                </a:solidFill>
              </a:rPr>
              <a:t> παγκρέατος</a:t>
            </a:r>
            <a:endParaRPr kumimoji="0" lang="el-GR" sz="14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dissolve">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509120"/>
            <a:ext cx="8229600" cy="1617043"/>
          </a:xfrm>
        </p:spPr>
        <p:txBody>
          <a:bodyPr>
            <a:normAutofit lnSpcReduction="10000"/>
          </a:bodyPr>
          <a:lstStyle/>
          <a:p>
            <a:pPr algn="ctr"/>
            <a:r>
              <a:rPr lang="el-GR" dirty="0" smtClean="0"/>
              <a:t>Πάγκρεας, </a:t>
            </a:r>
            <a:r>
              <a:rPr lang="el-GR" dirty="0" err="1" smtClean="0"/>
              <a:t>αδενοκαρκίνωμα</a:t>
            </a:r>
            <a:r>
              <a:rPr lang="el-GR" dirty="0" smtClean="0"/>
              <a:t>.</a:t>
            </a:r>
          </a:p>
          <a:p>
            <a:pPr algn="just"/>
            <a:r>
              <a:rPr lang="el-GR" dirty="0" smtClean="0"/>
              <a:t>Υπό μικρή μεγέθυνση, ο ιστός φαίνεται </a:t>
            </a:r>
            <a:r>
              <a:rPr lang="el-GR" dirty="0" smtClean="0">
                <a:effectLst>
                  <a:outerShdw blurRad="38100" dist="38100" dir="2700000" algn="tl">
                    <a:srgbClr val="000000">
                      <a:alpha val="43137"/>
                    </a:srgbClr>
                  </a:outerShdw>
                </a:effectLst>
              </a:rPr>
              <a:t>αποδιοργανωμένος.</a:t>
            </a:r>
            <a:endParaRPr lang="el-GR" dirty="0">
              <a:effectLst>
                <a:outerShdw blurRad="38100" dist="38100" dir="2700000" algn="tl">
                  <a:srgbClr val="000000">
                    <a:alpha val="43137"/>
                  </a:srgbClr>
                </a:outerShdw>
              </a:effectLst>
            </a:endParaRPr>
          </a:p>
        </p:txBody>
      </p:sp>
      <p:pic>
        <p:nvPicPr>
          <p:cNvPr id="2050" name="Picture 2" descr="C:\Users\User\Desktop\neok1140.jpg"/>
          <p:cNvPicPr>
            <a:picLocks noChangeAspect="1" noChangeArrowheads="1"/>
          </p:cNvPicPr>
          <p:nvPr/>
        </p:nvPicPr>
        <p:blipFill>
          <a:blip r:embed="rId2" cstate="print"/>
          <a:srcRect/>
          <a:stretch>
            <a:fillRect/>
          </a:stretch>
        </p:blipFill>
        <p:spPr bwMode="auto">
          <a:xfrm>
            <a:off x="2411760" y="620688"/>
            <a:ext cx="4445000" cy="3175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365104"/>
            <a:ext cx="9144000" cy="2736304"/>
          </a:xfrm>
        </p:spPr>
        <p:txBody>
          <a:bodyPr>
            <a:normAutofit fontScale="70000" lnSpcReduction="20000"/>
          </a:bodyPr>
          <a:lstStyle/>
          <a:p>
            <a:pPr algn="ctr"/>
            <a:r>
              <a:rPr lang="el-GR" sz="4000" dirty="0" smtClean="0"/>
              <a:t>Πάγκρεας, </a:t>
            </a:r>
            <a:r>
              <a:rPr lang="el-GR" sz="4000" dirty="0" err="1" smtClean="0"/>
              <a:t>αδενοκαρκίνωμα</a:t>
            </a:r>
            <a:r>
              <a:rPr lang="el-GR" sz="4000" dirty="0" smtClean="0"/>
              <a:t>.</a:t>
            </a:r>
          </a:p>
          <a:p>
            <a:pPr algn="ctr"/>
            <a:endParaRPr lang="el-GR" dirty="0" smtClean="0"/>
          </a:p>
          <a:p>
            <a:pPr algn="just">
              <a:buNone/>
            </a:pPr>
            <a:r>
              <a:rPr lang="el-GR" dirty="0" smtClean="0"/>
              <a:t>     Σε υψηλότερη μεγέθυνση, παρατηρείται έντονη μεταβλητότητα στο μέγεθος και το σχήμα (</a:t>
            </a:r>
            <a:r>
              <a:rPr lang="el-GR" dirty="0" smtClean="0">
                <a:effectLst>
                  <a:outerShdw blurRad="38100" dist="38100" dir="2700000" algn="tl">
                    <a:srgbClr val="000000">
                      <a:alpha val="43137"/>
                    </a:srgbClr>
                  </a:outerShdw>
                </a:effectLst>
              </a:rPr>
              <a:t>πλειομορφισμός</a:t>
            </a:r>
            <a:r>
              <a:rPr lang="el-GR" dirty="0" smtClean="0"/>
              <a:t>) των </a:t>
            </a:r>
            <a:r>
              <a:rPr lang="el-GR" dirty="0" err="1" smtClean="0"/>
              <a:t>νεοπλασματικών</a:t>
            </a:r>
            <a:r>
              <a:rPr lang="el-GR" dirty="0" smtClean="0"/>
              <a:t> κυττάρων, </a:t>
            </a:r>
            <a:r>
              <a:rPr lang="el-GR" dirty="0" err="1" smtClean="0"/>
              <a:t>συνηγορητικό</a:t>
            </a:r>
            <a:r>
              <a:rPr lang="el-GR" dirty="0" smtClean="0"/>
              <a:t> της κακοήθους φύσης τους. Ο όγκος είναι </a:t>
            </a:r>
            <a:r>
              <a:rPr lang="el-GR" dirty="0" smtClean="0">
                <a:effectLst>
                  <a:outerShdw blurRad="38100" dist="38100" dir="2700000" algn="tl">
                    <a:srgbClr val="000000">
                      <a:alpha val="43137"/>
                    </a:srgbClr>
                  </a:outerShdw>
                </a:effectLst>
              </a:rPr>
              <a:t>χαμηλά διαφοροποιημένος</a:t>
            </a:r>
            <a:r>
              <a:rPr lang="el-GR" dirty="0" smtClean="0"/>
              <a:t>, καθώς έχει μόνο σπάνιο σχηματισμό αδένων (κύκλοι), ίσα ώστε να μπορεί μορφολογικά να </a:t>
            </a:r>
            <a:r>
              <a:rPr lang="el-GR" dirty="0" err="1" smtClean="0"/>
              <a:t>ταυτοποιηθεί</a:t>
            </a:r>
            <a:r>
              <a:rPr lang="el-GR" dirty="0" smtClean="0"/>
              <a:t> ως </a:t>
            </a:r>
            <a:r>
              <a:rPr lang="el-GR" dirty="0" smtClean="0">
                <a:effectLst>
                  <a:outerShdw blurRad="38100" dist="38100" dir="2700000" algn="tl">
                    <a:srgbClr val="000000">
                      <a:alpha val="43137"/>
                    </a:srgbClr>
                  </a:outerShdw>
                </a:effectLst>
              </a:rPr>
              <a:t>αδενο</a:t>
            </a:r>
            <a:r>
              <a:rPr lang="el-GR" dirty="0" smtClean="0"/>
              <a:t>καρκίνωμα. Παρατηρείται επίσης </a:t>
            </a:r>
            <a:r>
              <a:rPr lang="el-GR" dirty="0" smtClean="0">
                <a:effectLst>
                  <a:outerShdw blurRad="38100" dist="38100" dir="2700000" algn="tl">
                    <a:srgbClr val="000000">
                      <a:alpha val="43137"/>
                    </a:srgbClr>
                  </a:outerShdw>
                </a:effectLst>
              </a:rPr>
              <a:t>αγγειακή διήθηση </a:t>
            </a:r>
            <a:r>
              <a:rPr lang="el-GR" dirty="0" smtClean="0"/>
              <a:t>(βέλος).</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691680" y="116631"/>
            <a:ext cx="5688632" cy="4063309"/>
          </a:xfrm>
          <a:prstGeom prst="rect">
            <a:avLst/>
          </a:prstGeom>
          <a:noFill/>
          <a:ln w="9525">
            <a:noFill/>
            <a:miter lim="800000"/>
            <a:headEnd/>
            <a:tailEnd/>
          </a:ln>
          <a:effectLst/>
        </p:spPr>
      </p:pic>
      <p:sp>
        <p:nvSpPr>
          <p:cNvPr id="5" name="4 - Δεξιό βέλος"/>
          <p:cNvSpPr/>
          <p:nvPr/>
        </p:nvSpPr>
        <p:spPr>
          <a:xfrm rot="1161602">
            <a:off x="1728962" y="1893927"/>
            <a:ext cx="792088" cy="360040"/>
          </a:xfrm>
          <a:prstGeom prst="right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mc:Choice xmlns:p14="http://schemas.microsoft.com/office/powerpoint/2010/main" xmlns="" Requires="p14">
          <p:contentPart p14:bwMode="auto" r:id="rId3">
            <p14:nvContentPartPr>
              <p14:cNvPr id="3074" name="Ink 2"/>
              <p14:cNvContentPartPr>
                <a14:cpLocks xmlns:a14="http://schemas.microsoft.com/office/drawing/2010/main" noRot="1" noChangeAspect="1" noEditPoints="1" noChangeArrowheads="1" noChangeShapeType="1"/>
              </p14:cNvContentPartPr>
              <p14:nvPr/>
            </p14:nvContentPartPr>
            <p14:xfrm>
              <a:off x="3203575" y="1268413"/>
              <a:ext cx="366713" cy="366712"/>
            </p14:xfrm>
          </p:contentPart>
        </mc:Choice>
        <mc:Fallback>
          <p:pic>
            <p:nvPicPr>
              <p:cNvPr id="3074" name="Ink 2"/>
              <p:cNvPicPr>
                <a:picLocks noRot="1" noChangeAspect="1" noEditPoints="1" noChangeArrowheads="1" noChangeShapeType="1"/>
              </p:cNvPicPr>
              <p:nvPr/>
            </p:nvPicPr>
            <p:blipFill>
              <a:blip r:embed="rId4" cstate="print"/>
              <a:stretch>
                <a:fillRect/>
              </a:stretch>
            </p:blipFill>
            <p:spPr>
              <a:xfrm>
                <a:off x="3194218" y="1259056"/>
                <a:ext cx="385427" cy="385425"/>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3075" name="Ink 3"/>
              <p14:cNvContentPartPr>
                <a14:cpLocks xmlns:a14="http://schemas.microsoft.com/office/drawing/2010/main" noRot="1" noChangeAspect="1" noEditPoints="1" noChangeArrowheads="1" noChangeShapeType="1"/>
              </p14:cNvContentPartPr>
              <p14:nvPr/>
            </p14:nvContentPartPr>
            <p14:xfrm>
              <a:off x="3608388" y="260350"/>
              <a:ext cx="723900" cy="717550"/>
            </p14:xfrm>
          </p:contentPart>
        </mc:Choice>
        <mc:Fallback>
          <p:pic>
            <p:nvPicPr>
              <p:cNvPr id="3075" name="Ink 3"/>
              <p:cNvPicPr>
                <a:picLocks noRot="1" noChangeAspect="1" noEditPoints="1" noChangeArrowheads="1" noChangeShapeType="1"/>
              </p:cNvPicPr>
              <p:nvPr/>
            </p:nvPicPr>
            <p:blipFill>
              <a:blip r:embed="rId6" cstate="print"/>
              <a:stretch>
                <a:fillRect/>
              </a:stretch>
            </p:blipFill>
            <p:spPr>
              <a:xfrm>
                <a:off x="3599029" y="250989"/>
                <a:ext cx="742618" cy="736272"/>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par>
                                <p:cTn id="8" presetID="9"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dissolv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437112"/>
            <a:ext cx="9144000" cy="2420888"/>
          </a:xfrm>
        </p:spPr>
        <p:txBody>
          <a:bodyPr>
            <a:normAutofit fontScale="77500" lnSpcReduction="20000"/>
          </a:bodyPr>
          <a:lstStyle/>
          <a:p>
            <a:pPr algn="ctr"/>
            <a:r>
              <a:rPr lang="el-GR" dirty="0" smtClean="0"/>
              <a:t>Πάγκρεας, </a:t>
            </a:r>
            <a:r>
              <a:rPr lang="el-GR" dirty="0" err="1" smtClean="0">
                <a:effectLst>
                  <a:outerShdw blurRad="38100" dist="38100" dir="2700000" algn="tl">
                    <a:srgbClr val="000000">
                      <a:alpha val="43137"/>
                    </a:srgbClr>
                  </a:outerShdw>
                </a:effectLst>
              </a:rPr>
              <a:t>αδενοκαρκίνωμα</a:t>
            </a:r>
            <a:r>
              <a:rPr lang="el-GR" dirty="0" smtClean="0"/>
              <a:t>. Υψηλή μεγέθυνση.</a:t>
            </a:r>
          </a:p>
          <a:p>
            <a:endParaRPr lang="el-GR" dirty="0" smtClean="0"/>
          </a:p>
          <a:p>
            <a:pPr algn="just">
              <a:buNone/>
            </a:pPr>
            <a:r>
              <a:rPr lang="el-GR" dirty="0" smtClean="0"/>
              <a:t>    Τα νεοπλασματικά κύτταρα (αναγνωρίζονται από τους μεγάλους, </a:t>
            </a:r>
            <a:r>
              <a:rPr lang="el-GR" dirty="0" err="1" smtClean="0"/>
              <a:t>υπερχρωμικούς</a:t>
            </a:r>
            <a:r>
              <a:rPr lang="el-GR" dirty="0" smtClean="0"/>
              <a:t> πυρήνες τους, βέλη) εξαπλώνονται κατά μήκος ενός ελύτρου περιφερικού νευρικού κλάδου (αστερίσκος). Αυτό ονομάζεται </a:t>
            </a:r>
            <a:r>
              <a:rPr lang="el-GR" dirty="0" err="1" smtClean="0">
                <a:effectLst>
                  <a:outerShdw blurRad="38100" dist="38100" dir="2700000" algn="tl">
                    <a:srgbClr val="000000">
                      <a:alpha val="43137"/>
                    </a:srgbClr>
                  </a:outerShdw>
                </a:effectLst>
              </a:rPr>
              <a:t>περινευριδιακή</a:t>
            </a:r>
            <a:r>
              <a:rPr lang="el-GR" dirty="0" smtClean="0">
                <a:effectLst>
                  <a:outerShdw blurRad="38100" dist="38100" dir="2700000" algn="tl">
                    <a:srgbClr val="000000">
                      <a:alpha val="43137"/>
                    </a:srgbClr>
                  </a:outerShdw>
                </a:effectLst>
              </a:rPr>
              <a:t> διήθηση </a:t>
            </a:r>
            <a:r>
              <a:rPr lang="el-GR" dirty="0" smtClean="0"/>
              <a:t>και αποτελεί ένα μέσο ταχείας διασποράς ορισμένων καρκινωμάτων.</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835696" y="188640"/>
            <a:ext cx="5645427" cy="4032448"/>
          </a:xfrm>
          <a:prstGeom prst="rect">
            <a:avLst/>
          </a:prstGeom>
          <a:noFill/>
          <a:ln w="9525">
            <a:noFill/>
            <a:miter lim="800000"/>
            <a:headEnd/>
            <a:tailEnd/>
          </a:ln>
          <a:effectLst/>
        </p:spPr>
      </p:pic>
      <p:sp>
        <p:nvSpPr>
          <p:cNvPr id="5" name="4 - Δεξιό βέλος"/>
          <p:cNvSpPr/>
          <p:nvPr/>
        </p:nvSpPr>
        <p:spPr>
          <a:xfrm rot="467392">
            <a:off x="2292385" y="2827823"/>
            <a:ext cx="720080" cy="412624"/>
          </a:xfrm>
          <a:prstGeom prst="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rot="19522890">
            <a:off x="2681248" y="2300870"/>
            <a:ext cx="720080" cy="412624"/>
          </a:xfrm>
          <a:prstGeom prst="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5 ακτινών"/>
          <p:cNvSpPr/>
          <p:nvPr/>
        </p:nvSpPr>
        <p:spPr>
          <a:xfrm>
            <a:off x="5436096" y="2420888"/>
            <a:ext cx="648072" cy="720080"/>
          </a:xfrm>
          <a:prstGeom prst="star5">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509120"/>
            <a:ext cx="9144000" cy="2348880"/>
          </a:xfrm>
        </p:spPr>
        <p:txBody>
          <a:bodyPr>
            <a:normAutofit fontScale="70000" lnSpcReduction="20000"/>
          </a:bodyPr>
          <a:lstStyle/>
          <a:p>
            <a:pPr algn="ctr"/>
            <a:r>
              <a:rPr lang="el-GR" dirty="0" smtClean="0"/>
              <a:t>Βρόγχος πνεύμονα, </a:t>
            </a:r>
            <a:r>
              <a:rPr lang="el-GR" dirty="0" smtClean="0">
                <a:effectLst>
                  <a:outerShdw blurRad="38100" dist="38100" dir="2700000" algn="tl">
                    <a:srgbClr val="000000">
                      <a:alpha val="43137"/>
                    </a:srgbClr>
                  </a:outerShdw>
                </a:effectLst>
              </a:rPr>
              <a:t>καρκίνωμα</a:t>
            </a:r>
            <a:r>
              <a:rPr lang="el-GR" dirty="0" smtClean="0"/>
              <a:t>. Μακροσκοπική επιφάνεια διατομής.</a:t>
            </a:r>
          </a:p>
          <a:p>
            <a:endParaRPr lang="el-GR" dirty="0" smtClean="0"/>
          </a:p>
          <a:p>
            <a:pPr algn="just">
              <a:buNone/>
            </a:pPr>
            <a:r>
              <a:rPr lang="el-GR" dirty="0" smtClean="0"/>
              <a:t>      Ο βρόγχος έχει εξαλειφθεί από μια </a:t>
            </a:r>
            <a:r>
              <a:rPr lang="el-GR" dirty="0" smtClean="0">
                <a:effectLst>
                  <a:outerShdw blurRad="38100" dist="38100" dir="2700000" algn="tl">
                    <a:srgbClr val="000000">
                      <a:alpha val="43137"/>
                    </a:srgbClr>
                  </a:outerShdw>
                </a:effectLst>
              </a:rPr>
              <a:t>μεγάλη</a:t>
            </a:r>
            <a:r>
              <a:rPr lang="el-GR" dirty="0" smtClean="0"/>
              <a:t> λευκόφαιη </a:t>
            </a:r>
            <a:r>
              <a:rPr lang="el-GR" dirty="0" err="1" smtClean="0"/>
              <a:t>νεοπλασματική</a:t>
            </a:r>
            <a:r>
              <a:rPr lang="el-GR" dirty="0" smtClean="0"/>
              <a:t> μάζα με </a:t>
            </a:r>
            <a:r>
              <a:rPr lang="el-GR" dirty="0" smtClean="0">
                <a:effectLst>
                  <a:outerShdw blurRad="38100" dist="38100" dir="2700000" algn="tl">
                    <a:srgbClr val="000000">
                      <a:alpha val="43137"/>
                    </a:srgbClr>
                  </a:outerShdw>
                </a:effectLst>
              </a:rPr>
              <a:t>διηθητικά όρια</a:t>
            </a:r>
            <a:r>
              <a:rPr lang="el-GR" dirty="0" smtClean="0"/>
              <a:t>. Αυτός ο κακοήθης όγκος μπορεί να αντιστοιχεί σε ένα </a:t>
            </a:r>
            <a:r>
              <a:rPr lang="el-GR" dirty="0" err="1" smtClean="0"/>
              <a:t>αδενοκαρκίνωμα</a:t>
            </a:r>
            <a:r>
              <a:rPr lang="el-GR" dirty="0" smtClean="0"/>
              <a:t> </a:t>
            </a:r>
            <a:r>
              <a:rPr lang="el-GR" dirty="0" err="1" smtClean="0"/>
              <a:t>εξορμώμενο</a:t>
            </a:r>
            <a:r>
              <a:rPr lang="el-GR" dirty="0" smtClean="0"/>
              <a:t> από την κιονοειδή-κυλινδρική επιθηλιακή επένδυση του βρόγχου ή σε ένα </a:t>
            </a:r>
            <a:r>
              <a:rPr lang="el-GR" dirty="0" err="1" smtClean="0"/>
              <a:t>ακανθοκυτταρικό</a:t>
            </a:r>
            <a:r>
              <a:rPr lang="el-GR" dirty="0" smtClean="0"/>
              <a:t> καρκίνωμα, αναπτυσσόμενο σε έδαφος ακανθώδους (πλακώδους) μεταπλασίας.</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691680" y="260648"/>
            <a:ext cx="5645427" cy="4032448"/>
          </a:xfrm>
          <a:prstGeom prst="rect">
            <a:avLst/>
          </a:prstGeom>
          <a:noFill/>
          <a:ln w="9525">
            <a:noFill/>
            <a:miter lim="800000"/>
            <a:headEnd/>
            <a:tailEnd/>
          </a:ln>
          <a:effectLst/>
        </p:spPr>
      </p:pic>
      <p:sp>
        <p:nvSpPr>
          <p:cNvPr id="5" name="4 - Ορθογώνιο"/>
          <p:cNvSpPr/>
          <p:nvPr/>
        </p:nvSpPr>
        <p:spPr>
          <a:xfrm rot="18761237">
            <a:off x="3587397" y="1089752"/>
            <a:ext cx="1174245" cy="369332"/>
          </a:xfrm>
          <a:prstGeom prst="rect">
            <a:avLst/>
          </a:prstGeom>
        </p:spPr>
        <p:txBody>
          <a:bodyPr wrap="square">
            <a:spAutoFit/>
          </a:bodyPr>
          <a:lstStyle/>
          <a:p>
            <a:r>
              <a:rPr lang="el-GR" dirty="0" smtClean="0">
                <a:solidFill>
                  <a:schemeClr val="bg1"/>
                </a:solidFill>
              </a:rPr>
              <a:t>Βρόγχος</a:t>
            </a:r>
            <a:endParaRPr lang="el-GR" dirty="0"/>
          </a:p>
        </p:txBody>
      </p:sp>
      <mc:AlternateContent xmlns:mc="http://schemas.openxmlformats.org/markup-compatibility/2006">
        <mc:Choice xmlns:p14="http://schemas.microsoft.com/office/powerpoint/2010/main" xmlns="" Requires="p14">
          <p:contentPart p14:bwMode="auto" r:id="rId3">
            <p14:nvContentPartPr>
              <p14:cNvPr id="4098" name="Ink 2"/>
              <p14:cNvContentPartPr>
                <a14:cpLocks xmlns:a14="http://schemas.microsoft.com/office/drawing/2010/main" noRot="1" noChangeAspect="1" noEditPoints="1" noChangeArrowheads="1" noChangeShapeType="1"/>
              </p14:cNvContentPartPr>
              <p14:nvPr/>
            </p14:nvContentPartPr>
            <p14:xfrm>
              <a:off x="4211638" y="333375"/>
              <a:ext cx="2592387" cy="1835150"/>
            </p14:xfrm>
          </p:contentPart>
        </mc:Choice>
        <mc:Fallback>
          <p:pic>
            <p:nvPicPr>
              <p:cNvPr id="4098" name="Ink 2"/>
              <p:cNvPicPr>
                <a:picLocks noRot="1" noChangeAspect="1" noEditPoints="1" noChangeArrowheads="1" noChangeShapeType="1"/>
              </p:cNvPicPr>
              <p:nvPr/>
            </p:nvPicPr>
            <p:blipFill>
              <a:blip r:embed="rId4" cstate="print"/>
              <a:stretch>
                <a:fillRect/>
              </a:stretch>
            </p:blipFill>
            <p:spPr>
              <a:xfrm>
                <a:off x="4205158" y="326892"/>
                <a:ext cx="2605347" cy="1848117"/>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77072"/>
            <a:ext cx="9144000" cy="2780928"/>
          </a:xfrm>
        </p:spPr>
        <p:txBody>
          <a:bodyPr>
            <a:normAutofit fontScale="85000" lnSpcReduction="20000"/>
          </a:bodyPr>
          <a:lstStyle/>
          <a:p>
            <a:pPr algn="ctr"/>
            <a:r>
              <a:rPr lang="el-GR" dirty="0" err="1" smtClean="0"/>
              <a:t>Bρογχογενές</a:t>
            </a:r>
            <a:r>
              <a:rPr lang="el-GR" dirty="0" smtClean="0"/>
              <a:t> </a:t>
            </a:r>
            <a:r>
              <a:rPr lang="el-GR" dirty="0" err="1" smtClean="0">
                <a:effectLst>
                  <a:outerShdw blurRad="38100" dist="38100" dir="2700000" algn="tl">
                    <a:srgbClr val="000000">
                      <a:alpha val="43137"/>
                    </a:srgbClr>
                  </a:outerShdw>
                </a:effectLst>
              </a:rPr>
              <a:t>ακανθοκυτταρικό</a:t>
            </a:r>
            <a:r>
              <a:rPr lang="el-GR" dirty="0" smtClean="0"/>
              <a:t> καρκίνωμα </a:t>
            </a:r>
          </a:p>
          <a:p>
            <a:pPr algn="ctr">
              <a:buNone/>
            </a:pPr>
            <a:r>
              <a:rPr lang="el-GR" dirty="0" smtClean="0"/>
              <a:t>του πνεύμονα. Μικρή μεγέθυνση.</a:t>
            </a:r>
          </a:p>
          <a:p>
            <a:pPr algn="just">
              <a:buNone/>
            </a:pPr>
            <a:r>
              <a:rPr lang="el-GR" dirty="0" smtClean="0"/>
              <a:t>    Σημειώστε την άτακτη διάταξη των σχηματισμών των διηθητικών κυττάρων. Ο σχηματισμός </a:t>
            </a:r>
            <a:r>
              <a:rPr lang="el-GR" dirty="0" smtClean="0">
                <a:effectLst>
                  <a:outerShdw blurRad="38100" dist="38100" dir="2700000" algn="tl">
                    <a:srgbClr val="000000">
                      <a:alpha val="43137"/>
                    </a:srgbClr>
                  </a:outerShdw>
                </a:effectLst>
              </a:rPr>
              <a:t>κερατίνης</a:t>
            </a:r>
            <a:r>
              <a:rPr lang="el-GR" dirty="0" smtClean="0"/>
              <a:t> (βέλη) και η </a:t>
            </a:r>
            <a:r>
              <a:rPr lang="el-GR" i="1" dirty="0" smtClean="0"/>
              <a:t>έλλειψη σχηματισμού γνήσιων (αληθών) αδένων  </a:t>
            </a:r>
            <a:r>
              <a:rPr lang="el-GR" dirty="0" err="1" smtClean="0"/>
              <a:t>ταυτοποιούν</a:t>
            </a:r>
            <a:r>
              <a:rPr lang="el-GR" dirty="0" smtClean="0"/>
              <a:t> μορφολογικώς το εν λόγω κακόηθες νεόπλασμα ως </a:t>
            </a:r>
            <a:r>
              <a:rPr lang="el-GR" dirty="0" err="1" smtClean="0">
                <a:effectLst>
                  <a:outerShdw blurRad="38100" dist="38100" dir="2700000" algn="tl">
                    <a:srgbClr val="000000">
                      <a:alpha val="43137"/>
                    </a:srgbClr>
                  </a:outerShdw>
                </a:effectLst>
              </a:rPr>
              <a:t>ακανθοκυτταρικό</a:t>
            </a:r>
            <a:r>
              <a:rPr lang="el-GR" dirty="0" smtClean="0"/>
              <a:t> καρκίνωμα.</a:t>
            </a:r>
            <a:endParaRPr lang="el-GR" dirty="0"/>
          </a:p>
        </p:txBody>
      </p:sp>
      <p:pic>
        <p:nvPicPr>
          <p:cNvPr id="5122" name="Picture 2" descr="C:\Users\User\Desktop\neok1180.jpg"/>
          <p:cNvPicPr>
            <a:picLocks noChangeAspect="1" noChangeArrowheads="1"/>
          </p:cNvPicPr>
          <p:nvPr/>
        </p:nvPicPr>
        <p:blipFill>
          <a:blip r:embed="rId2" cstate="print"/>
          <a:srcRect/>
          <a:stretch>
            <a:fillRect/>
          </a:stretch>
        </p:blipFill>
        <p:spPr bwMode="auto">
          <a:xfrm>
            <a:off x="1835696" y="188640"/>
            <a:ext cx="5443805" cy="3888432"/>
          </a:xfrm>
          <a:prstGeom prst="rect">
            <a:avLst/>
          </a:prstGeom>
          <a:noFill/>
        </p:spPr>
      </p:pic>
      <p:sp>
        <p:nvSpPr>
          <p:cNvPr id="5" name="4 - Αριστερό βέλος"/>
          <p:cNvSpPr/>
          <p:nvPr/>
        </p:nvSpPr>
        <p:spPr>
          <a:xfrm rot="19636209">
            <a:off x="5847738" y="2260007"/>
            <a:ext cx="576064" cy="360040"/>
          </a:xfrm>
          <a:prstGeom prst="leftArrow">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ριστερό βέλος"/>
          <p:cNvSpPr/>
          <p:nvPr/>
        </p:nvSpPr>
        <p:spPr>
          <a:xfrm rot="19636209">
            <a:off x="6495810" y="3556151"/>
            <a:ext cx="576064" cy="360040"/>
          </a:xfrm>
          <a:prstGeom prst="leftArrow">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dissolv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437112"/>
            <a:ext cx="9144000" cy="2420888"/>
          </a:xfrm>
        </p:spPr>
        <p:txBody>
          <a:bodyPr>
            <a:normAutofit fontScale="70000" lnSpcReduction="20000"/>
          </a:bodyPr>
          <a:lstStyle/>
          <a:p>
            <a:pPr algn="ctr"/>
            <a:r>
              <a:rPr lang="el-GR" dirty="0" smtClean="0"/>
              <a:t>Θυρεοειδής αδένας, </a:t>
            </a:r>
            <a:r>
              <a:rPr lang="el-GR" b="1" dirty="0" smtClean="0"/>
              <a:t>αδένωμα</a:t>
            </a:r>
            <a:r>
              <a:rPr lang="el-GR" dirty="0" smtClean="0"/>
              <a:t>. </a:t>
            </a:r>
          </a:p>
          <a:p>
            <a:pPr marL="0" indent="0" algn="ctr">
              <a:buNone/>
            </a:pPr>
            <a:r>
              <a:rPr lang="el-GR" dirty="0" smtClean="0"/>
              <a:t>Μακροσκοπική επιφάνεια διατομής.</a:t>
            </a:r>
            <a:endParaRPr lang="en-US" dirty="0" smtClean="0"/>
          </a:p>
          <a:p>
            <a:pPr algn="just"/>
            <a:r>
              <a:rPr lang="el-GR" dirty="0" smtClean="0"/>
              <a:t>Ένα σημαντικό χαρακτηριστικό ενός καλοήθους (έναντι ενός κακοήθους) νεοπλάσματος φαίνεται εδώ</a:t>
            </a:r>
            <a:r>
              <a:rPr lang="en-US" dirty="0" smtClean="0"/>
              <a:t>: </a:t>
            </a:r>
            <a:r>
              <a:rPr lang="el-GR" dirty="0" smtClean="0"/>
              <a:t> ο όγκος είναι </a:t>
            </a:r>
            <a:r>
              <a:rPr lang="el-GR" dirty="0" smtClean="0">
                <a:effectLst>
                  <a:outerShdw blurRad="38100" dist="38100" dir="2700000" algn="tl">
                    <a:srgbClr val="000000">
                      <a:alpha val="43137"/>
                    </a:srgbClr>
                  </a:outerShdw>
                </a:effectLst>
              </a:rPr>
              <a:t>καλά </a:t>
            </a:r>
            <a:r>
              <a:rPr lang="el-GR" dirty="0" err="1" smtClean="0">
                <a:effectLst>
                  <a:outerShdw blurRad="38100" dist="38100" dir="2700000" algn="tl">
                    <a:srgbClr val="000000">
                      <a:alpha val="43137"/>
                    </a:srgbClr>
                  </a:outerShdw>
                </a:effectLst>
              </a:rPr>
              <a:t>αφοριζόμενος</a:t>
            </a:r>
            <a:r>
              <a:rPr lang="el-GR" dirty="0" smtClean="0">
                <a:effectLst>
                  <a:outerShdw blurRad="38100" dist="38100" dir="2700000" algn="tl">
                    <a:srgbClr val="000000">
                      <a:alpha val="43137"/>
                    </a:srgbClr>
                  </a:outerShdw>
                </a:effectLst>
              </a:rPr>
              <a:t> </a:t>
            </a:r>
            <a:r>
              <a:rPr lang="el-GR" dirty="0" smtClean="0"/>
              <a:t>με </a:t>
            </a:r>
            <a:r>
              <a:rPr lang="el-GR" dirty="0" smtClean="0">
                <a:effectLst>
                  <a:outerShdw blurRad="38100" dist="38100" dir="2700000" algn="tl">
                    <a:srgbClr val="000000">
                      <a:alpha val="43137"/>
                    </a:srgbClr>
                  </a:outerShdw>
                </a:effectLst>
              </a:rPr>
              <a:t>ομαλά όρια</a:t>
            </a:r>
            <a:r>
              <a:rPr lang="el-GR" dirty="0" smtClean="0"/>
              <a:t>, χωρίς ένδειξη διήθησης του </a:t>
            </a:r>
            <a:r>
              <a:rPr lang="el-GR" dirty="0" err="1" smtClean="0"/>
              <a:t>θυρεοειδικού</a:t>
            </a:r>
            <a:r>
              <a:rPr lang="el-GR" dirty="0" smtClean="0"/>
              <a:t> παρεγχύματος. Η μικροσκοπική εξέταση πιθανότατα θα επιβεβαιώσει την απουσία διήθησης στον πέριξ του όγκου, φυσιολογικό </a:t>
            </a:r>
            <a:r>
              <a:rPr lang="el-GR" dirty="0" err="1" smtClean="0"/>
              <a:t>θυρεοειδικό</a:t>
            </a:r>
            <a:r>
              <a:rPr lang="el-GR" dirty="0" smtClean="0"/>
              <a:t> ιστό.</a:t>
            </a:r>
            <a:endParaRPr lang="el-GR" dirty="0"/>
          </a:p>
        </p:txBody>
      </p:sp>
      <p:pic>
        <p:nvPicPr>
          <p:cNvPr id="4" name="Picture 2" descr="C:\Users\Νεφέλη\Desktop\neok1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1368" y="260648"/>
            <a:ext cx="6234378" cy="3747834"/>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5" name="Μελάνι 4"/>
              <p14:cNvContentPartPr/>
              <p14:nvPr/>
            </p14:nvContentPartPr>
            <p14:xfrm>
              <a:off x="3131840" y="1866960"/>
              <a:ext cx="1872208" cy="1187640"/>
            </p14:xfrm>
          </p:contentPart>
        </mc:Choice>
        <mc:Fallback>
          <p:pic>
            <p:nvPicPr>
              <p:cNvPr id="5" name="Μελάνι 4"/>
              <p:cNvPicPr/>
              <p:nvPr/>
            </p:nvPicPr>
            <p:blipFill>
              <a:blip r:embed="rId4" cstate="print"/>
              <a:stretch>
                <a:fillRect/>
              </a:stretch>
            </p:blipFill>
            <p:spPr>
              <a:xfrm>
                <a:off x="3122479" y="1857600"/>
                <a:ext cx="1890930" cy="1206360"/>
              </a:xfrm>
              <a:prstGeom prst="rect">
                <a:avLst/>
              </a:prstGeom>
            </p:spPr>
          </p:pic>
        </mc:Fallback>
      </mc:AlternateContent>
      <p:sp>
        <p:nvSpPr>
          <p:cNvPr id="6" name="Θέση κειμένου 2"/>
          <p:cNvSpPr txBox="1">
            <a:spLocks/>
          </p:cNvSpPr>
          <p:nvPr/>
        </p:nvSpPr>
        <p:spPr>
          <a:xfrm>
            <a:off x="3419872" y="2708919"/>
            <a:ext cx="3168352" cy="10801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000" b="1" spc="600" dirty="0" err="1" smtClean="0">
                <a:solidFill>
                  <a:srgbClr val="40580C"/>
                </a:solidFill>
                <a:effectLst>
                  <a:outerShdw blurRad="38100" dist="38100" dir="2700000" algn="tl">
                    <a:srgbClr val="000000">
                      <a:alpha val="43137"/>
                    </a:srgbClr>
                  </a:outerShdw>
                </a:effectLst>
              </a:rPr>
              <a:t>Διατετμημένος</a:t>
            </a:r>
            <a:r>
              <a:rPr lang="el-GR" sz="2000" b="1" spc="600" dirty="0" smtClean="0">
                <a:solidFill>
                  <a:srgbClr val="40580C"/>
                </a:solidFill>
                <a:effectLst>
                  <a:outerShdw blurRad="38100" dist="38100" dir="2700000" algn="tl">
                    <a:srgbClr val="000000">
                      <a:alpha val="43137"/>
                    </a:srgbClr>
                  </a:outerShdw>
                </a:effectLst>
              </a:rPr>
              <a:t> όγκος</a:t>
            </a:r>
            <a:endParaRPr lang="el-GR" sz="2000" b="1" spc="600" dirty="0">
              <a:solidFill>
                <a:srgbClr val="40580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293096"/>
            <a:ext cx="9144000" cy="2564904"/>
          </a:xfrm>
        </p:spPr>
        <p:txBody>
          <a:bodyPr>
            <a:normAutofit fontScale="70000" lnSpcReduction="20000"/>
          </a:bodyPr>
          <a:lstStyle/>
          <a:p>
            <a:pPr algn="ctr"/>
            <a:r>
              <a:rPr lang="el-GR" dirty="0" err="1" smtClean="0"/>
              <a:t>Bρογχογενές</a:t>
            </a:r>
            <a:r>
              <a:rPr lang="el-GR" dirty="0" smtClean="0"/>
              <a:t> </a:t>
            </a:r>
            <a:r>
              <a:rPr lang="el-GR" dirty="0" err="1" smtClean="0">
                <a:effectLst>
                  <a:outerShdw blurRad="38100" dist="38100" dir="2700000" algn="tl">
                    <a:srgbClr val="000000">
                      <a:alpha val="43137"/>
                    </a:srgbClr>
                  </a:outerShdw>
                </a:effectLst>
              </a:rPr>
              <a:t>ακανθοκυτταρικό</a:t>
            </a:r>
            <a:r>
              <a:rPr lang="el-GR" dirty="0" smtClean="0">
                <a:effectLst>
                  <a:outerShdw blurRad="38100" dist="38100" dir="2700000" algn="tl">
                    <a:srgbClr val="000000">
                      <a:alpha val="43137"/>
                    </a:srgbClr>
                  </a:outerShdw>
                </a:effectLst>
              </a:rPr>
              <a:t> καρκίνωμα </a:t>
            </a:r>
          </a:p>
          <a:p>
            <a:pPr algn="ctr">
              <a:buNone/>
            </a:pPr>
            <a:r>
              <a:rPr lang="el-GR" dirty="0" smtClean="0"/>
              <a:t>του πνεύμονα. Μεγάλη μεγέθυνση.</a:t>
            </a:r>
          </a:p>
          <a:p>
            <a:endParaRPr lang="el-GR" dirty="0" smtClean="0"/>
          </a:p>
          <a:p>
            <a:pPr algn="just">
              <a:buNone/>
            </a:pPr>
            <a:r>
              <a:rPr lang="el-GR" dirty="0" smtClean="0"/>
              <a:t>     Η εικόνα παρουσιάζει </a:t>
            </a:r>
            <a:r>
              <a:rPr lang="el-GR" dirty="0" err="1" smtClean="0">
                <a:effectLst>
                  <a:outerShdw blurRad="38100" dist="38100" dir="2700000" algn="tl">
                    <a:srgbClr val="000000">
                      <a:alpha val="43137"/>
                    </a:srgbClr>
                  </a:outerShdw>
                </a:effectLst>
              </a:rPr>
              <a:t>διακυττάριες</a:t>
            </a:r>
            <a:r>
              <a:rPr lang="el-GR" dirty="0" smtClean="0">
                <a:effectLst>
                  <a:outerShdw blurRad="38100" dist="38100" dir="2700000" algn="tl">
                    <a:srgbClr val="000000">
                      <a:alpha val="43137"/>
                    </a:srgbClr>
                  </a:outerShdw>
                </a:effectLst>
              </a:rPr>
              <a:t> γέφυρες</a:t>
            </a:r>
            <a:r>
              <a:rPr lang="el-GR" dirty="0" smtClean="0"/>
              <a:t>, υποδεικνύοντας την ύπαρξη </a:t>
            </a:r>
            <a:r>
              <a:rPr lang="el-GR" dirty="0" err="1" smtClean="0"/>
              <a:t>δεσμοσωμάτων</a:t>
            </a:r>
            <a:r>
              <a:rPr lang="el-GR" dirty="0" smtClean="0"/>
              <a:t> ανάμεσα στα καρκινικά </a:t>
            </a:r>
            <a:r>
              <a:rPr lang="el-GR" dirty="0" err="1" smtClean="0"/>
              <a:t>κύτταρα∙</a:t>
            </a:r>
            <a:r>
              <a:rPr lang="el-GR" dirty="0" smtClean="0"/>
              <a:t>  άρα </a:t>
            </a:r>
            <a:r>
              <a:rPr lang="el-GR" dirty="0" err="1" smtClean="0"/>
              <a:t>ταυτοποιώντας</a:t>
            </a:r>
            <a:r>
              <a:rPr lang="el-GR" dirty="0" smtClean="0"/>
              <a:t> τα τελευταία ως κύτταρα  </a:t>
            </a:r>
            <a:r>
              <a:rPr lang="el-GR" dirty="0" err="1" smtClean="0">
                <a:effectLst>
                  <a:outerShdw blurRad="38100" dist="38100" dir="2700000" algn="tl">
                    <a:srgbClr val="000000">
                      <a:alpha val="43137"/>
                    </a:srgbClr>
                  </a:outerShdw>
                </a:effectLst>
              </a:rPr>
              <a:t>ακανθοκυτταρικού</a:t>
            </a:r>
            <a:r>
              <a:rPr lang="el-GR" dirty="0" smtClean="0"/>
              <a:t>  καρκινώματος. Σημειώστε επίσης τους μεγάλους </a:t>
            </a:r>
            <a:r>
              <a:rPr lang="el-GR" dirty="0" err="1" smtClean="0"/>
              <a:t>υπερχρωμικούς</a:t>
            </a:r>
            <a:r>
              <a:rPr lang="el-GR" dirty="0" smtClean="0"/>
              <a:t> πυρήνες των κακοήθων κυττάρων.</a:t>
            </a:r>
            <a:endParaRPr lang="el-GR" dirty="0"/>
          </a:p>
        </p:txBody>
      </p:sp>
      <p:pic>
        <p:nvPicPr>
          <p:cNvPr id="6146" name="Picture 2" descr="C:\Users\User\Desktop\neok1190.jpg"/>
          <p:cNvPicPr>
            <a:picLocks noChangeAspect="1" noChangeArrowheads="1"/>
          </p:cNvPicPr>
          <p:nvPr/>
        </p:nvPicPr>
        <p:blipFill>
          <a:blip r:embed="rId2" cstate="print"/>
          <a:srcRect/>
          <a:stretch>
            <a:fillRect/>
          </a:stretch>
        </p:blipFill>
        <p:spPr bwMode="auto">
          <a:xfrm>
            <a:off x="2051720" y="188640"/>
            <a:ext cx="5443805" cy="3888432"/>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6147" name="Ink 3"/>
              <p14:cNvContentPartPr>
                <a14:cpLocks xmlns:a14="http://schemas.microsoft.com/office/drawing/2010/main" noRot="1" noChangeAspect="1" noEditPoints="1" noChangeArrowheads="1" noChangeShapeType="1"/>
              </p14:cNvContentPartPr>
              <p14:nvPr/>
            </p14:nvContentPartPr>
            <p14:xfrm>
              <a:off x="3573463" y="541338"/>
              <a:ext cx="1395412" cy="465137"/>
            </p14:xfrm>
          </p:contentPart>
        </mc:Choice>
        <mc:Fallback>
          <p:pic>
            <p:nvPicPr>
              <p:cNvPr id="6147" name="Ink 3"/>
              <p:cNvPicPr>
                <a:picLocks noRot="1" noChangeAspect="1" noEditPoints="1" noChangeArrowheads="1" noChangeShapeType="1"/>
              </p:cNvPicPr>
              <p:nvPr/>
            </p:nvPicPr>
            <p:blipFill>
              <a:blip r:embed="rId4" cstate="print"/>
              <a:stretch>
                <a:fillRect/>
              </a:stretch>
            </p:blipFill>
            <p:spPr>
              <a:xfrm>
                <a:off x="3557622" y="477616"/>
                <a:ext cx="1427093" cy="592222"/>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6148" name="Ink 4"/>
              <p14:cNvContentPartPr>
                <a14:cpLocks xmlns:a14="http://schemas.microsoft.com/office/drawing/2010/main" noRot="1" noChangeAspect="1" noEditPoints="1" noChangeArrowheads="1" noChangeShapeType="1"/>
              </p14:cNvContentPartPr>
              <p14:nvPr/>
            </p14:nvContentPartPr>
            <p14:xfrm>
              <a:off x="4267200" y="1006475"/>
              <a:ext cx="671513" cy="547688"/>
            </p14:xfrm>
          </p:contentPart>
        </mc:Choice>
        <mc:Fallback>
          <p:pic>
            <p:nvPicPr>
              <p:cNvPr id="6148" name="Ink 4"/>
              <p:cNvPicPr>
                <a:picLocks noRot="1" noChangeAspect="1" noEditPoints="1" noChangeArrowheads="1" noChangeShapeType="1"/>
              </p:cNvPicPr>
              <p:nvPr/>
            </p:nvPicPr>
            <p:blipFill>
              <a:blip r:embed="rId6" cstate="print"/>
              <a:stretch>
                <a:fillRect/>
              </a:stretch>
            </p:blipFill>
            <p:spPr>
              <a:xfrm>
                <a:off x="4251357" y="943058"/>
                <a:ext cx="703198" cy="674881"/>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6149" name="Ink 5"/>
              <p14:cNvContentPartPr>
                <a14:cpLocks xmlns:a14="http://schemas.microsoft.com/office/drawing/2010/main" noRot="1" noChangeAspect="1" noEditPoints="1" noChangeArrowheads="1" noChangeShapeType="1"/>
              </p14:cNvContentPartPr>
              <p14:nvPr/>
            </p14:nvContentPartPr>
            <p14:xfrm>
              <a:off x="4191000" y="381000"/>
              <a:ext cx="739775" cy="601663"/>
            </p14:xfrm>
          </p:contentPart>
        </mc:Choice>
        <mc:Fallback>
          <p:pic>
            <p:nvPicPr>
              <p:cNvPr id="6149" name="Ink 5"/>
              <p:cNvPicPr>
                <a:picLocks noRot="1" noChangeAspect="1" noEditPoints="1" noChangeArrowheads="1" noChangeShapeType="1"/>
              </p:cNvPicPr>
              <p:nvPr/>
            </p:nvPicPr>
            <p:blipFill>
              <a:blip r:embed="rId8" cstate="print"/>
              <a:stretch>
                <a:fillRect/>
              </a:stretch>
            </p:blipFill>
            <p:spPr>
              <a:xfrm>
                <a:off x="4175153" y="317667"/>
                <a:ext cx="771469" cy="72868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checkerboard(across)">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checkerboard(across)">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checkerboard(across)">
                                      <p:cBhvr>
                                        <p:cTn id="1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4"/>
          <p:cNvPicPr>
            <a:picLocks noChangeAspect="1"/>
          </p:cNvPicPr>
          <p:nvPr/>
        </p:nvPicPr>
        <p:blipFill>
          <a:blip r:embed="rId3" cstate="print"/>
          <a:srcRect/>
          <a:stretch>
            <a:fillRect/>
          </a:stretch>
        </p:blipFill>
        <p:spPr bwMode="auto">
          <a:xfrm>
            <a:off x="2525713" y="1203325"/>
            <a:ext cx="1835150" cy="2243138"/>
          </a:xfrm>
          <a:prstGeom prst="rect">
            <a:avLst/>
          </a:prstGeom>
          <a:noFill/>
          <a:ln w="9525">
            <a:noFill/>
            <a:miter lim="800000"/>
            <a:headEnd/>
            <a:tailEnd/>
          </a:ln>
        </p:spPr>
      </p:pic>
      <p:pic>
        <p:nvPicPr>
          <p:cNvPr id="22532" name="Picture 3"/>
          <p:cNvPicPr>
            <a:picLocks noChangeAspect="1"/>
          </p:cNvPicPr>
          <p:nvPr/>
        </p:nvPicPr>
        <p:blipFill>
          <a:blip r:embed="rId4" cstate="print"/>
          <a:srcRect/>
          <a:stretch>
            <a:fillRect/>
          </a:stretch>
        </p:blipFill>
        <p:spPr bwMode="auto">
          <a:xfrm>
            <a:off x="298450" y="1169988"/>
            <a:ext cx="2124075" cy="2232025"/>
          </a:xfrm>
          <a:prstGeom prst="rect">
            <a:avLst/>
          </a:prstGeom>
          <a:noFill/>
          <a:ln w="9525">
            <a:noFill/>
            <a:miter lim="800000"/>
            <a:headEnd/>
            <a:tailEnd/>
          </a:ln>
        </p:spPr>
      </p:pic>
      <p:sp>
        <p:nvSpPr>
          <p:cNvPr id="22533" name="Rectangle 3"/>
          <p:cNvSpPr>
            <a:spLocks noChangeArrowheads="1"/>
          </p:cNvSpPr>
          <p:nvPr/>
        </p:nvSpPr>
        <p:spPr bwMode="auto">
          <a:xfrm>
            <a:off x="539552" y="3446462"/>
            <a:ext cx="3821310" cy="707886"/>
          </a:xfrm>
          <a:prstGeom prst="rect">
            <a:avLst/>
          </a:prstGeom>
          <a:noFill/>
          <a:ln w="9525">
            <a:noFill/>
            <a:miter lim="800000"/>
            <a:headEnd/>
            <a:tailEnd/>
          </a:ln>
        </p:spPr>
        <p:txBody>
          <a:bodyPr wrap="square">
            <a:spAutoFit/>
          </a:bodyPr>
          <a:lstStyle/>
          <a:p>
            <a:pPr defTabSz="457200">
              <a:buClr>
                <a:schemeClr val="hlink"/>
              </a:buClr>
              <a:buSzPct val="80000"/>
            </a:pPr>
            <a:r>
              <a:rPr lang="en-US" altLang="en-US" sz="2000" b="1" dirty="0" smtClean="0">
                <a:solidFill>
                  <a:srgbClr val="FFFF00"/>
                </a:solidFill>
              </a:rPr>
              <a:t>    </a:t>
            </a:r>
            <a:r>
              <a:rPr lang="el-GR" altLang="en-US" sz="2000" b="1" dirty="0" smtClean="0">
                <a:solidFill>
                  <a:srgbClr val="40580C"/>
                </a:solidFill>
              </a:rPr>
              <a:t>ΑΔΕΝΟ</a:t>
            </a:r>
            <a:r>
              <a:rPr lang="el-GR" altLang="en-US" sz="2000" b="1" dirty="0" smtClean="0">
                <a:solidFill>
                  <a:srgbClr val="FFFF00"/>
                </a:solidFill>
              </a:rPr>
              <a:t>ΚΑΡΚΙΝΩΜΑ-</a:t>
            </a:r>
            <a:endParaRPr lang="en-US" altLang="en-US" sz="2000" b="1" dirty="0" smtClean="0">
              <a:solidFill>
                <a:srgbClr val="FFFF00"/>
              </a:solidFill>
            </a:endParaRPr>
          </a:p>
          <a:p>
            <a:pPr defTabSz="457200">
              <a:buClr>
                <a:schemeClr val="hlink"/>
              </a:buClr>
              <a:buSzPct val="80000"/>
            </a:pPr>
            <a:r>
              <a:rPr lang="en-US" altLang="en-US" sz="2000" b="1" dirty="0" smtClean="0">
                <a:solidFill>
                  <a:srgbClr val="FFFF00"/>
                </a:solidFill>
              </a:rPr>
              <a:t>  TTF1, </a:t>
            </a:r>
            <a:r>
              <a:rPr lang="el-GR" altLang="en-US" sz="2000" b="1" dirty="0" err="1" smtClean="0">
                <a:solidFill>
                  <a:srgbClr val="FFFF00"/>
                </a:solidFill>
              </a:rPr>
              <a:t>ανοσοϊστοχημεία</a:t>
            </a:r>
            <a:endParaRPr lang="en-US" altLang="en-US" sz="2000" b="1" dirty="0">
              <a:solidFill>
                <a:srgbClr val="FFFF00"/>
              </a:solidFill>
            </a:endParaRPr>
          </a:p>
        </p:txBody>
      </p:sp>
      <p:pic>
        <p:nvPicPr>
          <p:cNvPr id="22534" name="Picture 4"/>
          <p:cNvPicPr>
            <a:picLocks noChangeAspect="1" noChangeArrowheads="1"/>
          </p:cNvPicPr>
          <p:nvPr/>
        </p:nvPicPr>
        <p:blipFill>
          <a:blip r:embed="rId5" cstate="print"/>
          <a:srcRect/>
          <a:stretch>
            <a:fillRect/>
          </a:stretch>
        </p:blipFill>
        <p:spPr bwMode="auto">
          <a:xfrm>
            <a:off x="4916488" y="1163638"/>
            <a:ext cx="2089150" cy="2233612"/>
          </a:xfrm>
          <a:prstGeom prst="rect">
            <a:avLst/>
          </a:prstGeom>
          <a:noFill/>
          <a:ln w="9525">
            <a:noFill/>
            <a:miter lim="800000"/>
            <a:headEnd/>
            <a:tailEnd/>
          </a:ln>
        </p:spPr>
      </p:pic>
      <p:pic>
        <p:nvPicPr>
          <p:cNvPr id="22535" name="Picture 4"/>
          <p:cNvPicPr>
            <a:picLocks noChangeAspect="1"/>
          </p:cNvPicPr>
          <p:nvPr/>
        </p:nvPicPr>
        <p:blipFill>
          <a:blip r:embed="rId6" cstate="print"/>
          <a:srcRect/>
          <a:stretch>
            <a:fillRect/>
          </a:stretch>
        </p:blipFill>
        <p:spPr bwMode="auto">
          <a:xfrm>
            <a:off x="7089775" y="1152525"/>
            <a:ext cx="1900238" cy="2268538"/>
          </a:xfrm>
          <a:prstGeom prst="rect">
            <a:avLst/>
          </a:prstGeom>
          <a:noFill/>
          <a:ln w="9525">
            <a:noFill/>
            <a:miter lim="800000"/>
            <a:headEnd/>
            <a:tailEnd/>
          </a:ln>
        </p:spPr>
      </p:pic>
      <p:sp>
        <p:nvSpPr>
          <p:cNvPr id="22536" name="Rectangle 5"/>
          <p:cNvSpPr>
            <a:spLocks noChangeArrowheads="1"/>
          </p:cNvSpPr>
          <p:nvPr/>
        </p:nvSpPr>
        <p:spPr bwMode="auto">
          <a:xfrm>
            <a:off x="5148064" y="3429000"/>
            <a:ext cx="4176464" cy="707886"/>
          </a:xfrm>
          <a:prstGeom prst="rect">
            <a:avLst/>
          </a:prstGeom>
          <a:noFill/>
          <a:ln w="9525">
            <a:noFill/>
            <a:miter lim="800000"/>
            <a:headEnd/>
            <a:tailEnd/>
          </a:ln>
        </p:spPr>
        <p:txBody>
          <a:bodyPr wrap="square">
            <a:spAutoFit/>
          </a:bodyPr>
          <a:lstStyle/>
          <a:p>
            <a:pPr defTabSz="457200">
              <a:buClr>
                <a:schemeClr val="hlink"/>
              </a:buClr>
              <a:buSzPct val="80000"/>
            </a:pPr>
            <a:r>
              <a:rPr lang="el-GR" altLang="en-US" sz="2000" b="1" dirty="0" smtClean="0">
                <a:solidFill>
                  <a:srgbClr val="40580C"/>
                </a:solidFill>
              </a:rPr>
              <a:t>ΑΚΑΝΘΟΚΥΤΤΑΡΙΚΟ</a:t>
            </a:r>
            <a:r>
              <a:rPr lang="en-US" altLang="en-US" sz="2000" b="1" dirty="0" smtClean="0">
                <a:solidFill>
                  <a:srgbClr val="FFFF00"/>
                </a:solidFill>
              </a:rPr>
              <a:t> KA</a:t>
            </a:r>
            <a:r>
              <a:rPr lang="el-GR" altLang="en-US" sz="2000" b="1" dirty="0" smtClean="0">
                <a:solidFill>
                  <a:srgbClr val="FFFF00"/>
                </a:solidFill>
              </a:rPr>
              <a:t>ΡΚΙΝΩΜΑ-</a:t>
            </a:r>
            <a:endParaRPr lang="en-US" altLang="en-US" sz="2000" b="1" dirty="0" smtClean="0">
              <a:solidFill>
                <a:srgbClr val="FFFF00"/>
              </a:solidFill>
            </a:endParaRPr>
          </a:p>
          <a:p>
            <a:pPr defTabSz="457200">
              <a:buClr>
                <a:schemeClr val="hlink"/>
              </a:buClr>
              <a:buSzPct val="80000"/>
            </a:pPr>
            <a:r>
              <a:rPr lang="en-US" altLang="en-US" sz="2000" b="1" dirty="0" smtClean="0">
                <a:solidFill>
                  <a:srgbClr val="FFFF00"/>
                </a:solidFill>
              </a:rPr>
              <a:t>          p63</a:t>
            </a:r>
            <a:r>
              <a:rPr lang="el-GR" altLang="en-US" sz="2000" b="1" dirty="0" smtClean="0">
                <a:solidFill>
                  <a:srgbClr val="FFFF00"/>
                </a:solidFill>
              </a:rPr>
              <a:t>, </a:t>
            </a:r>
            <a:r>
              <a:rPr lang="el-GR" altLang="en-US" sz="2000" b="1" dirty="0" err="1">
                <a:solidFill>
                  <a:srgbClr val="FFFF00"/>
                </a:solidFill>
              </a:rPr>
              <a:t>ανοσοϊστοχημεία</a:t>
            </a:r>
            <a:endParaRPr lang="en-US" altLang="en-US" sz="2000" b="1" dirty="0">
              <a:solidFill>
                <a:srgbClr val="FFFF00"/>
              </a:solidFill>
            </a:endParaRPr>
          </a:p>
        </p:txBody>
      </p:sp>
      <p:pic>
        <p:nvPicPr>
          <p:cNvPr id="22537" name="Content Placeholder 3"/>
          <p:cNvPicPr>
            <a:picLocks noGrp="1" noChangeAspect="1" noChangeArrowheads="1"/>
          </p:cNvPicPr>
          <p:nvPr>
            <p:ph idx="4294967295"/>
          </p:nvPr>
        </p:nvPicPr>
        <p:blipFill>
          <a:blip r:embed="rId7" cstate="print"/>
          <a:srcRect/>
          <a:stretch>
            <a:fillRect/>
          </a:stretch>
        </p:blipFill>
        <p:spPr>
          <a:xfrm>
            <a:off x="3425825" y="4229100"/>
            <a:ext cx="2184400" cy="2336800"/>
          </a:xfrm>
        </p:spPr>
      </p:pic>
      <p:pic>
        <p:nvPicPr>
          <p:cNvPr id="22538" name="Picture 4"/>
          <p:cNvPicPr>
            <a:picLocks noChangeAspect="1"/>
          </p:cNvPicPr>
          <p:nvPr/>
        </p:nvPicPr>
        <p:blipFill>
          <a:blip r:embed="rId8" cstate="print"/>
          <a:srcRect/>
          <a:stretch>
            <a:fillRect/>
          </a:stretch>
        </p:blipFill>
        <p:spPr bwMode="auto">
          <a:xfrm>
            <a:off x="5999163" y="4254500"/>
            <a:ext cx="2112962" cy="2279650"/>
          </a:xfrm>
          <a:prstGeom prst="rect">
            <a:avLst/>
          </a:prstGeom>
          <a:noFill/>
          <a:ln w="9525">
            <a:noFill/>
            <a:miter lim="800000"/>
            <a:headEnd/>
            <a:tailEnd/>
          </a:ln>
        </p:spPr>
      </p:pic>
      <p:sp>
        <p:nvSpPr>
          <p:cNvPr id="22539" name="Rectangle 6"/>
          <p:cNvSpPr>
            <a:spLocks noChangeArrowheads="1"/>
          </p:cNvSpPr>
          <p:nvPr/>
        </p:nvSpPr>
        <p:spPr bwMode="auto">
          <a:xfrm>
            <a:off x="160337" y="4691063"/>
            <a:ext cx="3691583" cy="1323439"/>
          </a:xfrm>
          <a:prstGeom prst="rect">
            <a:avLst/>
          </a:prstGeom>
          <a:noFill/>
          <a:ln w="9525">
            <a:noFill/>
            <a:miter lim="800000"/>
            <a:headEnd/>
            <a:tailEnd/>
          </a:ln>
        </p:spPr>
        <p:txBody>
          <a:bodyPr wrap="square">
            <a:spAutoFit/>
          </a:bodyPr>
          <a:lstStyle/>
          <a:p>
            <a:pPr defTabSz="457200">
              <a:buClr>
                <a:schemeClr val="hlink"/>
              </a:buClr>
              <a:buSzPct val="80000"/>
            </a:pPr>
            <a:r>
              <a:rPr lang="el-GR" altLang="en-US" sz="2000" b="1" dirty="0">
                <a:solidFill>
                  <a:srgbClr val="40580C"/>
                </a:solidFill>
              </a:rPr>
              <a:t>ΝΕΥΡΟΕΝΔΟΚΡΙΝΙΚΟ </a:t>
            </a:r>
            <a:r>
              <a:rPr lang="el-GR" altLang="en-US" sz="2000" b="1" dirty="0">
                <a:solidFill>
                  <a:srgbClr val="FFFF00"/>
                </a:solidFill>
              </a:rPr>
              <a:t>ΚΑΡΚΙΝΩΜΑ </a:t>
            </a:r>
          </a:p>
          <a:p>
            <a:pPr defTabSz="457200">
              <a:buClr>
                <a:schemeClr val="hlink"/>
              </a:buClr>
              <a:buSzPct val="80000"/>
            </a:pPr>
            <a:r>
              <a:rPr lang="el-GR" altLang="en-US" sz="2000" b="1" dirty="0">
                <a:solidFill>
                  <a:srgbClr val="FFFF00"/>
                </a:solidFill>
              </a:rPr>
              <a:t>ΑΠΟ ΜΕΓΑΛΑ ΚΥΤΤΑΡΑ-</a:t>
            </a:r>
          </a:p>
          <a:p>
            <a:pPr defTabSz="457200">
              <a:buClr>
                <a:schemeClr val="hlink"/>
              </a:buClr>
              <a:buSzPct val="80000"/>
            </a:pPr>
            <a:r>
              <a:rPr lang="el-GR" altLang="en-US" sz="2000" b="1" dirty="0" smtClean="0">
                <a:solidFill>
                  <a:srgbClr val="FFFF00"/>
                </a:solidFill>
              </a:rPr>
              <a:t>CD56</a:t>
            </a:r>
            <a:r>
              <a:rPr lang="en-US" altLang="en-US" sz="2000" b="1" dirty="0" smtClean="0">
                <a:solidFill>
                  <a:srgbClr val="FFFF00"/>
                </a:solidFill>
              </a:rPr>
              <a:t>,</a:t>
            </a:r>
            <a:r>
              <a:rPr lang="el-GR" altLang="en-US" sz="2000" b="1" dirty="0" smtClean="0">
                <a:solidFill>
                  <a:srgbClr val="FFFF00"/>
                </a:solidFill>
              </a:rPr>
              <a:t> </a:t>
            </a:r>
            <a:r>
              <a:rPr lang="el-GR" altLang="en-US" sz="2000" b="1" dirty="0" err="1">
                <a:solidFill>
                  <a:srgbClr val="FFFF00"/>
                </a:solidFill>
              </a:rPr>
              <a:t>ανοσοϊστοχημεία</a:t>
            </a:r>
            <a:endParaRPr lang="en-US" altLang="en-US" sz="2000" dirty="0">
              <a:solidFill>
                <a:srgbClr val="FFFF00"/>
              </a:solidFill>
            </a:endParaRPr>
          </a:p>
        </p:txBody>
      </p:sp>
      <p:sp>
        <p:nvSpPr>
          <p:cNvPr id="11" name="1 - Τίτλος"/>
          <p:cNvSpPr txBox="1">
            <a:spLocks/>
          </p:cNvSpPr>
          <p:nvPr/>
        </p:nvSpPr>
        <p:spPr>
          <a:xfrm>
            <a:off x="0" y="0"/>
            <a:ext cx="9144000" cy="141763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Η ΣΥΜΒΟΛΗ ΤΗΣ ΑΝΟΣΟΪΣΤΟΧΗΜΕΙΑΣ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ΣΕ ΜΟΡΦΟΛΟΓΙΚΩΣ ΔΥΣΤΑΞΙΝΟΜΗΤΑ ΚΑΡΚΙΝΩΜΑΤΑ</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653136"/>
            <a:ext cx="9144000" cy="2204864"/>
          </a:xfrm>
        </p:spPr>
        <p:txBody>
          <a:bodyPr>
            <a:normAutofit fontScale="77500" lnSpcReduction="20000"/>
          </a:bodyPr>
          <a:lstStyle/>
          <a:p>
            <a:pPr algn="ctr"/>
            <a:r>
              <a:rPr lang="el-GR" dirty="0" smtClean="0"/>
              <a:t>Μήτρα, </a:t>
            </a:r>
            <a:r>
              <a:rPr lang="el-GR" dirty="0" err="1" smtClean="0">
                <a:effectLst>
                  <a:outerShdw blurRad="38100" dist="38100" dir="2700000" algn="tl">
                    <a:srgbClr val="000000">
                      <a:alpha val="43137"/>
                    </a:srgbClr>
                  </a:outerShdw>
                </a:effectLst>
              </a:rPr>
              <a:t>λειομυώματα</a:t>
            </a:r>
            <a:r>
              <a:rPr lang="en-US" dirty="0" smtClean="0"/>
              <a:t>. M</a:t>
            </a:r>
            <a:r>
              <a:rPr lang="el-GR" dirty="0" err="1" smtClean="0"/>
              <a:t>ακροσκοπική</a:t>
            </a:r>
            <a:r>
              <a:rPr lang="el-GR" dirty="0" smtClean="0"/>
              <a:t> επιφάνεια διατομής.</a:t>
            </a:r>
            <a:endParaRPr lang="en-US" dirty="0" smtClean="0"/>
          </a:p>
          <a:p>
            <a:endParaRPr lang="el-GR" dirty="0" smtClean="0"/>
          </a:p>
          <a:p>
            <a:pPr algn="just">
              <a:buNone/>
            </a:pPr>
            <a:r>
              <a:rPr lang="el-GR" dirty="0" smtClean="0"/>
              <a:t>     Δύο παραδείγματα αυτού του πολύ κοινού καλοήθους </a:t>
            </a:r>
            <a:r>
              <a:rPr lang="el-GR" dirty="0" err="1" smtClean="0"/>
              <a:t>μεσεγχυματικού</a:t>
            </a:r>
            <a:r>
              <a:rPr lang="el-GR" dirty="0" smtClean="0"/>
              <a:t> όγκου λείας μυϊκής αρχής παρατηρούνται στο τοίχωμα της μήτρας. Είναι </a:t>
            </a:r>
            <a:r>
              <a:rPr lang="el-GR" dirty="0" smtClean="0">
                <a:effectLst>
                  <a:outerShdw blurRad="38100" dist="38100" dir="2700000" algn="tl">
                    <a:srgbClr val="000000">
                      <a:alpha val="43137"/>
                    </a:srgbClr>
                  </a:outerShdw>
                </a:effectLst>
              </a:rPr>
              <a:t>σαφώς </a:t>
            </a:r>
            <a:r>
              <a:rPr lang="el-GR" dirty="0" err="1" smtClean="0">
                <a:effectLst>
                  <a:outerShdw blurRad="38100" dist="38100" dir="2700000" algn="tl">
                    <a:srgbClr val="000000">
                      <a:alpha val="43137"/>
                    </a:srgbClr>
                  </a:outerShdw>
                </a:effectLst>
              </a:rPr>
              <a:t>αφοριζόμενα</a:t>
            </a:r>
            <a:r>
              <a:rPr lang="el-GR" dirty="0" smtClean="0"/>
              <a:t>, με </a:t>
            </a:r>
            <a:r>
              <a:rPr lang="el-GR" dirty="0" smtClean="0">
                <a:effectLst>
                  <a:outerShdw blurRad="38100" dist="38100" dir="2700000" algn="tl">
                    <a:srgbClr val="000000">
                      <a:alpha val="43137"/>
                    </a:srgbClr>
                  </a:outerShdw>
                </a:effectLst>
              </a:rPr>
              <a:t>ομοιογενή</a:t>
            </a:r>
            <a:r>
              <a:rPr lang="el-GR" dirty="0" smtClean="0"/>
              <a:t>, λευκή επιφάνεια διατομής. </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547664" y="116632"/>
            <a:ext cx="5947861" cy="4248472"/>
          </a:xfrm>
          <a:prstGeom prst="rect">
            <a:avLst/>
          </a:prstGeom>
          <a:noFill/>
          <a:ln w="9525">
            <a:noFill/>
            <a:miter lim="800000"/>
            <a:headEnd/>
            <a:tailEnd/>
          </a:ln>
          <a:effectLst/>
        </p:spPr>
      </p:pic>
      <p:sp>
        <p:nvSpPr>
          <p:cNvPr id="5" name="2 - Θέση κειμένου"/>
          <p:cNvSpPr txBox="1">
            <a:spLocks/>
          </p:cNvSpPr>
          <p:nvPr/>
        </p:nvSpPr>
        <p:spPr>
          <a:xfrm rot="2255543">
            <a:off x="5994512" y="895969"/>
            <a:ext cx="2027352" cy="141329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Τράχηλος</a:t>
            </a:r>
            <a:endParaRPr kumimoji="0" lang="el-GR" sz="3200" b="1" i="0" u="none" strike="noStrike" kern="1200" cap="none" spc="0" normalizeH="0" baseline="0" noProof="0" dirty="0">
              <a:ln>
                <a:noFill/>
              </a:ln>
              <a:solidFill>
                <a:schemeClr val="tx1"/>
              </a:solidFill>
              <a:effectLst/>
              <a:uLnTx/>
              <a:uFillTx/>
              <a:latin typeface="+mn-lt"/>
              <a:ea typeface="+mn-ea"/>
              <a:cs typeface="+mn-cs"/>
            </a:endParaRPr>
          </a:p>
        </p:txBody>
      </p:sp>
      <mc:AlternateContent xmlns:mc="http://schemas.openxmlformats.org/markup-compatibility/2006">
        <mc:Choice xmlns:p14="http://schemas.microsoft.com/office/powerpoint/2010/main" xmlns="" Requires="p14">
          <p:contentPart p14:bwMode="auto" r:id="rId3">
            <p14:nvContentPartPr>
              <p14:cNvPr id="7170" name="Ink 2"/>
              <p14:cNvContentPartPr>
                <a14:cpLocks xmlns:a14="http://schemas.microsoft.com/office/drawing/2010/main" noRot="1" noChangeAspect="1" noEditPoints="1" noChangeArrowheads="1" noChangeShapeType="1"/>
              </p14:cNvContentPartPr>
              <p14:nvPr/>
            </p14:nvContentPartPr>
            <p14:xfrm>
              <a:off x="5219700" y="1341438"/>
              <a:ext cx="312738" cy="276225"/>
            </p14:xfrm>
          </p:contentPart>
        </mc:Choice>
        <mc:Fallback>
          <p:pic>
            <p:nvPicPr>
              <p:cNvPr id="7170" name="Ink 2"/>
              <p:cNvPicPr>
                <a:picLocks noRot="1" noChangeAspect="1" noEditPoints="1" noChangeArrowheads="1" noChangeShapeType="1"/>
              </p:cNvPicPr>
              <p:nvPr/>
            </p:nvPicPr>
            <p:blipFill>
              <a:blip r:embed="rId4" cstate="print"/>
              <a:stretch>
                <a:fillRect/>
              </a:stretch>
            </p:blipFill>
            <p:spPr>
              <a:xfrm>
                <a:off x="5213222" y="1334947"/>
                <a:ext cx="325694" cy="289207"/>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7171" name="Ink 3"/>
              <p14:cNvContentPartPr>
                <a14:cpLocks xmlns:a14="http://schemas.microsoft.com/office/drawing/2010/main" noRot="1" noChangeAspect="1" noEditPoints="1" noChangeArrowheads="1" noChangeShapeType="1"/>
              </p14:cNvContentPartPr>
              <p14:nvPr/>
            </p14:nvContentPartPr>
            <p14:xfrm>
              <a:off x="1741488" y="692150"/>
              <a:ext cx="2682875" cy="2827338"/>
            </p14:xfrm>
          </p:contentPart>
        </mc:Choice>
        <mc:Fallback>
          <p:pic>
            <p:nvPicPr>
              <p:cNvPr id="7171" name="Ink 3"/>
              <p:cNvPicPr>
                <a:picLocks noRot="1" noChangeAspect="1" noEditPoints="1" noChangeArrowheads="1" noChangeShapeType="1"/>
              </p:cNvPicPr>
              <p:nvPr/>
            </p:nvPicPr>
            <p:blipFill>
              <a:blip r:embed="rId6" cstate="print"/>
              <a:stretch>
                <a:fillRect/>
              </a:stretch>
            </p:blipFill>
            <p:spPr>
              <a:xfrm>
                <a:off x="1735007" y="685671"/>
                <a:ext cx="2695837" cy="28402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dissolve">
                                      <p:cBhvr>
                                        <p:cTn id="7" dur="500"/>
                                        <p:tgtEl>
                                          <p:spTgt spid="7171"/>
                                        </p:tgtEl>
                                      </p:cBhvr>
                                    </p:animEffect>
                                  </p:childTnLst>
                                </p:cTn>
                              </p:par>
                              <p:par>
                                <p:cTn id="8" presetID="9"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dissolve">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365104"/>
            <a:ext cx="9144000" cy="2492896"/>
          </a:xfrm>
        </p:spPr>
        <p:txBody>
          <a:bodyPr>
            <a:normAutofit fontScale="92500" lnSpcReduction="10000"/>
          </a:bodyPr>
          <a:lstStyle/>
          <a:p>
            <a:pPr algn="ctr"/>
            <a:r>
              <a:rPr lang="el-GR" sz="2800" dirty="0" smtClean="0"/>
              <a:t>Μήτρα, </a:t>
            </a:r>
            <a:r>
              <a:rPr lang="el-GR" sz="2800" dirty="0" err="1" smtClean="0">
                <a:effectLst>
                  <a:outerShdw blurRad="38100" dist="38100" dir="2700000" algn="tl">
                    <a:srgbClr val="000000">
                      <a:alpha val="43137"/>
                    </a:srgbClr>
                  </a:outerShdw>
                </a:effectLst>
              </a:rPr>
              <a:t>λειομύωμα</a:t>
            </a:r>
            <a:r>
              <a:rPr lang="el-GR" sz="2800" dirty="0" smtClean="0"/>
              <a:t>. Χαμηλή μεγέθυνση.</a:t>
            </a:r>
          </a:p>
          <a:p>
            <a:endParaRPr lang="el-GR" sz="2800" dirty="0" smtClean="0"/>
          </a:p>
          <a:p>
            <a:pPr algn="just">
              <a:buNone/>
            </a:pPr>
            <a:r>
              <a:rPr lang="el-GR" sz="2800" dirty="0" smtClean="0"/>
              <a:t>    Ο </a:t>
            </a:r>
            <a:r>
              <a:rPr lang="el-GR" sz="2800" dirty="0" err="1" smtClean="0"/>
              <a:t>νεοπλασματικός</a:t>
            </a:r>
            <a:r>
              <a:rPr lang="el-GR" sz="2800" dirty="0" smtClean="0"/>
              <a:t> λείος μυϊκός ιστός του λειομυώματος είναι σχεδόν </a:t>
            </a:r>
            <a:r>
              <a:rPr lang="el-GR" sz="2800" dirty="0" smtClean="0">
                <a:effectLst>
                  <a:outerShdw blurRad="38100" dist="38100" dir="2700000" algn="tl">
                    <a:srgbClr val="000000">
                      <a:alpha val="43137"/>
                    </a:srgbClr>
                  </a:outerShdw>
                </a:effectLst>
              </a:rPr>
              <a:t>πανομοιότυπος</a:t>
            </a:r>
            <a:r>
              <a:rPr lang="el-GR" sz="2800" dirty="0" smtClean="0"/>
              <a:t> με τον φυσιολογικό λείο μυ του τοιχώματος της μήτρας (μυομήτριο). Παρατηρήστε τους </a:t>
            </a:r>
            <a:r>
              <a:rPr lang="el-GR" sz="2800" dirty="0" smtClean="0">
                <a:effectLst>
                  <a:outerShdw blurRad="38100" dist="38100" dir="2700000" algn="tl">
                    <a:srgbClr val="000000">
                      <a:alpha val="43137"/>
                    </a:srgbClr>
                  </a:outerShdw>
                </a:effectLst>
              </a:rPr>
              <a:t>μικρούς πυρήνες, σχήματος πούρου</a:t>
            </a:r>
            <a:r>
              <a:rPr lang="el-GR" sz="2800" dirty="0" smtClean="0"/>
              <a:t>.</a:t>
            </a:r>
            <a:endParaRPr lang="el-GR" sz="2800" dirty="0"/>
          </a:p>
        </p:txBody>
      </p:sp>
      <p:pic>
        <p:nvPicPr>
          <p:cNvPr id="8194" name="Picture 2" descr="C:\Users\User\Desktop\neok1210.jpg"/>
          <p:cNvPicPr>
            <a:picLocks noChangeAspect="1" noChangeArrowheads="1"/>
          </p:cNvPicPr>
          <p:nvPr/>
        </p:nvPicPr>
        <p:blipFill>
          <a:blip r:embed="rId2" cstate="print"/>
          <a:srcRect/>
          <a:stretch>
            <a:fillRect/>
          </a:stretch>
        </p:blipFill>
        <p:spPr bwMode="auto">
          <a:xfrm>
            <a:off x="1835695" y="188640"/>
            <a:ext cx="5443805" cy="3888432"/>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8195" name="Ink 3"/>
              <p14:cNvContentPartPr>
                <a14:cpLocks xmlns:a14="http://schemas.microsoft.com/office/drawing/2010/main" noRot="1" noChangeAspect="1" noEditPoints="1" noChangeArrowheads="1" noChangeShapeType="1"/>
              </p14:cNvContentPartPr>
              <p14:nvPr/>
            </p14:nvContentPartPr>
            <p14:xfrm>
              <a:off x="5418138" y="906463"/>
              <a:ext cx="777875" cy="2279650"/>
            </p14:xfrm>
          </p:contentPart>
        </mc:Choice>
        <mc:Fallback>
          <p:pic>
            <p:nvPicPr>
              <p:cNvPr id="8195" name="Ink 3"/>
              <p:cNvPicPr>
                <a:picLocks noRot="1" noChangeAspect="1" noEditPoints="1" noChangeArrowheads="1" noChangeShapeType="1"/>
              </p:cNvPicPr>
              <p:nvPr/>
            </p:nvPicPr>
            <p:blipFill>
              <a:blip r:embed="rId4" cstate="print"/>
              <a:stretch>
                <a:fillRect/>
              </a:stretch>
            </p:blipFill>
            <p:spPr>
              <a:xfrm>
                <a:off x="5411665" y="899984"/>
                <a:ext cx="790822" cy="2292609"/>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8196" name="Ink 4"/>
              <p14:cNvContentPartPr>
                <a14:cpLocks xmlns:a14="http://schemas.microsoft.com/office/drawing/2010/main" noRot="1" noChangeAspect="1" noEditPoints="1" noChangeArrowheads="1" noChangeShapeType="1"/>
              </p14:cNvContentPartPr>
              <p14:nvPr/>
            </p14:nvContentPartPr>
            <p14:xfrm>
              <a:off x="2994025" y="830263"/>
              <a:ext cx="633413" cy="1479550"/>
            </p14:xfrm>
          </p:contentPart>
        </mc:Choice>
        <mc:Fallback>
          <p:pic>
            <p:nvPicPr>
              <p:cNvPr id="8196" name="Ink 4"/>
              <p:cNvPicPr>
                <a:picLocks noRot="1" noChangeAspect="1" noEditPoints="1" noChangeArrowheads="1" noChangeShapeType="1"/>
              </p:cNvPicPr>
              <p:nvPr/>
            </p:nvPicPr>
            <p:blipFill>
              <a:blip r:embed="rId6" cstate="print"/>
              <a:stretch>
                <a:fillRect/>
              </a:stretch>
            </p:blipFill>
            <p:spPr>
              <a:xfrm>
                <a:off x="2987554" y="823782"/>
                <a:ext cx="646354" cy="1492513"/>
              </a:xfrm>
              <a:prstGeom prst="rect">
                <a:avLst/>
              </a:prstGeom>
            </p:spPr>
          </p:pic>
        </mc:Fallback>
      </mc:AlternateContent>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653136"/>
            <a:ext cx="9144000" cy="2204864"/>
          </a:xfrm>
        </p:spPr>
        <p:txBody>
          <a:bodyPr>
            <a:normAutofit fontScale="70000" lnSpcReduction="20000"/>
          </a:bodyPr>
          <a:lstStyle/>
          <a:p>
            <a:pPr algn="ctr"/>
            <a:r>
              <a:rPr lang="el-GR" dirty="0" smtClean="0"/>
              <a:t>Μήτρα, </a:t>
            </a:r>
            <a:r>
              <a:rPr lang="el-GR" dirty="0" err="1" smtClean="0">
                <a:effectLst>
                  <a:outerShdw blurRad="38100" dist="38100" dir="2700000" algn="tl">
                    <a:srgbClr val="000000">
                      <a:alpha val="43137"/>
                    </a:srgbClr>
                  </a:outerShdw>
                </a:effectLst>
              </a:rPr>
              <a:t>λειομυοσάρκωμα</a:t>
            </a:r>
            <a:r>
              <a:rPr lang="el-GR" dirty="0" smtClean="0"/>
              <a:t> και ορισμένα </a:t>
            </a:r>
            <a:r>
              <a:rPr lang="el-GR" dirty="0" err="1" smtClean="0"/>
              <a:t>λειομυώματα</a:t>
            </a:r>
            <a:r>
              <a:rPr lang="el-GR" dirty="0" smtClean="0"/>
              <a:t>. </a:t>
            </a:r>
          </a:p>
          <a:p>
            <a:pPr algn="ctr">
              <a:buNone/>
            </a:pPr>
            <a:r>
              <a:rPr lang="el-GR" dirty="0" smtClean="0"/>
              <a:t>   Μακροσκοπική επιφάνεια διατομής του </a:t>
            </a:r>
            <a:r>
              <a:rPr lang="el-GR" dirty="0" err="1" smtClean="0"/>
              <a:t>λειομυοσαρκώματος</a:t>
            </a:r>
            <a:r>
              <a:rPr lang="el-GR" dirty="0" smtClean="0"/>
              <a:t> (κεντρικά).</a:t>
            </a:r>
          </a:p>
          <a:p>
            <a:endParaRPr lang="el-GR" dirty="0" smtClean="0"/>
          </a:p>
          <a:p>
            <a:pPr algn="just">
              <a:buNone/>
            </a:pPr>
            <a:r>
              <a:rPr lang="el-GR" dirty="0" smtClean="0"/>
              <a:t>     Σε σύγκριση με τα λειομυώματα που είναι επίσης παρόντα, το λειομυοσάρκωμα έχει </a:t>
            </a:r>
            <a:r>
              <a:rPr lang="el-GR" dirty="0" smtClean="0">
                <a:effectLst>
                  <a:outerShdw blurRad="38100" dist="38100" dir="2700000" algn="tl">
                    <a:srgbClr val="000000">
                      <a:alpha val="43137"/>
                    </a:srgbClr>
                  </a:outerShdw>
                </a:effectLst>
              </a:rPr>
              <a:t>πιο ακανόνιστη παρυφή </a:t>
            </a:r>
            <a:r>
              <a:rPr lang="el-GR" dirty="0" smtClean="0"/>
              <a:t>και </a:t>
            </a:r>
            <a:r>
              <a:rPr lang="el-GR" dirty="0" smtClean="0">
                <a:effectLst>
                  <a:outerShdw blurRad="38100" dist="38100" dir="2700000" algn="tl">
                    <a:srgbClr val="000000">
                      <a:alpha val="43137"/>
                    </a:srgbClr>
                  </a:outerShdw>
                </a:effectLst>
              </a:rPr>
              <a:t>ποικιλόχρωμη επιφάνεια διατομής με περιοχές νέκρωσης / αιμορραγίας</a:t>
            </a:r>
            <a:r>
              <a:rPr lang="el-GR" dirty="0" smtClean="0"/>
              <a:t>.</a:t>
            </a:r>
            <a:endParaRPr lang="el-GR" dirty="0"/>
          </a:p>
        </p:txBody>
      </p:sp>
      <p:pic>
        <p:nvPicPr>
          <p:cNvPr id="9219" name="Picture 3" descr="C:\Users\User\Desktop\neok1220.jpg"/>
          <p:cNvPicPr>
            <a:picLocks noChangeAspect="1" noChangeArrowheads="1"/>
          </p:cNvPicPr>
          <p:nvPr/>
        </p:nvPicPr>
        <p:blipFill>
          <a:blip r:embed="rId2" cstate="print"/>
          <a:srcRect/>
          <a:stretch>
            <a:fillRect/>
          </a:stretch>
        </p:blipFill>
        <p:spPr bwMode="auto">
          <a:xfrm>
            <a:off x="1619672" y="260648"/>
            <a:ext cx="5875853" cy="4197038"/>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9220" name="Ink 4"/>
              <p14:cNvContentPartPr>
                <a14:cpLocks xmlns:a14="http://schemas.microsoft.com/office/drawing/2010/main" noRot="1" noChangeAspect="1" noEditPoints="1" noChangeArrowheads="1" noChangeShapeType="1"/>
              </p14:cNvContentPartPr>
              <p14:nvPr/>
            </p14:nvContentPartPr>
            <p14:xfrm>
              <a:off x="1908175" y="1557338"/>
              <a:ext cx="328613" cy="396875"/>
            </p14:xfrm>
          </p:contentPart>
        </mc:Choice>
        <mc:Fallback>
          <p:pic>
            <p:nvPicPr>
              <p:cNvPr id="9220" name="Ink 4"/>
              <p:cNvPicPr>
                <a:picLocks noRot="1" noChangeAspect="1" noEditPoints="1" noChangeArrowheads="1" noChangeShapeType="1"/>
              </p:cNvPicPr>
              <p:nvPr/>
            </p:nvPicPr>
            <p:blipFill>
              <a:blip r:embed="rId4" cstate="print"/>
              <a:stretch>
                <a:fillRect/>
              </a:stretch>
            </p:blipFill>
            <p:spPr>
              <a:xfrm>
                <a:off x="1901718" y="1550850"/>
                <a:ext cx="341528" cy="409852"/>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9221" name="Ink 5"/>
              <p14:cNvContentPartPr>
                <a14:cpLocks xmlns:a14="http://schemas.microsoft.com/office/drawing/2010/main" noRot="1" noChangeAspect="1" noEditPoints="1" noChangeArrowheads="1" noChangeShapeType="1"/>
              </p14:cNvContentPartPr>
              <p14:nvPr/>
            </p14:nvContentPartPr>
            <p14:xfrm>
              <a:off x="1979613" y="2636838"/>
              <a:ext cx="247650" cy="287337"/>
            </p14:xfrm>
          </p:contentPart>
        </mc:Choice>
        <mc:Fallback>
          <p:pic>
            <p:nvPicPr>
              <p:cNvPr id="9221" name="Ink 5"/>
              <p:cNvPicPr>
                <a:picLocks noRot="1" noChangeAspect="1" noEditPoints="1" noChangeArrowheads="1" noChangeShapeType="1"/>
              </p:cNvPicPr>
              <p:nvPr/>
            </p:nvPicPr>
            <p:blipFill>
              <a:blip r:embed="rId6" cstate="print"/>
              <a:stretch>
                <a:fillRect/>
              </a:stretch>
            </p:blipFill>
            <p:spPr>
              <a:xfrm>
                <a:off x="1973143" y="2630357"/>
                <a:ext cx="260590" cy="3003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9222" name="Ink 6"/>
              <p14:cNvContentPartPr>
                <a14:cpLocks xmlns:a14="http://schemas.microsoft.com/office/drawing/2010/main" noRot="1" noChangeAspect="1" noEditPoints="1" noChangeArrowheads="1" noChangeShapeType="1"/>
              </p14:cNvContentPartPr>
              <p14:nvPr/>
            </p14:nvContentPartPr>
            <p14:xfrm>
              <a:off x="2339975" y="260350"/>
              <a:ext cx="4060825" cy="2552700"/>
            </p14:xfrm>
          </p:contentPart>
        </mc:Choice>
        <mc:Fallback>
          <p:pic>
            <p:nvPicPr>
              <p:cNvPr id="9222" name="Ink 6"/>
              <p:cNvPicPr>
                <a:picLocks noRot="1" noChangeAspect="1" noEditPoints="1" noChangeArrowheads="1" noChangeShapeType="1"/>
              </p:cNvPicPr>
              <p:nvPr/>
            </p:nvPicPr>
            <p:blipFill>
              <a:blip r:embed="rId8" cstate="print"/>
              <a:stretch>
                <a:fillRect/>
              </a:stretch>
            </p:blipFill>
            <p:spPr>
              <a:xfrm>
                <a:off x="2333496" y="253870"/>
                <a:ext cx="4073784" cy="25656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9223" name="Ink 7"/>
              <p14:cNvContentPartPr>
                <a14:cpLocks xmlns:a14="http://schemas.microsoft.com/office/drawing/2010/main" noRot="1" noChangeAspect="1" noEditPoints="1" noChangeArrowheads="1" noChangeShapeType="1"/>
              </p14:cNvContentPartPr>
              <p14:nvPr/>
            </p14:nvContentPartPr>
            <p14:xfrm>
              <a:off x="6877050" y="2133600"/>
              <a:ext cx="192088" cy="184150"/>
            </p14:xfrm>
          </p:contentPart>
        </mc:Choice>
        <mc:Fallback>
          <p:pic>
            <p:nvPicPr>
              <p:cNvPr id="9223" name="Ink 7"/>
              <p:cNvPicPr>
                <a:picLocks noRot="1" noChangeAspect="1" noEditPoints="1" noChangeArrowheads="1" noChangeShapeType="1"/>
              </p:cNvPicPr>
              <p:nvPr/>
            </p:nvPicPr>
            <p:blipFill>
              <a:blip r:embed="rId10" cstate="print"/>
              <a:stretch>
                <a:fillRect/>
              </a:stretch>
            </p:blipFill>
            <p:spPr>
              <a:xfrm>
                <a:off x="6870551" y="2127126"/>
                <a:ext cx="205086" cy="19709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par>
                                <p:cTn id="8" presetID="9" presetClass="entr" presetSubtype="0" fill="hold"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dissolve">
                                      <p:cBhvr>
                                        <p:cTn id="10" dur="500"/>
                                        <p:tgtEl>
                                          <p:spTgt spid="9221"/>
                                        </p:tgtEl>
                                      </p:cBhvr>
                                    </p:animEffect>
                                  </p:childTnLst>
                                </p:cTn>
                              </p:par>
                              <p:par>
                                <p:cTn id="11" presetID="9" presetClass="entr" presetSubtype="0" fill="hold" nodeType="with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dissolve">
                                      <p:cBhvr>
                                        <p:cTn id="13" dur="500"/>
                                        <p:tgtEl>
                                          <p:spTgt spid="922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222"/>
                                        </p:tgtEl>
                                        <p:attrNameLst>
                                          <p:attrName>style.visibility</p:attrName>
                                        </p:attrNameLst>
                                      </p:cBhvr>
                                      <p:to>
                                        <p:strVal val="visible"/>
                                      </p:to>
                                    </p:set>
                                    <p:animEffect transition="in" filter="dissolve">
                                      <p:cBhvr>
                                        <p:cTn id="1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509120"/>
            <a:ext cx="9144000" cy="2348880"/>
          </a:xfrm>
        </p:spPr>
        <p:txBody>
          <a:bodyPr>
            <a:normAutofit fontScale="77500" lnSpcReduction="20000"/>
          </a:bodyPr>
          <a:lstStyle/>
          <a:p>
            <a:pPr algn="ctr"/>
            <a:r>
              <a:rPr lang="el-GR" dirty="0" smtClean="0"/>
              <a:t>Μήτρα, </a:t>
            </a:r>
            <a:r>
              <a:rPr lang="el-GR" dirty="0" err="1" smtClean="0">
                <a:effectLst>
                  <a:outerShdw blurRad="38100" dist="38100" dir="2700000" algn="tl">
                    <a:srgbClr val="000000">
                      <a:alpha val="43137"/>
                    </a:srgbClr>
                  </a:outerShdw>
                </a:effectLst>
              </a:rPr>
              <a:t>λειομυοσάρκωμα</a:t>
            </a:r>
            <a:r>
              <a:rPr lang="el-GR" dirty="0" smtClean="0"/>
              <a:t>. Χαμηλή μεγέθυνση.</a:t>
            </a:r>
          </a:p>
          <a:p>
            <a:endParaRPr lang="el-GR" dirty="0" smtClean="0"/>
          </a:p>
          <a:p>
            <a:pPr algn="just">
              <a:buNone/>
            </a:pPr>
            <a:r>
              <a:rPr lang="el-GR" dirty="0" smtClean="0"/>
              <a:t>    Σε σύγκριση με το </a:t>
            </a:r>
            <a:r>
              <a:rPr lang="el-GR" dirty="0" err="1" smtClean="0"/>
              <a:t>λειομύωμα</a:t>
            </a:r>
            <a:r>
              <a:rPr lang="el-GR" dirty="0" smtClean="0"/>
              <a:t>, αυτός ο </a:t>
            </a:r>
            <a:r>
              <a:rPr lang="el-GR" dirty="0" err="1" smtClean="0"/>
              <a:t>νεοπλασματικός</a:t>
            </a:r>
            <a:r>
              <a:rPr lang="el-GR" dirty="0" smtClean="0"/>
              <a:t> ιστός παρουσιάζει υψηλότερη κυτταρική παρουσία - </a:t>
            </a:r>
            <a:r>
              <a:rPr lang="el-GR" dirty="0" err="1" smtClean="0">
                <a:effectLst>
                  <a:outerShdw blurRad="38100" dist="38100" dir="2700000" algn="tl">
                    <a:srgbClr val="000000">
                      <a:alpha val="43137"/>
                    </a:srgbClr>
                  </a:outerShdw>
                </a:effectLst>
              </a:rPr>
              <a:t>κυτταροβρίθεια</a:t>
            </a:r>
            <a:r>
              <a:rPr lang="el-GR" dirty="0" smtClean="0"/>
              <a:t>. Ακόμη και σε αυτή τη μικρή μεγέθυνση, μερικοί </a:t>
            </a:r>
            <a:r>
              <a:rPr lang="el-GR" dirty="0" smtClean="0">
                <a:effectLst>
                  <a:outerShdw blurRad="38100" dist="38100" dir="2700000" algn="tl">
                    <a:srgbClr val="000000">
                      <a:alpha val="43137"/>
                    </a:srgbClr>
                  </a:outerShdw>
                </a:effectLst>
              </a:rPr>
              <a:t>μεγάλοι και </a:t>
            </a:r>
            <a:r>
              <a:rPr lang="el-GR" dirty="0" err="1" smtClean="0">
                <a:effectLst>
                  <a:outerShdw blurRad="38100" dist="38100" dir="2700000" algn="tl">
                    <a:srgbClr val="000000">
                      <a:alpha val="43137"/>
                    </a:srgbClr>
                  </a:outerShdw>
                </a:effectLst>
              </a:rPr>
              <a:t>υπερχρωμικοί</a:t>
            </a:r>
            <a:r>
              <a:rPr lang="el-GR" dirty="0" smtClean="0">
                <a:effectLst>
                  <a:outerShdw blurRad="38100" dist="38100" dir="2700000" algn="tl">
                    <a:srgbClr val="000000">
                      <a:alpha val="43137"/>
                    </a:srgbClr>
                  </a:outerShdw>
                </a:effectLst>
              </a:rPr>
              <a:t> πυρήνες </a:t>
            </a:r>
            <a:r>
              <a:rPr lang="el-GR" dirty="0" smtClean="0"/>
              <a:t>μπορούν να παρατηρηθούν.</a:t>
            </a:r>
            <a:endParaRPr lang="el-GR" dirty="0"/>
          </a:p>
        </p:txBody>
      </p:sp>
      <p:pic>
        <p:nvPicPr>
          <p:cNvPr id="10242" name="Picture 2" descr="C:\Users\User\Desktop\neok1230.jpg"/>
          <p:cNvPicPr>
            <a:picLocks noChangeAspect="1" noChangeArrowheads="1"/>
          </p:cNvPicPr>
          <p:nvPr/>
        </p:nvPicPr>
        <p:blipFill>
          <a:blip r:embed="rId2" cstate="print"/>
          <a:srcRect/>
          <a:stretch>
            <a:fillRect/>
          </a:stretch>
        </p:blipFill>
        <p:spPr bwMode="auto">
          <a:xfrm>
            <a:off x="1691680" y="188640"/>
            <a:ext cx="5847050" cy="417646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5013176"/>
            <a:ext cx="9144000" cy="1844824"/>
          </a:xfrm>
        </p:spPr>
        <p:txBody>
          <a:bodyPr>
            <a:normAutofit fontScale="70000" lnSpcReduction="20000"/>
          </a:bodyPr>
          <a:lstStyle/>
          <a:p>
            <a:pPr algn="ctr"/>
            <a:r>
              <a:rPr lang="el-GR" dirty="0" smtClean="0"/>
              <a:t>Μήτρα, </a:t>
            </a:r>
            <a:r>
              <a:rPr lang="el-GR" dirty="0" err="1" smtClean="0">
                <a:effectLst>
                  <a:outerShdw blurRad="38100" dist="38100" dir="2700000" algn="tl">
                    <a:srgbClr val="000000">
                      <a:alpha val="43137"/>
                    </a:srgbClr>
                  </a:outerShdw>
                </a:effectLst>
              </a:rPr>
              <a:t>λειομυοσάρκωμα</a:t>
            </a:r>
            <a:r>
              <a:rPr lang="el-GR" dirty="0" smtClean="0"/>
              <a:t>. Μεσαία μεγέθυνση.</a:t>
            </a:r>
          </a:p>
          <a:p>
            <a:endParaRPr lang="el-GR" dirty="0" smtClean="0"/>
          </a:p>
          <a:p>
            <a:pPr algn="just">
              <a:buNone/>
            </a:pPr>
            <a:r>
              <a:rPr lang="el-GR" dirty="0" smtClean="0"/>
              <a:t>     Σε υψηλότερη μεγέθυνση, φαίνονται οι πλειόμορφοι, </a:t>
            </a:r>
            <a:r>
              <a:rPr lang="el-GR" dirty="0" err="1" smtClean="0"/>
              <a:t>υπερχρωμικοί</a:t>
            </a:r>
            <a:r>
              <a:rPr lang="el-GR" dirty="0" smtClean="0"/>
              <a:t> κακοήθεις πυρήνες. Σημειώστε επίσης την </a:t>
            </a:r>
            <a:r>
              <a:rPr lang="el-GR" dirty="0" smtClean="0">
                <a:effectLst>
                  <a:outerShdw blurRad="38100" dist="38100" dir="2700000" algn="tl">
                    <a:srgbClr val="000000">
                      <a:alpha val="43137"/>
                    </a:srgbClr>
                  </a:outerShdw>
                </a:effectLst>
              </a:rPr>
              <a:t>υψηλότερη αναλογία πυρήνα/κυτταροπλάσματος αυτών των κυττάρων</a:t>
            </a:r>
            <a:r>
              <a:rPr lang="el-GR" dirty="0" smtClean="0"/>
              <a:t> σε σύγκριση με αυτή των </a:t>
            </a:r>
            <a:r>
              <a:rPr lang="el-GR" dirty="0" err="1" smtClean="0"/>
              <a:t>καλοήθων</a:t>
            </a:r>
            <a:r>
              <a:rPr lang="el-GR" dirty="0" smtClean="0"/>
              <a:t> κυττάρων του προηγούμενου </a:t>
            </a:r>
            <a:r>
              <a:rPr lang="el-GR" dirty="0" err="1" smtClean="0"/>
              <a:t>λειομυώματος</a:t>
            </a:r>
            <a:r>
              <a:rPr lang="el-GR" dirty="0" smtClean="0"/>
              <a:t>.</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475656" y="332656"/>
            <a:ext cx="6149484" cy="43924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77072"/>
            <a:ext cx="9144000" cy="2780928"/>
          </a:xfrm>
        </p:spPr>
        <p:txBody>
          <a:bodyPr>
            <a:normAutofit fontScale="85000" lnSpcReduction="20000"/>
          </a:bodyPr>
          <a:lstStyle/>
          <a:p>
            <a:pPr algn="ctr"/>
            <a:r>
              <a:rPr lang="el-GR" dirty="0" smtClean="0"/>
              <a:t>Μηριαίο οστό, </a:t>
            </a:r>
            <a:r>
              <a:rPr lang="el-GR" dirty="0" smtClean="0">
                <a:effectLst>
                  <a:outerShdw blurRad="38100" dist="38100" dir="2700000" algn="tl">
                    <a:srgbClr val="000000">
                      <a:alpha val="43137"/>
                    </a:srgbClr>
                  </a:outerShdw>
                </a:effectLst>
              </a:rPr>
              <a:t>οστεοσάρκωμα</a:t>
            </a:r>
            <a:r>
              <a:rPr lang="el-GR" dirty="0" smtClean="0"/>
              <a:t>. </a:t>
            </a:r>
          </a:p>
          <a:p>
            <a:pPr algn="ctr">
              <a:buNone/>
            </a:pPr>
            <a:r>
              <a:rPr lang="el-GR" dirty="0" smtClean="0"/>
              <a:t>Μακροσκοπική επιφάνεια διατομής.</a:t>
            </a:r>
          </a:p>
          <a:p>
            <a:endParaRPr lang="el-GR" dirty="0" smtClean="0"/>
          </a:p>
          <a:p>
            <a:pPr algn="just">
              <a:buNone/>
            </a:pPr>
            <a:r>
              <a:rPr lang="el-GR" dirty="0" smtClean="0"/>
              <a:t>     Στη </a:t>
            </a:r>
            <a:r>
              <a:rPr lang="el-GR" dirty="0" err="1" smtClean="0"/>
              <a:t>μετάφυση</a:t>
            </a:r>
            <a:r>
              <a:rPr lang="el-GR" dirty="0" smtClean="0"/>
              <a:t> του άπω τμήματος αυτού του μηριαίου οστού, ένας </a:t>
            </a:r>
            <a:r>
              <a:rPr lang="el-GR" i="1" dirty="0" smtClean="0">
                <a:effectLst>
                  <a:outerShdw blurRad="38100" dist="38100" dir="2700000" algn="tl">
                    <a:srgbClr val="000000">
                      <a:alpha val="43137"/>
                    </a:srgbClr>
                  </a:outerShdw>
                </a:effectLst>
              </a:rPr>
              <a:t>α</a:t>
            </a:r>
            <a:r>
              <a:rPr lang="el-GR" i="1" dirty="0" smtClean="0"/>
              <a:t>σαφώς</a:t>
            </a:r>
            <a:r>
              <a:rPr lang="el-GR" dirty="0" smtClean="0"/>
              <a:t> </a:t>
            </a:r>
            <a:r>
              <a:rPr lang="el-GR" dirty="0" err="1" smtClean="0"/>
              <a:t>αφοριζόμενος</a:t>
            </a:r>
            <a:r>
              <a:rPr lang="el-GR" dirty="0" smtClean="0"/>
              <a:t>, </a:t>
            </a:r>
            <a:r>
              <a:rPr lang="el-GR" dirty="0" err="1" smtClean="0"/>
              <a:t>λευκάζων</a:t>
            </a:r>
            <a:r>
              <a:rPr lang="el-GR" dirty="0" smtClean="0"/>
              <a:t> όγκος αντικαθιστά μέρος του μυελού και έχει </a:t>
            </a:r>
            <a:r>
              <a:rPr lang="el-GR" dirty="0" smtClean="0">
                <a:effectLst>
                  <a:outerShdw blurRad="38100" dist="38100" dir="2700000" algn="tl">
                    <a:srgbClr val="000000">
                      <a:alpha val="43137"/>
                    </a:srgbClr>
                  </a:outerShdw>
                </a:effectLst>
              </a:rPr>
              <a:t>διηθήσει</a:t>
            </a:r>
            <a:r>
              <a:rPr lang="el-GR" dirty="0" smtClean="0"/>
              <a:t>, διαμέσου του οστικού φλοιού, </a:t>
            </a:r>
            <a:r>
              <a:rPr lang="el-GR" dirty="0" smtClean="0">
                <a:effectLst>
                  <a:outerShdw blurRad="38100" dist="38100" dir="2700000" algn="tl">
                    <a:srgbClr val="000000">
                      <a:alpha val="43137"/>
                    </a:srgbClr>
                  </a:outerShdw>
                </a:effectLst>
              </a:rPr>
              <a:t>τους πέριξ ιστούς</a:t>
            </a:r>
            <a:r>
              <a:rPr lang="el-GR" dirty="0" smtClean="0"/>
              <a:t>.</a:t>
            </a:r>
            <a:endParaRPr lang="el-GR" dirty="0"/>
          </a:p>
        </p:txBody>
      </p:sp>
      <p:pic>
        <p:nvPicPr>
          <p:cNvPr id="38914" name="Picture 2" descr="C:\Users\User\Desktop\neok1250.jpg"/>
          <p:cNvPicPr>
            <a:picLocks noChangeAspect="1" noChangeArrowheads="1"/>
          </p:cNvPicPr>
          <p:nvPr/>
        </p:nvPicPr>
        <p:blipFill>
          <a:blip r:embed="rId2" cstate="print"/>
          <a:srcRect/>
          <a:stretch>
            <a:fillRect/>
          </a:stretch>
        </p:blipFill>
        <p:spPr bwMode="auto">
          <a:xfrm>
            <a:off x="323528" y="620688"/>
            <a:ext cx="5796644" cy="3312368"/>
          </a:xfrm>
          <a:prstGeom prst="rect">
            <a:avLst/>
          </a:prstGeom>
          <a:noFill/>
        </p:spPr>
      </p:pic>
      <p:sp>
        <p:nvSpPr>
          <p:cNvPr id="5" name="2 - Θέση κειμένου"/>
          <p:cNvSpPr txBox="1">
            <a:spLocks/>
          </p:cNvSpPr>
          <p:nvPr/>
        </p:nvSpPr>
        <p:spPr>
          <a:xfrm>
            <a:off x="2051720" y="2348880"/>
            <a:ext cx="3600400" cy="6480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err="1" smtClean="0">
                <a:ln>
                  <a:noFill/>
                </a:ln>
                <a:solidFill>
                  <a:schemeClr val="tx1"/>
                </a:solidFill>
                <a:effectLst/>
                <a:uLnTx/>
                <a:uFillTx/>
                <a:latin typeface="+mn-lt"/>
                <a:ea typeface="+mn-ea"/>
                <a:cs typeface="+mn-cs"/>
              </a:rPr>
              <a:t>Μετάφυση</a:t>
            </a: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38916" name="AutoShape 4" descr="Αποτέλεσμα εικόνας για μετάφυση οστά"/>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8918" name="AutoShape 6" descr="Αποτέλεσμα εικόνας για μετάφυση οστά"/>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8920" name="Picture 8" descr="Αποτέλεσμα εικόνας για μετάφυση οστά"/>
          <p:cNvPicPr>
            <a:picLocks noChangeAspect="1" noChangeArrowheads="1"/>
          </p:cNvPicPr>
          <p:nvPr/>
        </p:nvPicPr>
        <p:blipFill>
          <a:blip r:embed="rId3" cstate="print"/>
          <a:srcRect/>
          <a:stretch>
            <a:fillRect/>
          </a:stretch>
        </p:blipFill>
        <p:spPr bwMode="auto">
          <a:xfrm>
            <a:off x="6660232" y="620688"/>
            <a:ext cx="2232248" cy="3318206"/>
          </a:xfrm>
          <a:prstGeom prst="rect">
            <a:avLst/>
          </a:prstGeom>
          <a:noFill/>
        </p:spPr>
      </p:pic>
      <mc:AlternateContent xmlns:mc="http://schemas.openxmlformats.org/markup-compatibility/2006">
        <mc:Choice xmlns:p14="http://schemas.microsoft.com/office/powerpoint/2010/main" xmlns="" Requires="p14">
          <p:contentPart p14:bwMode="auto" r:id="rId4">
            <p14:nvContentPartPr>
              <p14:cNvPr id="38921" name="Ink 9"/>
              <p14:cNvContentPartPr>
                <a14:cpLocks xmlns:a14="http://schemas.microsoft.com/office/drawing/2010/main" noRot="1" noChangeAspect="1" noEditPoints="1" noChangeArrowheads="1" noChangeShapeType="1"/>
              </p14:cNvContentPartPr>
              <p14:nvPr/>
            </p14:nvContentPartPr>
            <p14:xfrm>
              <a:off x="1476375" y="1844675"/>
              <a:ext cx="2446338" cy="1958975"/>
            </p14:xfrm>
          </p:contentPart>
        </mc:Choice>
        <mc:Fallback>
          <p:pic>
            <p:nvPicPr>
              <p:cNvPr id="38921" name="Ink 9"/>
              <p:cNvPicPr>
                <a:picLocks noRot="1" noChangeAspect="1" noEditPoints="1" noChangeArrowheads="1" noChangeShapeType="1"/>
              </p:cNvPicPr>
              <p:nvPr/>
            </p:nvPicPr>
            <p:blipFill>
              <a:blip r:embed="rId5" cstate="print"/>
              <a:stretch>
                <a:fillRect/>
              </a:stretch>
            </p:blipFill>
            <p:spPr>
              <a:xfrm>
                <a:off x="1467016" y="1835314"/>
                <a:ext cx="2465056" cy="1977697"/>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21"/>
                                        </p:tgtEl>
                                        <p:attrNameLst>
                                          <p:attrName>style.visibility</p:attrName>
                                        </p:attrNameLst>
                                      </p:cBhvr>
                                      <p:to>
                                        <p:strVal val="visible"/>
                                      </p:to>
                                    </p:set>
                                    <p:animEffect transition="in" filter="dissolve">
                                      <p:cBhvr>
                                        <p:cTn id="7" dur="500"/>
                                        <p:tgtEl>
                                          <p:spTgt spid="389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016"/>
            <a:ext cx="9144000" cy="3284984"/>
          </a:xfrm>
        </p:spPr>
        <p:txBody>
          <a:bodyPr>
            <a:normAutofit fontScale="85000" lnSpcReduction="10000"/>
          </a:bodyPr>
          <a:lstStyle/>
          <a:p>
            <a:pPr algn="ctr"/>
            <a:r>
              <a:rPr lang="el-GR" dirty="0" smtClean="0"/>
              <a:t>Οστό, </a:t>
            </a:r>
            <a:r>
              <a:rPr lang="el-GR" dirty="0" smtClean="0">
                <a:effectLst>
                  <a:outerShdw blurRad="38100" dist="38100" dir="2700000" algn="tl">
                    <a:srgbClr val="000000">
                      <a:alpha val="43137"/>
                    </a:srgbClr>
                  </a:outerShdw>
                </a:effectLst>
              </a:rPr>
              <a:t>οστεοσάρκωμα</a:t>
            </a:r>
            <a:r>
              <a:rPr lang="en-US" dirty="0" smtClean="0">
                <a:effectLst>
                  <a:outerShdw blurRad="38100" dist="38100" dir="2700000" algn="tl">
                    <a:srgbClr val="000000">
                      <a:alpha val="43137"/>
                    </a:srgbClr>
                  </a:outerShdw>
                </a:effectLst>
              </a:rPr>
              <a:t>;</a:t>
            </a:r>
            <a:r>
              <a:rPr lang="el-GR" dirty="0" smtClean="0"/>
              <a:t> Μικρότατη μεγέθυνση.</a:t>
            </a:r>
          </a:p>
          <a:p>
            <a:pPr algn="ctr"/>
            <a:endParaRPr lang="el-GR" dirty="0" smtClean="0"/>
          </a:p>
          <a:p>
            <a:pPr algn="just">
              <a:buNone/>
            </a:pPr>
            <a:r>
              <a:rPr lang="el-GR" dirty="0" smtClean="0"/>
              <a:t>     Αυτή η εικόνα καταδεικνύει ότι ένα σάρκωμα μπορεί να έχει διαφορετικές ιστολογικές εμφανίσεις σε διαφορετικές περιοχές του. Κατά την </a:t>
            </a:r>
            <a:r>
              <a:rPr lang="el-GR" dirty="0" err="1" smtClean="0"/>
              <a:t>ιστοληψία</a:t>
            </a:r>
            <a:r>
              <a:rPr lang="el-GR" dirty="0" smtClean="0"/>
              <a:t>, πρέπει να εξετασθούν </a:t>
            </a:r>
            <a:r>
              <a:rPr lang="el-GR" dirty="0" smtClean="0">
                <a:effectLst>
                  <a:outerShdw blurRad="38100" dist="38100" dir="2700000" algn="tl">
                    <a:srgbClr val="000000">
                      <a:alpha val="43137"/>
                    </a:srgbClr>
                  </a:outerShdw>
                </a:effectLst>
              </a:rPr>
              <a:t>πολλαπλές θέσεις </a:t>
            </a:r>
            <a:r>
              <a:rPr lang="el-GR" dirty="0" smtClean="0"/>
              <a:t>για τον εντοπισμό περιοχών διαφοροποίησης που θα επιτρέψουν τον προσδιορισμό της προέλευσής του, όπως φαίνεται στις επόμενες τρεις εικόνες.</a:t>
            </a:r>
            <a:endParaRPr lang="el-GR" dirty="0"/>
          </a:p>
        </p:txBody>
      </p:sp>
      <p:pic>
        <p:nvPicPr>
          <p:cNvPr id="47107" name="Picture 3" descr="C:\Users\User\Desktop\neok1260 (1).jpg"/>
          <p:cNvPicPr>
            <a:picLocks noChangeAspect="1" noChangeArrowheads="1"/>
          </p:cNvPicPr>
          <p:nvPr/>
        </p:nvPicPr>
        <p:blipFill>
          <a:blip r:embed="rId2" cstate="print"/>
          <a:srcRect/>
          <a:stretch>
            <a:fillRect/>
          </a:stretch>
        </p:blipFill>
        <p:spPr bwMode="auto">
          <a:xfrm>
            <a:off x="2555776" y="476672"/>
            <a:ext cx="4089400" cy="25527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221088"/>
            <a:ext cx="9144000" cy="2636912"/>
          </a:xfrm>
        </p:spPr>
        <p:txBody>
          <a:bodyPr>
            <a:normAutofit fontScale="85000" lnSpcReduction="20000"/>
          </a:bodyPr>
          <a:lstStyle/>
          <a:p>
            <a:pPr algn="ctr"/>
            <a:r>
              <a:rPr lang="el-GR" dirty="0" smtClean="0"/>
              <a:t>Οστό, </a:t>
            </a:r>
            <a:r>
              <a:rPr lang="el-GR" dirty="0" smtClean="0">
                <a:effectLst>
                  <a:outerShdw blurRad="38100" dist="38100" dir="2700000" algn="tl">
                    <a:srgbClr val="000000">
                      <a:alpha val="43137"/>
                    </a:srgbClr>
                  </a:outerShdw>
                </a:effectLst>
              </a:rPr>
              <a:t>οστεοσάρκωμα</a:t>
            </a:r>
            <a:r>
              <a:rPr lang="en-US" b="1" dirty="0" smtClean="0"/>
              <a:t>;</a:t>
            </a:r>
            <a:r>
              <a:rPr lang="el-GR" dirty="0" smtClean="0"/>
              <a:t> Χαμηλή μεγέθυνση.</a:t>
            </a:r>
          </a:p>
          <a:p>
            <a:endParaRPr lang="el-GR" dirty="0" smtClean="0"/>
          </a:p>
          <a:p>
            <a:pPr algn="just">
              <a:buNone/>
            </a:pPr>
            <a:r>
              <a:rPr lang="el-GR" dirty="0" smtClean="0"/>
              <a:t>    Σε αυτήν την περιοχή του όγκου, παρατηρούνται </a:t>
            </a:r>
            <a:r>
              <a:rPr lang="el-GR" dirty="0" smtClean="0">
                <a:effectLst>
                  <a:outerShdw blurRad="38100" dist="38100" dir="2700000" algn="tl">
                    <a:srgbClr val="000000">
                      <a:alpha val="43137"/>
                    </a:srgbClr>
                  </a:outerShdw>
                </a:effectLst>
              </a:rPr>
              <a:t>αδιαφοροποίητα</a:t>
            </a:r>
            <a:r>
              <a:rPr lang="el-GR" dirty="0" smtClean="0"/>
              <a:t> κύτταρα σε σχήμα ατράκτου που εμφανίζουν πυρηνικό και κυτταρικό </a:t>
            </a:r>
            <a:r>
              <a:rPr lang="el-GR" dirty="0" err="1" smtClean="0"/>
              <a:t>πλειομορφισμό</a:t>
            </a:r>
            <a:r>
              <a:rPr lang="el-GR" dirty="0" smtClean="0"/>
              <a:t>, ως επί σαρκώματος. Ωστόσο, </a:t>
            </a:r>
            <a:r>
              <a:rPr lang="el-GR" i="1" dirty="0" smtClean="0"/>
              <a:t>δεν</a:t>
            </a:r>
            <a:r>
              <a:rPr lang="el-GR" dirty="0" smtClean="0"/>
              <a:t> υπάρχουν στοιχεία οστικής διαφοροποίησης.</a:t>
            </a:r>
            <a:endParaRPr lang="el-GR" dirty="0"/>
          </a:p>
        </p:txBody>
      </p:sp>
      <p:pic>
        <p:nvPicPr>
          <p:cNvPr id="45057" name="Picture 1" descr="C:\Users\User\Desktop\neok1270.jpg"/>
          <p:cNvPicPr>
            <a:picLocks noChangeAspect="1" noChangeArrowheads="1"/>
          </p:cNvPicPr>
          <p:nvPr/>
        </p:nvPicPr>
        <p:blipFill>
          <a:blip r:embed="rId2" cstate="print"/>
          <a:srcRect/>
          <a:stretch>
            <a:fillRect/>
          </a:stretch>
        </p:blipFill>
        <p:spPr bwMode="auto">
          <a:xfrm>
            <a:off x="2339752" y="260648"/>
            <a:ext cx="4939749" cy="352839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509120"/>
            <a:ext cx="9144000" cy="2348880"/>
          </a:xfrm>
        </p:spPr>
        <p:txBody>
          <a:bodyPr>
            <a:normAutofit fontScale="85000" lnSpcReduction="20000"/>
          </a:bodyPr>
          <a:lstStyle/>
          <a:p>
            <a:pPr algn="ctr"/>
            <a:r>
              <a:rPr lang="el-GR" dirty="0" smtClean="0"/>
              <a:t>Θυρεοειδής αδένας, </a:t>
            </a:r>
            <a:r>
              <a:rPr lang="el-GR" dirty="0" err="1" smtClean="0">
                <a:effectLst>
                  <a:outerShdw blurRad="38100" dist="38100" dir="2700000" algn="tl">
                    <a:srgbClr val="000000">
                      <a:alpha val="43137"/>
                    </a:srgbClr>
                  </a:outerShdw>
                </a:effectLst>
              </a:rPr>
              <a:t>θυλακιώδες</a:t>
            </a:r>
            <a:r>
              <a:rPr lang="el-GR" dirty="0" smtClean="0">
                <a:effectLst>
                  <a:outerShdw blurRad="38100" dist="38100" dir="2700000" algn="tl">
                    <a:srgbClr val="000000">
                      <a:alpha val="43137"/>
                    </a:srgbClr>
                  </a:outerShdw>
                </a:effectLst>
              </a:rPr>
              <a:t> αδένωμα</a:t>
            </a:r>
            <a:r>
              <a:rPr lang="el-GR" dirty="0" smtClean="0"/>
              <a:t>. </a:t>
            </a:r>
          </a:p>
          <a:p>
            <a:pPr marL="0" indent="0" algn="ctr">
              <a:buNone/>
            </a:pPr>
            <a:r>
              <a:rPr lang="el-GR" dirty="0" smtClean="0"/>
              <a:t>Μικρότατη μεγέθυνση.</a:t>
            </a:r>
          </a:p>
          <a:p>
            <a:pPr algn="just"/>
            <a:r>
              <a:rPr lang="el-GR" dirty="0" smtClean="0"/>
              <a:t>Αυτή η εικόνα  επιβεβαιώνει ότι το αδένωμα περιβάλλεται από </a:t>
            </a:r>
            <a:r>
              <a:rPr lang="el-GR" dirty="0" smtClean="0">
                <a:effectLst>
                  <a:outerShdw blurRad="38100" dist="38100" dir="2700000" algn="tl">
                    <a:srgbClr val="000000">
                      <a:alpha val="43137"/>
                    </a:srgbClr>
                  </a:outerShdw>
                </a:effectLst>
              </a:rPr>
              <a:t>κάψα</a:t>
            </a:r>
            <a:r>
              <a:rPr lang="el-GR" dirty="0" smtClean="0"/>
              <a:t> (βέλη). Το σκούρο υλικό στο κέντρο είναι  αιμορραγία, η οποία προκάλεσε τη γρήγορη αύξηση της μάζας, εγείροντας την κλινική υποψία καρκίνου.</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907704" y="316656"/>
            <a:ext cx="5443805" cy="3888432"/>
          </a:xfrm>
          <a:prstGeom prst="rect">
            <a:avLst/>
          </a:prstGeom>
          <a:noFill/>
          <a:ln w="9525">
            <a:noFill/>
            <a:miter lim="800000"/>
            <a:headEnd/>
            <a:tailEnd/>
          </a:ln>
          <a:effectLst/>
        </p:spPr>
      </p:pic>
      <p:sp>
        <p:nvSpPr>
          <p:cNvPr id="5" name="Δεξιό βέλος 4"/>
          <p:cNvSpPr/>
          <p:nvPr/>
        </p:nvSpPr>
        <p:spPr>
          <a:xfrm rot="1224613">
            <a:off x="1809439" y="1772816"/>
            <a:ext cx="576064" cy="288032"/>
          </a:xfrm>
          <a:prstGeom prst="rightArrow">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ιό βέλος 5"/>
          <p:cNvSpPr/>
          <p:nvPr/>
        </p:nvSpPr>
        <p:spPr>
          <a:xfrm rot="12497753">
            <a:off x="6118019" y="3620334"/>
            <a:ext cx="576064" cy="288032"/>
          </a:xfrm>
          <a:prstGeom prst="rightArrow">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p:cNvSpPr/>
          <p:nvPr/>
        </p:nvSpPr>
        <p:spPr>
          <a:xfrm rot="1224613">
            <a:off x="2178962" y="1072135"/>
            <a:ext cx="576064" cy="288032"/>
          </a:xfrm>
          <a:prstGeom prst="rightArrow">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221088"/>
            <a:ext cx="9144000" cy="2636912"/>
          </a:xfrm>
        </p:spPr>
        <p:txBody>
          <a:bodyPr>
            <a:normAutofit fontScale="85000" lnSpcReduction="20000"/>
          </a:bodyPr>
          <a:lstStyle/>
          <a:p>
            <a:pPr algn="ctr"/>
            <a:r>
              <a:rPr lang="el-GR" dirty="0" smtClean="0"/>
              <a:t>Οστό, </a:t>
            </a:r>
            <a:r>
              <a:rPr lang="el-GR" dirty="0" smtClean="0">
                <a:effectLst>
                  <a:outerShdw blurRad="38100" dist="38100" dir="2700000" algn="tl">
                    <a:srgbClr val="000000">
                      <a:alpha val="43137"/>
                    </a:srgbClr>
                  </a:outerShdw>
                </a:effectLst>
              </a:rPr>
              <a:t>οστεοσάρκωμα</a:t>
            </a:r>
            <a:r>
              <a:rPr lang="en-US" b="1" dirty="0"/>
              <a:t>;</a:t>
            </a:r>
            <a:r>
              <a:rPr lang="el-GR" dirty="0" smtClean="0"/>
              <a:t> Ενδιάμεση μεγέθυνση.</a:t>
            </a:r>
          </a:p>
          <a:p>
            <a:endParaRPr lang="el-GR" dirty="0" smtClean="0"/>
          </a:p>
          <a:p>
            <a:pPr algn="just">
              <a:buNone/>
            </a:pPr>
            <a:r>
              <a:rPr lang="el-GR" dirty="0" smtClean="0"/>
              <a:t>     Αυτή η περιοχή περιέχει, επίσης, αδιαφοροποίητα κακοήθη κύτταρα. Ανευρίσκονται </a:t>
            </a:r>
            <a:r>
              <a:rPr lang="el-GR" dirty="0" smtClean="0">
                <a:effectLst>
                  <a:outerShdw blurRad="38100" dist="38100" dir="2700000" algn="tl">
                    <a:srgbClr val="000000">
                      <a:alpha val="43137"/>
                    </a:srgbClr>
                  </a:outerShdw>
                </a:effectLst>
              </a:rPr>
              <a:t>μιτώσεις</a:t>
            </a:r>
            <a:r>
              <a:rPr lang="el-GR" dirty="0" smtClean="0"/>
              <a:t> (κύκλος). Δύο ατροφικές, μη </a:t>
            </a:r>
            <a:r>
              <a:rPr lang="el-GR" dirty="0" err="1" smtClean="0"/>
              <a:t>νεοπλασματικές</a:t>
            </a:r>
            <a:r>
              <a:rPr lang="el-GR" dirty="0" smtClean="0"/>
              <a:t> ίνες σκελετικού μυ (βέλη) είναι ορατές, γεγονός που υποδεικνύει ότι ο όγκος έχει </a:t>
            </a:r>
            <a:r>
              <a:rPr lang="el-GR" dirty="0" smtClean="0">
                <a:effectLst>
                  <a:outerShdw blurRad="38100" dist="38100" dir="2700000" algn="tl">
                    <a:srgbClr val="000000">
                      <a:alpha val="43137"/>
                    </a:srgbClr>
                  </a:outerShdw>
                </a:effectLst>
              </a:rPr>
              <a:t>διεισδύσει στους μύες</a:t>
            </a:r>
            <a:r>
              <a:rPr lang="el-GR" dirty="0" smtClean="0"/>
              <a:t> σε αυτήν την περιοχή.</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835696" y="116632"/>
            <a:ext cx="5544616" cy="3960440"/>
          </a:xfrm>
          <a:prstGeom prst="rect">
            <a:avLst/>
          </a:prstGeom>
          <a:noFill/>
          <a:ln w="9525">
            <a:noFill/>
            <a:miter lim="800000"/>
            <a:headEnd/>
            <a:tailEnd/>
          </a:ln>
          <a:effectLst/>
        </p:spPr>
      </p:pic>
      <p:sp>
        <p:nvSpPr>
          <p:cNvPr id="5" name="4 - Δεξιό βέλος"/>
          <p:cNvSpPr/>
          <p:nvPr/>
        </p:nvSpPr>
        <p:spPr>
          <a:xfrm>
            <a:off x="3707904" y="1988840"/>
            <a:ext cx="432048" cy="288032"/>
          </a:xfrm>
          <a:prstGeom prst="right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rot="10106440">
            <a:off x="4596720" y="994780"/>
            <a:ext cx="408023" cy="288032"/>
          </a:xfrm>
          <a:prstGeom prst="rightArrow">
            <a:avLst>
              <a:gd name="adj1" fmla="val 66054"/>
              <a:gd name="adj2" fmla="val 50000"/>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mc:Choice xmlns:p14="http://schemas.microsoft.com/office/powerpoint/2010/main" xmlns="" Requires="p14">
          <p:contentPart p14:bwMode="auto" r:id="rId3">
            <p14:nvContentPartPr>
              <p14:cNvPr id="43009" name="Ink 1"/>
              <p14:cNvContentPartPr>
                <a14:cpLocks xmlns:a14="http://schemas.microsoft.com/office/drawing/2010/main" noRot="1" noChangeAspect="1" noEditPoints="1" noChangeArrowheads="1" noChangeShapeType="1"/>
              </p14:cNvContentPartPr>
              <p14:nvPr/>
            </p14:nvContentPartPr>
            <p14:xfrm>
              <a:off x="5076825" y="908050"/>
              <a:ext cx="342900" cy="458788"/>
            </p14:xfrm>
          </p:contentPart>
        </mc:Choice>
        <mc:Fallback>
          <p:pic>
            <p:nvPicPr>
              <p:cNvPr id="43009" name="Ink 1"/>
              <p:cNvPicPr>
                <a:picLocks noRot="1" noChangeAspect="1" noEditPoints="1" noChangeArrowheads="1" noChangeShapeType="1"/>
              </p:cNvPicPr>
              <p:nvPr/>
            </p:nvPicPr>
            <p:blipFill>
              <a:blip r:embed="rId4" cstate="print"/>
              <a:stretch>
                <a:fillRect/>
              </a:stretch>
            </p:blipFill>
            <p:spPr>
              <a:xfrm>
                <a:off x="5070348" y="901568"/>
                <a:ext cx="355853" cy="471752"/>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dissolve">
                                      <p:cBhvr>
                                        <p:cTn id="7" dur="500"/>
                                        <p:tgtEl>
                                          <p:spTgt spid="4300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221088"/>
            <a:ext cx="9036496" cy="2636912"/>
          </a:xfrm>
        </p:spPr>
        <p:txBody>
          <a:bodyPr>
            <a:normAutofit fontScale="85000" lnSpcReduction="20000"/>
          </a:bodyPr>
          <a:lstStyle/>
          <a:p>
            <a:pPr algn="ctr"/>
            <a:r>
              <a:rPr lang="el-GR" dirty="0" smtClean="0"/>
              <a:t>Οστό, </a:t>
            </a:r>
            <a:r>
              <a:rPr lang="el-GR" dirty="0" smtClean="0">
                <a:effectLst>
                  <a:outerShdw blurRad="38100" dist="38100" dir="2700000" algn="tl">
                    <a:srgbClr val="000000">
                      <a:alpha val="43137"/>
                    </a:srgbClr>
                  </a:outerShdw>
                </a:effectLst>
              </a:rPr>
              <a:t>οστεοσάρκωμα</a:t>
            </a:r>
            <a:r>
              <a:rPr lang="el-GR" dirty="0" smtClean="0"/>
              <a:t>. Ενδιάμεση μεγέθυνση.</a:t>
            </a:r>
          </a:p>
          <a:p>
            <a:pPr algn="just">
              <a:buNone/>
            </a:pPr>
            <a:r>
              <a:rPr lang="el-GR" dirty="0" smtClean="0"/>
              <a:t>     Σε αυτήν την περιοχή αποκαλύπτεται η φύση του όγκου, καθώς ανευρίσκεται στοιχείο διαφοροποίησης του κακοήθους </a:t>
            </a:r>
            <a:r>
              <a:rPr lang="el-GR" dirty="0" err="1" smtClean="0"/>
              <a:t>νεοπλασματικού</a:t>
            </a:r>
            <a:r>
              <a:rPr lang="el-GR" dirty="0" smtClean="0"/>
              <a:t> ιστού· τα κακοήθη κύτταρα περιβάλλουν ελαφρώς ηωσινοφιλικό </a:t>
            </a:r>
            <a:r>
              <a:rPr lang="el-GR" dirty="0" smtClean="0">
                <a:effectLst>
                  <a:outerShdw blurRad="38100" dist="38100" dir="2700000" algn="tl">
                    <a:srgbClr val="000000">
                      <a:alpha val="43137"/>
                    </a:srgbClr>
                  </a:outerShdw>
                </a:effectLst>
              </a:rPr>
              <a:t>οστεοειδές</a:t>
            </a:r>
            <a:r>
              <a:rPr lang="el-GR" dirty="0" smtClean="0"/>
              <a:t>, το οποίο έχουν παραγάγει, οπότε ο όγκος </a:t>
            </a:r>
            <a:r>
              <a:rPr lang="el-GR" dirty="0" err="1" smtClean="0"/>
              <a:t>ταυτοποιείται</a:t>
            </a:r>
            <a:r>
              <a:rPr lang="el-GR" dirty="0" smtClean="0"/>
              <a:t> ως οστεοσάρκωμα.</a:t>
            </a:r>
            <a:endParaRPr lang="el-GR" dirty="0"/>
          </a:p>
        </p:txBody>
      </p:sp>
      <p:pic>
        <p:nvPicPr>
          <p:cNvPr id="40961" name="Picture 1" descr="C:\Users\User\Desktop\neok1290.jpg"/>
          <p:cNvPicPr>
            <a:picLocks noChangeAspect="1" noChangeArrowheads="1"/>
          </p:cNvPicPr>
          <p:nvPr/>
        </p:nvPicPr>
        <p:blipFill>
          <a:blip r:embed="rId2" cstate="print"/>
          <a:srcRect/>
          <a:stretch>
            <a:fillRect/>
          </a:stretch>
        </p:blipFill>
        <p:spPr bwMode="auto">
          <a:xfrm>
            <a:off x="2051720" y="260648"/>
            <a:ext cx="5242182" cy="3744416"/>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40962" name="Ink 2"/>
              <p14:cNvContentPartPr>
                <a14:cpLocks xmlns:a14="http://schemas.microsoft.com/office/drawing/2010/main" noRot="1" noChangeAspect="1" noEditPoints="1" noChangeArrowheads="1" noChangeShapeType="1"/>
              </p14:cNvContentPartPr>
              <p14:nvPr/>
            </p14:nvContentPartPr>
            <p14:xfrm>
              <a:off x="2987675" y="1844675"/>
              <a:ext cx="1487488" cy="922338"/>
            </p14:xfrm>
          </p:contentPart>
        </mc:Choice>
        <mc:Fallback>
          <p:pic>
            <p:nvPicPr>
              <p:cNvPr id="40962" name="Ink 2"/>
              <p:cNvPicPr>
                <a:picLocks noRot="1" noChangeAspect="1" noEditPoints="1" noChangeArrowheads="1" noChangeShapeType="1"/>
              </p:cNvPicPr>
              <p:nvPr/>
            </p:nvPicPr>
            <p:blipFill>
              <a:blip r:embed="rId4" cstate="print"/>
              <a:stretch>
                <a:fillRect/>
              </a:stretch>
            </p:blipFill>
            <p:spPr>
              <a:xfrm>
                <a:off x="2971835" y="1781314"/>
                <a:ext cx="1519167" cy="104942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789040"/>
            <a:ext cx="9144000" cy="3024336"/>
          </a:xfrm>
        </p:spPr>
        <p:txBody>
          <a:bodyPr>
            <a:normAutofit fontScale="62500" lnSpcReduction="20000"/>
          </a:bodyPr>
          <a:lstStyle/>
          <a:p>
            <a:pPr algn="ctr"/>
            <a:r>
              <a:rPr lang="el-GR" dirty="0" smtClean="0"/>
              <a:t>Βλεννογόνος και χόριο τραχήλου μήτρας. </a:t>
            </a:r>
          </a:p>
          <a:p>
            <a:pPr algn="ctr"/>
            <a:r>
              <a:rPr lang="el-GR" dirty="0" smtClean="0"/>
              <a:t>Φυσιολογική μετάβαση </a:t>
            </a:r>
            <a:r>
              <a:rPr lang="el-GR" dirty="0" err="1" smtClean="0"/>
              <a:t>καλυπτηρίου</a:t>
            </a:r>
            <a:r>
              <a:rPr lang="el-GR" dirty="0" smtClean="0"/>
              <a:t> ακανθώδους  επιθηλίου </a:t>
            </a:r>
          </a:p>
          <a:p>
            <a:pPr marL="0" indent="0" algn="ctr">
              <a:buNone/>
            </a:pPr>
            <a:r>
              <a:rPr lang="el-GR" dirty="0" smtClean="0"/>
              <a:t>σε κυλινδρικό. Μικρή μεγέθυνση.</a:t>
            </a:r>
          </a:p>
          <a:p>
            <a:endParaRPr lang="el-GR" dirty="0" smtClean="0"/>
          </a:p>
          <a:p>
            <a:pPr marL="0" indent="0" algn="just">
              <a:buNone/>
            </a:pPr>
            <a:r>
              <a:rPr lang="el-GR" dirty="0" smtClean="0"/>
              <a:t>Αυτή η εικόνα χρησιμεύει για προσανατολισμό. Το καλυπτήριο ακανθώδες (πλακώδες) επιθήλιο του εξωτραχήλου είναι στα αριστερά και το κυλινδρικό επιθήλιο του ενδοτραχήλου είναι στα δεξιά. Σημειώστε ότι το ακανθώδες επιθήλιο έχει </a:t>
            </a:r>
            <a:r>
              <a:rPr lang="el-GR" dirty="0" smtClean="0">
                <a:effectLst>
                  <a:outerShdw blurRad="38100" dist="38100" dir="2700000" algn="tl">
                    <a:srgbClr val="000000">
                      <a:alpha val="43137"/>
                    </a:srgbClr>
                  </a:outerShdw>
                </a:effectLst>
              </a:rPr>
              <a:t>ένα</a:t>
            </a:r>
            <a:r>
              <a:rPr lang="el-GR" dirty="0" smtClean="0"/>
              <a:t> μόνο </a:t>
            </a:r>
            <a:r>
              <a:rPr lang="el-GR" dirty="0" smtClean="0">
                <a:effectLst>
                  <a:outerShdw blurRad="38100" dist="38100" dir="2700000" algn="tl">
                    <a:srgbClr val="000000">
                      <a:alpha val="43137"/>
                    </a:srgbClr>
                  </a:outerShdw>
                </a:effectLst>
              </a:rPr>
              <a:t>στοίχο</a:t>
            </a:r>
            <a:r>
              <a:rPr lang="el-GR" dirty="0" smtClean="0"/>
              <a:t> </a:t>
            </a:r>
            <a:r>
              <a:rPr lang="el-GR" dirty="0" smtClean="0">
                <a:effectLst>
                  <a:outerShdw blurRad="38100" dist="38100" dir="2700000" algn="tl">
                    <a:srgbClr val="000000">
                      <a:alpha val="43137"/>
                    </a:srgbClr>
                  </a:outerShdw>
                </a:effectLst>
              </a:rPr>
              <a:t>βασικών</a:t>
            </a:r>
            <a:r>
              <a:rPr lang="el-GR" dirty="0" smtClean="0"/>
              <a:t> κυττάρων. Εντός του χορίου αναγνωρίζονται  καταδύσεις του επιφανειακού κυλινδρικού επιθηλίου ως αδενικές δομές (αστερίσκοι).</a:t>
            </a:r>
            <a:endParaRPr lang="el-GR" dirty="0"/>
          </a:p>
        </p:txBody>
      </p:sp>
      <p:pic>
        <p:nvPicPr>
          <p:cNvPr id="44034" name="Picture 2" descr="C:\Users\Νεφέλη\Desktop\neok2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548680"/>
            <a:ext cx="5192537" cy="29523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Βέλος προς τα επάνω 3"/>
          <p:cNvSpPr/>
          <p:nvPr/>
        </p:nvSpPr>
        <p:spPr>
          <a:xfrm rot="19795477">
            <a:off x="3335923" y="1302817"/>
            <a:ext cx="242316" cy="396044"/>
          </a:xfrm>
          <a:prstGeom prst="up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Αστέρι 5 ακτινών 4"/>
          <p:cNvSpPr/>
          <p:nvPr/>
        </p:nvSpPr>
        <p:spPr>
          <a:xfrm>
            <a:off x="5004048" y="2071152"/>
            <a:ext cx="288032" cy="324036"/>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Αστέρι 5 ακτινών 6"/>
          <p:cNvSpPr/>
          <p:nvPr/>
        </p:nvSpPr>
        <p:spPr>
          <a:xfrm>
            <a:off x="3156849" y="1963140"/>
            <a:ext cx="288032" cy="324036"/>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Αστέρι 5 ακτινών 7"/>
          <p:cNvSpPr/>
          <p:nvPr/>
        </p:nvSpPr>
        <p:spPr>
          <a:xfrm>
            <a:off x="6688776" y="2078850"/>
            <a:ext cx="288032" cy="324036"/>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Αστέρι 5 ακτινών 8"/>
          <p:cNvSpPr/>
          <p:nvPr/>
        </p:nvSpPr>
        <p:spPr>
          <a:xfrm>
            <a:off x="5822408" y="2809291"/>
            <a:ext cx="261760" cy="279031"/>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016"/>
            <a:ext cx="9108504" cy="3384376"/>
          </a:xfrm>
        </p:spPr>
        <p:txBody>
          <a:bodyPr>
            <a:normAutofit fontScale="92500" lnSpcReduction="20000"/>
          </a:bodyPr>
          <a:lstStyle/>
          <a:p>
            <a:pPr algn="ctr"/>
            <a:r>
              <a:rPr lang="el-GR" dirty="0" smtClean="0"/>
              <a:t>Τράχηλος της μήτρας, </a:t>
            </a:r>
            <a:r>
              <a:rPr lang="el-GR" dirty="0" smtClean="0">
                <a:effectLst>
                  <a:outerShdw blurRad="38100" dist="38100" dir="2700000" algn="tl">
                    <a:srgbClr val="000000">
                      <a:alpha val="43137"/>
                    </a:srgbClr>
                  </a:outerShdw>
                </a:effectLst>
              </a:rPr>
              <a:t>ήπια δυσπλασία </a:t>
            </a:r>
            <a:r>
              <a:rPr lang="el-GR" dirty="0" smtClean="0"/>
              <a:t>(CIN </a:t>
            </a:r>
            <a:r>
              <a:rPr lang="el-GR" dirty="0" smtClean="0">
                <a:effectLst>
                  <a:outerShdw blurRad="38100" dist="38100" dir="2700000" algn="tl">
                    <a:srgbClr val="000000">
                      <a:alpha val="43137"/>
                    </a:srgbClr>
                  </a:outerShdw>
                </a:effectLst>
              </a:rPr>
              <a:t>I</a:t>
            </a:r>
            <a:r>
              <a:rPr lang="el-GR" dirty="0" smtClean="0"/>
              <a:t>).</a:t>
            </a:r>
          </a:p>
          <a:p>
            <a:pPr marL="0" indent="0" algn="ctr">
              <a:buNone/>
            </a:pPr>
            <a:r>
              <a:rPr lang="el-GR" dirty="0" smtClean="0"/>
              <a:t>Υψηλή μεγέθυνση.</a:t>
            </a:r>
          </a:p>
          <a:p>
            <a:endParaRPr lang="el-GR" dirty="0" smtClean="0"/>
          </a:p>
          <a:p>
            <a:pPr marL="0" indent="0" algn="just">
              <a:buNone/>
            </a:pPr>
            <a:r>
              <a:rPr lang="el-GR" dirty="0" smtClean="0"/>
              <a:t>Στο </a:t>
            </a:r>
            <a:r>
              <a:rPr lang="el-GR" dirty="0" smtClean="0">
                <a:effectLst>
                  <a:outerShdw blurRad="38100" dist="38100" dir="2700000" algn="tl">
                    <a:srgbClr val="000000">
                      <a:alpha val="43137"/>
                    </a:srgbClr>
                  </a:outerShdw>
                </a:effectLst>
              </a:rPr>
              <a:t>κατώτερο 1/3 </a:t>
            </a:r>
            <a:r>
              <a:rPr lang="el-GR" dirty="0" smtClean="0"/>
              <a:t>αυτού του ακανθώδους </a:t>
            </a:r>
            <a:r>
              <a:rPr lang="el-GR" dirty="0" err="1" smtClean="0"/>
              <a:t>βλεννογονικού</a:t>
            </a:r>
            <a:r>
              <a:rPr lang="el-GR" dirty="0" smtClean="0"/>
              <a:t> επιθηλίου, τα κύτταρα παρουσιάζουν αποδιοργάνωση, συνωστισμό, απώλεια πολικότητας και αποτυχία διαφοροποίησης. Τα κύτταρα στα άνω 2/3 είναι σχετικά κανονικά.</a:t>
            </a:r>
            <a:endParaRPr lang="el-GR" dirty="0"/>
          </a:p>
        </p:txBody>
      </p:sp>
      <p:pic>
        <p:nvPicPr>
          <p:cNvPr id="45058" name="Picture 2" descr="C:\Users\Νεφέλη\Desktop\neok2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3728" y="260648"/>
            <a:ext cx="4779841" cy="316835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149080"/>
            <a:ext cx="9144000" cy="2708920"/>
          </a:xfrm>
        </p:spPr>
        <p:txBody>
          <a:bodyPr>
            <a:normAutofit fontScale="70000" lnSpcReduction="20000"/>
          </a:bodyPr>
          <a:lstStyle/>
          <a:p>
            <a:pPr algn="ctr"/>
            <a:r>
              <a:rPr lang="el-GR" dirty="0" smtClean="0"/>
              <a:t>Τράχηλος μήτρας, </a:t>
            </a:r>
            <a:r>
              <a:rPr lang="el-GR" dirty="0" smtClean="0">
                <a:effectLst>
                  <a:outerShdw blurRad="38100" dist="38100" dir="2700000" algn="tl">
                    <a:srgbClr val="000000">
                      <a:alpha val="43137"/>
                    </a:srgbClr>
                  </a:outerShdw>
                </a:effectLst>
              </a:rPr>
              <a:t>μέτρια έως σοβαρή δυσπλασία </a:t>
            </a:r>
          </a:p>
          <a:p>
            <a:pPr marL="0" indent="0" algn="ctr">
              <a:buNone/>
            </a:pPr>
            <a:r>
              <a:rPr lang="el-GR" dirty="0" smtClean="0"/>
              <a:t>(CIN </a:t>
            </a:r>
            <a:r>
              <a:rPr lang="el-GR" dirty="0" smtClean="0">
                <a:effectLst>
                  <a:outerShdw blurRad="38100" dist="38100" dir="2700000" algn="tl">
                    <a:srgbClr val="000000">
                      <a:alpha val="43137"/>
                    </a:srgbClr>
                  </a:outerShdw>
                </a:effectLst>
              </a:rPr>
              <a:t>II</a:t>
            </a:r>
            <a:r>
              <a:rPr lang="el-GR" dirty="0" smtClean="0"/>
              <a:t>). Υψηλή μεγέθυνση.</a:t>
            </a:r>
          </a:p>
          <a:p>
            <a:pPr algn="ctr"/>
            <a:endParaRPr lang="el-GR" dirty="0" smtClean="0"/>
          </a:p>
          <a:p>
            <a:pPr marL="0" indent="0" algn="just">
              <a:buNone/>
            </a:pPr>
            <a:r>
              <a:rPr lang="el-GR" dirty="0" smtClean="0"/>
              <a:t>Εδώ, οι κυτταρικές μεταβολές περιλαμβάνουν </a:t>
            </a:r>
            <a:r>
              <a:rPr lang="el-GR" dirty="0" smtClean="0">
                <a:effectLst>
                  <a:outerShdw blurRad="38100" dist="38100" dir="2700000" algn="tl">
                    <a:srgbClr val="000000">
                      <a:alpha val="43137"/>
                    </a:srgbClr>
                  </a:outerShdw>
                </a:effectLst>
              </a:rPr>
              <a:t>ολόκληρο το πάχος </a:t>
            </a:r>
            <a:r>
              <a:rPr lang="el-GR" dirty="0" smtClean="0"/>
              <a:t>του επιθηλίου, εκτός από το πλέον επιφανειακό στρώμα, και υπάρχει περισσότερος πλειομορφισμός. Μιτώσεις (κύκλοι), οι οποίες κανονικά θα έπρεπε να υπάρχουν μόνο στη βασική στοιβάδα, παρατηρούνται εδώ σε </a:t>
            </a:r>
            <a:r>
              <a:rPr lang="el-GR" dirty="0" smtClean="0">
                <a:effectLst>
                  <a:outerShdw blurRad="38100" dist="38100" dir="2700000" algn="tl">
                    <a:srgbClr val="000000">
                      <a:alpha val="43137"/>
                    </a:srgbClr>
                  </a:outerShdw>
                </a:effectLst>
              </a:rPr>
              <a:t>όλο το πάχος </a:t>
            </a:r>
            <a:r>
              <a:rPr lang="el-GR" dirty="0" smtClean="0"/>
              <a:t>του επιθηλίου.</a:t>
            </a:r>
            <a:endParaRPr lang="el-GR" dirty="0"/>
          </a:p>
        </p:txBody>
      </p:sp>
      <p:pic>
        <p:nvPicPr>
          <p:cNvPr id="46082" name="Picture 2" descr="C:\Users\Νεφέλη\Desktop\neok23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4296" y="332656"/>
            <a:ext cx="5049867" cy="3607048"/>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4" name="Μελάνι 3"/>
              <p14:cNvContentPartPr/>
              <p14:nvPr/>
            </p14:nvContentPartPr>
            <p14:xfrm>
              <a:off x="4660920" y="2152800"/>
              <a:ext cx="260640" cy="165240"/>
            </p14:xfrm>
          </p:contentPart>
        </mc:Choice>
        <mc:Fallback>
          <p:pic>
            <p:nvPicPr>
              <p:cNvPr id="4" name="Μελάνι 3"/>
              <p:cNvPicPr/>
              <p:nvPr/>
            </p:nvPicPr>
            <p:blipFill>
              <a:blip r:embed="rId4" cstate="print"/>
              <a:stretch>
                <a:fillRect/>
              </a:stretch>
            </p:blipFill>
            <p:spPr>
              <a:xfrm>
                <a:off x="4645080" y="2089080"/>
                <a:ext cx="292320" cy="2926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5" name="Μελάνι 4"/>
              <p14:cNvContentPartPr/>
              <p14:nvPr/>
            </p14:nvContentPartPr>
            <p14:xfrm>
              <a:off x="5302080" y="1631880"/>
              <a:ext cx="330840" cy="298800"/>
            </p14:xfrm>
          </p:contentPart>
        </mc:Choice>
        <mc:Fallback>
          <p:pic>
            <p:nvPicPr>
              <p:cNvPr id="5" name="Μελάνι 4"/>
              <p:cNvPicPr/>
              <p:nvPr/>
            </p:nvPicPr>
            <p:blipFill>
              <a:blip r:embed="rId6" cstate="print"/>
              <a:stretch>
                <a:fillRect/>
              </a:stretch>
            </p:blipFill>
            <p:spPr>
              <a:xfrm>
                <a:off x="5286240" y="1568520"/>
                <a:ext cx="362520" cy="4258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6" name="Μελάνι 5"/>
              <p14:cNvContentPartPr/>
              <p14:nvPr/>
            </p14:nvContentPartPr>
            <p14:xfrm>
              <a:off x="6775560" y="2000160"/>
              <a:ext cx="343080" cy="178200"/>
            </p14:xfrm>
          </p:contentPart>
        </mc:Choice>
        <mc:Fallback>
          <p:pic>
            <p:nvPicPr>
              <p:cNvPr id="6" name="Μελάνι 5"/>
              <p:cNvPicPr/>
              <p:nvPr/>
            </p:nvPicPr>
            <p:blipFill>
              <a:blip r:embed="rId8" cstate="print"/>
              <a:stretch>
                <a:fillRect/>
              </a:stretch>
            </p:blipFill>
            <p:spPr>
              <a:xfrm>
                <a:off x="6759720" y="1936800"/>
                <a:ext cx="374760" cy="3052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7" name="Μελάνι 6"/>
              <p14:cNvContentPartPr/>
              <p14:nvPr/>
            </p14:nvContentPartPr>
            <p14:xfrm>
              <a:off x="4699080" y="3035160"/>
              <a:ext cx="228960" cy="165600"/>
            </p14:xfrm>
          </p:contentPart>
        </mc:Choice>
        <mc:Fallback>
          <p:pic>
            <p:nvPicPr>
              <p:cNvPr id="7" name="Μελάνι 6"/>
              <p:cNvPicPr/>
              <p:nvPr/>
            </p:nvPicPr>
            <p:blipFill>
              <a:blip r:embed="rId10" cstate="print"/>
              <a:stretch>
                <a:fillRect/>
              </a:stretch>
            </p:blipFill>
            <p:spPr>
              <a:xfrm>
                <a:off x="4683240" y="2971800"/>
                <a:ext cx="260640" cy="29232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509120"/>
            <a:ext cx="9082336" cy="2348880"/>
          </a:xfrm>
        </p:spPr>
        <p:txBody>
          <a:bodyPr>
            <a:normAutofit fontScale="55000" lnSpcReduction="20000"/>
          </a:bodyPr>
          <a:lstStyle/>
          <a:p>
            <a:pPr algn="ctr"/>
            <a:r>
              <a:rPr lang="el-GR" dirty="0" smtClean="0"/>
              <a:t>Τράχηλος μήτρας, </a:t>
            </a:r>
            <a:r>
              <a:rPr lang="el-GR" dirty="0" smtClean="0">
                <a:effectLst>
                  <a:outerShdw blurRad="38100" dist="38100" dir="2700000" algn="tl">
                    <a:srgbClr val="000000">
                      <a:alpha val="43137"/>
                    </a:srgbClr>
                  </a:outerShdw>
                </a:effectLst>
              </a:rPr>
              <a:t>σοβαρή </a:t>
            </a:r>
            <a:r>
              <a:rPr lang="el-GR" dirty="0">
                <a:effectLst>
                  <a:outerShdw blurRad="38100" dist="38100" dir="2700000" algn="tl">
                    <a:srgbClr val="000000">
                      <a:alpha val="43137"/>
                    </a:srgbClr>
                  </a:outerShdw>
                </a:effectLst>
              </a:rPr>
              <a:t>δυσπλασία (CIN </a:t>
            </a:r>
            <a:r>
              <a:rPr lang="el-GR" b="1" dirty="0"/>
              <a:t>III</a:t>
            </a:r>
            <a:r>
              <a:rPr lang="el-GR" dirty="0" smtClean="0">
                <a:effectLst>
                  <a:outerShdw blurRad="38100" dist="38100" dir="2700000" algn="tl">
                    <a:srgbClr val="000000">
                      <a:alpha val="43137"/>
                    </a:srgbClr>
                  </a:outerShdw>
                </a:effectLst>
              </a:rPr>
              <a:t>) έως</a:t>
            </a:r>
            <a:endParaRPr lang="el-GR" dirty="0">
              <a:effectLst>
                <a:outerShdw blurRad="38100" dist="38100" dir="2700000" algn="tl">
                  <a:srgbClr val="000000">
                    <a:alpha val="43137"/>
                  </a:srgbClr>
                </a:outerShdw>
              </a:effectLst>
            </a:endParaRPr>
          </a:p>
          <a:p>
            <a:pPr marL="0" indent="0" algn="ctr">
              <a:buNone/>
            </a:pPr>
            <a:r>
              <a:rPr lang="el-GR" dirty="0" err="1" smtClean="0">
                <a:effectLst>
                  <a:outerShdw blurRad="38100" dist="38100" dir="2700000" algn="tl">
                    <a:srgbClr val="000000">
                      <a:alpha val="43137"/>
                    </a:srgbClr>
                  </a:outerShdw>
                </a:effectLst>
              </a:rPr>
              <a:t>ενδοεπιθηλιακό</a:t>
            </a:r>
            <a:r>
              <a:rPr lang="el-GR" dirty="0" smtClean="0">
                <a:effectLst>
                  <a:outerShdw blurRad="38100" dist="38100" dir="2700000" algn="tl">
                    <a:srgbClr val="000000">
                      <a:alpha val="43137"/>
                    </a:srgbClr>
                  </a:outerShdw>
                </a:effectLst>
              </a:rPr>
              <a:t> καρκίνωμα-καρκίνωμα in </a:t>
            </a:r>
            <a:r>
              <a:rPr lang="el-GR" dirty="0" err="1" smtClean="0">
                <a:effectLst>
                  <a:outerShdw blurRad="38100" dist="38100" dir="2700000" algn="tl">
                    <a:srgbClr val="000000">
                      <a:alpha val="43137"/>
                    </a:srgbClr>
                  </a:outerShdw>
                </a:effectLst>
              </a:rPr>
              <a:t>situ</a:t>
            </a:r>
            <a:r>
              <a:rPr lang="el-GR" dirty="0" smtClean="0">
                <a:effectLst>
                  <a:outerShdw blurRad="38100" dist="38100" dir="2700000" algn="tl">
                    <a:srgbClr val="000000">
                      <a:alpha val="43137"/>
                    </a:srgbClr>
                  </a:outerShdw>
                </a:effectLst>
              </a:rPr>
              <a:t> </a:t>
            </a:r>
          </a:p>
          <a:p>
            <a:pPr algn="ctr"/>
            <a:endParaRPr lang="el-GR" dirty="0" smtClean="0"/>
          </a:p>
          <a:p>
            <a:pPr algn="ctr"/>
            <a:endParaRPr lang="el-GR" dirty="0" smtClean="0"/>
          </a:p>
          <a:p>
            <a:pPr marL="0" indent="0" algn="just">
              <a:buNone/>
            </a:pPr>
            <a:r>
              <a:rPr lang="el-GR" dirty="0" smtClean="0"/>
              <a:t>Παρατηρήστε την απώλεια κυτταρικής πολικότητας και την απουσία διαφοροποίησης </a:t>
            </a:r>
            <a:r>
              <a:rPr lang="el-GR" dirty="0" smtClean="0">
                <a:effectLst>
                  <a:outerShdw blurRad="38100" dist="38100" dir="2700000" algn="tl">
                    <a:srgbClr val="000000">
                      <a:alpha val="43137"/>
                    </a:srgbClr>
                  </a:outerShdw>
                </a:effectLst>
              </a:rPr>
              <a:t>έως τις ανώτερες στοιβάδες του επιθηλίου.</a:t>
            </a:r>
            <a:r>
              <a:rPr lang="el-GR" dirty="0" smtClean="0"/>
              <a:t> Το in situ σημαίνει ότι η νεοπλασία </a:t>
            </a:r>
            <a:r>
              <a:rPr lang="el-GR" i="1" dirty="0" smtClean="0"/>
              <a:t>δεν</a:t>
            </a:r>
            <a:r>
              <a:rPr lang="el-GR" dirty="0" smtClean="0"/>
              <a:t> έχει εισβάλει ακόμη μέσω της </a:t>
            </a:r>
            <a:r>
              <a:rPr lang="el-GR" dirty="0" smtClean="0">
                <a:solidFill>
                  <a:schemeClr val="accent3">
                    <a:lumMod val="50000"/>
                  </a:schemeClr>
                </a:solidFill>
              </a:rPr>
              <a:t>βασικής μεμβράνης </a:t>
            </a:r>
            <a:r>
              <a:rPr lang="el-GR" dirty="0" smtClean="0"/>
              <a:t>στο χόριο και επομένως </a:t>
            </a:r>
            <a:r>
              <a:rPr lang="el-GR" i="1" dirty="0" smtClean="0"/>
              <a:t>δεν</a:t>
            </a:r>
            <a:r>
              <a:rPr lang="el-GR" dirty="0" smtClean="0"/>
              <a:t> μπορεί να </a:t>
            </a:r>
            <a:r>
              <a:rPr lang="el-GR" dirty="0" err="1" smtClean="0"/>
              <a:t>μετασταθεί</a:t>
            </a:r>
            <a:r>
              <a:rPr lang="el-GR" dirty="0" smtClean="0"/>
              <a:t> </a:t>
            </a:r>
            <a:r>
              <a:rPr lang="el-GR" i="1" dirty="0" smtClean="0"/>
              <a:t>ακόμα</a:t>
            </a:r>
            <a:r>
              <a:rPr lang="el-GR" dirty="0" smtClean="0"/>
              <a:t>. Εντούτοις, μπορεί να προκύψει ένα διηθητικό </a:t>
            </a:r>
            <a:r>
              <a:rPr lang="el-GR" dirty="0" err="1" smtClean="0"/>
              <a:t>ακανθοκυτταρικό</a:t>
            </a:r>
            <a:r>
              <a:rPr lang="el-GR" dirty="0" smtClean="0"/>
              <a:t> καρκίνωμα  από αυτή την πρόδρομη αλλοίωση.</a:t>
            </a:r>
            <a:endParaRPr lang="el-GR" dirty="0"/>
          </a:p>
        </p:txBody>
      </p:sp>
      <p:pic>
        <p:nvPicPr>
          <p:cNvPr id="47106" name="Picture 2" descr="C:\Users\Νεφέλη\Desktop\neok2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332656"/>
            <a:ext cx="5645428" cy="4032449"/>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4" name="Μελάνι 3"/>
              <p14:cNvContentPartPr/>
              <p14:nvPr/>
            </p14:nvContentPartPr>
            <p14:xfrm>
              <a:off x="1778040" y="3390840"/>
              <a:ext cx="5581800" cy="483120"/>
            </p14:xfrm>
          </p:contentPart>
        </mc:Choice>
        <mc:Fallback>
          <p:pic>
            <p:nvPicPr>
              <p:cNvPr id="4" name="Μελάνι 3"/>
              <p:cNvPicPr/>
              <p:nvPr/>
            </p:nvPicPr>
            <p:blipFill>
              <a:blip r:embed="rId4" cstate="print"/>
              <a:stretch>
                <a:fillRect/>
              </a:stretch>
            </p:blipFill>
            <p:spPr>
              <a:xfrm>
                <a:off x="1768680" y="3381480"/>
                <a:ext cx="5600520" cy="5018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365104"/>
            <a:ext cx="9144000" cy="2492896"/>
          </a:xfrm>
        </p:spPr>
        <p:txBody>
          <a:bodyPr>
            <a:normAutofit fontScale="70000" lnSpcReduction="20000"/>
          </a:bodyPr>
          <a:lstStyle/>
          <a:p>
            <a:pPr algn="ctr"/>
            <a:r>
              <a:rPr lang="el-GR" dirty="0"/>
              <a:t>Μ</a:t>
            </a:r>
            <a:r>
              <a:rPr lang="el-GR" dirty="0" smtClean="0"/>
              <a:t>ήτρα, </a:t>
            </a:r>
            <a:r>
              <a:rPr lang="el-GR" dirty="0" err="1" smtClean="0">
                <a:effectLst>
                  <a:outerShdw blurRad="38100" dist="38100" dir="2700000" algn="tl">
                    <a:srgbClr val="000000">
                      <a:alpha val="43137"/>
                    </a:srgbClr>
                  </a:outerShdw>
                </a:effectLst>
              </a:rPr>
              <a:t>ακανθοκυτταρικό</a:t>
            </a:r>
            <a:r>
              <a:rPr lang="el-GR" dirty="0" smtClean="0">
                <a:effectLst>
                  <a:outerShdw blurRad="38100" dist="38100" dir="2700000" algn="tl">
                    <a:srgbClr val="000000">
                      <a:alpha val="43137"/>
                    </a:srgbClr>
                  </a:outerShdw>
                </a:effectLst>
              </a:rPr>
              <a:t> καρκίνωμα του τραχήλου</a:t>
            </a:r>
            <a:r>
              <a:rPr lang="el-GR" dirty="0" smtClean="0"/>
              <a:t>. </a:t>
            </a:r>
          </a:p>
          <a:p>
            <a:pPr algn="ctr">
              <a:buNone/>
            </a:pPr>
            <a:r>
              <a:rPr lang="el-GR" dirty="0" smtClean="0"/>
              <a:t>Μακροσκοπική επιφάνεια διατομής.</a:t>
            </a:r>
          </a:p>
          <a:p>
            <a:endParaRPr lang="el-GR" dirty="0" smtClean="0"/>
          </a:p>
          <a:p>
            <a:pPr marL="0" indent="0" algn="just">
              <a:buNone/>
            </a:pPr>
            <a:r>
              <a:rPr lang="el-GR" dirty="0" smtClean="0"/>
              <a:t>Σε αυτό το παρασκεύασμα υστερεκτομής, το καρκίνωμα εμφανίζεται ως </a:t>
            </a:r>
            <a:r>
              <a:rPr lang="el-GR" dirty="0" err="1" smtClean="0">
                <a:effectLst>
                  <a:outerShdw blurRad="38100" dist="38100" dir="2700000" algn="tl">
                    <a:srgbClr val="000000">
                      <a:alpha val="43137"/>
                    </a:srgbClr>
                  </a:outerShdw>
                </a:effectLst>
              </a:rPr>
              <a:t>εξωφυτική</a:t>
            </a:r>
            <a:r>
              <a:rPr lang="el-GR" dirty="0" smtClean="0">
                <a:effectLst>
                  <a:outerShdw blurRad="38100" dist="38100" dir="2700000" algn="tl">
                    <a:srgbClr val="000000">
                      <a:alpha val="43137"/>
                    </a:srgbClr>
                  </a:outerShdw>
                </a:effectLst>
              </a:rPr>
              <a:t> μυκητοειδής </a:t>
            </a:r>
            <a:r>
              <a:rPr lang="el-GR" dirty="0" smtClean="0"/>
              <a:t>μάζα στη ζώνη μετάπτωση ακανθώδους – κυλινδρικού επιθηλίου, η οποία, πέραν της εικονιζόμενης </a:t>
            </a:r>
            <a:r>
              <a:rPr lang="el-GR" dirty="0" err="1" smtClean="0"/>
              <a:t>εξωφυτικής</a:t>
            </a:r>
            <a:r>
              <a:rPr lang="el-GR" dirty="0" smtClean="0"/>
              <a:t>, διαθέτει </a:t>
            </a:r>
            <a:r>
              <a:rPr lang="el-GR" dirty="0" smtClean="0">
                <a:effectLst>
                  <a:outerShdw blurRad="38100" dist="38100" dir="2700000" algn="tl">
                    <a:srgbClr val="000000">
                      <a:alpha val="43137"/>
                    </a:srgbClr>
                  </a:outerShdw>
                </a:effectLst>
              </a:rPr>
              <a:t>και διηθητική συνιστώσα</a:t>
            </a:r>
            <a:r>
              <a:rPr lang="el-GR" dirty="0" smtClean="0"/>
              <a:t>. Σημειώστε επίσης ένα μικρό λειομύωμα στο μυομήτριο (βέλος).</a:t>
            </a:r>
            <a:endParaRPr lang="el-GR" dirty="0"/>
          </a:p>
        </p:txBody>
      </p:sp>
      <p:pic>
        <p:nvPicPr>
          <p:cNvPr id="48130" name="Picture 2" descr="C:\Users\Νεφέλη\Desktop\neok2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83184" y="188639"/>
            <a:ext cx="3633032" cy="398358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Αριστερό βέλος 3"/>
          <p:cNvSpPr/>
          <p:nvPr/>
        </p:nvSpPr>
        <p:spPr>
          <a:xfrm rot="20752020">
            <a:off x="4231394" y="738412"/>
            <a:ext cx="489204" cy="242316"/>
          </a:xfrm>
          <a:prstGeom prst="leftArrow">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mc:Choice xmlns:p14="http://schemas.microsoft.com/office/powerpoint/2010/main" xmlns="" Requires="p14">
          <p:contentPart p14:bwMode="auto" r:id="rId3">
            <p14:nvContentPartPr>
              <p14:cNvPr id="5" name="Μελάνι 4"/>
              <p14:cNvContentPartPr/>
              <p14:nvPr/>
            </p14:nvContentPartPr>
            <p14:xfrm>
              <a:off x="4044176" y="2744696"/>
              <a:ext cx="863640" cy="705240"/>
            </p14:xfrm>
          </p:contentPart>
        </mc:Choice>
        <mc:Fallback>
          <p:pic>
            <p:nvPicPr>
              <p:cNvPr id="5" name="Μελάνι 4"/>
              <p:cNvPicPr/>
              <p:nvPr/>
            </p:nvPicPr>
            <p:blipFill>
              <a:blip r:embed="rId4" cstate="print"/>
              <a:stretch>
                <a:fillRect/>
              </a:stretch>
            </p:blipFill>
            <p:spPr>
              <a:xfrm>
                <a:off x="4034816" y="2735336"/>
                <a:ext cx="882360" cy="7239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05064"/>
            <a:ext cx="9144000" cy="2852936"/>
          </a:xfrm>
        </p:spPr>
        <p:txBody>
          <a:bodyPr/>
          <a:lstStyle/>
          <a:p>
            <a:pPr algn="ctr"/>
            <a:r>
              <a:rPr lang="el-GR" dirty="0" smtClean="0"/>
              <a:t>Τράχηλος της μήτρας, </a:t>
            </a:r>
            <a:r>
              <a:rPr lang="el-GR" dirty="0" err="1" smtClean="0">
                <a:effectLst>
                  <a:outerShdw blurRad="38100" dist="38100" dir="2700000" algn="tl">
                    <a:srgbClr val="000000">
                      <a:alpha val="43137"/>
                    </a:srgbClr>
                  </a:outerShdw>
                </a:effectLst>
              </a:rPr>
              <a:t>ακανθοκυτταρικό</a:t>
            </a:r>
            <a:r>
              <a:rPr lang="el-GR" dirty="0" smtClean="0">
                <a:effectLst>
                  <a:outerShdw blurRad="38100" dist="38100" dir="2700000" algn="tl">
                    <a:srgbClr val="000000">
                      <a:alpha val="43137"/>
                    </a:srgbClr>
                  </a:outerShdw>
                </a:effectLst>
              </a:rPr>
              <a:t> καρκίνωμα</a:t>
            </a:r>
            <a:r>
              <a:rPr lang="el-GR" dirty="0" smtClean="0"/>
              <a:t>. Μικρότατη μεγέθυνση.</a:t>
            </a:r>
          </a:p>
          <a:p>
            <a:endParaRPr lang="el-GR" dirty="0"/>
          </a:p>
          <a:p>
            <a:pPr algn="just">
              <a:buNone/>
            </a:pPr>
            <a:r>
              <a:rPr lang="el-GR" dirty="0" err="1" smtClean="0"/>
              <a:t>Νεοπλασματικοί</a:t>
            </a:r>
            <a:r>
              <a:rPr lang="el-GR" dirty="0" smtClean="0"/>
              <a:t>  όζοι  έχουν </a:t>
            </a:r>
            <a:r>
              <a:rPr lang="el-GR" dirty="0" smtClean="0">
                <a:effectLst>
                  <a:outerShdw blurRad="38100" dist="38100" dir="2700000" algn="tl">
                    <a:srgbClr val="000000">
                      <a:alpha val="43137"/>
                    </a:srgbClr>
                  </a:outerShdw>
                </a:effectLst>
              </a:rPr>
              <a:t>εισβάλει</a:t>
            </a:r>
            <a:r>
              <a:rPr lang="el-GR" dirty="0" smtClean="0"/>
              <a:t> στο τοίχωμα του τραχήλου της μήτρας.</a:t>
            </a:r>
            <a:endParaRPr lang="el-GR" dirty="0"/>
          </a:p>
        </p:txBody>
      </p:sp>
      <p:pic>
        <p:nvPicPr>
          <p:cNvPr id="1026" name="Picture 2" descr="C:\Users\User\Desktop\neok260.jpg"/>
          <p:cNvPicPr>
            <a:picLocks noChangeAspect="1" noChangeArrowheads="1"/>
          </p:cNvPicPr>
          <p:nvPr/>
        </p:nvPicPr>
        <p:blipFill>
          <a:blip r:embed="rId2" cstate="print"/>
          <a:srcRect/>
          <a:stretch>
            <a:fillRect/>
          </a:stretch>
        </p:blipFill>
        <p:spPr bwMode="auto">
          <a:xfrm>
            <a:off x="2123728" y="332656"/>
            <a:ext cx="4966682" cy="3384376"/>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1027" name="Ink 3"/>
              <p14:cNvContentPartPr>
                <a14:cpLocks xmlns:a14="http://schemas.microsoft.com/office/drawing/2010/main" noRot="1" noChangeAspect="1" noEditPoints="1" noChangeArrowheads="1" noChangeShapeType="1"/>
              </p14:cNvContentPartPr>
              <p14:nvPr/>
            </p14:nvContentPartPr>
            <p14:xfrm>
              <a:off x="2268538" y="836613"/>
              <a:ext cx="1822450" cy="1684337"/>
            </p14:xfrm>
          </p:contentPart>
        </mc:Choice>
        <mc:Fallback>
          <p:pic>
            <p:nvPicPr>
              <p:cNvPr id="1027" name="Ink 3"/>
              <p:cNvPicPr>
                <a:picLocks noRot="1" noChangeAspect="1" noEditPoints="1" noChangeArrowheads="1" noChangeShapeType="1"/>
              </p:cNvPicPr>
              <p:nvPr/>
            </p:nvPicPr>
            <p:blipFill>
              <a:blip r:embed="rId4" cstate="print"/>
              <a:stretch>
                <a:fillRect/>
              </a:stretch>
            </p:blipFill>
            <p:spPr>
              <a:xfrm>
                <a:off x="2262058" y="830135"/>
                <a:ext cx="1835411" cy="1697293"/>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1028" name="Ink 4"/>
              <p14:cNvContentPartPr>
                <a14:cpLocks xmlns:a14="http://schemas.microsoft.com/office/drawing/2010/main" noRot="1" noChangeAspect="1" noEditPoints="1" noChangeArrowheads="1" noChangeShapeType="1"/>
              </p14:cNvContentPartPr>
              <p14:nvPr/>
            </p14:nvContentPartPr>
            <p14:xfrm>
              <a:off x="4427538" y="2133600"/>
              <a:ext cx="936625" cy="1074738"/>
            </p14:xfrm>
          </p:contentPart>
        </mc:Choice>
        <mc:Fallback>
          <p:pic>
            <p:nvPicPr>
              <p:cNvPr id="1028" name="Ink 4"/>
              <p:cNvPicPr>
                <a:picLocks noRot="1" noChangeAspect="1" noEditPoints="1" noChangeArrowheads="1" noChangeShapeType="1"/>
              </p:cNvPicPr>
              <p:nvPr/>
            </p:nvPicPr>
            <p:blipFill>
              <a:blip r:embed="rId6" cstate="print"/>
              <a:stretch>
                <a:fillRect/>
              </a:stretch>
            </p:blipFill>
            <p:spPr>
              <a:xfrm>
                <a:off x="4421056" y="2127110"/>
                <a:ext cx="949589" cy="1087717"/>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1029" name="Ink 5"/>
              <p14:cNvContentPartPr>
                <a14:cpLocks xmlns:a14="http://schemas.microsoft.com/office/drawing/2010/main" noRot="1" noChangeAspect="1" noEditPoints="1" noChangeArrowheads="1" noChangeShapeType="1"/>
              </p14:cNvContentPartPr>
              <p14:nvPr/>
            </p14:nvContentPartPr>
            <p14:xfrm>
              <a:off x="4211638" y="476250"/>
              <a:ext cx="2808287" cy="2462213"/>
            </p14:xfrm>
          </p:contentPart>
        </mc:Choice>
        <mc:Fallback>
          <p:pic>
            <p:nvPicPr>
              <p:cNvPr id="1029" name="Ink 5"/>
              <p:cNvPicPr>
                <a:picLocks noRot="1" noChangeAspect="1" noEditPoints="1" noChangeArrowheads="1" noChangeShapeType="1"/>
              </p:cNvPicPr>
              <p:nvPr/>
            </p:nvPicPr>
            <p:blipFill>
              <a:blip r:embed="rId8" cstate="print"/>
              <a:stretch>
                <a:fillRect/>
              </a:stretch>
            </p:blipFill>
            <p:spPr>
              <a:xfrm>
                <a:off x="4205159" y="469770"/>
                <a:ext cx="2821245" cy="2475172"/>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par>
                                <p:cTn id="8" presetID="9"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dissolve">
                                      <p:cBhvr>
                                        <p:cTn id="10" dur="500"/>
                                        <p:tgtEl>
                                          <p:spTgt spid="1029"/>
                                        </p:tgtEl>
                                      </p:cBhvr>
                                    </p:animEffect>
                                  </p:childTnLst>
                                </p:cTn>
                              </p:par>
                              <p:par>
                                <p:cTn id="11" presetID="9"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dissolv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221088"/>
            <a:ext cx="9144000" cy="2636912"/>
          </a:xfrm>
        </p:spPr>
        <p:txBody>
          <a:bodyPr>
            <a:normAutofit fontScale="62500" lnSpcReduction="20000"/>
          </a:bodyPr>
          <a:lstStyle/>
          <a:p>
            <a:pPr algn="ctr"/>
            <a:r>
              <a:rPr lang="el-GR" dirty="0" smtClean="0"/>
              <a:t>Τράχηλος της μήτρας, </a:t>
            </a:r>
            <a:r>
              <a:rPr lang="el-GR" dirty="0" err="1" smtClean="0">
                <a:effectLst>
                  <a:outerShdw blurRad="38100" dist="38100" dir="2700000" algn="tl">
                    <a:srgbClr val="000000">
                      <a:alpha val="43137"/>
                    </a:srgbClr>
                  </a:outerShdw>
                </a:effectLst>
              </a:rPr>
              <a:t>ακανθοκυτταρικό</a:t>
            </a:r>
            <a:r>
              <a:rPr lang="el-GR" dirty="0" smtClean="0">
                <a:effectLst>
                  <a:outerShdw blurRad="38100" dist="38100" dir="2700000" algn="tl">
                    <a:srgbClr val="000000">
                      <a:alpha val="43137"/>
                    </a:srgbClr>
                  </a:outerShdw>
                </a:effectLst>
              </a:rPr>
              <a:t> καρκίνωμα</a:t>
            </a:r>
            <a:r>
              <a:rPr lang="el-GR" dirty="0" smtClean="0"/>
              <a:t>.</a:t>
            </a:r>
          </a:p>
          <a:p>
            <a:pPr algn="ctr">
              <a:buNone/>
            </a:pPr>
            <a:r>
              <a:rPr lang="el-GR" dirty="0" smtClean="0"/>
              <a:t> Μικρή μεγέθυνση.</a:t>
            </a:r>
          </a:p>
          <a:p>
            <a:endParaRPr lang="el-GR" dirty="0" smtClean="0"/>
          </a:p>
          <a:p>
            <a:pPr algn="just">
              <a:buNone/>
            </a:pPr>
            <a:r>
              <a:rPr lang="el-GR" dirty="0" smtClean="0"/>
              <a:t>      Διακρίνετε το φυσιολογικό καλυπτήριο ακανθώδες επιθήλιο, το οποίο έχει καλά καθοριζόμενη βασική στοιβάδα, κατά μήκος της επιφάνειας του </a:t>
            </a:r>
            <a:r>
              <a:rPr lang="el-GR" dirty="0" err="1" smtClean="0"/>
              <a:t>ιστοτεμαχίου</a:t>
            </a:r>
            <a:r>
              <a:rPr lang="el-GR" dirty="0" smtClean="0"/>
              <a:t>. Το υπόστρωμα-χόριο έχει </a:t>
            </a:r>
            <a:r>
              <a:rPr lang="el-GR" dirty="0" smtClean="0">
                <a:effectLst>
                  <a:outerShdw blurRad="38100" dist="38100" dir="2700000" algn="tl">
                    <a:srgbClr val="000000">
                      <a:alpha val="43137"/>
                    </a:srgbClr>
                  </a:outerShdw>
                </a:effectLst>
              </a:rPr>
              <a:t>διηθηθεί </a:t>
            </a:r>
            <a:r>
              <a:rPr lang="el-GR" dirty="0" smtClean="0"/>
              <a:t>από </a:t>
            </a:r>
            <a:r>
              <a:rPr lang="el-GR" dirty="0" err="1" smtClean="0"/>
              <a:t>οζία</a:t>
            </a:r>
            <a:r>
              <a:rPr lang="el-GR" dirty="0" smtClean="0"/>
              <a:t> κακοήθων κυττάρων που προέρχονται από το επιθήλιο  διαφορετικού σημείου του βλεννογόνου του τραχήλου. (Οι κενοί χώροι γύρω από τα </a:t>
            </a:r>
            <a:r>
              <a:rPr lang="el-GR" dirty="0" err="1" smtClean="0"/>
              <a:t>οζία</a:t>
            </a:r>
            <a:r>
              <a:rPr lang="el-GR" dirty="0" smtClean="0"/>
              <a:t> του όγκου είναι τεχνητοί και προκαλούνται από την συρρίκνωση του ιστού κατά τη διάρκεια της επεξεργασίας των δειγμάτων).</a:t>
            </a:r>
            <a:endParaRPr lang="el-GR" dirty="0"/>
          </a:p>
        </p:txBody>
      </p:sp>
      <p:pic>
        <p:nvPicPr>
          <p:cNvPr id="2050" name="Picture 2" descr="C:\Users\User\Desktop\neok270.jpg"/>
          <p:cNvPicPr>
            <a:picLocks noChangeAspect="1" noChangeArrowheads="1"/>
          </p:cNvPicPr>
          <p:nvPr/>
        </p:nvPicPr>
        <p:blipFill>
          <a:blip r:embed="rId2" cstate="print"/>
          <a:srcRect/>
          <a:stretch>
            <a:fillRect/>
          </a:stretch>
        </p:blipFill>
        <p:spPr bwMode="auto">
          <a:xfrm>
            <a:off x="2051720" y="260648"/>
            <a:ext cx="5272552" cy="3600400"/>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2051" name="Ink 3"/>
              <p14:cNvContentPartPr>
                <a14:cpLocks xmlns:a14="http://schemas.microsoft.com/office/drawing/2010/main" noRot="1" noChangeAspect="1" noEditPoints="1" noChangeArrowheads="1" noChangeShapeType="1"/>
              </p14:cNvContentPartPr>
              <p14:nvPr/>
            </p14:nvContentPartPr>
            <p14:xfrm>
              <a:off x="2771775" y="2997200"/>
              <a:ext cx="4160838" cy="854075"/>
            </p14:xfrm>
          </p:contentPart>
        </mc:Choice>
        <mc:Fallback>
          <p:pic>
            <p:nvPicPr>
              <p:cNvPr id="2051" name="Ink 3"/>
              <p:cNvPicPr>
                <a:picLocks noRot="1" noChangeAspect="1" noEditPoints="1" noChangeArrowheads="1" noChangeShapeType="1"/>
              </p:cNvPicPr>
              <p:nvPr/>
            </p:nvPicPr>
            <p:blipFill>
              <a:blip r:embed="rId4" cstate="print"/>
              <a:stretch>
                <a:fillRect/>
              </a:stretch>
            </p:blipFill>
            <p:spPr>
              <a:xfrm>
                <a:off x="2765295" y="2990719"/>
                <a:ext cx="4173798" cy="867037"/>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2053" name="Ink 5"/>
              <p14:cNvContentPartPr>
                <a14:cpLocks xmlns:a14="http://schemas.microsoft.com/office/drawing/2010/main" noRot="1" noChangeAspect="1" noEditPoints="1" noChangeArrowheads="1" noChangeShapeType="1"/>
              </p14:cNvContentPartPr>
              <p14:nvPr/>
            </p14:nvContentPartPr>
            <p14:xfrm>
              <a:off x="2051050" y="692150"/>
              <a:ext cx="5235575" cy="420688"/>
            </p14:xfrm>
          </p:contentPart>
        </mc:Choice>
        <mc:Fallback>
          <p:pic>
            <p:nvPicPr>
              <p:cNvPr id="2053" name="Ink 5"/>
              <p:cNvPicPr>
                <a:picLocks noRot="1" noChangeAspect="1" noEditPoints="1" noChangeArrowheads="1" noChangeShapeType="1"/>
              </p:cNvPicPr>
              <p:nvPr/>
            </p:nvPicPr>
            <p:blipFill>
              <a:blip r:embed="rId6" cstate="print"/>
              <a:stretch>
                <a:fillRect/>
              </a:stretch>
            </p:blipFill>
            <p:spPr>
              <a:xfrm>
                <a:off x="2035210" y="628453"/>
                <a:ext cx="5267256" cy="547722"/>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2054" name="Ink 6"/>
              <p14:cNvContentPartPr>
                <a14:cpLocks xmlns:a14="http://schemas.microsoft.com/office/drawing/2010/main" noRot="1" noChangeAspect="1" noEditPoints="1" noChangeArrowheads="1" noChangeShapeType="1"/>
              </p14:cNvContentPartPr>
              <p14:nvPr/>
            </p14:nvContentPartPr>
            <p14:xfrm>
              <a:off x="2051050" y="873125"/>
              <a:ext cx="5251450" cy="2400300"/>
            </p14:xfrm>
          </p:contentPart>
        </mc:Choice>
        <mc:Fallback>
          <p:pic>
            <p:nvPicPr>
              <p:cNvPr id="2054" name="Ink 6"/>
              <p:cNvPicPr>
                <a:picLocks noRot="1" noChangeAspect="1" noEditPoints="1" noChangeArrowheads="1" noChangeShapeType="1"/>
              </p:cNvPicPr>
              <p:nvPr/>
            </p:nvPicPr>
            <p:blipFill>
              <a:blip r:embed="rId8" cstate="print"/>
              <a:stretch>
                <a:fillRect/>
              </a:stretch>
            </p:blipFill>
            <p:spPr>
              <a:xfrm>
                <a:off x="2041690" y="863766"/>
                <a:ext cx="5270170" cy="2419019"/>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2055" name="Ink 7"/>
              <p14:cNvContentPartPr>
                <a14:cpLocks xmlns:a14="http://schemas.microsoft.com/office/drawing/2010/main" noRot="1" noChangeAspect="1" noEditPoints="1" noChangeArrowheads="1" noChangeShapeType="1"/>
              </p14:cNvContentPartPr>
              <p14:nvPr/>
            </p14:nvContentPartPr>
            <p14:xfrm>
              <a:off x="5965825" y="3459163"/>
              <a:ext cx="1090613" cy="298450"/>
            </p14:xfrm>
          </p:contentPart>
        </mc:Choice>
        <mc:Fallback>
          <p:pic>
            <p:nvPicPr>
              <p:cNvPr id="2055" name="Ink 7"/>
              <p:cNvPicPr>
                <a:picLocks noRot="1" noChangeAspect="1" noEditPoints="1" noChangeArrowheads="1" noChangeShapeType="1"/>
              </p:cNvPicPr>
              <p:nvPr/>
            </p:nvPicPr>
            <p:blipFill>
              <a:blip r:embed="rId10" cstate="print"/>
              <a:stretch>
                <a:fillRect/>
              </a:stretch>
            </p:blipFill>
            <p:spPr>
              <a:xfrm>
                <a:off x="5956464" y="3449814"/>
                <a:ext cx="1109336" cy="31714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par>
                                <p:cTn id="13" presetID="9"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dissolve">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05064"/>
            <a:ext cx="9144000" cy="2852936"/>
          </a:xfrm>
        </p:spPr>
        <p:txBody>
          <a:bodyPr>
            <a:normAutofit fontScale="70000" lnSpcReduction="20000"/>
          </a:bodyPr>
          <a:lstStyle/>
          <a:p>
            <a:pPr algn="ctr"/>
            <a:r>
              <a:rPr lang="el-GR" dirty="0" smtClean="0"/>
              <a:t>Τράχηλος της μήτρας, </a:t>
            </a:r>
            <a:r>
              <a:rPr lang="el-GR" dirty="0" err="1" smtClean="0">
                <a:effectLst>
                  <a:outerShdw blurRad="38100" dist="38100" dir="2700000" algn="tl">
                    <a:srgbClr val="000000">
                      <a:alpha val="43137"/>
                    </a:srgbClr>
                  </a:outerShdw>
                </a:effectLst>
              </a:rPr>
              <a:t>ακανθοκυτταρικό</a:t>
            </a:r>
            <a:r>
              <a:rPr lang="el-GR" dirty="0" smtClean="0">
                <a:effectLst>
                  <a:outerShdw blurRad="38100" dist="38100" dir="2700000" algn="tl">
                    <a:srgbClr val="000000">
                      <a:alpha val="43137"/>
                    </a:srgbClr>
                  </a:outerShdw>
                </a:effectLst>
              </a:rPr>
              <a:t> καρκίνωμα</a:t>
            </a:r>
            <a:r>
              <a:rPr lang="el-GR" dirty="0" smtClean="0"/>
              <a:t>.</a:t>
            </a:r>
          </a:p>
          <a:p>
            <a:pPr algn="ctr">
              <a:buNone/>
            </a:pPr>
            <a:r>
              <a:rPr lang="el-GR" dirty="0" smtClean="0"/>
              <a:t>Μεσαία μεγέθυνση.</a:t>
            </a:r>
          </a:p>
          <a:p>
            <a:endParaRPr lang="el-GR" dirty="0" smtClean="0"/>
          </a:p>
          <a:p>
            <a:pPr algn="just">
              <a:buNone/>
            </a:pPr>
            <a:r>
              <a:rPr lang="el-GR" dirty="0" smtClean="0"/>
              <a:t>     Σε μεγαλύτερη μεγέθυνση, φαίνεται μια φωλιά κακοήθων ακανθωδών κυττάρων (παρατηρήστε τον </a:t>
            </a:r>
            <a:r>
              <a:rPr lang="el-GR" dirty="0" err="1" smtClean="0"/>
              <a:t>πλειομορφισμό</a:t>
            </a:r>
            <a:r>
              <a:rPr lang="el-GR" dirty="0" smtClean="0"/>
              <a:t> τους και τη διηθητική παρυφή τους) με περιορισμένο σχηματισμό κερατίνης. Αυτό το </a:t>
            </a:r>
            <a:r>
              <a:rPr lang="el-GR" dirty="0" err="1" smtClean="0"/>
              <a:t>ακανθοκυτταρικό</a:t>
            </a:r>
            <a:r>
              <a:rPr lang="el-GR" dirty="0" smtClean="0"/>
              <a:t> καρκίνωμα </a:t>
            </a:r>
            <a:r>
              <a:rPr lang="el-GR" dirty="0" smtClean="0">
                <a:effectLst>
                  <a:outerShdw blurRad="38100" dist="38100" dir="2700000" algn="tl">
                    <a:srgbClr val="000000">
                      <a:alpha val="43137"/>
                    </a:srgbClr>
                  </a:outerShdw>
                </a:effectLst>
              </a:rPr>
              <a:t>δεν</a:t>
            </a:r>
            <a:r>
              <a:rPr lang="el-GR" dirty="0" smtClean="0"/>
              <a:t> είναι τόσο καλά διαφοροποιημένο όσο το </a:t>
            </a:r>
            <a:r>
              <a:rPr lang="el-GR" dirty="0" err="1" smtClean="0"/>
              <a:t>βρογχογενές</a:t>
            </a:r>
            <a:r>
              <a:rPr lang="el-GR" dirty="0" smtClean="0"/>
              <a:t> </a:t>
            </a:r>
            <a:r>
              <a:rPr lang="el-GR" dirty="0" err="1" smtClean="0"/>
              <a:t>ακανθοκυτταρικό</a:t>
            </a:r>
            <a:r>
              <a:rPr lang="el-GR" dirty="0" smtClean="0"/>
              <a:t> καρκίνωμα που παρουσιάστηκε προηγουμένως (19</a:t>
            </a:r>
            <a:r>
              <a:rPr lang="el-GR" baseline="30000" dirty="0" smtClean="0"/>
              <a:t>η</a:t>
            </a:r>
            <a:r>
              <a:rPr lang="el-GR" dirty="0" smtClean="0"/>
              <a:t> διαφάνεια).</a:t>
            </a:r>
          </a:p>
          <a:p>
            <a:endParaRPr lang="el-GR" dirty="0"/>
          </a:p>
        </p:txBody>
      </p:sp>
      <p:pic>
        <p:nvPicPr>
          <p:cNvPr id="3074" name="Picture 2" descr="C:\Users\User\Desktop\neok280.jpg"/>
          <p:cNvPicPr>
            <a:picLocks noChangeAspect="1" noChangeArrowheads="1"/>
          </p:cNvPicPr>
          <p:nvPr/>
        </p:nvPicPr>
        <p:blipFill>
          <a:blip r:embed="rId2" cstate="print"/>
          <a:srcRect/>
          <a:stretch>
            <a:fillRect/>
          </a:stretch>
        </p:blipFill>
        <p:spPr bwMode="auto">
          <a:xfrm>
            <a:off x="1994114" y="188640"/>
            <a:ext cx="5242182" cy="3744416"/>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3075" name="Ink 3"/>
              <p14:cNvContentPartPr>
                <a14:cpLocks xmlns:a14="http://schemas.microsoft.com/office/drawing/2010/main" noRot="1" noChangeAspect="1" noEditPoints="1" noChangeArrowheads="1" noChangeShapeType="1"/>
              </p14:cNvContentPartPr>
              <p14:nvPr/>
            </p14:nvContentPartPr>
            <p14:xfrm>
              <a:off x="2411413" y="1700213"/>
              <a:ext cx="1965325" cy="1243012"/>
            </p14:xfrm>
          </p:contentPart>
        </mc:Choice>
        <mc:Fallback>
          <p:pic>
            <p:nvPicPr>
              <p:cNvPr id="3075" name="Ink 3"/>
              <p:cNvPicPr>
                <a:picLocks noRot="1" noChangeAspect="1" noEditPoints="1" noChangeArrowheads="1" noChangeShapeType="1"/>
              </p:cNvPicPr>
              <p:nvPr/>
            </p:nvPicPr>
            <p:blipFill>
              <a:blip r:embed="rId4" cstate="print"/>
              <a:stretch>
                <a:fillRect/>
              </a:stretch>
            </p:blipFill>
            <p:spPr>
              <a:xfrm>
                <a:off x="2402053" y="1690854"/>
                <a:ext cx="1984046" cy="126173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365104"/>
            <a:ext cx="9144000" cy="2592288"/>
          </a:xfrm>
        </p:spPr>
        <p:txBody>
          <a:bodyPr>
            <a:normAutofit fontScale="70000" lnSpcReduction="20000"/>
          </a:bodyPr>
          <a:lstStyle/>
          <a:p>
            <a:pPr algn="ctr"/>
            <a:r>
              <a:rPr lang="el-GR" dirty="0" smtClean="0"/>
              <a:t>Θυρεοειδής αδένας, </a:t>
            </a:r>
            <a:r>
              <a:rPr lang="el-GR" dirty="0" err="1" smtClean="0"/>
              <a:t>θυλακιώδες</a:t>
            </a:r>
            <a:r>
              <a:rPr lang="el-GR" dirty="0" smtClean="0"/>
              <a:t> </a:t>
            </a:r>
            <a:r>
              <a:rPr lang="el-GR" dirty="0" smtClean="0">
                <a:effectLst>
                  <a:outerShdw blurRad="38100" dist="38100" dir="2700000" algn="tl">
                    <a:srgbClr val="000000">
                      <a:alpha val="43137"/>
                    </a:srgbClr>
                  </a:outerShdw>
                </a:effectLst>
              </a:rPr>
              <a:t>αδένωμα</a:t>
            </a:r>
            <a:r>
              <a:rPr lang="el-GR" dirty="0" smtClean="0"/>
              <a:t>. </a:t>
            </a:r>
          </a:p>
          <a:p>
            <a:pPr marL="0" indent="0" algn="ctr">
              <a:buNone/>
            </a:pPr>
            <a:r>
              <a:rPr lang="el-GR" dirty="0" smtClean="0"/>
              <a:t>Μεσαία μεγέθυνση.</a:t>
            </a:r>
          </a:p>
          <a:p>
            <a:pPr marL="0" indent="0" algn="ctr">
              <a:buNone/>
            </a:pPr>
            <a:endParaRPr lang="el-GR" dirty="0" smtClean="0"/>
          </a:p>
          <a:p>
            <a:pPr algn="just"/>
            <a:r>
              <a:rPr lang="el-GR" dirty="0" smtClean="0"/>
              <a:t>Το </a:t>
            </a:r>
            <a:r>
              <a:rPr lang="el-GR" dirty="0" smtClean="0">
                <a:effectLst>
                  <a:outerShdw blurRad="38100" dist="38100" dir="2700000" algn="tl">
                    <a:srgbClr val="000000">
                      <a:alpha val="43137"/>
                    </a:srgbClr>
                  </a:outerShdw>
                </a:effectLst>
              </a:rPr>
              <a:t>ομαλό όριο </a:t>
            </a:r>
            <a:r>
              <a:rPr lang="el-GR" dirty="0" smtClean="0"/>
              <a:t>(αστερίσκος) μεταξύ του αδενώματος (κάτω τμήμα της εικόνας) και του μη </a:t>
            </a:r>
            <a:r>
              <a:rPr lang="el-GR" dirty="0" err="1" smtClean="0"/>
              <a:t>νεοπλασματικού</a:t>
            </a:r>
            <a:r>
              <a:rPr lang="el-GR" dirty="0" smtClean="0"/>
              <a:t> </a:t>
            </a:r>
            <a:r>
              <a:rPr lang="el-GR" dirty="0" err="1" smtClean="0"/>
              <a:t>θυρεοειδικού</a:t>
            </a:r>
            <a:r>
              <a:rPr lang="el-GR" dirty="0" smtClean="0"/>
              <a:t> ιστού (άνω τμήμα της εικόνας) αναδεικνύει ένα ακόμα σύνηθες χαρακτηριστικό των </a:t>
            </a:r>
            <a:r>
              <a:rPr lang="el-GR" dirty="0" err="1" smtClean="0">
                <a:effectLst>
                  <a:outerShdw blurRad="38100" dist="38100" dir="2700000" algn="tl">
                    <a:srgbClr val="000000">
                      <a:alpha val="43137"/>
                    </a:srgbClr>
                  </a:outerShdw>
                </a:effectLst>
              </a:rPr>
              <a:t>καλοήθων</a:t>
            </a:r>
            <a:r>
              <a:rPr lang="el-GR" dirty="0" smtClean="0"/>
              <a:t> όγκων: συνήθως μοιάζουν πολύ με τον ιστό από τον οποίο προέκυψαν, οπότε ονομάζονται </a:t>
            </a:r>
            <a:r>
              <a:rPr lang="el-GR" i="1" dirty="0" smtClean="0">
                <a:effectLst>
                  <a:outerShdw blurRad="38100" dist="38100" dir="2700000" algn="tl">
                    <a:srgbClr val="000000">
                      <a:alpha val="43137"/>
                    </a:srgbClr>
                  </a:outerShdw>
                </a:effectLst>
              </a:rPr>
              <a:t>πλήρως ή τέλεια</a:t>
            </a:r>
            <a:r>
              <a:rPr lang="el-GR" dirty="0" smtClean="0"/>
              <a:t> διαφοροποιημένοι.</a:t>
            </a:r>
            <a:endParaRPr lang="el-GR" dirty="0"/>
          </a:p>
        </p:txBody>
      </p:sp>
      <p:pic>
        <p:nvPicPr>
          <p:cNvPr id="2050" name="Picture 2" descr="C:\Users\Νεφέλη\Desktop\neok13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3728" y="480694"/>
            <a:ext cx="4968552" cy="354896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Αστέρι 5 ακτινών 3"/>
          <p:cNvSpPr/>
          <p:nvPr/>
        </p:nvSpPr>
        <p:spPr>
          <a:xfrm>
            <a:off x="4674844" y="2064290"/>
            <a:ext cx="315480" cy="310895"/>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645024"/>
            <a:ext cx="9144000" cy="3212976"/>
          </a:xfrm>
        </p:spPr>
        <p:txBody>
          <a:bodyPr>
            <a:normAutofit/>
          </a:bodyPr>
          <a:lstStyle/>
          <a:p>
            <a:pPr algn="ctr"/>
            <a:r>
              <a:rPr lang="el-GR" dirty="0" smtClean="0"/>
              <a:t>Μαστός, </a:t>
            </a:r>
            <a:r>
              <a:rPr lang="el-GR" dirty="0" err="1" smtClean="0">
                <a:effectLst>
                  <a:outerShdw blurRad="38100" dist="38100" dir="2700000" algn="tl">
                    <a:srgbClr val="000000">
                      <a:alpha val="43137"/>
                    </a:srgbClr>
                  </a:outerShdw>
                </a:effectLst>
              </a:rPr>
              <a:t>ινοαδένωμα</a:t>
            </a:r>
            <a:r>
              <a:rPr lang="el-GR" dirty="0" smtClean="0"/>
              <a:t>. Μακροσκοπική εικόνα.</a:t>
            </a:r>
          </a:p>
          <a:p>
            <a:endParaRPr lang="el-GR" dirty="0" smtClean="0"/>
          </a:p>
          <a:p>
            <a:pPr algn="just">
              <a:buNone/>
            </a:pPr>
            <a:r>
              <a:rPr lang="el-GR" dirty="0" smtClean="0"/>
              <a:t>    Αυτός ο κοινός καλοήθης όγκος του μαστού είναι συνήθως στρογγυλός,</a:t>
            </a:r>
            <a:r>
              <a:rPr lang="el-GR" dirty="0"/>
              <a:t> </a:t>
            </a:r>
            <a:r>
              <a:rPr lang="el-GR" dirty="0" smtClean="0">
                <a:effectLst>
                  <a:outerShdw blurRad="38100" dist="38100" dir="2700000" algn="tl">
                    <a:srgbClr val="000000">
                      <a:alpha val="43137"/>
                    </a:srgbClr>
                  </a:outerShdw>
                </a:effectLst>
              </a:rPr>
              <a:t>ευ</a:t>
            </a:r>
            <a:r>
              <a:rPr lang="el-GR" dirty="0" smtClean="0"/>
              <a:t>κίνητος, </a:t>
            </a:r>
            <a:r>
              <a:rPr lang="el-GR" dirty="0" smtClean="0">
                <a:effectLst>
                  <a:outerShdw blurRad="38100" dist="38100" dir="2700000" algn="tl">
                    <a:srgbClr val="000000">
                      <a:alpha val="43137"/>
                    </a:srgbClr>
                  </a:outerShdw>
                </a:effectLst>
              </a:rPr>
              <a:t>καλά περιγεγραμμένος</a:t>
            </a:r>
            <a:r>
              <a:rPr lang="el-GR" dirty="0" smtClean="0"/>
              <a:t>,  λευκής χροιάς και  </a:t>
            </a:r>
            <a:r>
              <a:rPr lang="el-GR" dirty="0" err="1" smtClean="0"/>
              <a:t>σκληροελαστικής</a:t>
            </a:r>
            <a:r>
              <a:rPr lang="el-GR" dirty="0" smtClean="0"/>
              <a:t> σύστασης.</a:t>
            </a:r>
            <a:endParaRPr lang="el-GR" dirty="0"/>
          </a:p>
        </p:txBody>
      </p:sp>
      <p:pic>
        <p:nvPicPr>
          <p:cNvPr id="4098" name="Picture 2" descr="C:\Users\User\Desktop\neok290.jpg"/>
          <p:cNvPicPr>
            <a:picLocks noChangeAspect="1" noChangeArrowheads="1"/>
          </p:cNvPicPr>
          <p:nvPr/>
        </p:nvPicPr>
        <p:blipFill>
          <a:blip r:embed="rId2" cstate="print"/>
          <a:srcRect/>
          <a:stretch>
            <a:fillRect/>
          </a:stretch>
        </p:blipFill>
        <p:spPr bwMode="auto">
          <a:xfrm>
            <a:off x="2483768" y="188640"/>
            <a:ext cx="3888432" cy="3461294"/>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4099" name="Ink 3"/>
              <p14:cNvContentPartPr>
                <a14:cpLocks xmlns:a14="http://schemas.microsoft.com/office/drawing/2010/main" noRot="1" noChangeAspect="1" noEditPoints="1" noChangeArrowheads="1" noChangeShapeType="1"/>
              </p14:cNvContentPartPr>
              <p14:nvPr/>
            </p14:nvContentPartPr>
            <p14:xfrm>
              <a:off x="4284663" y="620713"/>
              <a:ext cx="1219200" cy="1181100"/>
            </p14:xfrm>
          </p:contentPart>
        </mc:Choice>
        <mc:Fallback>
          <p:pic>
            <p:nvPicPr>
              <p:cNvPr id="4099" name="Ink 3"/>
              <p:cNvPicPr>
                <a:picLocks noRot="1" noChangeAspect="1" noEditPoints="1" noChangeArrowheads="1" noChangeShapeType="1"/>
              </p:cNvPicPr>
              <p:nvPr/>
            </p:nvPicPr>
            <p:blipFill>
              <a:blip r:embed="rId4" cstate="print"/>
              <a:stretch>
                <a:fillRect/>
              </a:stretch>
            </p:blipFill>
            <p:spPr>
              <a:xfrm>
                <a:off x="4275304" y="611353"/>
                <a:ext cx="1237918" cy="119981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heckerboard(across)">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05064"/>
            <a:ext cx="8229600" cy="2852936"/>
          </a:xfrm>
        </p:spPr>
        <p:txBody>
          <a:bodyPr>
            <a:normAutofit fontScale="85000" lnSpcReduction="20000"/>
          </a:bodyPr>
          <a:lstStyle/>
          <a:p>
            <a:r>
              <a:rPr lang="el-GR" dirty="0" smtClean="0"/>
              <a:t>Μαστός, </a:t>
            </a:r>
            <a:r>
              <a:rPr lang="el-GR" dirty="0" err="1" smtClean="0">
                <a:effectLst>
                  <a:outerShdw blurRad="38100" dist="38100" dir="2700000" algn="tl">
                    <a:srgbClr val="000000">
                      <a:alpha val="43137"/>
                    </a:srgbClr>
                  </a:outerShdw>
                </a:effectLst>
              </a:rPr>
              <a:t>ινοαδένωμα</a:t>
            </a:r>
            <a:r>
              <a:rPr lang="el-GR" dirty="0" smtClean="0"/>
              <a:t>. Μικρή μεγέθυνση.</a:t>
            </a:r>
          </a:p>
          <a:p>
            <a:pPr algn="just">
              <a:buNone/>
            </a:pPr>
            <a:r>
              <a:rPr lang="el-GR" dirty="0" smtClean="0"/>
              <a:t>    Αυτός ο όγκος αποτελείται από ακανόνιστους </a:t>
            </a:r>
            <a:r>
              <a:rPr lang="el-GR" dirty="0" err="1" smtClean="0"/>
              <a:t>σχισμοειδείς</a:t>
            </a:r>
            <a:r>
              <a:rPr lang="el-GR" dirty="0" smtClean="0"/>
              <a:t> χώρους επενδυμένους με επιθήλιο και περιβαλλόμενους από υπόστρωμα. Προσέξτε το </a:t>
            </a:r>
            <a:r>
              <a:rPr lang="el-GR" dirty="0" smtClean="0">
                <a:effectLst>
                  <a:outerShdw blurRad="38100" dist="38100" dir="2700000" algn="tl">
                    <a:srgbClr val="000000">
                      <a:alpha val="43137"/>
                    </a:srgbClr>
                  </a:outerShdw>
                </a:effectLst>
              </a:rPr>
              <a:t>καλά οριοθετημένο περίγραμμα</a:t>
            </a:r>
            <a:r>
              <a:rPr lang="el-GR" dirty="0" smtClean="0"/>
              <a:t> (ομαλή παρυφή, </a:t>
            </a:r>
            <a:r>
              <a:rPr lang="el-GR" dirty="0" err="1" smtClean="0"/>
              <a:t>συνηγορητική</a:t>
            </a:r>
            <a:r>
              <a:rPr lang="el-GR" dirty="0" smtClean="0"/>
              <a:t> της καλοήθους φύσης του) που διαχωρίζει τον όγκο από τον φυσιολογικό ιστό του μαστού (δεξιό τμήμα της εικόνας).</a:t>
            </a:r>
            <a:endParaRPr lang="el-GR" dirty="0"/>
          </a:p>
        </p:txBody>
      </p:sp>
      <p:pic>
        <p:nvPicPr>
          <p:cNvPr id="5123" name="Picture 3" descr="C:\Users\User\Desktop\neok2100.jpg"/>
          <p:cNvPicPr>
            <a:picLocks noChangeAspect="1" noChangeArrowheads="1"/>
          </p:cNvPicPr>
          <p:nvPr/>
        </p:nvPicPr>
        <p:blipFill>
          <a:blip r:embed="rId2" cstate="print"/>
          <a:srcRect/>
          <a:stretch>
            <a:fillRect/>
          </a:stretch>
        </p:blipFill>
        <p:spPr bwMode="auto">
          <a:xfrm>
            <a:off x="1835696" y="188640"/>
            <a:ext cx="5576790" cy="3744416"/>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5124" name="Ink 4"/>
              <p14:cNvContentPartPr>
                <a14:cpLocks xmlns:a14="http://schemas.microsoft.com/office/drawing/2010/main" noRot="1" noChangeAspect="1" noEditPoints="1" noChangeArrowheads="1" noChangeShapeType="1"/>
              </p14:cNvContentPartPr>
              <p14:nvPr/>
            </p14:nvContentPartPr>
            <p14:xfrm>
              <a:off x="1908175" y="908050"/>
              <a:ext cx="5129213" cy="2798763"/>
            </p14:xfrm>
          </p:contentPart>
        </mc:Choice>
        <mc:Fallback>
          <p:pic>
            <p:nvPicPr>
              <p:cNvPr id="5124" name="Ink 4"/>
              <p:cNvPicPr>
                <a:picLocks noRot="1" noChangeAspect="1" noEditPoints="1" noChangeArrowheads="1" noChangeShapeType="1"/>
              </p:cNvPicPr>
              <p:nvPr/>
            </p:nvPicPr>
            <p:blipFill>
              <a:blip r:embed="rId4" cstate="print"/>
              <a:stretch>
                <a:fillRect/>
              </a:stretch>
            </p:blipFill>
            <p:spPr>
              <a:xfrm>
                <a:off x="1892337" y="844687"/>
                <a:ext cx="5160888" cy="2925489"/>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5125" name="Ink 5"/>
              <p14:cNvContentPartPr>
                <a14:cpLocks xmlns:a14="http://schemas.microsoft.com/office/drawing/2010/main" noRot="1" noChangeAspect="1" noEditPoints="1" noChangeArrowheads="1" noChangeShapeType="1"/>
              </p14:cNvContentPartPr>
              <p14:nvPr/>
            </p14:nvContentPartPr>
            <p14:xfrm>
              <a:off x="37264975" y="6183313"/>
              <a:ext cx="0" cy="0"/>
            </p14:xfrm>
          </p:contentPart>
        </mc:Choice>
        <mc:Fallback>
          <p:pic>
            <p:nvPicPr>
              <p:cNvPr id="5125" name="Ink 5"/>
              <p:cNvPicPr>
                <a:picLocks noRot="1" noChangeAspect="1" noEditPoints="1" noChangeArrowheads="1" noChangeShapeType="1"/>
              </p:cNvPicPr>
              <p:nvPr/>
            </p:nvPicPr>
            <p:blipFill>
              <a:blip r:embed="rId6"/>
              <a:stretch>
                <a:fillRect/>
              </a:stretch>
            </p:blipFill>
            <p:spPr>
              <a:xfrm>
                <a:off x="37264975" y="6183313"/>
                <a:ext cx="0" cy="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5126" name="Ink 6"/>
              <p14:cNvContentPartPr>
                <a14:cpLocks xmlns:a14="http://schemas.microsoft.com/office/drawing/2010/main" noRot="1" noChangeAspect="1" noEditPoints="1" noChangeArrowheads="1" noChangeShapeType="1"/>
              </p14:cNvContentPartPr>
              <p14:nvPr/>
            </p14:nvContentPartPr>
            <p14:xfrm>
              <a:off x="6896100" y="188913"/>
              <a:ext cx="252413" cy="984250"/>
            </p14:xfrm>
          </p:contentPart>
        </mc:Choice>
        <mc:Fallback>
          <p:pic>
            <p:nvPicPr>
              <p:cNvPr id="5126" name="Ink 6"/>
              <p:cNvPicPr>
                <a:picLocks noRot="1" noChangeAspect="1" noEditPoints="1" noChangeArrowheads="1" noChangeShapeType="1"/>
              </p:cNvPicPr>
              <p:nvPr/>
            </p:nvPicPr>
            <p:blipFill>
              <a:blip r:embed="rId8" cstate="print"/>
              <a:stretch>
                <a:fillRect/>
              </a:stretch>
            </p:blipFill>
            <p:spPr>
              <a:xfrm>
                <a:off x="6880234" y="125192"/>
                <a:ext cx="284506" cy="111169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dissolve">
                                      <p:cBhvr>
                                        <p:cTn id="7" dur="500"/>
                                        <p:tgtEl>
                                          <p:spTgt spid="5126"/>
                                        </p:tgtEl>
                                      </p:cBhvr>
                                    </p:animEffect>
                                  </p:childTnLst>
                                </p:cTn>
                              </p:par>
                              <p:par>
                                <p:cTn id="8" presetID="9"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dissolve">
                                      <p:cBhvr>
                                        <p:cTn id="1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149080"/>
            <a:ext cx="9144000" cy="2708920"/>
          </a:xfrm>
        </p:spPr>
        <p:txBody>
          <a:bodyPr>
            <a:normAutofit fontScale="85000" lnSpcReduction="20000"/>
          </a:bodyPr>
          <a:lstStyle/>
          <a:p>
            <a:pPr algn="ctr"/>
            <a:r>
              <a:rPr lang="el-GR" dirty="0" smtClean="0"/>
              <a:t>Μαστός, </a:t>
            </a:r>
            <a:r>
              <a:rPr lang="el-GR" dirty="0" err="1" smtClean="0">
                <a:effectLst>
                  <a:outerShdw blurRad="38100" dist="38100" dir="2700000" algn="tl">
                    <a:srgbClr val="000000">
                      <a:alpha val="43137"/>
                    </a:srgbClr>
                  </a:outerShdw>
                </a:effectLst>
              </a:rPr>
              <a:t>ινο«αδένωμα</a:t>
            </a:r>
            <a:r>
              <a:rPr lang="el-GR"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a:t>
            </a:r>
            <a:r>
              <a:rPr lang="el-GR" dirty="0" smtClean="0"/>
              <a:t> Μεσαία μεγέθυνση.</a:t>
            </a:r>
          </a:p>
          <a:p>
            <a:endParaRPr lang="el-GR" dirty="0" smtClean="0"/>
          </a:p>
          <a:p>
            <a:pPr algn="just">
              <a:buNone/>
            </a:pPr>
            <a:r>
              <a:rPr lang="el-GR" dirty="0" smtClean="0"/>
              <a:t>    Οι χώροι επενδύονται από κυλινδρικό επιθήλιο. Μελέτες του DNA έδειξαν ότι τα στρωματικά κύτταρα φαίνεται να αποτελούν τον νεοπλασματικό (μονοκλωνικό) </a:t>
            </a:r>
            <a:r>
              <a:rPr lang="el-GR" dirty="0" err="1" smtClean="0"/>
              <a:t>πληθυσμό∙</a:t>
            </a:r>
            <a:r>
              <a:rPr lang="el-GR" dirty="0" smtClean="0"/>
              <a:t> ο δε πολλαπλασιασμός του επιθηλίου είναι μια δευτερογενής (μη νεοπλασματική) μεταβολή.</a:t>
            </a:r>
            <a:endParaRPr lang="el-GR" dirty="0"/>
          </a:p>
        </p:txBody>
      </p:sp>
      <p:pic>
        <p:nvPicPr>
          <p:cNvPr id="6146" name="Picture 2" descr="C:\Users\User\Desktop\neok2110.jpg"/>
          <p:cNvPicPr>
            <a:picLocks noChangeAspect="1" noChangeArrowheads="1"/>
          </p:cNvPicPr>
          <p:nvPr/>
        </p:nvPicPr>
        <p:blipFill>
          <a:blip r:embed="rId2" cstate="print"/>
          <a:srcRect/>
          <a:stretch>
            <a:fillRect/>
          </a:stretch>
        </p:blipFill>
        <p:spPr bwMode="auto">
          <a:xfrm>
            <a:off x="2051720" y="260648"/>
            <a:ext cx="5242182" cy="374441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861048"/>
            <a:ext cx="9144000" cy="2996952"/>
          </a:xfrm>
        </p:spPr>
        <p:txBody>
          <a:bodyPr>
            <a:normAutofit fontScale="77500" lnSpcReduction="20000"/>
          </a:bodyPr>
          <a:lstStyle/>
          <a:p>
            <a:pPr algn="ctr"/>
            <a:r>
              <a:rPr lang="el-GR" dirty="0" smtClean="0"/>
              <a:t>Ωοθήκη, </a:t>
            </a:r>
            <a:r>
              <a:rPr lang="el-GR" dirty="0" smtClean="0">
                <a:effectLst>
                  <a:outerShdw blurRad="38100" dist="38100" dir="2700000" algn="tl">
                    <a:srgbClr val="000000">
                      <a:alpha val="43137"/>
                    </a:srgbClr>
                  </a:outerShdw>
                </a:effectLst>
              </a:rPr>
              <a:t>καλόηθες κυστικό τεράτωμα </a:t>
            </a:r>
            <a:r>
              <a:rPr lang="el-GR" dirty="0" smtClean="0"/>
              <a:t>(δερμοειδής κύστη). Μακροσκοπική επιφάνεια διατομής.</a:t>
            </a:r>
          </a:p>
          <a:p>
            <a:endParaRPr lang="el-GR" dirty="0" smtClean="0"/>
          </a:p>
          <a:p>
            <a:pPr algn="just">
              <a:buNone/>
            </a:pPr>
            <a:r>
              <a:rPr lang="el-GR" dirty="0" smtClean="0"/>
              <a:t>     Αυτό το </a:t>
            </a:r>
            <a:r>
              <a:rPr lang="el-GR" dirty="0" err="1" smtClean="0"/>
              <a:t>τεράτωμα</a:t>
            </a:r>
            <a:r>
              <a:rPr lang="el-GR" dirty="0" smtClean="0"/>
              <a:t> έχει έναν κυστικό χώρο από τον οποίο έχουν αφαιρεθεί τρίχες και συγκρίματα κερατίνης (στα δεξιά). Στο τοίχωμα της κύστης διακρίνεται μια δομή που μοιάζει με δόντι. Οι όγκοι των γεννητικών κυττάρων μπορούν να </a:t>
            </a:r>
            <a:r>
              <a:rPr lang="el-GR" dirty="0" smtClean="0">
                <a:effectLst>
                  <a:outerShdw blurRad="38100" dist="38100" dir="2700000" algn="tl">
                    <a:srgbClr val="000000">
                      <a:alpha val="43137"/>
                    </a:srgbClr>
                  </a:outerShdw>
                </a:effectLst>
              </a:rPr>
              <a:t>σχηματίσουν ιστούς αντιπροσωπευτικούς και των τριών βλαστικών δερμάτων της εμβρυογένεσης.</a:t>
            </a:r>
            <a:endParaRPr lang="el-GR"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a:stretch>
            <a:fillRect/>
          </a:stretch>
        </p:blipFill>
        <p:spPr bwMode="auto">
          <a:xfrm>
            <a:off x="2123728" y="116632"/>
            <a:ext cx="4939749" cy="35283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789040"/>
            <a:ext cx="8229600" cy="3068960"/>
          </a:xfrm>
        </p:spPr>
        <p:txBody>
          <a:bodyPr>
            <a:normAutofit fontScale="77500" lnSpcReduction="20000"/>
          </a:bodyPr>
          <a:lstStyle/>
          <a:p>
            <a:pPr algn="ctr"/>
            <a:r>
              <a:rPr lang="el-GR" dirty="0" smtClean="0"/>
              <a:t>Ωοθήκη, </a:t>
            </a:r>
            <a:r>
              <a:rPr lang="el-GR" dirty="0" smtClean="0">
                <a:effectLst>
                  <a:outerShdw blurRad="38100" dist="38100" dir="2700000" algn="tl">
                    <a:srgbClr val="000000">
                      <a:alpha val="43137"/>
                    </a:srgbClr>
                  </a:outerShdw>
                </a:effectLst>
              </a:rPr>
              <a:t>καλόηθες κυστικό τεράτωμα </a:t>
            </a:r>
            <a:r>
              <a:rPr lang="el-GR" dirty="0" smtClean="0"/>
              <a:t>(δερμοειδής κύστη). Μικρή μεγέθυνση.</a:t>
            </a:r>
          </a:p>
          <a:p>
            <a:pPr algn="ctr"/>
            <a:endParaRPr lang="el-GR" dirty="0" smtClean="0"/>
          </a:p>
          <a:p>
            <a:pPr algn="just">
              <a:buNone/>
            </a:pPr>
            <a:r>
              <a:rPr lang="el-GR" dirty="0" smtClean="0"/>
              <a:t>     Δομές προερχόμενες από το </a:t>
            </a:r>
            <a:r>
              <a:rPr lang="el-GR" i="1" dirty="0" err="1" smtClean="0"/>
              <a:t>εξώ</a:t>
            </a:r>
            <a:r>
              <a:rPr lang="el-GR" dirty="0" err="1" smtClean="0"/>
              <a:t>δερμα</a:t>
            </a:r>
            <a:r>
              <a:rPr lang="el-GR" dirty="0" smtClean="0"/>
              <a:t>, συμπεριλαμβανομένης της επιδερμίδας (βέλη), </a:t>
            </a:r>
            <a:r>
              <a:rPr lang="el-GR" dirty="0" err="1" smtClean="0"/>
              <a:t>τριχοθυλακίων</a:t>
            </a:r>
            <a:r>
              <a:rPr lang="el-GR" dirty="0" smtClean="0"/>
              <a:t> (αστερίσκος) και σμηγματογόνων αδένων, επενδύουν την κύστη και απαντούν στο τοίχωμά της. Η κυστική κοιλότητα πληρούται από συντρίμματα κερατίνης.</a:t>
            </a:r>
            <a:endParaRPr lang="el-GR" dirty="0"/>
          </a:p>
        </p:txBody>
      </p:sp>
      <p:pic>
        <p:nvPicPr>
          <p:cNvPr id="7170" name="Picture 2" descr="C:\Users\User\Desktop\neok2130.jpg"/>
          <p:cNvPicPr>
            <a:picLocks noChangeAspect="1" noChangeArrowheads="1"/>
          </p:cNvPicPr>
          <p:nvPr/>
        </p:nvPicPr>
        <p:blipFill>
          <a:blip r:embed="rId2" cstate="print"/>
          <a:srcRect/>
          <a:stretch>
            <a:fillRect/>
          </a:stretch>
        </p:blipFill>
        <p:spPr bwMode="auto">
          <a:xfrm>
            <a:off x="2411760" y="188640"/>
            <a:ext cx="4637315" cy="3312368"/>
          </a:xfrm>
          <a:prstGeom prst="rect">
            <a:avLst/>
          </a:prstGeom>
          <a:noFill/>
        </p:spPr>
      </p:pic>
      <p:sp>
        <p:nvSpPr>
          <p:cNvPr id="5" name="4 - Βέλος προς τα επάνω"/>
          <p:cNvSpPr/>
          <p:nvPr/>
        </p:nvSpPr>
        <p:spPr>
          <a:xfrm rot="20114140">
            <a:off x="6263585" y="2526734"/>
            <a:ext cx="288032" cy="576064"/>
          </a:xfrm>
          <a:prstGeom prst="up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επάνω"/>
          <p:cNvSpPr/>
          <p:nvPr/>
        </p:nvSpPr>
        <p:spPr>
          <a:xfrm rot="20114140">
            <a:off x="3455274" y="2742759"/>
            <a:ext cx="288032" cy="576064"/>
          </a:xfrm>
          <a:prstGeom prst="up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5580112" y="764704"/>
            <a:ext cx="288032" cy="360040"/>
          </a:xfrm>
          <a:prstGeom prst="star4">
            <a:avLst>
              <a:gd name="adj" fmla="val 12500"/>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149080"/>
            <a:ext cx="9144000" cy="2708920"/>
          </a:xfrm>
        </p:spPr>
        <p:txBody>
          <a:bodyPr>
            <a:normAutofit fontScale="92500" lnSpcReduction="10000"/>
          </a:bodyPr>
          <a:lstStyle/>
          <a:p>
            <a:pPr algn="ctr"/>
            <a:r>
              <a:rPr lang="el-GR" dirty="0" smtClean="0"/>
              <a:t>Ωοθήκη, καλόηθες κυστικό </a:t>
            </a:r>
            <a:r>
              <a:rPr lang="el-GR" dirty="0" smtClean="0">
                <a:effectLst>
                  <a:outerShdw blurRad="38100" dist="38100" dir="2700000" algn="tl">
                    <a:srgbClr val="000000">
                      <a:alpha val="43137"/>
                    </a:srgbClr>
                  </a:outerShdw>
                </a:effectLst>
              </a:rPr>
              <a:t>τεράτωμα </a:t>
            </a:r>
            <a:r>
              <a:rPr lang="el-GR" dirty="0" smtClean="0"/>
              <a:t>(δερμοειδής κύστη). Μικρή μεγέθυνση.</a:t>
            </a:r>
          </a:p>
          <a:p>
            <a:pPr algn="just">
              <a:buNone/>
            </a:pPr>
            <a:r>
              <a:rPr lang="el-GR" dirty="0" smtClean="0"/>
              <a:t>    Παρατηρείται νευρικός ιστός, παρόμοιος με ένα τμήμα του εγκεφάλου που περιβάλλεται από την χοριοειδή μήνιγγα (βέλη). Η </a:t>
            </a:r>
            <a:r>
              <a:rPr lang="el-GR" dirty="0" err="1" smtClean="0"/>
              <a:t>υποσημαινόμενη</a:t>
            </a:r>
            <a:r>
              <a:rPr lang="el-GR" dirty="0" smtClean="0"/>
              <a:t> παρουσία καφέ χρωστικής ουσίας θυμίζει τον αμφιβληστροειδή.</a:t>
            </a:r>
            <a:endParaRPr lang="el-GR" dirty="0"/>
          </a:p>
        </p:txBody>
      </p:sp>
      <p:pic>
        <p:nvPicPr>
          <p:cNvPr id="8194" name="Picture 2" descr="C:\Users\User\Desktop\neok2140.jpg"/>
          <p:cNvPicPr>
            <a:picLocks noChangeAspect="1" noChangeArrowheads="1"/>
          </p:cNvPicPr>
          <p:nvPr/>
        </p:nvPicPr>
        <p:blipFill>
          <a:blip r:embed="rId2" cstate="print"/>
          <a:srcRect/>
          <a:stretch>
            <a:fillRect/>
          </a:stretch>
        </p:blipFill>
        <p:spPr bwMode="auto">
          <a:xfrm>
            <a:off x="1763688" y="188640"/>
            <a:ext cx="5443805" cy="3888432"/>
          </a:xfrm>
          <a:prstGeom prst="rect">
            <a:avLst/>
          </a:prstGeom>
          <a:noFill/>
        </p:spPr>
      </p:pic>
      <p:sp>
        <p:nvSpPr>
          <p:cNvPr id="5" name="4 - Αριστερό βέλος"/>
          <p:cNvSpPr/>
          <p:nvPr/>
        </p:nvSpPr>
        <p:spPr>
          <a:xfrm rot="19232705">
            <a:off x="6060922" y="1122742"/>
            <a:ext cx="576064" cy="360040"/>
          </a:xfrm>
          <a:prstGeom prst="left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ριστερό βέλος"/>
          <p:cNvSpPr/>
          <p:nvPr/>
        </p:nvSpPr>
        <p:spPr>
          <a:xfrm rot="19232705">
            <a:off x="6570233" y="1840937"/>
            <a:ext cx="576064" cy="376578"/>
          </a:xfrm>
          <a:prstGeom prst="left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293096"/>
            <a:ext cx="9144000" cy="2564904"/>
          </a:xfrm>
        </p:spPr>
        <p:txBody>
          <a:bodyPr>
            <a:normAutofit fontScale="70000" lnSpcReduction="20000"/>
          </a:bodyPr>
          <a:lstStyle/>
          <a:p>
            <a:pPr algn="ctr"/>
            <a:r>
              <a:rPr lang="el-GR" dirty="0" smtClean="0"/>
              <a:t>Ωοθήκη, άλλη περίπτωση καλοήθους </a:t>
            </a:r>
            <a:r>
              <a:rPr lang="el-GR" dirty="0" err="1" smtClean="0">
                <a:effectLst>
                  <a:outerShdw blurRad="38100" dist="38100" dir="2700000" algn="tl">
                    <a:srgbClr val="000000">
                      <a:alpha val="43137"/>
                    </a:srgbClr>
                  </a:outerShdw>
                </a:effectLst>
              </a:rPr>
              <a:t>τερατώματος</a:t>
            </a:r>
            <a:r>
              <a:rPr lang="el-GR" dirty="0" smtClean="0"/>
              <a:t>.</a:t>
            </a:r>
          </a:p>
          <a:p>
            <a:pPr algn="ctr">
              <a:buNone/>
            </a:pPr>
            <a:r>
              <a:rPr lang="el-GR" dirty="0" smtClean="0"/>
              <a:t>Μικρή μεγέθυνση.</a:t>
            </a:r>
          </a:p>
          <a:p>
            <a:endParaRPr lang="el-GR" dirty="0" smtClean="0"/>
          </a:p>
          <a:p>
            <a:pPr algn="just">
              <a:buNone/>
            </a:pPr>
            <a:r>
              <a:rPr lang="el-GR" dirty="0" smtClean="0"/>
              <a:t>     Ο </a:t>
            </a:r>
            <a:r>
              <a:rPr lang="el-GR" i="1" dirty="0" smtClean="0"/>
              <a:t>ενδο</a:t>
            </a:r>
            <a:r>
              <a:rPr lang="el-GR" dirty="0" smtClean="0"/>
              <a:t>δερμικά προερχόμενος ιστός (βλεννογόνος αναπνευστικού τύπου με κροσσωτό επιθήλιο και μικρούς βλεννογόνους αδένες) και ο </a:t>
            </a:r>
            <a:r>
              <a:rPr lang="el-GR" i="1" dirty="0" err="1" smtClean="0"/>
              <a:t>μεσο</a:t>
            </a:r>
            <a:r>
              <a:rPr lang="el-GR" dirty="0" err="1" smtClean="0"/>
              <a:t>δερμικά</a:t>
            </a:r>
            <a:r>
              <a:rPr lang="el-GR" dirty="0" smtClean="0"/>
              <a:t> προερχόμενος ιστός (χόνδρος, κάτω αριστερά) σχηματίζουν μια δομή που μοιάζει με βρόγχο. Το λίπος (πάνω μέρος της εικόνας) είναι επίσης ένας </a:t>
            </a:r>
            <a:r>
              <a:rPr lang="el-GR" i="1" dirty="0" err="1" smtClean="0"/>
              <a:t>μεσο</a:t>
            </a:r>
            <a:r>
              <a:rPr lang="el-GR" dirty="0" err="1" smtClean="0"/>
              <a:t>δερμικής</a:t>
            </a:r>
            <a:r>
              <a:rPr lang="el-GR" dirty="0" smtClean="0"/>
              <a:t> προέλευσης ιστός.</a:t>
            </a:r>
          </a:p>
        </p:txBody>
      </p:sp>
      <p:pic>
        <p:nvPicPr>
          <p:cNvPr id="9218" name="Picture 2" descr="C:\Users\User\Desktop\neok2150.jpg"/>
          <p:cNvPicPr>
            <a:picLocks noChangeAspect="1" noChangeArrowheads="1"/>
          </p:cNvPicPr>
          <p:nvPr/>
        </p:nvPicPr>
        <p:blipFill>
          <a:blip r:embed="rId2" cstate="print"/>
          <a:srcRect/>
          <a:stretch>
            <a:fillRect/>
          </a:stretch>
        </p:blipFill>
        <p:spPr bwMode="auto">
          <a:xfrm>
            <a:off x="2051720" y="188640"/>
            <a:ext cx="5342994" cy="381642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221088"/>
            <a:ext cx="8229600" cy="2636912"/>
          </a:xfrm>
        </p:spPr>
        <p:txBody>
          <a:bodyPr>
            <a:normAutofit fontScale="77500" lnSpcReduction="20000"/>
          </a:bodyPr>
          <a:lstStyle/>
          <a:p>
            <a:pPr algn="ctr"/>
            <a:r>
              <a:rPr lang="el-GR" dirty="0" smtClean="0"/>
              <a:t>Μασχαλιαίοι  </a:t>
            </a:r>
            <a:r>
              <a:rPr lang="el-GR" dirty="0" smtClean="0">
                <a:effectLst>
                  <a:outerShdw blurRad="38100" dist="38100" dir="2700000" algn="tl">
                    <a:srgbClr val="000000">
                      <a:alpha val="43137"/>
                    </a:srgbClr>
                  </a:outerShdw>
                </a:effectLst>
              </a:rPr>
              <a:t>λεμφαδένες</a:t>
            </a:r>
            <a:r>
              <a:rPr lang="el-GR" dirty="0" smtClean="0"/>
              <a:t>, </a:t>
            </a:r>
          </a:p>
          <a:p>
            <a:pPr marL="0" indent="0" algn="ctr">
              <a:buNone/>
            </a:pPr>
            <a:r>
              <a:rPr lang="el-GR" dirty="0" smtClean="0"/>
              <a:t>με </a:t>
            </a:r>
            <a:r>
              <a:rPr lang="el-GR" dirty="0" smtClean="0">
                <a:effectLst>
                  <a:outerShdw blurRad="38100" dist="38100" dir="2700000" algn="tl">
                    <a:srgbClr val="000000">
                      <a:alpha val="43137"/>
                    </a:srgbClr>
                  </a:outerShdw>
                </a:effectLst>
              </a:rPr>
              <a:t>μεταστάσεις</a:t>
            </a:r>
            <a:r>
              <a:rPr lang="el-GR" dirty="0" smtClean="0"/>
              <a:t> καρκίνου του μαστού.</a:t>
            </a:r>
          </a:p>
          <a:p>
            <a:pPr marL="0" indent="0" algn="ctr">
              <a:buNone/>
            </a:pPr>
            <a:r>
              <a:rPr lang="el-GR" dirty="0" smtClean="0"/>
              <a:t>Μακροσκοπική επιφάνεια διατομής.</a:t>
            </a:r>
          </a:p>
          <a:p>
            <a:endParaRPr lang="el-GR" dirty="0" smtClean="0"/>
          </a:p>
          <a:p>
            <a:pPr marL="0" indent="0" algn="just">
              <a:buNone/>
            </a:pPr>
            <a:r>
              <a:rPr lang="el-GR" dirty="0" smtClean="0"/>
              <a:t>Στον μεγαλύτερο λεμφαδένα, ο </a:t>
            </a:r>
            <a:r>
              <a:rPr lang="el-GR" dirty="0" err="1" smtClean="0"/>
              <a:t>υποκαψικός</a:t>
            </a:r>
            <a:r>
              <a:rPr lang="el-GR" dirty="0" smtClean="0"/>
              <a:t> </a:t>
            </a:r>
            <a:r>
              <a:rPr lang="el-GR" dirty="0" err="1" smtClean="0"/>
              <a:t>λεμφόκολπός</a:t>
            </a:r>
            <a:r>
              <a:rPr lang="el-GR" dirty="0" smtClean="0"/>
              <a:t> του αντικαθίσταται από ωχρόλευκης χροιάς, καρκίνωμα. Οι μικρότεροι λεμφαδένες αντικαθίστανται εν μέρει ή πλήρως.</a:t>
            </a:r>
            <a:endParaRPr lang="el-GR" dirty="0"/>
          </a:p>
        </p:txBody>
      </p:sp>
      <p:pic>
        <p:nvPicPr>
          <p:cNvPr id="6146" name="Picture 2" descr="C:\Users\Νεφέλη\Desktop\neok216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9792" y="188639"/>
            <a:ext cx="3384376" cy="39171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Δεξιό βέλος 3"/>
          <p:cNvSpPr/>
          <p:nvPr/>
        </p:nvSpPr>
        <p:spPr>
          <a:xfrm rot="2044269">
            <a:off x="4236638" y="91526"/>
            <a:ext cx="360040" cy="242316"/>
          </a:xfrm>
          <a:prstGeom prst="rightArrow">
            <a:avLst>
              <a:gd name="adj1" fmla="val 34906"/>
              <a:gd name="adj2" fmla="val 50000"/>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ιό βέλος 5"/>
          <p:cNvSpPr/>
          <p:nvPr/>
        </p:nvSpPr>
        <p:spPr>
          <a:xfrm rot="12976229">
            <a:off x="4968835" y="1135759"/>
            <a:ext cx="360040" cy="242316"/>
          </a:xfrm>
          <a:prstGeom prst="rightArrow">
            <a:avLst>
              <a:gd name="adj1" fmla="val 34906"/>
              <a:gd name="adj2" fmla="val 50000"/>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77072"/>
            <a:ext cx="8229600" cy="2780928"/>
          </a:xfrm>
        </p:spPr>
        <p:txBody>
          <a:bodyPr>
            <a:normAutofit fontScale="92500" lnSpcReduction="20000"/>
          </a:bodyPr>
          <a:lstStyle/>
          <a:p>
            <a:pPr algn="ctr"/>
            <a:r>
              <a:rPr lang="el-GR" dirty="0" smtClean="0"/>
              <a:t>Λεμφαδένας, </a:t>
            </a:r>
            <a:r>
              <a:rPr lang="el-GR" dirty="0" err="1" smtClean="0">
                <a:effectLst>
                  <a:outerShdw blurRad="38100" dist="38100" dir="2700000" algn="tl">
                    <a:srgbClr val="000000">
                      <a:alpha val="43137"/>
                    </a:srgbClr>
                  </a:outerShdw>
                </a:effectLst>
              </a:rPr>
              <a:t>λεμφογενής</a:t>
            </a:r>
            <a:r>
              <a:rPr lang="el-GR" dirty="0" smtClean="0">
                <a:effectLst>
                  <a:outerShdw blurRad="38100" dist="38100" dir="2700000" algn="tl">
                    <a:srgbClr val="000000">
                      <a:alpha val="43137"/>
                    </a:srgbClr>
                  </a:outerShdw>
                </a:effectLst>
              </a:rPr>
              <a:t> μετάσταση </a:t>
            </a:r>
            <a:r>
              <a:rPr lang="el-GR" dirty="0" smtClean="0"/>
              <a:t>από καρκίνωμα του μαστού. Μικρή μεγέθυνση.</a:t>
            </a:r>
          </a:p>
          <a:p>
            <a:pPr marL="0" indent="0" algn="just">
              <a:buNone/>
            </a:pPr>
            <a:r>
              <a:rPr lang="el-GR" dirty="0" smtClean="0"/>
              <a:t>Το μεγαλύτερο μέρος του λεμφαδένα έχει αντικατασταθεί διάχυτα από κύτταρα του όγκου. Κάποιο υπολειπόμενο </a:t>
            </a:r>
            <a:r>
              <a:rPr lang="el-GR" dirty="0" err="1" smtClean="0"/>
              <a:t>λεμφαδενικό</a:t>
            </a:r>
            <a:r>
              <a:rPr lang="el-GR" dirty="0" smtClean="0"/>
              <a:t> παρέγχυμα με μερικά βλαστικά κέντρα διακρίνεται στο κάτω αριστερό μέρος.</a:t>
            </a:r>
            <a:endParaRPr lang="el-GR" dirty="0"/>
          </a:p>
        </p:txBody>
      </p:sp>
      <p:pic>
        <p:nvPicPr>
          <p:cNvPr id="7170" name="Picture 2" descr="C:\Users\Νεφέλη\Desktop\neok217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88640"/>
            <a:ext cx="5349166"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Αστέρι 5 ακτινών 3"/>
          <p:cNvSpPr/>
          <p:nvPr/>
        </p:nvSpPr>
        <p:spPr>
          <a:xfrm>
            <a:off x="5194920" y="986456"/>
            <a:ext cx="914400" cy="914400"/>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861048"/>
            <a:ext cx="9144000" cy="3212976"/>
          </a:xfrm>
        </p:spPr>
        <p:txBody>
          <a:bodyPr>
            <a:normAutofit/>
          </a:bodyPr>
          <a:lstStyle/>
          <a:p>
            <a:pPr algn="ctr"/>
            <a:r>
              <a:rPr lang="el-GR" dirty="0" smtClean="0"/>
              <a:t>Λεμφαδένας, </a:t>
            </a:r>
            <a:r>
              <a:rPr lang="el-GR" dirty="0" smtClean="0">
                <a:effectLst>
                  <a:outerShdw blurRad="38100" dist="38100" dir="2700000" algn="tl">
                    <a:srgbClr val="000000">
                      <a:alpha val="43137"/>
                    </a:srgbClr>
                  </a:outerShdw>
                </a:effectLst>
              </a:rPr>
              <a:t>λεμφικές μεταστάσεις </a:t>
            </a:r>
            <a:r>
              <a:rPr lang="el-GR" dirty="0" smtClean="0"/>
              <a:t>από καρκίνωμα του μαστού. Υψηλή μεγέθυνση.</a:t>
            </a:r>
          </a:p>
          <a:p>
            <a:pPr marL="0" indent="0" algn="just">
              <a:buNone/>
            </a:pPr>
            <a:r>
              <a:rPr lang="el-GR" dirty="0" smtClean="0"/>
              <a:t>Σε μεγαλύτερη μεγέθυνση, φαίνεται ότι τα καρκινικά κύτταρα περιέχουν </a:t>
            </a:r>
            <a:r>
              <a:rPr lang="el-GR" dirty="0" err="1" smtClean="0"/>
              <a:t>κυτταροπλασματικά</a:t>
            </a:r>
            <a:r>
              <a:rPr lang="el-GR" dirty="0" smtClean="0"/>
              <a:t> κενοτόπια βλέννης, υποδεικνύοντας ότι πρόκειται για </a:t>
            </a:r>
            <a:r>
              <a:rPr lang="el-GR" dirty="0" smtClean="0">
                <a:effectLst>
                  <a:outerShdw blurRad="38100" dist="38100" dir="2700000" algn="tl">
                    <a:srgbClr val="000000">
                      <a:alpha val="43137"/>
                    </a:srgbClr>
                  </a:outerShdw>
                </a:effectLst>
              </a:rPr>
              <a:t>αδενο</a:t>
            </a:r>
            <a:r>
              <a:rPr lang="el-GR" dirty="0" smtClean="0"/>
              <a:t>καρκίνωμα.</a:t>
            </a:r>
            <a:endParaRPr lang="el-GR" dirty="0"/>
          </a:p>
        </p:txBody>
      </p:sp>
      <p:pic>
        <p:nvPicPr>
          <p:cNvPr id="8194" name="Picture 2" descr="C:\Users\Νεφέλη\Desktop\neok218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712" y="177216"/>
            <a:ext cx="5258176" cy="37558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Βέλος προς τα κάτω 3"/>
          <p:cNvSpPr/>
          <p:nvPr/>
        </p:nvSpPr>
        <p:spPr>
          <a:xfrm>
            <a:off x="4499992" y="2104304"/>
            <a:ext cx="288032" cy="432048"/>
          </a:xfrm>
          <a:prstGeom prst="down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509120"/>
            <a:ext cx="9144000" cy="2348880"/>
          </a:xfrm>
        </p:spPr>
        <p:txBody>
          <a:bodyPr>
            <a:normAutofit fontScale="77500" lnSpcReduction="20000"/>
          </a:bodyPr>
          <a:lstStyle/>
          <a:p>
            <a:pPr algn="ctr"/>
            <a:r>
              <a:rPr lang="el-GR" dirty="0" smtClean="0"/>
              <a:t>Θυρεοειδής αδένας, </a:t>
            </a:r>
            <a:r>
              <a:rPr lang="el-GR" dirty="0" err="1" smtClean="0"/>
              <a:t>θυλακιώδες</a:t>
            </a:r>
            <a:r>
              <a:rPr lang="el-GR" dirty="0" smtClean="0"/>
              <a:t> </a:t>
            </a:r>
            <a:r>
              <a:rPr lang="el-GR" b="1" dirty="0" smtClean="0"/>
              <a:t>αδένωμα</a:t>
            </a:r>
            <a:r>
              <a:rPr lang="el-GR" dirty="0" smtClean="0"/>
              <a:t>.</a:t>
            </a:r>
          </a:p>
          <a:p>
            <a:pPr marL="0" indent="0" algn="ctr">
              <a:buNone/>
            </a:pPr>
            <a:r>
              <a:rPr lang="el-GR" dirty="0" smtClean="0"/>
              <a:t>Υψηλή μεγέθυνση.</a:t>
            </a:r>
          </a:p>
          <a:p>
            <a:pPr algn="just"/>
            <a:r>
              <a:rPr lang="el-GR" dirty="0" smtClean="0"/>
              <a:t>Καλά σχηματισμένα, ομαλού σχήματος, χαμηλά κυβοειδή </a:t>
            </a:r>
            <a:r>
              <a:rPr lang="el-GR" dirty="0" err="1" smtClean="0"/>
              <a:t>θυλακιώδη</a:t>
            </a:r>
            <a:r>
              <a:rPr lang="el-GR" dirty="0" smtClean="0"/>
              <a:t> επιθηλιακά κύτταρα που είναι </a:t>
            </a:r>
            <a:r>
              <a:rPr lang="el-GR" dirty="0" smtClean="0">
                <a:effectLst>
                  <a:outerShdw blurRad="38100" dist="38100" dir="2700000" algn="tl">
                    <a:srgbClr val="000000">
                      <a:alpha val="43137"/>
                    </a:srgbClr>
                  </a:outerShdw>
                </a:effectLst>
              </a:rPr>
              <a:t>πλήρως διαφοροποιημένα</a:t>
            </a:r>
            <a:r>
              <a:rPr lang="el-GR" dirty="0" smtClean="0"/>
              <a:t> και παρουσιάζουν </a:t>
            </a:r>
            <a:r>
              <a:rPr lang="el-GR" dirty="0" smtClean="0">
                <a:effectLst>
                  <a:outerShdw blurRad="38100" dist="38100" dir="2700000" algn="tl">
                    <a:srgbClr val="000000">
                      <a:alpha val="43137"/>
                    </a:srgbClr>
                  </a:outerShdw>
                </a:effectLst>
              </a:rPr>
              <a:t>φυσιολογική πολικότητα</a:t>
            </a:r>
            <a:r>
              <a:rPr lang="el-GR" dirty="0" smtClean="0"/>
              <a:t>. Όλοι οι </a:t>
            </a:r>
            <a:r>
              <a:rPr lang="el-GR" dirty="0" smtClean="0">
                <a:effectLst>
                  <a:outerShdw blurRad="38100" dist="38100" dir="2700000" algn="tl">
                    <a:srgbClr val="000000">
                      <a:alpha val="43137"/>
                    </a:srgbClr>
                  </a:outerShdw>
                </a:effectLst>
              </a:rPr>
              <a:t>πυρήνες</a:t>
            </a:r>
            <a:r>
              <a:rPr lang="el-GR" dirty="0" smtClean="0"/>
              <a:t> φαίνονται </a:t>
            </a:r>
            <a:r>
              <a:rPr lang="el-GR" dirty="0" smtClean="0">
                <a:effectLst>
                  <a:outerShdw blurRad="38100" dist="38100" dir="2700000" algn="tl">
                    <a:srgbClr val="000000">
                      <a:alpha val="43137"/>
                    </a:srgbClr>
                  </a:outerShdw>
                </a:effectLst>
              </a:rPr>
              <a:t>παρόμοιοι</a:t>
            </a:r>
            <a:r>
              <a:rPr lang="el-GR" dirty="0" smtClean="0"/>
              <a:t> και </a:t>
            </a:r>
            <a:r>
              <a:rPr lang="el-GR" dirty="0" smtClean="0">
                <a:effectLst>
                  <a:outerShdw blurRad="38100" dist="38100" dir="2700000" algn="tl">
                    <a:srgbClr val="000000">
                      <a:alpha val="43137"/>
                    </a:srgbClr>
                  </a:outerShdw>
                </a:effectLst>
              </a:rPr>
              <a:t>σε τάξη</a:t>
            </a:r>
            <a:r>
              <a:rPr lang="el-GR" dirty="0" smtClean="0"/>
              <a:t>.</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1673400" y="236645"/>
            <a:ext cx="5832648" cy="41661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861048"/>
            <a:ext cx="8229600" cy="2996952"/>
          </a:xfrm>
        </p:spPr>
        <p:txBody>
          <a:bodyPr>
            <a:normAutofit fontScale="85000" lnSpcReduction="20000"/>
          </a:bodyPr>
          <a:lstStyle/>
          <a:p>
            <a:pPr algn="ctr"/>
            <a:r>
              <a:rPr lang="el-GR" dirty="0" smtClean="0"/>
              <a:t>Ήπαρ, </a:t>
            </a:r>
            <a:r>
              <a:rPr lang="el-GR" dirty="0" err="1" smtClean="0">
                <a:effectLst>
                  <a:outerShdw blurRad="38100" dist="38100" dir="2700000" algn="tl">
                    <a:srgbClr val="000000">
                      <a:alpha val="43137"/>
                    </a:srgbClr>
                  </a:outerShdw>
                </a:effectLst>
              </a:rPr>
              <a:t>αιματογενείς</a:t>
            </a:r>
            <a:r>
              <a:rPr lang="el-GR" dirty="0" smtClean="0">
                <a:effectLst>
                  <a:outerShdw blurRad="38100" dist="38100" dir="2700000" algn="tl">
                    <a:srgbClr val="000000">
                      <a:alpha val="43137"/>
                    </a:srgbClr>
                  </a:outerShdw>
                </a:effectLst>
              </a:rPr>
              <a:t> μεταστάσεις </a:t>
            </a:r>
            <a:r>
              <a:rPr lang="el-GR" dirty="0" smtClean="0"/>
              <a:t>από παγκρεατικό καρκίνωμα. Μακροσκοπική επιφάνεια διατομής.</a:t>
            </a:r>
          </a:p>
          <a:p>
            <a:pPr algn="ctr"/>
            <a:endParaRPr lang="el-GR" dirty="0" smtClean="0"/>
          </a:p>
          <a:p>
            <a:pPr marL="0" indent="0" algn="just">
              <a:buNone/>
            </a:pPr>
            <a:r>
              <a:rPr lang="el-GR" dirty="0" smtClean="0">
                <a:effectLst>
                  <a:outerShdw blurRad="38100" dist="38100" dir="2700000" algn="tl">
                    <a:srgbClr val="000000">
                      <a:alpha val="43137"/>
                    </a:srgbClr>
                  </a:outerShdw>
                </a:effectLst>
              </a:rPr>
              <a:t>Πολλαπλές</a:t>
            </a:r>
            <a:r>
              <a:rPr lang="el-GR" dirty="0" smtClean="0"/>
              <a:t> λευκόφαιες μάζες είναι παρούσες. Αυτή η εμφάνιση </a:t>
            </a:r>
            <a:r>
              <a:rPr lang="el-GR" i="1" dirty="0" smtClean="0"/>
              <a:t>συνήθως</a:t>
            </a:r>
            <a:r>
              <a:rPr lang="el-GR" dirty="0" smtClean="0"/>
              <a:t> οφείλεται σε μετάσταση. Ένας πρωτοπαθής όγκος του ήπατος  είναι πιθανότερο να σχηματίσει ένα ή μόνο λίγα </a:t>
            </a:r>
            <a:r>
              <a:rPr lang="el-GR" dirty="0" err="1" smtClean="0"/>
              <a:t>οζία</a:t>
            </a:r>
            <a:r>
              <a:rPr lang="el-GR" dirty="0" smtClean="0"/>
              <a:t>, </a:t>
            </a:r>
            <a:r>
              <a:rPr lang="el-GR" dirty="0" err="1" smtClean="0"/>
              <a:t>δορυφόρα</a:t>
            </a:r>
            <a:r>
              <a:rPr lang="el-GR" dirty="0" smtClean="0"/>
              <a:t> μιας μεγαλύτερης μάζας.</a:t>
            </a:r>
            <a:endParaRPr lang="el-GR" dirty="0"/>
          </a:p>
        </p:txBody>
      </p:sp>
      <p:pic>
        <p:nvPicPr>
          <p:cNvPr id="9218" name="Picture 2" descr="C:\Users\Νεφέλη\Desktop\neok219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88639"/>
            <a:ext cx="5549242" cy="345638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05064"/>
            <a:ext cx="8229600" cy="2852936"/>
          </a:xfrm>
        </p:spPr>
        <p:txBody>
          <a:bodyPr>
            <a:normAutofit fontScale="70000" lnSpcReduction="20000"/>
          </a:bodyPr>
          <a:lstStyle/>
          <a:p>
            <a:pPr algn="ctr"/>
            <a:r>
              <a:rPr lang="el-GR" dirty="0" smtClean="0"/>
              <a:t>Ήπαρ, </a:t>
            </a:r>
            <a:r>
              <a:rPr lang="el-GR" dirty="0" err="1" smtClean="0">
                <a:effectLst>
                  <a:outerShdw blurRad="38100" dist="38100" dir="2700000" algn="tl">
                    <a:srgbClr val="000000">
                      <a:alpha val="43137"/>
                    </a:srgbClr>
                  </a:outerShdw>
                </a:effectLst>
              </a:rPr>
              <a:t>αιματογενείς</a:t>
            </a:r>
            <a:r>
              <a:rPr lang="el-GR" dirty="0" smtClean="0">
                <a:effectLst>
                  <a:outerShdw blurRad="38100" dist="38100" dir="2700000" algn="tl">
                    <a:srgbClr val="000000">
                      <a:alpha val="43137"/>
                    </a:srgbClr>
                  </a:outerShdw>
                </a:effectLst>
              </a:rPr>
              <a:t> μεταστάσεις </a:t>
            </a:r>
            <a:r>
              <a:rPr lang="el-GR" dirty="0" smtClean="0"/>
              <a:t>από παγκρεατικό καρκίνωμα.</a:t>
            </a:r>
          </a:p>
          <a:p>
            <a:pPr marL="0" indent="0" algn="ctr">
              <a:buNone/>
            </a:pPr>
            <a:r>
              <a:rPr lang="el-GR" dirty="0" smtClean="0"/>
              <a:t> Χαμηλή μεγέθυνση.</a:t>
            </a:r>
          </a:p>
          <a:p>
            <a:endParaRPr lang="el-GR" dirty="0" smtClean="0"/>
          </a:p>
          <a:p>
            <a:pPr marL="0" indent="0" algn="just">
              <a:buNone/>
            </a:pPr>
            <a:r>
              <a:rPr lang="el-GR" dirty="0" smtClean="0"/>
              <a:t>Στα αριστερά, </a:t>
            </a:r>
            <a:r>
              <a:rPr lang="el-GR" dirty="0" err="1" smtClean="0"/>
              <a:t>υποσημαίνεται</a:t>
            </a:r>
            <a:r>
              <a:rPr lang="el-GR" dirty="0" smtClean="0"/>
              <a:t> η χαρακτηριστική αρχιτεκτονική του υπολειμματικού φυσιολογικού ηπατικού παρεγχύματος. Στα δεξιά, ο ιστός του ήπατος έχει αντικατασταθεί από τους ακανόνιστα διαμορφωμένους, αποδιοργανωμένους αδένες ενός αδενοκαρκινώματος.</a:t>
            </a:r>
            <a:endParaRPr lang="el-GR" dirty="0"/>
          </a:p>
        </p:txBody>
      </p:sp>
      <p:pic>
        <p:nvPicPr>
          <p:cNvPr id="10242" name="Picture 2" descr="C:\Users\Νεφέλη\Desktop\neok22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18" y="116632"/>
            <a:ext cx="5224971" cy="367240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437112"/>
            <a:ext cx="9144000" cy="2420888"/>
          </a:xfrm>
        </p:spPr>
        <p:txBody>
          <a:bodyPr>
            <a:normAutofit fontScale="77500" lnSpcReduction="20000"/>
          </a:bodyPr>
          <a:lstStyle/>
          <a:p>
            <a:pPr algn="ctr"/>
            <a:r>
              <a:rPr lang="el-GR" dirty="0" smtClean="0"/>
              <a:t>Ήπαρ, </a:t>
            </a:r>
            <a:r>
              <a:rPr lang="el-GR" dirty="0" err="1" smtClean="0">
                <a:effectLst>
                  <a:outerShdw blurRad="38100" dist="38100" dir="2700000" algn="tl">
                    <a:srgbClr val="000000">
                      <a:alpha val="43137"/>
                    </a:srgbClr>
                  </a:outerShdw>
                </a:effectLst>
              </a:rPr>
              <a:t>αιματογενείς</a:t>
            </a:r>
            <a:r>
              <a:rPr lang="el-GR" dirty="0" smtClean="0">
                <a:effectLst>
                  <a:outerShdw blurRad="38100" dist="38100" dir="2700000" algn="tl">
                    <a:srgbClr val="000000">
                      <a:alpha val="43137"/>
                    </a:srgbClr>
                  </a:outerShdw>
                </a:effectLst>
              </a:rPr>
              <a:t> μεταστάσεις </a:t>
            </a:r>
            <a:r>
              <a:rPr lang="el-GR" dirty="0" smtClean="0"/>
              <a:t>από παγκρεατικό καρκίνωμα. Μεσαία μεγέθυνση.</a:t>
            </a:r>
          </a:p>
          <a:p>
            <a:pPr marL="0" indent="0" algn="just">
              <a:buNone/>
            </a:pPr>
            <a:r>
              <a:rPr lang="el-GR" dirty="0" smtClean="0"/>
              <a:t>Σε υψηλότερη μεγέθυνση, μπορούν να παρατηρηθούν τα πλειόμορφα κύτταρα με τους </a:t>
            </a:r>
            <a:r>
              <a:rPr lang="el-GR" dirty="0" err="1" smtClean="0"/>
              <a:t>υπερχρωμικούς</a:t>
            </a:r>
            <a:r>
              <a:rPr lang="el-GR" dirty="0" smtClean="0"/>
              <a:t> πυρήνες τους που σχηματίζουν τους αποδιοργανωμένους </a:t>
            </a:r>
            <a:r>
              <a:rPr lang="el-GR" dirty="0" smtClean="0">
                <a:effectLst>
                  <a:outerShdw blurRad="38100" dist="38100" dir="2700000" algn="tl">
                    <a:srgbClr val="000000">
                      <a:alpha val="43137"/>
                    </a:srgbClr>
                  </a:outerShdw>
                </a:effectLst>
              </a:rPr>
              <a:t>αδένες</a:t>
            </a:r>
            <a:r>
              <a:rPr lang="el-GR" dirty="0" smtClean="0"/>
              <a:t>. Αυτό το παγκρεατικό αδενοκαρκίνωμα έδωσε μετάσταση στο ήπαρ </a:t>
            </a:r>
            <a:r>
              <a:rPr lang="el-GR" dirty="0" smtClean="0">
                <a:effectLst>
                  <a:outerShdw blurRad="38100" dist="38100" dir="2700000" algn="tl">
                    <a:srgbClr val="000000">
                      <a:alpha val="43137"/>
                    </a:srgbClr>
                  </a:outerShdw>
                </a:effectLst>
              </a:rPr>
              <a:t>μέσω του συστήματος της πυλαίας φλέβας </a:t>
            </a:r>
            <a:r>
              <a:rPr lang="el-GR" dirty="0" smtClean="0"/>
              <a:t>(κι όχι κατά συνέχεια ιστού). </a:t>
            </a:r>
            <a:endParaRPr lang="el-GR" dirty="0"/>
          </a:p>
        </p:txBody>
      </p:sp>
      <p:pic>
        <p:nvPicPr>
          <p:cNvPr id="11266" name="Picture 2" descr="C:\Users\Νεφέλη\Desktop\neok22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188640"/>
            <a:ext cx="5918066" cy="417646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573016"/>
            <a:ext cx="8229600" cy="3284984"/>
          </a:xfrm>
        </p:spPr>
        <p:txBody>
          <a:bodyPr>
            <a:normAutofit fontScale="77500" lnSpcReduction="20000"/>
          </a:bodyPr>
          <a:lstStyle/>
          <a:p>
            <a:pPr algn="ctr"/>
            <a:r>
              <a:rPr lang="el-GR" dirty="0" smtClean="0"/>
              <a:t>Σπόνδυλοι, </a:t>
            </a:r>
            <a:r>
              <a:rPr lang="el-GR" dirty="0" err="1" smtClean="0">
                <a:effectLst>
                  <a:outerShdw blurRad="38100" dist="38100" dir="2700000" algn="tl">
                    <a:srgbClr val="000000">
                      <a:alpha val="43137"/>
                    </a:srgbClr>
                  </a:outerShdw>
                </a:effectLst>
              </a:rPr>
              <a:t>αιματογενείς</a:t>
            </a:r>
            <a:r>
              <a:rPr lang="el-GR" dirty="0" smtClean="0">
                <a:effectLst>
                  <a:outerShdw blurRad="38100" dist="38100" dir="2700000" algn="tl">
                    <a:srgbClr val="000000">
                      <a:alpha val="43137"/>
                    </a:srgbClr>
                  </a:outerShdw>
                </a:effectLst>
              </a:rPr>
              <a:t> μεταστάσεις </a:t>
            </a:r>
            <a:r>
              <a:rPr lang="el-GR" dirty="0" smtClean="0"/>
              <a:t>από </a:t>
            </a:r>
          </a:p>
          <a:p>
            <a:pPr marL="0" indent="0" algn="ctr">
              <a:buNone/>
            </a:pPr>
            <a:r>
              <a:rPr lang="el-GR" dirty="0" smtClean="0">
                <a:effectLst>
                  <a:outerShdw blurRad="38100" dist="38100" dir="2700000" algn="tl">
                    <a:srgbClr val="000000">
                      <a:alpha val="43137"/>
                    </a:srgbClr>
                  </a:outerShdw>
                </a:effectLst>
              </a:rPr>
              <a:t>καρκίνωμα πνευμονικού βρόγχου</a:t>
            </a:r>
            <a:r>
              <a:rPr lang="el-GR" dirty="0" smtClean="0"/>
              <a:t>.</a:t>
            </a:r>
          </a:p>
          <a:p>
            <a:pPr marL="0" indent="0" algn="ctr">
              <a:buNone/>
            </a:pPr>
            <a:r>
              <a:rPr lang="el-GR" dirty="0" smtClean="0"/>
              <a:t>Μακροσκοπική επιφάνεια διατομής.</a:t>
            </a:r>
          </a:p>
          <a:p>
            <a:pPr algn="ctr"/>
            <a:endParaRPr lang="el-GR" dirty="0" smtClean="0"/>
          </a:p>
          <a:p>
            <a:pPr marL="0" indent="0" algn="just">
              <a:buNone/>
            </a:pPr>
            <a:r>
              <a:rPr lang="el-GR" dirty="0" smtClean="0">
                <a:effectLst>
                  <a:outerShdw blurRad="38100" dist="38100" dir="2700000" algn="tl">
                    <a:srgbClr val="000000">
                      <a:alpha val="43137"/>
                    </a:srgbClr>
                  </a:outerShdw>
                </a:effectLst>
              </a:rPr>
              <a:t>Πολλαπλά</a:t>
            </a:r>
            <a:r>
              <a:rPr lang="el-GR" dirty="0" smtClean="0"/>
              <a:t> μικρά λευκόφαια </a:t>
            </a:r>
            <a:r>
              <a:rPr lang="el-GR" dirty="0" err="1" smtClean="0"/>
              <a:t>οζία</a:t>
            </a:r>
            <a:r>
              <a:rPr lang="el-GR" dirty="0" smtClean="0"/>
              <a:t> είναι παρόντα. Συχνά προκαλούν πόνο στα οστά. Οι μεταστάσεις στο οστό μπορούν να είναι είτε οστεο</a:t>
            </a:r>
            <a:r>
              <a:rPr lang="el-GR" dirty="0" smtClean="0">
                <a:effectLst>
                  <a:outerShdw blurRad="38100" dist="38100" dir="2700000" algn="tl">
                    <a:srgbClr val="000000">
                      <a:alpha val="43137"/>
                    </a:srgbClr>
                  </a:outerShdw>
                </a:effectLst>
              </a:rPr>
              <a:t>λυτικές</a:t>
            </a:r>
            <a:r>
              <a:rPr lang="el-GR" dirty="0" smtClean="0"/>
              <a:t> (καταστρέφοντας τα οστά) είτε </a:t>
            </a:r>
            <a:r>
              <a:rPr lang="el-GR" dirty="0" err="1" smtClean="0"/>
              <a:t>οστεο</a:t>
            </a:r>
            <a:r>
              <a:rPr lang="el-GR" dirty="0" err="1" smtClean="0">
                <a:effectLst>
                  <a:outerShdw blurRad="38100" dist="38100" dir="2700000" algn="tl">
                    <a:srgbClr val="000000">
                      <a:alpha val="43137"/>
                    </a:srgbClr>
                  </a:outerShdw>
                </a:effectLst>
              </a:rPr>
              <a:t>βλαστικές</a:t>
            </a:r>
            <a:r>
              <a:rPr lang="el-GR" dirty="0" smtClean="0"/>
              <a:t> (διεγείροντας τον σχηματισμό οστού).</a:t>
            </a:r>
            <a:endParaRPr lang="el-GR" dirty="0"/>
          </a:p>
        </p:txBody>
      </p:sp>
      <p:pic>
        <p:nvPicPr>
          <p:cNvPr id="12290" name="Picture 2" descr="C:\Users\Νεφέλη\Desktop\neok22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260648"/>
            <a:ext cx="8333184" cy="295232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933056"/>
            <a:ext cx="9144000" cy="2924944"/>
          </a:xfrm>
        </p:spPr>
        <p:txBody>
          <a:bodyPr>
            <a:normAutofit fontScale="85000" lnSpcReduction="20000"/>
          </a:bodyPr>
          <a:lstStyle/>
          <a:p>
            <a:pPr algn="ctr"/>
            <a:r>
              <a:rPr lang="el-GR" dirty="0" smtClean="0"/>
              <a:t>Οστό, </a:t>
            </a:r>
            <a:r>
              <a:rPr lang="el-GR" dirty="0" err="1" smtClean="0">
                <a:effectLst>
                  <a:outerShdw blurRad="38100" dist="38100" dir="2700000" algn="tl">
                    <a:srgbClr val="000000">
                      <a:alpha val="43137"/>
                    </a:srgbClr>
                  </a:outerShdw>
                </a:effectLst>
              </a:rPr>
              <a:t>αιματογενείς</a:t>
            </a:r>
            <a:r>
              <a:rPr lang="el-GR" dirty="0" smtClean="0">
                <a:effectLst>
                  <a:outerShdw blurRad="38100" dist="38100" dir="2700000" algn="tl">
                    <a:srgbClr val="000000">
                      <a:alpha val="43137"/>
                    </a:srgbClr>
                  </a:outerShdw>
                </a:effectLst>
              </a:rPr>
              <a:t> μεταστάσεις </a:t>
            </a:r>
          </a:p>
          <a:p>
            <a:pPr marL="0" indent="0" algn="ctr">
              <a:buNone/>
            </a:pPr>
            <a:r>
              <a:rPr lang="el-GR" dirty="0" smtClean="0">
                <a:effectLst>
                  <a:outerShdw blurRad="38100" dist="38100" dir="2700000" algn="tl">
                    <a:srgbClr val="000000">
                      <a:alpha val="43137"/>
                    </a:srgbClr>
                  </a:outerShdw>
                </a:effectLst>
              </a:rPr>
              <a:t>από καρκίνωμα του προστάτη αδένα</a:t>
            </a:r>
            <a:r>
              <a:rPr lang="el-GR" dirty="0" smtClean="0"/>
              <a:t>.</a:t>
            </a:r>
          </a:p>
          <a:p>
            <a:pPr marL="0" indent="0" algn="ctr">
              <a:buNone/>
            </a:pPr>
            <a:r>
              <a:rPr lang="el-GR" dirty="0" smtClean="0"/>
              <a:t>Χαμηλή μεγέθυνση.</a:t>
            </a:r>
          </a:p>
          <a:p>
            <a:pPr marL="0" indent="0" algn="just">
              <a:buNone/>
            </a:pPr>
            <a:r>
              <a:rPr lang="el-GR" dirty="0" smtClean="0"/>
              <a:t>Οι οστικές δοκίδες είναι </a:t>
            </a:r>
            <a:r>
              <a:rPr lang="el-GR" dirty="0" err="1" smtClean="0">
                <a:effectLst>
                  <a:outerShdw blurRad="38100" dist="38100" dir="2700000" algn="tl">
                    <a:srgbClr val="000000">
                      <a:alpha val="43137"/>
                    </a:srgbClr>
                  </a:outerShdw>
                </a:effectLst>
              </a:rPr>
              <a:t>παχυσμένες</a:t>
            </a:r>
            <a:r>
              <a:rPr lang="el-GR" dirty="0" smtClean="0"/>
              <a:t>. Το μεταστατικό καρκίνωμα προστάτη χαρακτηριστικά ακολουθεί  αυτό το πρότυπο, όταν διηθεί τα οστά. Τα μεταστατικά κύτταρα δεν είναι ορατά σε αυτήν την μεγέθυνση.</a:t>
            </a:r>
            <a:endParaRPr lang="el-GR" dirty="0"/>
          </a:p>
        </p:txBody>
      </p:sp>
      <p:pic>
        <p:nvPicPr>
          <p:cNvPr id="13314" name="Picture 2" descr="C:\Users\Νεφέλη\Desktop\neok223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88640"/>
            <a:ext cx="5311333" cy="367240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221088"/>
            <a:ext cx="8229600" cy="2636912"/>
          </a:xfrm>
        </p:spPr>
        <p:txBody>
          <a:bodyPr>
            <a:normAutofit fontScale="85000" lnSpcReduction="10000"/>
          </a:bodyPr>
          <a:lstStyle/>
          <a:p>
            <a:pPr algn="ctr"/>
            <a:r>
              <a:rPr lang="el-GR" dirty="0" smtClean="0"/>
              <a:t>Οστό, </a:t>
            </a:r>
            <a:r>
              <a:rPr lang="el-GR" dirty="0" err="1" smtClean="0">
                <a:effectLst>
                  <a:outerShdw blurRad="38100" dist="38100" dir="2700000" algn="tl">
                    <a:srgbClr val="000000">
                      <a:alpha val="43137"/>
                    </a:srgbClr>
                  </a:outerShdw>
                </a:effectLst>
              </a:rPr>
              <a:t>αιματογενείς</a:t>
            </a:r>
            <a:r>
              <a:rPr lang="el-GR" dirty="0" smtClean="0">
                <a:effectLst>
                  <a:outerShdw blurRad="38100" dist="38100" dir="2700000" algn="tl">
                    <a:srgbClr val="000000">
                      <a:alpha val="43137"/>
                    </a:srgbClr>
                  </a:outerShdw>
                </a:effectLst>
              </a:rPr>
              <a:t> μεταστάσεις από καρκίνωμα του προστάτη</a:t>
            </a:r>
            <a:r>
              <a:rPr lang="el-GR" dirty="0" smtClean="0"/>
              <a:t>. Μεσαία μεγέθυνση.</a:t>
            </a:r>
          </a:p>
          <a:p>
            <a:pPr marL="0" indent="0" algn="just">
              <a:buNone/>
            </a:pPr>
            <a:r>
              <a:rPr lang="el-GR" dirty="0" smtClean="0"/>
              <a:t>Σημειώστε πόσο </a:t>
            </a:r>
            <a:r>
              <a:rPr lang="el-GR" dirty="0" err="1" smtClean="0"/>
              <a:t>παχυσμένες</a:t>
            </a:r>
            <a:r>
              <a:rPr lang="el-GR" dirty="0" smtClean="0"/>
              <a:t> είναι οι οστικές δοκίδες. Τα μεταστατικά κύτταρα του καρκίνου του προστάτη δεν σχηματίζουν τα ίδια οστό, αλλά </a:t>
            </a:r>
            <a:r>
              <a:rPr lang="el-GR" dirty="0" smtClean="0">
                <a:effectLst>
                  <a:outerShdw blurRad="38100" dist="38100" dir="2700000" algn="tl">
                    <a:srgbClr val="000000">
                      <a:alpha val="43137"/>
                    </a:srgbClr>
                  </a:outerShdw>
                </a:effectLst>
              </a:rPr>
              <a:t>διεγείρουν τις τοπικές οστεοβλάστες  να παράγουν οστό.</a:t>
            </a:r>
            <a:endParaRPr lang="el-GR" dirty="0">
              <a:effectLst>
                <a:outerShdw blurRad="38100" dist="38100" dir="2700000" algn="tl">
                  <a:srgbClr val="000000">
                    <a:alpha val="43137"/>
                  </a:srgbClr>
                </a:outerShdw>
              </a:effectLst>
            </a:endParaRPr>
          </a:p>
        </p:txBody>
      </p:sp>
      <p:pic>
        <p:nvPicPr>
          <p:cNvPr id="14338" name="Picture 2" descr="C:\Users\Νεφέλη\Desktop\neok22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711" y="188640"/>
            <a:ext cx="5443805" cy="38884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Αστέρι 5 ακτινών 3"/>
          <p:cNvSpPr/>
          <p:nvPr/>
        </p:nvSpPr>
        <p:spPr>
          <a:xfrm>
            <a:off x="5796136" y="1916832"/>
            <a:ext cx="720080" cy="648072"/>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365104"/>
            <a:ext cx="9144000" cy="2448272"/>
          </a:xfrm>
        </p:spPr>
        <p:txBody>
          <a:bodyPr>
            <a:normAutofit fontScale="55000" lnSpcReduction="20000"/>
          </a:bodyPr>
          <a:lstStyle/>
          <a:p>
            <a:pPr algn="ctr"/>
            <a:r>
              <a:rPr lang="el-GR" dirty="0" smtClean="0"/>
              <a:t>Οστό, </a:t>
            </a:r>
            <a:r>
              <a:rPr lang="el-GR" dirty="0" err="1" smtClean="0">
                <a:effectLst>
                  <a:outerShdw blurRad="38100" dist="38100" dir="2700000" algn="tl">
                    <a:srgbClr val="000000">
                      <a:alpha val="43137"/>
                    </a:srgbClr>
                  </a:outerShdw>
                </a:effectLst>
              </a:rPr>
              <a:t>αιματογενείς</a:t>
            </a:r>
            <a:r>
              <a:rPr lang="el-GR" dirty="0" smtClean="0">
                <a:effectLst>
                  <a:outerShdw blurRad="38100" dist="38100" dir="2700000" algn="tl">
                    <a:srgbClr val="000000">
                      <a:alpha val="43137"/>
                    </a:srgbClr>
                  </a:outerShdw>
                </a:effectLst>
              </a:rPr>
              <a:t> μεταστάσεις </a:t>
            </a:r>
            <a:r>
              <a:rPr lang="el-GR" dirty="0" smtClean="0"/>
              <a:t>από καρκίνωμα του προστάτη. </a:t>
            </a:r>
          </a:p>
          <a:p>
            <a:pPr marL="0" indent="0" algn="ctr">
              <a:buNone/>
            </a:pPr>
            <a:r>
              <a:rPr lang="el-GR" dirty="0" smtClean="0"/>
              <a:t>Μεγάλη μεγέθυνση.</a:t>
            </a:r>
          </a:p>
          <a:p>
            <a:endParaRPr lang="el-GR" dirty="0" smtClean="0"/>
          </a:p>
          <a:p>
            <a:pPr marL="0" indent="0" algn="just">
              <a:buNone/>
            </a:pPr>
            <a:r>
              <a:rPr lang="el-GR" sz="3800" dirty="0" smtClean="0"/>
              <a:t>Στη μεγάλη μεγέθυνση, ανευρίσκονται μικρά «σεντόνια» μεταστατικών κυττάρων καρκινώματος. Η προέλευσή τους από τον προστάτη αδένα δεν είναι εύκολα αναγνωρίσιμη, μορφολογικά. Μια </a:t>
            </a:r>
            <a:r>
              <a:rPr lang="el-GR" sz="3800" dirty="0" smtClean="0">
                <a:effectLst>
                  <a:outerShdw blurRad="38100" dist="38100" dir="2700000" algn="tl">
                    <a:srgbClr val="000000">
                      <a:alpha val="43137"/>
                    </a:srgbClr>
                  </a:outerShdw>
                </a:effectLst>
              </a:rPr>
              <a:t>ανοσοϊστοχημική χρώση  </a:t>
            </a:r>
            <a:r>
              <a:rPr lang="el-GR" sz="3800" dirty="0" smtClean="0"/>
              <a:t>για το ειδικό προστατικό αντιγόνο θα βοηθούσε στην επιβεβαίωση της διάγνωσης, </a:t>
            </a:r>
            <a:r>
              <a:rPr lang="el-GR" sz="3800" dirty="0" err="1" smtClean="0"/>
              <a:t>ταυτοποιώντας</a:t>
            </a:r>
            <a:r>
              <a:rPr lang="el-GR" sz="3800" dirty="0" smtClean="0"/>
              <a:t> τα εν λόγω μεταστατικά κύτταρα ως προστατικής προέλευσης.</a:t>
            </a:r>
            <a:endParaRPr lang="el-GR" sz="3800" dirty="0"/>
          </a:p>
        </p:txBody>
      </p:sp>
      <p:pic>
        <p:nvPicPr>
          <p:cNvPr id="15362" name="Picture 2" descr="C:\Users\Νεφέλη\Desktop\neok22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1" y="188640"/>
            <a:ext cx="5847049" cy="417646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Αστέρι 5 ακτινών 3"/>
          <p:cNvSpPr/>
          <p:nvPr/>
        </p:nvSpPr>
        <p:spPr>
          <a:xfrm>
            <a:off x="4716016" y="2492896"/>
            <a:ext cx="576064" cy="504056"/>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Αστέρι 5 ακτινών 5"/>
          <p:cNvSpPr/>
          <p:nvPr/>
        </p:nvSpPr>
        <p:spPr>
          <a:xfrm>
            <a:off x="2339752" y="2400132"/>
            <a:ext cx="576064" cy="504056"/>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Αστέρι 5 ακτινών 6"/>
          <p:cNvSpPr/>
          <p:nvPr/>
        </p:nvSpPr>
        <p:spPr>
          <a:xfrm>
            <a:off x="6372200" y="1124744"/>
            <a:ext cx="576064" cy="504056"/>
          </a:xfrm>
          <a:prstGeom prst="star5">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365104"/>
            <a:ext cx="9144000" cy="2492896"/>
          </a:xfrm>
        </p:spPr>
        <p:txBody>
          <a:bodyPr>
            <a:normAutofit fontScale="70000" lnSpcReduction="20000"/>
          </a:bodyPr>
          <a:lstStyle/>
          <a:p>
            <a:pPr algn="ctr"/>
            <a:r>
              <a:rPr lang="el-GR" dirty="0" smtClean="0"/>
              <a:t>Μεσεντέριο, </a:t>
            </a:r>
            <a:r>
              <a:rPr lang="el-GR" dirty="0" smtClean="0">
                <a:effectLst>
                  <a:outerShdw blurRad="38100" dist="38100" dir="2700000" algn="tl">
                    <a:srgbClr val="000000">
                      <a:alpha val="43137"/>
                    </a:srgbClr>
                  </a:outerShdw>
                </a:effectLst>
              </a:rPr>
              <a:t>εμφυτεύσεις από βλεννώδες καρκίνωμα </a:t>
            </a:r>
          </a:p>
          <a:p>
            <a:pPr marL="0" indent="0" algn="ctr">
              <a:buNone/>
            </a:pPr>
            <a:r>
              <a:rPr lang="el-GR" dirty="0" smtClean="0">
                <a:effectLst>
                  <a:outerShdw blurRad="38100" dist="38100" dir="2700000" algn="tl">
                    <a:srgbClr val="000000">
                      <a:alpha val="43137"/>
                    </a:srgbClr>
                  </a:outerShdw>
                </a:effectLst>
              </a:rPr>
              <a:t>του </a:t>
            </a:r>
            <a:r>
              <a:rPr lang="el-GR" dirty="0" err="1" smtClean="0">
                <a:effectLst>
                  <a:outerShdw blurRad="38100" dist="38100" dir="2700000" algn="tl">
                    <a:srgbClr val="000000">
                      <a:alpha val="43137"/>
                    </a:srgbClr>
                  </a:outerShdw>
                </a:effectLst>
              </a:rPr>
              <a:t>παχέος</a:t>
            </a:r>
            <a:r>
              <a:rPr lang="el-GR" dirty="0" smtClean="0">
                <a:effectLst>
                  <a:outerShdw blurRad="38100" dist="38100" dir="2700000" algn="tl">
                    <a:srgbClr val="000000">
                      <a:alpha val="43137"/>
                    </a:srgbClr>
                  </a:outerShdw>
                </a:effectLst>
              </a:rPr>
              <a:t> εντέρου</a:t>
            </a:r>
            <a:r>
              <a:rPr lang="el-GR" dirty="0" smtClean="0"/>
              <a:t>. Μακροσκοπική εικόνα.</a:t>
            </a:r>
          </a:p>
          <a:p>
            <a:pPr algn="ctr"/>
            <a:endParaRPr lang="el-GR" dirty="0" smtClean="0"/>
          </a:p>
          <a:p>
            <a:pPr marL="0" indent="0" algn="just">
              <a:buNone/>
            </a:pPr>
            <a:r>
              <a:rPr lang="el-GR" dirty="0" smtClean="0"/>
              <a:t>Το μεσεντέριο (από το οποίο στην παραπάνω εικόνα έχει αποκοπεί το έντερο) καλύπτεται από μεταστατικά </a:t>
            </a:r>
            <a:r>
              <a:rPr lang="el-GR" dirty="0" err="1" smtClean="0"/>
              <a:t>νεοπλασματικά</a:t>
            </a:r>
            <a:r>
              <a:rPr lang="el-GR" dirty="0" smtClean="0"/>
              <a:t> </a:t>
            </a:r>
            <a:r>
              <a:rPr lang="el-GR" dirty="0" err="1" smtClean="0"/>
              <a:t>οζία</a:t>
            </a:r>
            <a:r>
              <a:rPr lang="el-GR" dirty="0" smtClean="0"/>
              <a:t>, ως αποτέλεσμα </a:t>
            </a:r>
            <a:r>
              <a:rPr lang="el-GR" dirty="0" err="1" smtClean="0">
                <a:effectLst>
                  <a:outerShdw blurRad="38100" dist="38100" dir="2700000" algn="tl">
                    <a:srgbClr val="000000">
                      <a:alpha val="43137"/>
                    </a:srgbClr>
                  </a:outerShdw>
                </a:effectLst>
              </a:rPr>
              <a:t>διαπεριτοναϊκής</a:t>
            </a:r>
            <a:r>
              <a:rPr lang="el-GR" dirty="0" smtClean="0">
                <a:effectLst>
                  <a:outerShdw blurRad="38100" dist="38100" dir="2700000" algn="tl">
                    <a:srgbClr val="000000">
                      <a:alpha val="43137"/>
                    </a:srgbClr>
                  </a:outerShdw>
                </a:effectLst>
              </a:rPr>
              <a:t> διασποράς</a:t>
            </a:r>
            <a:r>
              <a:rPr lang="el-GR" dirty="0" smtClean="0"/>
              <a:t>. Αυτό μπορεί να οδηγήσει σε </a:t>
            </a:r>
            <a:r>
              <a:rPr lang="el-GR" dirty="0" err="1" smtClean="0"/>
              <a:t>ψευδομύξωμα</a:t>
            </a:r>
            <a:r>
              <a:rPr lang="el-GR" dirty="0" smtClean="0"/>
              <a:t> του περιτοναίου, οπότε η περιτοναϊκή κοιλότητα γεμίζει και διατείνεται από </a:t>
            </a:r>
            <a:r>
              <a:rPr lang="el-GR" dirty="0" err="1" smtClean="0"/>
              <a:t>βλέννη</a:t>
            </a:r>
            <a:r>
              <a:rPr lang="el-GR" dirty="0" smtClean="0"/>
              <a:t> και όγκο.</a:t>
            </a:r>
            <a:endParaRPr lang="el-GR" dirty="0"/>
          </a:p>
        </p:txBody>
      </p:sp>
      <p:pic>
        <p:nvPicPr>
          <p:cNvPr id="16386" name="Picture 2" descr="C:\Users\Νεφέλη\Desktop\neok226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7431" y="116632"/>
            <a:ext cx="5056689" cy="4104456"/>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4" name="Μελάνι 3"/>
              <p14:cNvContentPartPr/>
              <p14:nvPr/>
            </p14:nvContentPartPr>
            <p14:xfrm>
              <a:off x="3683160" y="2343240"/>
              <a:ext cx="1486080" cy="1263960"/>
            </p14:xfrm>
          </p:contentPart>
        </mc:Choice>
        <mc:Fallback>
          <p:pic>
            <p:nvPicPr>
              <p:cNvPr id="4" name="Μελάνι 3"/>
              <p:cNvPicPr/>
              <p:nvPr/>
            </p:nvPicPr>
            <p:blipFill>
              <a:blip r:embed="rId4" cstate="print"/>
              <a:stretch>
                <a:fillRect/>
              </a:stretch>
            </p:blipFill>
            <p:spPr>
              <a:xfrm>
                <a:off x="3673800" y="2333880"/>
                <a:ext cx="1504800" cy="12826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lstStyle/>
          <a:p>
            <a:r>
              <a:rPr lang="el-GR" dirty="0" smtClean="0"/>
              <a:t>1</a:t>
            </a:r>
            <a:r>
              <a:rPr lang="el-GR" baseline="30000" dirty="0" smtClean="0"/>
              <a:t>η</a:t>
            </a:r>
            <a:r>
              <a:rPr lang="el-GR" dirty="0" smtClean="0"/>
              <a:t> περίπτωση ασθενούς </a:t>
            </a:r>
            <a:endParaRPr lang="el-GR" dirty="0"/>
          </a:p>
        </p:txBody>
      </p:sp>
      <p:sp>
        <p:nvSpPr>
          <p:cNvPr id="3" name="2 - Ορθογώνιο"/>
          <p:cNvSpPr/>
          <p:nvPr/>
        </p:nvSpPr>
        <p:spPr>
          <a:xfrm>
            <a:off x="539552" y="1124744"/>
            <a:ext cx="8352928" cy="5632311"/>
          </a:xfrm>
          <a:prstGeom prst="rect">
            <a:avLst/>
          </a:prstGeom>
        </p:spPr>
        <p:txBody>
          <a:bodyPr wrap="square">
            <a:spAutoFit/>
          </a:bodyPr>
          <a:lstStyle/>
          <a:p>
            <a:pPr algn="just"/>
            <a:r>
              <a:rPr lang="el-GR" sz="2400" dirty="0" smtClean="0"/>
              <a:t>Άνδρας </a:t>
            </a:r>
            <a:r>
              <a:rPr lang="el-GR" sz="2400" b="1" dirty="0" smtClean="0"/>
              <a:t>28 ετών</a:t>
            </a:r>
            <a:r>
              <a:rPr lang="el-GR" sz="2400" dirty="0" smtClean="0"/>
              <a:t>, από τριών εβδομάδων, αναφέρει ναυτία, έμετο, κοιλιακό πόνο και </a:t>
            </a:r>
            <a:r>
              <a:rPr lang="el-GR" sz="2400" b="1" dirty="0" smtClean="0"/>
              <a:t>αιματηρά κόπρανα</a:t>
            </a:r>
            <a:r>
              <a:rPr lang="el-GR" sz="2400" dirty="0" smtClean="0"/>
              <a:t>. Η </a:t>
            </a:r>
            <a:r>
              <a:rPr lang="el-GR" sz="2400" dirty="0" err="1" smtClean="0"/>
              <a:t>σιγμοειδοσκόπηση</a:t>
            </a:r>
            <a:r>
              <a:rPr lang="el-GR" sz="2400" dirty="0" smtClean="0"/>
              <a:t> αποκαλύπτει την παρουσία </a:t>
            </a:r>
            <a:r>
              <a:rPr lang="el-GR" sz="2400" dirty="0" smtClean="0">
                <a:effectLst>
                  <a:outerShdw blurRad="38100" dist="38100" dir="2700000" algn="tl">
                    <a:srgbClr val="000000">
                      <a:alpha val="43137"/>
                    </a:srgbClr>
                  </a:outerShdw>
                </a:effectLst>
              </a:rPr>
              <a:t>πολλαπλών</a:t>
            </a:r>
            <a:r>
              <a:rPr lang="el-GR" sz="2400" dirty="0" smtClean="0"/>
              <a:t> </a:t>
            </a:r>
            <a:r>
              <a:rPr lang="el-GR" sz="2400" b="1" dirty="0" smtClean="0"/>
              <a:t>πολυπόδων</a:t>
            </a:r>
            <a:r>
              <a:rPr lang="el-GR" sz="2400" dirty="0" smtClean="0"/>
              <a:t>, που, στην επακολουθούσα </a:t>
            </a:r>
            <a:r>
              <a:rPr lang="el-GR" sz="2400" dirty="0" err="1" smtClean="0"/>
              <a:t>κολονοσκόπηση</a:t>
            </a:r>
            <a:r>
              <a:rPr lang="el-GR" sz="2400" dirty="0" smtClean="0"/>
              <a:t>, κατανέμονται σε ολόκληρο το κόλον, καθώς και μια μεγαλύτερη </a:t>
            </a:r>
            <a:r>
              <a:rPr lang="el-GR" sz="2400" b="1" dirty="0" smtClean="0"/>
              <a:t>μάζα</a:t>
            </a:r>
            <a:r>
              <a:rPr lang="el-GR" sz="2400" dirty="0" smtClean="0"/>
              <a:t> έκτασης 2 x 2 εκ., στο </a:t>
            </a:r>
            <a:r>
              <a:rPr lang="el-GR" sz="2400" b="1" dirty="0" smtClean="0"/>
              <a:t>κατιόν</a:t>
            </a:r>
            <a:r>
              <a:rPr lang="el-GR" sz="2400" dirty="0" smtClean="0"/>
              <a:t>. Η ακτινογραφία του </a:t>
            </a:r>
            <a:r>
              <a:rPr lang="el-GR" sz="2400" dirty="0" err="1" smtClean="0"/>
              <a:t>θώρακός</a:t>
            </a:r>
            <a:r>
              <a:rPr lang="el-GR" sz="2400" dirty="0" smtClean="0"/>
              <a:t> του αποκαλύπτει πολλαπλές </a:t>
            </a:r>
            <a:r>
              <a:rPr lang="el-GR" sz="2400" dirty="0" err="1" smtClean="0"/>
              <a:t>αμφοτερόπλευρες</a:t>
            </a:r>
            <a:r>
              <a:rPr lang="el-GR" sz="2400" dirty="0" smtClean="0"/>
              <a:t> περιοχές θολερότητας στα πνευμονικά πεδία. Το ήπαρ του ασθενούς είναι διογκωμένο και φαίνεται να είναι οζώδες. Λαμβάνονται δείγματα βιοψίας τόσο από τη </a:t>
            </a:r>
            <a:r>
              <a:rPr lang="el-GR" sz="2400" dirty="0" smtClean="0">
                <a:effectLst>
                  <a:outerShdw blurRad="38100" dist="38100" dir="2700000" algn="tl">
                    <a:srgbClr val="000000">
                      <a:alpha val="43137"/>
                    </a:srgbClr>
                  </a:outerShdw>
                </a:effectLst>
              </a:rPr>
              <a:t>μάζα</a:t>
            </a:r>
            <a:r>
              <a:rPr lang="el-GR" sz="2400" dirty="0" smtClean="0"/>
              <a:t> του </a:t>
            </a:r>
            <a:r>
              <a:rPr lang="el-GR" sz="2400" dirty="0" err="1" smtClean="0"/>
              <a:t>παχέος</a:t>
            </a:r>
            <a:r>
              <a:rPr lang="el-GR" sz="2400" dirty="0" smtClean="0"/>
              <a:t> εντέρου όσο </a:t>
            </a:r>
            <a:r>
              <a:rPr lang="el-GR" sz="2400" dirty="0" smtClean="0">
                <a:effectLst>
                  <a:outerShdw blurRad="38100" dist="38100" dir="2700000" algn="tl">
                    <a:srgbClr val="000000">
                      <a:alpha val="43137"/>
                    </a:srgbClr>
                  </a:outerShdw>
                </a:effectLst>
              </a:rPr>
              <a:t>και</a:t>
            </a:r>
            <a:r>
              <a:rPr lang="el-GR" sz="2400" dirty="0" smtClean="0"/>
              <a:t> από  πολλούς από τους </a:t>
            </a:r>
            <a:r>
              <a:rPr lang="el-GR" sz="2400" dirty="0" smtClean="0">
                <a:effectLst>
                  <a:outerShdw blurRad="38100" dist="38100" dir="2700000" algn="tl">
                    <a:srgbClr val="000000">
                      <a:alpha val="43137"/>
                    </a:srgbClr>
                  </a:outerShdw>
                </a:effectLst>
              </a:rPr>
              <a:t>πολύποδες</a:t>
            </a:r>
            <a:r>
              <a:rPr lang="el-GR" sz="2400" dirty="0" smtClean="0"/>
              <a:t>.</a:t>
            </a:r>
          </a:p>
          <a:p>
            <a:pPr algn="just"/>
            <a:endParaRPr lang="el-GR" sz="2400" dirty="0" smtClean="0"/>
          </a:p>
          <a:p>
            <a:pPr algn="just"/>
            <a:r>
              <a:rPr lang="el-GR" sz="2400" dirty="0" smtClean="0"/>
              <a:t>Από το </a:t>
            </a:r>
            <a:r>
              <a:rPr lang="el-GR" sz="2400" dirty="0" smtClean="0">
                <a:effectLst>
                  <a:outerShdw blurRad="38100" dist="38100" dir="2700000" algn="tl">
                    <a:srgbClr val="000000">
                      <a:alpha val="43137"/>
                    </a:srgbClr>
                  </a:outerShdw>
                </a:effectLst>
              </a:rPr>
              <a:t>οικογενειακό ιστορικό </a:t>
            </a:r>
            <a:r>
              <a:rPr lang="el-GR" sz="2400" dirty="0" smtClean="0"/>
              <a:t>του ασθενούς, ο θείος του και ο παππούς του από την πλευρά της  μητέρας  του, πέθαναν από καρκίνο του </a:t>
            </a:r>
            <a:r>
              <a:rPr lang="el-GR" sz="2400" dirty="0" err="1" smtClean="0"/>
              <a:t>παχέος</a:t>
            </a:r>
            <a:r>
              <a:rPr lang="el-GR" sz="2400" dirty="0" smtClean="0"/>
              <a:t> εντέρου.</a:t>
            </a:r>
            <a:endParaRPr lang="el-GR"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77072"/>
            <a:ext cx="9144000" cy="2780928"/>
          </a:xfrm>
        </p:spPr>
        <p:txBody>
          <a:bodyPr>
            <a:normAutofit fontScale="62500" lnSpcReduction="20000"/>
          </a:bodyPr>
          <a:lstStyle/>
          <a:p>
            <a:pPr algn="ctr"/>
            <a:r>
              <a:rPr lang="el-GR" dirty="0" smtClean="0"/>
              <a:t>Κόλον, </a:t>
            </a:r>
            <a:r>
              <a:rPr lang="el-GR" dirty="0" err="1" smtClean="0"/>
              <a:t>αδενωματώδης</a:t>
            </a:r>
            <a:r>
              <a:rPr lang="el-GR" dirty="0" smtClean="0"/>
              <a:t> πολύποδας. Χαμηλή μεγέθυνση.</a:t>
            </a:r>
          </a:p>
          <a:p>
            <a:pPr algn="ctr"/>
            <a:endParaRPr lang="en-US" dirty="0" smtClean="0"/>
          </a:p>
          <a:p>
            <a:pPr algn="just"/>
            <a:r>
              <a:rPr lang="el-GR" dirty="0" smtClean="0"/>
              <a:t>Η παρούσα τομή από το κόλον δείχνει φυσιολογικό βλεννογόνο, </a:t>
            </a:r>
            <a:r>
              <a:rPr lang="el-GR" dirty="0" err="1" smtClean="0"/>
              <a:t>υποβλεννογόνιο</a:t>
            </a:r>
            <a:r>
              <a:rPr lang="el-GR" dirty="0" smtClean="0"/>
              <a:t> και μυϊκό χιτώνα. Προσκολλημένος στον φυσιολογικό βλεννογόνο με μίσχο, είναι ένας καλά </a:t>
            </a:r>
            <a:r>
              <a:rPr lang="el-GR" dirty="0" err="1" smtClean="0"/>
              <a:t>αφοριζόμενος</a:t>
            </a:r>
            <a:r>
              <a:rPr lang="el-GR" dirty="0" smtClean="0"/>
              <a:t> πολύποδας που προβάλλει στον αυλό του </a:t>
            </a:r>
            <a:r>
              <a:rPr lang="el-GR" dirty="0" err="1" smtClean="0"/>
              <a:t>παχέος</a:t>
            </a:r>
            <a:r>
              <a:rPr lang="el-GR" dirty="0" smtClean="0"/>
              <a:t> εντέρου. Είναι προφανές, ακόμα και από τη μικρή μεγέθυνση, ότι ο πολύποδας αποτελείται από αδενικές </a:t>
            </a:r>
            <a:r>
              <a:rPr lang="el-GR" dirty="0" err="1" smtClean="0"/>
              <a:t>δομές∙</a:t>
            </a:r>
            <a:r>
              <a:rPr lang="el-GR" dirty="0" smtClean="0"/>
              <a:t> επομένως, εφόσον αντιστοιχεί σε </a:t>
            </a:r>
            <a:r>
              <a:rPr lang="el-GR" dirty="0" err="1" smtClean="0"/>
              <a:t>κα</a:t>
            </a:r>
            <a:r>
              <a:rPr lang="el-GR" b="1" dirty="0" err="1" smtClean="0"/>
              <a:t>λ</a:t>
            </a:r>
            <a:r>
              <a:rPr lang="el-GR" dirty="0" err="1" smtClean="0"/>
              <a:t>όηθες</a:t>
            </a:r>
            <a:r>
              <a:rPr lang="el-GR" dirty="0" smtClean="0"/>
              <a:t> νεόπλασμα, πρόκειται για  ένα </a:t>
            </a:r>
            <a:r>
              <a:rPr lang="el-GR" dirty="0" smtClean="0">
                <a:effectLst>
                  <a:outerShdw blurRad="38100" dist="38100" dir="2700000" algn="tl">
                    <a:srgbClr val="000000">
                      <a:alpha val="43137"/>
                    </a:srgbClr>
                  </a:outerShdw>
                </a:effectLst>
              </a:rPr>
              <a:t>αδένωμα</a:t>
            </a:r>
            <a:r>
              <a:rPr lang="el-GR" dirty="0" smtClean="0"/>
              <a:t>. Οι αδενωματώδεις πολύποδες στο κόλον μπορεί να είναι μονήρεις ή πολλαπλοί. Οι τελευταίοι μπορεί να εντάσσονται στο πλαίσιο του συνδρόμου </a:t>
            </a:r>
            <a:r>
              <a:rPr lang="el-GR" dirty="0" err="1" smtClean="0"/>
              <a:t>οικογενούς</a:t>
            </a:r>
            <a:r>
              <a:rPr lang="el-GR" dirty="0" smtClean="0"/>
              <a:t> </a:t>
            </a:r>
            <a:r>
              <a:rPr lang="el-GR" dirty="0" err="1" smtClean="0"/>
              <a:t>αδενωματώδους</a:t>
            </a:r>
            <a:r>
              <a:rPr lang="el-GR" dirty="0" smtClean="0"/>
              <a:t> </a:t>
            </a:r>
            <a:r>
              <a:rPr lang="el-GR" dirty="0" err="1" smtClean="0"/>
              <a:t>πολυποδίασης</a:t>
            </a:r>
            <a:r>
              <a:rPr lang="el-GR" dirty="0" smtClean="0"/>
              <a:t>. </a:t>
            </a:r>
            <a:endParaRPr lang="el-GR" dirty="0"/>
          </a:p>
        </p:txBody>
      </p:sp>
      <p:pic>
        <p:nvPicPr>
          <p:cNvPr id="1026" name="Picture 2" descr="C:\Users\User\Desktop\neo210.jpg"/>
          <p:cNvPicPr>
            <a:picLocks noChangeAspect="1" noChangeArrowheads="1"/>
          </p:cNvPicPr>
          <p:nvPr/>
        </p:nvPicPr>
        <p:blipFill>
          <a:blip r:embed="rId2" cstate="print"/>
          <a:srcRect/>
          <a:stretch>
            <a:fillRect/>
          </a:stretch>
        </p:blipFill>
        <p:spPr bwMode="auto">
          <a:xfrm>
            <a:off x="3059832" y="188640"/>
            <a:ext cx="2808312" cy="3754429"/>
          </a:xfrm>
          <a:prstGeom prst="rect">
            <a:avLst/>
          </a:prstGeom>
          <a:noFill/>
        </p:spPr>
      </p:pic>
      <p:sp>
        <p:nvSpPr>
          <p:cNvPr id="5" name="2 - Θέση κειμένου"/>
          <p:cNvSpPr txBox="1">
            <a:spLocks/>
          </p:cNvSpPr>
          <p:nvPr/>
        </p:nvSpPr>
        <p:spPr>
          <a:xfrm>
            <a:off x="5220072" y="188641"/>
            <a:ext cx="2232248" cy="64807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Περιοχή</a:t>
            </a:r>
            <a:r>
              <a:rPr kumimoji="0" lang="el-GR" sz="1600" b="0" i="0" u="none" strike="noStrike" kern="1200" cap="none" spc="0" normalizeH="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αυλού του εντέρου </a:t>
            </a:r>
            <a:endParaRPr kumimoji="0" lang="el-GR"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2 - Θέση κειμένου"/>
          <p:cNvSpPr txBox="1">
            <a:spLocks/>
          </p:cNvSpPr>
          <p:nvPr/>
        </p:nvSpPr>
        <p:spPr>
          <a:xfrm>
            <a:off x="4139952" y="692696"/>
            <a:ext cx="1080120" cy="93610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600" dirty="0" err="1" smtClean="0">
                <a:solidFill>
                  <a:schemeClr val="bg1"/>
                </a:solidFill>
              </a:rPr>
              <a:t>Πολύπους</a:t>
            </a:r>
            <a:endParaRPr kumimoji="0" lang="el-GR"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2 - Θέση κειμένου"/>
          <p:cNvSpPr txBox="1">
            <a:spLocks/>
          </p:cNvSpPr>
          <p:nvPr/>
        </p:nvSpPr>
        <p:spPr>
          <a:xfrm>
            <a:off x="3851920" y="1916832"/>
            <a:ext cx="1512168" cy="108012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400" b="1" spc="300" noProof="0" dirty="0" smtClean="0">
                <a:solidFill>
                  <a:srgbClr val="FF0000"/>
                </a:solidFill>
                <a:effectLst>
                  <a:outerShdw blurRad="38100" dist="38100" dir="2700000" algn="tl">
                    <a:srgbClr val="000000">
                      <a:alpha val="43137"/>
                    </a:srgbClr>
                  </a:outerShdw>
                </a:effectLst>
              </a:rPr>
              <a:t>Μίσχος </a:t>
            </a:r>
          </a:p>
          <a:p>
            <a:pPr marL="342900" marR="0" lvl="0" indent="-342900" algn="l" defTabSz="914400" rtl="0" eaLnBrk="1" fontAlgn="auto" latinLnBrk="0" hangingPunct="1">
              <a:lnSpc>
                <a:spcPct val="100000"/>
              </a:lnSpc>
              <a:spcBef>
                <a:spcPct val="20000"/>
              </a:spcBef>
              <a:spcAft>
                <a:spcPts val="0"/>
              </a:spcAft>
              <a:buClrTx/>
              <a:buSzTx/>
              <a:tabLst/>
              <a:defRPr/>
            </a:pPr>
            <a:r>
              <a:rPr lang="el-GR" sz="1400" b="1" noProof="0" dirty="0" smtClean="0">
                <a:solidFill>
                  <a:srgbClr val="FF0000"/>
                </a:solidFill>
              </a:rPr>
              <a:t>του πολύποδα,</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l-GR" sz="1200" b="1" i="0" u="none" strike="noStrike" kern="1200" cap="none" spc="300" normalizeH="0" baseline="0" dirty="0" err="1" smtClean="0">
                <a:ln>
                  <a:noFill/>
                </a:ln>
                <a:solidFill>
                  <a:srgbClr val="FF0000"/>
                </a:solidFill>
                <a:effectLst>
                  <a:outerShdw blurRad="38100" dist="38100" dir="2700000" algn="tl">
                    <a:srgbClr val="000000">
                      <a:alpha val="43137"/>
                    </a:srgbClr>
                  </a:outerShdw>
                </a:effectLst>
                <a:uLnTx/>
                <a:uFillTx/>
                <a:latin typeface="+mn-lt"/>
                <a:ea typeface="+mn-ea"/>
                <a:cs typeface="+mn-cs"/>
              </a:rPr>
              <a:t>Υπο</a:t>
            </a:r>
            <a:r>
              <a:rPr lang="el-GR" sz="1200" b="1" dirty="0" smtClean="0">
                <a:solidFill>
                  <a:srgbClr val="FF0000"/>
                </a:solidFill>
              </a:rPr>
              <a:t>-</a:t>
            </a:r>
          </a:p>
          <a:p>
            <a:pPr marL="342900" marR="0" lvl="0" indent="-342900" algn="l" defTabSz="914400" rtl="0" eaLnBrk="1" fontAlgn="auto" latinLnBrk="0" hangingPunct="1">
              <a:lnSpc>
                <a:spcPct val="100000"/>
              </a:lnSpc>
              <a:spcBef>
                <a:spcPct val="20000"/>
              </a:spcBef>
              <a:spcAft>
                <a:spcPts val="0"/>
              </a:spcAft>
              <a:buClrTx/>
              <a:buSzTx/>
              <a:tabLst/>
              <a:defRPr/>
            </a:pPr>
            <a:r>
              <a:rPr lang="el-GR" sz="1200" b="1" dirty="0" err="1" smtClean="0">
                <a:solidFill>
                  <a:srgbClr val="FF0000"/>
                </a:solidFill>
              </a:rPr>
              <a:t>β</a:t>
            </a:r>
            <a:r>
              <a:rPr kumimoji="0" lang="el-GR" sz="1200" b="1" i="0" u="none" strike="noStrike" kern="1200" cap="none" spc="0" normalizeH="0" baseline="0" dirty="0" err="1" smtClean="0">
                <a:ln>
                  <a:noFill/>
                </a:ln>
                <a:solidFill>
                  <a:srgbClr val="FF0000"/>
                </a:solidFill>
                <a:effectLst/>
                <a:uLnTx/>
                <a:uFillTx/>
                <a:latin typeface="+mn-lt"/>
                <a:ea typeface="+mn-ea"/>
                <a:cs typeface="+mn-cs"/>
              </a:rPr>
              <a:t>λεννογόνιος</a:t>
            </a:r>
            <a:endParaRPr kumimoji="0" lang="el-GR" sz="1200" b="1" i="0" u="none" strike="noStrike" kern="1200" cap="none" spc="0" normalizeH="0" baseline="0" dirty="0" smtClean="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l-GR" sz="1200" b="1" i="0" u="none" strike="noStrike" kern="1200" cap="none" spc="0" normalizeH="0" baseline="0" dirty="0" smtClean="0">
                <a:ln>
                  <a:noFill/>
                </a:ln>
                <a:solidFill>
                  <a:srgbClr val="FF0000"/>
                </a:solidFill>
                <a:effectLst/>
                <a:uLnTx/>
                <a:uFillTx/>
                <a:latin typeface="+mn-lt"/>
                <a:ea typeface="+mn-ea"/>
                <a:cs typeface="+mn-cs"/>
              </a:rPr>
              <a:t> χιτώνας</a:t>
            </a:r>
            <a:endParaRPr kumimoji="0" lang="el-GR" sz="1200" b="1" i="0" u="none" strike="noStrike" kern="1200" cap="none" spc="0" normalizeH="0" baseline="0" noProof="0" dirty="0">
              <a:ln>
                <a:noFill/>
              </a:ln>
              <a:solidFill>
                <a:srgbClr val="FF0000"/>
              </a:solidFill>
              <a:effectLst/>
              <a:uLnTx/>
              <a:uFillTx/>
              <a:latin typeface="+mn-lt"/>
              <a:ea typeface="+mn-ea"/>
              <a:cs typeface="+mn-cs"/>
            </a:endParaRPr>
          </a:p>
        </p:txBody>
      </p:sp>
      <p:sp>
        <p:nvSpPr>
          <p:cNvPr id="8" name="2 - Θέση κειμένου"/>
          <p:cNvSpPr txBox="1">
            <a:spLocks/>
          </p:cNvSpPr>
          <p:nvPr/>
        </p:nvSpPr>
        <p:spPr>
          <a:xfrm>
            <a:off x="3707904" y="3356992"/>
            <a:ext cx="1664568" cy="43204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600" noProof="0" dirty="0" smtClean="0">
                <a:solidFill>
                  <a:schemeClr val="bg1"/>
                </a:solidFill>
              </a:rPr>
              <a:t>Μυϊκός χιτώνας </a:t>
            </a:r>
          </a:p>
        </p:txBody>
      </p:sp>
      <p:sp>
        <p:nvSpPr>
          <p:cNvPr id="9" name="2 - Θέση κειμένου"/>
          <p:cNvSpPr txBox="1">
            <a:spLocks/>
          </p:cNvSpPr>
          <p:nvPr/>
        </p:nvSpPr>
        <p:spPr>
          <a:xfrm>
            <a:off x="5292080" y="2420888"/>
            <a:ext cx="3456384" cy="152055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600" dirty="0" smtClean="0">
                <a:solidFill>
                  <a:schemeClr val="bg1"/>
                </a:solidFill>
              </a:rPr>
              <a:t>Φυσιολογικός βλεννογόνος </a:t>
            </a:r>
            <a:r>
              <a:rPr lang="el-GR" sz="1600" noProof="0" dirty="0" smtClean="0">
                <a:solidFill>
                  <a:schemeClr val="bg1"/>
                </a:solidFill>
              </a:rPr>
              <a:t> χιτώνας </a:t>
            </a:r>
          </a:p>
        </p:txBody>
      </p:sp>
      <p:sp>
        <p:nvSpPr>
          <p:cNvPr id="10" name="2 - Θέση κειμένου"/>
          <p:cNvSpPr txBox="1">
            <a:spLocks/>
          </p:cNvSpPr>
          <p:nvPr/>
        </p:nvSpPr>
        <p:spPr>
          <a:xfrm>
            <a:off x="2555776" y="2132856"/>
            <a:ext cx="1512168" cy="196098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200" dirty="0" smtClean="0">
                <a:solidFill>
                  <a:schemeClr val="bg1"/>
                </a:solidFill>
                <a:effectLst>
                  <a:outerShdw blurRad="38100" dist="38100" dir="2700000" algn="tl">
                    <a:srgbClr val="000000">
                      <a:alpha val="43137"/>
                    </a:srgbClr>
                  </a:outerShdw>
                </a:effectLst>
              </a:rPr>
              <a:t>Φυσιολογικός βλεννογόνος </a:t>
            </a:r>
            <a:r>
              <a:rPr lang="el-GR" sz="1200" noProof="0" dirty="0" smtClean="0">
                <a:solidFill>
                  <a:schemeClr val="bg1"/>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016"/>
            <a:ext cx="9144000" cy="3284984"/>
          </a:xfrm>
        </p:spPr>
        <p:txBody>
          <a:bodyPr>
            <a:normAutofit fontScale="70000" lnSpcReduction="20000"/>
          </a:bodyPr>
          <a:lstStyle/>
          <a:p>
            <a:pPr algn="ctr"/>
            <a:r>
              <a:rPr lang="el-GR" dirty="0" smtClean="0"/>
              <a:t>Κόλον, </a:t>
            </a:r>
            <a:r>
              <a:rPr lang="el-GR" dirty="0" err="1" smtClean="0">
                <a:effectLst>
                  <a:outerShdw blurRad="38100" dist="38100" dir="2700000" algn="tl">
                    <a:srgbClr val="000000">
                      <a:alpha val="43137"/>
                    </a:srgbClr>
                  </a:outerShdw>
                </a:effectLst>
              </a:rPr>
              <a:t>αδενωματώδεις</a:t>
            </a:r>
            <a:r>
              <a:rPr lang="el-GR" dirty="0" smtClean="0">
                <a:effectLst>
                  <a:outerShdw blurRad="38100" dist="38100" dir="2700000" algn="tl">
                    <a:srgbClr val="000000">
                      <a:alpha val="43137"/>
                    </a:srgbClr>
                  </a:outerShdw>
                </a:effectLst>
              </a:rPr>
              <a:t> πολύποδες</a:t>
            </a:r>
            <a:r>
              <a:rPr lang="el-GR" dirty="0" smtClean="0"/>
              <a:t>. </a:t>
            </a:r>
          </a:p>
          <a:p>
            <a:pPr marL="0" indent="0" algn="ctr">
              <a:buNone/>
            </a:pPr>
            <a:r>
              <a:rPr lang="el-GR" dirty="0" smtClean="0"/>
              <a:t>Μακροσκοπική εικόνα </a:t>
            </a:r>
            <a:r>
              <a:rPr lang="el-GR" dirty="0" err="1" smtClean="0"/>
              <a:t>βλεννογονικής</a:t>
            </a:r>
            <a:r>
              <a:rPr lang="el-GR" dirty="0" smtClean="0"/>
              <a:t> επιφάνειας </a:t>
            </a:r>
            <a:r>
              <a:rPr lang="el-GR" dirty="0" err="1" smtClean="0"/>
              <a:t>παχέος</a:t>
            </a:r>
            <a:r>
              <a:rPr lang="el-GR" dirty="0" smtClean="0"/>
              <a:t> εντέρου.</a:t>
            </a:r>
          </a:p>
          <a:p>
            <a:pPr marL="0" indent="0" algn="ctr">
              <a:buNone/>
            </a:pPr>
            <a:endParaRPr lang="el-GR" dirty="0" smtClean="0"/>
          </a:p>
          <a:p>
            <a:pPr algn="just"/>
            <a:r>
              <a:rPr lang="el-GR" dirty="0" smtClean="0"/>
              <a:t>Ο όρος «πολύποδας» χρησιμοποιείται για κάθε μόρφωμα που </a:t>
            </a:r>
            <a:r>
              <a:rPr lang="el-GR" dirty="0" smtClean="0">
                <a:effectLst>
                  <a:outerShdw blurRad="38100" dist="38100" dir="2700000" algn="tl">
                    <a:srgbClr val="000000">
                      <a:alpha val="43137"/>
                    </a:srgbClr>
                  </a:outerShdw>
                </a:effectLst>
              </a:rPr>
              <a:t>προβάλλει</a:t>
            </a:r>
            <a:r>
              <a:rPr lang="el-GR" dirty="0" smtClean="0"/>
              <a:t> από την επιφάνεια ενός βλεννογόνου. Μερικοί πολύποδες έχουν σχήμα μανιταριού </a:t>
            </a:r>
            <a:r>
              <a:rPr lang="el-GR" dirty="0" smtClean="0">
                <a:effectLst>
                  <a:outerShdw blurRad="38100" dist="38100" dir="2700000" algn="tl">
                    <a:srgbClr val="000000">
                      <a:alpha val="43137"/>
                    </a:srgbClr>
                  </a:outerShdw>
                </a:effectLst>
              </a:rPr>
              <a:t>με μίσχο </a:t>
            </a:r>
            <a:r>
              <a:rPr lang="el-GR" dirty="0" smtClean="0"/>
              <a:t>και μερικοί έχουν μια </a:t>
            </a:r>
            <a:r>
              <a:rPr lang="el-GR" dirty="0" smtClean="0">
                <a:effectLst>
                  <a:outerShdw blurRad="38100" dist="38100" dir="2700000" algn="tl">
                    <a:srgbClr val="000000">
                      <a:alpha val="43137"/>
                    </a:srgbClr>
                  </a:outerShdw>
                </a:effectLst>
              </a:rPr>
              <a:t>ευρεία βάση </a:t>
            </a:r>
            <a:r>
              <a:rPr lang="el-GR" dirty="0" smtClean="0"/>
              <a:t>προσκόλλησης στον φυσιολογικό βλεννογόνο. Οι πολύποδες μπορεί να είναι καλοήθεις ή μπορεί να περιέχουν καρκίνωμα. Χαρακτηριστικά που φαίνονται εδώ και συνηγορούν υπέρ  (</a:t>
            </a:r>
            <a:r>
              <a:rPr lang="el-GR" dirty="0" err="1" smtClean="0"/>
              <a:t>καλοήθων</a:t>
            </a:r>
            <a:r>
              <a:rPr lang="el-GR" dirty="0" smtClean="0"/>
              <a:t>) </a:t>
            </a:r>
            <a:r>
              <a:rPr lang="el-GR" dirty="0" err="1" smtClean="0"/>
              <a:t>αδενωματωδών</a:t>
            </a:r>
            <a:r>
              <a:rPr lang="el-GR" dirty="0" smtClean="0"/>
              <a:t> πολυπόδων </a:t>
            </a:r>
            <a:r>
              <a:rPr lang="el-GR" dirty="0"/>
              <a:t> </a:t>
            </a:r>
            <a:r>
              <a:rPr lang="el-GR" dirty="0" smtClean="0"/>
              <a:t>αποτελούν το μέγεθός τους (</a:t>
            </a:r>
            <a:r>
              <a:rPr lang="el-GR" dirty="0" smtClean="0">
                <a:effectLst>
                  <a:outerShdw blurRad="38100" dist="38100" dir="2700000" algn="tl">
                    <a:srgbClr val="000000">
                      <a:alpha val="43137"/>
                    </a:srgbClr>
                  </a:outerShdw>
                </a:effectLst>
              </a:rPr>
              <a:t>&lt;</a:t>
            </a:r>
            <a:r>
              <a:rPr lang="el-GR" dirty="0" smtClean="0"/>
              <a:t>2 εκ. σε μεγαλύτερη διάμετρο) και η απουσία σημείων διήθησης στο τοίχωμα του </a:t>
            </a:r>
            <a:r>
              <a:rPr lang="el-GR" dirty="0" err="1" smtClean="0"/>
              <a:t>παχέος</a:t>
            </a:r>
            <a:r>
              <a:rPr lang="el-GR" dirty="0" smtClean="0"/>
              <a:t> εντέρου.</a:t>
            </a:r>
          </a:p>
          <a:p>
            <a:endParaRPr lang="el-GR" dirty="0"/>
          </a:p>
        </p:txBody>
      </p:sp>
      <p:pic>
        <p:nvPicPr>
          <p:cNvPr id="4" name="Picture 2"/>
          <p:cNvPicPr>
            <a:picLocks noChangeAspect="1" noChangeArrowheads="1"/>
          </p:cNvPicPr>
          <p:nvPr/>
        </p:nvPicPr>
        <p:blipFill>
          <a:blip r:embed="rId2" cstate="print"/>
          <a:srcRect/>
          <a:stretch>
            <a:fillRect/>
          </a:stretch>
        </p:blipFill>
        <p:spPr bwMode="auto">
          <a:xfrm>
            <a:off x="2267744" y="233224"/>
            <a:ext cx="4680520" cy="3329856"/>
          </a:xfrm>
          <a:prstGeom prst="rect">
            <a:avLst/>
          </a:prstGeom>
          <a:noFill/>
          <a:ln w="9525">
            <a:noFill/>
            <a:miter lim="800000"/>
            <a:headEnd/>
            <a:tailEnd/>
          </a:ln>
          <a:effectLst/>
        </p:spPr>
      </p:pic>
      <mc:AlternateContent xmlns:mc="http://schemas.openxmlformats.org/markup-compatibility/2006">
        <mc:Choice xmlns:p14="http://schemas.microsoft.com/office/powerpoint/2010/main" xmlns="" Requires="p14">
          <p:contentPart p14:bwMode="auto" r:id="rId3">
            <p14:nvContentPartPr>
              <p14:cNvPr id="5" name="Μελάνι 4"/>
              <p14:cNvContentPartPr/>
              <p14:nvPr/>
            </p14:nvContentPartPr>
            <p14:xfrm>
              <a:off x="3879720" y="1295280"/>
              <a:ext cx="2165760" cy="1842120"/>
            </p14:xfrm>
          </p:contentPart>
        </mc:Choice>
        <mc:Fallback>
          <p:pic>
            <p:nvPicPr>
              <p:cNvPr id="5" name="Μελάνι 4"/>
              <p:cNvPicPr/>
              <p:nvPr/>
            </p:nvPicPr>
            <p:blipFill>
              <a:blip r:embed="rId4" cstate="print"/>
              <a:stretch>
                <a:fillRect/>
              </a:stretch>
            </p:blipFill>
            <p:spPr>
              <a:xfrm>
                <a:off x="3870360" y="1285920"/>
                <a:ext cx="2184480" cy="1860840"/>
              </a:xfrm>
              <a:prstGeom prst="rect">
                <a:avLst/>
              </a:prstGeom>
            </p:spPr>
          </p:pic>
        </mc:Fallback>
      </mc:AlternateContent>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260648"/>
            <a:ext cx="9144000" cy="6408712"/>
          </a:xfrm>
        </p:spPr>
        <p:txBody>
          <a:bodyPr>
            <a:normAutofit fontScale="92500" lnSpcReduction="20000"/>
          </a:bodyPr>
          <a:lstStyle/>
          <a:p>
            <a:pPr algn="just"/>
            <a:r>
              <a:rPr lang="el-GR" sz="2400" dirty="0" smtClean="0"/>
              <a:t>Ποιές γενετικές αλλοιώσεις παρατηρούνται σε ασθενείς με αυτό το σύνδρομο;</a:t>
            </a:r>
          </a:p>
          <a:p>
            <a:pPr algn="just"/>
            <a:endParaRPr lang="el-GR" sz="2400" dirty="0" smtClean="0"/>
          </a:p>
          <a:p>
            <a:pPr algn="just"/>
            <a:r>
              <a:rPr lang="el-GR" sz="2400" dirty="0" smtClean="0"/>
              <a:t>Αυτοί οι ασθενείς (με </a:t>
            </a:r>
            <a:r>
              <a:rPr lang="el-GR" sz="2400" dirty="0" err="1" smtClean="0"/>
              <a:t>οικογενή</a:t>
            </a:r>
            <a:r>
              <a:rPr lang="el-GR" sz="2400" dirty="0" smtClean="0"/>
              <a:t> </a:t>
            </a:r>
            <a:r>
              <a:rPr lang="el-GR" sz="2400" dirty="0" err="1" smtClean="0"/>
              <a:t>αδενωματώδη</a:t>
            </a:r>
            <a:r>
              <a:rPr lang="el-GR" sz="2400" dirty="0" smtClean="0"/>
              <a:t> </a:t>
            </a:r>
            <a:r>
              <a:rPr lang="el-GR" sz="2400" dirty="0" err="1" smtClean="0"/>
              <a:t>πολυποδίαση</a:t>
            </a:r>
            <a:r>
              <a:rPr lang="el-GR" sz="2400" dirty="0" smtClean="0"/>
              <a:t>, ένα σύνδρομο με </a:t>
            </a:r>
            <a:r>
              <a:rPr lang="el-GR" sz="2400" dirty="0" err="1" smtClean="0"/>
              <a:t>αυτοσωμική</a:t>
            </a:r>
            <a:r>
              <a:rPr lang="el-GR" sz="2400" dirty="0" smtClean="0"/>
              <a:t> επικρατούσα κληρονομικότητα) γεννιούνται με απώλεια ή μετάλλαξη ενός αντιγράφου του </a:t>
            </a:r>
            <a:r>
              <a:rPr lang="el-GR" sz="2400" dirty="0" err="1" smtClean="0"/>
              <a:t>ογκοκατασταλτικού</a:t>
            </a:r>
            <a:r>
              <a:rPr lang="el-GR" sz="2400" dirty="0" smtClean="0"/>
              <a:t> γονιδίου APC, το οποίο βρίσκεται στον μακρύ βραχίονα του χρωμοσώματος  5 (5q). </a:t>
            </a:r>
            <a:r>
              <a:rPr lang="el-GR" sz="2400" i="1" dirty="0" smtClean="0"/>
              <a:t>Όλα </a:t>
            </a:r>
            <a:r>
              <a:rPr lang="el-GR" sz="2400" dirty="0" smtClean="0"/>
              <a:t>τα κύτταρα τους είναι ατελή ως προς ένα από τα δύο αντίγραφα του γονιδίου APC.</a:t>
            </a:r>
          </a:p>
          <a:p>
            <a:pPr algn="just"/>
            <a:endParaRPr lang="el-GR" sz="2400" dirty="0" smtClean="0"/>
          </a:p>
          <a:p>
            <a:pPr algn="just"/>
            <a:r>
              <a:rPr lang="el-GR" sz="2400" dirty="0" smtClean="0"/>
              <a:t>Ποιά χαρακτηριστικά διακρίνουν έναν καλοήθη από έναν κακοήθη όγκο του βλεννογόνου  του </a:t>
            </a:r>
            <a:r>
              <a:rPr lang="el-GR" sz="2400" dirty="0" err="1" smtClean="0"/>
              <a:t>παχέος</a:t>
            </a:r>
            <a:r>
              <a:rPr lang="el-GR" sz="2400" dirty="0" smtClean="0"/>
              <a:t> εντέρου;</a:t>
            </a:r>
          </a:p>
          <a:p>
            <a:pPr algn="just"/>
            <a:endParaRPr lang="el-GR" sz="2400" dirty="0" smtClean="0"/>
          </a:p>
          <a:p>
            <a:pPr algn="just"/>
            <a:r>
              <a:rPr lang="el-GR" sz="2400" dirty="0" smtClean="0"/>
              <a:t>Οι καλοήθεις όγκοι του βλεννογόνου του </a:t>
            </a:r>
            <a:r>
              <a:rPr lang="el-GR" sz="2400" dirty="0" err="1" smtClean="0"/>
              <a:t>παχέος</a:t>
            </a:r>
            <a:r>
              <a:rPr lang="el-GR" sz="2400" dirty="0" smtClean="0"/>
              <a:t> εντέρου (αδενώματα) είναι καλά </a:t>
            </a:r>
            <a:r>
              <a:rPr lang="el-GR" sz="2400" dirty="0" err="1" smtClean="0"/>
              <a:t>αφοριζόμενοι</a:t>
            </a:r>
            <a:r>
              <a:rPr lang="el-GR" sz="2400" dirty="0" smtClean="0"/>
              <a:t>, βραδέως αναπτυσσόμενοι, επαρκώς διαφοροποιημένοι και </a:t>
            </a:r>
            <a:r>
              <a:rPr lang="el-GR" sz="2400" i="1" dirty="0" smtClean="0"/>
              <a:t>μη</a:t>
            </a:r>
            <a:r>
              <a:rPr lang="el-GR" sz="2400" dirty="0" smtClean="0"/>
              <a:t> διηθητικοί, άρα στερούμενοι μεταστατικού δυναμικού.</a:t>
            </a:r>
          </a:p>
          <a:p>
            <a:pPr algn="just"/>
            <a:r>
              <a:rPr lang="el-GR" sz="2400" dirty="0" smtClean="0"/>
              <a:t> Οι κακοήθεις όγκοι (</a:t>
            </a:r>
            <a:r>
              <a:rPr lang="el-GR" sz="2400" dirty="0" err="1" smtClean="0"/>
              <a:t>αδενοκαρκινώματα</a:t>
            </a:r>
            <a:r>
              <a:rPr lang="el-GR" sz="2400" dirty="0" smtClean="0"/>
              <a:t>) είναι διηθητικοί, άρα  μπορούν να </a:t>
            </a:r>
            <a:r>
              <a:rPr lang="el-GR" sz="2400" dirty="0" err="1" smtClean="0"/>
              <a:t>μετασταθούν</a:t>
            </a:r>
            <a:r>
              <a:rPr lang="el-GR" sz="2400" dirty="0" smtClean="0"/>
              <a:t>. Μπορεί να είναι από καλά διαφοροποιημένοι έως ελάχιστα διαφοροποιημένοι. Λόγω της διήθησής τους, οι παρυφές τους είναι ακανόνιστες.</a:t>
            </a:r>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ssolv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ssolv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933056"/>
            <a:ext cx="9144000" cy="2924944"/>
          </a:xfrm>
        </p:spPr>
        <p:txBody>
          <a:bodyPr>
            <a:noAutofit/>
          </a:bodyPr>
          <a:lstStyle/>
          <a:p>
            <a:pPr algn="ctr"/>
            <a:r>
              <a:rPr lang="el-GR" sz="2000" dirty="0" smtClean="0"/>
              <a:t>Κόλον, πολλαπλοί </a:t>
            </a:r>
            <a:r>
              <a:rPr lang="el-GR" sz="2000" dirty="0" err="1" smtClean="0"/>
              <a:t>αδενωματώδεις</a:t>
            </a:r>
            <a:r>
              <a:rPr lang="el-GR" sz="2000" dirty="0" smtClean="0"/>
              <a:t> πολύποδες. </a:t>
            </a:r>
          </a:p>
          <a:p>
            <a:pPr algn="ctr">
              <a:buNone/>
            </a:pPr>
            <a:r>
              <a:rPr lang="el-GR" sz="2000" dirty="0" smtClean="0"/>
              <a:t>Μακροσκοπική εικόνα βλεννογόνου </a:t>
            </a:r>
            <a:r>
              <a:rPr lang="el-GR" sz="2000" dirty="0" err="1" smtClean="0"/>
              <a:t>παχέος</a:t>
            </a:r>
            <a:r>
              <a:rPr lang="el-GR" sz="2000" dirty="0" smtClean="0"/>
              <a:t> εντέρου.</a:t>
            </a:r>
          </a:p>
          <a:p>
            <a:pPr algn="just">
              <a:buNone/>
            </a:pPr>
            <a:r>
              <a:rPr lang="el-GR" sz="2000" dirty="0" smtClean="0"/>
              <a:t>      </a:t>
            </a:r>
            <a:r>
              <a:rPr lang="el-GR" sz="1600" dirty="0" smtClean="0"/>
              <a:t>Η εικόνα δείχνει ένα κόλον που έχει διανοιχθεί, ώστε να φαίνεται η </a:t>
            </a:r>
            <a:r>
              <a:rPr lang="el-GR" sz="1600" dirty="0" err="1" smtClean="0"/>
              <a:t>βλεννογονική</a:t>
            </a:r>
            <a:r>
              <a:rPr lang="el-GR" sz="1600" dirty="0" smtClean="0"/>
              <a:t> του επιφάνεια. Παρατηρήστε τις πολλαπλές, στρογγυλές, ομαλές προεκβολές που αναδύονται από τον βλεννογόνο και προβάλλουν  προς τον αυλό. Συνδέονται με τον βλεννογόνο με μίσχους οι οποίοι δεν διακρίνονται στην εν λόγω εικόνα. Τέτοιες προεκβολές ονομάζονται </a:t>
            </a:r>
            <a:r>
              <a:rPr lang="el-GR" sz="1600" dirty="0" smtClean="0">
                <a:effectLst>
                  <a:outerShdw blurRad="38100" dist="38100" dir="2700000" algn="tl">
                    <a:srgbClr val="000000">
                      <a:alpha val="43137"/>
                    </a:srgbClr>
                  </a:outerShdw>
                </a:effectLst>
              </a:rPr>
              <a:t>πολύποδες</a:t>
            </a:r>
            <a:r>
              <a:rPr lang="el-GR" sz="1600" dirty="0" smtClean="0"/>
              <a:t>. Εν προκειμένω,  πρόκειται για καλοήθεις αδενωματώδεις όγκους (αδενώματα).</a:t>
            </a:r>
          </a:p>
          <a:p>
            <a:pPr algn="just">
              <a:buNone/>
            </a:pPr>
            <a:r>
              <a:rPr lang="el-GR" sz="1600" dirty="0" smtClean="0"/>
              <a:t>       Αυτή η εικόνα υποδηλώνει σποραδική ή κληρονομούμενη προέλευση της νόσου;</a:t>
            </a:r>
          </a:p>
          <a:p>
            <a:pPr algn="just">
              <a:buNone/>
            </a:pPr>
            <a:r>
              <a:rPr lang="el-GR" sz="1600" dirty="0" smtClean="0"/>
              <a:t>       Προφανώς πρόκειται για  κληρονομική </a:t>
            </a:r>
            <a:r>
              <a:rPr lang="el-GR" sz="1600" dirty="0" err="1" smtClean="0"/>
              <a:t>πολυποδίαση</a:t>
            </a:r>
            <a:r>
              <a:rPr lang="el-GR" sz="1600" dirty="0" smtClean="0"/>
              <a:t>, καθώς  το κόλον είναι γεμάτο από εκατοντάδες παρόμοιες αλλοιώσεις (πολύποδες).</a:t>
            </a:r>
          </a:p>
          <a:p>
            <a:pPr algn="just">
              <a:buNone/>
            </a:pPr>
            <a:endParaRPr lang="el-GR" sz="2000" dirty="0"/>
          </a:p>
        </p:txBody>
      </p:sp>
      <p:pic>
        <p:nvPicPr>
          <p:cNvPr id="2050" name="Picture 2" descr="C:\Users\User\Desktop\neo220.jpg"/>
          <p:cNvPicPr>
            <a:picLocks noChangeAspect="1" noChangeArrowheads="1"/>
          </p:cNvPicPr>
          <p:nvPr/>
        </p:nvPicPr>
        <p:blipFill>
          <a:blip r:embed="rId2" cstate="print"/>
          <a:srcRect/>
          <a:stretch>
            <a:fillRect/>
          </a:stretch>
        </p:blipFill>
        <p:spPr bwMode="auto">
          <a:xfrm>
            <a:off x="1691680" y="260648"/>
            <a:ext cx="5242182" cy="3744416"/>
          </a:xfrm>
          <a:prstGeom prst="rect">
            <a:avLst/>
          </a:prstGeom>
          <a:noFill/>
        </p:spPr>
      </p:pic>
      <p:sp>
        <p:nvSpPr>
          <p:cNvPr id="5" name="2 - Θέση κειμένου"/>
          <p:cNvSpPr txBox="1">
            <a:spLocks/>
          </p:cNvSpPr>
          <p:nvPr/>
        </p:nvSpPr>
        <p:spPr>
          <a:xfrm>
            <a:off x="2771800" y="620688"/>
            <a:ext cx="3024336" cy="1554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Πολύποδες</a:t>
            </a:r>
            <a:endParaRPr kumimoji="0" lang="el-GR"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2 - Θέση κειμένου"/>
          <p:cNvSpPr txBox="1">
            <a:spLocks/>
          </p:cNvSpPr>
          <p:nvPr/>
        </p:nvSpPr>
        <p:spPr>
          <a:xfrm>
            <a:off x="2924200" y="1628800"/>
            <a:ext cx="3024336" cy="69847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Πολύποδες</a:t>
            </a:r>
            <a:endParaRPr kumimoji="0" lang="el-GR"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2 - Θέση κειμένου"/>
          <p:cNvSpPr txBox="1">
            <a:spLocks/>
          </p:cNvSpPr>
          <p:nvPr/>
        </p:nvSpPr>
        <p:spPr>
          <a:xfrm>
            <a:off x="3779912" y="2780928"/>
            <a:ext cx="1368152" cy="936104"/>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3200" b="1" dirty="0" smtClean="0"/>
              <a:t>Τμήμα </a:t>
            </a:r>
          </a:p>
          <a:p>
            <a:pPr marL="342900" marR="0" lvl="0" indent="-342900" algn="l" defTabSz="914400" rtl="0" eaLnBrk="1" fontAlgn="auto" latinLnBrk="0" hangingPunct="1">
              <a:lnSpc>
                <a:spcPct val="100000"/>
              </a:lnSpc>
              <a:spcBef>
                <a:spcPct val="20000"/>
              </a:spcBef>
              <a:spcAft>
                <a:spcPts val="0"/>
              </a:spcAft>
              <a:buClrTx/>
              <a:buSzTx/>
              <a:tabLst/>
              <a:defRPr/>
            </a:pPr>
            <a:r>
              <a:rPr lang="el-GR" sz="3200" b="1" dirty="0" smtClean="0"/>
              <a:t>φυσιολογικού</a:t>
            </a:r>
          </a:p>
          <a:p>
            <a:pPr marL="342900" marR="0" lvl="0" indent="-342900" algn="l" defTabSz="914400" rtl="0" eaLnBrk="1" fontAlgn="auto" latinLnBrk="0" hangingPunct="1">
              <a:lnSpc>
                <a:spcPct val="100000"/>
              </a:lnSpc>
              <a:spcBef>
                <a:spcPct val="20000"/>
              </a:spcBef>
              <a:spcAft>
                <a:spcPts val="0"/>
              </a:spcAft>
              <a:buClrTx/>
              <a:buSzTx/>
              <a:tabLst/>
              <a:defRPr/>
            </a:pPr>
            <a:r>
              <a:rPr lang="el-GR" sz="3200" b="1" dirty="0" smtClean="0"/>
              <a:t>βλεννογόνου</a:t>
            </a:r>
            <a:endParaRPr kumimoji="0" lang="el-GR"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429000"/>
            <a:ext cx="9144000" cy="3429000"/>
          </a:xfrm>
        </p:spPr>
        <p:txBody>
          <a:bodyPr>
            <a:normAutofit/>
          </a:bodyPr>
          <a:lstStyle/>
          <a:p>
            <a:pPr algn="ctr"/>
            <a:r>
              <a:rPr lang="el-GR" dirty="0" smtClean="0"/>
              <a:t>Κόλον, πολλαπλοί </a:t>
            </a:r>
            <a:r>
              <a:rPr lang="el-GR" dirty="0" err="1" smtClean="0"/>
              <a:t>αδενωματώδεις</a:t>
            </a:r>
            <a:r>
              <a:rPr lang="el-GR" dirty="0" smtClean="0"/>
              <a:t> πολύποδες.</a:t>
            </a:r>
          </a:p>
          <a:p>
            <a:pPr algn="ctr">
              <a:buNone/>
            </a:pPr>
            <a:r>
              <a:rPr lang="el-GR" dirty="0" smtClean="0"/>
              <a:t>Μακροσκοπική εικόνα βλεννογόνου </a:t>
            </a:r>
            <a:r>
              <a:rPr lang="el-GR" dirty="0" err="1" smtClean="0"/>
              <a:t>παχέος</a:t>
            </a:r>
            <a:r>
              <a:rPr lang="el-GR" dirty="0" smtClean="0"/>
              <a:t> εντέρου.</a:t>
            </a:r>
          </a:p>
          <a:p>
            <a:pPr algn="just">
              <a:buNone/>
            </a:pPr>
            <a:r>
              <a:rPr lang="el-GR" sz="2000" dirty="0" smtClean="0"/>
              <a:t>      Ένα ακόμα παράδειγμα ενός παχέος εντέρου με πολλαπλούς πολύποδες. Σημειώστε τις διακριτές, καλώς περιγεγραμμένες προβολές τους στον εντερικό αυλό, οι οποίες </a:t>
            </a:r>
            <a:r>
              <a:rPr lang="el-GR" sz="2000" dirty="0" err="1" smtClean="0"/>
              <a:t>μεταχωρούν</a:t>
            </a:r>
            <a:r>
              <a:rPr lang="el-GR" sz="2000" dirty="0" smtClean="0"/>
              <a:t> στον φυσιολογικό βλεννογόνο του </a:t>
            </a:r>
            <a:r>
              <a:rPr lang="el-GR" sz="2000" dirty="0" err="1" smtClean="0"/>
              <a:t>παχέος</a:t>
            </a:r>
            <a:r>
              <a:rPr lang="el-GR" sz="2000" dirty="0" smtClean="0"/>
              <a:t> εντέρου. Δεν υπάρχουν ενδείξεις εξέλκωσης ή διήθησης του βλεννογόνου.</a:t>
            </a:r>
          </a:p>
          <a:p>
            <a:pPr algn="just">
              <a:buNone/>
            </a:pPr>
            <a:r>
              <a:rPr lang="el-GR" sz="2000" dirty="0" smtClean="0"/>
              <a:t>      Ποιος είναι ο όρος για έναν κα</a:t>
            </a:r>
            <a:r>
              <a:rPr lang="el-GR" sz="2000" dirty="0" smtClean="0">
                <a:effectLst>
                  <a:outerShdw blurRad="38100" dist="38100" dir="2700000" algn="tl">
                    <a:srgbClr val="000000">
                      <a:alpha val="43137"/>
                    </a:srgbClr>
                  </a:outerShdw>
                </a:effectLst>
              </a:rPr>
              <a:t>κ</a:t>
            </a:r>
            <a:r>
              <a:rPr lang="el-GR" sz="2000" dirty="0" smtClean="0"/>
              <a:t>οήθη όγκο αδενικών ιστών;</a:t>
            </a:r>
          </a:p>
          <a:p>
            <a:pPr algn="just">
              <a:buNone/>
            </a:pPr>
            <a:r>
              <a:rPr lang="el-GR" sz="2000" dirty="0" smtClean="0"/>
              <a:t>      </a:t>
            </a:r>
            <a:r>
              <a:rPr lang="el-GR" sz="2000" dirty="0" err="1" smtClean="0"/>
              <a:t>Αδενο</a:t>
            </a:r>
            <a:r>
              <a:rPr lang="el-GR" sz="2000" dirty="0" err="1" smtClean="0">
                <a:effectLst>
                  <a:outerShdw blurRad="38100" dist="38100" dir="2700000" algn="tl">
                    <a:srgbClr val="000000">
                      <a:alpha val="43137"/>
                    </a:srgbClr>
                  </a:outerShdw>
                </a:effectLst>
              </a:rPr>
              <a:t>καρκίνωμα</a:t>
            </a:r>
            <a:r>
              <a:rPr lang="el-GR" sz="2000" dirty="0" smtClean="0"/>
              <a:t>.</a:t>
            </a:r>
          </a:p>
          <a:p>
            <a:pPr algn="just">
              <a:buNone/>
            </a:pPr>
            <a:endParaRPr lang="el-GR" sz="2400" dirty="0"/>
          </a:p>
        </p:txBody>
      </p:sp>
      <p:pic>
        <p:nvPicPr>
          <p:cNvPr id="3074" name="Picture 2" descr="C:\Users\User\Desktop\neo230.jpg"/>
          <p:cNvPicPr>
            <a:picLocks noChangeAspect="1" noChangeArrowheads="1"/>
          </p:cNvPicPr>
          <p:nvPr/>
        </p:nvPicPr>
        <p:blipFill>
          <a:blip r:embed="rId2" cstate="print"/>
          <a:srcRect/>
          <a:stretch>
            <a:fillRect/>
          </a:stretch>
        </p:blipFill>
        <p:spPr bwMode="auto">
          <a:xfrm>
            <a:off x="1763688" y="188639"/>
            <a:ext cx="5832648" cy="3116301"/>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3075" name="Ink 3"/>
              <p14:cNvContentPartPr>
                <a14:cpLocks xmlns:a14="http://schemas.microsoft.com/office/drawing/2010/main" noRot="1" noChangeAspect="1" noEditPoints="1" noChangeArrowheads="1" noChangeShapeType="1"/>
              </p14:cNvContentPartPr>
              <p14:nvPr/>
            </p14:nvContentPartPr>
            <p14:xfrm>
              <a:off x="3825875" y="1044575"/>
              <a:ext cx="890588" cy="723900"/>
            </p14:xfrm>
          </p:contentPart>
        </mc:Choice>
        <mc:Fallback>
          <p:pic>
            <p:nvPicPr>
              <p:cNvPr id="3075" name="Ink 3"/>
              <p:cNvPicPr>
                <a:picLocks noRot="1" noChangeAspect="1" noEditPoints="1" noChangeArrowheads="1" noChangeShapeType="1"/>
              </p:cNvPicPr>
              <p:nvPr/>
            </p:nvPicPr>
            <p:blipFill>
              <a:blip r:embed="rId4" cstate="print"/>
              <a:stretch>
                <a:fillRect/>
              </a:stretch>
            </p:blipFill>
            <p:spPr>
              <a:xfrm>
                <a:off x="3819395" y="1038096"/>
                <a:ext cx="903547" cy="736859"/>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3076" name="Ink 4"/>
              <p14:cNvContentPartPr>
                <a14:cpLocks xmlns:a14="http://schemas.microsoft.com/office/drawing/2010/main" noRot="1" noChangeAspect="1" noEditPoints="1" noChangeArrowheads="1" noChangeShapeType="1"/>
              </p14:cNvContentPartPr>
              <p14:nvPr/>
            </p14:nvContentPartPr>
            <p14:xfrm>
              <a:off x="5684838" y="1036638"/>
              <a:ext cx="830262" cy="677862"/>
            </p14:xfrm>
          </p:contentPart>
        </mc:Choice>
        <mc:Fallback>
          <p:pic>
            <p:nvPicPr>
              <p:cNvPr id="3076" name="Ink 4"/>
              <p:cNvPicPr>
                <a:picLocks noRot="1" noChangeAspect="1" noEditPoints="1" noChangeArrowheads="1" noChangeShapeType="1"/>
              </p:cNvPicPr>
              <p:nvPr/>
            </p:nvPicPr>
            <p:blipFill>
              <a:blip r:embed="rId6" cstate="print"/>
              <a:stretch>
                <a:fillRect/>
              </a:stretch>
            </p:blipFill>
            <p:spPr>
              <a:xfrm>
                <a:off x="5678360" y="1030158"/>
                <a:ext cx="843218" cy="690822"/>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3077" name="Ink 5"/>
              <p14:cNvContentPartPr>
                <a14:cpLocks xmlns:a14="http://schemas.microsoft.com/office/drawing/2010/main" noRot="1" noChangeAspect="1" noEditPoints="1" noChangeArrowheads="1" noChangeShapeType="1"/>
              </p14:cNvContentPartPr>
              <p14:nvPr/>
            </p14:nvContentPartPr>
            <p14:xfrm>
              <a:off x="4435475" y="2408238"/>
              <a:ext cx="1050925" cy="846137"/>
            </p14:xfrm>
          </p:contentPart>
        </mc:Choice>
        <mc:Fallback>
          <p:pic>
            <p:nvPicPr>
              <p:cNvPr id="3077" name="Ink 5"/>
              <p:cNvPicPr>
                <a:picLocks noRot="1" noChangeAspect="1" noEditPoints="1" noChangeArrowheads="1" noChangeShapeType="1"/>
              </p:cNvPicPr>
              <p:nvPr/>
            </p:nvPicPr>
            <p:blipFill>
              <a:blip r:embed="rId8" cstate="print"/>
              <a:stretch>
                <a:fillRect/>
              </a:stretch>
            </p:blipFill>
            <p:spPr>
              <a:xfrm>
                <a:off x="4428994" y="2401757"/>
                <a:ext cx="1063886" cy="85909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437112"/>
            <a:ext cx="9144000" cy="2420888"/>
          </a:xfrm>
        </p:spPr>
        <p:txBody>
          <a:bodyPr>
            <a:normAutofit fontScale="55000" lnSpcReduction="20000"/>
          </a:bodyPr>
          <a:lstStyle/>
          <a:p>
            <a:pPr algn="ctr"/>
            <a:r>
              <a:rPr lang="el-GR" dirty="0" smtClean="0"/>
              <a:t>Κόλον, </a:t>
            </a:r>
            <a:r>
              <a:rPr lang="el-GR" dirty="0" err="1" smtClean="0"/>
              <a:t>αδενωματώδης</a:t>
            </a:r>
            <a:r>
              <a:rPr lang="el-GR" dirty="0" smtClean="0"/>
              <a:t> πολύποδας. Υψηλή μεγέθυνση.</a:t>
            </a:r>
          </a:p>
          <a:p>
            <a:endParaRPr lang="el-GR" dirty="0" smtClean="0"/>
          </a:p>
          <a:p>
            <a:pPr algn="just">
              <a:buNone/>
            </a:pPr>
            <a:r>
              <a:rPr lang="el-GR" sz="2900" dirty="0" smtClean="0"/>
              <a:t>        Αυτό το οπτικό πεδίο παρουσιάζει τη μετάβαση του φυσιολογικού βλεννογόνου του παχέος εντέρου στον βλεννογόνο του αδενωματώδους πολύποδα. Παρατηρείτε ότι ο φυσιολογικός βλεννογόνος εμφανίζει</a:t>
            </a:r>
            <a:r>
              <a:rPr lang="en-US" sz="2900" dirty="0" smtClean="0"/>
              <a:t>, </a:t>
            </a:r>
            <a:r>
              <a:rPr lang="el-GR" sz="2900" dirty="0" err="1" smtClean="0"/>
              <a:t>αναμενομένως</a:t>
            </a:r>
            <a:r>
              <a:rPr lang="el-GR" sz="2900" dirty="0" smtClean="0"/>
              <a:t>, φυσιολογική μορφολογική διαφοροποίηση, αφού τα κύτταρά του έχουν σαφή κενοτόπια που περιέχουν βλέννη. Αντιθέτως, τα επιθηλιακά κύτταρα του πολύποδα έχουν χάσει την εξειδικευμένη λειτουργία της παραγωγής </a:t>
            </a:r>
            <a:r>
              <a:rPr lang="el-GR" sz="2900" dirty="0" err="1" smtClean="0"/>
              <a:t>βλέννης</a:t>
            </a:r>
            <a:r>
              <a:rPr lang="el-GR" sz="2900" dirty="0" smtClean="0"/>
              <a:t>.</a:t>
            </a:r>
          </a:p>
          <a:p>
            <a:pPr algn="just">
              <a:buNone/>
            </a:pPr>
            <a:r>
              <a:rPr lang="el-GR" sz="2900" dirty="0" smtClean="0"/>
              <a:t>        Ποιός όρος χρησιμοποιείται για να περιγράψει την έντονη χρώση των </a:t>
            </a:r>
            <a:r>
              <a:rPr lang="el-GR" sz="2900" dirty="0" err="1" smtClean="0"/>
              <a:t>αδενωματωδών</a:t>
            </a:r>
            <a:r>
              <a:rPr lang="el-GR" sz="2900" dirty="0" smtClean="0"/>
              <a:t> κυττάρων;</a:t>
            </a:r>
          </a:p>
          <a:p>
            <a:pPr algn="just">
              <a:buNone/>
            </a:pPr>
            <a:r>
              <a:rPr lang="el-GR" sz="2900" dirty="0" smtClean="0"/>
              <a:t>        Υπερχρωμία και  </a:t>
            </a:r>
            <a:r>
              <a:rPr lang="el-GR" sz="2900" dirty="0" err="1" smtClean="0"/>
              <a:t>βασιφιλία</a:t>
            </a:r>
            <a:r>
              <a:rPr lang="el-GR" sz="2900" dirty="0" smtClean="0"/>
              <a:t>  χαρακτηρίζουν το </a:t>
            </a:r>
            <a:r>
              <a:rPr lang="el-GR" sz="2900" dirty="0" err="1" smtClean="0"/>
              <a:t>δυσπλαστικό</a:t>
            </a:r>
            <a:r>
              <a:rPr lang="el-GR" sz="2900" dirty="0" smtClean="0"/>
              <a:t> επιθήλιο του αδενώματος.</a:t>
            </a:r>
          </a:p>
          <a:p>
            <a:pPr algn="just">
              <a:buNone/>
            </a:pPr>
            <a:endParaRPr lang="el-GR" sz="2600" dirty="0" smtClean="0"/>
          </a:p>
          <a:p>
            <a:pPr algn="just">
              <a:buNone/>
            </a:pPr>
            <a:endParaRPr lang="el-GR" dirty="0"/>
          </a:p>
        </p:txBody>
      </p:sp>
      <p:pic>
        <p:nvPicPr>
          <p:cNvPr id="4" name="3 - Θέση περιεχομένου" descr="alex4.jpg"/>
          <p:cNvPicPr>
            <a:picLocks noChangeAspect="1"/>
          </p:cNvPicPr>
          <p:nvPr/>
        </p:nvPicPr>
        <p:blipFill>
          <a:blip r:embed="rId2" cstate="print"/>
          <a:stretch>
            <a:fillRect/>
          </a:stretch>
        </p:blipFill>
        <p:spPr>
          <a:xfrm>
            <a:off x="1691680" y="188640"/>
            <a:ext cx="5879263" cy="4149080"/>
          </a:xfrm>
          <a:prstGeom prst="rect">
            <a:avLst/>
          </a:prstGeom>
        </p:spPr>
      </p:pic>
      <p:sp>
        <p:nvSpPr>
          <p:cNvPr id="5" name="2 - Θέση κειμένου"/>
          <p:cNvSpPr txBox="1">
            <a:spLocks/>
          </p:cNvSpPr>
          <p:nvPr/>
        </p:nvSpPr>
        <p:spPr>
          <a:xfrm>
            <a:off x="1835696" y="1535113"/>
            <a:ext cx="2661692" cy="639762"/>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mn-lt"/>
                <a:ea typeface="+mn-ea"/>
                <a:cs typeface="+mn-cs"/>
              </a:rPr>
              <a:t>Αδενωματώδης</a:t>
            </a:r>
            <a:r>
              <a:rPr kumimoji="0" lang="el-GR" sz="32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βλεννογόνος</a:t>
            </a:r>
            <a:endParaRPr kumimoji="0" lang="el-GR"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6" name="2 - Θέση κειμένου"/>
          <p:cNvSpPr txBox="1">
            <a:spLocks/>
          </p:cNvSpPr>
          <p:nvPr/>
        </p:nvSpPr>
        <p:spPr>
          <a:xfrm>
            <a:off x="4716016" y="2852936"/>
            <a:ext cx="2592288" cy="93610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l-GR" sz="2000" b="1" dirty="0" smtClean="0">
                <a:solidFill>
                  <a:schemeClr val="bg1"/>
                </a:solidFill>
                <a:effectLst>
                  <a:outerShdw blurRad="38100" dist="38100" dir="2700000" algn="tl">
                    <a:srgbClr val="000000">
                      <a:alpha val="43137"/>
                    </a:srgbClr>
                  </a:outerShdw>
                </a:effectLst>
              </a:rPr>
              <a:t>Φυσιολογικός</a:t>
            </a:r>
            <a:r>
              <a:rPr kumimoji="0" lang="el-GR" sz="2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βλεννογόνος</a:t>
            </a:r>
            <a:endParaRPr kumimoji="0" lang="el-GR"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356992"/>
            <a:ext cx="9144000" cy="3501008"/>
          </a:xfrm>
        </p:spPr>
        <p:txBody>
          <a:bodyPr>
            <a:normAutofit fontScale="47500" lnSpcReduction="20000"/>
          </a:bodyPr>
          <a:lstStyle/>
          <a:p>
            <a:pPr algn="ctr"/>
            <a:r>
              <a:rPr lang="el-GR" sz="4200" dirty="0" smtClean="0"/>
              <a:t>Κόλον, </a:t>
            </a:r>
            <a:r>
              <a:rPr lang="el-GR" sz="4200" dirty="0" err="1" smtClean="0"/>
              <a:t>αδενοκαρκίνωμα</a:t>
            </a:r>
            <a:r>
              <a:rPr lang="el-GR" sz="4200" dirty="0" smtClean="0"/>
              <a:t>. Μακροσκοπική εικόνα.</a:t>
            </a:r>
          </a:p>
          <a:p>
            <a:pPr algn="ctr"/>
            <a:endParaRPr lang="el-GR" sz="4200" dirty="0" smtClean="0"/>
          </a:p>
          <a:p>
            <a:pPr algn="just">
              <a:buNone/>
            </a:pPr>
            <a:r>
              <a:rPr lang="el-GR" dirty="0" smtClean="0"/>
              <a:t>       Το αδενοκαρκίνωμα φαίνεται ως μια μεγάλη, ακανόνιστη μάζα που έχει καταστρέψει τον φυσιολογικό βλεννογόνο. Τα </a:t>
            </a:r>
            <a:r>
              <a:rPr lang="el-GR" dirty="0" smtClean="0">
                <a:effectLst>
                  <a:outerShdw blurRad="38100" dist="38100" dir="2700000" algn="tl">
                    <a:srgbClr val="000000">
                      <a:alpha val="43137"/>
                    </a:srgbClr>
                  </a:outerShdw>
                </a:effectLst>
              </a:rPr>
              <a:t>χείλη</a:t>
            </a:r>
            <a:r>
              <a:rPr lang="el-GR" dirty="0" smtClean="0"/>
              <a:t> του </a:t>
            </a:r>
            <a:r>
              <a:rPr lang="el-GR" dirty="0" smtClean="0">
                <a:effectLst>
                  <a:outerShdw blurRad="38100" dist="38100" dir="2700000" algn="tl">
                    <a:srgbClr val="000000">
                      <a:alpha val="43137"/>
                    </a:srgbClr>
                  </a:outerShdw>
                </a:effectLst>
              </a:rPr>
              <a:t>έλκους</a:t>
            </a:r>
            <a:r>
              <a:rPr lang="el-GR" dirty="0" smtClean="0"/>
              <a:t> είναι </a:t>
            </a:r>
            <a:r>
              <a:rPr lang="el-GR" dirty="0" smtClean="0">
                <a:effectLst>
                  <a:outerShdw blurRad="38100" dist="38100" dir="2700000" algn="tl">
                    <a:srgbClr val="000000">
                      <a:alpha val="43137"/>
                    </a:srgbClr>
                  </a:outerShdw>
                </a:effectLst>
              </a:rPr>
              <a:t>ανυψωμένα</a:t>
            </a:r>
            <a:r>
              <a:rPr lang="el-GR" dirty="0" smtClean="0"/>
              <a:t> και </a:t>
            </a:r>
            <a:r>
              <a:rPr lang="el-GR" dirty="0" err="1" smtClean="0">
                <a:effectLst>
                  <a:outerShdw blurRad="38100" dist="38100" dir="2700000" algn="tl">
                    <a:srgbClr val="000000">
                      <a:alpha val="43137"/>
                    </a:srgbClr>
                  </a:outerShdw>
                </a:effectLst>
              </a:rPr>
              <a:t>ακανόνιστα</a:t>
            </a:r>
            <a:r>
              <a:rPr lang="el-GR" dirty="0" err="1" smtClean="0"/>
              <a:t>∙</a:t>
            </a:r>
            <a:r>
              <a:rPr lang="el-GR" dirty="0" smtClean="0"/>
              <a:t> αυτό αποτελεί ένδειξη τοπικής διήθησης από τα περιφερικά τμήματα του αδενοκαρκινώματος. Ο εντερικός βλεννογόνος εκατέρωθεν του έλκους παρουσιάζει φυσιολογικές εγκάρσιες πτυχές.</a:t>
            </a:r>
          </a:p>
          <a:p>
            <a:pPr algn="just">
              <a:buNone/>
            </a:pPr>
            <a:r>
              <a:rPr lang="el-GR" dirty="0" smtClean="0"/>
              <a:t>        Σε ποιό-ά όργανο-α μπορεί να </a:t>
            </a:r>
            <a:r>
              <a:rPr lang="el-GR" dirty="0" err="1" smtClean="0"/>
              <a:t>μετασταθεί</a:t>
            </a:r>
            <a:r>
              <a:rPr lang="el-GR" dirty="0" smtClean="0"/>
              <a:t> αυτός ο όγκος;</a:t>
            </a:r>
          </a:p>
          <a:p>
            <a:pPr algn="just">
              <a:buNone/>
            </a:pPr>
            <a:r>
              <a:rPr lang="el-GR" dirty="0" smtClean="0"/>
              <a:t>        Το καρκίνωμα του </a:t>
            </a:r>
            <a:r>
              <a:rPr lang="el-GR" dirty="0" err="1" smtClean="0"/>
              <a:t>παχέος</a:t>
            </a:r>
            <a:r>
              <a:rPr lang="el-GR" dirty="0" smtClean="0"/>
              <a:t> εντέρου μπορεί να </a:t>
            </a:r>
            <a:r>
              <a:rPr lang="el-GR" dirty="0" err="1" smtClean="0"/>
              <a:t>διασπαρεί</a:t>
            </a:r>
            <a:r>
              <a:rPr lang="el-GR" dirty="0" smtClean="0"/>
              <a:t>, μέσω λεμφαγγείων, στους επιχώριους λεμφαδένες ή μέσω της πυλαίας κυκλοφορίας του αίματος, στο ήπαρ. Τελικά, η μετάσταση μπορεί να εμφανιστεί στους πνεύμονες. </a:t>
            </a:r>
            <a:r>
              <a:rPr lang="el-GR" dirty="0" err="1" smtClean="0"/>
              <a:t>Ενδοπεριτοναϊκή</a:t>
            </a:r>
            <a:r>
              <a:rPr lang="el-GR" dirty="0" smtClean="0"/>
              <a:t> διασπορά μπορεί επίσης να εμφανιστεί στην περιτοναϊκή κοιλότητα.</a:t>
            </a:r>
          </a:p>
          <a:p>
            <a:pPr algn="just">
              <a:buNone/>
            </a:pPr>
            <a:r>
              <a:rPr lang="el-GR" dirty="0" smtClean="0"/>
              <a:t>        Υπάρχουν δείκτες στον ορό των ασθενών που σχετίζονται με αυτόν τον όγκο;</a:t>
            </a:r>
          </a:p>
          <a:p>
            <a:pPr algn="just">
              <a:buNone/>
            </a:pPr>
            <a:r>
              <a:rPr lang="el-GR" dirty="0" smtClean="0"/>
              <a:t>       Το καρκίνωμα του </a:t>
            </a:r>
            <a:r>
              <a:rPr lang="el-GR" dirty="0" err="1" smtClean="0"/>
              <a:t>παχέος</a:t>
            </a:r>
            <a:r>
              <a:rPr lang="el-GR" dirty="0" smtClean="0"/>
              <a:t> εντέρου συνδέεται με την παρουσία </a:t>
            </a:r>
            <a:r>
              <a:rPr lang="el-GR" dirty="0" err="1" smtClean="0"/>
              <a:t>καρκινοεμβρυϊκού</a:t>
            </a:r>
            <a:r>
              <a:rPr lang="el-GR" dirty="0" smtClean="0"/>
              <a:t> αντιγόνου (CEA) στον ορό. Ωστόσο, αυτό </a:t>
            </a:r>
            <a:r>
              <a:rPr lang="el-GR" i="1" dirty="0" smtClean="0"/>
              <a:t>δεν</a:t>
            </a:r>
            <a:r>
              <a:rPr lang="el-GR" dirty="0" smtClean="0"/>
              <a:t> αποτελεί </a:t>
            </a:r>
            <a:r>
              <a:rPr lang="el-GR" i="1" dirty="0" smtClean="0"/>
              <a:t>ειδικό</a:t>
            </a:r>
            <a:r>
              <a:rPr lang="el-GR" dirty="0" smtClean="0"/>
              <a:t> εύρημα για το καρκίνωμα του </a:t>
            </a:r>
            <a:r>
              <a:rPr lang="el-GR" dirty="0" err="1" smtClean="0"/>
              <a:t>παχέος</a:t>
            </a:r>
            <a:r>
              <a:rPr lang="el-GR" dirty="0" smtClean="0"/>
              <a:t> εντέρου. Το CEA μπορεί επίσης να υπάρχει στον ορό ασθενών με καρκίνο του στομάχου ή  του μαστού. Ορισμένες μη </a:t>
            </a:r>
            <a:r>
              <a:rPr lang="el-GR" dirty="0" err="1" smtClean="0"/>
              <a:t>νεοπλαστικές</a:t>
            </a:r>
            <a:r>
              <a:rPr lang="el-GR" dirty="0" smtClean="0"/>
              <a:t> καταστάσεις μπορεί επίσης να σχετίζονται με ανεύρεση  CEA στον ορό.</a:t>
            </a:r>
          </a:p>
        </p:txBody>
      </p:sp>
      <p:pic>
        <p:nvPicPr>
          <p:cNvPr id="4098" name="Picture 2" descr="C:\Users\User\Desktop\neo250.jpg"/>
          <p:cNvPicPr>
            <a:picLocks noChangeAspect="1" noChangeArrowheads="1"/>
          </p:cNvPicPr>
          <p:nvPr/>
        </p:nvPicPr>
        <p:blipFill>
          <a:blip r:embed="rId2" cstate="print"/>
          <a:srcRect/>
          <a:stretch>
            <a:fillRect/>
          </a:stretch>
        </p:blipFill>
        <p:spPr bwMode="auto">
          <a:xfrm>
            <a:off x="1763688" y="188640"/>
            <a:ext cx="5529186" cy="3096344"/>
          </a:xfrm>
          <a:prstGeom prst="rect">
            <a:avLst/>
          </a:prstGeom>
          <a:noFill/>
        </p:spPr>
      </p:pic>
      <p:sp>
        <p:nvSpPr>
          <p:cNvPr id="5" name="2 - Θέση κειμένου"/>
          <p:cNvSpPr txBox="1">
            <a:spLocks/>
          </p:cNvSpPr>
          <p:nvPr/>
        </p:nvSpPr>
        <p:spPr>
          <a:xfrm>
            <a:off x="4716016" y="1556792"/>
            <a:ext cx="2592288" cy="223224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l-GR" sz="2000" b="1" dirty="0" smtClean="0">
                <a:solidFill>
                  <a:schemeClr val="bg1"/>
                </a:solidFill>
                <a:effectLst>
                  <a:outerShdw blurRad="38100" dist="38100" dir="2700000" algn="tl">
                    <a:srgbClr val="000000">
                      <a:alpha val="43137"/>
                    </a:srgbClr>
                  </a:outerShdw>
                </a:effectLst>
              </a:rPr>
              <a:t>Φυσιολογικός</a:t>
            </a:r>
            <a:r>
              <a:rPr kumimoji="0" lang="el-GR" sz="2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βλεννογόνος</a:t>
            </a:r>
            <a:endParaRPr kumimoji="0" lang="el-GR"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6" name="2 - Θέση κειμένου"/>
          <p:cNvSpPr txBox="1">
            <a:spLocks/>
          </p:cNvSpPr>
          <p:nvPr/>
        </p:nvSpPr>
        <p:spPr>
          <a:xfrm>
            <a:off x="1475656" y="980728"/>
            <a:ext cx="1944216" cy="296071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400" b="1" dirty="0" smtClean="0">
                <a:solidFill>
                  <a:schemeClr val="bg1"/>
                </a:solidFill>
                <a:effectLst>
                  <a:outerShdw blurRad="38100" dist="38100" dir="2700000" algn="tl">
                    <a:srgbClr val="000000">
                      <a:alpha val="43137"/>
                    </a:srgbClr>
                  </a:outerShdw>
                </a:effectLst>
              </a:rPr>
              <a:t>       Φυσιολογικός</a:t>
            </a:r>
            <a:r>
              <a:rPr kumimoji="0" lang="el-GR"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βλεννογόνος</a:t>
            </a:r>
            <a:endParaRPr kumimoji="0" lang="el-GR"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7" name="2 - Θέση κειμένου"/>
          <p:cNvSpPr txBox="1">
            <a:spLocks/>
          </p:cNvSpPr>
          <p:nvPr/>
        </p:nvSpPr>
        <p:spPr>
          <a:xfrm>
            <a:off x="3131840" y="1484784"/>
            <a:ext cx="1224136" cy="26090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400" b="1" dirty="0" smtClean="0">
                <a:solidFill>
                  <a:schemeClr val="bg1"/>
                </a:solidFill>
                <a:effectLst>
                  <a:outerShdw blurRad="38100" dist="38100" dir="2700000" algn="tl">
                    <a:srgbClr val="000000">
                      <a:alpha val="43137"/>
                    </a:srgbClr>
                  </a:outerShdw>
                </a:effectLst>
              </a:rPr>
              <a:t>       </a:t>
            </a:r>
            <a:endParaRPr kumimoji="0" lang="el-GR"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8" name="2 - Θέση κειμένου"/>
          <p:cNvSpPr txBox="1">
            <a:spLocks/>
          </p:cNvSpPr>
          <p:nvPr/>
        </p:nvSpPr>
        <p:spPr>
          <a:xfrm>
            <a:off x="3203848" y="1772816"/>
            <a:ext cx="1080120" cy="232102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1400" b="1" dirty="0" smtClean="0">
                <a:solidFill>
                  <a:schemeClr val="bg1"/>
                </a:solidFill>
                <a:effectLst>
                  <a:outerShdw blurRad="38100" dist="38100" dir="2700000" algn="tl">
                    <a:srgbClr val="000000">
                      <a:alpha val="43137"/>
                    </a:srgbClr>
                  </a:outerShdw>
                </a:effectLst>
              </a:rPr>
              <a:t>       Έλκος</a:t>
            </a:r>
            <a:endParaRPr kumimoji="0" lang="el-GR"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mc:AlternateContent xmlns:mc="http://schemas.openxmlformats.org/markup-compatibility/2006">
        <mc:Choice xmlns:p14="http://schemas.microsoft.com/office/powerpoint/2010/main" xmlns="" Requires="p14">
          <p:contentPart p14:bwMode="auto" r:id="rId3">
            <p14:nvContentPartPr>
              <p14:cNvPr id="4099" name="Ink 3"/>
              <p14:cNvContentPartPr>
                <a14:cpLocks xmlns:a14="http://schemas.microsoft.com/office/drawing/2010/main" noRot="1" noChangeAspect="1" noEditPoints="1" noChangeArrowheads="1" noChangeShapeType="1"/>
              </p14:cNvContentPartPr>
              <p14:nvPr/>
            </p14:nvContentPartPr>
            <p14:xfrm>
              <a:off x="3348038" y="981075"/>
              <a:ext cx="1028700" cy="1608138"/>
            </p14:xfrm>
          </p:contentPart>
        </mc:Choice>
        <mc:Fallback>
          <p:pic>
            <p:nvPicPr>
              <p:cNvPr id="4099" name="Ink 3"/>
              <p:cNvPicPr>
                <a:picLocks noRot="1" noChangeAspect="1" noEditPoints="1" noChangeArrowheads="1" noChangeShapeType="1"/>
              </p:cNvPicPr>
              <p:nvPr/>
            </p:nvPicPr>
            <p:blipFill>
              <a:blip r:embed="rId4" cstate="print"/>
              <a:stretch>
                <a:fillRect/>
              </a:stretch>
            </p:blipFill>
            <p:spPr>
              <a:xfrm>
                <a:off x="3338680" y="971723"/>
                <a:ext cx="1047417" cy="162684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dissolv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969058"/>
            <a:ext cx="9144000" cy="2888942"/>
          </a:xfrm>
        </p:spPr>
        <p:txBody>
          <a:bodyPr>
            <a:normAutofit fontScale="77500" lnSpcReduction="20000"/>
          </a:bodyPr>
          <a:lstStyle/>
          <a:p>
            <a:pPr algn="ctr"/>
            <a:r>
              <a:rPr lang="el-GR" dirty="0" smtClean="0"/>
              <a:t>Κόλον, </a:t>
            </a:r>
            <a:r>
              <a:rPr lang="el-GR" dirty="0" err="1" smtClean="0"/>
              <a:t>αδενοκαρκίνωμα</a:t>
            </a:r>
            <a:r>
              <a:rPr lang="el-GR" dirty="0" smtClean="0"/>
              <a:t>. Πολύ μικρή μεγέθυνση.</a:t>
            </a:r>
          </a:p>
          <a:p>
            <a:pPr algn="just"/>
            <a:r>
              <a:rPr lang="el-GR" sz="2400" dirty="0" smtClean="0"/>
              <a:t>Παρατηρήστε την εξέλκωση του βλεννογόνου και τη βαθιά διήθηση των καρκινικών αδένων στο εντερικό τοίχωμα.</a:t>
            </a:r>
          </a:p>
          <a:p>
            <a:pPr algn="just"/>
            <a:r>
              <a:rPr lang="el-GR" sz="2400" dirty="0"/>
              <a:t>Πώς </a:t>
            </a:r>
            <a:r>
              <a:rPr lang="el-GR" sz="2400" dirty="0" smtClean="0"/>
              <a:t>εμπλέκεται </a:t>
            </a:r>
            <a:r>
              <a:rPr lang="el-GR" sz="2400" dirty="0"/>
              <a:t>το έλκος του βλεννογόνου </a:t>
            </a:r>
            <a:r>
              <a:rPr lang="el-GR" sz="2400" dirty="0" smtClean="0"/>
              <a:t>που προκαλεί ο καρκίνος στην κλινική διάγνωση της νόσου;</a:t>
            </a:r>
          </a:p>
          <a:p>
            <a:pPr algn="just"/>
            <a:r>
              <a:rPr lang="el-GR" sz="2400" dirty="0" smtClean="0"/>
              <a:t>Το </a:t>
            </a:r>
            <a:r>
              <a:rPr lang="el-GR" sz="2400" dirty="0"/>
              <a:t>έλκος προκαλεί αιμορραγία </a:t>
            </a:r>
            <a:r>
              <a:rPr lang="el-GR" sz="2400" dirty="0" smtClean="0"/>
              <a:t>κι έτσι ανιχνεύεται </a:t>
            </a:r>
            <a:r>
              <a:rPr lang="el-GR" sz="2400" dirty="0"/>
              <a:t>αίμα στα </a:t>
            </a:r>
            <a:r>
              <a:rPr lang="el-GR" sz="2400" dirty="0" smtClean="0"/>
              <a:t>κόπρανα, συνήθως εργαστηριακώς.</a:t>
            </a:r>
          </a:p>
          <a:p>
            <a:pPr algn="just"/>
            <a:r>
              <a:rPr lang="el-GR" sz="2400" dirty="0" smtClean="0"/>
              <a:t>Πώς συσχετίζεται η έκταση </a:t>
            </a:r>
            <a:r>
              <a:rPr lang="el-GR" sz="2400" dirty="0"/>
              <a:t>της τοπικής </a:t>
            </a:r>
            <a:r>
              <a:rPr lang="el-GR" sz="2400" dirty="0" smtClean="0"/>
              <a:t>διήθησης του καρκίνου με την πιθανότητα  απομακρυσμένων μεταστάσεών  του;</a:t>
            </a:r>
          </a:p>
          <a:p>
            <a:pPr algn="just"/>
            <a:r>
              <a:rPr lang="el-GR" sz="2400" dirty="0"/>
              <a:t>Η τοπική </a:t>
            </a:r>
            <a:r>
              <a:rPr lang="el-GR" sz="2400" dirty="0" smtClean="0"/>
              <a:t>διήθηση </a:t>
            </a:r>
            <a:r>
              <a:rPr lang="el-GR" sz="2400" dirty="0"/>
              <a:t>συνδέεται </a:t>
            </a:r>
            <a:r>
              <a:rPr lang="el-GR" sz="2400" dirty="0">
                <a:effectLst>
                  <a:outerShdw blurRad="38100" dist="38100" dir="2700000" algn="tl">
                    <a:srgbClr val="000000">
                      <a:alpha val="43137"/>
                    </a:srgbClr>
                  </a:outerShdw>
                </a:effectLst>
              </a:rPr>
              <a:t>στενά</a:t>
            </a:r>
            <a:r>
              <a:rPr lang="el-GR" sz="2400" dirty="0"/>
              <a:t> με </a:t>
            </a:r>
            <a:r>
              <a:rPr lang="el-GR" sz="2400" dirty="0" smtClean="0"/>
              <a:t>το δυναμικό απομακρυσμένης διασποράς.</a:t>
            </a:r>
          </a:p>
          <a:p>
            <a:endParaRPr lang="el-GR" dirty="0" smtClean="0"/>
          </a:p>
          <a:p>
            <a:endParaRPr lang="el-GR" dirty="0" smtClean="0"/>
          </a:p>
          <a:p>
            <a:endParaRPr lang="el-GR" dirty="0"/>
          </a:p>
        </p:txBody>
      </p:sp>
      <p:pic>
        <p:nvPicPr>
          <p:cNvPr id="5122" name="Picture 2" descr="C:\Users\User\Desktop\neo260.jpg"/>
          <p:cNvPicPr>
            <a:picLocks noChangeAspect="1" noChangeArrowheads="1"/>
          </p:cNvPicPr>
          <p:nvPr/>
        </p:nvPicPr>
        <p:blipFill>
          <a:blip r:embed="rId2" cstate="print"/>
          <a:srcRect/>
          <a:stretch>
            <a:fillRect/>
          </a:stretch>
        </p:blipFill>
        <p:spPr bwMode="auto">
          <a:xfrm>
            <a:off x="1725968" y="80626"/>
            <a:ext cx="6271664" cy="3888432"/>
          </a:xfrm>
          <a:prstGeom prst="rect">
            <a:avLst/>
          </a:prstGeom>
          <a:noFill/>
        </p:spPr>
      </p:pic>
      <p:sp>
        <p:nvSpPr>
          <p:cNvPr id="4" name="Θέση κειμένου 2"/>
          <p:cNvSpPr txBox="1">
            <a:spLocks/>
          </p:cNvSpPr>
          <p:nvPr/>
        </p:nvSpPr>
        <p:spPr>
          <a:xfrm>
            <a:off x="1331640" y="3284984"/>
            <a:ext cx="4752528" cy="8640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l-GR" sz="1600" dirty="0" err="1" smtClean="0"/>
              <a:t>Εξελκωμένος</a:t>
            </a:r>
            <a:r>
              <a:rPr lang="el-GR" sz="1600" dirty="0" smtClean="0"/>
              <a:t> βλεννογόνος</a:t>
            </a:r>
            <a:endParaRPr lang="el-GR" sz="1600" dirty="0"/>
          </a:p>
        </p:txBody>
      </p:sp>
      <p:sp>
        <p:nvSpPr>
          <p:cNvPr id="5" name="Θέση κειμένου 2"/>
          <p:cNvSpPr txBox="1">
            <a:spLocks/>
          </p:cNvSpPr>
          <p:nvPr/>
        </p:nvSpPr>
        <p:spPr>
          <a:xfrm>
            <a:off x="1484040" y="2420888"/>
            <a:ext cx="5356212" cy="18805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l-GR" sz="1600" dirty="0" smtClean="0"/>
              <a:t>Καρκινικοί αδένες</a:t>
            </a:r>
            <a:endParaRPr lang="el-GR" sz="1600" dirty="0"/>
          </a:p>
        </p:txBody>
      </p:sp>
      <p:sp>
        <p:nvSpPr>
          <p:cNvPr id="6" name="Θέση κειμένου 2"/>
          <p:cNvSpPr txBox="1">
            <a:spLocks/>
          </p:cNvSpPr>
          <p:nvPr/>
        </p:nvSpPr>
        <p:spPr>
          <a:xfrm>
            <a:off x="5580112" y="1196751"/>
            <a:ext cx="2520280" cy="57606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l-GR" sz="1600" dirty="0" smtClean="0"/>
              <a:t>Μυϊκός χιτώνας</a:t>
            </a:r>
            <a:endParaRPr lang="el-GR" sz="1600" dirty="0"/>
          </a:p>
        </p:txBody>
      </p:sp>
      <p:sp>
        <p:nvSpPr>
          <p:cNvPr id="7" name="Θέση κειμένου 2"/>
          <p:cNvSpPr txBox="1">
            <a:spLocks/>
          </p:cNvSpPr>
          <p:nvPr/>
        </p:nvSpPr>
        <p:spPr>
          <a:xfrm>
            <a:off x="2051720" y="908720"/>
            <a:ext cx="4536504" cy="10164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l-GR" sz="1600" dirty="0" err="1" smtClean="0"/>
              <a:t>Υποορογόνιος</a:t>
            </a:r>
            <a:r>
              <a:rPr lang="el-GR" sz="1600" dirty="0" smtClean="0"/>
              <a:t> λιπώδης ιστός</a:t>
            </a:r>
            <a:endParaRPr lang="el-G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016"/>
            <a:ext cx="9108504" cy="3168352"/>
          </a:xfrm>
        </p:spPr>
        <p:txBody>
          <a:bodyPr>
            <a:normAutofit fontScale="47500" lnSpcReduction="20000"/>
          </a:bodyPr>
          <a:lstStyle/>
          <a:p>
            <a:endParaRPr lang="el-GR" dirty="0" smtClean="0"/>
          </a:p>
          <a:p>
            <a:endParaRPr lang="el-GR" dirty="0"/>
          </a:p>
          <a:p>
            <a:pPr algn="ctr"/>
            <a:r>
              <a:rPr lang="el-GR" sz="5100" dirty="0" smtClean="0"/>
              <a:t>Κόλον, </a:t>
            </a:r>
            <a:r>
              <a:rPr lang="el-GR" sz="5100" dirty="0" err="1" smtClean="0"/>
              <a:t>αδενοκαρκίνωμα</a:t>
            </a:r>
            <a:r>
              <a:rPr lang="el-GR" sz="5100" dirty="0" smtClean="0"/>
              <a:t>. Μεσαία μεγέθυνση.</a:t>
            </a:r>
          </a:p>
          <a:p>
            <a:endParaRPr lang="el-GR" dirty="0" smtClean="0"/>
          </a:p>
          <a:p>
            <a:pPr algn="just"/>
            <a:r>
              <a:rPr lang="el-GR" sz="3800" dirty="0" smtClean="0"/>
              <a:t>Σημειώστε τη διήθηση του μυϊκού χιτώνα του εντερικού τοιχώματος από ακανόνιστους (κακοήθεις) αδένες. Αυτός ο όγκος προήλθε από τον βλεννογόνο και διεισδύει στον μυϊκό χιτώνα, οδεύοντας προς τον ορογόνο.</a:t>
            </a:r>
          </a:p>
          <a:p>
            <a:pPr algn="just"/>
            <a:r>
              <a:rPr lang="el-GR" sz="3800" dirty="0" smtClean="0"/>
              <a:t>Ποιές </a:t>
            </a:r>
            <a:r>
              <a:rPr lang="el-GR" sz="3800" dirty="0"/>
              <a:t>βιοχημικές </a:t>
            </a:r>
            <a:r>
              <a:rPr lang="el-GR" sz="3800" dirty="0" smtClean="0"/>
              <a:t>δράσεις </a:t>
            </a:r>
            <a:r>
              <a:rPr lang="el-GR" sz="3800" dirty="0"/>
              <a:t>συχνά εκδηλώνονται από </a:t>
            </a:r>
            <a:r>
              <a:rPr lang="el-GR" sz="3800" dirty="0" smtClean="0"/>
              <a:t>τα διηθητικά </a:t>
            </a:r>
            <a:r>
              <a:rPr lang="el-GR" sz="3800" dirty="0"/>
              <a:t>καρκινικά κύτταρα</a:t>
            </a:r>
            <a:r>
              <a:rPr lang="el-GR" sz="3800" dirty="0" smtClean="0"/>
              <a:t>;</a:t>
            </a:r>
          </a:p>
          <a:p>
            <a:pPr algn="just"/>
            <a:r>
              <a:rPr lang="el-GR" sz="3800" dirty="0"/>
              <a:t>Τα </a:t>
            </a:r>
            <a:r>
              <a:rPr lang="el-GR" sz="3800" dirty="0" smtClean="0"/>
              <a:t>διηθητικά </a:t>
            </a:r>
            <a:r>
              <a:rPr lang="el-GR" sz="3800" dirty="0"/>
              <a:t>καρκινικά κύτταρα πρέπει να είναι ικανά να συνδέονται με </a:t>
            </a:r>
            <a:r>
              <a:rPr lang="el-GR" sz="3800" dirty="0" smtClean="0"/>
              <a:t>τη </a:t>
            </a:r>
            <a:r>
              <a:rPr lang="el-GR" sz="3800" dirty="0"/>
              <a:t>βασική μεμβράνη και την </a:t>
            </a:r>
            <a:r>
              <a:rPr lang="el-GR" sz="3800" dirty="0" err="1" smtClean="0"/>
              <a:t>εξωκυττάρια</a:t>
            </a:r>
            <a:r>
              <a:rPr lang="el-GR" sz="3800" dirty="0" smtClean="0"/>
              <a:t> θεμέλια ουσία </a:t>
            </a:r>
            <a:r>
              <a:rPr lang="el-GR" sz="3800" dirty="0"/>
              <a:t>(</a:t>
            </a:r>
            <a:r>
              <a:rPr lang="el-GR" sz="3800" dirty="0" smtClean="0"/>
              <a:t>EΘΟ) μέσω υποδοχέων </a:t>
            </a:r>
            <a:r>
              <a:rPr lang="el-GR" sz="3800" dirty="0" err="1"/>
              <a:t>λαμινίνης</a:t>
            </a:r>
            <a:r>
              <a:rPr lang="el-GR" sz="3800" dirty="0"/>
              <a:t> και </a:t>
            </a:r>
            <a:r>
              <a:rPr lang="el-GR" sz="3800" dirty="0" err="1" smtClean="0"/>
              <a:t>ινονεκτίνης</a:t>
            </a:r>
            <a:r>
              <a:rPr lang="el-GR" sz="3800" dirty="0"/>
              <a:t>. Για την </a:t>
            </a:r>
            <a:r>
              <a:rPr lang="el-GR" sz="3800" dirty="0" smtClean="0"/>
              <a:t>αποδόμηση </a:t>
            </a:r>
            <a:r>
              <a:rPr lang="el-GR" sz="3800" dirty="0"/>
              <a:t>της </a:t>
            </a:r>
            <a:r>
              <a:rPr lang="el-GR" sz="3800" dirty="0" smtClean="0"/>
              <a:t>EΘΟ, </a:t>
            </a:r>
            <a:r>
              <a:rPr lang="el-GR" sz="3800" dirty="0"/>
              <a:t>τα διηθητικά καρκινικά κύτταρα </a:t>
            </a:r>
            <a:r>
              <a:rPr lang="el-GR" sz="3800" dirty="0" smtClean="0"/>
              <a:t>παράγουν </a:t>
            </a:r>
            <a:r>
              <a:rPr lang="el-GR" sz="3800" dirty="0"/>
              <a:t>πρωτεολυτικά </a:t>
            </a:r>
            <a:r>
              <a:rPr lang="el-GR" sz="3800" dirty="0" smtClean="0"/>
              <a:t>ένζυμα, </a:t>
            </a:r>
            <a:r>
              <a:rPr lang="el-GR" sz="3800" dirty="0"/>
              <a:t>όπως </a:t>
            </a:r>
            <a:r>
              <a:rPr lang="el-GR" sz="3800" dirty="0" err="1"/>
              <a:t>κολλαγενάση</a:t>
            </a:r>
            <a:r>
              <a:rPr lang="el-GR" sz="3800" dirty="0"/>
              <a:t> τύπου IV και </a:t>
            </a:r>
            <a:r>
              <a:rPr lang="el-GR" sz="3800" dirty="0" err="1"/>
              <a:t>ενεργοποιητή</a:t>
            </a:r>
            <a:r>
              <a:rPr lang="el-GR" sz="3800" dirty="0"/>
              <a:t> </a:t>
            </a:r>
            <a:r>
              <a:rPr lang="el-GR" sz="3800" dirty="0" smtClean="0"/>
              <a:t>του </a:t>
            </a:r>
            <a:r>
              <a:rPr lang="el-GR" sz="3800" dirty="0" err="1" smtClean="0"/>
              <a:t>πλασμινογόνου</a:t>
            </a:r>
            <a:r>
              <a:rPr lang="el-GR" sz="3800" dirty="0"/>
              <a:t>.</a:t>
            </a:r>
            <a:endParaRPr lang="el-GR" sz="3800" dirty="0" smtClean="0"/>
          </a:p>
          <a:p>
            <a:pPr algn="just"/>
            <a:endParaRPr lang="el-GR" sz="3800" dirty="0"/>
          </a:p>
        </p:txBody>
      </p:sp>
      <p:pic>
        <p:nvPicPr>
          <p:cNvPr id="5122" name="Picture 2" descr="C:\Users\Νεφέλη\Desktop\neo27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88640"/>
            <a:ext cx="5670630" cy="38884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Θέση κειμένου 2"/>
          <p:cNvSpPr txBox="1">
            <a:spLocks/>
          </p:cNvSpPr>
          <p:nvPr/>
        </p:nvSpPr>
        <p:spPr>
          <a:xfrm>
            <a:off x="2411760" y="1484784"/>
            <a:ext cx="3960440" cy="28166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l-GR" sz="1600" b="1" spc="600" dirty="0" smtClean="0">
                <a:solidFill>
                  <a:srgbClr val="FF0000"/>
                </a:solidFill>
                <a:effectLst>
                  <a:outerShdw blurRad="38100" dist="38100" dir="2700000" algn="tl">
                    <a:srgbClr val="000000">
                      <a:alpha val="43137"/>
                    </a:srgbClr>
                  </a:outerShdw>
                </a:effectLst>
              </a:rPr>
              <a:t>Διηθητικοί καρκινικοί αδένες</a:t>
            </a:r>
            <a:endParaRPr lang="el-GR" sz="1600" b="1" spc="600" dirty="0">
              <a:solidFill>
                <a:srgbClr val="FF0000"/>
              </a:solidFill>
              <a:effectLst>
                <a:outerShdw blurRad="38100" dist="38100" dir="2700000" algn="tl">
                  <a:srgbClr val="000000">
                    <a:alpha val="43137"/>
                  </a:srgbClr>
                </a:outerShdw>
              </a:effectLst>
            </a:endParaRPr>
          </a:p>
        </p:txBody>
      </p:sp>
      <p:sp>
        <p:nvSpPr>
          <p:cNvPr id="6" name="Θέση κειμένου 2"/>
          <p:cNvSpPr txBox="1">
            <a:spLocks/>
          </p:cNvSpPr>
          <p:nvPr/>
        </p:nvSpPr>
        <p:spPr>
          <a:xfrm>
            <a:off x="4860032" y="3789040"/>
            <a:ext cx="3024336" cy="6648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l-GR" sz="1600" b="1" spc="600" dirty="0" smtClean="0">
                <a:solidFill>
                  <a:srgbClr val="FF0000"/>
                </a:solidFill>
                <a:effectLst>
                  <a:outerShdw blurRad="38100" dist="38100" dir="2700000" algn="tl">
                    <a:srgbClr val="000000">
                      <a:alpha val="43137"/>
                    </a:srgbClr>
                  </a:outerShdw>
                </a:effectLst>
              </a:rPr>
              <a:t>Ορογόνος</a:t>
            </a:r>
            <a:endParaRPr lang="el-GR" sz="1600" b="1" spc="6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717032"/>
            <a:ext cx="9144000" cy="3140968"/>
          </a:xfrm>
        </p:spPr>
        <p:txBody>
          <a:bodyPr>
            <a:normAutofit lnSpcReduction="10000"/>
          </a:bodyPr>
          <a:lstStyle/>
          <a:p>
            <a:pPr algn="ctr"/>
            <a:r>
              <a:rPr lang="el-GR" dirty="0" smtClean="0"/>
              <a:t>Κόλον, </a:t>
            </a:r>
            <a:r>
              <a:rPr lang="el-GR" dirty="0" err="1" smtClean="0"/>
              <a:t>αδενοκαρκίνωμα</a:t>
            </a:r>
            <a:r>
              <a:rPr lang="el-GR" dirty="0" smtClean="0"/>
              <a:t>. Υψηλή μεγέθυνση.</a:t>
            </a:r>
          </a:p>
          <a:p>
            <a:pPr algn="just"/>
            <a:r>
              <a:rPr lang="el-GR" sz="2400" dirty="0" smtClean="0"/>
              <a:t>Μελετήστε τη μορφολογία των κακοήθων αδένων: ακανόνιστα σχήματα, ποικίλα μεγέθη, έλλειψη κυττάρων που παράγουν βλέννη, σκούροι-</a:t>
            </a:r>
            <a:r>
              <a:rPr lang="el-GR" sz="2400" dirty="0" err="1" smtClean="0"/>
              <a:t>υπερχρωμικοί</a:t>
            </a:r>
            <a:r>
              <a:rPr lang="el-GR" sz="2400" dirty="0" smtClean="0"/>
              <a:t> πυρήνες, </a:t>
            </a:r>
            <a:r>
              <a:rPr lang="el-GR" sz="2400" dirty="0" err="1" smtClean="0"/>
              <a:t>πολυστοιβάδωση</a:t>
            </a:r>
            <a:r>
              <a:rPr lang="el-GR" sz="2400" dirty="0" smtClean="0"/>
              <a:t> κυττάρων-πυρήνων και απώλεια φυσιολογικής αρχιτεκτονικής.</a:t>
            </a:r>
          </a:p>
          <a:p>
            <a:pPr algn="just"/>
            <a:r>
              <a:rPr lang="el-GR" sz="2400" dirty="0" smtClean="0"/>
              <a:t>Ποιός </a:t>
            </a:r>
            <a:r>
              <a:rPr lang="el-GR" sz="2400" dirty="0"/>
              <a:t>όρος χρησιμοποιείται για </a:t>
            </a:r>
            <a:r>
              <a:rPr lang="el-GR" sz="2400" dirty="0" smtClean="0"/>
              <a:t>τη μικροσκοπική </a:t>
            </a:r>
            <a:r>
              <a:rPr lang="el-GR" sz="2400" dirty="0"/>
              <a:t>περιγραφή κυττάρων και πυρήνων με ακανόνιστα μεγέθη και σχήματα</a:t>
            </a:r>
            <a:r>
              <a:rPr lang="el-GR" sz="2400" dirty="0" smtClean="0"/>
              <a:t>;</a:t>
            </a:r>
          </a:p>
          <a:p>
            <a:pPr algn="just"/>
            <a:r>
              <a:rPr lang="el-GR" sz="2400" dirty="0" err="1" smtClean="0"/>
              <a:t>Πλειομορφισμός</a:t>
            </a:r>
            <a:endParaRPr lang="el-GR" sz="2400" dirty="0"/>
          </a:p>
        </p:txBody>
      </p:sp>
      <p:pic>
        <p:nvPicPr>
          <p:cNvPr id="6146" name="Picture 2" descr="C:\Users\Νεφέλη\Desktop\neo28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9704" y="188640"/>
            <a:ext cx="5167101" cy="352839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8520" y="2924944"/>
            <a:ext cx="9252520" cy="3933056"/>
          </a:xfrm>
        </p:spPr>
        <p:txBody>
          <a:bodyPr>
            <a:normAutofit fontScale="77500" lnSpcReduction="20000"/>
          </a:bodyPr>
          <a:lstStyle/>
          <a:p>
            <a:pPr algn="ctr"/>
            <a:r>
              <a:rPr lang="el-GR" dirty="0" smtClean="0"/>
              <a:t>Παχύ έντερο, σχήμα καρκινογένεσης.</a:t>
            </a:r>
          </a:p>
          <a:p>
            <a:pPr algn="ctr"/>
            <a:endParaRPr lang="el-GR" dirty="0" smtClean="0"/>
          </a:p>
          <a:p>
            <a:pPr algn="just"/>
            <a:r>
              <a:rPr lang="el-GR" sz="1900" dirty="0" smtClean="0"/>
              <a:t>Η εικόνα υπογραμμίζει την πολύ-σταδιακή φύση της καρκινογένεσης του παχέος εντέρου. Αυτή η σημαντική έννοια σχετικά με την καρκινογένεση πρέπει να γίνει σαφώς κατανοητή.</a:t>
            </a:r>
          </a:p>
          <a:p>
            <a:pPr algn="just"/>
            <a:r>
              <a:rPr lang="el-GR" sz="1900" dirty="0"/>
              <a:t>Πόσο συχνά εμφανίζονται μεταλλάξεις στα TP53, RAS και APC σε </a:t>
            </a:r>
            <a:r>
              <a:rPr lang="el-GR" sz="1900" i="1" dirty="0"/>
              <a:t>άλλους</a:t>
            </a:r>
            <a:r>
              <a:rPr lang="el-GR" sz="1900" dirty="0"/>
              <a:t> τύπους κακοηθειών</a:t>
            </a:r>
            <a:r>
              <a:rPr lang="el-GR" sz="1900" dirty="0" smtClean="0"/>
              <a:t>;</a:t>
            </a:r>
          </a:p>
          <a:p>
            <a:pPr algn="just"/>
            <a:r>
              <a:rPr lang="el-GR" sz="1900" dirty="0"/>
              <a:t>Το TP53 είναι το πιο κοινό </a:t>
            </a:r>
            <a:r>
              <a:rPr lang="el-GR" sz="1900" dirty="0" err="1" smtClean="0"/>
              <a:t>ογκοκατασταλτικό</a:t>
            </a:r>
            <a:r>
              <a:rPr lang="el-GR" sz="1900" dirty="0" smtClean="0"/>
              <a:t> γονίδιο </a:t>
            </a:r>
            <a:r>
              <a:rPr lang="el-GR" sz="1900" dirty="0"/>
              <a:t>που μεταλλάσσεται στον καρκίνο του </a:t>
            </a:r>
            <a:r>
              <a:rPr lang="el-GR" sz="1900" dirty="0" err="1" smtClean="0"/>
              <a:t>ανθρώπου∙</a:t>
            </a:r>
            <a:r>
              <a:rPr lang="el-GR" sz="1900" dirty="0" smtClean="0"/>
              <a:t> </a:t>
            </a:r>
            <a:r>
              <a:rPr lang="el-GR" sz="1900" dirty="0"/>
              <a:t>μ</a:t>
            </a:r>
            <a:r>
              <a:rPr lang="el-GR" sz="1900" dirty="0" smtClean="0"/>
              <a:t>εταλλάσσεται </a:t>
            </a:r>
            <a:r>
              <a:rPr lang="el-GR" sz="1900" dirty="0"/>
              <a:t>σε πάνω από 50% όλων των κακοήθων όγκων. Το RAS είναι το πιο συχνά μεταλλαγμένο </a:t>
            </a:r>
            <a:r>
              <a:rPr lang="el-GR" sz="1900" dirty="0" err="1" smtClean="0"/>
              <a:t>πρωτο</a:t>
            </a:r>
            <a:r>
              <a:rPr lang="el-GR" sz="1900" dirty="0" smtClean="0"/>
              <a:t>-</a:t>
            </a:r>
            <a:r>
              <a:rPr lang="el-GR" sz="1900" dirty="0" err="1" smtClean="0"/>
              <a:t>ογκογονίδιο</a:t>
            </a:r>
            <a:r>
              <a:rPr lang="el-GR" sz="1900" dirty="0" smtClean="0"/>
              <a:t> </a:t>
            </a:r>
            <a:r>
              <a:rPr lang="el-GR" sz="1900" dirty="0"/>
              <a:t>στον καρκίνο του </a:t>
            </a:r>
            <a:r>
              <a:rPr lang="el-GR" sz="1900" dirty="0" err="1" smtClean="0"/>
              <a:t>ανθρώπου∙</a:t>
            </a:r>
            <a:r>
              <a:rPr lang="el-GR" sz="1900" dirty="0" smtClean="0"/>
              <a:t> </a:t>
            </a:r>
            <a:r>
              <a:rPr lang="el-GR" sz="1900" dirty="0"/>
              <a:t>μ</a:t>
            </a:r>
            <a:r>
              <a:rPr lang="el-GR" sz="1900" dirty="0" smtClean="0"/>
              <a:t>εταλλάσσεται </a:t>
            </a:r>
            <a:r>
              <a:rPr lang="el-GR" sz="1900" dirty="0"/>
              <a:t>σε περίπου 15-20% των κακοηθειών. Η μετάλλαξη APC παρατηρείται σε πολύ λίγους άλλους όγκους (π.χ. καρκίνοι του </a:t>
            </a:r>
            <a:r>
              <a:rPr lang="el-GR" sz="1900" dirty="0" smtClean="0"/>
              <a:t>στομάχου και του οισοφάγου).</a:t>
            </a:r>
          </a:p>
          <a:p>
            <a:pPr algn="just"/>
            <a:r>
              <a:rPr lang="el-GR" sz="1900" dirty="0" smtClean="0"/>
              <a:t>Ποιές </a:t>
            </a:r>
            <a:r>
              <a:rPr lang="el-GR" sz="1900" dirty="0"/>
              <a:t>είναι οι λειτουργίες του TP53 και του RAS </a:t>
            </a:r>
            <a:r>
              <a:rPr lang="el-GR" sz="1900" dirty="0" smtClean="0"/>
              <a:t>στα </a:t>
            </a:r>
            <a:r>
              <a:rPr lang="el-GR" sz="1900" dirty="0">
                <a:effectLst>
                  <a:outerShdw blurRad="38100" dist="38100" dir="2700000" algn="tl">
                    <a:srgbClr val="000000">
                      <a:alpha val="43137"/>
                    </a:srgbClr>
                  </a:outerShdw>
                </a:effectLst>
              </a:rPr>
              <a:t>φυσιολογικά</a:t>
            </a:r>
            <a:r>
              <a:rPr lang="el-GR" sz="1900" dirty="0"/>
              <a:t> κύτταρα</a:t>
            </a:r>
            <a:r>
              <a:rPr lang="el-GR" sz="1900" dirty="0" smtClean="0"/>
              <a:t>;</a:t>
            </a:r>
          </a:p>
          <a:p>
            <a:pPr algn="just"/>
            <a:r>
              <a:rPr lang="el-GR" sz="1900" dirty="0"/>
              <a:t>Το TP53 ονομάζεται </a:t>
            </a:r>
            <a:r>
              <a:rPr lang="el-GR" sz="1900" dirty="0" smtClean="0"/>
              <a:t>«φύλακας </a:t>
            </a:r>
            <a:r>
              <a:rPr lang="el-GR" sz="1900" dirty="0"/>
              <a:t>του </a:t>
            </a:r>
            <a:r>
              <a:rPr lang="el-GR" sz="1900" dirty="0" err="1"/>
              <a:t>γονιδιώματος</a:t>
            </a:r>
            <a:r>
              <a:rPr lang="el-GR" sz="1900" dirty="0"/>
              <a:t>». Όταν τα κύτταρα παρουσιάζουν βλάβη στο DNA, το φυσιολογικό γονίδιο TP53 προκαλεί ανακοπή </a:t>
            </a:r>
            <a:r>
              <a:rPr lang="el-GR" sz="1900" dirty="0" smtClean="0"/>
              <a:t>του κυτταρικού </a:t>
            </a:r>
            <a:r>
              <a:rPr lang="el-GR" sz="1900" dirty="0"/>
              <a:t>κύκλου </a:t>
            </a:r>
            <a:r>
              <a:rPr lang="el-GR" sz="1900" dirty="0" smtClean="0"/>
              <a:t>στη φάση </a:t>
            </a:r>
            <a:r>
              <a:rPr lang="el-GR" sz="1900" dirty="0"/>
              <a:t>G1, παρέχοντας χρόνο για την αποκατάσταση της βλάβης του DNA. Εάν η </a:t>
            </a:r>
            <a:r>
              <a:rPr lang="el-GR" sz="1900" dirty="0" smtClean="0"/>
              <a:t>επιδιόρθωση </a:t>
            </a:r>
            <a:r>
              <a:rPr lang="el-GR" sz="1900" dirty="0"/>
              <a:t>είναι επιτυχής, τα κύτταρα εισέρχονται ξανά στον </a:t>
            </a:r>
            <a:r>
              <a:rPr lang="el-GR" sz="1900" dirty="0" smtClean="0"/>
              <a:t>κύκλο· </a:t>
            </a:r>
            <a:r>
              <a:rPr lang="el-GR" sz="1900" dirty="0"/>
              <a:t>αν δεν είναι επιτυχής, το γονίδιο TP53 προκαλεί κυτταρικό θάνατο με απόπτωση. Το RAS σε φυσιολογικά κύτταρα είναι ένα μόριο μεταγωγής σήματος. Όταν τα κύτταρα λαμβάνουν ένα ερέθισμα που προάγει </a:t>
            </a:r>
            <a:r>
              <a:rPr lang="el-GR" sz="1900" dirty="0" smtClean="0"/>
              <a:t>την ανάπτυξή τους, </a:t>
            </a:r>
            <a:r>
              <a:rPr lang="el-GR" sz="1900" dirty="0"/>
              <a:t>το RAS-G</a:t>
            </a:r>
            <a:r>
              <a:rPr lang="el-GR" sz="1900" dirty="0">
                <a:effectLst>
                  <a:outerShdw blurRad="38100" dist="38100" dir="2700000" algn="tl">
                    <a:srgbClr val="000000">
                      <a:alpha val="43137"/>
                    </a:srgbClr>
                  </a:outerShdw>
                </a:effectLst>
              </a:rPr>
              <a:t>D</a:t>
            </a:r>
            <a:r>
              <a:rPr lang="el-GR" sz="1900" dirty="0"/>
              <a:t>P μετατρέπεται σε </a:t>
            </a:r>
            <a:r>
              <a:rPr lang="el-GR" sz="1900" dirty="0" smtClean="0"/>
              <a:t>RAS-G</a:t>
            </a:r>
            <a:r>
              <a:rPr lang="el-GR" sz="1900" dirty="0" smtClean="0">
                <a:effectLst>
                  <a:outerShdw blurRad="38100" dist="38100" dir="2700000" algn="tl">
                    <a:srgbClr val="000000">
                      <a:alpha val="43137"/>
                    </a:srgbClr>
                  </a:outerShdw>
                </a:effectLst>
              </a:rPr>
              <a:t>T</a:t>
            </a:r>
            <a:r>
              <a:rPr lang="el-GR" sz="1900" dirty="0" smtClean="0"/>
              <a:t>P· </a:t>
            </a:r>
            <a:r>
              <a:rPr lang="el-GR" sz="1900" dirty="0"/>
              <a:t>τ</a:t>
            </a:r>
            <a:r>
              <a:rPr lang="el-GR" sz="1900" dirty="0" smtClean="0"/>
              <a:t>ο </a:t>
            </a:r>
            <a:r>
              <a:rPr lang="el-GR" sz="1900" dirty="0"/>
              <a:t>τελευταίο είναι η ενεργός μορφή του RAS και στέλνει σήματα προαγωγής της </a:t>
            </a:r>
            <a:r>
              <a:rPr lang="el-GR" sz="1900" dirty="0" smtClean="0"/>
              <a:t>ανάπτυξης, </a:t>
            </a:r>
            <a:r>
              <a:rPr lang="el-GR" sz="1900" dirty="0"/>
              <a:t>στον πυρήνα. Κανονικά, το RAS-G</a:t>
            </a:r>
            <a:r>
              <a:rPr lang="el-GR" sz="1900" dirty="0">
                <a:effectLst>
                  <a:outerShdw blurRad="38100" dist="38100" dir="2700000" algn="tl">
                    <a:srgbClr val="000000">
                      <a:alpha val="43137"/>
                    </a:srgbClr>
                  </a:outerShdw>
                </a:effectLst>
              </a:rPr>
              <a:t>T</a:t>
            </a:r>
            <a:r>
              <a:rPr lang="el-GR" sz="1900" dirty="0"/>
              <a:t>P μετατρέπεται ταχέως στην </a:t>
            </a:r>
            <a:r>
              <a:rPr lang="el-GR" sz="1900" i="1" dirty="0"/>
              <a:t>αν</a:t>
            </a:r>
            <a:r>
              <a:rPr lang="el-GR" sz="1900" dirty="0"/>
              <a:t>ενεργή μορφή του με υδρόλυση του G</a:t>
            </a:r>
            <a:r>
              <a:rPr lang="el-GR" sz="1900" dirty="0">
                <a:effectLst>
                  <a:outerShdw blurRad="38100" dist="38100" dir="2700000" algn="tl">
                    <a:srgbClr val="000000">
                      <a:alpha val="43137"/>
                    </a:srgbClr>
                  </a:outerShdw>
                </a:effectLst>
              </a:rPr>
              <a:t>T</a:t>
            </a:r>
            <a:r>
              <a:rPr lang="el-GR" sz="1900" dirty="0"/>
              <a:t>P σε </a:t>
            </a:r>
            <a:r>
              <a:rPr lang="en-US" sz="1900" dirty="0" smtClean="0"/>
              <a:t>G</a:t>
            </a:r>
            <a:r>
              <a:rPr lang="en-US" sz="1900" dirty="0" smtClean="0">
                <a:effectLst>
                  <a:outerShdw blurRad="38100" dist="38100" dir="2700000" algn="tl">
                    <a:srgbClr val="000000">
                      <a:alpha val="43137"/>
                    </a:srgbClr>
                  </a:outerShdw>
                </a:effectLst>
              </a:rPr>
              <a:t>D</a:t>
            </a:r>
            <a:r>
              <a:rPr lang="en-US" sz="1900" dirty="0" smtClean="0"/>
              <a:t>P</a:t>
            </a:r>
            <a:r>
              <a:rPr lang="el-GR" sz="1900" dirty="0" smtClean="0"/>
              <a:t>.</a:t>
            </a:r>
            <a:endParaRPr lang="el-GR" sz="1900" dirty="0"/>
          </a:p>
        </p:txBody>
      </p:sp>
      <p:pic>
        <p:nvPicPr>
          <p:cNvPr id="4" name="3 - Θέση περιεχομένου" descr="alex9.jpg"/>
          <p:cNvPicPr>
            <a:picLocks noChangeAspect="1"/>
          </p:cNvPicPr>
          <p:nvPr/>
        </p:nvPicPr>
        <p:blipFill>
          <a:blip r:embed="rId2" cstate="print"/>
          <a:stretch>
            <a:fillRect/>
          </a:stretch>
        </p:blipFill>
        <p:spPr>
          <a:xfrm>
            <a:off x="2699791" y="116632"/>
            <a:ext cx="3931637" cy="2808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3">
                                            <p:txEl>
                                              <p:pRg st="4" end="4"/>
                                            </p:txEl>
                                          </p:spTgt>
                                        </p:tgtEl>
                                      </p:cBhvr>
                                    </p:animEffect>
                                    <p:set>
                                      <p:cBhvr>
                                        <p:cTn id="1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2" descr="C:\Users\ΙΩΑΝΝΑ\Desktop\Μαθηματα 2019-2020\1-s2.0-S2237936315000957-gr1.jpg"/>
          <p:cNvPicPr>
            <a:picLocks noGrp="1" noChangeAspect="1" noChangeArrowheads="1"/>
          </p:cNvPicPr>
          <p:nvPr>
            <p:ph idx="1"/>
          </p:nvPr>
        </p:nvPicPr>
        <p:blipFill>
          <a:blip r:embed="rId3" cstate="print"/>
          <a:srcRect/>
          <a:stretch>
            <a:fillRect/>
          </a:stretch>
        </p:blipFill>
        <p:spPr>
          <a:xfrm>
            <a:off x="642938" y="0"/>
            <a:ext cx="7715250" cy="1928813"/>
          </a:xfrm>
          <a:noFill/>
        </p:spPr>
      </p:pic>
      <p:pic>
        <p:nvPicPr>
          <p:cNvPr id="72708" name="Picture 2"/>
          <p:cNvPicPr>
            <a:picLocks noChangeAspect="1" noChangeArrowheads="1"/>
          </p:cNvPicPr>
          <p:nvPr/>
        </p:nvPicPr>
        <p:blipFill>
          <a:blip r:embed="rId4" cstate="print"/>
          <a:srcRect/>
          <a:stretch>
            <a:fillRect/>
          </a:stretch>
        </p:blipFill>
        <p:spPr bwMode="auto">
          <a:xfrm>
            <a:off x="571500" y="2143125"/>
            <a:ext cx="7858125" cy="4572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05064"/>
            <a:ext cx="9144000" cy="2808312"/>
          </a:xfrm>
        </p:spPr>
        <p:txBody>
          <a:bodyPr>
            <a:normAutofit fontScale="77500" lnSpcReduction="20000"/>
          </a:bodyPr>
          <a:lstStyle/>
          <a:p>
            <a:pPr algn="ctr"/>
            <a:r>
              <a:rPr lang="el-GR" dirty="0" smtClean="0"/>
              <a:t>Κόλον, </a:t>
            </a:r>
            <a:r>
              <a:rPr lang="el-GR" dirty="0" err="1" smtClean="0">
                <a:effectLst>
                  <a:outerShdw blurRad="38100" dist="38100" dir="2700000" algn="tl">
                    <a:srgbClr val="000000">
                      <a:alpha val="43137"/>
                    </a:srgbClr>
                  </a:outerShdw>
                </a:effectLst>
              </a:rPr>
              <a:t>θηλώδες</a:t>
            </a:r>
            <a:r>
              <a:rPr lang="el-GR" dirty="0" smtClean="0">
                <a:effectLst>
                  <a:outerShdw blurRad="38100" dist="38100" dir="2700000" algn="tl">
                    <a:srgbClr val="000000">
                      <a:alpha val="43137"/>
                    </a:srgbClr>
                  </a:outerShdw>
                </a:effectLst>
              </a:rPr>
              <a:t> αδένωμα</a:t>
            </a:r>
            <a:r>
              <a:rPr lang="el-GR" dirty="0" smtClean="0"/>
              <a:t>. </a:t>
            </a:r>
          </a:p>
          <a:p>
            <a:pPr marL="0" indent="0" algn="ctr">
              <a:buNone/>
            </a:pPr>
            <a:r>
              <a:rPr lang="el-GR" dirty="0" smtClean="0"/>
              <a:t>Μικρότατη μεγέθυνση.</a:t>
            </a:r>
          </a:p>
          <a:p>
            <a:pPr marL="0" indent="0" algn="ctr">
              <a:buNone/>
            </a:pPr>
            <a:endParaRPr lang="el-GR" dirty="0" smtClean="0"/>
          </a:p>
          <a:p>
            <a:pPr algn="just"/>
            <a:r>
              <a:rPr lang="el-GR" dirty="0" smtClean="0"/>
              <a:t>Τα κύτταρα σχηματίζουν παθολογικές αρχιτεκτονικές δομές, </a:t>
            </a:r>
            <a:r>
              <a:rPr lang="el-GR" dirty="0" smtClean="0">
                <a:effectLst>
                  <a:outerShdw blurRad="38100" dist="38100" dir="2700000" algn="tl">
                    <a:srgbClr val="000000">
                      <a:alpha val="43137"/>
                    </a:srgbClr>
                  </a:outerShdw>
                </a:effectLst>
              </a:rPr>
              <a:t>θηλές</a:t>
            </a:r>
            <a:r>
              <a:rPr lang="el-GR" dirty="0"/>
              <a:t> </a:t>
            </a:r>
            <a:r>
              <a:rPr lang="el-GR" dirty="0" smtClean="0"/>
              <a:t>εν προκειμένω</a:t>
            </a:r>
            <a:r>
              <a:rPr lang="el-GR" dirty="0"/>
              <a:t> </a:t>
            </a:r>
            <a:r>
              <a:rPr lang="el-GR" dirty="0" smtClean="0"/>
              <a:t>- χαρακτηριστικό πρότυπο αρκετών νεοπλασιών - αλλά </a:t>
            </a:r>
            <a:r>
              <a:rPr lang="el-GR" i="1" dirty="0" smtClean="0">
                <a:effectLst>
                  <a:outerShdw blurRad="38100" dist="38100" dir="2700000" algn="tl">
                    <a:srgbClr val="000000">
                      <a:alpha val="43137"/>
                    </a:srgbClr>
                  </a:outerShdw>
                </a:effectLst>
              </a:rPr>
              <a:t>δεν</a:t>
            </a:r>
            <a:r>
              <a:rPr lang="el-GR" dirty="0" smtClean="0"/>
              <a:t> εισβάλλουν διηθητικά</a:t>
            </a:r>
            <a:r>
              <a:rPr lang="en-US" dirty="0" smtClean="0"/>
              <a:t>,</a:t>
            </a:r>
            <a:r>
              <a:rPr lang="el-GR" dirty="0" smtClean="0"/>
              <a:t> οπότε το όριο του βλεννογόνου χιτώνα προς τον </a:t>
            </a:r>
            <a:r>
              <a:rPr lang="el-GR" dirty="0" err="1" smtClean="0"/>
              <a:t>υποβλεννογόνιο</a:t>
            </a:r>
            <a:r>
              <a:rPr lang="el-GR" dirty="0" smtClean="0"/>
              <a:t> χιτώνα (</a:t>
            </a:r>
            <a:r>
              <a:rPr lang="el-GR" dirty="0" err="1" smtClean="0"/>
              <a:t>βλεννογόνια</a:t>
            </a:r>
            <a:r>
              <a:rPr lang="el-GR" dirty="0" smtClean="0"/>
              <a:t> μυϊκή στοιβάδα, αστερίσκος) παραμένει </a:t>
            </a:r>
            <a:r>
              <a:rPr lang="el-GR" dirty="0" smtClean="0">
                <a:effectLst>
                  <a:outerShdw blurRad="38100" dist="38100" dir="2700000" algn="tl">
                    <a:srgbClr val="000000">
                      <a:alpha val="43137"/>
                    </a:srgbClr>
                  </a:outerShdw>
                </a:effectLst>
              </a:rPr>
              <a:t>άθικτο</a:t>
            </a:r>
            <a:r>
              <a:rPr lang="el-GR" dirty="0" smtClean="0"/>
              <a:t>.</a:t>
            </a:r>
            <a:endParaRPr lang="el-GR" dirty="0"/>
          </a:p>
        </p:txBody>
      </p:sp>
      <p:pic>
        <p:nvPicPr>
          <p:cNvPr id="3074" name="Picture 2" descr="C:\Users\Νεφέλη\Desktop\neok16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253792"/>
            <a:ext cx="5469544" cy="367240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Αστέρι 5 ακτινών 4"/>
          <p:cNvSpPr/>
          <p:nvPr/>
        </p:nvSpPr>
        <p:spPr>
          <a:xfrm>
            <a:off x="4269860" y="908720"/>
            <a:ext cx="457200" cy="360040"/>
          </a:xfrm>
          <a:prstGeom prst="star5">
            <a:avLst/>
          </a:prstGeom>
          <a:solidFill>
            <a:srgbClr val="4058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620688"/>
            <a:ext cx="9144000" cy="6237312"/>
          </a:xfrm>
        </p:spPr>
        <p:txBody>
          <a:bodyPr>
            <a:normAutofit/>
          </a:bodyPr>
          <a:lstStyle/>
          <a:p>
            <a:pPr algn="just"/>
            <a:r>
              <a:rPr lang="el-GR" sz="2000" dirty="0"/>
              <a:t>Βάσει </a:t>
            </a:r>
            <a:r>
              <a:rPr lang="el-GR" sz="2000" dirty="0" smtClean="0"/>
              <a:t>του προηγούμενου, ποιές </a:t>
            </a:r>
            <a:r>
              <a:rPr lang="el-GR" sz="2000" dirty="0"/>
              <a:t>μεταβολές συνδέονται με την </a:t>
            </a:r>
            <a:r>
              <a:rPr lang="el-GR" sz="2000" dirty="0">
                <a:effectLst>
                  <a:outerShdw blurRad="38100" dist="38100" dir="2700000" algn="tl">
                    <a:srgbClr val="000000">
                      <a:alpha val="43137"/>
                    </a:srgbClr>
                  </a:outerShdw>
                </a:effectLst>
              </a:rPr>
              <a:t>έναρξη</a:t>
            </a:r>
            <a:r>
              <a:rPr lang="el-GR" sz="2000" dirty="0"/>
              <a:t> του όγκου</a:t>
            </a:r>
            <a:r>
              <a:rPr lang="el-GR" sz="2000" dirty="0" smtClean="0"/>
              <a:t>;</a:t>
            </a:r>
          </a:p>
          <a:p>
            <a:pPr algn="just"/>
            <a:r>
              <a:rPr lang="el-GR" sz="2000" dirty="0"/>
              <a:t>Οι αρχικές μεταλλάξεις </a:t>
            </a:r>
            <a:r>
              <a:rPr lang="el-GR" sz="2000" dirty="0" smtClean="0"/>
              <a:t>στο γονίδιο </a:t>
            </a:r>
            <a:r>
              <a:rPr lang="el-GR" sz="2000" dirty="0">
                <a:effectLst>
                  <a:outerShdw blurRad="38100" dist="38100" dir="2700000" algn="tl">
                    <a:srgbClr val="000000">
                      <a:alpha val="43137"/>
                    </a:srgbClr>
                  </a:outerShdw>
                </a:effectLst>
              </a:rPr>
              <a:t>APC</a:t>
            </a:r>
            <a:r>
              <a:rPr lang="el-GR" sz="2000" dirty="0"/>
              <a:t> μπορεί να θεωρηθούν τα </a:t>
            </a:r>
            <a:r>
              <a:rPr lang="el-GR" sz="2000" dirty="0">
                <a:effectLst>
                  <a:outerShdw blurRad="38100" dist="38100" dir="2700000" algn="tl">
                    <a:srgbClr val="000000">
                      <a:alpha val="43137"/>
                    </a:srgbClr>
                  </a:outerShdw>
                </a:effectLst>
              </a:rPr>
              <a:t>εναρκτήρια</a:t>
            </a:r>
            <a:r>
              <a:rPr lang="el-GR" sz="2000" dirty="0"/>
              <a:t> συμβάντα</a:t>
            </a:r>
            <a:r>
              <a:rPr lang="el-GR" sz="2000" dirty="0" smtClean="0"/>
              <a:t>.</a:t>
            </a:r>
          </a:p>
          <a:p>
            <a:pPr algn="just"/>
            <a:r>
              <a:rPr lang="el-GR" sz="2000" dirty="0" smtClean="0"/>
              <a:t>Ποιές </a:t>
            </a:r>
            <a:r>
              <a:rPr lang="el-GR" sz="2000" dirty="0"/>
              <a:t>σχετίζονται με την </a:t>
            </a:r>
            <a:r>
              <a:rPr lang="el-GR" sz="2000" dirty="0">
                <a:effectLst>
                  <a:outerShdw blurRad="38100" dist="38100" dir="2700000" algn="tl">
                    <a:srgbClr val="000000">
                      <a:alpha val="43137"/>
                    </a:srgbClr>
                  </a:outerShdw>
                </a:effectLst>
              </a:rPr>
              <a:t>πρόοδο</a:t>
            </a:r>
            <a:r>
              <a:rPr lang="el-GR" sz="2000" dirty="0"/>
              <a:t> του όγκου</a:t>
            </a:r>
            <a:r>
              <a:rPr lang="el-GR" sz="2000" dirty="0" smtClean="0"/>
              <a:t>;</a:t>
            </a:r>
          </a:p>
          <a:p>
            <a:pPr algn="just"/>
            <a:r>
              <a:rPr lang="el-GR" sz="2000" dirty="0"/>
              <a:t>Οι επακόλουθες μεταλλάξεις σε RAS, DCC και TP53 έχουν ως αποτέλεσμα την πρόοδο του όγκου (δηλαδή, τα καρκινικά κύτταρα αποκτούν νέες ιδιότητες που κάνουν τα κύτταρα πιο </a:t>
            </a:r>
            <a:r>
              <a:rPr lang="el-GR" sz="2000" dirty="0" smtClean="0"/>
              <a:t>παθολογικά </a:t>
            </a:r>
            <a:r>
              <a:rPr lang="el-GR" sz="2000" dirty="0"/>
              <a:t>στη συμπεριφορά τους</a:t>
            </a:r>
            <a:r>
              <a:rPr lang="el-GR" sz="2000" dirty="0" smtClean="0"/>
              <a:t>).</a:t>
            </a:r>
          </a:p>
          <a:p>
            <a:pPr algn="just"/>
            <a:r>
              <a:rPr lang="el-GR" sz="2000" dirty="0"/>
              <a:t>Πώς επηρεάζει η </a:t>
            </a:r>
            <a:r>
              <a:rPr lang="el-GR" sz="2000" dirty="0" err="1"/>
              <a:t>γονιδιωματική</a:t>
            </a:r>
            <a:r>
              <a:rPr lang="el-GR" sz="2000" dirty="0"/>
              <a:t> αστάθεια τον </a:t>
            </a:r>
            <a:r>
              <a:rPr lang="el-GR" sz="2000" dirty="0" err="1"/>
              <a:t>νεοπλασματικό</a:t>
            </a:r>
            <a:r>
              <a:rPr lang="el-GR" sz="2000" dirty="0"/>
              <a:t> μετασχηματισμό</a:t>
            </a:r>
            <a:r>
              <a:rPr lang="el-GR" sz="2000" dirty="0" smtClean="0"/>
              <a:t>;</a:t>
            </a:r>
          </a:p>
          <a:p>
            <a:pPr algn="just"/>
            <a:r>
              <a:rPr lang="el-GR" sz="2000" dirty="0"/>
              <a:t>Η </a:t>
            </a:r>
            <a:r>
              <a:rPr lang="el-GR" sz="2000" dirty="0" err="1"/>
              <a:t>γονιδιωματική</a:t>
            </a:r>
            <a:r>
              <a:rPr lang="el-GR" sz="2000" dirty="0"/>
              <a:t> αστάθεια συμβάλλει έμμεσα στον </a:t>
            </a:r>
            <a:r>
              <a:rPr lang="el-GR" sz="2000" dirty="0" err="1"/>
              <a:t>νεοπλασματικό</a:t>
            </a:r>
            <a:r>
              <a:rPr lang="el-GR" sz="2000" dirty="0"/>
              <a:t> μετασχηματισμό, με </a:t>
            </a:r>
            <a:r>
              <a:rPr lang="el-GR" sz="2000" dirty="0">
                <a:effectLst>
                  <a:outerShdw blurRad="38100" dist="38100" dir="2700000" algn="tl">
                    <a:srgbClr val="000000">
                      <a:alpha val="43137"/>
                    </a:srgbClr>
                  </a:outerShdw>
                </a:effectLst>
              </a:rPr>
              <a:t>προδιάθεση</a:t>
            </a:r>
            <a:r>
              <a:rPr lang="el-GR" sz="2000" dirty="0"/>
              <a:t> για μεταλλάξεις σε </a:t>
            </a:r>
            <a:r>
              <a:rPr lang="el-GR" sz="2000" dirty="0" err="1" smtClean="0"/>
              <a:t>πρωτο</a:t>
            </a:r>
            <a:r>
              <a:rPr lang="el-GR" sz="2000" dirty="0" smtClean="0"/>
              <a:t>-</a:t>
            </a:r>
            <a:r>
              <a:rPr lang="el-GR" sz="2000" dirty="0" err="1" smtClean="0"/>
              <a:t>ογκογονίδια</a:t>
            </a:r>
            <a:r>
              <a:rPr lang="el-GR" sz="2000" dirty="0" smtClean="0"/>
              <a:t> </a:t>
            </a:r>
            <a:r>
              <a:rPr lang="el-GR" sz="2000" dirty="0"/>
              <a:t>και </a:t>
            </a:r>
            <a:r>
              <a:rPr lang="el-GR" sz="2000" dirty="0" err="1" smtClean="0"/>
              <a:t>ογκοκατασταλτικά</a:t>
            </a:r>
            <a:r>
              <a:rPr lang="el-GR" sz="2000" dirty="0" smtClean="0"/>
              <a:t> γονίδια.</a:t>
            </a:r>
          </a:p>
          <a:p>
            <a:pPr algn="just"/>
            <a:r>
              <a:rPr lang="el-GR" sz="2000" dirty="0" smtClean="0"/>
              <a:t>Πώς σχετίζεται με όλα αυτά ο κληρονομικός «μη </a:t>
            </a:r>
            <a:r>
              <a:rPr lang="el-GR" sz="2000" dirty="0" err="1" smtClean="0"/>
              <a:t>πολυποδιασικός</a:t>
            </a:r>
            <a:r>
              <a:rPr lang="el-GR" sz="2000" dirty="0" smtClean="0"/>
              <a:t>» καρκίνος</a:t>
            </a:r>
            <a:r>
              <a:rPr lang="en-US" sz="2000" dirty="0" smtClean="0"/>
              <a:t>;</a:t>
            </a:r>
            <a:endParaRPr lang="el-GR" sz="2000" dirty="0" smtClean="0"/>
          </a:p>
          <a:p>
            <a:pPr algn="just"/>
            <a:r>
              <a:rPr lang="el-GR" sz="2000" dirty="0"/>
              <a:t>Ο κληρονομικός </a:t>
            </a:r>
            <a:r>
              <a:rPr lang="el-GR" sz="2000" dirty="0" smtClean="0"/>
              <a:t>«μη </a:t>
            </a:r>
            <a:r>
              <a:rPr lang="el-GR" sz="2000" dirty="0" err="1" smtClean="0"/>
              <a:t>πολυποδιασικός</a:t>
            </a:r>
            <a:r>
              <a:rPr lang="el-GR" sz="2000" dirty="0" smtClean="0"/>
              <a:t>»  </a:t>
            </a:r>
            <a:r>
              <a:rPr lang="el-GR" sz="2000" dirty="0"/>
              <a:t>καρκίνος του </a:t>
            </a:r>
            <a:r>
              <a:rPr lang="el-GR" sz="2000" dirty="0" err="1"/>
              <a:t>παχέος</a:t>
            </a:r>
            <a:r>
              <a:rPr lang="el-GR" sz="2000" dirty="0"/>
              <a:t> </a:t>
            </a:r>
            <a:r>
              <a:rPr lang="el-GR" sz="2000" dirty="0" smtClean="0"/>
              <a:t>εντέρου (σύνδρομο </a:t>
            </a:r>
            <a:r>
              <a:rPr lang="en-US" sz="2000" dirty="0" smtClean="0"/>
              <a:t>Lynch)</a:t>
            </a:r>
            <a:r>
              <a:rPr lang="el-GR" sz="2000" dirty="0" smtClean="0"/>
              <a:t> </a:t>
            </a:r>
            <a:r>
              <a:rPr lang="el-GR" sz="2000" dirty="0"/>
              <a:t>είναι αποτέλεσμα κληρονομικής μετάλλαξης σε ορισμένα γονίδια επιδιόρθωσης του DNA. Αυτή η μετάλλαξη προκαλεί </a:t>
            </a:r>
            <a:r>
              <a:rPr lang="el-GR" sz="2000" dirty="0" err="1" smtClean="0"/>
              <a:t>μικροδορυφορική</a:t>
            </a:r>
            <a:r>
              <a:rPr lang="el-GR" sz="2000" dirty="0" smtClean="0"/>
              <a:t> </a:t>
            </a:r>
            <a:r>
              <a:rPr lang="el-GR" sz="2000" dirty="0"/>
              <a:t>αστάθεια και έτσι προδιαθέτει σε </a:t>
            </a:r>
            <a:r>
              <a:rPr lang="el-GR" sz="2000" dirty="0" smtClean="0"/>
              <a:t>μεταλλάξεις </a:t>
            </a:r>
            <a:r>
              <a:rPr lang="el-GR" sz="2000" i="1" dirty="0"/>
              <a:t>άλλα </a:t>
            </a:r>
            <a:r>
              <a:rPr lang="el-GR" sz="2000" dirty="0"/>
              <a:t>γονίδια που σχετίζονται </a:t>
            </a:r>
            <a:r>
              <a:rPr lang="el-GR" sz="2000" dirty="0">
                <a:effectLst>
                  <a:outerShdw blurRad="38100" dist="38100" dir="2700000" algn="tl">
                    <a:srgbClr val="000000">
                      <a:alpha val="43137"/>
                    </a:srgbClr>
                  </a:outerShdw>
                </a:effectLst>
              </a:rPr>
              <a:t>περισσότερο άμεσα με </a:t>
            </a:r>
            <a:r>
              <a:rPr lang="el-GR" sz="2000" dirty="0" smtClean="0">
                <a:effectLst>
                  <a:outerShdw blurRad="38100" dist="38100" dir="2700000" algn="tl">
                    <a:srgbClr val="000000">
                      <a:alpha val="43137"/>
                    </a:srgbClr>
                  </a:outerShdw>
                </a:effectLst>
              </a:rPr>
              <a:t>την κακοήθη εξαλλαγή.</a:t>
            </a:r>
            <a:endParaRPr lang="el-GR"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19309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p:cNvSpPr>
            <a:spLocks noGrp="1"/>
          </p:cNvSpPr>
          <p:nvPr>
            <p:ph type="title"/>
          </p:nvPr>
        </p:nvSpPr>
        <p:spPr>
          <a:xfrm>
            <a:off x="457200" y="620688"/>
            <a:ext cx="8229600" cy="1080120"/>
          </a:xfrm>
        </p:spPr>
        <p:txBody>
          <a:bodyPr>
            <a:normAutofit fontScale="90000"/>
          </a:bodyPr>
          <a:lstStyle/>
          <a:p>
            <a:pPr eaLnBrk="1" hangingPunct="1"/>
            <a:r>
              <a:rPr lang="el-GR" sz="3200" dirty="0" err="1" smtClean="0"/>
              <a:t>Ανοσοϊστοχημεία</a:t>
            </a:r>
            <a:r>
              <a:rPr lang="el-GR" sz="3200" dirty="0" smtClean="0"/>
              <a:t> για έλεγχο</a:t>
            </a:r>
            <a:r>
              <a:rPr lang="en-US" sz="3200" dirty="0" smtClean="0"/>
              <a:t> </a:t>
            </a:r>
            <a:r>
              <a:rPr lang="el-GR" sz="3200" dirty="0" smtClean="0"/>
              <a:t/>
            </a:r>
            <a:br>
              <a:rPr lang="el-GR" sz="3200" dirty="0" smtClean="0"/>
            </a:br>
            <a:r>
              <a:rPr lang="el-GR" sz="3200" dirty="0" smtClean="0"/>
              <a:t>συστήματος επιδιόρθωσης λαθών στο ζευγάρωμα βάσεων του </a:t>
            </a:r>
            <a:r>
              <a:rPr lang="en-US" sz="3200" dirty="0" smtClean="0"/>
              <a:t>DNA (MMR)</a:t>
            </a:r>
            <a:endParaRPr lang="el-GR" sz="3200" dirty="0" smtClean="0"/>
          </a:p>
        </p:txBody>
      </p:sp>
      <p:pic>
        <p:nvPicPr>
          <p:cNvPr id="5" name="Picture 4"/>
          <p:cNvPicPr>
            <a:picLocks noChangeAspect="1" noChangeArrowheads="1"/>
          </p:cNvPicPr>
          <p:nvPr/>
        </p:nvPicPr>
        <p:blipFill>
          <a:blip r:embed="rId3" cstate="print"/>
          <a:srcRect/>
          <a:stretch>
            <a:fillRect/>
          </a:stretch>
        </p:blipFill>
        <p:spPr>
          <a:xfrm>
            <a:off x="179512" y="2132856"/>
            <a:ext cx="8712968" cy="4549775"/>
          </a:xfrm>
          <a:prstGeom prst="rect">
            <a:avLst/>
          </a:prstGeom>
          <a:noFill/>
        </p:spPr>
      </p:pic>
      <p:sp>
        <p:nvSpPr>
          <p:cNvPr id="6" name="4 - TextBox"/>
          <p:cNvSpPr txBox="1">
            <a:spLocks noChangeArrowheads="1"/>
          </p:cNvSpPr>
          <p:nvPr/>
        </p:nvSpPr>
        <p:spPr bwMode="auto">
          <a:xfrm>
            <a:off x="5868144" y="4293096"/>
            <a:ext cx="3168352" cy="2554545"/>
          </a:xfrm>
          <a:prstGeom prst="rect">
            <a:avLst/>
          </a:prstGeom>
          <a:noFill/>
          <a:ln w="9525">
            <a:noFill/>
            <a:miter lim="800000"/>
            <a:headEnd/>
            <a:tailEnd/>
          </a:ln>
        </p:spPr>
        <p:txBody>
          <a:bodyPr wrap="square">
            <a:spAutoFit/>
          </a:bodyPr>
          <a:lstStyle/>
          <a:p>
            <a:r>
              <a:rPr lang="el-GR" sz="3200" b="1" i="1" dirty="0" smtClean="0"/>
              <a:t>Απώλεια</a:t>
            </a:r>
            <a:r>
              <a:rPr lang="el-GR" sz="3200" dirty="0" smtClean="0"/>
              <a:t> πρωτεϊνών </a:t>
            </a:r>
            <a:r>
              <a:rPr lang="en-US" sz="3200" dirty="0" smtClean="0"/>
              <a:t>MMR: </a:t>
            </a:r>
            <a:r>
              <a:rPr lang="el-GR" sz="3200" dirty="0" smtClean="0"/>
              <a:t> της </a:t>
            </a:r>
            <a:r>
              <a:rPr lang="en-US" sz="3200" dirty="0" smtClean="0"/>
              <a:t>MLH1 (</a:t>
            </a:r>
            <a:r>
              <a:rPr lang="el-GR" sz="3200" dirty="0" err="1" smtClean="0"/>
              <a:t>Εικ</a:t>
            </a:r>
            <a:r>
              <a:rPr lang="el-GR" sz="3200" dirty="0" smtClean="0"/>
              <a:t>.</a:t>
            </a:r>
            <a:r>
              <a:rPr lang="en-US" sz="3200" dirty="0" smtClean="0"/>
              <a:t>b) </a:t>
            </a:r>
            <a:r>
              <a:rPr lang="el-GR" sz="3200" dirty="0" smtClean="0"/>
              <a:t>και της </a:t>
            </a:r>
            <a:r>
              <a:rPr lang="en-US" sz="3200" dirty="0" smtClean="0"/>
              <a:t>PMS2 (</a:t>
            </a:r>
            <a:r>
              <a:rPr lang="el-GR" sz="3200" dirty="0" err="1" smtClean="0"/>
              <a:t>Εικ</a:t>
            </a:r>
            <a:r>
              <a:rPr lang="el-GR" sz="3200" dirty="0" smtClean="0"/>
              <a:t>. </a:t>
            </a:r>
            <a:r>
              <a:rPr lang="en-US" sz="3200" dirty="0" smtClean="0"/>
              <a:t>c).</a:t>
            </a:r>
            <a:endParaRPr lang="el-GR" sz="3200" dirty="0">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4"/>
          <p:cNvPicPr>
            <a:picLocks noGrp="1" noChangeAspect="1" noChangeArrowheads="1"/>
          </p:cNvPicPr>
          <p:nvPr>
            <p:ph idx="1"/>
          </p:nvPr>
        </p:nvPicPr>
        <p:blipFill>
          <a:blip r:embed="rId3" cstate="print"/>
          <a:srcRect/>
          <a:stretch>
            <a:fillRect/>
          </a:stretch>
        </p:blipFill>
        <p:spPr>
          <a:xfrm>
            <a:off x="0" y="1844824"/>
            <a:ext cx="9144000" cy="3962400"/>
          </a:xfrm>
          <a:noFill/>
        </p:spPr>
      </p:pic>
      <p:sp>
        <p:nvSpPr>
          <p:cNvPr id="76805" name="5 - Ορθογώνιο"/>
          <p:cNvSpPr>
            <a:spLocks noChangeArrowheads="1"/>
          </p:cNvSpPr>
          <p:nvPr/>
        </p:nvSpPr>
        <p:spPr bwMode="auto">
          <a:xfrm>
            <a:off x="6156176" y="3789040"/>
            <a:ext cx="2987824" cy="1569660"/>
          </a:xfrm>
          <a:prstGeom prst="rect">
            <a:avLst/>
          </a:prstGeom>
          <a:noFill/>
          <a:ln w="9525">
            <a:noFill/>
            <a:miter lim="800000"/>
            <a:headEnd/>
            <a:tailEnd/>
          </a:ln>
        </p:spPr>
        <p:txBody>
          <a:bodyPr wrap="square">
            <a:spAutoFit/>
          </a:bodyPr>
          <a:lstStyle/>
          <a:p>
            <a:r>
              <a:rPr lang="el-GR" sz="3200" b="1" i="1" dirty="0" smtClean="0"/>
              <a:t>Απώλεια </a:t>
            </a:r>
            <a:r>
              <a:rPr lang="el-GR" sz="3200" dirty="0" err="1" smtClean="0"/>
              <a:t>πρωτεϊνης</a:t>
            </a:r>
            <a:r>
              <a:rPr lang="el-GR" sz="3200" dirty="0" smtClean="0"/>
              <a:t> </a:t>
            </a:r>
            <a:r>
              <a:rPr lang="en-US" sz="3200" dirty="0" smtClean="0"/>
              <a:t>MMR   </a:t>
            </a:r>
            <a:r>
              <a:rPr lang="el-GR" sz="3200" dirty="0" smtClean="0"/>
              <a:t>Μ</a:t>
            </a:r>
            <a:r>
              <a:rPr lang="en-US" sz="3200" dirty="0" smtClean="0"/>
              <a:t>SH6 (</a:t>
            </a:r>
            <a:r>
              <a:rPr lang="el-GR" sz="3200" dirty="0" err="1" smtClean="0"/>
              <a:t>Εικ</a:t>
            </a:r>
            <a:r>
              <a:rPr lang="el-GR" sz="3200" dirty="0" smtClean="0"/>
              <a:t>.</a:t>
            </a:r>
            <a:r>
              <a:rPr lang="en-US" sz="3200" dirty="0" smtClean="0"/>
              <a:t>e)</a:t>
            </a:r>
            <a:endParaRPr lang="el-GR" sz="3200" dirty="0"/>
          </a:p>
        </p:txBody>
      </p:sp>
      <p:sp>
        <p:nvSpPr>
          <p:cNvPr id="4" name="1 - Τίτλος"/>
          <p:cNvSpPr>
            <a:spLocks noGrp="1"/>
          </p:cNvSpPr>
          <p:nvPr>
            <p:ph type="title"/>
          </p:nvPr>
        </p:nvSpPr>
        <p:spPr>
          <a:xfrm>
            <a:off x="457200" y="0"/>
            <a:ext cx="8229600" cy="1700808"/>
          </a:xfrm>
        </p:spPr>
        <p:txBody>
          <a:bodyPr>
            <a:normAutofit/>
          </a:bodyPr>
          <a:lstStyle/>
          <a:p>
            <a:pPr eaLnBrk="1" hangingPunct="1"/>
            <a:r>
              <a:rPr lang="el-GR" sz="3200" dirty="0" smtClean="0"/>
              <a:t>Άλλη περίπτωση </a:t>
            </a:r>
            <a:r>
              <a:rPr lang="el-GR" sz="3200" dirty="0" err="1" smtClean="0"/>
              <a:t>ανοσοϊστοχημικού</a:t>
            </a:r>
            <a:r>
              <a:rPr lang="el-GR" sz="3200" dirty="0" smtClean="0"/>
              <a:t> ελέγχου συστήματος επιδιόρθωσης λαθών στο ζευγάρωμα βάσεων του </a:t>
            </a:r>
            <a:r>
              <a:rPr lang="en-US" sz="3200" dirty="0" smtClean="0"/>
              <a:t>DNA (MMR)</a:t>
            </a:r>
            <a:endParaRPr lang="el-GR" sz="3200" dirty="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208" y="3573016"/>
            <a:ext cx="9144000" cy="3284984"/>
          </a:xfrm>
        </p:spPr>
        <p:txBody>
          <a:bodyPr>
            <a:normAutofit fontScale="47500" lnSpcReduction="20000"/>
          </a:bodyPr>
          <a:lstStyle/>
          <a:p>
            <a:pPr algn="ctr"/>
            <a:r>
              <a:rPr lang="el-GR" sz="5100" dirty="0" smtClean="0"/>
              <a:t>Ήπαρ με μεταστάσεις.</a:t>
            </a:r>
          </a:p>
          <a:p>
            <a:pPr marL="0" indent="0" algn="ctr">
              <a:buNone/>
            </a:pPr>
            <a:r>
              <a:rPr lang="en-US" sz="5100" dirty="0" smtClean="0"/>
              <a:t>M</a:t>
            </a:r>
            <a:r>
              <a:rPr lang="el-GR" sz="5100" dirty="0" err="1" smtClean="0"/>
              <a:t>ακροσκοπική</a:t>
            </a:r>
            <a:r>
              <a:rPr lang="el-GR" sz="5100" dirty="0" smtClean="0"/>
              <a:t> επιφάνεια διατομής.</a:t>
            </a:r>
          </a:p>
          <a:p>
            <a:pPr marL="0" indent="0" algn="just">
              <a:buNone/>
            </a:pPr>
            <a:r>
              <a:rPr lang="el-GR" dirty="0" smtClean="0"/>
              <a:t>Η επιφάνεια διατομής του ήπατος εμφανίζει πολλαπλά λευκόφαια </a:t>
            </a:r>
            <a:r>
              <a:rPr lang="el-GR" dirty="0" err="1" smtClean="0"/>
              <a:t>οζία</a:t>
            </a:r>
            <a:r>
              <a:rPr lang="el-GR" dirty="0" smtClean="0"/>
              <a:t> διαφόρων μεγεθών που κατανέμονται μέσα στο ηπατικό παρέγχυμα. Αντιστοιχούν σε μεταστάσεις από </a:t>
            </a:r>
            <a:r>
              <a:rPr lang="el-GR" dirty="0" err="1" smtClean="0"/>
              <a:t>αδενοκαρκίνωμα</a:t>
            </a:r>
            <a:r>
              <a:rPr lang="el-GR" dirty="0" smtClean="0"/>
              <a:t>, προερχόμενο από τον γαστρεντερικό σωλήνα. </a:t>
            </a:r>
          </a:p>
          <a:p>
            <a:pPr marL="0" indent="0" algn="just">
              <a:buNone/>
            </a:pPr>
            <a:r>
              <a:rPr lang="el-GR" dirty="0" smtClean="0"/>
              <a:t>Θα μπορούσε αυτός να είναι ένας καρκίνος που αναπτύσσεται </a:t>
            </a:r>
            <a:r>
              <a:rPr lang="el-GR" dirty="0" err="1" smtClean="0"/>
              <a:t>πρωτοπαθώς</a:t>
            </a:r>
            <a:r>
              <a:rPr lang="el-GR" dirty="0" smtClean="0"/>
              <a:t> στο ήπαρ;</a:t>
            </a:r>
          </a:p>
          <a:p>
            <a:pPr marL="0" indent="0" algn="just">
              <a:buNone/>
            </a:pPr>
            <a:r>
              <a:rPr lang="el-GR" dirty="0" smtClean="0"/>
              <a:t>Αυτό το ήπαρ εμφανίζει πολλαπλά διακριτά </a:t>
            </a:r>
            <a:r>
              <a:rPr lang="el-GR" dirty="0" err="1" smtClean="0"/>
              <a:t>οζία</a:t>
            </a:r>
            <a:r>
              <a:rPr lang="el-GR" dirty="0" smtClean="0"/>
              <a:t> που υποδηλώνουν </a:t>
            </a:r>
            <a:r>
              <a:rPr lang="el-GR" dirty="0" err="1" smtClean="0"/>
              <a:t>αιματογενή</a:t>
            </a:r>
            <a:r>
              <a:rPr lang="el-GR" dirty="0" smtClean="0"/>
              <a:t> διασπορά </a:t>
            </a:r>
            <a:r>
              <a:rPr lang="el-GR" dirty="0" smtClean="0">
                <a:effectLst>
                  <a:outerShdw blurRad="38100" dist="38100" dir="2700000" algn="tl">
                    <a:srgbClr val="000000">
                      <a:alpha val="43137"/>
                    </a:srgbClr>
                  </a:outerShdw>
                </a:effectLst>
              </a:rPr>
              <a:t>άλλου όγκου </a:t>
            </a:r>
            <a:r>
              <a:rPr lang="el-GR" dirty="0" smtClean="0"/>
              <a:t>στο ήπαρ. Είναι ασύνηθες να είναι πρωτοπαθής καρκίνος λόγω της </a:t>
            </a:r>
            <a:r>
              <a:rPr lang="el-GR" dirty="0" smtClean="0">
                <a:effectLst>
                  <a:outerShdw blurRad="38100" dist="38100" dir="2700000" algn="tl">
                    <a:srgbClr val="000000">
                      <a:alpha val="43137"/>
                    </a:srgbClr>
                  </a:outerShdw>
                </a:effectLst>
              </a:rPr>
              <a:t>πολλαπλότητας</a:t>
            </a:r>
            <a:r>
              <a:rPr lang="el-GR" dirty="0" smtClean="0"/>
              <a:t> των βλαβών.</a:t>
            </a:r>
          </a:p>
          <a:p>
            <a:pPr marL="0" indent="0" algn="just">
              <a:buNone/>
            </a:pPr>
            <a:r>
              <a:rPr lang="el-GR" dirty="0" smtClean="0"/>
              <a:t>[Ποιά </a:t>
            </a:r>
            <a:r>
              <a:rPr lang="el-GR" dirty="0"/>
              <a:t>είναι η σχέση ανάμεσα στην κίρρωση του ήπατος και στον </a:t>
            </a:r>
            <a:r>
              <a:rPr lang="el-GR" dirty="0" smtClean="0"/>
              <a:t>πρωτοπαθή </a:t>
            </a:r>
            <a:r>
              <a:rPr lang="el-GR" dirty="0"/>
              <a:t>καρκίνο των ηπατικών </a:t>
            </a:r>
            <a:r>
              <a:rPr lang="el-GR" dirty="0" smtClean="0"/>
              <a:t>κυττάρων (</a:t>
            </a:r>
            <a:r>
              <a:rPr lang="el-GR" dirty="0" err="1" smtClean="0"/>
              <a:t>ηπατοκυτταρικό</a:t>
            </a:r>
            <a:r>
              <a:rPr lang="el-GR" dirty="0" smtClean="0"/>
              <a:t> καρκίνωμα);</a:t>
            </a:r>
          </a:p>
          <a:p>
            <a:pPr marL="0" indent="0" algn="just">
              <a:buNone/>
            </a:pPr>
            <a:r>
              <a:rPr lang="el-GR" dirty="0"/>
              <a:t>Η κίρρωση, ανεξάρτητα από την αιτιολογία της, είναι ένας πολύ σημαντικός παράγοντας κινδύνου για τον </a:t>
            </a:r>
            <a:r>
              <a:rPr lang="el-GR" dirty="0" smtClean="0"/>
              <a:t>πρωτοπαθή </a:t>
            </a:r>
            <a:r>
              <a:rPr lang="el-GR" dirty="0" err="1" smtClean="0"/>
              <a:t>ηπατοκυτταρικό</a:t>
            </a:r>
            <a:r>
              <a:rPr lang="el-GR" dirty="0" smtClean="0"/>
              <a:t> καρκίνο. </a:t>
            </a:r>
            <a:r>
              <a:rPr lang="el-GR" dirty="0"/>
              <a:t>Αυτή η συσχέτιση </a:t>
            </a:r>
            <a:r>
              <a:rPr lang="el-GR" dirty="0" smtClean="0"/>
              <a:t>θεωρείται </a:t>
            </a:r>
            <a:r>
              <a:rPr lang="el-GR" dirty="0"/>
              <a:t>ότι προκύπτει από την εκτεταμένη αναγέννηση των ηπατικών κυττάρων που χαρακτηρίζει την κίρρωση. Τα </a:t>
            </a:r>
            <a:r>
              <a:rPr lang="el-GR" dirty="0" smtClean="0"/>
              <a:t>πολλαπλασιαζόμενα </a:t>
            </a:r>
            <a:r>
              <a:rPr lang="el-GR" dirty="0" err="1" smtClean="0"/>
              <a:t>ηπατοκύτταρα</a:t>
            </a:r>
            <a:r>
              <a:rPr lang="el-GR" dirty="0" smtClean="0"/>
              <a:t>  </a:t>
            </a:r>
            <a:r>
              <a:rPr lang="el-GR" dirty="0"/>
              <a:t>παρουσιάζουν αυξημένο κίνδυνο μετάλλαξης</a:t>
            </a:r>
            <a:r>
              <a:rPr lang="el-GR" dirty="0" smtClean="0"/>
              <a:t>.]</a:t>
            </a:r>
          </a:p>
          <a:p>
            <a:pPr marL="0" indent="0" algn="just">
              <a:buNone/>
            </a:pPr>
            <a:endParaRPr lang="el-GR" dirty="0"/>
          </a:p>
        </p:txBody>
      </p:sp>
      <p:pic>
        <p:nvPicPr>
          <p:cNvPr id="7170" name="Picture 2" descr="C:\Users\Νεφέλη\Desktop\neo21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177224"/>
            <a:ext cx="5342529" cy="331236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05064"/>
            <a:ext cx="9144000" cy="2852936"/>
          </a:xfrm>
        </p:spPr>
        <p:txBody>
          <a:bodyPr>
            <a:normAutofit fontScale="40000" lnSpcReduction="20000"/>
          </a:bodyPr>
          <a:lstStyle/>
          <a:p>
            <a:pPr algn="ctr"/>
            <a:r>
              <a:rPr lang="el-GR" sz="5000" dirty="0" smtClean="0"/>
              <a:t>Ήπαρ με μεταστάσεις. Μικρή μεγέθυνση.</a:t>
            </a:r>
          </a:p>
          <a:p>
            <a:pPr algn="just"/>
            <a:r>
              <a:rPr lang="el-GR" sz="4000" dirty="0" smtClean="0"/>
              <a:t>Μια μεγάλη περιοχή που περιέχει σχηματισμό ακανόνιστων αδενικών δομών αναγνωρίζεται μέσα στο παρέγχυμα του ήπατος. Πρόκειται για μεταστατικό </a:t>
            </a:r>
            <a:r>
              <a:rPr lang="el-GR" sz="4000" dirty="0" err="1" smtClean="0"/>
              <a:t>αδενοκαρκίνωμα</a:t>
            </a:r>
            <a:r>
              <a:rPr lang="el-GR" sz="4000" dirty="0" smtClean="0"/>
              <a:t>.</a:t>
            </a:r>
          </a:p>
          <a:p>
            <a:pPr algn="just"/>
            <a:r>
              <a:rPr lang="el-GR" sz="4000" dirty="0"/>
              <a:t>Τι καθορίζει την προσέλκυση καρκινικών κυττάρων σε διάφορα όργανα</a:t>
            </a:r>
            <a:r>
              <a:rPr lang="el-GR" sz="4000" dirty="0" smtClean="0"/>
              <a:t>;</a:t>
            </a:r>
          </a:p>
          <a:p>
            <a:pPr algn="just"/>
            <a:r>
              <a:rPr lang="el-GR" sz="4000" dirty="0" smtClean="0"/>
              <a:t>Ο λόγος που </a:t>
            </a:r>
            <a:r>
              <a:rPr lang="el-GR" sz="4000" dirty="0"/>
              <a:t>ορισμένα καρκινικά κύτταρα </a:t>
            </a:r>
            <a:r>
              <a:rPr lang="el-GR" sz="4000" dirty="0" err="1" smtClean="0"/>
              <a:t>μεθίστανται</a:t>
            </a:r>
            <a:r>
              <a:rPr lang="el-GR" sz="4000" dirty="0" smtClean="0"/>
              <a:t> </a:t>
            </a:r>
            <a:r>
              <a:rPr lang="el-GR" sz="4000" dirty="0"/>
              <a:t>σε συγκεκριμένα όργανα δεν είναι απολύτως </a:t>
            </a:r>
            <a:r>
              <a:rPr lang="el-GR" sz="4000" dirty="0" smtClean="0"/>
              <a:t>σαφής. </a:t>
            </a:r>
            <a:r>
              <a:rPr lang="el-GR" sz="4000" dirty="0"/>
              <a:t>Σίγουρα οι ανατομικές </a:t>
            </a:r>
            <a:r>
              <a:rPr lang="el-GR" sz="4000" dirty="0" smtClean="0"/>
              <a:t>σχέσεις </a:t>
            </a:r>
            <a:r>
              <a:rPr lang="el-GR" sz="4000" dirty="0"/>
              <a:t>είναι σημαντικές, π.χ., ο καρκίνος του μαστού συνήθως </a:t>
            </a:r>
            <a:r>
              <a:rPr lang="el-GR" sz="4000" dirty="0" smtClean="0"/>
              <a:t>εξαπλώνεται </a:t>
            </a:r>
            <a:r>
              <a:rPr lang="el-GR" sz="4000" dirty="0"/>
              <a:t>πρώτα στους </a:t>
            </a:r>
            <a:r>
              <a:rPr lang="el-GR" sz="4000" dirty="0" err="1" smtClean="0"/>
              <a:t>παροχετεύοντες</a:t>
            </a:r>
            <a:r>
              <a:rPr lang="el-GR" sz="4000" dirty="0" smtClean="0"/>
              <a:t> αυτόν, </a:t>
            </a:r>
            <a:r>
              <a:rPr lang="el-GR" sz="4000" dirty="0"/>
              <a:t>λεμφαδένες. </a:t>
            </a:r>
            <a:r>
              <a:rPr lang="el-GR" sz="4000" dirty="0" smtClean="0"/>
              <a:t>Όμως </a:t>
            </a:r>
            <a:r>
              <a:rPr lang="el-GR" sz="4000" dirty="0"/>
              <a:t>και άλλοι </a:t>
            </a:r>
            <a:r>
              <a:rPr lang="el-GR" sz="4000" dirty="0" smtClean="0"/>
              <a:t>παράγοντες, </a:t>
            </a:r>
            <a:r>
              <a:rPr lang="el-GR" sz="4000" dirty="0"/>
              <a:t>ειδικοί για τους </a:t>
            </a:r>
            <a:r>
              <a:rPr lang="el-GR" sz="4000" dirty="0" smtClean="0"/>
              <a:t>ιστούς, είναι </a:t>
            </a:r>
            <a:r>
              <a:rPr lang="el-GR" sz="4000" dirty="0"/>
              <a:t>επίσης σημαντικοί. Για παράδειγμα, τα καρκινικά κύτταρα μπορεί να φέρουν υποδοχείς για μόρια επί των ενδοθηλιακών </a:t>
            </a:r>
            <a:r>
              <a:rPr lang="el-GR" sz="4000" dirty="0" smtClean="0"/>
              <a:t>κυττάρων με ειδικότητα για </a:t>
            </a:r>
            <a:r>
              <a:rPr lang="el-GR" sz="4000" dirty="0"/>
              <a:t>ένα δεδομένο όργανο. </a:t>
            </a:r>
            <a:r>
              <a:rPr lang="el-GR" sz="4000" dirty="0" smtClean="0"/>
              <a:t>Από την άλλη πλευρά, </a:t>
            </a:r>
            <a:r>
              <a:rPr lang="el-GR" sz="4000" dirty="0"/>
              <a:t>ορισμένοι ιστοί </a:t>
            </a:r>
            <a:r>
              <a:rPr lang="el-GR" sz="4000" dirty="0" smtClean="0"/>
              <a:t>πιθανώς δεν </a:t>
            </a:r>
            <a:r>
              <a:rPr lang="el-GR" sz="4000" dirty="0"/>
              <a:t>ευνοούν τις μεταστάσεις επειδή, για παράδειγμα, το </a:t>
            </a:r>
            <a:r>
              <a:rPr lang="el-GR" sz="4000" dirty="0" err="1"/>
              <a:t>μικροπεριβάλλον</a:t>
            </a:r>
            <a:r>
              <a:rPr lang="el-GR" sz="4000" dirty="0"/>
              <a:t> τους μπορεί να αναστέλλει τα πρωτεολυτικά ένζυμα που απαιτούνται για </a:t>
            </a:r>
            <a:r>
              <a:rPr lang="el-GR" sz="4000" dirty="0" smtClean="0"/>
              <a:t>την εισβολή των καρκινικών κυττάρων σε αυτούς.</a:t>
            </a:r>
            <a:endParaRPr lang="el-GR" sz="4000" dirty="0"/>
          </a:p>
        </p:txBody>
      </p:sp>
      <p:pic>
        <p:nvPicPr>
          <p:cNvPr id="8194" name="Picture 2" descr="C:\Users\Νεφέλη\Desktop\neo21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19" y="188640"/>
            <a:ext cx="5355595" cy="367240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01008"/>
            <a:ext cx="9108504" cy="3501008"/>
          </a:xfrm>
        </p:spPr>
        <p:txBody>
          <a:bodyPr>
            <a:normAutofit fontScale="77500" lnSpcReduction="20000"/>
          </a:bodyPr>
          <a:lstStyle/>
          <a:p>
            <a:pPr algn="ctr"/>
            <a:r>
              <a:rPr lang="el-GR" dirty="0" err="1" smtClean="0"/>
              <a:t>Νευροϊνωμάτωση</a:t>
            </a:r>
            <a:r>
              <a:rPr lang="el-GR" dirty="0" smtClean="0"/>
              <a:t> τύπου 1 - Κλινική εμφάνιση.</a:t>
            </a:r>
          </a:p>
          <a:p>
            <a:pPr algn="just"/>
            <a:r>
              <a:rPr lang="el-GR" sz="2100" dirty="0" smtClean="0"/>
              <a:t>Η </a:t>
            </a:r>
            <a:r>
              <a:rPr lang="el-GR" sz="2100" dirty="0" err="1" smtClean="0"/>
              <a:t>νευροϊνωμάτωση</a:t>
            </a:r>
            <a:r>
              <a:rPr lang="el-GR" sz="2100" dirty="0" smtClean="0"/>
              <a:t> αποτελεί παράδειγμα μίας κληρονομικής διαταραχής που συγκεντρώνει πολλές από τις έννοιες που συζητήθηκαν για την </a:t>
            </a:r>
            <a:r>
              <a:rPr lang="el-GR" sz="2100" dirty="0" err="1" smtClean="0"/>
              <a:t>οικογενή</a:t>
            </a:r>
            <a:r>
              <a:rPr lang="el-GR" sz="2100" dirty="0" smtClean="0"/>
              <a:t> αδενωματώδη </a:t>
            </a:r>
            <a:r>
              <a:rPr lang="el-GR" sz="2100" dirty="0" err="1" smtClean="0"/>
              <a:t>πολυποδίαση</a:t>
            </a:r>
            <a:r>
              <a:rPr lang="el-GR" sz="2100" dirty="0" smtClean="0"/>
              <a:t>, ιδιαίτερα</a:t>
            </a:r>
            <a:r>
              <a:rPr lang="en-US" sz="2100" dirty="0" smtClean="0"/>
              <a:t>:</a:t>
            </a:r>
            <a:r>
              <a:rPr lang="el-GR" sz="2100" dirty="0" smtClean="0"/>
              <a:t> την εξέλιξη του όγκου, τα υπολειπόμενα </a:t>
            </a:r>
            <a:r>
              <a:rPr lang="el-GR" sz="2100" dirty="0" err="1" smtClean="0"/>
              <a:t>ογκοκατασταλτικά</a:t>
            </a:r>
            <a:r>
              <a:rPr lang="el-GR" sz="2100" dirty="0" smtClean="0"/>
              <a:t> γονίδια, την κληρονομική προδιάθεση και τη διαφορά μεταξύ μιας καλοήθους και μιας κακοήθους διαδικασίας. Τα προσβεβλημένα άτομα αναπτύσσουν πολλαπλά καλοήθη </a:t>
            </a:r>
            <a:r>
              <a:rPr lang="el-GR" sz="2100" dirty="0" err="1" smtClean="0"/>
              <a:t>νευροϊνώματα</a:t>
            </a:r>
            <a:r>
              <a:rPr lang="el-GR" sz="2100" dirty="0" smtClean="0"/>
              <a:t> που εμφανίζονται ή συνδέονται με τους νευρικούς κορμούς του δέρματος. Τα </a:t>
            </a:r>
            <a:r>
              <a:rPr lang="el-GR" sz="2100" dirty="0" err="1" smtClean="0"/>
              <a:t>νευροϊνώματα</a:t>
            </a:r>
            <a:r>
              <a:rPr lang="el-GR" sz="2100" dirty="0" smtClean="0"/>
              <a:t> μπορούν επίσης να βρεθούν εσωτερικά, προσαρτημένα στα νεύρα. Στη δεξιά πλευρά του τραχήλου και του ώμου αυτού του ασθενούς, τα εκτεταμένα υποδόρια </a:t>
            </a:r>
            <a:r>
              <a:rPr lang="el-GR" sz="2100" dirty="0" err="1" smtClean="0"/>
              <a:t>νευροϊνώματα</a:t>
            </a:r>
            <a:r>
              <a:rPr lang="el-GR" sz="2100" dirty="0" smtClean="0"/>
              <a:t> έχουν σχηματίσει μάζες</a:t>
            </a:r>
            <a:r>
              <a:rPr lang="en-US" sz="2100" dirty="0" smtClean="0"/>
              <a:t> </a:t>
            </a:r>
            <a:r>
              <a:rPr lang="el-GR" sz="2100" dirty="0" smtClean="0"/>
              <a:t>και χαρακτηρίζονται ως πλεγματοειδή </a:t>
            </a:r>
            <a:r>
              <a:rPr lang="el-GR" sz="2100" dirty="0" err="1" smtClean="0"/>
              <a:t>νευροϊνώματα</a:t>
            </a:r>
            <a:r>
              <a:rPr lang="el-GR" sz="2100" dirty="0" smtClean="0"/>
              <a:t>. Οι ασθενείς με </a:t>
            </a:r>
            <a:r>
              <a:rPr lang="el-GR" sz="2100" dirty="0" err="1" smtClean="0"/>
              <a:t>νευροϊνωμάτωση</a:t>
            </a:r>
            <a:r>
              <a:rPr lang="el-GR" sz="2100" dirty="0" smtClean="0"/>
              <a:t> έχουν αυξημένο κίνδυνο εμφάνισης </a:t>
            </a:r>
            <a:r>
              <a:rPr lang="el-GR" sz="2100" dirty="0" err="1" smtClean="0"/>
              <a:t>νευροϊνωσαρκωμάτων</a:t>
            </a:r>
            <a:r>
              <a:rPr lang="el-GR" sz="2100" dirty="0" smtClean="0"/>
              <a:t>. Αυτή η κατάσταση προκύπτει από μεταλλάξεις στο </a:t>
            </a:r>
            <a:r>
              <a:rPr lang="el-GR" sz="2100" dirty="0" err="1" smtClean="0"/>
              <a:t>ογκοκατασταλτικό</a:t>
            </a:r>
            <a:r>
              <a:rPr lang="el-GR" sz="2100" dirty="0" smtClean="0"/>
              <a:t> γονίδιο NF1.</a:t>
            </a:r>
          </a:p>
          <a:p>
            <a:pPr algn="just"/>
            <a:r>
              <a:rPr lang="el-GR" sz="2100" dirty="0"/>
              <a:t>Ποια είναι η βιοχημική λειτουργία του NF1</a:t>
            </a:r>
            <a:r>
              <a:rPr lang="el-GR" sz="2100" dirty="0" smtClean="0"/>
              <a:t>;</a:t>
            </a:r>
          </a:p>
          <a:p>
            <a:pPr algn="just"/>
            <a:r>
              <a:rPr lang="el-GR" sz="2100" dirty="0"/>
              <a:t>Το NF1 κωδικοποιεί </a:t>
            </a:r>
            <a:r>
              <a:rPr lang="el-GR" sz="2100" dirty="0" smtClean="0"/>
              <a:t>μια πρωτεΐνη </a:t>
            </a:r>
            <a:r>
              <a:rPr lang="el-GR" sz="2100" dirty="0"/>
              <a:t>που ενεργοποιεί την </a:t>
            </a:r>
            <a:r>
              <a:rPr lang="el-GR" sz="2100" dirty="0" err="1"/>
              <a:t>GTPase</a:t>
            </a:r>
            <a:r>
              <a:rPr lang="el-GR" sz="2100" dirty="0"/>
              <a:t> (GAP) η οποία διευκολύνει την απενεργοποίηση του RAS με μετατροπή του RAS-G</a:t>
            </a:r>
            <a:r>
              <a:rPr lang="el-GR" sz="2100" dirty="0">
                <a:effectLst>
                  <a:outerShdw blurRad="38100" dist="38100" dir="2700000" algn="tl">
                    <a:srgbClr val="000000">
                      <a:alpha val="43137"/>
                    </a:srgbClr>
                  </a:outerShdw>
                </a:effectLst>
              </a:rPr>
              <a:t>T</a:t>
            </a:r>
            <a:r>
              <a:rPr lang="el-GR" sz="2100" dirty="0"/>
              <a:t>P σε RAS-G</a:t>
            </a:r>
            <a:r>
              <a:rPr lang="el-GR" sz="2100" dirty="0">
                <a:effectLst>
                  <a:outerShdw blurRad="38100" dist="38100" dir="2700000" algn="tl">
                    <a:srgbClr val="000000">
                      <a:alpha val="43137"/>
                    </a:srgbClr>
                  </a:outerShdw>
                </a:effectLst>
              </a:rPr>
              <a:t>D</a:t>
            </a:r>
            <a:r>
              <a:rPr lang="el-GR" sz="2100" dirty="0"/>
              <a:t>P. Έτσι, </a:t>
            </a:r>
            <a:r>
              <a:rPr lang="el-GR" sz="2100" dirty="0" smtClean="0"/>
              <a:t>το </a:t>
            </a:r>
            <a:r>
              <a:rPr lang="el-GR" sz="2100" dirty="0"/>
              <a:t>NF1 καθορίζει τη λειτουργία του RAS.</a:t>
            </a:r>
          </a:p>
        </p:txBody>
      </p:sp>
      <p:pic>
        <p:nvPicPr>
          <p:cNvPr id="9218" name="Picture 2" descr="C:\Users\Νεφέλη\Desktop\neo21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6161" y="116632"/>
            <a:ext cx="2111851" cy="33843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573016"/>
            <a:ext cx="8229600" cy="3284984"/>
          </a:xfrm>
        </p:spPr>
        <p:txBody>
          <a:bodyPr>
            <a:normAutofit fontScale="70000" lnSpcReduction="20000"/>
          </a:bodyPr>
          <a:lstStyle/>
          <a:p>
            <a:pPr algn="ctr"/>
            <a:r>
              <a:rPr lang="el-GR" dirty="0" err="1" smtClean="0"/>
              <a:t>Νευροϊνωμάτωση</a:t>
            </a:r>
            <a:r>
              <a:rPr lang="el-GR" dirty="0" smtClean="0"/>
              <a:t> τύπου 1 (</a:t>
            </a:r>
            <a:r>
              <a:rPr lang="en-US" dirty="0" smtClean="0"/>
              <a:t>NF1)</a:t>
            </a:r>
            <a:r>
              <a:rPr lang="el-GR" dirty="0" smtClean="0"/>
              <a:t>. Κλινική εμφάνιση.</a:t>
            </a:r>
          </a:p>
          <a:p>
            <a:pPr algn="ctr"/>
            <a:endParaRPr lang="el-GR" dirty="0" smtClean="0"/>
          </a:p>
          <a:p>
            <a:pPr marL="0" indent="0" algn="just">
              <a:buNone/>
            </a:pPr>
            <a:r>
              <a:rPr lang="el-GR" dirty="0" smtClean="0"/>
              <a:t>Αυτός ο ασθενής παρουσιάζει ένα άλλο τυπικό χαρακτηριστικό της </a:t>
            </a:r>
            <a:r>
              <a:rPr lang="el-GR" dirty="0" err="1" smtClean="0"/>
              <a:t>νευροϊνωμάτωσης</a:t>
            </a:r>
            <a:r>
              <a:rPr lang="el-GR" dirty="0" smtClean="0"/>
              <a:t>: τις κηλίδες «</a:t>
            </a:r>
            <a:r>
              <a:rPr lang="en-US" dirty="0" smtClean="0"/>
              <a:t>cafe au </a:t>
            </a:r>
            <a:r>
              <a:rPr lang="en-US" dirty="0" err="1" smtClean="0"/>
              <a:t>lait</a:t>
            </a:r>
            <a:r>
              <a:rPr lang="el-GR" dirty="0" smtClean="0"/>
              <a:t>». Αυτά τα σημεία στο δέρμα (κηλίδες) έχουν ανοιχτόχρωμη καφέ χρώση. Τα </a:t>
            </a:r>
            <a:r>
              <a:rPr lang="el-GR" dirty="0" err="1" smtClean="0"/>
              <a:t>νευροϊνώματα</a:t>
            </a:r>
            <a:r>
              <a:rPr lang="el-GR" dirty="0" smtClean="0"/>
              <a:t> δεν φαίνονται καλά σε αυτήν την εικόνα.</a:t>
            </a:r>
          </a:p>
          <a:p>
            <a:pPr marL="0" indent="0" algn="just">
              <a:buNone/>
            </a:pPr>
            <a:r>
              <a:rPr lang="el-GR" dirty="0" smtClean="0"/>
              <a:t>Ποιό </a:t>
            </a:r>
            <a:r>
              <a:rPr lang="el-GR" dirty="0"/>
              <a:t>είναι άλλο </a:t>
            </a:r>
            <a:r>
              <a:rPr lang="el-GR" dirty="0" smtClean="0"/>
              <a:t>ένα κλινικό </a:t>
            </a:r>
            <a:r>
              <a:rPr lang="el-GR" dirty="0"/>
              <a:t>χαρακτηριστικό της </a:t>
            </a:r>
            <a:r>
              <a:rPr lang="el-GR" dirty="0" err="1" smtClean="0"/>
              <a:t>νευροϊνωμάτωσης</a:t>
            </a:r>
            <a:r>
              <a:rPr lang="el-GR" dirty="0" smtClean="0"/>
              <a:t> </a:t>
            </a:r>
            <a:r>
              <a:rPr lang="el-GR" dirty="0"/>
              <a:t>τύπου 1</a:t>
            </a:r>
            <a:r>
              <a:rPr lang="el-GR" dirty="0" smtClean="0"/>
              <a:t>;</a:t>
            </a:r>
          </a:p>
          <a:p>
            <a:pPr marL="0" indent="0" algn="just">
              <a:buNone/>
            </a:pPr>
            <a:r>
              <a:rPr lang="el-GR" dirty="0"/>
              <a:t>Η παρουσία </a:t>
            </a:r>
            <a:r>
              <a:rPr lang="el-GR" dirty="0" err="1" smtClean="0"/>
              <a:t>αμαρτωμάτων</a:t>
            </a:r>
            <a:r>
              <a:rPr lang="el-GR" dirty="0" smtClean="0"/>
              <a:t> της ίριδας, αποκαλούμενων </a:t>
            </a:r>
            <a:r>
              <a:rPr lang="el-GR" dirty="0" err="1" smtClean="0"/>
              <a:t>οζία</a:t>
            </a:r>
            <a:r>
              <a:rPr lang="el-GR" dirty="0" smtClean="0"/>
              <a:t> </a:t>
            </a:r>
            <a:r>
              <a:rPr lang="el-GR" dirty="0" err="1"/>
              <a:t>Lisch</a:t>
            </a:r>
            <a:r>
              <a:rPr lang="el-GR" dirty="0"/>
              <a:t>, είναι χαρακτηριστική </a:t>
            </a:r>
            <a:r>
              <a:rPr lang="el-GR" dirty="0" smtClean="0"/>
              <a:t>της </a:t>
            </a:r>
            <a:r>
              <a:rPr lang="el-GR" dirty="0"/>
              <a:t>NF1.</a:t>
            </a:r>
          </a:p>
        </p:txBody>
      </p:sp>
      <p:pic>
        <p:nvPicPr>
          <p:cNvPr id="10242" name="Picture 2" descr="C:\Users\Νεφέλη\Desktop\neo213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848" y="188640"/>
            <a:ext cx="2489200" cy="3187700"/>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4" name="Μελάνι 3"/>
              <p14:cNvContentPartPr/>
              <p14:nvPr/>
            </p14:nvContentPartPr>
            <p14:xfrm>
              <a:off x="3905280" y="2000160"/>
              <a:ext cx="387720" cy="1181520"/>
            </p14:xfrm>
          </p:contentPart>
        </mc:Choice>
        <mc:Fallback>
          <p:pic>
            <p:nvPicPr>
              <p:cNvPr id="4" name="Μελάνι 3"/>
              <p:cNvPicPr/>
              <p:nvPr/>
            </p:nvPicPr>
            <p:blipFill>
              <a:blip r:embed="rId4" cstate="print"/>
              <a:stretch>
                <a:fillRect/>
              </a:stretch>
            </p:blipFill>
            <p:spPr>
              <a:xfrm>
                <a:off x="3895920" y="1990800"/>
                <a:ext cx="406440" cy="12002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356992"/>
            <a:ext cx="9144000" cy="3501008"/>
          </a:xfrm>
        </p:spPr>
        <p:txBody>
          <a:bodyPr>
            <a:normAutofit fontScale="40000" lnSpcReduction="20000"/>
          </a:bodyPr>
          <a:lstStyle/>
          <a:p>
            <a:pPr algn="ctr"/>
            <a:r>
              <a:rPr lang="el-GR" sz="5000" dirty="0" err="1" smtClean="0"/>
              <a:t>Νευροϊνωμα</a:t>
            </a:r>
            <a:r>
              <a:rPr lang="el-GR" sz="5000" dirty="0" smtClean="0"/>
              <a:t>. Μικρή μεγέθυνση.</a:t>
            </a:r>
          </a:p>
          <a:p>
            <a:pPr marL="0" indent="0" algn="just">
              <a:buNone/>
            </a:pPr>
            <a:r>
              <a:rPr lang="el-GR" sz="4500" dirty="0" smtClean="0"/>
              <a:t>Η εικόνα προέρχεται από βιοψία μιας μεγάλης μάζας μηρού σε ασθενή με </a:t>
            </a:r>
            <a:r>
              <a:rPr lang="el-GR" sz="4500" dirty="0" err="1" smtClean="0"/>
              <a:t>νευροϊνωμάτωση</a:t>
            </a:r>
            <a:r>
              <a:rPr lang="el-GR" sz="4500" dirty="0" smtClean="0"/>
              <a:t>. Ο όγκος αποτελείται από ατρακτοειδή κύτταρα με χαρακτηριστικά κυττάρων </a:t>
            </a:r>
            <a:r>
              <a:rPr lang="el-GR" sz="4500" dirty="0" err="1" smtClean="0"/>
              <a:t>Schwann</a:t>
            </a:r>
            <a:r>
              <a:rPr lang="el-GR" sz="4500" dirty="0" smtClean="0"/>
              <a:t> και ινοβλαστών. Τα κύτταρα διατάσσονται σε κυματοειδείς δέσμες και είναι σχετικά ομοιόμορφα σε σχήμα και μέγεθος. Οι πυρήνες είναι επιμήκεις ή μερικές φορές καμπυλωμένοι. Δεν υπάρχει πυρηνικός πλειομορφισμός και οι </a:t>
            </a:r>
            <a:r>
              <a:rPr lang="el-GR" sz="4500" dirty="0" err="1" smtClean="0"/>
              <a:t>μιτωτικές</a:t>
            </a:r>
            <a:r>
              <a:rPr lang="el-GR" sz="4500" dirty="0" smtClean="0"/>
              <a:t> διαιρέσεις είναι πολύ σπάνιες. Πρόκειται για τυπικό </a:t>
            </a:r>
            <a:r>
              <a:rPr lang="en-US" sz="4500" dirty="0" smtClean="0"/>
              <a:t>(</a:t>
            </a:r>
            <a:r>
              <a:rPr lang="el-GR" sz="4500" dirty="0" err="1" smtClean="0"/>
              <a:t>καλόηθες</a:t>
            </a:r>
            <a:r>
              <a:rPr lang="en-US" sz="4500" dirty="0" smtClean="0"/>
              <a:t>) </a:t>
            </a:r>
            <a:r>
              <a:rPr lang="el-GR" sz="4500" dirty="0" err="1" smtClean="0"/>
              <a:t>νευροϊνωμα</a:t>
            </a:r>
            <a:r>
              <a:rPr lang="el-GR" sz="4500" dirty="0" smtClean="0"/>
              <a:t>.</a:t>
            </a:r>
          </a:p>
          <a:p>
            <a:pPr marL="0" indent="0" algn="just">
              <a:buNone/>
            </a:pPr>
            <a:r>
              <a:rPr lang="el-GR" sz="4500" dirty="0"/>
              <a:t>Πώς </a:t>
            </a:r>
            <a:r>
              <a:rPr lang="el-GR" sz="4500" dirty="0" smtClean="0"/>
              <a:t>συγκρίνονται </a:t>
            </a:r>
            <a:r>
              <a:rPr lang="el-GR" sz="4500" dirty="0"/>
              <a:t>τα δύο </a:t>
            </a:r>
            <a:r>
              <a:rPr lang="el-GR" sz="4500" dirty="0" err="1"/>
              <a:t>αλλήλια</a:t>
            </a:r>
            <a:r>
              <a:rPr lang="el-GR" sz="4500" dirty="0"/>
              <a:t> NF1 σε αυτά τα κύτταρα με τα </a:t>
            </a:r>
            <a:r>
              <a:rPr lang="el-GR" sz="4500" dirty="0" err="1"/>
              <a:t>αλλήλια</a:t>
            </a:r>
            <a:r>
              <a:rPr lang="el-GR" sz="4500" dirty="0"/>
              <a:t> NF1 στα φυσιολογικά κύτταρα αυτού του ασθενούς</a:t>
            </a:r>
            <a:r>
              <a:rPr lang="el-GR" sz="4500" dirty="0" smtClean="0"/>
              <a:t>;</a:t>
            </a:r>
          </a:p>
          <a:p>
            <a:pPr marL="0" indent="0" algn="just">
              <a:buNone/>
            </a:pPr>
            <a:r>
              <a:rPr lang="el-GR" sz="4500" dirty="0" smtClean="0"/>
              <a:t>Στα κύτταρα του </a:t>
            </a:r>
            <a:r>
              <a:rPr lang="el-GR" sz="4500" dirty="0" err="1" smtClean="0"/>
              <a:t>νευροϊνώματος</a:t>
            </a:r>
            <a:r>
              <a:rPr lang="el-GR" sz="4500" dirty="0" smtClean="0"/>
              <a:t>, </a:t>
            </a:r>
            <a:r>
              <a:rPr lang="el-GR" sz="4500" dirty="0"/>
              <a:t>είναι πολύ πιθανό και τα δύο </a:t>
            </a:r>
            <a:r>
              <a:rPr lang="el-GR" sz="4500" dirty="0" err="1"/>
              <a:t>αλλήλια</a:t>
            </a:r>
            <a:r>
              <a:rPr lang="el-GR" sz="4500" dirty="0"/>
              <a:t> NF1 να είναι ανενεργά. Συγκριτικά, τα φυσιολογικά κύτταρα του ασθενούς θα έχουν μόνο </a:t>
            </a:r>
            <a:r>
              <a:rPr lang="el-GR" sz="4500" dirty="0">
                <a:effectLst>
                  <a:outerShdw blurRad="38100" dist="38100" dir="2700000" algn="tl">
                    <a:srgbClr val="000000">
                      <a:alpha val="43137"/>
                    </a:srgbClr>
                  </a:outerShdw>
                </a:effectLst>
              </a:rPr>
              <a:t>ένα</a:t>
            </a:r>
            <a:r>
              <a:rPr lang="el-GR" sz="4500" dirty="0"/>
              <a:t> απενεργοποιημένο αντίγραφο του NF1. Αυτό το ανενεργό NF1 θα </a:t>
            </a:r>
            <a:r>
              <a:rPr lang="el-GR" sz="4500" dirty="0" smtClean="0"/>
              <a:t>έχει </a:t>
            </a:r>
            <a:r>
              <a:rPr lang="el-GR" sz="4500" dirty="0"/>
              <a:t>κληρονομηθεί </a:t>
            </a:r>
            <a:r>
              <a:rPr lang="el-GR" sz="4500" dirty="0" err="1" smtClean="0"/>
              <a:t>γαμετικώς</a:t>
            </a:r>
            <a:r>
              <a:rPr lang="el-GR" sz="4500" dirty="0" smtClean="0"/>
              <a:t>, </a:t>
            </a:r>
            <a:r>
              <a:rPr lang="el-GR" sz="4500" dirty="0"/>
              <a:t>παρέχοντας το πρώτο χτύπημα, σύμφωνα με την υπόθεση </a:t>
            </a:r>
            <a:r>
              <a:rPr lang="el-GR" sz="4500" dirty="0" smtClean="0"/>
              <a:t>των δύο χτυπημάτων για την ανάπτυξη των όγκων</a:t>
            </a:r>
            <a:r>
              <a:rPr lang="el-GR" sz="4500" dirty="0"/>
              <a:t>.</a:t>
            </a:r>
          </a:p>
        </p:txBody>
      </p:sp>
      <p:pic>
        <p:nvPicPr>
          <p:cNvPr id="11266" name="Picture 2" descr="C:\Users\Νεφέλη\Desktop\neo21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23842" y="260648"/>
            <a:ext cx="4432300" cy="3098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016"/>
            <a:ext cx="9144000" cy="3284984"/>
          </a:xfrm>
        </p:spPr>
        <p:txBody>
          <a:bodyPr>
            <a:normAutofit fontScale="47500" lnSpcReduction="20000"/>
          </a:bodyPr>
          <a:lstStyle/>
          <a:p>
            <a:pPr algn="ctr"/>
            <a:r>
              <a:rPr lang="el-GR" sz="3800" dirty="0" err="1" smtClean="0"/>
              <a:t>Νευροϊνοσάρκωμα</a:t>
            </a:r>
            <a:r>
              <a:rPr lang="el-GR" sz="3800" dirty="0" smtClean="0"/>
              <a:t>.  Ενδιάμεση μεγέθυνση.</a:t>
            </a:r>
          </a:p>
          <a:p>
            <a:pPr algn="just"/>
            <a:r>
              <a:rPr lang="el-GR" dirty="0" smtClean="0"/>
              <a:t>Συγκρίνετε τα κυτταρικά χαρακτηριστικά αυτού του κακοήθους όγκου με εκείνα του καλοήθους ομολόγου του, ήτοι του </a:t>
            </a:r>
            <a:r>
              <a:rPr lang="el-GR" dirty="0" err="1" smtClean="0"/>
              <a:t>νευροϊνώματος</a:t>
            </a:r>
            <a:r>
              <a:rPr lang="el-GR" dirty="0" smtClean="0"/>
              <a:t> της προηγούμενης εικόνας. Αυτό το </a:t>
            </a:r>
            <a:r>
              <a:rPr lang="el-GR" dirty="0" err="1" smtClean="0"/>
              <a:t>νευροϊνοσάρκωμα</a:t>
            </a:r>
            <a:r>
              <a:rPr lang="el-GR" dirty="0" smtClean="0"/>
              <a:t> αποτελείται από παχουλά, </a:t>
            </a:r>
            <a:r>
              <a:rPr lang="el-GR" dirty="0" err="1" smtClean="0"/>
              <a:t>ατρακτόμορφα</a:t>
            </a:r>
            <a:r>
              <a:rPr lang="el-GR" dirty="0" smtClean="0"/>
              <a:t> κύτταρα με μεγάλους, ακανόνιστους, βαθυχρωματικούς πυρήνες. Σημειώστε ότι υπάρχει μεγάλη διακύμανση στο σχήμα και το μέγεθος των κυττάρων και των πυρήνων (</a:t>
            </a:r>
            <a:r>
              <a:rPr lang="el-GR" dirty="0" err="1" smtClean="0"/>
              <a:t>πλειομορφισμός</a:t>
            </a:r>
            <a:r>
              <a:rPr lang="el-GR" dirty="0" smtClean="0"/>
              <a:t>) και ότι ο λόγος πυρήνα/κυτταροπλάσματος είναι αυξημένος.   Μιτώσεις (κύκλοι) και </a:t>
            </a:r>
            <a:r>
              <a:rPr lang="el-GR" dirty="0"/>
              <a:t>ε</a:t>
            </a:r>
            <a:r>
              <a:rPr lang="el-GR" dirty="0" smtClean="0"/>
              <a:t>ρυθρά αιμοσφαίρια σε κακώς σχηματισμένα τριχοειδή αγγεία  (αστερίσκοι) είναι επίσης  παρόντα.</a:t>
            </a:r>
          </a:p>
          <a:p>
            <a:pPr algn="just"/>
            <a:endParaRPr lang="el-GR" dirty="0" smtClean="0"/>
          </a:p>
          <a:p>
            <a:pPr algn="just"/>
            <a:r>
              <a:rPr lang="el-GR" dirty="0" smtClean="0"/>
              <a:t>Ποια οδό μετάστασης χρησιμοποιούν συνήθως τα </a:t>
            </a:r>
            <a:r>
              <a:rPr lang="el-GR" u="sng" dirty="0" smtClean="0"/>
              <a:t>σαρκώματα</a:t>
            </a:r>
            <a:r>
              <a:rPr lang="en-US" dirty="0" smtClean="0"/>
              <a:t>;</a:t>
            </a:r>
          </a:p>
          <a:p>
            <a:pPr algn="just"/>
            <a:r>
              <a:rPr lang="el-GR" dirty="0" smtClean="0"/>
              <a:t>Τα </a:t>
            </a:r>
            <a:r>
              <a:rPr lang="el-GR" dirty="0"/>
              <a:t>σαρκώματα συνήθως </a:t>
            </a:r>
            <a:r>
              <a:rPr lang="el-GR" dirty="0" smtClean="0"/>
              <a:t>διασπείρονται  </a:t>
            </a:r>
            <a:r>
              <a:rPr lang="el-GR" u="sng" dirty="0" smtClean="0"/>
              <a:t>μέσω αιμοφόρων  αγγείων</a:t>
            </a:r>
            <a:r>
              <a:rPr lang="el-GR" dirty="0" smtClean="0"/>
              <a:t>.</a:t>
            </a:r>
          </a:p>
          <a:p>
            <a:pPr algn="just"/>
            <a:endParaRPr lang="el-GR" dirty="0" smtClean="0"/>
          </a:p>
          <a:p>
            <a:pPr algn="just"/>
            <a:r>
              <a:rPr lang="el-GR" dirty="0" smtClean="0"/>
              <a:t>Ποιοί </a:t>
            </a:r>
            <a:r>
              <a:rPr lang="el-GR" dirty="0"/>
              <a:t>παράγοντες προκαλούν </a:t>
            </a:r>
            <a:r>
              <a:rPr lang="el-GR" dirty="0" err="1" smtClean="0"/>
              <a:t>αγγειογένεση</a:t>
            </a:r>
            <a:r>
              <a:rPr lang="el-GR" dirty="0" smtClean="0"/>
              <a:t> </a:t>
            </a:r>
            <a:r>
              <a:rPr lang="el-GR" dirty="0"/>
              <a:t>του όγκου</a:t>
            </a:r>
            <a:r>
              <a:rPr lang="el-GR" dirty="0" smtClean="0"/>
              <a:t>;</a:t>
            </a:r>
          </a:p>
          <a:p>
            <a:pPr algn="just"/>
            <a:r>
              <a:rPr lang="el-GR" dirty="0"/>
              <a:t>Υπάρχουν διάφοροι παράγοντες, αλλά οι δύο πιο σημαντικοί είναι ο βασικός αυξητικός παράγοντας των </a:t>
            </a:r>
            <a:r>
              <a:rPr lang="el-GR" dirty="0" err="1"/>
              <a:t>ινοβλαστών</a:t>
            </a:r>
            <a:r>
              <a:rPr lang="el-GR" dirty="0"/>
              <a:t> (</a:t>
            </a:r>
            <a:r>
              <a:rPr lang="el-GR" dirty="0" err="1"/>
              <a:t>bFGF</a:t>
            </a:r>
            <a:r>
              <a:rPr lang="el-GR" dirty="0"/>
              <a:t>) και ο αγγειακός ενδοθηλιακός αυξητικός παράγοντας (VEGF). </a:t>
            </a:r>
            <a:r>
              <a:rPr lang="el-GR" dirty="0" smtClean="0"/>
              <a:t>Αυτοί </a:t>
            </a:r>
            <a:r>
              <a:rPr lang="el-GR" dirty="0"/>
              <a:t>παράγονται από τα ίδια τα καρκινικά κύτταρα ή από κύτταρα </a:t>
            </a:r>
            <a:r>
              <a:rPr lang="el-GR" dirty="0" smtClean="0"/>
              <a:t>του ξενιστή </a:t>
            </a:r>
            <a:r>
              <a:rPr lang="el-GR" dirty="0"/>
              <a:t>(π.χ. </a:t>
            </a:r>
            <a:r>
              <a:rPr lang="el-GR" dirty="0" err="1"/>
              <a:t>μακροφάγα</a:t>
            </a:r>
            <a:r>
              <a:rPr lang="el-GR" dirty="0"/>
              <a:t> που συσσωρεύονται σε όγκους).</a:t>
            </a:r>
            <a:endParaRPr lang="en-US" dirty="0" smtClean="0"/>
          </a:p>
          <a:p>
            <a:pPr algn="just"/>
            <a:endParaRPr lang="el-GR" dirty="0"/>
          </a:p>
        </p:txBody>
      </p:sp>
      <p:pic>
        <p:nvPicPr>
          <p:cNvPr id="12290" name="Picture 2" descr="C:\Users\Νεφέλη\Desktop\neo215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01528" y="188640"/>
            <a:ext cx="4445000" cy="3111500"/>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4">
            <p14:nvContentPartPr>
              <p14:cNvPr id="4" name="Μελάνι 3"/>
              <p14:cNvContentPartPr/>
              <p14:nvPr/>
            </p14:nvContentPartPr>
            <p14:xfrm>
              <a:off x="4825828" y="1219320"/>
              <a:ext cx="889560" cy="654120"/>
            </p14:xfrm>
          </p:contentPart>
        </mc:Choice>
        <mc:Fallback>
          <p:pic>
            <p:nvPicPr>
              <p:cNvPr id="4" name="Μελάνι 3"/>
              <p:cNvPicPr/>
              <p:nvPr/>
            </p:nvPicPr>
            <p:blipFill>
              <a:blip r:embed="rId5" cstate="print"/>
              <a:stretch>
                <a:fillRect/>
              </a:stretch>
            </p:blipFill>
            <p:spPr>
              <a:xfrm>
                <a:off x="4816468" y="1209960"/>
                <a:ext cx="908280" cy="672840"/>
              </a:xfrm>
              <a:prstGeom prst="rect">
                <a:avLst/>
              </a:prstGeom>
            </p:spPr>
          </p:pic>
        </mc:Fallback>
      </mc:AlternateContent>
      <p:sp>
        <p:nvSpPr>
          <p:cNvPr id="5" name="Αστέρι 4 ακτινών 4"/>
          <p:cNvSpPr/>
          <p:nvPr/>
        </p:nvSpPr>
        <p:spPr>
          <a:xfrm>
            <a:off x="4529492" y="392058"/>
            <a:ext cx="402548" cy="360040"/>
          </a:xfrm>
          <a:prstGeom prst="star4">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Αστέρι 4 ακτινών 6"/>
          <p:cNvSpPr/>
          <p:nvPr/>
        </p:nvSpPr>
        <p:spPr>
          <a:xfrm>
            <a:off x="3275856" y="1868904"/>
            <a:ext cx="432048" cy="360040"/>
          </a:xfrm>
          <a:prstGeom prst="star4">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980728"/>
          </a:xfrm>
        </p:spPr>
        <p:txBody>
          <a:bodyPr>
            <a:normAutofit/>
          </a:bodyPr>
          <a:lstStyle/>
          <a:p>
            <a:r>
              <a:rPr lang="el-GR" dirty="0" smtClean="0"/>
              <a:t>2</a:t>
            </a:r>
            <a:r>
              <a:rPr lang="el-GR" baseline="30000" dirty="0" smtClean="0"/>
              <a:t>η</a:t>
            </a:r>
            <a:r>
              <a:rPr lang="el-GR" dirty="0" smtClean="0"/>
              <a:t> περίπτωση ασθενούς</a:t>
            </a:r>
            <a:endParaRPr lang="el-GR" dirty="0"/>
          </a:p>
        </p:txBody>
      </p:sp>
      <p:sp>
        <p:nvSpPr>
          <p:cNvPr id="3" name="Ορθογώνιο 2"/>
          <p:cNvSpPr/>
          <p:nvPr/>
        </p:nvSpPr>
        <p:spPr>
          <a:xfrm>
            <a:off x="0" y="908720"/>
            <a:ext cx="9144000" cy="5632311"/>
          </a:xfrm>
          <a:prstGeom prst="rect">
            <a:avLst/>
          </a:prstGeom>
        </p:spPr>
        <p:txBody>
          <a:bodyPr wrap="square">
            <a:spAutoFit/>
          </a:bodyPr>
          <a:lstStyle/>
          <a:p>
            <a:pPr algn="just"/>
            <a:r>
              <a:rPr lang="el-GR" sz="2000" dirty="0"/>
              <a:t>Μια 41χρονη γυναίκα </a:t>
            </a:r>
            <a:r>
              <a:rPr lang="el-GR" sz="2000" dirty="0" smtClean="0"/>
              <a:t>προσέρχεται με </a:t>
            </a:r>
            <a:r>
              <a:rPr lang="el-GR" sz="2000" b="1" dirty="0" smtClean="0"/>
              <a:t>μόρφωμα </a:t>
            </a:r>
            <a:r>
              <a:rPr lang="el-GR" sz="2000" b="1" dirty="0"/>
              <a:t>στο αριστερό </a:t>
            </a:r>
            <a:r>
              <a:rPr lang="el-GR" sz="2000" b="1" dirty="0" smtClean="0"/>
              <a:t>της μαστό</a:t>
            </a:r>
            <a:r>
              <a:rPr lang="el-GR" sz="2000" dirty="0" smtClean="0"/>
              <a:t>. </a:t>
            </a:r>
            <a:r>
              <a:rPr lang="el-GR" sz="2000" dirty="0"/>
              <a:t>Κατά τη διάρκεια </a:t>
            </a:r>
            <a:r>
              <a:rPr lang="el-GR" sz="2000" dirty="0" smtClean="0"/>
              <a:t>αυτοελέγχου της,  η </a:t>
            </a:r>
            <a:r>
              <a:rPr lang="el-GR" sz="2000" dirty="0"/>
              <a:t>ασθενής αρχικά παρατήρησε ένα μικροσκοπικό </a:t>
            </a:r>
            <a:r>
              <a:rPr lang="el-GR" sz="2000" dirty="0" err="1" smtClean="0"/>
              <a:t>οζίο</a:t>
            </a:r>
            <a:r>
              <a:rPr lang="el-GR" sz="2000" dirty="0"/>
              <a:t>, </a:t>
            </a:r>
            <a:r>
              <a:rPr lang="el-GR" sz="2000" dirty="0" smtClean="0"/>
              <a:t>το οποίο </a:t>
            </a:r>
            <a:r>
              <a:rPr lang="el-GR" sz="2000" dirty="0"/>
              <a:t>διπλασιάστηκε σε μέγεθος κατά τους τελευταίους </a:t>
            </a:r>
            <a:r>
              <a:rPr lang="el-GR" sz="2000" dirty="0">
                <a:effectLst>
                  <a:outerShdw blurRad="38100" dist="38100" dir="2700000" algn="tl">
                    <a:srgbClr val="000000">
                      <a:alpha val="43137"/>
                    </a:srgbClr>
                  </a:outerShdw>
                </a:effectLst>
              </a:rPr>
              <a:t>δύο μήνες </a:t>
            </a:r>
            <a:r>
              <a:rPr lang="el-GR" sz="2000" dirty="0" smtClean="0"/>
              <a:t>από την πρώτη του εμφάνιση. Το </a:t>
            </a:r>
            <a:r>
              <a:rPr lang="el-GR" sz="2000" dirty="0"/>
              <a:t>οικογενειακό ιστορικό </a:t>
            </a:r>
            <a:r>
              <a:rPr lang="el-GR" sz="2000" dirty="0" smtClean="0"/>
              <a:t>της είναι σημαντικό, καθώς </a:t>
            </a:r>
            <a:r>
              <a:rPr lang="el-GR" sz="2000" dirty="0"/>
              <a:t>μια θεία </a:t>
            </a:r>
            <a:r>
              <a:rPr lang="el-GR" sz="2000" dirty="0" smtClean="0"/>
              <a:t>της ασθενούς, από την πλευρά της μητέρας της, κατέληξε </a:t>
            </a:r>
            <a:r>
              <a:rPr lang="el-GR" sz="2000" dirty="0"/>
              <a:t>από καρκίνο του μαστού στην ηλικία των 59 ετών. </a:t>
            </a:r>
            <a:r>
              <a:rPr lang="el-GR" sz="2000" dirty="0" smtClean="0"/>
              <a:t>Η ασθενής δεν αναφέρει άλλους </a:t>
            </a:r>
            <a:r>
              <a:rPr lang="el-GR" sz="2000" dirty="0"/>
              <a:t>συγγενείς </a:t>
            </a:r>
            <a:r>
              <a:rPr lang="el-GR" sz="2000" dirty="0" smtClean="0"/>
              <a:t>της να </a:t>
            </a:r>
            <a:r>
              <a:rPr lang="el-GR" sz="2000" dirty="0"/>
              <a:t>πάσχουν από καρκίνο. Η</a:t>
            </a:r>
            <a:r>
              <a:rPr lang="el-GR" sz="2000" dirty="0" smtClean="0"/>
              <a:t> </a:t>
            </a:r>
            <a:r>
              <a:rPr lang="el-GR" sz="2000" dirty="0"/>
              <a:t>ασθενής έχει δύο νεαρές κόρες.</a:t>
            </a:r>
          </a:p>
          <a:p>
            <a:pPr algn="just"/>
            <a:endParaRPr lang="el-GR" sz="2000" dirty="0"/>
          </a:p>
          <a:p>
            <a:pPr algn="just"/>
            <a:r>
              <a:rPr lang="el-GR" sz="2000" dirty="0"/>
              <a:t>Η φυσική εξέταση αποκάλυψε </a:t>
            </a:r>
            <a:r>
              <a:rPr lang="el-GR" sz="2000" dirty="0" smtClean="0"/>
              <a:t>μια καθηλωμένη μάζα, στον </a:t>
            </a:r>
            <a:r>
              <a:rPr lang="el-GR" sz="2000" dirty="0"/>
              <a:t>αριστερό </a:t>
            </a:r>
            <a:r>
              <a:rPr lang="el-GR" sz="2000" dirty="0" smtClean="0"/>
              <a:t>μαστό. </a:t>
            </a:r>
            <a:r>
              <a:rPr lang="el-GR" sz="2000" dirty="0"/>
              <a:t>Δεν </a:t>
            </a:r>
            <a:r>
              <a:rPr lang="el-GR" sz="2000" dirty="0" smtClean="0"/>
              <a:t>υπήρχαν </a:t>
            </a:r>
            <a:r>
              <a:rPr lang="el-GR" sz="2000" dirty="0"/>
              <a:t>εμφανή σημάδια </a:t>
            </a:r>
            <a:r>
              <a:rPr lang="el-GR" sz="2000" dirty="0" smtClean="0"/>
              <a:t>κάποιου οιδήματος </a:t>
            </a:r>
            <a:r>
              <a:rPr lang="el-GR" sz="2000" dirty="0"/>
              <a:t>ή </a:t>
            </a:r>
            <a:r>
              <a:rPr lang="el-GR" sz="2000" dirty="0" smtClean="0"/>
              <a:t>μεταβολών στη θηλή του μαστού. Ψηλαφήθηκε, επίσης, </a:t>
            </a:r>
            <a:r>
              <a:rPr lang="el-GR" sz="2000" b="1" dirty="0"/>
              <a:t>ένας </a:t>
            </a:r>
            <a:r>
              <a:rPr lang="el-GR" sz="2000" b="1" dirty="0" smtClean="0"/>
              <a:t>μονήρης </a:t>
            </a:r>
            <a:r>
              <a:rPr lang="el-GR" sz="2000" b="1" dirty="0"/>
              <a:t>μασχαλιαίος λεμφαδένας</a:t>
            </a:r>
            <a:r>
              <a:rPr lang="el-GR" sz="2000" dirty="0"/>
              <a:t>, ο οποίος </a:t>
            </a:r>
            <a:r>
              <a:rPr lang="el-GR" sz="2000" dirty="0" smtClean="0"/>
              <a:t>ήταν </a:t>
            </a:r>
            <a:r>
              <a:rPr lang="el-GR" sz="2000" dirty="0"/>
              <a:t>κινητός. Η μαστογραφία επιβεβαίωσε την παρουσία </a:t>
            </a:r>
            <a:r>
              <a:rPr lang="el-GR" sz="2000" dirty="0" smtClean="0"/>
              <a:t>όγκου </a:t>
            </a:r>
            <a:r>
              <a:rPr lang="el-GR" sz="2000" dirty="0"/>
              <a:t>διαμέτρου 2,5 εκατοστών. Οι </a:t>
            </a:r>
            <a:r>
              <a:rPr lang="el-GR" sz="2000" dirty="0" smtClean="0"/>
              <a:t>αξονικές τομογραφίες  </a:t>
            </a:r>
            <a:r>
              <a:rPr lang="el-GR" sz="2000" dirty="0"/>
              <a:t>του </a:t>
            </a:r>
            <a:r>
              <a:rPr lang="el-GR" sz="2000" dirty="0" smtClean="0"/>
              <a:t>θώρακα </a:t>
            </a:r>
            <a:r>
              <a:rPr lang="el-GR" sz="2000" dirty="0"/>
              <a:t>και της κοιλιάς δεν αποκάλυψαν μάζες στους πνεύμονες, το ήπαρ, τα επινεφρίδια, </a:t>
            </a:r>
            <a:r>
              <a:rPr lang="el-GR" sz="2000" dirty="0" smtClean="0"/>
              <a:t>τους νεφρούς, </a:t>
            </a:r>
            <a:r>
              <a:rPr lang="el-GR" sz="2000" dirty="0"/>
              <a:t>τον σπλήνα ή τις ωοθήκες. </a:t>
            </a:r>
            <a:r>
              <a:rPr lang="el-GR" sz="2000" dirty="0" smtClean="0">
                <a:effectLst>
                  <a:outerShdw blurRad="38100" dist="38100" dir="2700000" algn="tl">
                    <a:srgbClr val="000000">
                      <a:alpha val="43137"/>
                    </a:srgbClr>
                  </a:outerShdw>
                </a:effectLst>
              </a:rPr>
              <a:t>Το σπινθηρογράφημα οστών ήταν </a:t>
            </a:r>
            <a:r>
              <a:rPr lang="el-GR" sz="2000" dirty="0">
                <a:effectLst>
                  <a:outerShdw blurRad="38100" dist="38100" dir="2700000" algn="tl">
                    <a:srgbClr val="000000">
                      <a:alpha val="43137"/>
                    </a:srgbClr>
                  </a:outerShdw>
                </a:effectLst>
              </a:rPr>
              <a:t>επίσης </a:t>
            </a:r>
            <a:r>
              <a:rPr lang="el-GR" sz="2000" dirty="0" smtClean="0">
                <a:effectLst>
                  <a:outerShdw blurRad="38100" dist="38100" dir="2700000" algn="tl">
                    <a:srgbClr val="000000">
                      <a:alpha val="43137"/>
                    </a:srgbClr>
                  </a:outerShdw>
                </a:effectLst>
              </a:rPr>
              <a:t>αρνητικό</a:t>
            </a:r>
            <a:r>
              <a:rPr lang="el-GR" sz="2000" dirty="0" smtClean="0"/>
              <a:t>. </a:t>
            </a:r>
            <a:r>
              <a:rPr lang="el-GR" sz="2000" dirty="0"/>
              <a:t>Το </a:t>
            </a:r>
            <a:r>
              <a:rPr lang="el-GR" sz="2000" b="1" dirty="0"/>
              <a:t>ασβέστιο του ορού </a:t>
            </a:r>
            <a:r>
              <a:rPr lang="el-GR" sz="2000" b="1" dirty="0" smtClean="0"/>
              <a:t>βρέθηκε </a:t>
            </a:r>
            <a:r>
              <a:rPr lang="el-GR" sz="2000" b="1" dirty="0"/>
              <a:t>αυξημένο</a:t>
            </a:r>
            <a:r>
              <a:rPr lang="el-GR" sz="2000" dirty="0"/>
              <a:t> στα 12,5 </a:t>
            </a:r>
            <a:r>
              <a:rPr lang="el-GR" sz="2000" dirty="0" err="1"/>
              <a:t>mg</a:t>
            </a:r>
            <a:r>
              <a:rPr lang="el-GR" sz="2000" dirty="0"/>
              <a:t> / </a:t>
            </a:r>
            <a:r>
              <a:rPr lang="el-GR" sz="2000" dirty="0" err="1"/>
              <a:t>dL</a:t>
            </a:r>
            <a:r>
              <a:rPr lang="el-GR" sz="2000" dirty="0"/>
              <a:t>, χωρίς συγκεκριμένα </a:t>
            </a:r>
            <a:r>
              <a:rPr lang="el-GR" sz="2000" dirty="0" err="1" smtClean="0"/>
              <a:t>συνοδά</a:t>
            </a:r>
            <a:r>
              <a:rPr lang="el-GR" sz="2000" dirty="0" smtClean="0"/>
              <a:t> σημεία </a:t>
            </a:r>
            <a:r>
              <a:rPr lang="el-GR" sz="2000" dirty="0"/>
              <a:t>ή συμπτώματα, </a:t>
            </a:r>
            <a:r>
              <a:rPr lang="el-GR" sz="2000" dirty="0" smtClean="0"/>
              <a:t> </a:t>
            </a:r>
            <a:r>
              <a:rPr lang="el-GR" sz="2000" dirty="0"/>
              <a:t>η </a:t>
            </a:r>
            <a:r>
              <a:rPr lang="el-GR" sz="2000" dirty="0" smtClean="0"/>
              <a:t>δε </a:t>
            </a:r>
            <a:r>
              <a:rPr lang="el-GR" sz="2000" dirty="0" err="1" smtClean="0"/>
              <a:t>παραθορμόνη</a:t>
            </a:r>
            <a:r>
              <a:rPr lang="el-GR" sz="2000" dirty="0" smtClean="0"/>
              <a:t> </a:t>
            </a:r>
            <a:r>
              <a:rPr lang="el-GR" sz="2000" dirty="0"/>
              <a:t>(PTH) στον ορό ήταν ελαφρώς χαμηλή.</a:t>
            </a:r>
          </a:p>
          <a:p>
            <a:pPr algn="just"/>
            <a:endParaRPr lang="el-GR" sz="2000" dirty="0"/>
          </a:p>
        </p:txBody>
      </p:sp>
    </p:spTree>
    <p:extLst>
      <p:ext uri="{BB962C8B-B14F-4D97-AF65-F5344CB8AC3E}">
        <p14:creationId xmlns:p14="http://schemas.microsoft.com/office/powerpoint/2010/main" xmlns="" val="13935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05064"/>
            <a:ext cx="9144000" cy="2852936"/>
          </a:xfrm>
        </p:spPr>
        <p:txBody>
          <a:bodyPr>
            <a:normAutofit fontScale="85000" lnSpcReduction="10000"/>
          </a:bodyPr>
          <a:lstStyle/>
          <a:p>
            <a:pPr algn="ctr"/>
            <a:r>
              <a:rPr lang="el-GR" dirty="0" smtClean="0"/>
              <a:t>Κόλον, </a:t>
            </a:r>
            <a:r>
              <a:rPr lang="el-GR" dirty="0" err="1" smtClean="0">
                <a:effectLst>
                  <a:outerShdw blurRad="38100" dist="38100" dir="2700000" algn="tl">
                    <a:srgbClr val="000000">
                      <a:alpha val="43137"/>
                    </a:srgbClr>
                  </a:outerShdw>
                </a:effectLst>
              </a:rPr>
              <a:t>θηλώδες</a:t>
            </a:r>
            <a:r>
              <a:rPr lang="el-GR" dirty="0" smtClean="0">
                <a:effectLst>
                  <a:outerShdw blurRad="38100" dist="38100" dir="2700000" algn="tl">
                    <a:srgbClr val="000000">
                      <a:alpha val="43137"/>
                    </a:srgbClr>
                  </a:outerShdw>
                </a:effectLst>
              </a:rPr>
              <a:t> αδένωμα</a:t>
            </a:r>
            <a:r>
              <a:rPr lang="el-GR" dirty="0" smtClean="0"/>
              <a:t>. Μικρή μεγέθυνση.</a:t>
            </a:r>
          </a:p>
          <a:p>
            <a:pPr algn="just"/>
            <a:r>
              <a:rPr lang="el-GR" dirty="0" smtClean="0"/>
              <a:t>Στα χαρακτηριστικά της νεοπλασίας περιλαμβάνονται η </a:t>
            </a:r>
            <a:r>
              <a:rPr lang="el-GR" dirty="0" smtClean="0">
                <a:effectLst>
                  <a:outerShdw blurRad="38100" dist="38100" dir="2700000" algn="tl">
                    <a:srgbClr val="000000">
                      <a:alpha val="43137"/>
                    </a:srgbClr>
                  </a:outerShdw>
                </a:effectLst>
              </a:rPr>
              <a:t>διαταραγμένη αρχιτεκτονική</a:t>
            </a:r>
            <a:r>
              <a:rPr lang="el-GR" dirty="0" smtClean="0"/>
              <a:t> και η </a:t>
            </a:r>
            <a:r>
              <a:rPr lang="el-GR" dirty="0" smtClean="0">
                <a:effectLst>
                  <a:outerShdw blurRad="38100" dist="38100" dir="2700000" algn="tl">
                    <a:srgbClr val="000000">
                      <a:alpha val="43137"/>
                    </a:srgbClr>
                  </a:outerShdw>
                </a:effectLst>
              </a:rPr>
              <a:t>απώλεια κυτταρικής λειτουργίας</a:t>
            </a:r>
            <a:r>
              <a:rPr lang="el-GR" dirty="0" smtClean="0"/>
              <a:t> (δηλαδή, εν προκειμένω, η απουσία παραγωγής βλέννης - δεν ανευρίσκονται καλυκοειδή κύτταρα στο </a:t>
            </a:r>
            <a:r>
              <a:rPr lang="el-GR" dirty="0" err="1" smtClean="0"/>
              <a:t>αδενωματώδες</a:t>
            </a:r>
            <a:r>
              <a:rPr lang="el-GR" dirty="0" smtClean="0"/>
              <a:t> επιθήλιο). Αυτές οι αλλαγές συνήθως θα αναμένονταν πρόδηλες σε ένα αδενοκαρκίνωμα.</a:t>
            </a:r>
            <a:endParaRPr lang="el-GR" dirty="0"/>
          </a:p>
        </p:txBody>
      </p:sp>
      <p:pic>
        <p:nvPicPr>
          <p:cNvPr id="4098" name="Picture 2" descr="C:\Users\Νεφέλη\Desktop\neok17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3728" y="254000"/>
            <a:ext cx="4949056" cy="353504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9144000" cy="6740307"/>
          </a:xfrm>
          <a:prstGeom prst="rect">
            <a:avLst/>
          </a:prstGeom>
        </p:spPr>
        <p:txBody>
          <a:bodyPr wrap="square">
            <a:spAutoFit/>
          </a:bodyPr>
          <a:lstStyle/>
          <a:p>
            <a:pPr algn="just"/>
            <a:r>
              <a:rPr lang="el-GR" sz="2400" dirty="0" smtClean="0"/>
              <a:t>Η </a:t>
            </a:r>
            <a:r>
              <a:rPr lang="el-GR" sz="2400" dirty="0"/>
              <a:t>ασθενής </a:t>
            </a:r>
            <a:r>
              <a:rPr lang="el-GR" sz="2400" dirty="0" smtClean="0"/>
              <a:t>υπεβλήθη σε </a:t>
            </a:r>
            <a:r>
              <a:rPr lang="el-GR" sz="2400" dirty="0"/>
              <a:t>τροποποιημένη ριζική μαστεκτομή για την </a:t>
            </a:r>
            <a:r>
              <a:rPr lang="el-GR" sz="2400" dirty="0" smtClean="0"/>
              <a:t>εξαίρεση </a:t>
            </a:r>
            <a:r>
              <a:rPr lang="el-GR" sz="2400" dirty="0"/>
              <a:t>του όγκου, </a:t>
            </a:r>
            <a:r>
              <a:rPr lang="el-GR" sz="2400" dirty="0" smtClean="0"/>
              <a:t>συμπεριλαμβανομένου του καθαρισμού </a:t>
            </a:r>
            <a:r>
              <a:rPr lang="el-GR" sz="2400" dirty="0"/>
              <a:t>των </a:t>
            </a:r>
            <a:r>
              <a:rPr lang="el-GR" sz="2400" dirty="0" smtClean="0"/>
              <a:t>σύστοιχων μασχαλιαίων </a:t>
            </a:r>
            <a:r>
              <a:rPr lang="el-GR" sz="2400" dirty="0"/>
              <a:t>λεμφαδένων. Από τους 14 </a:t>
            </a:r>
            <a:r>
              <a:rPr lang="el-GR" sz="2400" dirty="0" smtClean="0"/>
              <a:t>παρασκευασθέντες κατά την </a:t>
            </a:r>
            <a:r>
              <a:rPr lang="el-GR" sz="2400" dirty="0" err="1" smtClean="0"/>
              <a:t>παθολογοανατομική</a:t>
            </a:r>
            <a:r>
              <a:rPr lang="el-GR" sz="2400" dirty="0" smtClean="0"/>
              <a:t> εξέταση, </a:t>
            </a:r>
            <a:r>
              <a:rPr lang="el-GR" sz="2400" dirty="0"/>
              <a:t>λεμφαδένες, ο</a:t>
            </a:r>
            <a:r>
              <a:rPr lang="el-GR" sz="2400" dirty="0" smtClean="0"/>
              <a:t> ένας βρέθηκε, κατά τη μικροσκόπηση, πλήρως </a:t>
            </a:r>
            <a:r>
              <a:rPr lang="el-GR" sz="2400" dirty="0" err="1" smtClean="0"/>
              <a:t>κατειλλημένος</a:t>
            </a:r>
            <a:r>
              <a:rPr lang="el-GR" sz="2400" dirty="0" smtClean="0"/>
              <a:t> από </a:t>
            </a:r>
            <a:r>
              <a:rPr lang="el-GR" sz="2400" dirty="0" err="1" smtClean="0"/>
              <a:t>νεοπλασματικά</a:t>
            </a:r>
            <a:r>
              <a:rPr lang="el-GR" sz="2400" dirty="0" smtClean="0"/>
              <a:t> καρκινικά κύτταρα, ενώ σε τρεις άλλους ανιχνεύθηκαν </a:t>
            </a:r>
            <a:r>
              <a:rPr lang="el-GR" sz="2400" i="1" dirty="0" err="1" smtClean="0"/>
              <a:t>μικρο</a:t>
            </a:r>
            <a:r>
              <a:rPr lang="el-GR" sz="2400" dirty="0" smtClean="0"/>
              <a:t>-μεταστάσεις. </a:t>
            </a:r>
            <a:r>
              <a:rPr lang="el-GR" sz="2400" dirty="0"/>
              <a:t>Η </a:t>
            </a:r>
            <a:r>
              <a:rPr lang="el-GR" sz="2400" dirty="0" err="1"/>
              <a:t>ανοσοχρώση</a:t>
            </a:r>
            <a:r>
              <a:rPr lang="el-GR" sz="2400" dirty="0"/>
              <a:t> </a:t>
            </a:r>
            <a:r>
              <a:rPr lang="el-GR" sz="2400" dirty="0" smtClean="0"/>
              <a:t>ιστολογικής τομής του </a:t>
            </a:r>
            <a:r>
              <a:rPr lang="el-GR" sz="2400" dirty="0"/>
              <a:t>όγκου για τον παράγοντα </a:t>
            </a:r>
            <a:r>
              <a:rPr lang="el-GR" sz="2400" dirty="0" err="1"/>
              <a:t>von</a:t>
            </a:r>
            <a:r>
              <a:rPr lang="el-GR" sz="2400" dirty="0"/>
              <a:t> </a:t>
            </a:r>
            <a:r>
              <a:rPr lang="el-GR" sz="2400" dirty="0" err="1"/>
              <a:t>Willebrand</a:t>
            </a:r>
            <a:r>
              <a:rPr lang="el-GR" sz="2400" dirty="0"/>
              <a:t> παρουσιάζεται </a:t>
            </a:r>
            <a:r>
              <a:rPr lang="el-GR" sz="2400" dirty="0" smtClean="0"/>
              <a:t>παρακάτω. </a:t>
            </a:r>
            <a:r>
              <a:rPr lang="el-GR" sz="2400" dirty="0"/>
              <a:t>Επιπλέον, τα κύτταρα </a:t>
            </a:r>
            <a:r>
              <a:rPr lang="el-GR" sz="2400" dirty="0" smtClean="0"/>
              <a:t>του καρκινώματος, </a:t>
            </a:r>
            <a:r>
              <a:rPr lang="el-GR" sz="2400" dirty="0" err="1" smtClean="0"/>
              <a:t>ανοσοϊστοχημικώς</a:t>
            </a:r>
            <a:r>
              <a:rPr lang="el-GR" sz="2400" dirty="0" smtClean="0"/>
              <a:t>, απέβησαν έντονα  θετικά στον δείκτη </a:t>
            </a:r>
            <a:r>
              <a:rPr lang="el-GR" sz="2400" b="1" dirty="0" smtClean="0"/>
              <a:t>HER2/neu </a:t>
            </a:r>
            <a:r>
              <a:rPr lang="el-GR" sz="2400" b="1" dirty="0"/>
              <a:t>(ERBB2) </a:t>
            </a:r>
            <a:r>
              <a:rPr lang="el-GR" sz="2400" dirty="0" smtClean="0"/>
              <a:t>καθώς επίσης στους </a:t>
            </a:r>
            <a:r>
              <a:rPr lang="el-GR" sz="2400" dirty="0"/>
              <a:t>υποδοχείς </a:t>
            </a:r>
            <a:r>
              <a:rPr lang="el-GR" sz="2400" b="1" dirty="0" smtClean="0"/>
              <a:t>οιστρογόνων και προγεστερόνης</a:t>
            </a:r>
            <a:r>
              <a:rPr lang="el-GR" sz="2400" dirty="0" smtClean="0"/>
              <a:t>. Βιώσιμα κυκλοφορούντα κύτταρα του όγκου αναλύθηκαν </a:t>
            </a:r>
            <a:r>
              <a:rPr lang="el-GR" sz="2400" dirty="0"/>
              <a:t>με </a:t>
            </a:r>
            <a:r>
              <a:rPr lang="el-GR" sz="2400" dirty="0" err="1"/>
              <a:t>κυτταρομετρία</a:t>
            </a:r>
            <a:r>
              <a:rPr lang="el-GR" sz="2400" dirty="0"/>
              <a:t> ροής </a:t>
            </a:r>
            <a:r>
              <a:rPr lang="el-GR" sz="2400" dirty="0" smtClean="0"/>
              <a:t>ως προς το περιεχόμενό τους σε </a:t>
            </a:r>
            <a:r>
              <a:rPr lang="en-US" sz="2400" dirty="0" smtClean="0"/>
              <a:t>D</a:t>
            </a:r>
            <a:r>
              <a:rPr lang="el-GR" sz="2400" dirty="0" smtClean="0"/>
              <a:t>ΝΑ</a:t>
            </a:r>
            <a:r>
              <a:rPr lang="el-GR" sz="2400" dirty="0"/>
              <a:t>, αποκαλύπτοντας ένα σχετικά υψηλό </a:t>
            </a:r>
            <a:r>
              <a:rPr lang="el-GR" sz="2400" dirty="0" smtClean="0"/>
              <a:t>δείκτη πολλαπλασιασμού, </a:t>
            </a:r>
            <a:r>
              <a:rPr lang="el-GR" sz="2400" dirty="0"/>
              <a:t>χωρίς </a:t>
            </a:r>
            <a:r>
              <a:rPr lang="el-GR" sz="2400" dirty="0" err="1" smtClean="0"/>
              <a:t>ανευπλοειδία</a:t>
            </a:r>
            <a:r>
              <a:rPr lang="el-GR" sz="2400" dirty="0" smtClean="0"/>
              <a:t>. </a:t>
            </a:r>
            <a:r>
              <a:rPr lang="el-GR" sz="2400" dirty="0"/>
              <a:t>Με βάση την κλινική </a:t>
            </a:r>
            <a:r>
              <a:rPr lang="el-GR" sz="2400" dirty="0" err="1"/>
              <a:t>σταδιοποίηση</a:t>
            </a:r>
            <a:r>
              <a:rPr lang="el-GR" sz="2400" dirty="0"/>
              <a:t>, δόθηκε </a:t>
            </a:r>
            <a:r>
              <a:rPr lang="el-GR" sz="2400" dirty="0" smtClean="0"/>
              <a:t>στην </a:t>
            </a:r>
            <a:r>
              <a:rPr lang="el-GR" sz="2400" dirty="0"/>
              <a:t>ασθενή </a:t>
            </a:r>
            <a:r>
              <a:rPr lang="el-GR" sz="2400" dirty="0" smtClean="0"/>
              <a:t>επικουρική ακτινοθεραπεία στην περιοχή του αριστερού μαστού και της αριστερής </a:t>
            </a:r>
            <a:r>
              <a:rPr lang="el-GR" sz="2400" dirty="0" err="1" smtClean="0"/>
              <a:t>μασχάλης.Δέκα</a:t>
            </a:r>
            <a:r>
              <a:rPr lang="el-GR" sz="2400" dirty="0" smtClean="0"/>
              <a:t> </a:t>
            </a:r>
            <a:r>
              <a:rPr lang="el-GR" sz="2400" dirty="0"/>
              <a:t>μήνες αργότερα, </a:t>
            </a:r>
            <a:r>
              <a:rPr lang="el-GR" sz="2400" dirty="0" smtClean="0"/>
              <a:t>η </a:t>
            </a:r>
            <a:r>
              <a:rPr lang="el-GR" sz="2400" dirty="0"/>
              <a:t>ασθενής </a:t>
            </a:r>
            <a:r>
              <a:rPr lang="el-GR" sz="2400" dirty="0" smtClean="0"/>
              <a:t>παραπονείται για </a:t>
            </a:r>
            <a:r>
              <a:rPr lang="el-GR" sz="2400" dirty="0"/>
              <a:t>πονοκεφάλους και </a:t>
            </a:r>
            <a:r>
              <a:rPr lang="el-GR" sz="2400" dirty="0" smtClean="0"/>
              <a:t>θάμβος οράσεως. </a:t>
            </a:r>
            <a:r>
              <a:rPr lang="el-GR" sz="2400" dirty="0"/>
              <a:t>Ε</a:t>
            </a:r>
            <a:r>
              <a:rPr lang="el-GR" sz="2400" dirty="0" smtClean="0"/>
              <a:t>γκεφαλονωτιαίο υγρό  αναλύθηκε, μετά από παρακέντηση.</a:t>
            </a:r>
            <a:endParaRPr lang="el-GR" sz="2400" dirty="0"/>
          </a:p>
        </p:txBody>
      </p:sp>
    </p:spTree>
    <p:extLst>
      <p:ext uri="{BB962C8B-B14F-4D97-AF65-F5344CB8AC3E}">
        <p14:creationId xmlns:p14="http://schemas.microsoft.com/office/powerpoint/2010/main" xmlns="" val="36003064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365104"/>
            <a:ext cx="8229600" cy="1761059"/>
          </a:xfrm>
        </p:spPr>
        <p:txBody>
          <a:bodyPr/>
          <a:lstStyle/>
          <a:p>
            <a:pPr algn="ctr"/>
            <a:r>
              <a:rPr lang="el-GR" dirty="0" smtClean="0"/>
              <a:t>Μαστογραφία.</a:t>
            </a:r>
          </a:p>
          <a:p>
            <a:pPr algn="just"/>
            <a:r>
              <a:rPr lang="el-GR" dirty="0" smtClean="0"/>
              <a:t>Ανευρίσκεται ένας μεγάλος, ακανόνιστος </a:t>
            </a:r>
            <a:r>
              <a:rPr lang="el-GR" dirty="0" err="1" smtClean="0"/>
              <a:t>ακτινοσκιερός</a:t>
            </a:r>
            <a:r>
              <a:rPr lang="el-GR" dirty="0" smtClean="0"/>
              <a:t> όγκος.</a:t>
            </a:r>
            <a:endParaRPr lang="el-GR" dirty="0"/>
          </a:p>
        </p:txBody>
      </p:sp>
      <p:pic>
        <p:nvPicPr>
          <p:cNvPr id="2050" name="Picture 2" descr="C:\Users\Νεφέλη\Desktop\neo3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848" y="260646"/>
            <a:ext cx="2565896" cy="40941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71015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944466"/>
            <a:ext cx="9144000" cy="2913534"/>
          </a:xfrm>
        </p:spPr>
        <p:txBody>
          <a:bodyPr>
            <a:normAutofit fontScale="47500" lnSpcReduction="20000"/>
          </a:bodyPr>
          <a:lstStyle/>
          <a:p>
            <a:pPr algn="ctr"/>
            <a:r>
              <a:rPr lang="el-GR" sz="5100" dirty="0" smtClean="0"/>
              <a:t>Όγκος μαστού. Μακροσκοπική επιφάνεια διατομής.</a:t>
            </a:r>
          </a:p>
          <a:p>
            <a:pPr algn="ctr"/>
            <a:endParaRPr lang="en-US" dirty="0" smtClean="0"/>
          </a:p>
          <a:p>
            <a:pPr marL="0" indent="0" algn="just">
              <a:buNone/>
            </a:pPr>
            <a:r>
              <a:rPr lang="el-GR" dirty="0" smtClean="0"/>
              <a:t>Η επιφάνεια διατομής αναδεικνύει μια λευκόφαιη μάζα που είναι ενσωματωμένη στο λίπος και δεν μπορεί εύκολα να οριοθετηθεί.</a:t>
            </a:r>
          </a:p>
          <a:p>
            <a:pPr marL="0" indent="0" algn="just">
              <a:buNone/>
            </a:pPr>
            <a:r>
              <a:rPr lang="el-GR" dirty="0" smtClean="0"/>
              <a:t>Γιατί ο όγκος έχει ασαφές περίγραμμα</a:t>
            </a:r>
            <a:r>
              <a:rPr lang="en-US" dirty="0" smtClean="0"/>
              <a:t>;</a:t>
            </a:r>
            <a:endParaRPr lang="el-GR" dirty="0"/>
          </a:p>
          <a:p>
            <a:pPr marL="0" indent="0" algn="just">
              <a:buNone/>
            </a:pPr>
            <a:r>
              <a:rPr lang="el-GR" dirty="0" smtClean="0"/>
              <a:t>Πρόκειται πιθανότατα για κακοήθη όγκο που εισέρχεται διηθητικά στον πέριξ αυτού, λιπώδη ιστό του φυσιολογικού παρεγχ</a:t>
            </a:r>
            <a:r>
              <a:rPr lang="el-GR" dirty="0"/>
              <a:t>ύ</a:t>
            </a:r>
            <a:r>
              <a:rPr lang="el-GR" dirty="0" smtClean="0"/>
              <a:t>ματος του μαστού. Η ανώμαλη παρυφή του όγκου προφανώς συναρτάται με τη διηθητική του ανάπτυξη και άρα με την κακοήθη φύση και το μεταστατικό δυναμικό του.</a:t>
            </a:r>
          </a:p>
          <a:p>
            <a:pPr marL="0" indent="0" algn="just">
              <a:buNone/>
            </a:pPr>
            <a:r>
              <a:rPr lang="el-GR" dirty="0" smtClean="0"/>
              <a:t>Ποιές </a:t>
            </a:r>
            <a:r>
              <a:rPr lang="el-GR" dirty="0"/>
              <a:t>είναι οι </a:t>
            </a:r>
            <a:r>
              <a:rPr lang="el-GR" dirty="0" smtClean="0"/>
              <a:t>συνέπειες των ανωτέρω </a:t>
            </a:r>
            <a:r>
              <a:rPr lang="el-GR" dirty="0"/>
              <a:t>για τη χειρουργική επέμβαση που απαιτείται για τη θεραπεία αυτής της </a:t>
            </a:r>
            <a:r>
              <a:rPr lang="el-GR" dirty="0" smtClean="0"/>
              <a:t>νόσου;</a:t>
            </a:r>
          </a:p>
          <a:p>
            <a:pPr marL="0" indent="0" algn="just">
              <a:buNone/>
            </a:pPr>
            <a:r>
              <a:rPr lang="el-GR" dirty="0" smtClean="0"/>
              <a:t> Ο </a:t>
            </a:r>
            <a:r>
              <a:rPr lang="el-GR" dirty="0"/>
              <a:t>όγκος δεν μπορεί να </a:t>
            </a:r>
            <a:r>
              <a:rPr lang="el-GR" dirty="0" smtClean="0"/>
              <a:t>αποκολληθεί εύκολα από τους πέριξ ιστούς και να </a:t>
            </a:r>
            <a:r>
              <a:rPr lang="el-GR" dirty="0" err="1" smtClean="0"/>
              <a:t>εκπυρηνισθεί</a:t>
            </a:r>
            <a:r>
              <a:rPr lang="el-GR" dirty="0" smtClean="0"/>
              <a:t>. </a:t>
            </a:r>
            <a:r>
              <a:rPr lang="el-GR" dirty="0"/>
              <a:t>Η χειρουργική </a:t>
            </a:r>
            <a:r>
              <a:rPr lang="el-GR" dirty="0" smtClean="0"/>
              <a:t>εξαίρεσή  </a:t>
            </a:r>
            <a:r>
              <a:rPr lang="el-GR" dirty="0"/>
              <a:t>του θα απαιτήσει ευρεία </a:t>
            </a:r>
            <a:r>
              <a:rPr lang="el-GR" dirty="0" err="1" smtClean="0"/>
              <a:t>εκτομή</a:t>
            </a:r>
            <a:r>
              <a:rPr lang="el-GR" dirty="0" smtClean="0"/>
              <a:t> επί υγιών εγχειρητικών ορίων , </a:t>
            </a:r>
            <a:r>
              <a:rPr lang="el-GR" dirty="0"/>
              <a:t>έτσι ώστε να αφαιρεθεί </a:t>
            </a:r>
            <a:r>
              <a:rPr lang="el-GR" dirty="0" smtClean="0"/>
              <a:t>πλήρως η διηθητική παρυφή του. Επιπλέον</a:t>
            </a:r>
            <a:r>
              <a:rPr lang="el-GR" dirty="0"/>
              <a:t>, εξαιτίας της πιθανότητας μεταστάσεων, θα χρειαστεί να χορηγηθεί </a:t>
            </a:r>
            <a:r>
              <a:rPr lang="el-GR" dirty="0" smtClean="0"/>
              <a:t>επικουρική θεραπεία</a:t>
            </a:r>
            <a:r>
              <a:rPr lang="el-GR" dirty="0"/>
              <a:t>.</a:t>
            </a:r>
          </a:p>
          <a:p>
            <a:pPr marL="0" indent="0" algn="just">
              <a:buNone/>
            </a:pPr>
            <a:endParaRPr lang="el-GR" dirty="0"/>
          </a:p>
          <a:p>
            <a:pPr marL="0" indent="0" algn="just">
              <a:buNone/>
            </a:pPr>
            <a:endParaRPr lang="en-US" dirty="0" smtClean="0"/>
          </a:p>
          <a:p>
            <a:pPr marL="0" indent="0" algn="just">
              <a:buNone/>
            </a:pPr>
            <a:endParaRPr lang="en-US" dirty="0" smtClean="0"/>
          </a:p>
          <a:p>
            <a:pPr marL="0" indent="0" algn="just">
              <a:buNone/>
            </a:pPr>
            <a:endParaRPr lang="en-US" dirty="0" smtClean="0"/>
          </a:p>
          <a:p>
            <a:pPr marL="0" indent="0" algn="just">
              <a:buNone/>
            </a:pPr>
            <a:endParaRPr lang="el-GR" dirty="0" smtClean="0"/>
          </a:p>
          <a:p>
            <a:pPr marL="0" indent="0" algn="just">
              <a:buNone/>
            </a:pPr>
            <a:endParaRPr lang="el-GR" dirty="0" smtClean="0"/>
          </a:p>
          <a:p>
            <a:pPr marL="0" indent="0" algn="just">
              <a:buNone/>
            </a:pPr>
            <a:endParaRPr lang="el-GR" dirty="0"/>
          </a:p>
        </p:txBody>
      </p:sp>
      <p:pic>
        <p:nvPicPr>
          <p:cNvPr id="1026" name="Picture 2" descr="C:\Users\Νεφέλη\Desktop\neo3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188640"/>
            <a:ext cx="4111216" cy="3744416"/>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4" name="Μελάνι 3"/>
              <p14:cNvContentPartPr/>
              <p14:nvPr/>
            </p14:nvContentPartPr>
            <p14:xfrm>
              <a:off x="4172040" y="711360"/>
              <a:ext cx="1263960" cy="1213200"/>
            </p14:xfrm>
          </p:contentPart>
        </mc:Choice>
        <mc:Fallback>
          <p:pic>
            <p:nvPicPr>
              <p:cNvPr id="4" name="Μελάνι 3"/>
              <p:cNvPicPr/>
              <p:nvPr/>
            </p:nvPicPr>
            <p:blipFill>
              <a:blip r:embed="rId4" cstate="print"/>
              <a:stretch>
                <a:fillRect/>
              </a:stretch>
            </p:blipFill>
            <p:spPr>
              <a:xfrm>
                <a:off x="4162680" y="702000"/>
                <a:ext cx="1282680" cy="1231920"/>
              </a:xfrm>
              <a:prstGeom prst="rect">
                <a:avLst/>
              </a:prstGeom>
            </p:spPr>
          </p:pic>
        </mc:Fallback>
      </mc:AlternateContent>
    </p:spTree>
    <p:extLst>
      <p:ext uri="{BB962C8B-B14F-4D97-AF65-F5344CB8AC3E}">
        <p14:creationId xmlns:p14="http://schemas.microsoft.com/office/powerpoint/2010/main" xmlns="" val="207309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933056"/>
            <a:ext cx="9144000" cy="2924944"/>
          </a:xfrm>
        </p:spPr>
        <p:txBody>
          <a:bodyPr>
            <a:normAutofit fontScale="77500" lnSpcReduction="20000"/>
          </a:bodyPr>
          <a:lstStyle/>
          <a:p>
            <a:pPr algn="ctr"/>
            <a:r>
              <a:rPr lang="el-GR" dirty="0" smtClean="0"/>
              <a:t>Βιοψία όγκου μαστού. Χαμηλή μεγέθυνση.</a:t>
            </a:r>
          </a:p>
          <a:p>
            <a:pPr algn="just"/>
            <a:r>
              <a:rPr lang="el-GR" dirty="0" smtClean="0"/>
              <a:t>Τα κακοήθη κύτταρα φαίνονται να διεισδύουν διηθητικά στο φυσιολογικό παρέγχυμα του μαστού. Ακόμη και σε αυτή τη μεγέθυνση, ο εκτεταμένος σχηματισμός ανώμαλων και ακανόνιστων αδένων </a:t>
            </a:r>
            <a:r>
              <a:rPr lang="el-GR" dirty="0" err="1" smtClean="0"/>
              <a:t>υποσημαίνεται</a:t>
            </a:r>
            <a:r>
              <a:rPr lang="el-GR" dirty="0" smtClean="0"/>
              <a:t>.</a:t>
            </a:r>
          </a:p>
          <a:p>
            <a:pPr algn="just"/>
            <a:r>
              <a:rPr lang="el-GR" dirty="0" smtClean="0"/>
              <a:t>Θα μπορούσε ένας τέτοιος όγκος να θεωρηθεί σάρκωμα</a:t>
            </a:r>
            <a:r>
              <a:rPr lang="en-US" dirty="0" smtClean="0"/>
              <a:t>;</a:t>
            </a:r>
          </a:p>
          <a:p>
            <a:pPr algn="just"/>
            <a:r>
              <a:rPr lang="el-GR" dirty="0" smtClean="0"/>
              <a:t>Όχι, πρόκειται για </a:t>
            </a:r>
            <a:r>
              <a:rPr lang="el-GR" dirty="0" err="1" smtClean="0">
                <a:effectLst>
                  <a:outerShdw blurRad="38100" dist="38100" dir="2700000" algn="tl">
                    <a:srgbClr val="000000">
                      <a:alpha val="43137"/>
                    </a:srgbClr>
                  </a:outerShdw>
                </a:effectLst>
              </a:rPr>
              <a:t>αδενο</a:t>
            </a:r>
            <a:r>
              <a:rPr lang="el-GR" dirty="0" err="1" smtClean="0"/>
              <a:t>καρκίνωμα</a:t>
            </a:r>
            <a:r>
              <a:rPr lang="el-GR" dirty="0" smtClean="0"/>
              <a:t>, καθώς ο όγκος προέρχεται από επιθήλιο </a:t>
            </a:r>
            <a:r>
              <a:rPr lang="el-GR" dirty="0" smtClean="0">
                <a:effectLst>
                  <a:outerShdw blurRad="38100" dist="38100" dir="2700000" algn="tl">
                    <a:srgbClr val="000000">
                      <a:alpha val="43137"/>
                    </a:srgbClr>
                  </a:outerShdw>
                </a:effectLst>
              </a:rPr>
              <a:t>πόρων</a:t>
            </a:r>
            <a:r>
              <a:rPr lang="el-GR" dirty="0" smtClean="0"/>
              <a:t> του μαστού.</a:t>
            </a:r>
          </a:p>
          <a:p>
            <a:pPr algn="just"/>
            <a:endParaRPr lang="el-GR" dirty="0"/>
          </a:p>
        </p:txBody>
      </p:sp>
      <p:pic>
        <p:nvPicPr>
          <p:cNvPr id="1026" name="Picture 2" descr="C:\Users\Νεφέλη\Desktop\neo3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141784"/>
            <a:ext cx="5263235" cy="3744416"/>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4" name="Μελάνι 3"/>
              <p14:cNvContentPartPr/>
              <p14:nvPr/>
            </p14:nvContentPartPr>
            <p14:xfrm>
              <a:off x="2940120" y="0"/>
              <a:ext cx="3677040" cy="3861000"/>
            </p14:xfrm>
          </p:contentPart>
        </mc:Choice>
        <mc:Fallback>
          <p:pic>
            <p:nvPicPr>
              <p:cNvPr id="4" name="Μελάνι 3"/>
              <p:cNvPicPr/>
              <p:nvPr/>
            </p:nvPicPr>
            <p:blipFill>
              <a:blip r:embed="rId4" cstate="print"/>
              <a:stretch>
                <a:fillRect/>
              </a:stretch>
            </p:blipFill>
            <p:spPr>
              <a:xfrm>
                <a:off x="2930760" y="-9360"/>
                <a:ext cx="3695760" cy="3879720"/>
              </a:xfrm>
              <a:prstGeom prst="rect">
                <a:avLst/>
              </a:prstGeom>
            </p:spPr>
          </p:pic>
        </mc:Fallback>
      </mc:AlternateContent>
      <p:sp>
        <p:nvSpPr>
          <p:cNvPr id="6" name="Τίτλος 1"/>
          <p:cNvSpPr>
            <a:spLocks noGrp="1"/>
          </p:cNvSpPr>
          <p:nvPr>
            <p:ph type="title"/>
          </p:nvPr>
        </p:nvSpPr>
        <p:spPr>
          <a:xfrm>
            <a:off x="457200" y="-459432"/>
            <a:ext cx="4906888" cy="2473424"/>
          </a:xfrm>
        </p:spPr>
        <p:txBody>
          <a:bodyPr>
            <a:normAutofit/>
          </a:bodyPr>
          <a:lstStyle/>
          <a:p>
            <a:r>
              <a:rPr lang="el-GR" sz="1800" b="1" dirty="0" err="1" smtClean="0">
                <a:solidFill>
                  <a:srgbClr val="FFFF00"/>
                </a:solidFill>
                <a:effectLst>
                  <a:outerShdw blurRad="38100" dist="38100" dir="2700000" algn="tl">
                    <a:srgbClr val="000000">
                      <a:alpha val="43137"/>
                    </a:srgbClr>
                  </a:outerShdw>
                </a:effectLst>
              </a:rPr>
              <a:t>Ινολιπώδες</a:t>
            </a:r>
            <a:r>
              <a:rPr lang="el-GR" sz="1800" b="1" dirty="0" smtClean="0">
                <a:solidFill>
                  <a:srgbClr val="FFFF00"/>
                </a:solidFill>
                <a:effectLst>
                  <a:outerShdw blurRad="38100" dist="38100" dir="2700000" algn="tl">
                    <a:srgbClr val="000000">
                      <a:alpha val="43137"/>
                    </a:srgbClr>
                  </a:outerShdw>
                </a:effectLst>
              </a:rPr>
              <a:t> υπόστρωμα και</a:t>
            </a:r>
            <a:br>
              <a:rPr lang="el-GR" sz="1800" b="1" dirty="0" smtClean="0">
                <a:solidFill>
                  <a:srgbClr val="FFFF00"/>
                </a:solidFill>
                <a:effectLst>
                  <a:outerShdw blurRad="38100" dist="38100" dir="2700000" algn="tl">
                    <a:srgbClr val="000000">
                      <a:alpha val="43137"/>
                    </a:srgbClr>
                  </a:outerShdw>
                </a:effectLst>
              </a:rPr>
            </a:br>
            <a:r>
              <a:rPr lang="el-GR" sz="1800" b="1" dirty="0" smtClean="0">
                <a:solidFill>
                  <a:srgbClr val="FFFF00"/>
                </a:solidFill>
                <a:effectLst>
                  <a:outerShdw blurRad="38100" dist="38100" dir="2700000" algn="tl">
                    <a:srgbClr val="000000">
                      <a:alpha val="43137"/>
                    </a:srgbClr>
                  </a:outerShdw>
                </a:effectLst>
              </a:rPr>
              <a:t> μη </a:t>
            </a:r>
            <a:r>
              <a:rPr lang="el-GR" sz="1800" b="1" dirty="0" err="1" smtClean="0">
                <a:solidFill>
                  <a:srgbClr val="FFFF00"/>
                </a:solidFill>
                <a:effectLst>
                  <a:outerShdw blurRad="38100" dist="38100" dir="2700000" algn="tl">
                    <a:srgbClr val="000000">
                      <a:alpha val="43137"/>
                    </a:srgbClr>
                  </a:outerShdw>
                </a:effectLst>
              </a:rPr>
              <a:t>νεοπλασματικοί</a:t>
            </a:r>
            <a:r>
              <a:rPr lang="el-GR" sz="1800" b="1" dirty="0" smtClean="0">
                <a:solidFill>
                  <a:srgbClr val="FFFF00"/>
                </a:solidFill>
                <a:effectLst>
                  <a:outerShdw blurRad="38100" dist="38100" dir="2700000" algn="tl">
                    <a:srgbClr val="000000">
                      <a:alpha val="43137"/>
                    </a:srgbClr>
                  </a:outerShdw>
                </a:effectLst>
              </a:rPr>
              <a:t> πόροι του μαζικού αδένα</a:t>
            </a:r>
            <a:endParaRPr lang="el-GR" sz="1800" b="1" dirty="0">
              <a:solidFill>
                <a:srgbClr val="FFFF00"/>
              </a:solidFill>
              <a:effectLst>
                <a:outerShdw blurRad="38100" dist="38100" dir="2700000" algn="tl">
                  <a:srgbClr val="000000">
                    <a:alpha val="43137"/>
                  </a:srgbClr>
                </a:outerShdw>
              </a:effectLst>
            </a:endParaRPr>
          </a:p>
        </p:txBody>
      </p:sp>
      <p:sp>
        <p:nvSpPr>
          <p:cNvPr id="7" name="Τίτλος 1"/>
          <p:cNvSpPr txBox="1">
            <a:spLocks/>
          </p:cNvSpPr>
          <p:nvPr/>
        </p:nvSpPr>
        <p:spPr>
          <a:xfrm>
            <a:off x="4283967" y="1628800"/>
            <a:ext cx="3096345" cy="25922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solidFill>
                  <a:srgbClr val="9AEAA5"/>
                </a:solidFill>
                <a:effectLst>
                  <a:outerShdw blurRad="38100" dist="38100" dir="2700000" algn="tl">
                    <a:srgbClr val="000000">
                      <a:alpha val="43137"/>
                    </a:srgbClr>
                  </a:outerShdw>
                </a:effectLst>
              </a:rPr>
              <a:t>Διηθητικά </a:t>
            </a:r>
            <a:r>
              <a:rPr lang="el-GR" sz="1800" b="1" dirty="0" err="1" smtClean="0">
                <a:solidFill>
                  <a:srgbClr val="9AEAA5"/>
                </a:solidFill>
                <a:effectLst>
                  <a:outerShdw blurRad="38100" dist="38100" dir="2700000" algn="tl">
                    <a:srgbClr val="000000">
                      <a:alpha val="43137"/>
                    </a:srgbClr>
                  </a:outerShdw>
                </a:effectLst>
              </a:rPr>
              <a:t>νεοπλασματικά</a:t>
            </a:r>
            <a:r>
              <a:rPr lang="el-GR" sz="1800" b="1" dirty="0" smtClean="0">
                <a:solidFill>
                  <a:srgbClr val="9AEAA5"/>
                </a:solidFill>
                <a:effectLst>
                  <a:outerShdw blurRad="38100" dist="38100" dir="2700000" algn="tl">
                    <a:srgbClr val="000000">
                      <a:alpha val="43137"/>
                    </a:srgbClr>
                  </a:outerShdw>
                </a:effectLst>
              </a:rPr>
              <a:t> κύτταρα </a:t>
            </a:r>
            <a:endParaRPr lang="el-GR" sz="1800" b="1" dirty="0">
              <a:solidFill>
                <a:srgbClr val="9AEAA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130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01008"/>
            <a:ext cx="9144000" cy="3528392"/>
          </a:xfrm>
        </p:spPr>
        <p:txBody>
          <a:bodyPr>
            <a:normAutofit fontScale="47500" lnSpcReduction="20000"/>
          </a:bodyPr>
          <a:lstStyle/>
          <a:p>
            <a:pPr>
              <a:buNone/>
            </a:pPr>
            <a:endParaRPr lang="el-GR" dirty="0" smtClean="0"/>
          </a:p>
          <a:p>
            <a:pPr algn="ctr"/>
            <a:r>
              <a:rPr lang="el-GR" sz="3600" dirty="0" smtClean="0"/>
              <a:t>Όγκος μαστού</a:t>
            </a:r>
            <a:r>
              <a:rPr lang="en-US" sz="3600" dirty="0" smtClean="0"/>
              <a:t>. M</a:t>
            </a:r>
            <a:r>
              <a:rPr lang="el-GR" sz="3600" dirty="0" err="1" smtClean="0"/>
              <a:t>εσαία</a:t>
            </a:r>
            <a:r>
              <a:rPr lang="el-GR" sz="3600" dirty="0" smtClean="0"/>
              <a:t> μεγέθυνση.</a:t>
            </a:r>
          </a:p>
          <a:p>
            <a:pPr algn="just"/>
            <a:r>
              <a:rPr lang="el-GR" sz="2900" dirty="0" smtClean="0"/>
              <a:t>Τα κύτταρα του όγκου μπορούν να παρατηρηθούν ως χορδές και σωληνάρια-πόροι που διηθούν το στρώμα. Κάποιου βαθμού κυτταρικός </a:t>
            </a:r>
            <a:r>
              <a:rPr lang="el-GR" sz="2900" dirty="0" err="1" smtClean="0"/>
              <a:t>πλειομορφισμός</a:t>
            </a:r>
            <a:r>
              <a:rPr lang="el-GR" sz="2900" dirty="0" smtClean="0"/>
              <a:t> καθίσταται αντιληπτός.</a:t>
            </a:r>
          </a:p>
          <a:p>
            <a:pPr algn="just"/>
            <a:r>
              <a:rPr lang="el-GR" sz="2900" dirty="0" smtClean="0"/>
              <a:t>Τι είναι το ροζ υλικό μεταξύ των καρκινικών σχηματισμών και τι σύσταση προσδίδει στον όγκο</a:t>
            </a:r>
            <a:r>
              <a:rPr lang="en-US" sz="2900" dirty="0" smtClean="0"/>
              <a:t>;</a:t>
            </a:r>
          </a:p>
          <a:p>
            <a:pPr algn="just"/>
            <a:r>
              <a:rPr lang="el-GR" sz="2900" dirty="0" smtClean="0"/>
              <a:t>Πρόκειται για κολλαγόνο που παράγεται από τις </a:t>
            </a:r>
            <a:r>
              <a:rPr lang="el-GR" sz="2900" dirty="0" err="1" smtClean="0"/>
              <a:t>ινοβλάστες</a:t>
            </a:r>
            <a:r>
              <a:rPr lang="el-GR" sz="2900" dirty="0" smtClean="0"/>
              <a:t> του ξενιστή οργανισμού. Λόγω της εκτεταμένης παρουσίας του κολλαγόνου στο υπόστρωμα του όγκου, η σύστασή του όγκου είναι σκληρή ή </a:t>
            </a:r>
            <a:r>
              <a:rPr lang="el-GR" sz="2900" dirty="0" err="1" smtClean="0"/>
              <a:t>σκιρρώδης</a:t>
            </a:r>
            <a:r>
              <a:rPr lang="el-GR" sz="2900" dirty="0" smtClean="0"/>
              <a:t>. Η παραγωγή συνδετικού  ιστού καλείται </a:t>
            </a:r>
            <a:r>
              <a:rPr lang="el-GR" sz="2900" dirty="0" err="1" smtClean="0"/>
              <a:t>δεσμοπλασία</a:t>
            </a:r>
            <a:r>
              <a:rPr lang="el-GR" sz="2900" dirty="0" smtClean="0"/>
              <a:t>.</a:t>
            </a:r>
          </a:p>
          <a:p>
            <a:pPr algn="just"/>
            <a:r>
              <a:rPr lang="el-GR" sz="2900" dirty="0"/>
              <a:t>Ο σχηματισμός </a:t>
            </a:r>
            <a:r>
              <a:rPr lang="el-GR" sz="2900" dirty="0" smtClean="0"/>
              <a:t>ανώμαλων καρκινικών αδένων </a:t>
            </a:r>
            <a:r>
              <a:rPr lang="el-GR" sz="2900" dirty="0"/>
              <a:t>δεν μπορεί να </a:t>
            </a:r>
            <a:r>
              <a:rPr lang="el-GR" sz="2900" dirty="0" smtClean="0"/>
              <a:t>διαπιστωθεί </a:t>
            </a:r>
            <a:r>
              <a:rPr lang="el-GR" sz="2900" dirty="0"/>
              <a:t>εύκολα, επειδή οι αδένες συμπιέζονται από το παχύ </a:t>
            </a:r>
            <a:r>
              <a:rPr lang="el-GR" sz="2900" dirty="0" err="1" smtClean="0"/>
              <a:t>κολλαγονώδες</a:t>
            </a:r>
            <a:r>
              <a:rPr lang="el-GR" sz="2900" dirty="0" smtClean="0"/>
              <a:t> στρώμα. Το καρκίνωμα αυτό </a:t>
            </a:r>
            <a:r>
              <a:rPr lang="el-GR" sz="2900" dirty="0"/>
              <a:t>θα </a:t>
            </a:r>
            <a:r>
              <a:rPr lang="el-GR" sz="2900" dirty="0" smtClean="0"/>
              <a:t>διαβαθμισθεί ως καλώς ή χαμηλά διαφοροποιημένο;</a:t>
            </a:r>
          </a:p>
          <a:p>
            <a:pPr algn="just"/>
            <a:r>
              <a:rPr lang="el-GR" sz="2900" dirty="0" smtClean="0"/>
              <a:t>Πρόκειται για μετρίως διαφοροποιημένο </a:t>
            </a:r>
            <a:r>
              <a:rPr lang="el-GR" sz="2900" dirty="0" err="1" smtClean="0"/>
              <a:t>αδενοκαρκίνωμα</a:t>
            </a:r>
            <a:r>
              <a:rPr lang="el-GR" sz="2900" dirty="0" smtClean="0"/>
              <a:t>, καθώς τα </a:t>
            </a:r>
            <a:r>
              <a:rPr lang="el-GR" sz="2900" dirty="0" err="1" smtClean="0"/>
              <a:t>νεοπλασματικά</a:t>
            </a:r>
            <a:r>
              <a:rPr lang="el-GR" sz="2900" dirty="0" smtClean="0"/>
              <a:t> κύτταρα συνεχίζουν κατά θέσεις να σχηματίζουν πόρους (βέλη).</a:t>
            </a:r>
          </a:p>
          <a:p>
            <a:pPr algn="just"/>
            <a:r>
              <a:rPr lang="el-GR" sz="2900" dirty="0"/>
              <a:t>Η παρουσία τόσο των επιθηλιακών όσο και των </a:t>
            </a:r>
            <a:r>
              <a:rPr lang="el-GR" sz="2900" dirty="0" err="1"/>
              <a:t>στρωματικών</a:t>
            </a:r>
            <a:r>
              <a:rPr lang="el-GR" sz="2900" dirty="0"/>
              <a:t> κυττάρων στον όγκο δείχνει ότι αυτός ο όγκος είναι </a:t>
            </a:r>
            <a:r>
              <a:rPr lang="el-GR" sz="2900" dirty="0" err="1"/>
              <a:t>πολυκλωνικός</a:t>
            </a:r>
            <a:r>
              <a:rPr lang="el-GR" sz="2900" dirty="0"/>
              <a:t>, </a:t>
            </a:r>
            <a:r>
              <a:rPr lang="el-GR" sz="2900" dirty="0" smtClean="0"/>
              <a:t>προκύψας </a:t>
            </a:r>
            <a:r>
              <a:rPr lang="el-GR" sz="2900" dirty="0"/>
              <a:t>από  </a:t>
            </a:r>
            <a:r>
              <a:rPr lang="el-GR" sz="2900" dirty="0" smtClean="0"/>
              <a:t>την εξαλλαγή </a:t>
            </a:r>
            <a:r>
              <a:rPr lang="el-GR" sz="2900" dirty="0"/>
              <a:t>δύο διαφορετικών φυσιολογικών κυτταρικών τύπων</a:t>
            </a:r>
            <a:r>
              <a:rPr lang="el-GR" sz="2900" dirty="0" smtClean="0"/>
              <a:t>;</a:t>
            </a:r>
          </a:p>
          <a:p>
            <a:pPr algn="just"/>
            <a:r>
              <a:rPr lang="el-GR" sz="2900" dirty="0"/>
              <a:t>Όχι. Οι όγκοι είναι </a:t>
            </a:r>
            <a:r>
              <a:rPr lang="el-GR" sz="2900" dirty="0" err="1"/>
              <a:t>μονοκλωνικοί</a:t>
            </a:r>
            <a:r>
              <a:rPr lang="el-GR" sz="2900" dirty="0"/>
              <a:t>, </a:t>
            </a:r>
            <a:r>
              <a:rPr lang="el-GR" sz="2900" dirty="0" smtClean="0"/>
              <a:t>καθώς </a:t>
            </a:r>
            <a:r>
              <a:rPr lang="el-GR" sz="2900" dirty="0"/>
              <a:t>προέρχονται από </a:t>
            </a:r>
            <a:r>
              <a:rPr lang="el-GR" sz="2900" dirty="0" smtClean="0"/>
              <a:t>τον </a:t>
            </a:r>
            <a:r>
              <a:rPr lang="el-GR" sz="2900" dirty="0"/>
              <a:t>μετασχηματισμό ενός μόνο κυττάρου. Ωστόσο, τα κακοήθη κύτταρα συχνά μπορούν να διεγείρουν την ανάπτυξη και τη λειτουργία των φυσιολογικών </a:t>
            </a:r>
            <a:r>
              <a:rPr lang="el-GR" sz="2900" dirty="0" err="1"/>
              <a:t>στρωματικών</a:t>
            </a:r>
            <a:r>
              <a:rPr lang="el-GR" sz="2900" dirty="0"/>
              <a:t> κυττάρων μέσα </a:t>
            </a:r>
            <a:r>
              <a:rPr lang="el-GR" sz="2900" dirty="0" smtClean="0"/>
              <a:t>στο </a:t>
            </a:r>
            <a:r>
              <a:rPr lang="el-GR" sz="2900" dirty="0" err="1" smtClean="0"/>
              <a:t>ιστικό</a:t>
            </a:r>
            <a:r>
              <a:rPr lang="el-GR" sz="2900" dirty="0" smtClean="0"/>
              <a:t> </a:t>
            </a:r>
            <a:r>
              <a:rPr lang="el-GR" sz="2900" dirty="0" err="1" smtClean="0"/>
              <a:t>μικροπεριβάλλον</a:t>
            </a:r>
            <a:r>
              <a:rPr lang="el-GR" sz="2900" dirty="0" smtClean="0"/>
              <a:t> τους.</a:t>
            </a:r>
          </a:p>
          <a:p>
            <a:pPr algn="just"/>
            <a:endParaRPr lang="el-GR" sz="2900" dirty="0"/>
          </a:p>
        </p:txBody>
      </p:sp>
      <p:pic>
        <p:nvPicPr>
          <p:cNvPr id="1026" name="Picture 2" descr="C:\Users\Νεφέλη\Desktop\neo33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07876"/>
            <a:ext cx="5226062" cy="36283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Δεξιό βέλος 3"/>
          <p:cNvSpPr/>
          <p:nvPr/>
        </p:nvSpPr>
        <p:spPr>
          <a:xfrm rot="1642386">
            <a:off x="3642446" y="3224235"/>
            <a:ext cx="489204" cy="306667"/>
          </a:xfrm>
          <a:prstGeom prst="right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ιό βέλος 5"/>
          <p:cNvSpPr/>
          <p:nvPr/>
        </p:nvSpPr>
        <p:spPr>
          <a:xfrm rot="1642386">
            <a:off x="4213025" y="251428"/>
            <a:ext cx="489204" cy="306667"/>
          </a:xfrm>
          <a:prstGeom prst="right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24412" y="1124744"/>
            <a:ext cx="506413" cy="407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133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356992"/>
            <a:ext cx="9144000" cy="3672408"/>
          </a:xfrm>
        </p:spPr>
        <p:txBody>
          <a:bodyPr>
            <a:normAutofit fontScale="47500" lnSpcReduction="20000"/>
          </a:bodyPr>
          <a:lstStyle/>
          <a:p>
            <a:pPr algn="ctr"/>
            <a:r>
              <a:rPr lang="el-GR" sz="3800" dirty="0" smtClean="0"/>
              <a:t>Μαστός, </a:t>
            </a:r>
            <a:r>
              <a:rPr lang="el-GR" sz="3800" dirty="0" err="1" smtClean="0"/>
              <a:t>αδενοκαρκίνωμα</a:t>
            </a:r>
            <a:r>
              <a:rPr lang="el-GR" sz="3800" dirty="0"/>
              <a:t>.</a:t>
            </a:r>
            <a:r>
              <a:rPr lang="el-GR" sz="3800" dirty="0" smtClean="0"/>
              <a:t> </a:t>
            </a:r>
            <a:r>
              <a:rPr lang="el-GR" sz="3800" dirty="0" err="1"/>
              <a:t>Α</a:t>
            </a:r>
            <a:r>
              <a:rPr lang="el-GR" sz="3800" dirty="0" err="1" smtClean="0"/>
              <a:t>νοσοϊστοχημική</a:t>
            </a:r>
            <a:r>
              <a:rPr lang="el-GR" sz="3800" dirty="0" smtClean="0"/>
              <a:t> χρώση για  υποδοχείς οιστρογόνων.</a:t>
            </a:r>
          </a:p>
          <a:p>
            <a:pPr marL="0" indent="0" algn="ctr">
              <a:buNone/>
            </a:pPr>
            <a:r>
              <a:rPr lang="el-GR" sz="3800" dirty="0" smtClean="0"/>
              <a:t> Χαμηλή και μεσαία μεγέθυνση</a:t>
            </a:r>
            <a:r>
              <a:rPr lang="el-GR" dirty="0" smtClean="0"/>
              <a:t>.</a:t>
            </a:r>
          </a:p>
          <a:p>
            <a:pPr algn="just"/>
            <a:r>
              <a:rPr lang="el-GR" dirty="0" smtClean="0"/>
              <a:t>Τα αντισώματα που χρησιμοποιήθηκαν για τη χρώση μιας τομής του όγκου δείχνουν ότι σχεδόν όλα τα καρκινικά κύτταρα εκφράζουν την πρωτεΐνη του υποδοχέα οιστρογόνων (καφέ χρωμογόνο).</a:t>
            </a:r>
          </a:p>
          <a:p>
            <a:pPr algn="just"/>
            <a:r>
              <a:rPr lang="el-GR" dirty="0"/>
              <a:t>Πώς μπορεί να εμπλέκεται η έκφραση υποδοχέα οιστρογόνων στην αιτιολογία </a:t>
            </a:r>
            <a:r>
              <a:rPr lang="el-GR" dirty="0" smtClean="0"/>
              <a:t>και στη θεραπεία αυτού </a:t>
            </a:r>
            <a:r>
              <a:rPr lang="el-GR" dirty="0"/>
              <a:t>του όγκου</a:t>
            </a:r>
            <a:r>
              <a:rPr lang="el-GR" dirty="0" smtClean="0"/>
              <a:t>;</a:t>
            </a:r>
          </a:p>
          <a:p>
            <a:pPr algn="just"/>
            <a:r>
              <a:rPr lang="el-GR" dirty="0" smtClean="0"/>
              <a:t>Τα οιστρογόνα δεσμεύονται </a:t>
            </a:r>
            <a:r>
              <a:rPr lang="el-GR" dirty="0"/>
              <a:t>στους υποδοχείς των κυττάρων του όγκου και </a:t>
            </a:r>
            <a:r>
              <a:rPr lang="el-GR" dirty="0" smtClean="0"/>
              <a:t> προάγουν </a:t>
            </a:r>
            <a:r>
              <a:rPr lang="el-GR" dirty="0"/>
              <a:t>την ανάπτυξή </a:t>
            </a:r>
            <a:r>
              <a:rPr lang="el-GR" dirty="0" smtClean="0"/>
              <a:t>του. Τα οιστρογόνα </a:t>
            </a:r>
            <a:r>
              <a:rPr lang="el-GR" dirty="0"/>
              <a:t>δεν είναι </a:t>
            </a:r>
            <a:r>
              <a:rPr lang="el-GR" dirty="0" err="1" smtClean="0"/>
              <a:t>μεταλλαξιογόνα</a:t>
            </a:r>
            <a:r>
              <a:rPr lang="el-GR" dirty="0"/>
              <a:t>·</a:t>
            </a:r>
            <a:r>
              <a:rPr lang="el-GR" dirty="0" smtClean="0"/>
              <a:t> επομένως, δρουν ως </a:t>
            </a:r>
            <a:r>
              <a:rPr lang="el-GR" dirty="0" err="1" smtClean="0"/>
              <a:t>προαγωγείς</a:t>
            </a:r>
            <a:r>
              <a:rPr lang="el-GR" dirty="0" smtClean="0"/>
              <a:t> του όγκου </a:t>
            </a:r>
            <a:r>
              <a:rPr lang="el-GR" dirty="0"/>
              <a:t>και όχι </a:t>
            </a:r>
            <a:r>
              <a:rPr lang="el-GR" dirty="0" smtClean="0"/>
              <a:t>ως </a:t>
            </a:r>
            <a:r>
              <a:rPr lang="el-GR" dirty="0" err="1" smtClean="0"/>
              <a:t>εκκινητές</a:t>
            </a:r>
            <a:r>
              <a:rPr lang="el-GR" dirty="0" smtClean="0"/>
              <a:t> </a:t>
            </a:r>
            <a:r>
              <a:rPr lang="el-GR" dirty="0"/>
              <a:t>του. </a:t>
            </a:r>
            <a:r>
              <a:rPr lang="el-GR" dirty="0" smtClean="0"/>
              <a:t>Αφού </a:t>
            </a:r>
            <a:r>
              <a:rPr lang="el-GR" dirty="0"/>
              <a:t>τα καρκινικά κύτταρα μπορούν να πολλαπλασιαστούν με δέσμευση </a:t>
            </a:r>
            <a:r>
              <a:rPr lang="el-GR" dirty="0" smtClean="0"/>
              <a:t>των οιστρογόνων, χρησιμοποιούνται, θεωρητικά, δύο </a:t>
            </a:r>
            <a:r>
              <a:rPr lang="el-GR" dirty="0"/>
              <a:t>θεραπευτικές στρατηγικές για τη διακοπή αυτής της διαδικασίας: </a:t>
            </a:r>
            <a:r>
              <a:rPr lang="el-GR" dirty="0" smtClean="0"/>
              <a:t>παλαιότερα ωοθηκεκτομή </a:t>
            </a:r>
            <a:r>
              <a:rPr lang="el-GR" dirty="0"/>
              <a:t>για να εξαντληθεί η παροχή </a:t>
            </a:r>
            <a:r>
              <a:rPr lang="el-GR" dirty="0" smtClean="0"/>
              <a:t>οιστρογόνων </a:t>
            </a:r>
            <a:r>
              <a:rPr lang="el-GR" dirty="0"/>
              <a:t>και </a:t>
            </a:r>
            <a:r>
              <a:rPr lang="el-GR" dirty="0" smtClean="0"/>
              <a:t>πλέον, χρήση </a:t>
            </a:r>
            <a:r>
              <a:rPr lang="el-GR" dirty="0"/>
              <a:t>της </a:t>
            </a:r>
            <a:r>
              <a:rPr lang="el-GR" dirty="0" err="1"/>
              <a:t>ταμοξιφαίνης</a:t>
            </a:r>
            <a:r>
              <a:rPr lang="el-GR" dirty="0"/>
              <a:t> για τη διακοπή της δέσμευσης </a:t>
            </a:r>
            <a:r>
              <a:rPr lang="el-GR" dirty="0" smtClean="0"/>
              <a:t>των οιστρογόνων στους υποδοχείς τους.</a:t>
            </a:r>
          </a:p>
          <a:p>
            <a:pPr algn="just"/>
            <a:r>
              <a:rPr lang="el-GR" dirty="0" smtClean="0"/>
              <a:t>Γνωρίζετε </a:t>
            </a:r>
            <a:r>
              <a:rPr lang="el-GR" dirty="0"/>
              <a:t>πώς γίνεται η </a:t>
            </a:r>
            <a:r>
              <a:rPr lang="el-GR" dirty="0" err="1"/>
              <a:t>ανοσοϊστοχημική</a:t>
            </a:r>
            <a:r>
              <a:rPr lang="el-GR" dirty="0"/>
              <a:t> χρώση</a:t>
            </a:r>
            <a:r>
              <a:rPr lang="el-GR" dirty="0" smtClean="0"/>
              <a:t>;</a:t>
            </a:r>
          </a:p>
          <a:p>
            <a:pPr algn="just"/>
            <a:r>
              <a:rPr lang="el-GR" dirty="0"/>
              <a:t>Η </a:t>
            </a:r>
            <a:r>
              <a:rPr lang="el-GR" dirty="0" err="1"/>
              <a:t>ανοσοϊστοχημική</a:t>
            </a:r>
            <a:r>
              <a:rPr lang="el-GR" dirty="0"/>
              <a:t> χρώση απαιτεί </a:t>
            </a:r>
            <a:r>
              <a:rPr lang="el-GR" dirty="0" smtClean="0"/>
              <a:t>ένα αντίσωμα </a:t>
            </a:r>
            <a:r>
              <a:rPr lang="el-GR" dirty="0"/>
              <a:t>έναντι της </a:t>
            </a:r>
            <a:r>
              <a:rPr lang="el-GR" dirty="0" smtClean="0"/>
              <a:t>πρωτεΐνης-στόχου που αναζητείται. </a:t>
            </a:r>
            <a:r>
              <a:rPr lang="el-GR" dirty="0"/>
              <a:t>Το αντίσωμα </a:t>
            </a:r>
            <a:r>
              <a:rPr lang="el-GR" dirty="0" err="1" smtClean="0"/>
              <a:t>συζεύγνυται</a:t>
            </a:r>
            <a:r>
              <a:rPr lang="el-GR" dirty="0" smtClean="0"/>
              <a:t> με </a:t>
            </a:r>
            <a:r>
              <a:rPr lang="el-GR" dirty="0"/>
              <a:t>ένα ένζυμο (π.χ. </a:t>
            </a:r>
            <a:r>
              <a:rPr lang="el-GR" dirty="0" err="1"/>
              <a:t>υπεροξειδάση</a:t>
            </a:r>
            <a:r>
              <a:rPr lang="el-GR" dirty="0"/>
              <a:t> </a:t>
            </a:r>
            <a:r>
              <a:rPr lang="el-GR" dirty="0" smtClean="0"/>
              <a:t>της </a:t>
            </a:r>
            <a:r>
              <a:rPr lang="el-GR" dirty="0" err="1" smtClean="0"/>
              <a:t>αρμορακίας</a:t>
            </a:r>
            <a:r>
              <a:rPr lang="el-GR" dirty="0"/>
              <a:t>) </a:t>
            </a:r>
            <a:r>
              <a:rPr lang="el-GR" dirty="0" smtClean="0"/>
              <a:t>το οποίο </a:t>
            </a:r>
            <a:r>
              <a:rPr lang="el-GR" dirty="0"/>
              <a:t>μετατρέπει </a:t>
            </a:r>
            <a:r>
              <a:rPr lang="el-GR" dirty="0" smtClean="0"/>
              <a:t>την </a:t>
            </a:r>
            <a:r>
              <a:rPr lang="el-GR" dirty="0"/>
              <a:t>άχρωμη </a:t>
            </a:r>
            <a:r>
              <a:rPr lang="el-GR" dirty="0" smtClean="0"/>
              <a:t>ένωση αντισώματος-</a:t>
            </a:r>
            <a:r>
              <a:rPr lang="el-GR" dirty="0" err="1" smtClean="0"/>
              <a:t>πρωτείνης</a:t>
            </a:r>
            <a:r>
              <a:rPr lang="el-GR" dirty="0"/>
              <a:t> </a:t>
            </a:r>
            <a:r>
              <a:rPr lang="el-GR" dirty="0" smtClean="0"/>
              <a:t>στόχου, </a:t>
            </a:r>
            <a:r>
              <a:rPr lang="el-GR" dirty="0"/>
              <a:t>σε </a:t>
            </a:r>
            <a:r>
              <a:rPr lang="el-GR" dirty="0" smtClean="0"/>
              <a:t> </a:t>
            </a:r>
            <a:r>
              <a:rPr lang="el-GR" dirty="0"/>
              <a:t>χρωμογόνο. Με αυτό τον τρόπο, οποιοδήποτε αντίσωμα που δεσμεύεται στον </a:t>
            </a:r>
            <a:r>
              <a:rPr lang="el-GR" dirty="0" smtClean="0"/>
              <a:t>ιστό, </a:t>
            </a:r>
            <a:r>
              <a:rPr lang="el-GR" dirty="0"/>
              <a:t>μπορεί να απεικονιστεί.</a:t>
            </a:r>
            <a:endParaRPr lang="el-GR" dirty="0" smtClean="0"/>
          </a:p>
          <a:p>
            <a:pPr algn="just"/>
            <a:endParaRPr lang="el-GR" dirty="0"/>
          </a:p>
        </p:txBody>
      </p:sp>
      <p:pic>
        <p:nvPicPr>
          <p:cNvPr id="3074" name="Picture 2" descr="C:\Users\Νεφέλη\Desktop\neo3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97770" y="153120"/>
            <a:ext cx="4381500" cy="317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643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4" end="4"/>
                                            </p:txEl>
                                          </p:spTgt>
                                        </p:tgtEl>
                                      </p:cBhvr>
                                    </p:animEffect>
                                    <p:set>
                                      <p:cBhvr>
                                        <p:cTn id="1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73016"/>
            <a:ext cx="9144000" cy="3284984"/>
          </a:xfrm>
        </p:spPr>
        <p:txBody>
          <a:bodyPr>
            <a:normAutofit fontScale="70000" lnSpcReduction="20000"/>
          </a:bodyPr>
          <a:lstStyle/>
          <a:p>
            <a:pPr algn="ctr"/>
            <a:r>
              <a:rPr lang="el-GR" sz="3400" dirty="0" smtClean="0"/>
              <a:t>Μαστός, </a:t>
            </a:r>
            <a:r>
              <a:rPr lang="el-GR" sz="3400" dirty="0" err="1" smtClean="0"/>
              <a:t>αδενοκαρκίνωμα</a:t>
            </a:r>
            <a:r>
              <a:rPr lang="el-GR" sz="3400" dirty="0"/>
              <a:t>.</a:t>
            </a:r>
            <a:r>
              <a:rPr lang="el-GR" sz="3400" dirty="0" smtClean="0"/>
              <a:t> </a:t>
            </a:r>
            <a:r>
              <a:rPr lang="el-GR" sz="3400" dirty="0" err="1"/>
              <a:t>Α</a:t>
            </a:r>
            <a:r>
              <a:rPr lang="el-GR" sz="3400" dirty="0" err="1" smtClean="0"/>
              <a:t>νοσοϊστοχημική</a:t>
            </a:r>
            <a:r>
              <a:rPr lang="el-GR" sz="3400" dirty="0" smtClean="0"/>
              <a:t> χρώση έναντι </a:t>
            </a:r>
          </a:p>
          <a:p>
            <a:pPr algn="ctr">
              <a:buNone/>
            </a:pPr>
            <a:r>
              <a:rPr lang="el-GR" sz="3400" dirty="0" smtClean="0"/>
              <a:t>του παράγοντα </a:t>
            </a:r>
            <a:r>
              <a:rPr lang="el-GR" sz="3400" dirty="0" err="1" smtClean="0"/>
              <a:t>von</a:t>
            </a:r>
            <a:r>
              <a:rPr lang="el-GR" sz="3400" dirty="0" smtClean="0"/>
              <a:t> </a:t>
            </a:r>
            <a:r>
              <a:rPr lang="el-GR" sz="3400" dirty="0" err="1" smtClean="0"/>
              <a:t>Willebrand</a:t>
            </a:r>
            <a:r>
              <a:rPr lang="el-GR" sz="3400" dirty="0" smtClean="0"/>
              <a:t>. Μεσαία μεγέθυνση.</a:t>
            </a:r>
          </a:p>
          <a:p>
            <a:pPr algn="ctr"/>
            <a:endParaRPr lang="el-GR" dirty="0" smtClean="0"/>
          </a:p>
          <a:p>
            <a:pPr marL="0" indent="0" algn="just">
              <a:buNone/>
            </a:pPr>
            <a:r>
              <a:rPr lang="el-GR" dirty="0" smtClean="0"/>
              <a:t>Το υπόστρωμα που περιέχει τα κύτταρα του διηθητικού καρκινώματος, δείχνει εκτεταμένη χρώση για τον παράγοντα </a:t>
            </a:r>
            <a:r>
              <a:rPr lang="el-GR" dirty="0" err="1" smtClean="0"/>
              <a:t>von</a:t>
            </a:r>
            <a:r>
              <a:rPr lang="el-GR" dirty="0" smtClean="0"/>
              <a:t> </a:t>
            </a:r>
            <a:r>
              <a:rPr lang="el-GR" dirty="0" err="1" smtClean="0"/>
              <a:t>Willebrand</a:t>
            </a:r>
            <a:r>
              <a:rPr lang="el-GR" dirty="0" smtClean="0"/>
              <a:t>, ο οποίος παράγεται από ενδοθηλιακά κύτταρα.</a:t>
            </a:r>
          </a:p>
          <a:p>
            <a:pPr marL="0" indent="0" algn="just">
              <a:buNone/>
            </a:pPr>
            <a:r>
              <a:rPr lang="el-GR" dirty="0" smtClean="0"/>
              <a:t>Ποιά </a:t>
            </a:r>
            <a:r>
              <a:rPr lang="el-GR" dirty="0"/>
              <a:t>είναι η σημασία αυτού του ευρήματος όσον αφορά την πιθανότητα απομακρυσμένων μεταστάσεων</a:t>
            </a:r>
            <a:r>
              <a:rPr lang="el-GR" dirty="0" smtClean="0"/>
              <a:t>;</a:t>
            </a:r>
          </a:p>
          <a:p>
            <a:pPr marL="0" indent="0" algn="just">
              <a:buNone/>
            </a:pPr>
            <a:r>
              <a:rPr lang="el-GR" dirty="0"/>
              <a:t>Η χρώση του παράγοντα </a:t>
            </a:r>
            <a:r>
              <a:rPr lang="el-GR" dirty="0" err="1"/>
              <a:t>von</a:t>
            </a:r>
            <a:r>
              <a:rPr lang="el-GR" dirty="0"/>
              <a:t> </a:t>
            </a:r>
            <a:r>
              <a:rPr lang="el-GR" dirty="0" err="1"/>
              <a:t>Willebrand</a:t>
            </a:r>
            <a:r>
              <a:rPr lang="el-GR" dirty="0"/>
              <a:t> </a:t>
            </a:r>
            <a:r>
              <a:rPr lang="el-GR" dirty="0" smtClean="0"/>
              <a:t>αντικατοπτρίζει </a:t>
            </a:r>
            <a:r>
              <a:rPr lang="el-GR" dirty="0"/>
              <a:t>τον βαθμό </a:t>
            </a:r>
            <a:r>
              <a:rPr lang="el-GR" dirty="0" smtClean="0"/>
              <a:t>(</a:t>
            </a:r>
            <a:r>
              <a:rPr lang="el-GR" dirty="0" err="1" smtClean="0"/>
              <a:t>νεο</a:t>
            </a:r>
            <a:r>
              <a:rPr lang="el-GR" dirty="0" smtClean="0"/>
              <a:t>)</a:t>
            </a:r>
            <a:r>
              <a:rPr lang="el-GR" dirty="0" err="1" smtClean="0">
                <a:effectLst>
                  <a:outerShdw blurRad="38100" dist="38100" dir="2700000" algn="tl">
                    <a:srgbClr val="000000">
                      <a:alpha val="43137"/>
                    </a:srgbClr>
                  </a:outerShdw>
                </a:effectLst>
              </a:rPr>
              <a:t>αγγειογένεσης</a:t>
            </a:r>
            <a:r>
              <a:rPr lang="el-GR" dirty="0">
                <a:effectLst>
                  <a:outerShdw blurRad="38100" dist="38100" dir="2700000" algn="tl">
                    <a:srgbClr val="000000">
                      <a:alpha val="43137"/>
                    </a:srgbClr>
                  </a:outerShdw>
                </a:effectLst>
              </a:rPr>
              <a:t>,</a:t>
            </a:r>
            <a:r>
              <a:rPr lang="el-GR" dirty="0"/>
              <a:t> που </a:t>
            </a:r>
            <a:r>
              <a:rPr lang="el-GR" dirty="0" smtClean="0"/>
              <a:t> δυνητικώς σχετίζεται με τον </a:t>
            </a:r>
            <a:r>
              <a:rPr lang="el-GR" dirty="0"/>
              <a:t>κίνδυνο μεταστάσεων.</a:t>
            </a:r>
          </a:p>
        </p:txBody>
      </p:sp>
      <p:pic>
        <p:nvPicPr>
          <p:cNvPr id="4098" name="Picture 2" descr="C:\Users\Νεφέλη\Desktop\neo36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304800"/>
            <a:ext cx="4432300" cy="3124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25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143250"/>
            <a:ext cx="9144000" cy="3714750"/>
          </a:xfrm>
        </p:spPr>
        <p:txBody>
          <a:bodyPr rtlCol="0">
            <a:normAutofit fontScale="47500" lnSpcReduction="20000"/>
          </a:bodyPr>
          <a:lstStyle/>
          <a:p>
            <a:pPr algn="ctr" eaLnBrk="1" fontAlgn="auto" hangingPunct="1">
              <a:spcAft>
                <a:spcPts val="0"/>
              </a:spcAft>
              <a:buFont typeface="Arial" pitchFamily="34" charset="0"/>
              <a:buChar char="•"/>
              <a:defRPr/>
            </a:pPr>
            <a:r>
              <a:rPr lang="el-GR" sz="3600" dirty="0" smtClean="0"/>
              <a:t>Κύτταρα καρκίνου του μαστού, </a:t>
            </a:r>
          </a:p>
          <a:p>
            <a:pPr marL="0" indent="0" algn="ctr">
              <a:buNone/>
              <a:defRPr/>
            </a:pPr>
            <a:r>
              <a:rPr lang="el-GR" sz="3600" dirty="0" smtClean="0">
                <a:solidFill>
                  <a:srgbClr val="FF0000"/>
                </a:solidFill>
              </a:rPr>
              <a:t>Δείγμα με  γονιδιακή ενίσχυση  HER2 /</a:t>
            </a:r>
            <a:r>
              <a:rPr lang="el-GR" sz="3600" dirty="0" err="1" smtClean="0">
                <a:solidFill>
                  <a:srgbClr val="FF0000"/>
                </a:solidFill>
              </a:rPr>
              <a:t>neu</a:t>
            </a:r>
            <a:r>
              <a:rPr lang="el-GR" sz="3600" dirty="0" smtClean="0">
                <a:solidFill>
                  <a:srgbClr val="FF0000"/>
                </a:solidFill>
              </a:rPr>
              <a:t> </a:t>
            </a:r>
            <a:r>
              <a:rPr lang="en-US" sz="3600" dirty="0" smtClean="0">
                <a:solidFill>
                  <a:srgbClr val="FF0000"/>
                </a:solidFill>
              </a:rPr>
              <a:t> </a:t>
            </a:r>
            <a:r>
              <a:rPr lang="el-GR" sz="3600" dirty="0" smtClean="0"/>
              <a:t>έναντι </a:t>
            </a:r>
          </a:p>
          <a:p>
            <a:pPr marL="0" indent="0" algn="ctr" eaLnBrk="1" fontAlgn="auto" hangingPunct="1">
              <a:spcAft>
                <a:spcPts val="0"/>
              </a:spcAft>
              <a:buFont typeface="Arial" pitchFamily="34" charset="0"/>
              <a:buNone/>
              <a:defRPr/>
            </a:pPr>
            <a:r>
              <a:rPr lang="el-GR" sz="3600" dirty="0" smtClean="0">
                <a:solidFill>
                  <a:schemeClr val="accent3">
                    <a:lumMod val="50000"/>
                  </a:schemeClr>
                </a:solidFill>
              </a:rPr>
              <a:t>δείγματος με απουσία  HER2 /</a:t>
            </a:r>
            <a:r>
              <a:rPr lang="el-GR" sz="3600" dirty="0" err="1" smtClean="0">
                <a:solidFill>
                  <a:schemeClr val="accent3">
                    <a:lumMod val="50000"/>
                  </a:schemeClr>
                </a:solidFill>
              </a:rPr>
              <a:t>neu</a:t>
            </a:r>
            <a:r>
              <a:rPr lang="el-GR" sz="3600" dirty="0" smtClean="0">
                <a:solidFill>
                  <a:schemeClr val="accent3">
                    <a:lumMod val="50000"/>
                  </a:schemeClr>
                </a:solidFill>
              </a:rPr>
              <a:t> ενίσχυσης </a:t>
            </a:r>
            <a:r>
              <a:rPr lang="el-GR" sz="3600" dirty="0" smtClean="0"/>
              <a:t>(</a:t>
            </a:r>
            <a:r>
              <a:rPr lang="en-US" sz="3600" dirty="0" smtClean="0"/>
              <a:t>x</a:t>
            </a:r>
            <a:r>
              <a:rPr lang="el-GR" sz="3600" dirty="0" smtClean="0"/>
              <a:t>1000) .</a:t>
            </a:r>
          </a:p>
          <a:p>
            <a:pPr marL="0" indent="0" algn="ctr" eaLnBrk="1" fontAlgn="auto" hangingPunct="1">
              <a:spcAft>
                <a:spcPts val="0"/>
              </a:spcAft>
              <a:buFont typeface="Arial" pitchFamily="34" charset="0"/>
              <a:buNone/>
              <a:defRPr/>
            </a:pPr>
            <a:endParaRPr lang="el-GR" dirty="0" smtClean="0"/>
          </a:p>
          <a:p>
            <a:pPr marL="0" indent="0" algn="just" eaLnBrk="1" fontAlgn="auto" hangingPunct="1">
              <a:spcAft>
                <a:spcPts val="0"/>
              </a:spcAft>
              <a:buFont typeface="Arial" pitchFamily="34" charset="0"/>
              <a:buNone/>
              <a:defRPr/>
            </a:pPr>
            <a:r>
              <a:rPr lang="el-GR" u="sng" dirty="0" smtClean="0"/>
              <a:t>Φθορίζων </a:t>
            </a:r>
            <a:r>
              <a:rPr lang="el-GR" u="sng" dirty="0" err="1" smtClean="0"/>
              <a:t>in</a:t>
            </a:r>
            <a:r>
              <a:rPr lang="el-GR" u="sng" dirty="0" smtClean="0"/>
              <a:t> </a:t>
            </a:r>
            <a:r>
              <a:rPr lang="el-GR" u="sng" dirty="0" err="1" smtClean="0"/>
              <a:t>situ</a:t>
            </a:r>
            <a:r>
              <a:rPr lang="el-GR" u="sng" dirty="0" smtClean="0"/>
              <a:t> υβριδισμός (FISH) σε </a:t>
            </a:r>
            <a:r>
              <a:rPr lang="el-GR" u="sng" dirty="0" err="1" smtClean="0"/>
              <a:t>μεσοφασικούς</a:t>
            </a:r>
            <a:r>
              <a:rPr lang="el-GR" u="sng" dirty="0" smtClean="0"/>
              <a:t> πυρήνες</a:t>
            </a:r>
            <a:r>
              <a:rPr lang="el-GR" dirty="0" smtClean="0"/>
              <a:t>. </a:t>
            </a:r>
          </a:p>
          <a:p>
            <a:pPr marL="0" indent="0" algn="just" eaLnBrk="1" fontAlgn="auto" hangingPunct="1">
              <a:spcAft>
                <a:spcPts val="0"/>
              </a:spcAft>
              <a:buFont typeface="Arial" pitchFamily="34" charset="0"/>
              <a:buNone/>
              <a:defRPr/>
            </a:pPr>
            <a:r>
              <a:rPr lang="el-GR" dirty="0" smtClean="0"/>
              <a:t>Χρησιμοποιήθηκαν </a:t>
            </a:r>
            <a:r>
              <a:rPr lang="en-US" dirty="0" smtClean="0"/>
              <a:t>D</a:t>
            </a:r>
            <a:r>
              <a:rPr lang="el-GR" dirty="0" smtClean="0"/>
              <a:t>ΝΑ ανιχνευτές ειδικοί για το γονίδιο HER2 (κόκκινο) και το </a:t>
            </a:r>
            <a:r>
              <a:rPr lang="el-GR" dirty="0" err="1" smtClean="0"/>
              <a:t>κεντρομερίδιο</a:t>
            </a:r>
            <a:r>
              <a:rPr lang="el-GR" dirty="0" smtClean="0"/>
              <a:t> του χρωμοσώματος 17 (γονίδιο ελέγχου) (πράσινο) σε τομές παραφίνης, ληφθείσες από τον όγκο της εν λόγω ασθενούς (αριστερή εικόνα) και από έναν καρκίνο μαστού διαφορετικής ασθενούς (δεξιά εικόνα). </a:t>
            </a:r>
          </a:p>
          <a:p>
            <a:pPr marL="0" indent="0" algn="just" eaLnBrk="1" fontAlgn="auto" hangingPunct="1">
              <a:spcAft>
                <a:spcPts val="0"/>
              </a:spcAft>
              <a:buFont typeface="Arial" pitchFamily="34" charset="0"/>
              <a:buNone/>
              <a:defRPr/>
            </a:pPr>
            <a:r>
              <a:rPr lang="el-GR" dirty="0" smtClean="0"/>
              <a:t>Η ενίσχυση του γονιδίου HER2 είναι εμφανής στο δείγμα της ασθενούς στα αριστερά, με αντίγραφα </a:t>
            </a:r>
            <a:r>
              <a:rPr lang="en-US" dirty="0" smtClean="0"/>
              <a:t>HER2</a:t>
            </a:r>
            <a:r>
              <a:rPr lang="el-GR" dirty="0" smtClean="0"/>
              <a:t> </a:t>
            </a:r>
            <a:r>
              <a:rPr lang="en-US" b="1" dirty="0" smtClean="0"/>
              <a:t>&gt;4</a:t>
            </a:r>
            <a:r>
              <a:rPr lang="en-US" dirty="0" smtClean="0"/>
              <a:t> </a:t>
            </a:r>
            <a:r>
              <a:rPr lang="el-GR" dirty="0" smtClean="0"/>
              <a:t>   και 2-3 αντίγραφα του </a:t>
            </a:r>
            <a:r>
              <a:rPr lang="el-GR" dirty="0" err="1" smtClean="0"/>
              <a:t>χρωμ</a:t>
            </a:r>
            <a:r>
              <a:rPr lang="el-GR" dirty="0" smtClean="0"/>
              <a:t>. 17.</a:t>
            </a:r>
          </a:p>
          <a:p>
            <a:pPr marL="0" indent="0" algn="just" eaLnBrk="1" fontAlgn="auto" hangingPunct="1">
              <a:spcAft>
                <a:spcPts val="0"/>
              </a:spcAft>
              <a:buFont typeface="Arial" pitchFamily="34" charset="0"/>
              <a:buNone/>
              <a:defRPr/>
            </a:pPr>
            <a:r>
              <a:rPr lang="el-GR" sz="2900" dirty="0" smtClean="0"/>
              <a:t>                                                     (ERBB2, HER2/neu είναι διαφορετικά ονόματα για το ίδιο γονίδιο)</a:t>
            </a:r>
          </a:p>
          <a:p>
            <a:pPr marL="0" indent="0" algn="just" eaLnBrk="1" fontAlgn="auto" hangingPunct="1">
              <a:spcAft>
                <a:spcPts val="0"/>
              </a:spcAft>
              <a:buFont typeface="Arial" pitchFamily="34" charset="0"/>
              <a:buNone/>
              <a:defRPr/>
            </a:pPr>
            <a:endParaRPr lang="el-GR" sz="2900" dirty="0" smtClean="0"/>
          </a:p>
          <a:p>
            <a:pPr marL="0" indent="0" algn="just" eaLnBrk="1" fontAlgn="auto" hangingPunct="1">
              <a:spcAft>
                <a:spcPts val="0"/>
              </a:spcAft>
              <a:buFont typeface="Arial" pitchFamily="34" charset="0"/>
              <a:buNone/>
              <a:defRPr/>
            </a:pPr>
            <a:r>
              <a:rPr lang="el-GR" dirty="0" smtClean="0"/>
              <a:t>Ποιές </a:t>
            </a:r>
            <a:r>
              <a:rPr lang="el-GR" dirty="0"/>
              <a:t>είναι οι </a:t>
            </a:r>
            <a:r>
              <a:rPr lang="el-GR" i="1" dirty="0"/>
              <a:t>δύο </a:t>
            </a:r>
            <a:r>
              <a:rPr lang="el-GR" dirty="0" smtClean="0"/>
              <a:t> </a:t>
            </a:r>
            <a:r>
              <a:rPr lang="el-GR" b="1" dirty="0" err="1" smtClean="0"/>
              <a:t>χρωμοσωμικές</a:t>
            </a:r>
            <a:r>
              <a:rPr lang="el-GR" b="1" dirty="0" smtClean="0"/>
              <a:t> δομές </a:t>
            </a:r>
            <a:r>
              <a:rPr lang="el-GR" dirty="0"/>
              <a:t>που </a:t>
            </a:r>
            <a:r>
              <a:rPr lang="el-GR" dirty="0" smtClean="0"/>
              <a:t>αντιπροσωπεύουν </a:t>
            </a:r>
            <a:r>
              <a:rPr lang="el-GR" dirty="0"/>
              <a:t>DNA </a:t>
            </a:r>
            <a:r>
              <a:rPr lang="el-GR" dirty="0" smtClean="0"/>
              <a:t> </a:t>
            </a:r>
            <a:r>
              <a:rPr lang="el-GR" b="1" dirty="0" smtClean="0"/>
              <a:t>γονιδίου με ενίσχυση</a:t>
            </a:r>
            <a:r>
              <a:rPr lang="el-GR" dirty="0" smtClean="0"/>
              <a:t>,</a:t>
            </a:r>
            <a:r>
              <a:rPr lang="el-GR" b="1" dirty="0" smtClean="0"/>
              <a:t> </a:t>
            </a:r>
            <a:r>
              <a:rPr lang="el-GR" dirty="0" smtClean="0"/>
              <a:t>σε </a:t>
            </a:r>
            <a:r>
              <a:rPr lang="el-GR" dirty="0"/>
              <a:t>καρκινικά κύτταρα</a:t>
            </a:r>
            <a:r>
              <a:rPr lang="el-GR" dirty="0" smtClean="0"/>
              <a:t>;</a:t>
            </a:r>
          </a:p>
          <a:p>
            <a:pPr marL="0" indent="0" algn="just" eaLnBrk="1" fontAlgn="auto" hangingPunct="1">
              <a:spcAft>
                <a:spcPts val="0"/>
              </a:spcAft>
              <a:buFont typeface="Arial" pitchFamily="34" charset="0"/>
              <a:buNone/>
              <a:defRPr/>
            </a:pPr>
            <a:r>
              <a:rPr lang="el-GR" dirty="0"/>
              <a:t>1) Ενισχυμένο γονίδιο ενσωματωμένο σε ένα από τα κανονικά χρωμοσώματα και </a:t>
            </a:r>
            <a:r>
              <a:rPr lang="el-GR" dirty="0" smtClean="0"/>
              <a:t>διευρυνόμενο </a:t>
            </a:r>
            <a:r>
              <a:rPr lang="el-GR" dirty="0"/>
              <a:t>ως περιοχή ομοιογενούς χρώσης (HSR). 2) Ενισχυμένο </a:t>
            </a:r>
            <a:r>
              <a:rPr lang="el-GR" dirty="0" smtClean="0"/>
              <a:t>γονίδιο, παρόν </a:t>
            </a:r>
            <a:r>
              <a:rPr lang="el-GR" dirty="0"/>
              <a:t>ως αντίγραφα </a:t>
            </a:r>
            <a:r>
              <a:rPr lang="el-GR" dirty="0" err="1"/>
              <a:t>εξωχρωμοσωμικού</a:t>
            </a:r>
            <a:r>
              <a:rPr lang="el-GR" dirty="0"/>
              <a:t> DNA, </a:t>
            </a:r>
            <a:r>
              <a:rPr lang="el-GR" dirty="0" smtClean="0"/>
              <a:t>τα οποία </a:t>
            </a:r>
            <a:r>
              <a:rPr lang="el-GR" dirty="0"/>
              <a:t>ονομάζονται διπλά </a:t>
            </a:r>
            <a:r>
              <a:rPr lang="el-GR" dirty="0" smtClean="0"/>
              <a:t>«τμήματα»</a:t>
            </a:r>
            <a:r>
              <a:rPr lang="en-US" dirty="0" smtClean="0"/>
              <a:t> (double minutes)</a:t>
            </a:r>
            <a:r>
              <a:rPr lang="el-GR" dirty="0" smtClean="0"/>
              <a:t>.</a:t>
            </a:r>
            <a:endParaRPr lang="el-GR" dirty="0"/>
          </a:p>
        </p:txBody>
      </p:sp>
      <p:pic>
        <p:nvPicPr>
          <p:cNvPr id="2051" name="Picture 3" descr="C:\Users\Νεφέλη\Desktop\neo370.jpg"/>
          <p:cNvPicPr>
            <a:picLocks noChangeAspect="1" noChangeArrowheads="1"/>
          </p:cNvPicPr>
          <p:nvPr/>
        </p:nvPicPr>
        <p:blipFill>
          <a:blip r:embed="rId3" cstate="print"/>
          <a:srcRect/>
          <a:stretch>
            <a:fillRect/>
          </a:stretch>
        </p:blipFill>
        <p:spPr bwMode="auto">
          <a:xfrm>
            <a:off x="2479675" y="188913"/>
            <a:ext cx="4445000" cy="281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AutoShape 2" descr="Genetic basis of cancer Assignment Help &amp; Homework Help"/>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l-GR"/>
          </a:p>
        </p:txBody>
      </p:sp>
      <p:pic>
        <p:nvPicPr>
          <p:cNvPr id="97284" name="Picture 4" descr="C:\Users\ΙΩΑΝΝΑ\Desktop\Μαθηματα 2019-2020\Untitled100.png"/>
          <p:cNvPicPr>
            <a:picLocks noGrp="1" noChangeAspect="1" noChangeArrowheads="1"/>
          </p:cNvPicPr>
          <p:nvPr>
            <p:ph idx="1"/>
          </p:nvPr>
        </p:nvPicPr>
        <p:blipFill>
          <a:blip r:embed="rId3" cstate="print"/>
          <a:srcRect/>
          <a:stretch>
            <a:fillRect/>
          </a:stretch>
        </p:blipFill>
        <p:spPr>
          <a:xfrm>
            <a:off x="144463" y="1118803"/>
            <a:ext cx="5760640" cy="4924954"/>
          </a:xfrm>
          <a:noFill/>
        </p:spPr>
      </p:pic>
      <p:pic>
        <p:nvPicPr>
          <p:cNvPr id="97285" name="Picture 5" descr="C:\Users\ΙΩΑΝΝΑ\Desktop\Μαθηματα 2019-2020\unnamed (1).gif"/>
          <p:cNvPicPr>
            <a:picLocks noChangeAspect="1" noChangeArrowheads="1"/>
          </p:cNvPicPr>
          <p:nvPr/>
        </p:nvPicPr>
        <p:blipFill>
          <a:blip r:embed="rId4" cstate="print"/>
          <a:srcRect/>
          <a:stretch>
            <a:fillRect/>
          </a:stretch>
        </p:blipFill>
        <p:spPr bwMode="auto">
          <a:xfrm>
            <a:off x="5940152" y="1133008"/>
            <a:ext cx="3096344" cy="4896544"/>
          </a:xfrm>
          <a:prstGeom prst="rect">
            <a:avLst/>
          </a:prstGeom>
          <a:noFill/>
          <a:ln w="9525">
            <a:noFill/>
            <a:miter lim="800000"/>
            <a:headEnd/>
            <a:tailEnd/>
          </a:ln>
        </p:spPr>
      </p:pic>
      <mc:AlternateContent xmlns:mc="http://schemas.openxmlformats.org/markup-compatibility/2006">
        <mc:Choice xmlns:p14="http://schemas.microsoft.com/office/powerpoint/2010/main" xmlns="" Requires="p14">
          <p:contentPart p14:bwMode="auto" r:id="rId5">
            <p14:nvContentPartPr>
              <p14:cNvPr id="2" name="Μελάνι 1"/>
              <p14:cNvContentPartPr/>
              <p14:nvPr/>
            </p14:nvContentPartPr>
            <p14:xfrm>
              <a:off x="2635200" y="3581280"/>
              <a:ext cx="984600" cy="133920"/>
            </p14:xfrm>
          </p:contentPart>
        </mc:Choice>
        <mc:Fallback>
          <p:pic>
            <p:nvPicPr>
              <p:cNvPr id="2" name="Μελάνι 1"/>
              <p:cNvPicPr/>
              <p:nvPr/>
            </p:nvPicPr>
            <p:blipFill>
              <a:blip r:embed="rId6"/>
              <a:stretch>
                <a:fillRect/>
              </a:stretch>
            </p:blipFill>
            <p:spPr>
              <a:xfrm>
                <a:off x="2619360" y="3517920"/>
                <a:ext cx="1016280" cy="2606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3" name="Μελάνι 2"/>
              <p14:cNvContentPartPr/>
              <p14:nvPr/>
            </p14:nvContentPartPr>
            <p14:xfrm>
              <a:off x="2762280" y="4654440"/>
              <a:ext cx="273240" cy="64080"/>
            </p14:xfrm>
          </p:contentPart>
        </mc:Choice>
        <mc:Fallback>
          <p:pic>
            <p:nvPicPr>
              <p:cNvPr id="3" name="Μελάνι 2"/>
              <p:cNvPicPr/>
              <p:nvPr/>
            </p:nvPicPr>
            <p:blipFill>
              <a:blip r:embed="rId8"/>
              <a:stretch>
                <a:fillRect/>
              </a:stretch>
            </p:blipFill>
            <p:spPr>
              <a:xfrm>
                <a:off x="2746440" y="4591080"/>
                <a:ext cx="304920" cy="1908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4" name="Μελάνι 3"/>
              <p14:cNvContentPartPr/>
              <p14:nvPr/>
            </p14:nvContentPartPr>
            <p14:xfrm>
              <a:off x="3213000" y="4527720"/>
              <a:ext cx="349560" cy="101880"/>
            </p14:xfrm>
          </p:contentPart>
        </mc:Choice>
        <mc:Fallback>
          <p:pic>
            <p:nvPicPr>
              <p:cNvPr id="4" name="Μελάνι 3"/>
              <p:cNvPicPr/>
              <p:nvPr/>
            </p:nvPicPr>
            <p:blipFill>
              <a:blip r:embed="rId10"/>
              <a:stretch>
                <a:fillRect/>
              </a:stretch>
            </p:blipFill>
            <p:spPr>
              <a:xfrm>
                <a:off x="3197160" y="4464000"/>
                <a:ext cx="381600" cy="2289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1">
            <p14:nvContentPartPr>
              <p14:cNvPr id="5" name="Μελάνι 4"/>
              <p14:cNvContentPartPr/>
              <p14:nvPr/>
            </p14:nvContentPartPr>
            <p14:xfrm>
              <a:off x="6915240" y="2787480"/>
              <a:ext cx="1213200" cy="191160"/>
            </p14:xfrm>
          </p:contentPart>
        </mc:Choice>
        <mc:Fallback>
          <p:pic>
            <p:nvPicPr>
              <p:cNvPr id="5" name="Μελάνι 4"/>
              <p:cNvPicPr/>
              <p:nvPr/>
            </p:nvPicPr>
            <p:blipFill>
              <a:blip r:embed="rId12"/>
              <a:stretch>
                <a:fillRect/>
              </a:stretch>
            </p:blipFill>
            <p:spPr>
              <a:xfrm>
                <a:off x="6899400" y="2724120"/>
                <a:ext cx="1244880" cy="3178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3">
            <p14:nvContentPartPr>
              <p14:cNvPr id="6" name="Μελάνι 5"/>
              <p14:cNvContentPartPr/>
              <p14:nvPr/>
            </p14:nvContentPartPr>
            <p14:xfrm>
              <a:off x="7245360" y="4813200"/>
              <a:ext cx="552960" cy="57600"/>
            </p14:xfrm>
          </p:contentPart>
        </mc:Choice>
        <mc:Fallback>
          <p:pic>
            <p:nvPicPr>
              <p:cNvPr id="6" name="Μελάνι 5"/>
              <p:cNvPicPr/>
              <p:nvPr/>
            </p:nvPicPr>
            <p:blipFill>
              <a:blip r:embed="rId14"/>
              <a:stretch>
                <a:fillRect/>
              </a:stretch>
            </p:blipFill>
            <p:spPr>
              <a:xfrm>
                <a:off x="7229520" y="4749840"/>
                <a:ext cx="584640" cy="1843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5">
            <p14:nvContentPartPr>
              <p14:cNvPr id="7" name="Μελάνι 6"/>
              <p14:cNvContentPartPr/>
              <p14:nvPr/>
            </p14:nvContentPartPr>
            <p14:xfrm>
              <a:off x="6972120" y="5010120"/>
              <a:ext cx="1073520" cy="19440"/>
            </p14:xfrm>
          </p:contentPart>
        </mc:Choice>
        <mc:Fallback>
          <p:pic>
            <p:nvPicPr>
              <p:cNvPr id="7" name="Μελάνι 6"/>
              <p:cNvPicPr/>
              <p:nvPr/>
            </p:nvPicPr>
            <p:blipFill>
              <a:blip r:embed="rId16"/>
              <a:stretch>
                <a:fillRect/>
              </a:stretch>
            </p:blipFill>
            <p:spPr>
              <a:xfrm>
                <a:off x="6956280" y="4946760"/>
                <a:ext cx="1105560" cy="1461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8" name="Μελάνι 7"/>
              <p14:cNvContentPartPr/>
              <p14:nvPr/>
            </p14:nvContentPartPr>
            <p14:xfrm>
              <a:off x="7289640" y="2717640"/>
              <a:ext cx="552960" cy="6840"/>
            </p14:xfrm>
          </p:contentPart>
        </mc:Choice>
        <mc:Fallback>
          <p:pic>
            <p:nvPicPr>
              <p:cNvPr id="8" name="Μελάνι 7"/>
              <p:cNvPicPr/>
              <p:nvPr/>
            </p:nvPicPr>
            <p:blipFill>
              <a:blip r:embed="rId18"/>
              <a:stretch>
                <a:fillRect/>
              </a:stretch>
            </p:blipFill>
            <p:spPr>
              <a:xfrm>
                <a:off x="7273800" y="2654280"/>
                <a:ext cx="584640" cy="133560"/>
              </a:xfrm>
              <a:prstGeom prst="rect">
                <a:avLst/>
              </a:prstGeom>
            </p:spPr>
          </p:pic>
        </mc:Fallback>
      </mc:AlternateContent>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Τίτλος"/>
          <p:cNvSpPr>
            <a:spLocks noGrp="1"/>
          </p:cNvSpPr>
          <p:nvPr>
            <p:ph type="title"/>
          </p:nvPr>
        </p:nvSpPr>
        <p:spPr>
          <a:xfrm>
            <a:off x="457200" y="0"/>
            <a:ext cx="8229600" cy="762000"/>
          </a:xfrm>
        </p:spPr>
        <p:txBody>
          <a:bodyPr/>
          <a:lstStyle/>
          <a:p>
            <a:pPr eaLnBrk="1" hangingPunct="1"/>
            <a:r>
              <a:rPr lang="en-US" sz="3200" dirty="0" smtClean="0">
                <a:solidFill>
                  <a:srgbClr val="FFFF00"/>
                </a:solidFill>
              </a:rPr>
              <a:t>HER2/Chr17 </a:t>
            </a:r>
            <a:r>
              <a:rPr lang="en-US" sz="3200" b="1" dirty="0" smtClean="0">
                <a:solidFill>
                  <a:schemeClr val="accent3">
                    <a:lumMod val="50000"/>
                  </a:schemeClr>
                </a:solidFill>
              </a:rPr>
              <a:t>CISH</a:t>
            </a:r>
            <a:endParaRPr lang="el-GR" sz="3200" b="1" dirty="0" smtClean="0">
              <a:solidFill>
                <a:schemeClr val="accent3">
                  <a:lumMod val="50000"/>
                </a:schemeClr>
              </a:solidFill>
            </a:endParaRPr>
          </a:p>
        </p:txBody>
      </p:sp>
      <p:pic>
        <p:nvPicPr>
          <p:cNvPr id="96259" name="Picture 2" descr="C:\Users\ΙΩΑΝΝΑ\Desktop\ALK\zytodot_2c_spec_her2_cen_17_probe_1.jpg"/>
          <p:cNvPicPr>
            <a:picLocks noGrp="1" noChangeAspect="1" noChangeArrowheads="1"/>
          </p:cNvPicPr>
          <p:nvPr>
            <p:ph idx="1"/>
          </p:nvPr>
        </p:nvPicPr>
        <p:blipFill>
          <a:blip r:embed="rId3" cstate="print"/>
          <a:srcRect/>
          <a:stretch>
            <a:fillRect/>
          </a:stretch>
        </p:blipFill>
        <p:spPr>
          <a:xfrm>
            <a:off x="4191000" y="762000"/>
            <a:ext cx="4714875" cy="3962400"/>
          </a:xfrm>
          <a:noFill/>
        </p:spPr>
      </p:pic>
      <p:pic>
        <p:nvPicPr>
          <p:cNvPr id="96260" name="Picture 3" descr="C:\Users\ΙΩΑΝΝΑ\Desktop\ALK\zytodot_2c_spec_her2_cen_17_probe_2.jpg"/>
          <p:cNvPicPr>
            <a:picLocks noChangeAspect="1" noChangeArrowheads="1"/>
          </p:cNvPicPr>
          <p:nvPr/>
        </p:nvPicPr>
        <p:blipFill>
          <a:blip r:embed="rId4" cstate="print"/>
          <a:srcRect/>
          <a:stretch>
            <a:fillRect/>
          </a:stretch>
        </p:blipFill>
        <p:spPr bwMode="auto">
          <a:xfrm>
            <a:off x="0" y="762000"/>
            <a:ext cx="4143375" cy="3995738"/>
          </a:xfrm>
          <a:prstGeom prst="rect">
            <a:avLst/>
          </a:prstGeom>
          <a:noFill/>
          <a:ln w="9525">
            <a:noFill/>
            <a:miter lim="800000"/>
            <a:headEnd/>
            <a:tailEnd/>
          </a:ln>
        </p:spPr>
      </p:pic>
      <p:sp>
        <p:nvSpPr>
          <p:cNvPr id="96261" name="4 - Ορθογώνιο"/>
          <p:cNvSpPr>
            <a:spLocks noChangeArrowheads="1"/>
          </p:cNvSpPr>
          <p:nvPr/>
        </p:nvSpPr>
        <p:spPr bwMode="auto">
          <a:xfrm>
            <a:off x="0" y="4876800"/>
            <a:ext cx="9144000" cy="1570038"/>
          </a:xfrm>
          <a:prstGeom prst="rect">
            <a:avLst/>
          </a:prstGeom>
          <a:noFill/>
          <a:ln w="9525">
            <a:noFill/>
            <a:miter lim="800000"/>
            <a:headEnd/>
            <a:tailEnd/>
          </a:ln>
        </p:spPr>
        <p:txBody>
          <a:bodyPr>
            <a:spAutoFit/>
          </a:bodyPr>
          <a:lstStyle/>
          <a:p>
            <a:r>
              <a:rPr lang="el-GR" sz="2400" b="1" dirty="0"/>
              <a:t>Ανίχνευση της ενίσχυσης του γονιδίου </a:t>
            </a:r>
            <a:r>
              <a:rPr lang="en-US" sz="2400" b="1" dirty="0"/>
              <a:t>HER</a:t>
            </a:r>
            <a:r>
              <a:rPr lang="el-GR" sz="2400" b="1" dirty="0"/>
              <a:t>-2 σε διηθητικό καρκίνωμα  μαστού</a:t>
            </a:r>
            <a:r>
              <a:rPr lang="en-US" sz="2400" b="1" dirty="0"/>
              <a:t> </a:t>
            </a:r>
            <a:r>
              <a:rPr lang="el-GR" sz="2400" b="1" dirty="0"/>
              <a:t>με </a:t>
            </a:r>
            <a:r>
              <a:rPr lang="el-GR" sz="2400" b="1" dirty="0">
                <a:solidFill>
                  <a:srgbClr val="FFC000"/>
                </a:solidFill>
              </a:rPr>
              <a:t>χρωμογόνο</a:t>
            </a:r>
            <a:r>
              <a:rPr lang="el-GR" sz="2400" b="1" dirty="0">
                <a:solidFill>
                  <a:srgbClr val="FFFF00"/>
                </a:solidFill>
              </a:rPr>
              <a:t> </a:t>
            </a:r>
            <a:r>
              <a:rPr lang="en-US" sz="2400" b="1" dirty="0">
                <a:solidFill>
                  <a:srgbClr val="FFFF00"/>
                </a:solidFill>
              </a:rPr>
              <a:t>in situ</a:t>
            </a:r>
            <a:r>
              <a:rPr lang="el-GR" sz="2400" b="1" dirty="0">
                <a:solidFill>
                  <a:srgbClr val="FFFF00"/>
                </a:solidFill>
              </a:rPr>
              <a:t> υβριδισμό-</a:t>
            </a:r>
            <a:r>
              <a:rPr lang="en-US" sz="2400" b="1" dirty="0">
                <a:solidFill>
                  <a:srgbClr val="FFFF00"/>
                </a:solidFill>
              </a:rPr>
              <a:t>CISH</a:t>
            </a:r>
          </a:p>
          <a:p>
            <a:pPr>
              <a:buClr>
                <a:srgbClr val="FFFF00"/>
              </a:buClr>
              <a:buSzPct val="80000"/>
              <a:buFont typeface="Wingdings" pitchFamily="2" charset="2"/>
              <a:buChar char="ü"/>
            </a:pPr>
            <a:r>
              <a:rPr lang="el-GR" sz="2400" b="1" dirty="0">
                <a:solidFill>
                  <a:srgbClr val="00B050"/>
                </a:solidFill>
              </a:rPr>
              <a:t>   πράσινο χρώμα: αθροίσεις του γονιδίου </a:t>
            </a:r>
            <a:r>
              <a:rPr lang="en-US" sz="2400" b="1" dirty="0">
                <a:solidFill>
                  <a:srgbClr val="00B050"/>
                </a:solidFill>
              </a:rPr>
              <a:t>HER</a:t>
            </a:r>
            <a:r>
              <a:rPr lang="el-GR" sz="2400" b="1" dirty="0">
                <a:solidFill>
                  <a:srgbClr val="00B050"/>
                </a:solidFill>
              </a:rPr>
              <a:t>-2</a:t>
            </a:r>
          </a:p>
          <a:p>
            <a:pPr>
              <a:buClr>
                <a:srgbClr val="FFFF00"/>
              </a:buClr>
              <a:buSzPct val="80000"/>
              <a:buFont typeface="Wingdings" pitchFamily="2" charset="2"/>
              <a:buChar char="ü"/>
            </a:pPr>
            <a:r>
              <a:rPr lang="el-GR" sz="2400" b="1" dirty="0">
                <a:solidFill>
                  <a:srgbClr val="00B050"/>
                </a:solidFill>
              </a:rPr>
              <a:t>   </a:t>
            </a:r>
            <a:r>
              <a:rPr lang="el-GR" sz="2400" b="1" dirty="0">
                <a:solidFill>
                  <a:srgbClr val="FF0000"/>
                </a:solidFill>
              </a:rPr>
              <a:t>κόκκινο χρώμα: χρωμόσωμα 17</a:t>
            </a:r>
            <a:endParaRPr lang="el-GR" sz="20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645024"/>
            <a:ext cx="9144000" cy="3212976"/>
          </a:xfrm>
        </p:spPr>
        <p:txBody>
          <a:bodyPr>
            <a:normAutofit fontScale="85000" lnSpcReduction="10000"/>
          </a:bodyPr>
          <a:lstStyle/>
          <a:p>
            <a:pPr algn="ctr"/>
            <a:r>
              <a:rPr lang="el-GR" dirty="0" smtClean="0"/>
              <a:t>Κόλον, (</a:t>
            </a:r>
            <a:r>
              <a:rPr lang="el-GR" dirty="0" err="1" smtClean="0"/>
              <a:t>έμμισχο</a:t>
            </a:r>
            <a:r>
              <a:rPr lang="el-GR" dirty="0" smtClean="0"/>
              <a:t>) </a:t>
            </a:r>
            <a:r>
              <a:rPr lang="el-GR" dirty="0" err="1" smtClean="0">
                <a:effectLst>
                  <a:outerShdw blurRad="38100" dist="38100" dir="2700000" algn="tl">
                    <a:srgbClr val="000000">
                      <a:alpha val="43137"/>
                    </a:srgbClr>
                  </a:outerShdw>
                </a:effectLst>
              </a:rPr>
              <a:t>θηλώδες</a:t>
            </a:r>
            <a:r>
              <a:rPr lang="el-GR" dirty="0" smtClean="0">
                <a:effectLst>
                  <a:outerShdw blurRad="38100" dist="38100" dir="2700000" algn="tl">
                    <a:srgbClr val="000000">
                      <a:alpha val="43137"/>
                    </a:srgbClr>
                  </a:outerShdw>
                </a:effectLst>
              </a:rPr>
              <a:t>  αδένωμα</a:t>
            </a:r>
            <a:r>
              <a:rPr lang="el-GR" dirty="0" smtClean="0"/>
              <a:t>. Μεσαία μεγέθυνση.</a:t>
            </a:r>
          </a:p>
          <a:p>
            <a:pPr algn="just"/>
            <a:r>
              <a:rPr lang="el-GR" dirty="0" smtClean="0"/>
              <a:t>Αυτή η εικόνα καταδεικνύει την αντίθεση μεταξύ των φυσιολογικών και των </a:t>
            </a:r>
            <a:r>
              <a:rPr lang="el-GR" dirty="0" err="1" smtClean="0"/>
              <a:t>αδενωματωδών</a:t>
            </a:r>
            <a:r>
              <a:rPr lang="el-GR" dirty="0" smtClean="0"/>
              <a:t> επιθηλιακών κυττάρων (δεξί και αριστερό τμήμα της εικόνας, αντίστοιχα). Τα αδενωματώδη κύτταρα έχουν όλα προκύψει από </a:t>
            </a:r>
            <a:r>
              <a:rPr lang="el-GR" i="1" dirty="0" smtClean="0"/>
              <a:t>ένα</a:t>
            </a:r>
            <a:r>
              <a:rPr lang="el-GR" dirty="0" smtClean="0"/>
              <a:t> μόνο κύτταρο το οποίο, στην περίπτωση αυτή, </a:t>
            </a:r>
            <a:r>
              <a:rPr lang="el-GR" dirty="0" smtClean="0">
                <a:effectLst>
                  <a:outerShdw blurRad="38100" dist="38100" dir="2700000" algn="tl">
                    <a:srgbClr val="000000">
                      <a:alpha val="43137"/>
                    </a:srgbClr>
                  </a:outerShdw>
                </a:effectLst>
              </a:rPr>
              <a:t>δεν</a:t>
            </a:r>
            <a:r>
              <a:rPr lang="el-GR" dirty="0" smtClean="0"/>
              <a:t> έχει την κανονική εξειδικευμένη ικανότητα να παράγει βλέννη.</a:t>
            </a:r>
            <a:endParaRPr lang="el-GR" dirty="0"/>
          </a:p>
        </p:txBody>
      </p:sp>
      <p:pic>
        <p:nvPicPr>
          <p:cNvPr id="5122" name="Picture 2" descr="C:\Users\Νεφέλη\Desktop\neok18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200072"/>
            <a:ext cx="4738126" cy="33843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88" y="0"/>
            <a:ext cx="8572500" cy="1417638"/>
          </a:xfrm>
        </p:spPr>
        <p:txBody>
          <a:bodyPr/>
          <a:lstStyle/>
          <a:p>
            <a:pPr eaLnBrk="1" hangingPunct="1">
              <a:defRPr/>
            </a:pPr>
            <a:r>
              <a:rPr lang="el-GR" sz="2800" dirty="0" smtClean="0"/>
              <a:t>Ιστολογικά και μοριακά χαρακτηριστικά ενός πορογενούς καρκινώματος του μαστού</a:t>
            </a:r>
            <a:r>
              <a:rPr lang="en-US" sz="2800" dirty="0" smtClean="0"/>
              <a:t> </a:t>
            </a:r>
            <a:endParaRPr lang="el-GR" sz="2800" dirty="0"/>
          </a:p>
        </p:txBody>
      </p:sp>
      <p:pic>
        <p:nvPicPr>
          <p:cNvPr id="94211" name="Picture 2"/>
          <p:cNvPicPr>
            <a:picLocks noGrp="1" noChangeAspect="1" noChangeArrowheads="1"/>
          </p:cNvPicPr>
          <p:nvPr>
            <p:ph idx="1"/>
          </p:nvPr>
        </p:nvPicPr>
        <p:blipFill>
          <a:blip r:embed="rId3" cstate="print"/>
          <a:srcRect/>
          <a:stretch>
            <a:fillRect/>
          </a:stretch>
        </p:blipFill>
        <p:spPr>
          <a:xfrm>
            <a:off x="214313" y="1357313"/>
            <a:ext cx="8572500" cy="3062287"/>
          </a:xfrm>
        </p:spPr>
      </p:pic>
      <p:sp>
        <p:nvSpPr>
          <p:cNvPr id="94212" name="4 - Ορθογώνιο"/>
          <p:cNvSpPr>
            <a:spLocks noChangeArrowheads="1"/>
          </p:cNvSpPr>
          <p:nvPr/>
        </p:nvSpPr>
        <p:spPr bwMode="auto">
          <a:xfrm>
            <a:off x="0" y="4724400"/>
            <a:ext cx="9144000" cy="1815882"/>
          </a:xfrm>
          <a:prstGeom prst="rect">
            <a:avLst/>
          </a:prstGeom>
          <a:noFill/>
          <a:ln w="9525">
            <a:noFill/>
            <a:miter lim="800000"/>
            <a:headEnd/>
            <a:tailEnd/>
          </a:ln>
        </p:spPr>
        <p:txBody>
          <a:bodyPr>
            <a:spAutoFit/>
          </a:bodyPr>
          <a:lstStyle/>
          <a:p>
            <a:pPr algn="just"/>
            <a:r>
              <a:rPr lang="en-US" sz="1600" dirty="0"/>
              <a:t>A</a:t>
            </a:r>
            <a:r>
              <a:rPr lang="el-GR" sz="1600" dirty="0"/>
              <a:t>.  Ένα </a:t>
            </a:r>
            <a:r>
              <a:rPr lang="el-GR" sz="1600" dirty="0" smtClean="0"/>
              <a:t>μέτρια </a:t>
            </a:r>
            <a:r>
              <a:rPr lang="el-GR" sz="1600" dirty="0"/>
              <a:t>διαφοροποιημένο καρκίνωμα με  χαρακτηριστικό σχηματισμό πόρων και διήθηση</a:t>
            </a:r>
            <a:r>
              <a:rPr lang="en-US" sz="1600" dirty="0"/>
              <a:t> </a:t>
            </a:r>
          </a:p>
          <a:p>
            <a:pPr algn="just"/>
            <a:endParaRPr lang="en-US" sz="1600" dirty="0"/>
          </a:p>
          <a:p>
            <a:pPr algn="just"/>
            <a:r>
              <a:rPr lang="en-US" sz="1600" dirty="0"/>
              <a:t>B</a:t>
            </a:r>
            <a:r>
              <a:rPr lang="el-GR" sz="1600" b="1" dirty="0"/>
              <a:t>.  </a:t>
            </a:r>
            <a:r>
              <a:rPr lang="en-US" sz="1600" b="1" dirty="0"/>
              <a:t> </a:t>
            </a:r>
            <a:r>
              <a:rPr lang="el-GR" sz="1600" b="1" dirty="0"/>
              <a:t>Έντονα </a:t>
            </a:r>
            <a:r>
              <a:rPr lang="el-GR" sz="1600" dirty="0" smtClean="0"/>
              <a:t>θετική</a:t>
            </a:r>
            <a:r>
              <a:rPr lang="el-GR" sz="1600" b="1" dirty="0" smtClean="0"/>
              <a:t>, </a:t>
            </a:r>
            <a:r>
              <a:rPr lang="el-GR" sz="1600" b="1" dirty="0" err="1"/>
              <a:t>ολομεμβρανική</a:t>
            </a:r>
            <a:r>
              <a:rPr lang="el-GR" sz="1600" b="1" dirty="0"/>
              <a:t> </a:t>
            </a:r>
            <a:r>
              <a:rPr lang="en-US" sz="1600" dirty="0" smtClean="0"/>
              <a:t>(score 3</a:t>
            </a:r>
            <a:r>
              <a:rPr lang="en-US" sz="1600" dirty="0"/>
              <a:t>+)  HER2</a:t>
            </a:r>
            <a:r>
              <a:rPr lang="el-GR" sz="1600" dirty="0"/>
              <a:t>  χρώση με </a:t>
            </a:r>
            <a:r>
              <a:rPr lang="el-GR" sz="1600" i="1" dirty="0" err="1"/>
              <a:t>ανοσοϊστοχημεία</a:t>
            </a:r>
            <a:r>
              <a:rPr lang="en-US" sz="1600" dirty="0"/>
              <a:t> </a:t>
            </a:r>
          </a:p>
          <a:p>
            <a:pPr algn="just"/>
            <a:endParaRPr lang="en-US" sz="1600" dirty="0"/>
          </a:p>
          <a:p>
            <a:pPr algn="just"/>
            <a:r>
              <a:rPr lang="en-US" sz="1600" dirty="0"/>
              <a:t>C</a:t>
            </a:r>
            <a:r>
              <a:rPr lang="el-GR" sz="1600" dirty="0"/>
              <a:t>.  </a:t>
            </a:r>
            <a:r>
              <a:rPr lang="el-GR" sz="1600" b="1" dirty="0"/>
              <a:t>Έντονη ενίσχυση </a:t>
            </a:r>
            <a:r>
              <a:rPr lang="el-GR" sz="1600" dirty="0"/>
              <a:t>του</a:t>
            </a:r>
            <a:r>
              <a:rPr lang="en-US" sz="1600" dirty="0"/>
              <a:t> HER2 </a:t>
            </a:r>
            <a:r>
              <a:rPr lang="el-GR" sz="1600" dirty="0"/>
              <a:t>γονιδίου</a:t>
            </a:r>
            <a:r>
              <a:rPr lang="en-US" sz="1600" dirty="0"/>
              <a:t> (</a:t>
            </a:r>
            <a:r>
              <a:rPr lang="el-GR" sz="1600" dirty="0"/>
              <a:t>πορτοκαλί σήμα</a:t>
            </a:r>
            <a:r>
              <a:rPr lang="en-US" sz="1600" dirty="0"/>
              <a:t>)</a:t>
            </a:r>
            <a:r>
              <a:rPr lang="el-GR" sz="1600" dirty="0"/>
              <a:t> με παρουσία 2 χρωμοσωμάτων </a:t>
            </a:r>
            <a:r>
              <a:rPr lang="en-US" sz="1600" dirty="0"/>
              <a:t>17 (</a:t>
            </a:r>
            <a:r>
              <a:rPr lang="el-GR" sz="1600" dirty="0"/>
              <a:t>πράσινο </a:t>
            </a:r>
            <a:r>
              <a:rPr lang="en-US" sz="1600" dirty="0"/>
              <a:t>  </a:t>
            </a:r>
          </a:p>
          <a:p>
            <a:pPr algn="just"/>
            <a:r>
              <a:rPr lang="en-US" sz="1600" dirty="0"/>
              <a:t>     </a:t>
            </a:r>
            <a:r>
              <a:rPr lang="el-GR" sz="1600" dirty="0"/>
              <a:t>σήμα</a:t>
            </a:r>
            <a:r>
              <a:rPr lang="en-US" sz="1600" dirty="0"/>
              <a:t>) </a:t>
            </a:r>
            <a:r>
              <a:rPr lang="el-GR" sz="1600" dirty="0"/>
              <a:t>στο οποίο χαρτογραφείται το γονίδιο</a:t>
            </a:r>
            <a:r>
              <a:rPr lang="en-US" sz="1600" dirty="0"/>
              <a:t>, </a:t>
            </a:r>
            <a:r>
              <a:rPr lang="el-GR" sz="1600" dirty="0"/>
              <a:t>με την τεχνική του </a:t>
            </a:r>
            <a:r>
              <a:rPr lang="el-GR" sz="1600" i="1" dirty="0"/>
              <a:t>φθορίζοντα  </a:t>
            </a:r>
            <a:r>
              <a:rPr lang="en-US" sz="1600" i="1" dirty="0"/>
              <a:t>in situ   </a:t>
            </a:r>
          </a:p>
          <a:p>
            <a:pPr algn="just"/>
            <a:r>
              <a:rPr lang="en-US" sz="1600" i="1" dirty="0"/>
              <a:t>     </a:t>
            </a:r>
            <a:r>
              <a:rPr lang="el-GR" sz="1600" i="1" dirty="0" smtClean="0"/>
              <a:t>υβριδισμού</a:t>
            </a:r>
            <a:r>
              <a:rPr lang="en-US" sz="1600" i="1" dirty="0" smtClean="0"/>
              <a:t> (</a:t>
            </a:r>
            <a:r>
              <a:rPr lang="en-US" sz="1600" i="1" dirty="0"/>
              <a:t>FISH)</a:t>
            </a:r>
            <a:endParaRPr lang="el-GR" sz="1600" i="1"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Τίτλος"/>
          <p:cNvSpPr>
            <a:spLocks noGrp="1"/>
          </p:cNvSpPr>
          <p:nvPr>
            <p:ph type="title"/>
          </p:nvPr>
        </p:nvSpPr>
        <p:spPr>
          <a:xfrm>
            <a:off x="457200" y="0"/>
            <a:ext cx="8229600" cy="1412776"/>
          </a:xfrm>
        </p:spPr>
        <p:txBody>
          <a:bodyPr/>
          <a:lstStyle/>
          <a:p>
            <a:pPr eaLnBrk="1" hangingPunct="1"/>
            <a:r>
              <a:rPr lang="el-GR" sz="4000" dirty="0" smtClean="0"/>
              <a:t>Διαβαθμιζόμενη </a:t>
            </a:r>
            <a:r>
              <a:rPr lang="el-GR" sz="4000" dirty="0" err="1" smtClean="0"/>
              <a:t>ανοσοϊστοχημική</a:t>
            </a:r>
            <a:r>
              <a:rPr lang="el-GR" sz="4000" dirty="0" smtClean="0"/>
              <a:t> έκφραση  </a:t>
            </a:r>
            <a:r>
              <a:rPr lang="en-US" sz="4000" dirty="0" smtClean="0"/>
              <a:t>HER2</a:t>
            </a:r>
            <a:endParaRPr lang="el-GR" sz="4000" dirty="0" smtClean="0"/>
          </a:p>
        </p:txBody>
      </p:sp>
      <p:pic>
        <p:nvPicPr>
          <p:cNvPr id="95235" name="Picture 2"/>
          <p:cNvPicPr>
            <a:picLocks noGrp="1" noChangeAspect="1" noChangeArrowheads="1"/>
          </p:cNvPicPr>
          <p:nvPr>
            <p:ph idx="1"/>
          </p:nvPr>
        </p:nvPicPr>
        <p:blipFill>
          <a:blip r:embed="rId3" cstate="print"/>
          <a:srcRect/>
          <a:stretch>
            <a:fillRect/>
          </a:stretch>
        </p:blipFill>
        <p:spPr>
          <a:xfrm>
            <a:off x="228600" y="1600200"/>
            <a:ext cx="8382000" cy="4876800"/>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429000"/>
            <a:ext cx="9144000" cy="3671888"/>
          </a:xfrm>
        </p:spPr>
        <p:txBody>
          <a:bodyPr rtlCol="0">
            <a:normAutofit fontScale="55000" lnSpcReduction="20000"/>
          </a:bodyPr>
          <a:lstStyle/>
          <a:p>
            <a:pPr algn="ctr" eaLnBrk="1" fontAlgn="auto" hangingPunct="1">
              <a:spcAft>
                <a:spcPts val="0"/>
              </a:spcAft>
              <a:buFont typeface="Arial" charset="0"/>
              <a:buNone/>
              <a:defRPr/>
            </a:pPr>
            <a:r>
              <a:rPr lang="el-GR" sz="3800" dirty="0" smtClean="0"/>
              <a:t>Καρκίνος του μαστού. </a:t>
            </a:r>
            <a:r>
              <a:rPr lang="el-GR" sz="3800" dirty="0" err="1"/>
              <a:t>Α</a:t>
            </a:r>
            <a:r>
              <a:rPr lang="el-GR" sz="3800" dirty="0" err="1" smtClean="0"/>
              <a:t>νοσοϊστοχημική</a:t>
            </a:r>
            <a:r>
              <a:rPr lang="el-GR" sz="3800" dirty="0" smtClean="0"/>
              <a:t> χρώση για HER2 / </a:t>
            </a:r>
            <a:r>
              <a:rPr lang="el-GR" sz="3800" dirty="0" err="1" smtClean="0"/>
              <a:t>neu</a:t>
            </a:r>
            <a:r>
              <a:rPr lang="el-GR" sz="3800" dirty="0" smtClean="0"/>
              <a:t>. </a:t>
            </a:r>
          </a:p>
          <a:p>
            <a:pPr marL="0" indent="0" algn="ctr" eaLnBrk="1" fontAlgn="auto" hangingPunct="1">
              <a:spcAft>
                <a:spcPts val="0"/>
              </a:spcAft>
              <a:buFont typeface="Arial" pitchFamily="34" charset="0"/>
              <a:buNone/>
              <a:defRPr/>
            </a:pPr>
            <a:r>
              <a:rPr lang="el-GR" sz="3300" dirty="0" smtClean="0"/>
              <a:t>Μεγάλη μεγέθυνση.</a:t>
            </a:r>
          </a:p>
          <a:p>
            <a:pPr marL="0" indent="0" algn="ctr" eaLnBrk="1" fontAlgn="auto" hangingPunct="1">
              <a:spcAft>
                <a:spcPts val="0"/>
              </a:spcAft>
              <a:buFont typeface="Arial" pitchFamily="34" charset="0"/>
              <a:buNone/>
              <a:defRPr/>
            </a:pPr>
            <a:endParaRPr lang="el-GR" sz="3800" dirty="0" smtClean="0"/>
          </a:p>
          <a:p>
            <a:pPr algn="just" eaLnBrk="1" fontAlgn="auto" hangingPunct="1">
              <a:spcAft>
                <a:spcPts val="0"/>
              </a:spcAft>
              <a:buFont typeface="Arial" pitchFamily="34" charset="0"/>
              <a:buChar char="•"/>
              <a:defRPr/>
            </a:pPr>
            <a:r>
              <a:rPr lang="el-GR" dirty="0" smtClean="0"/>
              <a:t>Η </a:t>
            </a:r>
            <a:r>
              <a:rPr lang="el-GR" dirty="0" err="1" smtClean="0"/>
              <a:t>ανοσοϊστοχημική</a:t>
            </a:r>
            <a:r>
              <a:rPr lang="el-GR" dirty="0" smtClean="0"/>
              <a:t> ανίχνευση της πρωτεΐνης ΗΕ</a:t>
            </a:r>
            <a:r>
              <a:rPr lang="en-US" dirty="0" smtClean="0"/>
              <a:t>R</a:t>
            </a:r>
            <a:r>
              <a:rPr lang="el-GR" dirty="0" smtClean="0"/>
              <a:t>2 σε ιστολογική τομή από καρκίνο μαστού  παρουσιάζει έντονο </a:t>
            </a:r>
            <a:r>
              <a:rPr lang="el-GR" dirty="0" err="1" smtClean="0">
                <a:effectLst>
                  <a:outerShdw blurRad="38100" dist="38100" dir="2700000" algn="tl">
                    <a:srgbClr val="000000">
                      <a:alpha val="43137"/>
                    </a:srgbClr>
                  </a:outerShdw>
                </a:effectLst>
              </a:rPr>
              <a:t>ολομεμβρανικό</a:t>
            </a:r>
            <a:r>
              <a:rPr lang="el-GR" dirty="0" smtClean="0"/>
              <a:t> πρότυπο θετικής χρώσης (στην κυτταρική μεμβράνη).</a:t>
            </a:r>
          </a:p>
          <a:p>
            <a:pPr algn="just" eaLnBrk="1" fontAlgn="auto" hangingPunct="1">
              <a:spcAft>
                <a:spcPts val="0"/>
              </a:spcAft>
              <a:buFont typeface="Arial" pitchFamily="34" charset="0"/>
              <a:buChar char="•"/>
              <a:defRPr/>
            </a:pPr>
            <a:endParaRPr lang="el-GR" dirty="0" smtClean="0"/>
          </a:p>
          <a:p>
            <a:pPr algn="just" eaLnBrk="1" fontAlgn="auto" hangingPunct="1">
              <a:spcAft>
                <a:spcPts val="0"/>
              </a:spcAft>
              <a:buFont typeface="Arial" pitchFamily="34" charset="0"/>
              <a:buChar char="•"/>
              <a:defRPr/>
            </a:pPr>
            <a:r>
              <a:rPr lang="el-GR" dirty="0" smtClean="0"/>
              <a:t>Ποιά </a:t>
            </a:r>
            <a:r>
              <a:rPr lang="el-GR" dirty="0"/>
              <a:t>οικογένεια υποδοχέων κυτταρικής επιφάνειας περιλαμβάνει την πρωτεΐνη HER2</a:t>
            </a:r>
            <a:r>
              <a:rPr lang="el-GR" dirty="0" smtClean="0"/>
              <a:t>;</a:t>
            </a:r>
          </a:p>
          <a:p>
            <a:pPr algn="just" eaLnBrk="1" fontAlgn="auto" hangingPunct="1">
              <a:spcAft>
                <a:spcPts val="0"/>
              </a:spcAft>
              <a:buFont typeface="Wingdings" pitchFamily="2" charset="2"/>
              <a:buChar char="ü"/>
              <a:defRPr/>
            </a:pPr>
            <a:r>
              <a:rPr lang="el-GR" dirty="0" smtClean="0"/>
              <a:t>      Η οικογένεια </a:t>
            </a:r>
            <a:r>
              <a:rPr lang="el-GR" dirty="0" err="1" smtClean="0"/>
              <a:t>τυροσινοκινασών</a:t>
            </a:r>
            <a:r>
              <a:rPr lang="el-GR" dirty="0" smtClean="0"/>
              <a:t> του υποδοχέα του </a:t>
            </a:r>
            <a:r>
              <a:rPr lang="el-GR" dirty="0" err="1" smtClean="0"/>
              <a:t>επιδερμιδικού</a:t>
            </a:r>
            <a:r>
              <a:rPr lang="el-GR" dirty="0" smtClean="0"/>
              <a:t> αυξητικού παράγοντα.</a:t>
            </a:r>
          </a:p>
          <a:p>
            <a:pPr algn="just" eaLnBrk="1" fontAlgn="auto" hangingPunct="1">
              <a:spcAft>
                <a:spcPts val="0"/>
              </a:spcAft>
              <a:buFont typeface="Arial" pitchFamily="34" charset="0"/>
              <a:buChar char="•"/>
              <a:defRPr/>
            </a:pPr>
            <a:r>
              <a:rPr lang="el-GR" dirty="0" smtClean="0"/>
              <a:t>Ποιά </a:t>
            </a:r>
            <a:r>
              <a:rPr lang="el-GR" dirty="0"/>
              <a:t>είναι η διαφορά στην </a:t>
            </a:r>
            <a:r>
              <a:rPr lang="el-GR" dirty="0" smtClean="0"/>
              <a:t>πρόγνωση ασθενών </a:t>
            </a:r>
            <a:r>
              <a:rPr lang="el-GR" dirty="0"/>
              <a:t>με όγκους που παρουσιάζουν </a:t>
            </a:r>
            <a:r>
              <a:rPr lang="el-GR" dirty="0" err="1"/>
              <a:t>υπερέκφραση</a:t>
            </a:r>
            <a:r>
              <a:rPr lang="el-GR" dirty="0"/>
              <a:t> του HER2</a:t>
            </a:r>
            <a:r>
              <a:rPr lang="el-GR" dirty="0" smtClean="0"/>
              <a:t>;</a:t>
            </a:r>
          </a:p>
          <a:p>
            <a:pPr algn="just" eaLnBrk="1" fontAlgn="auto" hangingPunct="1">
              <a:spcAft>
                <a:spcPts val="0"/>
              </a:spcAft>
              <a:buFont typeface="Wingdings" pitchFamily="2" charset="2"/>
              <a:buChar char="ü"/>
              <a:defRPr/>
            </a:pPr>
            <a:r>
              <a:rPr lang="el-GR" dirty="0" smtClean="0"/>
              <a:t>     Γενικά</a:t>
            </a:r>
            <a:r>
              <a:rPr lang="el-GR" dirty="0"/>
              <a:t>, αυτοί οι ασθενείς έχουν </a:t>
            </a:r>
            <a:r>
              <a:rPr lang="el-GR" dirty="0" smtClean="0"/>
              <a:t>χειρότερη </a:t>
            </a:r>
            <a:r>
              <a:rPr lang="el-GR" dirty="0"/>
              <a:t>πρόγνωση σε σύγκριση με </a:t>
            </a:r>
            <a:r>
              <a:rPr lang="el-GR" dirty="0" smtClean="0"/>
              <a:t>ασθενείς </a:t>
            </a:r>
            <a:r>
              <a:rPr lang="el-GR" dirty="0"/>
              <a:t>με όγκους </a:t>
            </a:r>
            <a:r>
              <a:rPr lang="el-GR" dirty="0" smtClean="0"/>
              <a:t>αρνητικούς  για HER2</a:t>
            </a:r>
            <a:r>
              <a:rPr lang="el-GR" dirty="0"/>
              <a:t>.</a:t>
            </a:r>
            <a:endParaRPr lang="el-GR" dirty="0" smtClean="0"/>
          </a:p>
          <a:p>
            <a:pPr algn="just" eaLnBrk="1" fontAlgn="auto" hangingPunct="1">
              <a:spcAft>
                <a:spcPts val="0"/>
              </a:spcAft>
              <a:buFont typeface="Arial" pitchFamily="34" charset="0"/>
              <a:buChar char="•"/>
              <a:defRPr/>
            </a:pPr>
            <a:endParaRPr lang="el-GR" dirty="0"/>
          </a:p>
        </p:txBody>
      </p:sp>
      <p:pic>
        <p:nvPicPr>
          <p:cNvPr id="3075" name="Picture 2" descr="C:\Users\Νεφέλη\Desktop\neo380.jpg"/>
          <p:cNvPicPr>
            <a:picLocks noChangeAspect="1" noChangeArrowheads="1"/>
          </p:cNvPicPr>
          <p:nvPr/>
        </p:nvPicPr>
        <p:blipFill>
          <a:blip r:embed="rId3" cstate="print"/>
          <a:srcRect/>
          <a:stretch>
            <a:fillRect/>
          </a:stretch>
        </p:blipFill>
        <p:spPr bwMode="auto">
          <a:xfrm>
            <a:off x="2433638" y="233363"/>
            <a:ext cx="4445000" cy="317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501007"/>
            <a:ext cx="9144000" cy="3960243"/>
          </a:xfrm>
        </p:spPr>
        <p:txBody>
          <a:bodyPr rtlCol="0">
            <a:normAutofit fontScale="47500" lnSpcReduction="20000"/>
          </a:bodyPr>
          <a:lstStyle/>
          <a:p>
            <a:pPr algn="ctr" eaLnBrk="1" fontAlgn="auto" hangingPunct="1">
              <a:spcAft>
                <a:spcPts val="0"/>
              </a:spcAft>
              <a:buFont typeface="Arial" charset="0"/>
              <a:buNone/>
              <a:defRPr/>
            </a:pPr>
            <a:r>
              <a:rPr lang="el-GR" sz="4200" dirty="0" smtClean="0"/>
              <a:t>Καρκίνος του μαστού. </a:t>
            </a:r>
            <a:r>
              <a:rPr lang="el-GR" sz="4200" dirty="0"/>
              <a:t>Α</a:t>
            </a:r>
            <a:r>
              <a:rPr lang="el-GR" sz="4200" dirty="0" smtClean="0"/>
              <a:t>νάλυση κυτταρομετρίας ροής του περιεχομένου DNA</a:t>
            </a:r>
          </a:p>
          <a:p>
            <a:pPr algn="just" eaLnBrk="1" fontAlgn="auto" hangingPunct="1">
              <a:spcAft>
                <a:spcPts val="0"/>
              </a:spcAft>
              <a:buFont typeface="Arial" pitchFamily="34" charset="0"/>
              <a:buChar char="•"/>
              <a:defRPr/>
            </a:pPr>
            <a:r>
              <a:rPr lang="el-GR" sz="3400" dirty="0" smtClean="0"/>
              <a:t>Διεσπαρμένα κύτταρα καρκίνου του μαστού από δύο διαφορετικούς ασθενείς, χρωματίστηκαν με φθορίζουσα χρωστική παρεμβαλλόμενη στο </a:t>
            </a:r>
            <a:r>
              <a:rPr lang="en-US" sz="3400" dirty="0" smtClean="0"/>
              <a:t>D</a:t>
            </a:r>
            <a:r>
              <a:rPr lang="el-GR" sz="3400" dirty="0" smtClean="0"/>
              <a:t>ΝΑ και αναλύθηκαν με </a:t>
            </a:r>
            <a:r>
              <a:rPr lang="el-GR" sz="3400" dirty="0" err="1" smtClean="0"/>
              <a:t>κυτταρομετρία</a:t>
            </a:r>
            <a:r>
              <a:rPr lang="el-GR" sz="3400" dirty="0" smtClean="0"/>
              <a:t> ροής. Στο γράφημα παρουσιάζονται τα αντίστοιχα ιστογράμματα αριθμού κυττάρων έναντι της εντάσεως φθορισμού τους. </a:t>
            </a:r>
          </a:p>
          <a:p>
            <a:pPr algn="just" eaLnBrk="1" fontAlgn="auto" hangingPunct="1">
              <a:spcAft>
                <a:spcPts val="0"/>
              </a:spcAft>
              <a:buFont typeface="Arial" pitchFamily="34" charset="0"/>
              <a:buChar char="•"/>
              <a:defRPr/>
            </a:pPr>
            <a:r>
              <a:rPr lang="el-GR" sz="3400" dirty="0" smtClean="0"/>
              <a:t>Οι πράσινες περιοχές των ιστογραμμάτων αντιπροσωπεύουν κύτταρα με ποσότητα  </a:t>
            </a:r>
            <a:r>
              <a:rPr lang="en-US" sz="3400" dirty="0" smtClean="0"/>
              <a:t>D</a:t>
            </a:r>
            <a:r>
              <a:rPr lang="el-GR" sz="3400" dirty="0" smtClean="0"/>
              <a:t>ΝΑ</a:t>
            </a:r>
            <a:r>
              <a:rPr lang="el-GR" sz="3400" dirty="0" smtClean="0">
                <a:solidFill>
                  <a:srgbClr val="FF0000"/>
                </a:solidFill>
              </a:rPr>
              <a:t> </a:t>
            </a:r>
            <a:r>
              <a:rPr lang="el-GR" sz="3400" dirty="0" smtClean="0"/>
              <a:t>2</a:t>
            </a:r>
            <a:r>
              <a:rPr lang="en-US" sz="3400" dirty="0" smtClean="0"/>
              <a:t>n</a:t>
            </a:r>
            <a:r>
              <a:rPr lang="en-US" sz="3400" dirty="0" smtClean="0">
                <a:solidFill>
                  <a:srgbClr val="FF0000"/>
                </a:solidFill>
              </a:rPr>
              <a:t> </a:t>
            </a:r>
            <a:r>
              <a:rPr lang="el-GR" sz="3400" dirty="0" smtClean="0"/>
              <a:t>στη φάση G0 ή G1 του κυτταρικού κύκλου</a:t>
            </a:r>
            <a:r>
              <a:rPr lang="el-GR" sz="3400" dirty="0"/>
              <a:t>. Το </a:t>
            </a:r>
            <a:r>
              <a:rPr lang="el-GR" sz="3400" i="1" dirty="0"/>
              <a:t>δεξί</a:t>
            </a:r>
            <a:r>
              <a:rPr lang="el-GR" sz="3400" dirty="0"/>
              <a:t> τμήμα της κυανής περιοχής αντιπροσωπεύει κύτταρα με διπλάσια </a:t>
            </a:r>
            <a:r>
              <a:rPr lang="el-GR" sz="3400" dirty="0" smtClean="0"/>
              <a:t>από την κανονική </a:t>
            </a:r>
            <a:r>
              <a:rPr lang="el-GR" sz="3400" dirty="0"/>
              <a:t>ποσότητα DNA (δηλ. </a:t>
            </a:r>
            <a:r>
              <a:rPr lang="el-GR" sz="3400" dirty="0" smtClean="0"/>
              <a:t>4</a:t>
            </a:r>
            <a:r>
              <a:rPr lang="en-US" sz="3400" dirty="0" smtClean="0"/>
              <a:t>n</a:t>
            </a:r>
            <a:r>
              <a:rPr lang="el-GR" sz="3400" dirty="0" smtClean="0"/>
              <a:t>). </a:t>
            </a:r>
            <a:r>
              <a:rPr lang="el-GR" sz="3400" dirty="0"/>
              <a:t>Επομένως, αυτά τα κύτταρα βρίσκονται στις φάσεις G2 και M. Η μπλε περιοχή στα </a:t>
            </a:r>
            <a:r>
              <a:rPr lang="el-GR" sz="3400" i="1" dirty="0" smtClean="0"/>
              <a:t>αριστερά</a:t>
            </a:r>
            <a:r>
              <a:rPr lang="el-GR" sz="3400" dirty="0" smtClean="0"/>
              <a:t> </a:t>
            </a:r>
            <a:r>
              <a:rPr lang="el-GR" sz="3400" dirty="0"/>
              <a:t>αντιπροσωπεύει </a:t>
            </a:r>
            <a:r>
              <a:rPr lang="el-GR" sz="3400" dirty="0" smtClean="0"/>
              <a:t>τη </a:t>
            </a:r>
            <a:r>
              <a:rPr lang="el-GR" sz="3400" dirty="0"/>
              <a:t>φάση S</a:t>
            </a:r>
            <a:r>
              <a:rPr lang="el-GR" sz="3400" dirty="0" smtClean="0"/>
              <a:t>.</a:t>
            </a:r>
          </a:p>
          <a:p>
            <a:pPr algn="just" eaLnBrk="1" fontAlgn="auto" hangingPunct="1">
              <a:spcAft>
                <a:spcPts val="0"/>
              </a:spcAft>
              <a:buFont typeface="Arial" pitchFamily="34" charset="0"/>
              <a:buChar char="•"/>
              <a:defRPr/>
            </a:pPr>
            <a:r>
              <a:rPr lang="el-GR" sz="3400" dirty="0"/>
              <a:t>Πώς σχετίζονται αυτά τα προφίλ με τους ρυθμούς ανάπτυξης των όγκων</a:t>
            </a:r>
            <a:r>
              <a:rPr lang="el-GR" sz="3400" dirty="0" smtClean="0"/>
              <a:t>;</a:t>
            </a:r>
          </a:p>
          <a:p>
            <a:pPr algn="just" eaLnBrk="1" fontAlgn="auto" hangingPunct="1">
              <a:spcAft>
                <a:spcPts val="0"/>
              </a:spcAft>
              <a:buFont typeface="Arial" charset="0"/>
              <a:buNone/>
              <a:defRPr/>
            </a:pPr>
            <a:r>
              <a:rPr lang="el-GR" sz="3400" dirty="0" smtClean="0"/>
              <a:t>     -Το </a:t>
            </a:r>
            <a:r>
              <a:rPr lang="el-GR" sz="3400" dirty="0"/>
              <a:t>κλάσμα των κυττάρων που βρίσκονται </a:t>
            </a:r>
            <a:r>
              <a:rPr lang="el-GR" sz="3400" dirty="0" smtClean="0"/>
              <a:t>εντός της φάσης </a:t>
            </a:r>
            <a:r>
              <a:rPr lang="en-US" sz="3400" dirty="0" smtClean="0">
                <a:effectLst>
                  <a:outerShdw blurRad="38100" dist="38100" dir="2700000" algn="tl">
                    <a:srgbClr val="000000">
                      <a:alpha val="43137"/>
                    </a:srgbClr>
                  </a:outerShdw>
                </a:effectLst>
              </a:rPr>
              <a:t>S</a:t>
            </a:r>
            <a:r>
              <a:rPr lang="en-US" sz="3400" dirty="0" smtClean="0"/>
              <a:t> </a:t>
            </a:r>
            <a:r>
              <a:rPr lang="el-GR" sz="3400" dirty="0" smtClean="0"/>
              <a:t>του κυτταρικού κύκλου  </a:t>
            </a:r>
            <a:r>
              <a:rPr lang="el-GR" sz="3400" dirty="0"/>
              <a:t>ονομάζεται </a:t>
            </a:r>
            <a:r>
              <a:rPr lang="el-GR" sz="3400" dirty="0">
                <a:effectLst>
                  <a:outerShdw blurRad="38100" dist="38100" dir="2700000" algn="tl">
                    <a:srgbClr val="000000">
                      <a:alpha val="43137"/>
                    </a:srgbClr>
                  </a:outerShdw>
                </a:effectLst>
              </a:rPr>
              <a:t>κλάσμα ανάπτυξης</a:t>
            </a:r>
            <a:r>
              <a:rPr lang="el-GR" sz="3400" dirty="0"/>
              <a:t>. Οι όγκοι με υψηλά </a:t>
            </a:r>
            <a:r>
              <a:rPr lang="el-GR" sz="3400" dirty="0" smtClean="0"/>
              <a:t>τέτοια κλάσματα </a:t>
            </a:r>
            <a:r>
              <a:rPr lang="el-GR" sz="3400" dirty="0"/>
              <a:t>αναπτύσσονται πιο γρήγορα</a:t>
            </a:r>
            <a:r>
              <a:rPr lang="el-GR" sz="3400" dirty="0" smtClean="0"/>
              <a:t>.</a:t>
            </a:r>
          </a:p>
          <a:p>
            <a:pPr algn="just" eaLnBrk="1" fontAlgn="auto" hangingPunct="1">
              <a:spcAft>
                <a:spcPts val="0"/>
              </a:spcAft>
              <a:buFont typeface="Arial" pitchFamily="34" charset="0"/>
              <a:buChar char="•"/>
              <a:defRPr/>
            </a:pPr>
            <a:r>
              <a:rPr lang="el-GR" sz="3400" dirty="0"/>
              <a:t>Πώς σχετίζεται ο ρυθμός ανάπτυξης με τον </a:t>
            </a:r>
            <a:r>
              <a:rPr lang="el-GR" sz="3400" dirty="0" smtClean="0"/>
              <a:t>ιστολογικό βαθμό κακοήθειας-διαφοροποίησης  του όγκου;</a:t>
            </a:r>
          </a:p>
          <a:p>
            <a:pPr algn="just" eaLnBrk="1" fontAlgn="auto" hangingPunct="1">
              <a:spcAft>
                <a:spcPts val="0"/>
              </a:spcAft>
              <a:buFont typeface="Arial" charset="0"/>
              <a:buNone/>
              <a:defRPr/>
            </a:pPr>
            <a:r>
              <a:rPr lang="el-GR" sz="3400" dirty="0" smtClean="0"/>
              <a:t>     -Οι </a:t>
            </a:r>
            <a:r>
              <a:rPr lang="el-GR" sz="3400" dirty="0"/>
              <a:t>όγκοι που είναι </a:t>
            </a:r>
            <a:r>
              <a:rPr lang="el-GR" sz="3400" dirty="0" smtClean="0"/>
              <a:t>υψηλόβαθμης κακοήθειας  </a:t>
            </a:r>
            <a:r>
              <a:rPr lang="el-GR" sz="3400" dirty="0"/>
              <a:t>(δηλαδή, </a:t>
            </a:r>
            <a:r>
              <a:rPr lang="el-GR" sz="3400" dirty="0" smtClean="0"/>
              <a:t>χαμηλά διαφοροποιημένοι έως αδιαφοροποίητοι</a:t>
            </a:r>
            <a:r>
              <a:rPr lang="el-GR" sz="3400" dirty="0"/>
              <a:t>) συνήθως </a:t>
            </a:r>
            <a:r>
              <a:rPr lang="el-GR" sz="3400" dirty="0" smtClean="0"/>
              <a:t>εμφανίζουν </a:t>
            </a:r>
            <a:r>
              <a:rPr lang="el-GR" sz="3400" dirty="0"/>
              <a:t>υψηλό ρυθμό ανάπτυξης</a:t>
            </a:r>
            <a:r>
              <a:rPr lang="el-GR" sz="3400" dirty="0" smtClean="0"/>
              <a:t>.</a:t>
            </a:r>
          </a:p>
          <a:p>
            <a:pPr algn="just" eaLnBrk="1" fontAlgn="auto" hangingPunct="1">
              <a:spcAft>
                <a:spcPts val="0"/>
              </a:spcAft>
              <a:buFont typeface="Arial" pitchFamily="34" charset="0"/>
              <a:buChar char="•"/>
              <a:defRPr/>
            </a:pPr>
            <a:endParaRPr lang="el-GR" dirty="0"/>
          </a:p>
        </p:txBody>
      </p:sp>
      <p:pic>
        <p:nvPicPr>
          <p:cNvPr id="4099" name="Picture 2"/>
          <p:cNvPicPr>
            <a:picLocks noChangeAspect="1" noChangeArrowheads="1"/>
          </p:cNvPicPr>
          <p:nvPr/>
        </p:nvPicPr>
        <p:blipFill>
          <a:blip r:embed="rId3" cstate="print"/>
          <a:srcRect/>
          <a:stretch>
            <a:fillRect/>
          </a:stretch>
        </p:blipFill>
        <p:spPr bwMode="auto">
          <a:xfrm>
            <a:off x="2195513" y="163513"/>
            <a:ext cx="4637087" cy="3311525"/>
          </a:xfrm>
          <a:prstGeom prst="rect">
            <a:avLst/>
          </a:prstGeom>
          <a:noFill/>
          <a:ln w="9525">
            <a:noFill/>
            <a:miter lim="800000"/>
            <a:headEnd/>
            <a:tailEnd/>
          </a:ln>
        </p:spPr>
      </p:pic>
      <p:sp>
        <p:nvSpPr>
          <p:cNvPr id="4100" name="Θέση κειμένου 2"/>
          <p:cNvSpPr txBox="1">
            <a:spLocks/>
          </p:cNvSpPr>
          <p:nvPr/>
        </p:nvSpPr>
        <p:spPr bwMode="auto">
          <a:xfrm>
            <a:off x="3348038" y="1196975"/>
            <a:ext cx="1368425" cy="977900"/>
          </a:xfrm>
          <a:prstGeom prst="rect">
            <a:avLst/>
          </a:prstGeom>
          <a:noFill/>
          <a:ln w="9525">
            <a:noFill/>
            <a:miter lim="800000"/>
            <a:headEnd/>
            <a:tailEnd/>
          </a:ln>
        </p:spPr>
        <p:txBody>
          <a:bodyPr/>
          <a:lstStyle/>
          <a:p>
            <a:pPr>
              <a:spcBef>
                <a:spcPct val="20000"/>
              </a:spcBef>
              <a:buFont typeface="Arial" charset="0"/>
              <a:buNone/>
            </a:pPr>
            <a:r>
              <a:rPr lang="el-GR" sz="2000">
                <a:latin typeface="Calibri" pitchFamily="34" charset="0"/>
              </a:rPr>
              <a:t>Ασθενής Α</a:t>
            </a:r>
          </a:p>
        </p:txBody>
      </p:sp>
      <p:sp>
        <p:nvSpPr>
          <p:cNvPr id="4101" name="Θέση κειμένου 2"/>
          <p:cNvSpPr txBox="1">
            <a:spLocks/>
          </p:cNvSpPr>
          <p:nvPr/>
        </p:nvSpPr>
        <p:spPr bwMode="auto">
          <a:xfrm>
            <a:off x="5435600" y="1196975"/>
            <a:ext cx="1358900" cy="1130300"/>
          </a:xfrm>
          <a:prstGeom prst="rect">
            <a:avLst/>
          </a:prstGeom>
          <a:noFill/>
          <a:ln w="9525">
            <a:noFill/>
            <a:miter lim="800000"/>
            <a:headEnd/>
            <a:tailEnd/>
          </a:ln>
        </p:spPr>
        <p:txBody>
          <a:bodyPr/>
          <a:lstStyle/>
          <a:p>
            <a:pPr>
              <a:spcBef>
                <a:spcPct val="20000"/>
              </a:spcBef>
              <a:buFont typeface="Arial" charset="0"/>
              <a:buNone/>
            </a:pPr>
            <a:r>
              <a:rPr lang="el-GR" sz="2000">
                <a:latin typeface="Calibri" pitchFamily="34" charset="0"/>
              </a:rPr>
              <a:t>Ασθενής 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Τίτλος 1"/>
          <p:cNvSpPr>
            <a:spLocks noGrp="1"/>
          </p:cNvSpPr>
          <p:nvPr>
            <p:ph type="title"/>
          </p:nvPr>
        </p:nvSpPr>
        <p:spPr/>
        <p:txBody>
          <a:bodyPr>
            <a:normAutofit fontScale="90000"/>
          </a:bodyPr>
          <a:lstStyle/>
          <a:p>
            <a:pPr eaLnBrk="1" hangingPunct="1"/>
            <a:r>
              <a:rPr lang="el-GR" sz="2400" dirty="0" smtClean="0"/>
              <a:t>Ο όγκος της ασθενούς διπλασιάστηκε σε μέγεθος σε περίπου δύο μήνες. Μήπως αυτό σημαίνει ότι ο χρόνος κυτταρικού κύκλου για αυτά τα καρκινικά κύτταρα είναι επίσης δύο μήνες; </a:t>
            </a:r>
            <a:br>
              <a:rPr lang="el-GR" sz="2400" dirty="0" smtClean="0"/>
            </a:br>
            <a:r>
              <a:rPr lang="el-GR" sz="2400" dirty="0" smtClean="0"/>
              <a:t>Ποιές είναι οι ανάλογες θεραπευτικές εφαρμογές ;</a:t>
            </a:r>
          </a:p>
        </p:txBody>
      </p:sp>
      <p:sp>
        <p:nvSpPr>
          <p:cNvPr id="3" name="Θέση περιεχομένου 2"/>
          <p:cNvSpPr>
            <a:spLocks noGrp="1"/>
          </p:cNvSpPr>
          <p:nvPr>
            <p:ph idx="1"/>
          </p:nvPr>
        </p:nvSpPr>
        <p:spPr>
          <a:xfrm>
            <a:off x="0" y="2276475"/>
            <a:ext cx="9144000" cy="4465638"/>
          </a:xfrm>
        </p:spPr>
        <p:txBody>
          <a:bodyPr/>
          <a:lstStyle/>
          <a:p>
            <a:pPr marL="0" indent="0" algn="just" eaLnBrk="1" hangingPunct="1">
              <a:buFont typeface="Arial" charset="0"/>
              <a:buNone/>
            </a:pPr>
            <a:r>
              <a:rPr lang="el-GR" sz="2000" dirty="0" smtClean="0"/>
              <a:t>Ο διπλασιασμός της μάζας των συμπαγών όγκων συνήθως μετριέται σε μήνες. Ωστόσο, εάν μετρηθεί ο χρόνος κυτταρικού κύκλου των κυττάρων που πολλαπλασιάζονται εντός του όγκου, συνήθως είναι περίπου δύο ημέρες. Η εξήγηση αυτού του φαινομενικού παράδοξου είναι ότι η μεγάλη πλειονότητα των κυττάρων εντός ενός κλινικά αναγνωρίσιμου όγκου </a:t>
            </a:r>
            <a:r>
              <a:rPr lang="el-GR" sz="2000" i="1" dirty="0" smtClean="0"/>
              <a:t>δεν</a:t>
            </a:r>
            <a:r>
              <a:rPr lang="el-GR" sz="2000" dirty="0" smtClean="0"/>
              <a:t> πολλαπλασιάζεται. Σε επιμέρους κύτταρα, αυτό μπορεί να οφείλεται στην επίτευξη ενός τελικού γι’ αυτά βαθμού διαφοροποίησης, στην (αναστρέψιμη) διακοπή του κυτταρικού τους κύκλου ή στον προγραμματισμένο κυτταρικό θάνατό τους. Αυτή η παρατήρηση έχει σημαντικές θεραπευτικές συνέπειες. Τα πολλαπλασιαζόμενα κύτταρα είναι πιο ευαίσθητα στους περισσότερους </a:t>
            </a:r>
            <a:r>
              <a:rPr lang="el-GR" sz="2000" dirty="0" err="1" smtClean="0"/>
              <a:t>χημειοθεραπευτικούς</a:t>
            </a:r>
            <a:r>
              <a:rPr lang="el-GR" sz="2000" dirty="0" smtClean="0"/>
              <a:t> παράγοντες και στην ακτινοβολία από ό, τι τα κύτταρα που βρίσκονται σε ηρεμία. Αυτοί οι θεραπευτικοί παράγοντες παρέχονται γενικά σε πολλαπλές, χαμηλές δόσεις, προκειμένου να μειωθεί η τοξικότητά τους και να καταστεί δυνατό στα κύτταρα σε φάση</a:t>
            </a:r>
            <a:r>
              <a:rPr lang="el-GR" sz="2000" dirty="0" smtClean="0">
                <a:solidFill>
                  <a:srgbClr val="FF0000"/>
                </a:solidFill>
              </a:rPr>
              <a:t> </a:t>
            </a:r>
            <a:r>
              <a:rPr lang="el-GR" sz="2000" dirty="0" smtClean="0"/>
              <a:t>ηρεμίας να επανέλθουν στον κυτταρικό κύκλο μέχρι τον επόμενο θεραπευτικό κύκλο που θα επιδιώξει την καταστροφή τους.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3789040"/>
            <a:ext cx="9144000" cy="3168352"/>
          </a:xfrm>
        </p:spPr>
        <p:txBody>
          <a:bodyPr>
            <a:normAutofit fontScale="62500" lnSpcReduction="20000"/>
          </a:bodyPr>
          <a:lstStyle/>
          <a:p>
            <a:pPr algn="ctr"/>
            <a:r>
              <a:rPr lang="el-GR" sz="3800" dirty="0" smtClean="0"/>
              <a:t>Κυτταρολογικό επίχρισμα  του εγκεφαλονωτιαίου υγρού. </a:t>
            </a:r>
          </a:p>
          <a:p>
            <a:pPr marL="0" indent="0" algn="ctr">
              <a:buNone/>
            </a:pPr>
            <a:r>
              <a:rPr lang="el-GR" sz="3800" dirty="0" smtClean="0"/>
              <a:t>Ισχυρή μεγέθυνση.</a:t>
            </a:r>
          </a:p>
          <a:p>
            <a:pPr algn="just"/>
            <a:r>
              <a:rPr lang="el-GR" dirty="0" smtClean="0"/>
              <a:t>Αναγνωρίστε το κύτταρο δίκην σφραγιστήρος δακτυλίου που περιέχει βλέννη και τη μίτωση.</a:t>
            </a:r>
          </a:p>
          <a:p>
            <a:pPr algn="just"/>
            <a:r>
              <a:rPr lang="el-GR" dirty="0"/>
              <a:t>Πώς επηρεάζει η παρουσία </a:t>
            </a:r>
            <a:r>
              <a:rPr lang="el-GR" dirty="0" smtClean="0"/>
              <a:t>καρκινικών </a:t>
            </a:r>
            <a:r>
              <a:rPr lang="el-GR" dirty="0"/>
              <a:t>κυττάρων στο εγκεφαλονωτιαίο </a:t>
            </a:r>
            <a:r>
              <a:rPr lang="el-GR" dirty="0" smtClean="0"/>
              <a:t>υγρό (ΕΝΥ) τη </a:t>
            </a:r>
            <a:r>
              <a:rPr lang="el-GR" dirty="0" err="1" smtClean="0"/>
              <a:t>σταδιοποίηση</a:t>
            </a:r>
            <a:r>
              <a:rPr lang="el-GR" dirty="0" smtClean="0"/>
              <a:t> και τη διαβάθμιση της κακοήθειας του όγκου;</a:t>
            </a:r>
          </a:p>
          <a:p>
            <a:pPr algn="just"/>
            <a:r>
              <a:rPr lang="el-GR" dirty="0"/>
              <a:t>Η παρουσία των κυττάρων στο </a:t>
            </a:r>
            <a:r>
              <a:rPr lang="el-GR" dirty="0" smtClean="0"/>
              <a:t>ΕΝΥ </a:t>
            </a:r>
            <a:r>
              <a:rPr lang="el-GR" dirty="0"/>
              <a:t>υποδεικνύει απομακρυσμένες μεταστάσεις και συνεπώς το </a:t>
            </a:r>
            <a:r>
              <a:rPr lang="el-GR" dirty="0" smtClean="0"/>
              <a:t>κλινικό στάδιο </a:t>
            </a:r>
            <a:r>
              <a:rPr lang="el-GR" dirty="0"/>
              <a:t>του όγκου αυξάνεται </a:t>
            </a:r>
            <a:r>
              <a:rPr lang="el-GR" dirty="0" smtClean="0"/>
              <a:t>σε IV (τελικό). </a:t>
            </a:r>
            <a:r>
              <a:rPr lang="el-GR" dirty="0"/>
              <a:t>Επειδή τα κύτταρα εξακολουθούν να </a:t>
            </a:r>
            <a:r>
              <a:rPr lang="el-GR" dirty="0" smtClean="0"/>
              <a:t>εμφανίζουν ένα χαρακτηριστικό της διαφοροποίησής τους, ήτοι την  έκκριση </a:t>
            </a:r>
            <a:r>
              <a:rPr lang="el-GR" dirty="0" err="1" smtClean="0"/>
              <a:t>βλέννης</a:t>
            </a:r>
            <a:r>
              <a:rPr lang="el-GR" dirty="0" smtClean="0"/>
              <a:t>, </a:t>
            </a:r>
            <a:r>
              <a:rPr lang="el-GR" dirty="0"/>
              <a:t>ο βαθμός </a:t>
            </a:r>
            <a:r>
              <a:rPr lang="el-GR" dirty="0" smtClean="0"/>
              <a:t>κακοήθειας του όγκου </a:t>
            </a:r>
            <a:r>
              <a:rPr lang="el-GR" dirty="0"/>
              <a:t>δεν </a:t>
            </a:r>
            <a:r>
              <a:rPr lang="el-GR" dirty="0" smtClean="0"/>
              <a:t>αλλάζει, εν προκειμένω. </a:t>
            </a:r>
          </a:p>
          <a:p>
            <a:pPr algn="just"/>
            <a:endParaRPr lang="el-GR" dirty="0"/>
          </a:p>
        </p:txBody>
      </p:sp>
      <p:pic>
        <p:nvPicPr>
          <p:cNvPr id="7170" name="Picture 2" descr="C:\Users\Νεφέλη\Desktop\neo31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188640"/>
            <a:ext cx="4032448" cy="36577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Δεξιό βέλος 3"/>
          <p:cNvSpPr/>
          <p:nvPr/>
        </p:nvSpPr>
        <p:spPr>
          <a:xfrm rot="2723652">
            <a:off x="2796333" y="1534085"/>
            <a:ext cx="720080" cy="360040"/>
          </a:xfrm>
          <a:prstGeom prst="rightArrow">
            <a:avLst/>
          </a:prstGeom>
          <a:solidFill>
            <a:srgbClr val="72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9752" y="2276872"/>
            <a:ext cx="609600" cy="61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397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9392"/>
            <a:ext cx="9036496" cy="1008112"/>
          </a:xfrm>
        </p:spPr>
        <p:txBody>
          <a:bodyPr>
            <a:normAutofit/>
          </a:bodyPr>
          <a:lstStyle/>
          <a:p>
            <a:r>
              <a:rPr lang="el-GR" sz="2800" dirty="0" smtClean="0">
                <a:effectLst>
                  <a:outerShdw blurRad="38100" dist="38100" dir="2700000" algn="tl">
                    <a:srgbClr val="000000">
                      <a:alpha val="43137"/>
                    </a:srgbClr>
                  </a:outerShdw>
                </a:effectLst>
              </a:rPr>
              <a:t>Ποιά </a:t>
            </a:r>
            <a:r>
              <a:rPr lang="el-GR" sz="2800" dirty="0">
                <a:effectLst>
                  <a:outerShdw blurRad="38100" dist="38100" dir="2700000" algn="tl">
                    <a:srgbClr val="000000">
                      <a:alpha val="43137"/>
                    </a:srgbClr>
                  </a:outerShdw>
                </a:effectLst>
              </a:rPr>
              <a:t>μπορεί να είναι η αιτία της </a:t>
            </a:r>
            <a:r>
              <a:rPr lang="el-GR" sz="2800" dirty="0" err="1">
                <a:effectLst>
                  <a:outerShdw blurRad="38100" dist="38100" dir="2700000" algn="tl">
                    <a:srgbClr val="000000">
                      <a:alpha val="43137"/>
                    </a:srgbClr>
                  </a:outerShdw>
                </a:effectLst>
              </a:rPr>
              <a:t>υπερασβεστιαιμίας</a:t>
            </a:r>
            <a:r>
              <a:rPr lang="el-GR" sz="2800" dirty="0">
                <a:effectLst>
                  <a:outerShdw blurRad="38100" dist="38100" dir="2700000" algn="tl">
                    <a:srgbClr val="000000">
                      <a:alpha val="43137"/>
                    </a:srgbClr>
                  </a:outerShdw>
                </a:effectLst>
              </a:rPr>
              <a:t> σε </a:t>
            </a:r>
            <a:r>
              <a:rPr lang="el-GR" sz="2800" dirty="0" smtClean="0">
                <a:effectLst>
                  <a:outerShdw blurRad="38100" dist="38100" dir="2700000" algn="tl">
                    <a:srgbClr val="000000">
                      <a:alpha val="43137"/>
                    </a:srgbClr>
                  </a:outerShdw>
                </a:effectLst>
              </a:rPr>
              <a:t>αυτήν την </a:t>
            </a:r>
            <a:r>
              <a:rPr lang="el-GR" sz="2800" dirty="0">
                <a:effectLst>
                  <a:outerShdw blurRad="38100" dist="38100" dir="2700000" algn="tl">
                    <a:srgbClr val="000000">
                      <a:alpha val="43137"/>
                    </a:srgbClr>
                  </a:outerShdw>
                </a:effectLst>
              </a:rPr>
              <a:t>ασθενή;</a:t>
            </a:r>
          </a:p>
        </p:txBody>
      </p:sp>
      <p:sp>
        <p:nvSpPr>
          <p:cNvPr id="3" name="Θέση περιεχομένου 2"/>
          <p:cNvSpPr>
            <a:spLocks noGrp="1"/>
          </p:cNvSpPr>
          <p:nvPr>
            <p:ph idx="1"/>
          </p:nvPr>
        </p:nvSpPr>
        <p:spPr>
          <a:xfrm>
            <a:off x="0" y="908720"/>
            <a:ext cx="9144000" cy="6408712"/>
          </a:xfrm>
        </p:spPr>
        <p:txBody>
          <a:bodyPr>
            <a:normAutofit fontScale="77500" lnSpcReduction="20000"/>
          </a:bodyPr>
          <a:lstStyle/>
          <a:p>
            <a:pPr marL="0" indent="0" algn="just">
              <a:buNone/>
            </a:pPr>
            <a:r>
              <a:rPr lang="el-GR" dirty="0"/>
              <a:t>Η </a:t>
            </a:r>
            <a:r>
              <a:rPr lang="el-GR" dirty="0" err="1"/>
              <a:t>υπερασβεστιαιμία</a:t>
            </a:r>
            <a:r>
              <a:rPr lang="el-GR" dirty="0"/>
              <a:t> μπορεί να εμφανιστεί </a:t>
            </a:r>
            <a:r>
              <a:rPr lang="el-GR" dirty="0" smtClean="0"/>
              <a:t> λόγω</a:t>
            </a:r>
            <a:r>
              <a:rPr lang="el-GR" dirty="0"/>
              <a:t>: </a:t>
            </a:r>
            <a:endParaRPr lang="el-GR" dirty="0" smtClean="0"/>
          </a:p>
          <a:p>
            <a:pPr marL="0" indent="0" algn="just">
              <a:buNone/>
            </a:pPr>
            <a:r>
              <a:rPr lang="el-GR" dirty="0" smtClean="0"/>
              <a:t>1</a:t>
            </a:r>
            <a:r>
              <a:rPr lang="el-GR" dirty="0"/>
              <a:t>) </a:t>
            </a:r>
            <a:r>
              <a:rPr lang="el-GR" dirty="0" err="1"/>
              <a:t>οστεόλυσης</a:t>
            </a:r>
            <a:r>
              <a:rPr lang="el-GR" dirty="0"/>
              <a:t> λόγω οστικών βλαβών, είτε </a:t>
            </a:r>
            <a:r>
              <a:rPr lang="el-GR" dirty="0" smtClean="0"/>
              <a:t>πρωτοπαθούς είτε μεταστατικής  (δευτεροπαθούς) φύσης         ή </a:t>
            </a:r>
          </a:p>
          <a:p>
            <a:pPr marL="0" indent="0" algn="just">
              <a:buNone/>
            </a:pPr>
            <a:r>
              <a:rPr lang="el-GR" dirty="0" smtClean="0"/>
              <a:t>2</a:t>
            </a:r>
            <a:r>
              <a:rPr lang="el-GR" dirty="0"/>
              <a:t>) την παραγωγή </a:t>
            </a:r>
            <a:r>
              <a:rPr lang="el-GR" dirty="0" smtClean="0"/>
              <a:t>σχετιζομένων με τη ρύθμιση του ασβεστίου, </a:t>
            </a:r>
            <a:r>
              <a:rPr lang="el-GR" dirty="0"/>
              <a:t>ορμονικών ουσιών από </a:t>
            </a:r>
            <a:r>
              <a:rPr lang="el-GR" dirty="0" err="1" smtClean="0"/>
              <a:t>εξω</a:t>
            </a:r>
            <a:r>
              <a:rPr lang="el-GR" dirty="0" smtClean="0"/>
              <a:t>-οστικά </a:t>
            </a:r>
            <a:r>
              <a:rPr lang="el-GR" dirty="0"/>
              <a:t>νεοπλάσματα. Τα </a:t>
            </a:r>
            <a:r>
              <a:rPr lang="el-GR" dirty="0" err="1"/>
              <a:t>παρανεοπλασματικά</a:t>
            </a:r>
            <a:r>
              <a:rPr lang="el-GR" dirty="0"/>
              <a:t> σύνδρομα </a:t>
            </a:r>
            <a:r>
              <a:rPr lang="el-GR" dirty="0" smtClean="0"/>
              <a:t>αποτελούν κλινικ</a:t>
            </a:r>
            <a:r>
              <a:rPr lang="el-GR" dirty="0"/>
              <a:t>έ</a:t>
            </a:r>
            <a:r>
              <a:rPr lang="el-GR" dirty="0" smtClean="0"/>
              <a:t>ς εκδηλώσεις οι οποίες </a:t>
            </a:r>
            <a:r>
              <a:rPr lang="el-GR" dirty="0"/>
              <a:t>δεν μπορούν να εξηγηθούν από την τοπική ή </a:t>
            </a:r>
            <a:r>
              <a:rPr lang="el-GR" dirty="0" smtClean="0"/>
              <a:t>την περαιτέρω </a:t>
            </a:r>
            <a:r>
              <a:rPr lang="el-GR" dirty="0"/>
              <a:t>εξάπλωση του όγκου ή από την </a:t>
            </a:r>
            <a:r>
              <a:rPr lang="el-GR" dirty="0" err="1" smtClean="0"/>
              <a:t>ορθότοπη</a:t>
            </a:r>
            <a:r>
              <a:rPr lang="el-GR" dirty="0" smtClean="0"/>
              <a:t> παραγωγή ορμονών από τον </a:t>
            </a:r>
            <a:r>
              <a:rPr lang="el-GR" dirty="0"/>
              <a:t>ιστό από τον οποίο προέκυψε ο όγκος. Η </a:t>
            </a:r>
            <a:r>
              <a:rPr lang="el-GR" dirty="0" err="1"/>
              <a:t>υπερασβεστιαιμία</a:t>
            </a:r>
            <a:r>
              <a:rPr lang="el-GR" dirty="0"/>
              <a:t> είναι ένα εξαιρετικά κοινό </a:t>
            </a:r>
            <a:r>
              <a:rPr lang="el-GR" dirty="0" err="1" smtClean="0"/>
              <a:t>παρανεοπλασματικό</a:t>
            </a:r>
            <a:r>
              <a:rPr lang="el-GR" dirty="0" smtClean="0"/>
              <a:t> σύνδρομο· σε αυτό,  </a:t>
            </a:r>
            <a:r>
              <a:rPr lang="el-GR" dirty="0"/>
              <a:t>η</a:t>
            </a:r>
            <a:r>
              <a:rPr lang="el-GR" dirty="0" smtClean="0"/>
              <a:t> </a:t>
            </a:r>
            <a:r>
              <a:rPr lang="el-GR" dirty="0" err="1" smtClean="0"/>
              <a:t>παραθορμόνη</a:t>
            </a:r>
            <a:r>
              <a:rPr lang="el-GR" dirty="0" smtClean="0"/>
              <a:t> του </a:t>
            </a:r>
            <a:r>
              <a:rPr lang="el-GR" dirty="0"/>
              <a:t>ορού (ΡΤΗ) πρέπει να είναι </a:t>
            </a:r>
            <a:r>
              <a:rPr lang="el-GR" dirty="0" smtClean="0">
                <a:effectLst>
                  <a:outerShdw blurRad="38100" dist="38100" dir="2700000" algn="tl">
                    <a:srgbClr val="000000">
                      <a:alpha val="43137"/>
                    </a:srgbClr>
                  </a:outerShdw>
                </a:effectLst>
              </a:rPr>
              <a:t>χαμηλή,</a:t>
            </a:r>
            <a:r>
              <a:rPr lang="el-GR" dirty="0" smtClean="0"/>
              <a:t> </a:t>
            </a:r>
            <a:r>
              <a:rPr lang="el-GR" u="sng" dirty="0" smtClean="0"/>
              <a:t>παρά</a:t>
            </a:r>
            <a:r>
              <a:rPr lang="el-GR" dirty="0" smtClean="0"/>
              <a:t> την </a:t>
            </a:r>
            <a:r>
              <a:rPr lang="el-GR" dirty="0" err="1" smtClean="0"/>
              <a:t>υπερασβεστιαιμία</a:t>
            </a:r>
            <a:r>
              <a:rPr lang="el-GR" dirty="0" smtClean="0"/>
              <a:t>. Στην περίπτωση της ασθενούς μας, λοιπόν, </a:t>
            </a:r>
            <a:r>
              <a:rPr lang="el-GR" dirty="0"/>
              <a:t>η </a:t>
            </a:r>
            <a:r>
              <a:rPr lang="el-GR" dirty="0" err="1"/>
              <a:t>υπερασβεστιαιμία</a:t>
            </a:r>
            <a:r>
              <a:rPr lang="el-GR" dirty="0"/>
              <a:t> συσχετίζεται με ένα επαρκώς χαμηλό επίπεδο ΡΤΗ και χωρίς προφανή </a:t>
            </a:r>
            <a:r>
              <a:rPr lang="el-GR" dirty="0" smtClean="0"/>
              <a:t>προσβολή </a:t>
            </a:r>
            <a:r>
              <a:rPr lang="el-GR" dirty="0"/>
              <a:t>των οστών. Αυτό υποδηλώνει ότι </a:t>
            </a:r>
            <a:r>
              <a:rPr lang="el-GR" dirty="0" smtClean="0"/>
              <a:t> </a:t>
            </a:r>
            <a:r>
              <a:rPr lang="el-GR" dirty="0"/>
              <a:t>το </a:t>
            </a:r>
            <a:r>
              <a:rPr lang="el-GR" dirty="0" smtClean="0"/>
              <a:t>κακοήθες νεόπλασμα </a:t>
            </a:r>
            <a:r>
              <a:rPr lang="el-GR" dirty="0"/>
              <a:t>παράγει </a:t>
            </a:r>
            <a:r>
              <a:rPr lang="el-GR" dirty="0" smtClean="0"/>
              <a:t>μια πρωτεΐνη </a:t>
            </a:r>
            <a:r>
              <a:rPr lang="el-GR" dirty="0"/>
              <a:t>που </a:t>
            </a:r>
            <a:r>
              <a:rPr lang="el-GR" i="1" dirty="0" smtClean="0">
                <a:effectLst>
                  <a:outerShdw blurRad="38100" dist="38100" dir="2700000" algn="tl">
                    <a:srgbClr val="000000">
                      <a:alpha val="43137"/>
                    </a:srgbClr>
                  </a:outerShdw>
                </a:effectLst>
              </a:rPr>
              <a:t>προσομοιάζει</a:t>
            </a:r>
            <a:r>
              <a:rPr lang="en-US" i="1" dirty="0" smtClean="0">
                <a:effectLst>
                  <a:outerShdw blurRad="38100" dist="38100" dir="2700000" algn="tl">
                    <a:srgbClr val="000000">
                      <a:alpha val="43137"/>
                    </a:srgbClr>
                  </a:outerShdw>
                </a:effectLst>
              </a:rPr>
              <a:t>,</a:t>
            </a:r>
            <a:r>
              <a:rPr lang="el-GR" i="1" dirty="0" smtClean="0">
                <a:effectLst>
                  <a:outerShdw blurRad="38100" dist="38100" dir="2700000" algn="tl">
                    <a:srgbClr val="000000">
                      <a:alpha val="43137"/>
                    </a:srgbClr>
                  </a:outerShdw>
                </a:effectLst>
              </a:rPr>
              <a:t> χωρίς να ταυτίζεται</a:t>
            </a:r>
            <a:r>
              <a:rPr lang="el-GR" dirty="0" smtClean="0"/>
              <a:t> με την ΡΤΗ και δρα </a:t>
            </a:r>
            <a:r>
              <a:rPr lang="el-GR" i="1" dirty="0" smtClean="0"/>
              <a:t>ανάλογα με αυτήν</a:t>
            </a:r>
            <a:r>
              <a:rPr lang="el-GR" dirty="0" smtClean="0"/>
              <a:t>. Η </a:t>
            </a:r>
            <a:r>
              <a:rPr lang="el-GR" dirty="0" err="1"/>
              <a:t>υπερασβεστιαιμία</a:t>
            </a:r>
            <a:r>
              <a:rPr lang="el-GR" dirty="0"/>
              <a:t> που προκύπτει από </a:t>
            </a:r>
            <a:r>
              <a:rPr lang="el-GR" dirty="0" err="1" smtClean="0"/>
              <a:t>οστεόλυση</a:t>
            </a:r>
            <a:r>
              <a:rPr lang="el-GR" dirty="0" smtClean="0"/>
              <a:t> δευτεροπαθή λόγω οστικών μεταστάσεων, </a:t>
            </a:r>
            <a:r>
              <a:rPr lang="el-GR" dirty="0"/>
              <a:t>ΔΕΝ θεωρείται </a:t>
            </a:r>
            <a:r>
              <a:rPr lang="el-GR" dirty="0" err="1"/>
              <a:t>παρανεοπλασματικό</a:t>
            </a:r>
            <a:r>
              <a:rPr lang="el-GR" dirty="0"/>
              <a:t> σύνδρομο.</a:t>
            </a:r>
          </a:p>
        </p:txBody>
      </p:sp>
    </p:spTree>
    <p:extLst>
      <p:ext uri="{BB962C8B-B14F-4D97-AF65-F5344CB8AC3E}">
        <p14:creationId xmlns:p14="http://schemas.microsoft.com/office/powerpoint/2010/main" xmlns="" val="40352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nvPr>
        </p:nvSpPr>
        <p:spPr>
          <a:xfrm>
            <a:off x="457200" y="-171450"/>
            <a:ext cx="8229600" cy="1152525"/>
          </a:xfrm>
        </p:spPr>
        <p:txBody>
          <a:bodyPr/>
          <a:lstStyle/>
          <a:p>
            <a:pPr eaLnBrk="1" hangingPunct="1"/>
            <a:r>
              <a:rPr lang="el-GR" smtClean="0"/>
              <a:t>3</a:t>
            </a:r>
            <a:r>
              <a:rPr lang="el-GR" baseline="30000" smtClean="0"/>
              <a:t>ο</a:t>
            </a:r>
            <a:r>
              <a:rPr lang="el-GR" smtClean="0"/>
              <a:t> περιστατικό ασθενούς</a:t>
            </a:r>
          </a:p>
        </p:txBody>
      </p:sp>
      <p:sp>
        <p:nvSpPr>
          <p:cNvPr id="6147" name="Ορθογώνιο 2"/>
          <p:cNvSpPr>
            <a:spLocks noChangeArrowheads="1"/>
          </p:cNvSpPr>
          <p:nvPr/>
        </p:nvSpPr>
        <p:spPr bwMode="auto">
          <a:xfrm>
            <a:off x="0" y="1052513"/>
            <a:ext cx="9144000" cy="5324475"/>
          </a:xfrm>
          <a:prstGeom prst="rect">
            <a:avLst/>
          </a:prstGeom>
          <a:noFill/>
          <a:ln w="9525">
            <a:noFill/>
            <a:miter lim="800000"/>
            <a:headEnd/>
            <a:tailEnd/>
          </a:ln>
        </p:spPr>
        <p:txBody>
          <a:bodyPr>
            <a:spAutoFit/>
          </a:bodyPr>
          <a:lstStyle/>
          <a:p>
            <a:pPr algn="just"/>
            <a:r>
              <a:rPr lang="el-GR" sz="2000" dirty="0">
                <a:latin typeface="Calibri" pitchFamily="34" charset="0"/>
              </a:rPr>
              <a:t>Μία 44χρονη  γυναίκα προσήλθε με ιστορικό κόπωσης και απώλειας βάρους  από δυο μηνών και, από δύο εβδομάδων, ιστορικό  χαμηλού πυρετού, πρώιμου κορεσμού και πόνου στο αριστερό άνω τεταρτημόριο της κοιλιάς. Κατά τη φυσική της εξέταση, δεν διαπιστώθηκαν ψηλαφητοί λεμφαδένες, αλλά προέκυψαν ενδείξεις σπληνομεγαλίας.</a:t>
            </a:r>
          </a:p>
          <a:p>
            <a:pPr algn="just"/>
            <a:endParaRPr lang="el-GR" sz="2000" dirty="0">
              <a:latin typeface="Calibri" pitchFamily="34" charset="0"/>
            </a:endParaRPr>
          </a:p>
          <a:p>
            <a:pPr algn="just"/>
            <a:r>
              <a:rPr lang="el-GR" sz="2000" dirty="0">
                <a:latin typeface="Calibri" pitchFamily="34" charset="0"/>
              </a:rPr>
              <a:t>Η κυτταρολογική εξέταση περιφερικού αίματος ανέδειξε </a:t>
            </a:r>
            <a:r>
              <a:rPr lang="el-GR" sz="2000" b="1" dirty="0">
                <a:latin typeface="Calibri" pitchFamily="34" charset="0"/>
              </a:rPr>
              <a:t>υψηλό αριθμό λευκοκυττάρων (225.000 / </a:t>
            </a:r>
            <a:r>
              <a:rPr lang="el-GR" sz="2000" b="1" dirty="0" err="1">
                <a:latin typeface="Calibri" pitchFamily="34" charset="0"/>
              </a:rPr>
              <a:t>κυβ</a:t>
            </a:r>
            <a:r>
              <a:rPr lang="el-GR" sz="2000" b="1" dirty="0">
                <a:latin typeface="Calibri" pitchFamily="34" charset="0"/>
              </a:rPr>
              <a:t>. χιλ.)</a:t>
            </a:r>
            <a:r>
              <a:rPr lang="el-GR" sz="2000" dirty="0">
                <a:latin typeface="Calibri" pitchFamily="34" charset="0"/>
              </a:rPr>
              <a:t>,</a:t>
            </a:r>
            <a:r>
              <a:rPr lang="el-GR" sz="2000" b="1" dirty="0">
                <a:latin typeface="Calibri" pitchFamily="34" charset="0"/>
              </a:rPr>
              <a:t> </a:t>
            </a:r>
            <a:r>
              <a:rPr lang="el-GR" sz="2000" dirty="0">
                <a:latin typeface="Calibri" pitchFamily="34" charset="0"/>
              </a:rPr>
              <a:t>αντιστοιχούντα  κυρίως σε κύτταρα της μυελικής σειράς σε διαφορετικά στάδια ωρίμανσης, τα οποία περιελάμβαναν κοκκιοκύτταρα, μυελοκύτταρα, </a:t>
            </a:r>
            <a:r>
              <a:rPr lang="el-GR" sz="2000" dirty="0" err="1">
                <a:latin typeface="Calibri" pitchFamily="34" charset="0"/>
              </a:rPr>
              <a:t>μυελοβλάστες</a:t>
            </a:r>
            <a:r>
              <a:rPr lang="el-GR" sz="2000" dirty="0">
                <a:latin typeface="Calibri" pitchFamily="34" charset="0"/>
              </a:rPr>
              <a:t>, </a:t>
            </a:r>
            <a:r>
              <a:rPr lang="el-GR" sz="2000" dirty="0" err="1">
                <a:latin typeface="Calibri" pitchFamily="34" charset="0"/>
              </a:rPr>
              <a:t>βασεόφιλα</a:t>
            </a:r>
            <a:r>
              <a:rPr lang="el-GR" sz="2000" dirty="0">
                <a:latin typeface="Calibri" pitchFamily="34" charset="0"/>
              </a:rPr>
              <a:t> και </a:t>
            </a:r>
            <a:r>
              <a:rPr lang="el-GR" sz="2000" dirty="0" err="1">
                <a:latin typeface="Calibri" pitchFamily="34" charset="0"/>
              </a:rPr>
              <a:t>ηωσινόφιλα</a:t>
            </a:r>
            <a:r>
              <a:rPr lang="el-GR" sz="2000" dirty="0">
                <a:latin typeface="Calibri" pitchFamily="34" charset="0"/>
              </a:rPr>
              <a:t>. Η </a:t>
            </a:r>
            <a:r>
              <a:rPr lang="el-GR" sz="2000" dirty="0" err="1">
                <a:latin typeface="Calibri" pitchFamily="34" charset="0"/>
              </a:rPr>
              <a:t>κυτταρογενετική</a:t>
            </a:r>
            <a:r>
              <a:rPr lang="el-GR" sz="2000" dirty="0">
                <a:latin typeface="Calibri" pitchFamily="34" charset="0"/>
              </a:rPr>
              <a:t> ανάλυση των αυτόματα διαιρούμενων λευκοκυττάρων του περιφερικού αίματος αποκάλυψε την παρουσία </a:t>
            </a:r>
            <a:r>
              <a:rPr lang="el-GR" sz="2000" b="1" dirty="0" err="1">
                <a:latin typeface="Calibri" pitchFamily="34" charset="0"/>
              </a:rPr>
              <a:t>χρωμοσωμικής</a:t>
            </a:r>
            <a:r>
              <a:rPr lang="el-GR" sz="2000" b="1" dirty="0">
                <a:latin typeface="Calibri" pitchFamily="34" charset="0"/>
              </a:rPr>
              <a:t> </a:t>
            </a:r>
            <a:r>
              <a:rPr lang="el-GR" sz="2000" b="1" dirty="0" err="1">
                <a:latin typeface="Calibri" pitchFamily="34" charset="0"/>
              </a:rPr>
              <a:t>διαμετάθεσης</a:t>
            </a:r>
            <a:r>
              <a:rPr lang="el-GR" sz="2000" b="1" dirty="0">
                <a:latin typeface="Calibri" pitchFamily="34" charset="0"/>
              </a:rPr>
              <a:t> t(9</a:t>
            </a:r>
            <a:r>
              <a:rPr lang="en-US" sz="2000" b="1" dirty="0">
                <a:latin typeface="Calibri" pitchFamily="34" charset="0"/>
              </a:rPr>
              <a:t>;</a:t>
            </a:r>
            <a:r>
              <a:rPr lang="el-GR" sz="2000" b="1" dirty="0">
                <a:latin typeface="Calibri" pitchFamily="34" charset="0"/>
              </a:rPr>
              <a:t>22), με δημιουργία του χρωμοσώματος Φιλαδέλφειας. </a:t>
            </a:r>
          </a:p>
          <a:p>
            <a:pPr algn="just"/>
            <a:endParaRPr lang="el-GR" sz="2000" dirty="0">
              <a:latin typeface="Calibri" pitchFamily="34" charset="0"/>
            </a:endParaRPr>
          </a:p>
          <a:p>
            <a:pPr algn="just"/>
            <a:r>
              <a:rPr lang="el-GR" sz="2000" dirty="0">
                <a:latin typeface="Calibri" pitchFamily="34" charset="0"/>
              </a:rPr>
              <a:t>Η</a:t>
            </a:r>
            <a:r>
              <a:rPr lang="el-GR" sz="2000" dirty="0" smtClean="0">
                <a:latin typeface="Calibri" pitchFamily="34" charset="0"/>
              </a:rPr>
              <a:t> </a:t>
            </a:r>
            <a:r>
              <a:rPr lang="el-GR" sz="2000" dirty="0">
                <a:latin typeface="Calibri" pitchFamily="34" charset="0"/>
              </a:rPr>
              <a:t>ασθενής ξεκίνησε αγωγή με </a:t>
            </a:r>
            <a:r>
              <a:rPr lang="en-US" sz="2000" dirty="0" err="1">
                <a:latin typeface="Calibri" pitchFamily="34" charset="0"/>
              </a:rPr>
              <a:t>imatinib</a:t>
            </a:r>
            <a:r>
              <a:rPr lang="en-US" sz="2000" dirty="0">
                <a:latin typeface="Calibri" pitchFamily="34" charset="0"/>
              </a:rPr>
              <a:t> </a:t>
            </a:r>
            <a:r>
              <a:rPr lang="en-US" sz="2000" dirty="0" err="1">
                <a:latin typeface="Calibri" pitchFamily="34" charset="0"/>
              </a:rPr>
              <a:t>mesylate</a:t>
            </a:r>
            <a:r>
              <a:rPr lang="el-GR" sz="2000" dirty="0">
                <a:latin typeface="Calibri" pitchFamily="34" charset="0"/>
              </a:rPr>
              <a:t> (</a:t>
            </a:r>
            <a:r>
              <a:rPr lang="el-GR" sz="2000" dirty="0" err="1">
                <a:latin typeface="Calibri" pitchFamily="34" charset="0"/>
              </a:rPr>
              <a:t>Gleevec</a:t>
            </a:r>
            <a:r>
              <a:rPr lang="el-GR" sz="2000" dirty="0">
                <a:latin typeface="Calibri" pitchFamily="34" charset="0"/>
              </a:rPr>
              <a:t>) σε δόση 400 </a:t>
            </a:r>
            <a:r>
              <a:rPr lang="el-GR" sz="2000" dirty="0" err="1">
                <a:latin typeface="Calibri" pitchFamily="34" charset="0"/>
              </a:rPr>
              <a:t>mg</a:t>
            </a:r>
            <a:r>
              <a:rPr lang="el-GR" sz="2000" dirty="0">
                <a:latin typeface="Calibri" pitchFamily="34" charset="0"/>
              </a:rPr>
              <a:t> / ημέρα. Η κυτταρολογία του αίματος που διερευνήθηκε ένα μήνα μετά την έναρξη της θεραπείας, αποκάλυψε ότι ο αριθμός των λευκοκυττάρων είχε επιστρέψει στα κανονικά επίπεδά του.</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Ορθογώνιο 1"/>
          <p:cNvSpPr>
            <a:spLocks noChangeArrowheads="1"/>
          </p:cNvSpPr>
          <p:nvPr/>
        </p:nvSpPr>
        <p:spPr bwMode="auto">
          <a:xfrm>
            <a:off x="0" y="188913"/>
            <a:ext cx="9144000" cy="6462712"/>
          </a:xfrm>
          <a:prstGeom prst="rect">
            <a:avLst/>
          </a:prstGeom>
          <a:noFill/>
          <a:ln w="9525">
            <a:noFill/>
            <a:miter lim="800000"/>
            <a:headEnd/>
            <a:tailEnd/>
          </a:ln>
        </p:spPr>
        <p:txBody>
          <a:bodyPr>
            <a:spAutoFit/>
          </a:bodyPr>
          <a:lstStyle/>
          <a:p>
            <a:pPr algn="ctr"/>
            <a:r>
              <a:rPr lang="el-GR" sz="2000" dirty="0">
                <a:latin typeface="Calibri" pitchFamily="34" charset="0"/>
              </a:rPr>
              <a:t>Επανεμφάνιση της ασθενούς, 4 χρόνια αργότερα.</a:t>
            </a:r>
          </a:p>
          <a:p>
            <a:endParaRPr lang="el-GR" dirty="0">
              <a:latin typeface="Calibri" pitchFamily="34" charset="0"/>
            </a:endParaRPr>
          </a:p>
          <a:p>
            <a:pPr algn="just"/>
            <a:r>
              <a:rPr lang="el-GR" dirty="0">
                <a:latin typeface="Calibri" pitchFamily="34" charset="0"/>
              </a:rPr>
              <a:t>Η ασθενής παρουσιάζει από μηνός οστικά άλγη, απώλεια βάρους, νυχτερινές εφιδρώσεις, πυρετό και </a:t>
            </a:r>
            <a:r>
              <a:rPr lang="el-GR" b="1" dirty="0">
                <a:latin typeface="Calibri" pitchFamily="34" charset="0"/>
              </a:rPr>
              <a:t>πρόωρο κορεσμό</a:t>
            </a:r>
            <a:r>
              <a:rPr lang="el-GR" dirty="0">
                <a:latin typeface="Calibri" pitchFamily="34" charset="0"/>
              </a:rPr>
              <a:t>. Η φυσική εξέταση αποκαλύπτει την επανεμφάνιση  </a:t>
            </a:r>
            <a:r>
              <a:rPr lang="el-GR" b="1" dirty="0">
                <a:latin typeface="Calibri" pitchFamily="34" charset="0"/>
              </a:rPr>
              <a:t>μαζικής</a:t>
            </a:r>
            <a:r>
              <a:rPr lang="el-GR" dirty="0">
                <a:latin typeface="Calibri" pitchFamily="34" charset="0"/>
              </a:rPr>
              <a:t> </a:t>
            </a:r>
            <a:r>
              <a:rPr lang="el-GR" b="1" dirty="0">
                <a:latin typeface="Calibri" pitchFamily="34" charset="0"/>
              </a:rPr>
              <a:t>σπληνομεγαλίας</a:t>
            </a:r>
            <a:r>
              <a:rPr lang="el-GR" dirty="0">
                <a:latin typeface="Calibri" pitchFamily="34" charset="0"/>
              </a:rPr>
              <a:t> που, αυτή τη φορά, περιλαμβάνει και  </a:t>
            </a:r>
            <a:r>
              <a:rPr lang="el-GR" dirty="0" err="1">
                <a:latin typeface="Calibri" pitchFamily="34" charset="0"/>
              </a:rPr>
              <a:t>λεμφαδενοπάθεια</a:t>
            </a:r>
            <a:r>
              <a:rPr lang="el-GR" dirty="0">
                <a:latin typeface="Calibri" pitchFamily="34" charset="0"/>
              </a:rPr>
              <a:t>.</a:t>
            </a:r>
          </a:p>
          <a:p>
            <a:pPr algn="just"/>
            <a:endParaRPr lang="el-GR" dirty="0">
              <a:latin typeface="Calibri" pitchFamily="34" charset="0"/>
            </a:endParaRPr>
          </a:p>
          <a:p>
            <a:pPr algn="just"/>
            <a:r>
              <a:rPr lang="el-GR" dirty="0">
                <a:latin typeface="Calibri" pitchFamily="34" charset="0"/>
              </a:rPr>
              <a:t>Η κυτταρολογική εξέταση </a:t>
            </a:r>
            <a:r>
              <a:rPr lang="el-GR" dirty="0" smtClean="0">
                <a:latin typeface="Calibri" pitchFamily="34" charset="0"/>
              </a:rPr>
              <a:t>περιφερικού </a:t>
            </a:r>
            <a:r>
              <a:rPr lang="el-GR" dirty="0">
                <a:latin typeface="Calibri" pitchFamily="34" charset="0"/>
              </a:rPr>
              <a:t>αίματος αποκαλύπτει υπεροχή των </a:t>
            </a:r>
            <a:r>
              <a:rPr lang="el-GR" b="1" dirty="0" err="1">
                <a:latin typeface="Calibri" pitchFamily="34" charset="0"/>
              </a:rPr>
              <a:t>λεμφοβλαστών</a:t>
            </a:r>
            <a:r>
              <a:rPr lang="el-GR" dirty="0">
                <a:latin typeface="Calibri" pitchFamily="34" charset="0"/>
              </a:rPr>
              <a:t>. Η ανάλυση με  </a:t>
            </a:r>
            <a:r>
              <a:rPr lang="el-GR" dirty="0" err="1">
                <a:latin typeface="Calibri" pitchFamily="34" charset="0"/>
              </a:rPr>
              <a:t>κυτταρομετρία</a:t>
            </a:r>
            <a:r>
              <a:rPr lang="el-GR" dirty="0">
                <a:latin typeface="Calibri" pitchFamily="34" charset="0"/>
              </a:rPr>
              <a:t> ροής δείχνει ότι η πλειονότητα των μονοπύρηνων κυττάρων  του περιφερικού αίματος φέρει τους </a:t>
            </a:r>
            <a:r>
              <a:rPr lang="el-GR" b="1" dirty="0">
                <a:latin typeface="Calibri" pitchFamily="34" charset="0"/>
              </a:rPr>
              <a:t>χαρακτηριστικούς των Β </a:t>
            </a:r>
            <a:r>
              <a:rPr lang="el-GR" b="1" spc="300" dirty="0" err="1" smtClean="0">
                <a:latin typeface="Calibri" pitchFamily="34" charset="0"/>
              </a:rPr>
              <a:t>λεμφοβλαστών</a:t>
            </a:r>
            <a:r>
              <a:rPr lang="el-GR" b="1" dirty="0" smtClean="0">
                <a:latin typeface="Calibri" pitchFamily="34" charset="0"/>
              </a:rPr>
              <a:t>,  </a:t>
            </a:r>
            <a:r>
              <a:rPr lang="el-GR" b="1" dirty="0">
                <a:latin typeface="Calibri" pitchFamily="34" charset="0"/>
              </a:rPr>
              <a:t>δείκτες κυτταρικής επιφάνειας  [CD10 + (CALLA), κάπα -, λάμδα -, </a:t>
            </a:r>
            <a:r>
              <a:rPr lang="el-GR" b="1" dirty="0" err="1">
                <a:latin typeface="Calibri" pitchFamily="34" charset="0"/>
              </a:rPr>
              <a:t>TdT</a:t>
            </a:r>
            <a:r>
              <a:rPr lang="el-GR" b="1" dirty="0">
                <a:latin typeface="Calibri" pitchFamily="34" charset="0"/>
              </a:rPr>
              <a:t> +, CD2 -, CD7 -, CD19 +].</a:t>
            </a:r>
          </a:p>
          <a:p>
            <a:pPr algn="just"/>
            <a:endParaRPr lang="el-GR" dirty="0">
              <a:latin typeface="Calibri" pitchFamily="34" charset="0"/>
            </a:endParaRPr>
          </a:p>
          <a:p>
            <a:pPr algn="just"/>
            <a:r>
              <a:rPr lang="el-GR" dirty="0">
                <a:latin typeface="Calibri" pitchFamily="34" charset="0"/>
              </a:rPr>
              <a:t>Δείγματα DNA που απομονώθηκαν από το περιφερικό αίμα της ασθενούς τόσο κατά την πρώτη εμφάνιση της νόσου  όσο και κατά </a:t>
            </a:r>
            <a:r>
              <a:rPr lang="el-GR" dirty="0" smtClean="0">
                <a:latin typeface="Calibri" pitchFamily="34" charset="0"/>
              </a:rPr>
              <a:t>τη </a:t>
            </a:r>
            <a:r>
              <a:rPr lang="el-GR" dirty="0">
                <a:latin typeface="Calibri" pitchFamily="34" charset="0"/>
              </a:rPr>
              <a:t>δεύτερη </a:t>
            </a:r>
            <a:r>
              <a:rPr lang="el-GR" dirty="0" smtClean="0">
                <a:latin typeface="Calibri" pitchFamily="34" charset="0"/>
              </a:rPr>
              <a:t>εμφάνιση, </a:t>
            </a:r>
            <a:r>
              <a:rPr lang="el-GR" dirty="0">
                <a:latin typeface="Calibri" pitchFamily="34" charset="0"/>
              </a:rPr>
              <a:t>εξετάσθηκαν για αναδιατάξεις του γονιδίου </a:t>
            </a:r>
            <a:r>
              <a:rPr lang="el-GR" dirty="0" err="1">
                <a:latin typeface="Calibri" pitchFamily="34" charset="0"/>
              </a:rPr>
              <a:t>Ig</a:t>
            </a:r>
            <a:r>
              <a:rPr lang="el-GR" dirty="0">
                <a:latin typeface="Calibri" pitchFamily="34" charset="0"/>
              </a:rPr>
              <a:t> με ανάλυση </a:t>
            </a:r>
            <a:r>
              <a:rPr lang="el-GR" dirty="0" smtClean="0">
                <a:latin typeface="Calibri" pitchFamily="34" charset="0"/>
              </a:rPr>
              <a:t>αποτυπώματος </a:t>
            </a:r>
            <a:r>
              <a:rPr lang="el-GR" dirty="0">
                <a:latin typeface="Calibri" pitchFamily="34" charset="0"/>
              </a:rPr>
              <a:t>κατά </a:t>
            </a:r>
            <a:r>
              <a:rPr lang="el-GR" dirty="0" err="1">
                <a:latin typeface="Calibri" pitchFamily="34" charset="0"/>
              </a:rPr>
              <a:t>Southern</a:t>
            </a:r>
            <a:r>
              <a:rPr lang="el-GR" dirty="0">
                <a:latin typeface="Calibri" pitchFamily="34" charset="0"/>
              </a:rPr>
              <a:t> και ανέδειξαν  </a:t>
            </a:r>
            <a:r>
              <a:rPr lang="el-GR" b="1" dirty="0">
                <a:latin typeface="Calibri" pitchFamily="34" charset="0"/>
              </a:rPr>
              <a:t>μια </a:t>
            </a:r>
            <a:r>
              <a:rPr lang="el-GR" b="1" dirty="0" err="1">
                <a:latin typeface="Calibri" pitchFamily="34" charset="0"/>
              </a:rPr>
              <a:t>κλωνικά</a:t>
            </a:r>
            <a:r>
              <a:rPr lang="el-GR" b="1" dirty="0">
                <a:latin typeface="Calibri" pitchFamily="34" charset="0"/>
              </a:rPr>
              <a:t> αναδιατασσόμενη </a:t>
            </a:r>
            <a:r>
              <a:rPr lang="el-GR" b="1" dirty="0" err="1">
                <a:latin typeface="Calibri" pitchFamily="34" charset="0"/>
              </a:rPr>
              <a:t>κλωνοποιημένη</a:t>
            </a:r>
            <a:r>
              <a:rPr lang="el-GR" b="1" dirty="0">
                <a:latin typeface="Calibri" pitchFamily="34" charset="0"/>
              </a:rPr>
              <a:t>  ζώνη στο  δείγμα από τη δεύτερη εμφάνιση της νόσου που δεν υπήρχε στο δείγμα της πρώτης εμφάνισης της νόσου</a:t>
            </a:r>
            <a:r>
              <a:rPr lang="el-GR" dirty="0">
                <a:latin typeface="Calibri" pitchFamily="34" charset="0"/>
              </a:rPr>
              <a:t>, αυξάνοντας έτσι την πιθανότητα εμφάνισης ενός δεύτερου όγκου, ανεξάρτητου από τον πρώτο. Εν τούτοις, η ανάλυση </a:t>
            </a:r>
            <a:r>
              <a:rPr lang="el-GR" dirty="0" smtClean="0">
                <a:latin typeface="Calibri" pitchFamily="34" charset="0"/>
              </a:rPr>
              <a:t>αποτυπώματος </a:t>
            </a:r>
            <a:r>
              <a:rPr lang="el-GR" dirty="0">
                <a:latin typeface="Calibri" pitchFamily="34" charset="0"/>
              </a:rPr>
              <a:t>κατά  </a:t>
            </a:r>
            <a:r>
              <a:rPr lang="el-GR" dirty="0" err="1">
                <a:latin typeface="Calibri" pitchFamily="34" charset="0"/>
              </a:rPr>
              <a:t>Southern</a:t>
            </a:r>
            <a:r>
              <a:rPr lang="el-GR" dirty="0">
                <a:latin typeface="Calibri" pitchFamily="34" charset="0"/>
              </a:rPr>
              <a:t> και των δύο δειγμάτων με έναν ανιχνευτή ABL και η ανάλυση τους με RT-PCR και τους  </a:t>
            </a:r>
            <a:r>
              <a:rPr lang="el-GR" dirty="0" err="1">
                <a:latin typeface="Calibri" pitchFamily="34" charset="0"/>
              </a:rPr>
              <a:t>εκκινητές</a:t>
            </a:r>
            <a:r>
              <a:rPr lang="el-GR" dirty="0">
                <a:latin typeface="Calibri" pitchFamily="34" charset="0"/>
              </a:rPr>
              <a:t> BCR και ABL, υποδεικνύουν ότι </a:t>
            </a:r>
            <a:r>
              <a:rPr lang="el-GR" b="1" u="sng" dirty="0">
                <a:latin typeface="Calibri" pitchFamily="34" charset="0"/>
              </a:rPr>
              <a:t>αμφότερα</a:t>
            </a:r>
            <a:r>
              <a:rPr lang="el-GR" b="1" dirty="0">
                <a:latin typeface="Calibri" pitchFamily="34" charset="0"/>
              </a:rPr>
              <a:t> τα δείγματα περιέχουν την </a:t>
            </a:r>
            <a:r>
              <a:rPr lang="el-GR" b="1" u="sng" dirty="0">
                <a:latin typeface="Calibri" pitchFamily="34" charset="0"/>
              </a:rPr>
              <a:t>ίδια</a:t>
            </a:r>
            <a:r>
              <a:rPr lang="el-GR" b="1" dirty="0">
                <a:latin typeface="Calibri" pitchFamily="34" charset="0"/>
              </a:rPr>
              <a:t> αναδιάταξη BCR / ABL.</a:t>
            </a:r>
            <a:r>
              <a:rPr lang="el-GR" dirty="0">
                <a:latin typeface="Calibri" pitchFamily="34" charset="0"/>
              </a:rPr>
              <a:t> Η </a:t>
            </a:r>
            <a:r>
              <a:rPr lang="el-GR" dirty="0" err="1">
                <a:latin typeface="Calibri" pitchFamily="34" charset="0"/>
              </a:rPr>
              <a:t>κυτταρογενετική</a:t>
            </a:r>
            <a:r>
              <a:rPr lang="el-GR" dirty="0">
                <a:latin typeface="Calibri" pitchFamily="34" charset="0"/>
              </a:rPr>
              <a:t> αξιολόγηση του μυελού των οστών στη δεύτερη εμφάνιση της νόσου δείχνει και πάλι τη </a:t>
            </a:r>
            <a:r>
              <a:rPr lang="el-GR" dirty="0" err="1">
                <a:latin typeface="Calibri" pitchFamily="34" charset="0"/>
              </a:rPr>
              <a:t>διαμετάθεση</a:t>
            </a:r>
            <a:r>
              <a:rPr lang="el-GR" dirty="0">
                <a:latin typeface="Calibri" pitchFamily="34" charset="0"/>
              </a:rPr>
              <a:t> t (9</a:t>
            </a:r>
            <a:r>
              <a:rPr lang="en-US" dirty="0">
                <a:latin typeface="Calibri" pitchFamily="34" charset="0"/>
              </a:rPr>
              <a:t>;</a:t>
            </a:r>
            <a:r>
              <a:rPr lang="el-GR" dirty="0">
                <a:latin typeface="Calibri" pitchFamily="34" charset="0"/>
              </a:rPr>
              <a:t>22), καθώς και </a:t>
            </a:r>
            <a:r>
              <a:rPr lang="el-GR" i="1" dirty="0">
                <a:latin typeface="Calibri" pitchFamily="34" charset="0"/>
              </a:rPr>
              <a:t>επιπρόσθετες</a:t>
            </a:r>
            <a:r>
              <a:rPr lang="el-GR" dirty="0">
                <a:latin typeface="Calibri" pitchFamily="34" charset="0"/>
              </a:rPr>
              <a:t> </a:t>
            </a:r>
            <a:r>
              <a:rPr lang="el-GR" dirty="0" err="1">
                <a:latin typeface="Calibri" pitchFamily="34" charset="0"/>
              </a:rPr>
              <a:t>χρωμοσωμικές</a:t>
            </a:r>
            <a:r>
              <a:rPr lang="el-GR" dirty="0">
                <a:latin typeface="Calibri" pitchFamily="34" charset="0"/>
              </a:rPr>
              <a:t> ανωμαλίες, </a:t>
            </a:r>
            <a:r>
              <a:rPr lang="en-US" dirty="0">
                <a:latin typeface="Calibri" pitchFamily="34" charset="0"/>
              </a:rPr>
              <a:t>o</a:t>
            </a:r>
            <a:r>
              <a:rPr lang="el-GR" dirty="0">
                <a:latin typeface="Calibri" pitchFamily="34" charset="0"/>
              </a:rPr>
              <a:t>ι οποίες παρατηρούνται συνήθως στη βλαστική (οξεία) φάση  της χρόνιας </a:t>
            </a:r>
            <a:r>
              <a:rPr lang="el-GR" dirty="0" err="1">
                <a:latin typeface="Calibri" pitchFamily="34" charset="0"/>
              </a:rPr>
              <a:t>μυελογενούς</a:t>
            </a:r>
            <a:r>
              <a:rPr lang="el-GR" dirty="0">
                <a:latin typeface="Calibri" pitchFamily="34" charset="0"/>
              </a:rPr>
              <a:t> λευχαιμίας.</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1"/>
          </p:nvPr>
        </p:nvSpPr>
        <p:spPr>
          <a:xfrm>
            <a:off x="0" y="3716338"/>
            <a:ext cx="9144000" cy="3141662"/>
          </a:xfrm>
        </p:spPr>
        <p:txBody>
          <a:bodyPr rtlCol="0">
            <a:normAutofit fontScale="62500" lnSpcReduction="20000"/>
          </a:bodyPr>
          <a:lstStyle/>
          <a:p>
            <a:pPr algn="ctr" eaLnBrk="1" fontAlgn="auto" hangingPunct="1">
              <a:spcAft>
                <a:spcPts val="0"/>
              </a:spcAft>
              <a:buFont typeface="Arial" pitchFamily="34" charset="0"/>
              <a:buChar char="•"/>
              <a:defRPr/>
            </a:pPr>
            <a:r>
              <a:rPr lang="el-GR" sz="3300" dirty="0" err="1" smtClean="0"/>
              <a:t>Αρ.εικόνα</a:t>
            </a:r>
            <a:r>
              <a:rPr lang="el-GR" sz="3300" dirty="0" smtClean="0"/>
              <a:t>: Κυτταρολογικό επίχρισμα  περιφερικού αίματος, κατά την αρχική εμφάνιση χρόνιας </a:t>
            </a:r>
            <a:r>
              <a:rPr lang="el-GR" sz="3300" dirty="0" err="1" smtClean="0"/>
              <a:t>μυελογενούς</a:t>
            </a:r>
            <a:r>
              <a:rPr lang="el-GR" sz="3300" dirty="0" smtClean="0"/>
              <a:t> λευχαιμίας (ΧΜΛ) - Χαμηλή μεγέθυνση</a:t>
            </a:r>
          </a:p>
          <a:p>
            <a:pPr algn="ctr" eaLnBrk="1" fontAlgn="auto" hangingPunct="1">
              <a:spcAft>
                <a:spcPts val="0"/>
              </a:spcAft>
              <a:buFont typeface="Arial" pitchFamily="34" charset="0"/>
              <a:buChar char="•"/>
              <a:defRPr/>
            </a:pPr>
            <a:r>
              <a:rPr lang="el-GR" sz="3300" dirty="0" err="1" smtClean="0"/>
              <a:t>Δεξ</a:t>
            </a:r>
            <a:r>
              <a:rPr lang="el-GR" sz="3300" dirty="0" smtClean="0"/>
              <a:t>. εικόνα: φυσιολογικό επίχρισμα </a:t>
            </a:r>
            <a:r>
              <a:rPr lang="el-GR" sz="3300" dirty="0" err="1" smtClean="0"/>
              <a:t>αίματος,προςαντιπαραβολή</a:t>
            </a:r>
            <a:endParaRPr lang="el-GR" sz="3300" dirty="0" smtClean="0"/>
          </a:p>
          <a:p>
            <a:pPr algn="just" eaLnBrk="1" fontAlgn="auto" hangingPunct="1">
              <a:spcAft>
                <a:spcPts val="0"/>
              </a:spcAft>
              <a:buFont typeface="Arial" pitchFamily="34" charset="0"/>
              <a:buChar char="•"/>
              <a:defRPr/>
            </a:pPr>
            <a:r>
              <a:rPr lang="el-GR" sz="2900" dirty="0" smtClean="0"/>
              <a:t>Σε αυτήν τη μεγέθυνση, τα λευκοκύτταρα δεν είναι εύκολο να </a:t>
            </a:r>
            <a:r>
              <a:rPr lang="el-GR" sz="2900" dirty="0" err="1" smtClean="0"/>
              <a:t>ταυτοποιηθούν</a:t>
            </a:r>
            <a:r>
              <a:rPr lang="el-GR" sz="2900" dirty="0" smtClean="0"/>
              <a:t>, αλλά πρέπει να σημειωθεί ότι είναι πολυάριθμα, σε σχέση με ένα φυσιολογικό επίχρισμα αίματος. </a:t>
            </a:r>
          </a:p>
          <a:p>
            <a:pPr algn="just" eaLnBrk="1" fontAlgn="auto" hangingPunct="1">
              <a:spcAft>
                <a:spcPts val="0"/>
              </a:spcAft>
              <a:buFont typeface="Arial" charset="0"/>
              <a:buNone/>
              <a:defRPr/>
            </a:pPr>
            <a:r>
              <a:rPr lang="el-GR" sz="2900" dirty="0" smtClean="0"/>
              <a:t>     - Ως εκ τούτου, αυτή η  ασθενής έχει </a:t>
            </a:r>
            <a:r>
              <a:rPr lang="el-GR" sz="2900" dirty="0" err="1" smtClean="0">
                <a:effectLst>
                  <a:outerShdw blurRad="38100" dist="38100" dir="2700000" algn="tl">
                    <a:srgbClr val="000000">
                      <a:alpha val="43137"/>
                    </a:srgbClr>
                  </a:outerShdw>
                </a:effectLst>
              </a:rPr>
              <a:t>λευκοκυττάρωση</a:t>
            </a:r>
            <a:r>
              <a:rPr lang="el-GR" sz="2900" dirty="0" smtClean="0"/>
              <a:t>.</a:t>
            </a:r>
          </a:p>
          <a:p>
            <a:pPr algn="just" eaLnBrk="1" fontAlgn="auto" hangingPunct="1">
              <a:spcAft>
                <a:spcPts val="0"/>
              </a:spcAft>
              <a:buFont typeface="Arial" pitchFamily="34" charset="0"/>
              <a:buChar char="•"/>
              <a:defRPr/>
            </a:pPr>
            <a:r>
              <a:rPr lang="el-GR" sz="2900" dirty="0" smtClean="0"/>
              <a:t>Αίτια </a:t>
            </a:r>
            <a:r>
              <a:rPr lang="el-GR" sz="2900" dirty="0" err="1" smtClean="0"/>
              <a:t>λευκοκυττάρωσης</a:t>
            </a:r>
            <a:r>
              <a:rPr lang="en-US" sz="2900" dirty="0" smtClean="0"/>
              <a:t>;</a:t>
            </a:r>
            <a:endParaRPr lang="el-GR" sz="2900" dirty="0" smtClean="0"/>
          </a:p>
          <a:p>
            <a:pPr algn="just" eaLnBrk="1" fontAlgn="auto" hangingPunct="1">
              <a:spcAft>
                <a:spcPts val="0"/>
              </a:spcAft>
              <a:buFont typeface="Wingdings" pitchFamily="2" charset="2"/>
              <a:buChar char="v"/>
              <a:defRPr/>
            </a:pPr>
            <a:r>
              <a:rPr lang="el-GR" sz="2900" dirty="0"/>
              <a:t>Η </a:t>
            </a:r>
            <a:r>
              <a:rPr lang="el-GR" sz="2900" dirty="0" err="1"/>
              <a:t>λευκοκυττάρωση</a:t>
            </a:r>
            <a:r>
              <a:rPr lang="el-GR" sz="2900" dirty="0"/>
              <a:t> μπορεί να προκύψει από αντιδραστικό (μη </a:t>
            </a:r>
            <a:r>
              <a:rPr lang="el-GR" sz="2900" dirty="0" err="1"/>
              <a:t>νεοπλασματικό</a:t>
            </a:r>
            <a:r>
              <a:rPr lang="el-GR" sz="2900" dirty="0"/>
              <a:t>) πολλαπλασιασμό ή από </a:t>
            </a:r>
            <a:r>
              <a:rPr lang="el-GR" sz="2900" dirty="0" err="1"/>
              <a:t>νεοπλασματικό</a:t>
            </a:r>
            <a:r>
              <a:rPr lang="el-GR" sz="2900" dirty="0"/>
              <a:t> πολλαπλασιασμό (λευχαιμία). </a:t>
            </a:r>
            <a:endParaRPr lang="el-GR" sz="2900" dirty="0" smtClean="0"/>
          </a:p>
          <a:p>
            <a:pPr algn="just" eaLnBrk="1" fontAlgn="auto" hangingPunct="1">
              <a:spcAft>
                <a:spcPts val="0"/>
              </a:spcAft>
              <a:buFont typeface="Wingdings" pitchFamily="2" charset="2"/>
              <a:buChar char="v"/>
              <a:defRPr/>
            </a:pPr>
            <a:r>
              <a:rPr lang="el-GR" sz="2900" dirty="0" smtClean="0"/>
              <a:t>Τα </a:t>
            </a:r>
            <a:r>
              <a:rPr lang="el-GR" sz="2900" dirty="0"/>
              <a:t>αίτια της αντιδραστικής </a:t>
            </a:r>
            <a:r>
              <a:rPr lang="el-GR" sz="2900" dirty="0" err="1"/>
              <a:t>λευκοκυττάρωσης</a:t>
            </a:r>
            <a:r>
              <a:rPr lang="el-GR" sz="2900" dirty="0"/>
              <a:t> είναι πολλά και περιλαμβάνουν τις λοιμώξεις και τον τραυματισμό των ιστών.</a:t>
            </a:r>
            <a:endParaRPr lang="el-GR" sz="2900" dirty="0" smtClean="0"/>
          </a:p>
          <a:p>
            <a:pPr algn="just" eaLnBrk="1" fontAlgn="auto" hangingPunct="1">
              <a:spcAft>
                <a:spcPts val="0"/>
              </a:spcAft>
              <a:buFont typeface="Arial" pitchFamily="34" charset="0"/>
              <a:buChar char="•"/>
              <a:defRPr/>
            </a:pPr>
            <a:endParaRPr lang="el-GR" dirty="0"/>
          </a:p>
        </p:txBody>
      </p:sp>
      <p:pic>
        <p:nvPicPr>
          <p:cNvPr id="8195" name="Picture 2" descr="C:\Users\Νεφέλη\Desktop\neo110.jpg"/>
          <p:cNvPicPr>
            <a:picLocks noChangeAspect="1" noChangeArrowheads="1"/>
          </p:cNvPicPr>
          <p:nvPr/>
        </p:nvPicPr>
        <p:blipFill>
          <a:blip r:embed="rId3" cstate="print"/>
          <a:srcRect/>
          <a:stretch>
            <a:fillRect/>
          </a:stretch>
        </p:blipFill>
        <p:spPr bwMode="auto">
          <a:xfrm>
            <a:off x="250825" y="188913"/>
            <a:ext cx="4940300" cy="3527425"/>
          </a:xfrm>
          <a:prstGeom prst="rect">
            <a:avLst/>
          </a:prstGeom>
          <a:noFill/>
          <a:ln w="9525">
            <a:noFill/>
            <a:miter lim="800000"/>
            <a:headEnd/>
            <a:tailEnd/>
          </a:ln>
        </p:spPr>
      </p:pic>
      <p:pic>
        <p:nvPicPr>
          <p:cNvPr id="8196" name="Picture 4" descr="C:\Users\Νεφέλη\Desktop\T1507F04_Fig01A.jpg"/>
          <p:cNvPicPr>
            <a:picLocks noChangeAspect="1" noChangeArrowheads="1"/>
          </p:cNvPicPr>
          <p:nvPr/>
        </p:nvPicPr>
        <p:blipFill>
          <a:blip r:embed="rId4" cstate="print"/>
          <a:srcRect/>
          <a:stretch>
            <a:fillRect/>
          </a:stretch>
        </p:blipFill>
        <p:spPr bwMode="auto">
          <a:xfrm>
            <a:off x="5292725" y="214313"/>
            <a:ext cx="3690938" cy="350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2273</TotalTime>
  <Words>10341</Words>
  <Application>Microsoft Office PowerPoint</Application>
  <PresentationFormat>Προβολή στην οθόνη (4:3)</PresentationFormat>
  <Paragraphs>570</Paragraphs>
  <Slides>116</Slides>
  <Notes>33</Notes>
  <HiddenSlides>0</HiddenSlides>
  <MMClips>0</MMClips>
  <ScaleCrop>false</ScaleCrop>
  <HeadingPairs>
    <vt:vector size="4" baseType="variant">
      <vt:variant>
        <vt:lpstr>Θέμα</vt:lpstr>
      </vt:variant>
      <vt:variant>
        <vt:i4>1</vt:i4>
      </vt:variant>
      <vt:variant>
        <vt:lpstr>Τίτλοι διαφανειών</vt:lpstr>
      </vt:variant>
      <vt:variant>
        <vt:i4>116</vt:i4>
      </vt:variant>
    </vt:vector>
  </HeadingPairs>
  <TitlesOfParts>
    <vt:vector size="117" baseType="lpstr">
      <vt:lpstr>Θέμα του Office</vt:lpstr>
      <vt:lpstr>ΠΑΘΟΛΟΓΟΑΝΑΤΟΜΙΚΕΣ ΕΙΚΟΝΕΣ ΕΠΙΠΡΟΣΘΕΤΟΥ ΜΑΘΗΜΑΤΟΣ  ΠΕΡΙ ΝΕΟΠΛΑΣΙΑΣ</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1η περίπτωση ασθενούς </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Ανοσοϊστοχημεία για έλεγχο  συστήματος επιδιόρθωσης λαθών στο ζευγάρωμα βάσεων του DNA (MMR)</vt:lpstr>
      <vt:lpstr>Άλλη περίπτωση ανοσοϊστοχημικού ελέγχου συστήματος επιδιόρθωσης λαθών στο ζευγάρωμα βάσεων του DNA (MMR)</vt:lpstr>
      <vt:lpstr>Διαφάνεια 73</vt:lpstr>
      <vt:lpstr>Διαφάνεια 74</vt:lpstr>
      <vt:lpstr>Διαφάνεια 75</vt:lpstr>
      <vt:lpstr>Διαφάνεια 76</vt:lpstr>
      <vt:lpstr>Διαφάνεια 77</vt:lpstr>
      <vt:lpstr>Διαφάνεια 78</vt:lpstr>
      <vt:lpstr>2η περίπτωση ασθενούς</vt:lpstr>
      <vt:lpstr>Διαφάνεια 80</vt:lpstr>
      <vt:lpstr>Διαφάνεια 81</vt:lpstr>
      <vt:lpstr>Διαφάνεια 82</vt:lpstr>
      <vt:lpstr>Ινολιπώδες υπόστρωμα και  μη νεοπλασματικοί πόροι του μαζικού αδένα</vt:lpstr>
      <vt:lpstr>Διαφάνεια 84</vt:lpstr>
      <vt:lpstr>Διαφάνεια 85</vt:lpstr>
      <vt:lpstr>Διαφάνεια 86</vt:lpstr>
      <vt:lpstr>Διαφάνεια 87</vt:lpstr>
      <vt:lpstr>Διαφάνεια 88</vt:lpstr>
      <vt:lpstr>HER2/Chr17 CISH</vt:lpstr>
      <vt:lpstr>Ιστολογικά και μοριακά χαρακτηριστικά ενός πορογενούς καρκινώματος του μαστού </vt:lpstr>
      <vt:lpstr>Διαβαθμιζόμενη ανοσοϊστοχημική έκφραση  HER2</vt:lpstr>
      <vt:lpstr>Διαφάνεια 92</vt:lpstr>
      <vt:lpstr>Διαφάνεια 93</vt:lpstr>
      <vt:lpstr>Ο όγκος της ασθενούς διπλασιάστηκε σε μέγεθος σε περίπου δύο μήνες. Μήπως αυτό σημαίνει ότι ο χρόνος κυτταρικού κύκλου για αυτά τα καρκινικά κύτταρα είναι επίσης δύο μήνες;  Ποιές είναι οι ανάλογες θεραπευτικές εφαρμογές ;</vt:lpstr>
      <vt:lpstr>Διαφάνεια 95</vt:lpstr>
      <vt:lpstr>Ποιά μπορεί να είναι η αιτία της υπερασβεστιαιμίας σε αυτήν την ασθενή;</vt:lpstr>
      <vt:lpstr>3ο περιστατικό ασθενούς</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 Βλαστική κρίση ΧΜΛ – κυτταρομετρία ροής (συνέχεια). </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vector>
  </TitlesOfParts>
  <Company>University of Athens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b10f01pc</dc:creator>
  <cp:lastModifiedBy>Pathan</cp:lastModifiedBy>
  <cp:revision>200</cp:revision>
  <dcterms:created xsi:type="dcterms:W3CDTF">2020-03-01T12:19:27Z</dcterms:created>
  <dcterms:modified xsi:type="dcterms:W3CDTF">2020-05-05T08:31:32Z</dcterms:modified>
</cp:coreProperties>
</file>