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0"/>
  </p:notesMasterIdLst>
  <p:sldIdLst>
    <p:sldId id="327" r:id="rId2"/>
    <p:sldId id="334" r:id="rId3"/>
    <p:sldId id="318" r:id="rId4"/>
    <p:sldId id="320" r:id="rId5"/>
    <p:sldId id="316" r:id="rId6"/>
    <p:sldId id="317" r:id="rId7"/>
    <p:sldId id="321" r:id="rId8"/>
    <p:sldId id="322" r:id="rId9"/>
    <p:sldId id="336" r:id="rId10"/>
    <p:sldId id="314" r:id="rId11"/>
    <p:sldId id="325" r:id="rId12"/>
    <p:sldId id="335" r:id="rId13"/>
    <p:sldId id="265" r:id="rId14"/>
    <p:sldId id="288" r:id="rId15"/>
    <p:sldId id="289" r:id="rId16"/>
    <p:sldId id="290" r:id="rId17"/>
    <p:sldId id="312" r:id="rId18"/>
    <p:sldId id="306" r:id="rId19"/>
    <p:sldId id="286" r:id="rId20"/>
    <p:sldId id="287" r:id="rId21"/>
    <p:sldId id="281" r:id="rId22"/>
    <p:sldId id="282" r:id="rId23"/>
    <p:sldId id="283" r:id="rId24"/>
    <p:sldId id="323" r:id="rId25"/>
    <p:sldId id="326" r:id="rId26"/>
    <p:sldId id="285" r:id="rId27"/>
    <p:sldId id="271" r:id="rId28"/>
    <p:sldId id="272" r:id="rId29"/>
    <p:sldId id="273" r:id="rId30"/>
    <p:sldId id="274" r:id="rId31"/>
    <p:sldId id="275" r:id="rId32"/>
    <p:sldId id="256" r:id="rId33"/>
    <p:sldId id="261" r:id="rId34"/>
    <p:sldId id="313" r:id="rId35"/>
    <p:sldId id="258" r:id="rId36"/>
    <p:sldId id="259" r:id="rId37"/>
    <p:sldId id="328" r:id="rId38"/>
    <p:sldId id="337" r:id="rId39"/>
    <p:sldId id="338" r:id="rId40"/>
    <p:sldId id="339" r:id="rId41"/>
    <p:sldId id="341" r:id="rId42"/>
    <p:sldId id="342" r:id="rId43"/>
    <p:sldId id="343" r:id="rId44"/>
    <p:sldId id="344" r:id="rId45"/>
    <p:sldId id="345" r:id="rId46"/>
    <p:sldId id="346" r:id="rId47"/>
    <p:sldId id="347" r:id="rId48"/>
    <p:sldId id="348" r:id="rId49"/>
    <p:sldId id="349" r:id="rId50"/>
    <p:sldId id="350" r:id="rId51"/>
    <p:sldId id="351" r:id="rId52"/>
    <p:sldId id="352" r:id="rId53"/>
    <p:sldId id="353" r:id="rId54"/>
    <p:sldId id="354" r:id="rId55"/>
    <p:sldId id="355" r:id="rId56"/>
    <p:sldId id="356" r:id="rId57"/>
    <p:sldId id="362" r:id="rId58"/>
    <p:sldId id="363" r:id="rId59"/>
    <p:sldId id="360" r:id="rId60"/>
    <p:sldId id="361" r:id="rId61"/>
    <p:sldId id="357" r:id="rId62"/>
    <p:sldId id="358" r:id="rId63"/>
    <p:sldId id="359" r:id="rId64"/>
    <p:sldId id="364" r:id="rId65"/>
    <p:sldId id="365" r:id="rId66"/>
    <p:sldId id="366" r:id="rId67"/>
    <p:sldId id="367" r:id="rId68"/>
    <p:sldId id="368" r:id="rId69"/>
    <p:sldId id="310" r:id="rId70"/>
    <p:sldId id="333" r:id="rId71"/>
    <p:sldId id="369" r:id="rId72"/>
    <p:sldId id="370" r:id="rId73"/>
    <p:sldId id="311" r:id="rId74"/>
    <p:sldId id="307" r:id="rId75"/>
    <p:sldId id="372" r:id="rId76"/>
    <p:sldId id="373" r:id="rId77"/>
    <p:sldId id="374" r:id="rId78"/>
    <p:sldId id="371" r:id="rId7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snapToObjects="1">
      <p:cViewPr>
        <p:scale>
          <a:sx n="69" d="100"/>
          <a:sy n="69" d="100"/>
        </p:scale>
        <p:origin x="-2154" y="-10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C4E72-B77A-2146-8948-DE9B2A95276A}" type="datetimeFigureOut">
              <a:rPr lang="el-GR" smtClean="0"/>
              <a:pPr/>
              <a:t>30/3/2022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3EA5F-7D41-5C43-B684-9FE6F99C458D}" type="slidenum">
              <a:rPr lang="el-GR" smtClean="0"/>
              <a:pPr/>
              <a:t>‹#›</a:t>
            </a:fld>
            <a:endParaRPr lang="el-GR"/>
          </a:p>
        </p:txBody>
      </p:sp>
    </p:spTree>
    <p:extLst>
      <p:ext uri="{BB962C8B-B14F-4D97-AF65-F5344CB8AC3E}">
        <p14:creationId xmlns:p14="http://schemas.microsoft.com/office/powerpoint/2010/main" xmlns="" val="336472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E33EA5F-7D41-5C43-B684-9FE6F99C458D}" type="slidenum">
              <a:rPr lang="el-GR" smtClean="0"/>
              <a:pPr/>
              <a:t>32</a:t>
            </a:fld>
            <a:endParaRPr lang="el-GR"/>
          </a:p>
        </p:txBody>
      </p:sp>
    </p:spTree>
    <p:extLst>
      <p:ext uri="{BB962C8B-B14F-4D97-AF65-F5344CB8AC3E}">
        <p14:creationId xmlns:p14="http://schemas.microsoft.com/office/powerpoint/2010/main" xmlns="" val="410128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Σταφιδοειδής</a:t>
            </a:r>
            <a:endParaRPr lang="el-GR" dirty="0"/>
          </a:p>
          <a:p>
            <a:r>
              <a:rPr lang="el-GR" dirty="0"/>
              <a:t>χοντροκομμένος</a:t>
            </a:r>
          </a:p>
        </p:txBody>
      </p:sp>
      <p:sp>
        <p:nvSpPr>
          <p:cNvPr id="4" name="Θέση αριθμού διαφάνειας 3"/>
          <p:cNvSpPr>
            <a:spLocks noGrp="1"/>
          </p:cNvSpPr>
          <p:nvPr>
            <p:ph type="sldNum" sz="quarter" idx="10"/>
          </p:nvPr>
        </p:nvSpPr>
        <p:spPr/>
        <p:txBody>
          <a:bodyPr/>
          <a:lstStyle/>
          <a:p>
            <a:fld id="{5E33EA5F-7D41-5C43-B684-9FE6F99C458D}" type="slidenum">
              <a:rPr lang="el-GR" smtClean="0"/>
              <a:pPr/>
              <a:t>33</a:t>
            </a:fld>
            <a:endParaRPr lang="el-GR"/>
          </a:p>
        </p:txBody>
      </p:sp>
    </p:spTree>
    <p:extLst>
      <p:ext uri="{BB962C8B-B14F-4D97-AF65-F5344CB8AC3E}">
        <p14:creationId xmlns:p14="http://schemas.microsoft.com/office/powerpoint/2010/main" xmlns="" val="282094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E33EA5F-7D41-5C43-B684-9FE6F99C458D}" type="slidenum">
              <a:rPr lang="el-GR" smtClean="0"/>
              <a:pPr/>
              <a:t>46</a:t>
            </a:fld>
            <a:endParaRPr lang="el-GR"/>
          </a:p>
        </p:txBody>
      </p:sp>
    </p:spTree>
    <p:extLst>
      <p:ext uri="{BB962C8B-B14F-4D97-AF65-F5344CB8AC3E}">
        <p14:creationId xmlns:p14="http://schemas.microsoft.com/office/powerpoint/2010/main" xmlns="" val="4200938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E33EA5F-7D41-5C43-B684-9FE6F99C458D}" type="slidenum">
              <a:rPr lang="el-GR" smtClean="0"/>
              <a:pPr/>
              <a:t>48</a:t>
            </a:fld>
            <a:endParaRPr lang="el-GR"/>
          </a:p>
        </p:txBody>
      </p:sp>
    </p:spTree>
    <p:extLst>
      <p:ext uri="{BB962C8B-B14F-4D97-AF65-F5344CB8AC3E}">
        <p14:creationId xmlns:p14="http://schemas.microsoft.com/office/powerpoint/2010/main" xmlns="" val="286547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5E33EA5F-7D41-5C43-B684-9FE6F99C458D}" type="slidenum">
              <a:rPr lang="el-GR" smtClean="0"/>
              <a:pPr/>
              <a:t>49</a:t>
            </a:fld>
            <a:endParaRPr lang="el-GR"/>
          </a:p>
        </p:txBody>
      </p:sp>
    </p:spTree>
    <p:extLst>
      <p:ext uri="{BB962C8B-B14F-4D97-AF65-F5344CB8AC3E}">
        <p14:creationId xmlns:p14="http://schemas.microsoft.com/office/powerpoint/2010/main" xmlns="" val="3029076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30607D4-EC00-6F4F-BE43-A3A7A3F21513}"/>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5EB74BFF-0E64-DA47-A1BD-324B3CEA61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9BBB47EB-FD5F-9E4A-BA4F-323200BBB2AA}"/>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5" name="Θέση υποσέλιδου 4">
            <a:extLst>
              <a:ext uri="{FF2B5EF4-FFF2-40B4-BE49-F238E27FC236}">
                <a16:creationId xmlns:a16="http://schemas.microsoft.com/office/drawing/2014/main" xmlns="" id="{279DC9B6-C41E-8146-B4EE-3F90C943E05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044FC8A7-DE39-3E41-9F37-19342E043E73}"/>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4014005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C4E1282-47D3-804F-AE3B-207AA448581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1AE89A08-D533-1B4F-9406-3935B15F649D}"/>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92E81E7E-5AC5-5241-8818-B3AF506B18F1}"/>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5" name="Θέση υποσέλιδου 4">
            <a:extLst>
              <a:ext uri="{FF2B5EF4-FFF2-40B4-BE49-F238E27FC236}">
                <a16:creationId xmlns:a16="http://schemas.microsoft.com/office/drawing/2014/main" xmlns="" id="{43C5FEF1-3324-AC49-AEFE-F08092A86EB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7BCD3026-EBFF-5D49-8E42-75B23996A239}"/>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2570876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D2F6E276-EA7F-D34E-904E-132ABA49571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7E3EBBD4-C370-BC48-9D6C-0CCE63A5EDC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FB3B4F8F-D34A-7B41-BE80-FC21AA8763E3}"/>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5" name="Θέση υποσέλιδου 4">
            <a:extLst>
              <a:ext uri="{FF2B5EF4-FFF2-40B4-BE49-F238E27FC236}">
                <a16:creationId xmlns:a16="http://schemas.microsoft.com/office/drawing/2014/main" xmlns="" id="{AAA00AE3-ED19-B149-84DB-2818FA72C3A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BEB05839-D7D5-784B-A204-3D89401A44C8}"/>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193014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68A4BC9-AA98-864F-B205-B10626E91D6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F61F6BDA-4919-064A-9A6E-3AB6D6BEF9D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5A3C192D-DE17-A944-BBDD-D0A6CC6BD364}"/>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5" name="Θέση υποσέλιδου 4">
            <a:extLst>
              <a:ext uri="{FF2B5EF4-FFF2-40B4-BE49-F238E27FC236}">
                <a16:creationId xmlns:a16="http://schemas.microsoft.com/office/drawing/2014/main" xmlns="" id="{33DD3A3C-622B-7A41-B7BE-7BD39B3610B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07185E2F-D945-7740-87C2-A842A32876C0}"/>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3511653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8AFAB03-80B0-4649-B2F7-5227F1318B6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7342FD50-541F-6244-B2F7-DA3A9A927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xmlns="" id="{5D013621-3B82-1C46-832D-5B6DCFD7175C}"/>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5" name="Θέση υποσέλιδου 4">
            <a:extLst>
              <a:ext uri="{FF2B5EF4-FFF2-40B4-BE49-F238E27FC236}">
                <a16:creationId xmlns:a16="http://schemas.microsoft.com/office/drawing/2014/main" xmlns="" id="{36D43310-1E51-9E40-8386-78D03E6B5E8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97ECF685-E77C-674C-AB21-CD7E3C96861B}"/>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4085269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F8C06FB6-B7FD-A44E-B61D-89227047633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F3528B87-A027-C644-A753-E683F24B742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xmlns="" id="{AC080E7F-35C0-2C41-BD42-C26278F5D827}"/>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xmlns="" id="{D770BDCA-5052-8148-8A04-22BDD2238ED6}"/>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6" name="Θέση υποσέλιδου 5">
            <a:extLst>
              <a:ext uri="{FF2B5EF4-FFF2-40B4-BE49-F238E27FC236}">
                <a16:creationId xmlns:a16="http://schemas.microsoft.com/office/drawing/2014/main" xmlns="" id="{0BD06053-87F1-9547-8BDF-AEC33640512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A4E17DBD-870F-F143-99CE-A344E688A0C4}"/>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716492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44F72C1-B3B2-D445-A15C-D80F3779339A}"/>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A60EFA12-32D5-CE41-867F-BF04F37414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xmlns="" id="{250150C4-A7F7-6441-A9A4-964FDE627560}"/>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xmlns="" id="{617A9E8C-EE6E-1B4A-A9C3-3E2E104DD69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xmlns="" id="{A7058612-43BD-E146-A1BD-8F0D8E91577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xmlns="" id="{F055648E-8E4A-8E46-929C-698A5BFDAAE0}"/>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8" name="Θέση υποσέλιδου 7">
            <a:extLst>
              <a:ext uri="{FF2B5EF4-FFF2-40B4-BE49-F238E27FC236}">
                <a16:creationId xmlns:a16="http://schemas.microsoft.com/office/drawing/2014/main" xmlns="" id="{339F2452-ADC1-B147-A8A4-1A70CF4D412A}"/>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D91EF081-EE9B-8B4F-8165-21C67986A6F8}"/>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173198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6E88679-0688-FD41-8005-BC8E527ECB2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F3ADBF66-AC04-D842-B5DD-7B42FCBE1891}"/>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4" name="Θέση υποσέλιδου 3">
            <a:extLst>
              <a:ext uri="{FF2B5EF4-FFF2-40B4-BE49-F238E27FC236}">
                <a16:creationId xmlns:a16="http://schemas.microsoft.com/office/drawing/2014/main" xmlns="" id="{595054F7-02FF-B446-A225-7B1B55FE2F4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09A85ED8-CB7C-CB49-8471-8FFFA1F6FEAA}"/>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1625671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CF4B670E-0295-AC43-BAD4-D9C9B92CE07A}"/>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3" name="Θέση υποσέλιδου 2">
            <a:extLst>
              <a:ext uri="{FF2B5EF4-FFF2-40B4-BE49-F238E27FC236}">
                <a16:creationId xmlns:a16="http://schemas.microsoft.com/office/drawing/2014/main" xmlns="" id="{6F6775BE-79D1-0F47-BFAD-1A65DCD0E5CF}"/>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BC8ED86C-F581-544B-A31B-65F7929C511E}"/>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17858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C75B574-5E16-FE47-9B44-87F4154BC22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2E3E4A93-517B-EF43-B3BB-D4F8FADD40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xmlns="" id="{14833A53-92A5-0F45-9C12-4AD5812BB1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A1230702-1CA7-BC40-8822-5D3E6D3FFA88}"/>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6" name="Θέση υποσέλιδου 5">
            <a:extLst>
              <a:ext uri="{FF2B5EF4-FFF2-40B4-BE49-F238E27FC236}">
                <a16:creationId xmlns:a16="http://schemas.microsoft.com/office/drawing/2014/main" xmlns="" id="{CE7BB1D4-9BCD-6847-AAE3-DBD2553D19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C2531BC5-07F6-B34A-9B32-972E31548E4C}"/>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160881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4B02321-D32B-504A-BD1C-F2C3881BE73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3841A154-770A-8846-9F29-871CBCD58B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53A0A960-CD82-8149-8D17-95748C34F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52FECA56-9A68-D241-8AAF-EE1D06754183}"/>
              </a:ext>
            </a:extLst>
          </p:cNvPr>
          <p:cNvSpPr>
            <a:spLocks noGrp="1"/>
          </p:cNvSpPr>
          <p:nvPr>
            <p:ph type="dt" sz="half" idx="10"/>
          </p:nvPr>
        </p:nvSpPr>
        <p:spPr/>
        <p:txBody>
          <a:bodyPr/>
          <a:lstStyle/>
          <a:p>
            <a:fld id="{81EE7310-4B99-A846-89C2-721262AC6B1D}" type="datetimeFigureOut">
              <a:rPr lang="el-GR" smtClean="0"/>
              <a:pPr/>
              <a:t>30/3/2022</a:t>
            </a:fld>
            <a:endParaRPr lang="el-GR"/>
          </a:p>
        </p:txBody>
      </p:sp>
      <p:sp>
        <p:nvSpPr>
          <p:cNvPr id="6" name="Θέση υποσέλιδου 5">
            <a:extLst>
              <a:ext uri="{FF2B5EF4-FFF2-40B4-BE49-F238E27FC236}">
                <a16:creationId xmlns:a16="http://schemas.microsoft.com/office/drawing/2014/main" xmlns="" id="{F4EDA63F-CBDB-7948-8632-FF3B4623CF7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B8ADB74D-A0FB-C840-B3B4-342EA19775A5}"/>
              </a:ext>
            </a:extLst>
          </p:cNvPr>
          <p:cNvSpPr>
            <a:spLocks noGrp="1"/>
          </p:cNvSpPr>
          <p:nvPr>
            <p:ph type="sldNum" sz="quarter" idx="12"/>
          </p:nvPr>
        </p:nvSpPr>
        <p:spPr/>
        <p:txBody>
          <a:body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39291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961B09D2-805C-C840-90BB-E7F9ACD0C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F65D082B-79DA-1F41-9CDA-E348DC3CB8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16B29899-D554-F945-AD3F-620A0E721C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E7310-4B99-A846-89C2-721262AC6B1D}" type="datetimeFigureOut">
              <a:rPr lang="el-GR" smtClean="0"/>
              <a:pPr/>
              <a:t>30/3/2022</a:t>
            </a:fld>
            <a:endParaRPr lang="el-GR"/>
          </a:p>
        </p:txBody>
      </p:sp>
      <p:sp>
        <p:nvSpPr>
          <p:cNvPr id="5" name="Θέση υποσέλιδου 4">
            <a:extLst>
              <a:ext uri="{FF2B5EF4-FFF2-40B4-BE49-F238E27FC236}">
                <a16:creationId xmlns:a16="http://schemas.microsoft.com/office/drawing/2014/main" xmlns="" id="{E17E9165-42EF-1248-A13C-4EFF7E869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2FD82735-BEEC-4348-BC74-BAA66DDE29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46332-9C3A-2445-A4ED-874B76EF60C4}" type="slidenum">
              <a:rPr lang="el-GR" smtClean="0"/>
              <a:pPr/>
              <a:t>‹#›</a:t>
            </a:fld>
            <a:endParaRPr lang="el-GR"/>
          </a:p>
        </p:txBody>
      </p:sp>
    </p:spTree>
    <p:extLst>
      <p:ext uri="{BB962C8B-B14F-4D97-AF65-F5344CB8AC3E}">
        <p14:creationId xmlns:p14="http://schemas.microsoft.com/office/powerpoint/2010/main" xmlns="" val="1527955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BGRectangle">
            <a:extLst>
              <a:ext uri="{FF2B5EF4-FFF2-40B4-BE49-F238E27FC236}">
                <a16:creationId xmlns:a16="http://schemas.microsoft.com/office/drawing/2014/main" xmlns="" id="{25E8815A-9407-4234-B08F-A1E49DCD7F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42">
            <a:extLst>
              <a:ext uri="{FF2B5EF4-FFF2-40B4-BE49-F238E27FC236}">
                <a16:creationId xmlns:a16="http://schemas.microsoft.com/office/drawing/2014/main" xmlns="" id="{AD72D4D1-076F-49D3-9889-EFC4F6D7CA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Εικόνα 3" descr="Εικόνα που περιέχει φυτό, διαφορετικός, φρέσκος, λαχανικό&#10;&#10;Περιγραφή που δημιουργήθηκε αυτόματα">
            <a:extLst>
              <a:ext uri="{FF2B5EF4-FFF2-40B4-BE49-F238E27FC236}">
                <a16:creationId xmlns:a16="http://schemas.microsoft.com/office/drawing/2014/main" xmlns="" id="{1836D87E-00B0-5743-9B66-DF574A50799C}"/>
              </a:ext>
            </a:extLst>
          </p:cNvPr>
          <p:cNvPicPr>
            <a:picLocks noChangeAspect="1"/>
          </p:cNvPicPr>
          <p:nvPr/>
        </p:nvPicPr>
        <p:blipFill rotWithShape="1">
          <a:blip r:embed="rId2">
            <a:alphaModFix amt="50000"/>
          </a:blip>
          <a:srcRect t="15219" b="3554"/>
          <a:stretch/>
        </p:blipFill>
        <p:spPr>
          <a:xfrm>
            <a:off x="-3048" y="-12364"/>
            <a:ext cx="12192000" cy="6857990"/>
          </a:xfrm>
          <a:prstGeom prst="rect">
            <a:avLst/>
          </a:prstGeom>
        </p:spPr>
      </p:pic>
      <p:sp>
        <p:nvSpPr>
          <p:cNvPr id="5" name="Τίτλος 1">
            <a:extLst>
              <a:ext uri="{FF2B5EF4-FFF2-40B4-BE49-F238E27FC236}">
                <a16:creationId xmlns:a16="http://schemas.microsoft.com/office/drawing/2014/main" xmlns="" id="{D22C48AA-70AC-EF44-8343-7489D5908136}"/>
              </a:ext>
            </a:extLst>
          </p:cNvPr>
          <p:cNvSpPr>
            <a:spLocks noGrp="1"/>
          </p:cNvSpPr>
          <p:nvPr>
            <p:ph type="ctrTitle"/>
          </p:nvPr>
        </p:nvSpPr>
        <p:spPr>
          <a:xfrm>
            <a:off x="838200" y="963877"/>
            <a:ext cx="3494362" cy="4930246"/>
          </a:xfrm>
        </p:spPr>
        <p:txBody>
          <a:bodyPr vert="horz" lIns="91440" tIns="45720" rIns="91440" bIns="45720" rtlCol="0" anchor="ctr">
            <a:normAutofit/>
          </a:bodyPr>
          <a:lstStyle/>
          <a:p>
            <a:pPr algn="r"/>
            <a:r>
              <a:rPr lang="en-US" sz="4400" b="1">
                <a:solidFill>
                  <a:schemeClr val="bg1"/>
                </a:solidFill>
              </a:rPr>
              <a:t>Επιθηλιακά Νεοπλάσματα</a:t>
            </a:r>
            <a:br>
              <a:rPr lang="en-US" sz="4400" b="1">
                <a:solidFill>
                  <a:schemeClr val="bg1"/>
                </a:solidFill>
              </a:rPr>
            </a:br>
            <a:r>
              <a:rPr lang="en-US" sz="4400" b="1">
                <a:solidFill>
                  <a:schemeClr val="bg1"/>
                </a:solidFill>
              </a:rPr>
              <a:t>Μικροσκοπικό Εργαστήριο</a:t>
            </a:r>
          </a:p>
        </p:txBody>
      </p:sp>
      <p:sp>
        <p:nvSpPr>
          <p:cNvPr id="45" name="!!Line">
            <a:extLst>
              <a:ext uri="{FF2B5EF4-FFF2-40B4-BE49-F238E27FC236}">
                <a16:creationId xmlns:a16="http://schemas.microsoft.com/office/drawing/2014/main" xmlns="" id="{C9C56819-FD02-4626-ABF5-85C7463C99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8109A22F-65FE-E147-B417-955C160A7D7F}"/>
              </a:ext>
            </a:extLst>
          </p:cNvPr>
          <p:cNvSpPr txBox="1"/>
          <p:nvPr/>
        </p:nvSpPr>
        <p:spPr>
          <a:xfrm>
            <a:off x="8779716" y="4465618"/>
            <a:ext cx="3717254" cy="2857009"/>
          </a:xfrm>
          <a:prstGeom prst="rect">
            <a:avLst/>
          </a:prstGeom>
        </p:spPr>
        <p:txBody>
          <a:bodyPr vert="horz" lIns="91440" tIns="45720" rIns="91440" bIns="45720" rtlCol="0" anchor="ctr">
            <a:normAutofit/>
          </a:bodyPr>
          <a:lstStyle/>
          <a:p>
            <a:pPr algn="ctr">
              <a:lnSpc>
                <a:spcPct val="90000"/>
              </a:lnSpc>
              <a:spcBef>
                <a:spcPts val="1000"/>
              </a:spcBef>
              <a:spcAft>
                <a:spcPts val="600"/>
              </a:spcAft>
            </a:pPr>
            <a:r>
              <a:rPr lang="en-US" sz="2400" b="1" dirty="0" err="1">
                <a:solidFill>
                  <a:schemeClr val="bg1"/>
                </a:solidFill>
              </a:rPr>
              <a:t>Δέσ</a:t>
            </a:r>
            <a:r>
              <a:rPr lang="en-US" sz="2400" b="1" dirty="0">
                <a:solidFill>
                  <a:schemeClr val="bg1"/>
                </a:solidFill>
              </a:rPr>
              <a:t>π</a:t>
            </a:r>
            <a:r>
              <a:rPr lang="en-US" sz="2400" b="1" dirty="0" err="1">
                <a:solidFill>
                  <a:schemeClr val="bg1"/>
                </a:solidFill>
              </a:rPr>
              <a:t>οιν</a:t>
            </a:r>
            <a:r>
              <a:rPr lang="en-US" sz="2400" b="1" dirty="0">
                <a:solidFill>
                  <a:schemeClr val="bg1"/>
                </a:solidFill>
              </a:rPr>
              <a:t>α </a:t>
            </a:r>
            <a:r>
              <a:rPr lang="en-US" sz="2400" b="1" dirty="0" err="1">
                <a:solidFill>
                  <a:schemeClr val="bg1"/>
                </a:solidFill>
              </a:rPr>
              <a:t>Μυωτέρη</a:t>
            </a:r>
            <a:endParaRPr lang="en-US" sz="2400" b="1" dirty="0">
              <a:solidFill>
                <a:schemeClr val="bg1"/>
              </a:solidFill>
            </a:endParaRPr>
          </a:p>
          <a:p>
            <a:pPr algn="ctr">
              <a:lnSpc>
                <a:spcPct val="90000"/>
              </a:lnSpc>
              <a:spcBef>
                <a:spcPts val="1000"/>
              </a:spcBef>
              <a:spcAft>
                <a:spcPts val="600"/>
              </a:spcAft>
            </a:pPr>
            <a:r>
              <a:rPr lang="en-US" sz="2400" dirty="0" err="1">
                <a:solidFill>
                  <a:schemeClr val="bg1"/>
                </a:solidFill>
              </a:rPr>
              <a:t>Π</a:t>
            </a:r>
            <a:r>
              <a:rPr lang="en-US" sz="2400" dirty="0">
                <a:solidFill>
                  <a:schemeClr val="bg1"/>
                </a:solidFill>
              </a:rPr>
              <a:t>α</a:t>
            </a:r>
            <a:r>
              <a:rPr lang="en-US" sz="2400" dirty="0" err="1">
                <a:solidFill>
                  <a:schemeClr val="bg1"/>
                </a:solidFill>
              </a:rPr>
              <a:t>θολογο</a:t>
            </a:r>
            <a:r>
              <a:rPr lang="en-US" sz="2400" dirty="0">
                <a:solidFill>
                  <a:schemeClr val="bg1"/>
                </a:solidFill>
              </a:rPr>
              <a:t>α</a:t>
            </a:r>
            <a:r>
              <a:rPr lang="en-US" sz="2400" dirty="0" err="1">
                <a:solidFill>
                  <a:schemeClr val="bg1"/>
                </a:solidFill>
              </a:rPr>
              <a:t>ν</a:t>
            </a:r>
            <a:r>
              <a:rPr lang="en-US" sz="2400" dirty="0">
                <a:solidFill>
                  <a:schemeClr val="bg1"/>
                </a:solidFill>
              </a:rPr>
              <a:t>α</a:t>
            </a:r>
            <a:r>
              <a:rPr lang="en-US" sz="2400" dirty="0" err="1">
                <a:solidFill>
                  <a:schemeClr val="bg1"/>
                </a:solidFill>
              </a:rPr>
              <a:t>τόμος</a:t>
            </a:r>
            <a:endParaRPr lang="en-US" sz="2400" dirty="0">
              <a:solidFill>
                <a:schemeClr val="bg1"/>
              </a:solidFill>
            </a:endParaRPr>
          </a:p>
          <a:p>
            <a:pPr algn="ctr">
              <a:lnSpc>
                <a:spcPct val="90000"/>
              </a:lnSpc>
              <a:spcBef>
                <a:spcPts val="1000"/>
              </a:spcBef>
              <a:spcAft>
                <a:spcPts val="600"/>
              </a:spcAft>
            </a:pPr>
            <a:r>
              <a:rPr lang="en-US" sz="2400" dirty="0" err="1">
                <a:solidFill>
                  <a:schemeClr val="bg1"/>
                </a:solidFill>
              </a:rPr>
              <a:t>Αρετ</a:t>
            </a:r>
            <a:r>
              <a:rPr lang="en-US" sz="2400" dirty="0">
                <a:solidFill>
                  <a:schemeClr val="bg1"/>
                </a:solidFill>
              </a:rPr>
              <a:t>α</a:t>
            </a:r>
            <a:r>
              <a:rPr lang="en-US" sz="2400" dirty="0" err="1">
                <a:solidFill>
                  <a:schemeClr val="bg1"/>
                </a:solidFill>
              </a:rPr>
              <a:t>ίειο</a:t>
            </a:r>
            <a:r>
              <a:rPr lang="en-US" sz="2400" dirty="0">
                <a:solidFill>
                  <a:schemeClr val="bg1"/>
                </a:solidFill>
              </a:rPr>
              <a:t> </a:t>
            </a:r>
            <a:r>
              <a:rPr lang="en-US" sz="2400" dirty="0" err="1">
                <a:solidFill>
                  <a:schemeClr val="bg1"/>
                </a:solidFill>
              </a:rPr>
              <a:t>Νοσοκομείο</a:t>
            </a:r>
            <a:endParaRPr lang="en-US" sz="2400" dirty="0">
              <a:solidFill>
                <a:schemeClr val="bg1"/>
              </a:solidFill>
            </a:endParaRPr>
          </a:p>
        </p:txBody>
      </p:sp>
    </p:spTree>
    <p:extLst>
      <p:ext uri="{BB962C8B-B14F-4D97-AF65-F5344CB8AC3E}">
        <p14:creationId xmlns:p14="http://schemas.microsoft.com/office/powerpoint/2010/main" xmlns="" val="3488452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3805" y="195862"/>
            <a:ext cx="10515600" cy="703654"/>
          </a:xfrm>
        </p:spPr>
        <p:txBody>
          <a:bodyPr/>
          <a:lstStyle/>
          <a:p>
            <a:r>
              <a:rPr lang="en-US" dirty="0"/>
              <a:t>Normal Mitoses</a:t>
            </a:r>
            <a:endParaRPr lang="el-GR" dirty="0"/>
          </a:p>
        </p:txBody>
      </p:sp>
      <p:pic>
        <p:nvPicPr>
          <p:cNvPr id="4" name="Θέση περιεχομένου 3"/>
          <p:cNvPicPr>
            <a:picLocks noGrp="1" noChangeAspect="1"/>
          </p:cNvPicPr>
          <p:nvPr>
            <p:ph idx="1"/>
          </p:nvPr>
        </p:nvPicPr>
        <p:blipFill>
          <a:blip r:embed="rId2"/>
          <a:stretch>
            <a:fillRect/>
          </a:stretch>
        </p:blipFill>
        <p:spPr>
          <a:xfrm>
            <a:off x="2890789" y="3129157"/>
            <a:ext cx="5932577" cy="3604152"/>
          </a:xfrm>
          <a:prstGeom prst="rect">
            <a:avLst/>
          </a:prstGeom>
        </p:spPr>
      </p:pic>
      <p:pic>
        <p:nvPicPr>
          <p:cNvPr id="5" name="Εικόνα 4"/>
          <p:cNvPicPr>
            <a:picLocks noChangeAspect="1"/>
          </p:cNvPicPr>
          <p:nvPr/>
        </p:nvPicPr>
        <p:blipFill>
          <a:blip r:embed="rId3"/>
          <a:stretch>
            <a:fillRect/>
          </a:stretch>
        </p:blipFill>
        <p:spPr>
          <a:xfrm>
            <a:off x="1068780" y="1848378"/>
            <a:ext cx="2799708" cy="2569244"/>
          </a:xfrm>
          <a:prstGeom prst="rect">
            <a:avLst/>
          </a:prstGeom>
        </p:spPr>
      </p:pic>
      <p:pic>
        <p:nvPicPr>
          <p:cNvPr id="6" name="Εικόνα 5"/>
          <p:cNvPicPr>
            <a:picLocks noChangeAspect="1"/>
          </p:cNvPicPr>
          <p:nvPr/>
        </p:nvPicPr>
        <p:blipFill>
          <a:blip r:embed="rId4"/>
          <a:stretch>
            <a:fillRect/>
          </a:stretch>
        </p:blipFill>
        <p:spPr>
          <a:xfrm>
            <a:off x="4301836" y="520404"/>
            <a:ext cx="2799608" cy="2326145"/>
          </a:xfrm>
          <a:prstGeom prst="rect">
            <a:avLst/>
          </a:prstGeom>
        </p:spPr>
      </p:pic>
      <p:pic>
        <p:nvPicPr>
          <p:cNvPr id="7" name="Εικόνα 6"/>
          <p:cNvPicPr>
            <a:picLocks noChangeAspect="1"/>
          </p:cNvPicPr>
          <p:nvPr/>
        </p:nvPicPr>
        <p:blipFill>
          <a:blip r:embed="rId5"/>
          <a:stretch>
            <a:fillRect/>
          </a:stretch>
        </p:blipFill>
        <p:spPr>
          <a:xfrm>
            <a:off x="7431686" y="882201"/>
            <a:ext cx="2783360" cy="2499038"/>
          </a:xfrm>
          <a:prstGeom prst="rect">
            <a:avLst/>
          </a:prstGeom>
        </p:spPr>
      </p:pic>
      <p:sp>
        <p:nvSpPr>
          <p:cNvPr id="8" name="TextBox 7"/>
          <p:cNvSpPr txBox="1"/>
          <p:nvPr/>
        </p:nvSpPr>
        <p:spPr>
          <a:xfrm>
            <a:off x="7486258" y="3381239"/>
            <a:ext cx="2674215" cy="307777"/>
          </a:xfrm>
          <a:prstGeom prst="rect">
            <a:avLst/>
          </a:prstGeom>
          <a:noFill/>
        </p:spPr>
        <p:txBody>
          <a:bodyPr wrap="square" rtlCol="0">
            <a:spAutoFit/>
          </a:bodyPr>
          <a:lstStyle/>
          <a:p>
            <a:pPr algn="ctr"/>
            <a:r>
              <a:rPr lang="en-US" sz="1400" dirty="0"/>
              <a:t>NORMAL MITOSIS, ANAPHASE</a:t>
            </a:r>
            <a:endParaRPr lang="el-GR" sz="1400" dirty="0"/>
          </a:p>
        </p:txBody>
      </p:sp>
      <p:sp>
        <p:nvSpPr>
          <p:cNvPr id="9" name="TextBox 8"/>
          <p:cNvSpPr txBox="1"/>
          <p:nvPr/>
        </p:nvSpPr>
        <p:spPr>
          <a:xfrm>
            <a:off x="4454330" y="2863314"/>
            <a:ext cx="2493818" cy="307777"/>
          </a:xfrm>
          <a:prstGeom prst="rect">
            <a:avLst/>
          </a:prstGeom>
          <a:noFill/>
        </p:spPr>
        <p:txBody>
          <a:bodyPr wrap="square" rtlCol="0">
            <a:spAutoFit/>
          </a:bodyPr>
          <a:lstStyle/>
          <a:p>
            <a:r>
              <a:rPr lang="en-US" sz="1400" dirty="0"/>
              <a:t>NORMAL MITOSIS, METAPHASE</a:t>
            </a:r>
            <a:endParaRPr lang="el-GR" sz="1400" dirty="0"/>
          </a:p>
        </p:txBody>
      </p:sp>
      <p:sp>
        <p:nvSpPr>
          <p:cNvPr id="10" name="TextBox 9"/>
          <p:cNvSpPr txBox="1"/>
          <p:nvPr/>
        </p:nvSpPr>
        <p:spPr>
          <a:xfrm>
            <a:off x="1209850" y="4406236"/>
            <a:ext cx="2517568" cy="307777"/>
          </a:xfrm>
          <a:prstGeom prst="rect">
            <a:avLst/>
          </a:prstGeom>
          <a:noFill/>
        </p:spPr>
        <p:txBody>
          <a:bodyPr wrap="square" rtlCol="0">
            <a:spAutoFit/>
          </a:bodyPr>
          <a:lstStyle/>
          <a:p>
            <a:pPr algn="ctr"/>
            <a:r>
              <a:rPr lang="en-US" sz="1400" dirty="0"/>
              <a:t>NORMAL MITOSIS, PROPHASE</a:t>
            </a:r>
            <a:endParaRPr lang="el-GR" sz="1400" dirty="0"/>
          </a:p>
        </p:txBody>
      </p:sp>
      <p:pic>
        <p:nvPicPr>
          <p:cNvPr id="11" name="Εικόνα 10"/>
          <p:cNvPicPr>
            <a:picLocks noChangeAspect="1"/>
          </p:cNvPicPr>
          <p:nvPr/>
        </p:nvPicPr>
        <p:blipFill>
          <a:blip r:embed="rId6"/>
          <a:stretch>
            <a:fillRect/>
          </a:stretch>
        </p:blipFill>
        <p:spPr>
          <a:xfrm>
            <a:off x="8918367" y="3798937"/>
            <a:ext cx="2818119" cy="2208896"/>
          </a:xfrm>
          <a:prstGeom prst="rect">
            <a:avLst/>
          </a:prstGeom>
        </p:spPr>
      </p:pic>
      <p:sp>
        <p:nvSpPr>
          <p:cNvPr id="12" name="TextBox 11"/>
          <p:cNvSpPr txBox="1"/>
          <p:nvPr/>
        </p:nvSpPr>
        <p:spPr>
          <a:xfrm>
            <a:off x="9048997" y="6007833"/>
            <a:ext cx="2493819" cy="307777"/>
          </a:xfrm>
          <a:prstGeom prst="rect">
            <a:avLst/>
          </a:prstGeom>
          <a:noFill/>
        </p:spPr>
        <p:txBody>
          <a:bodyPr wrap="square" rtlCol="0">
            <a:spAutoFit/>
          </a:bodyPr>
          <a:lstStyle/>
          <a:p>
            <a:pPr algn="ctr"/>
            <a:r>
              <a:rPr lang="en-US" sz="1400" dirty="0"/>
              <a:t>NORMAL MITOSIS, TELOPHASE</a:t>
            </a:r>
            <a:endParaRPr lang="el-GR" sz="1400" dirty="0"/>
          </a:p>
        </p:txBody>
      </p:sp>
    </p:spTree>
    <p:extLst>
      <p:ext uri="{BB962C8B-B14F-4D97-AF65-F5344CB8AC3E}">
        <p14:creationId xmlns:p14="http://schemas.microsoft.com/office/powerpoint/2010/main" xmlns="" val="38511332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721922" y="185147"/>
            <a:ext cx="8698456" cy="6512535"/>
          </a:xfrm>
          <a:prstGeom prst="rect">
            <a:avLst/>
          </a:prstGeom>
        </p:spPr>
      </p:pic>
    </p:spTree>
    <p:extLst>
      <p:ext uri="{BB962C8B-B14F-4D97-AF65-F5344CB8AC3E}">
        <p14:creationId xmlns:p14="http://schemas.microsoft.com/office/powerpoint/2010/main" xmlns="" val="7184376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81B6CF49-33CC-D547-9980-E9B9F4526594}"/>
              </a:ext>
            </a:extLst>
          </p:cNvPr>
          <p:cNvPicPr>
            <a:picLocks noGrp="1" noChangeAspect="1"/>
          </p:cNvPicPr>
          <p:nvPr>
            <p:ph idx="1"/>
          </p:nvPr>
        </p:nvPicPr>
        <p:blipFill>
          <a:blip r:embed="rId2"/>
          <a:stretch>
            <a:fillRect/>
          </a:stretch>
        </p:blipFill>
        <p:spPr>
          <a:xfrm>
            <a:off x="207380" y="1071563"/>
            <a:ext cx="11777242" cy="4714875"/>
          </a:xfrm>
          <a:prstGeom prst="rect">
            <a:avLst/>
          </a:prstGeom>
        </p:spPr>
      </p:pic>
    </p:spTree>
    <p:extLst>
      <p:ext uri="{BB962C8B-B14F-4D97-AF65-F5344CB8AC3E}">
        <p14:creationId xmlns:p14="http://schemas.microsoft.com/office/powerpoint/2010/main" xmlns="" val="33331802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6">
            <a:extLst>
              <a:ext uri="{FF2B5EF4-FFF2-40B4-BE49-F238E27FC236}">
                <a16:creationId xmlns:a16="http://schemas.microsoft.com/office/drawing/2014/main" xmlns="" id="{C681C32C-7AFC-4BB3-9088-65CBDFC5D1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1A9F09FE-9ECA-6B42-AF3E-DB73D7242466}"/>
              </a:ext>
            </a:extLst>
          </p:cNvPr>
          <p:cNvSpPr txBox="1"/>
          <p:nvPr/>
        </p:nvSpPr>
        <p:spPr>
          <a:xfrm>
            <a:off x="917275" y="4583953"/>
            <a:ext cx="4685857" cy="146597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a:latin typeface="+mj-lt"/>
                <a:ea typeface="+mj-ea"/>
                <a:cs typeface="+mj-cs"/>
              </a:rPr>
              <a:t>What does cytologic atypia mean?</a:t>
            </a:r>
          </a:p>
          <a:p>
            <a:pPr>
              <a:lnSpc>
                <a:spcPct val="90000"/>
              </a:lnSpc>
              <a:spcBef>
                <a:spcPct val="0"/>
              </a:spcBef>
              <a:spcAft>
                <a:spcPts val="600"/>
              </a:spcAft>
            </a:pPr>
            <a:endParaRPr lang="en-US" sz="4000">
              <a:latin typeface="+mj-lt"/>
              <a:ea typeface="+mj-ea"/>
              <a:cs typeface="+mj-cs"/>
            </a:endParaRPr>
          </a:p>
        </p:txBody>
      </p:sp>
      <p:pic>
        <p:nvPicPr>
          <p:cNvPr id="4" name="Εικόνα 3">
            <a:extLst>
              <a:ext uri="{FF2B5EF4-FFF2-40B4-BE49-F238E27FC236}">
                <a16:creationId xmlns:a16="http://schemas.microsoft.com/office/drawing/2014/main" xmlns="" id="{01BA8D60-74B0-3740-80F7-70924A02CA55}"/>
              </a:ext>
            </a:extLst>
          </p:cNvPr>
          <p:cNvPicPr>
            <a:picLocks noChangeAspect="1"/>
          </p:cNvPicPr>
          <p:nvPr/>
        </p:nvPicPr>
        <p:blipFill rotWithShape="1">
          <a:blip r:embed="rId2"/>
          <a:srcRect t="14832" b="14833"/>
          <a:stretch/>
        </p:blipFill>
        <p:spPr>
          <a:xfrm>
            <a:off x="20" y="432"/>
            <a:ext cx="12191980" cy="4244759"/>
          </a:xfrm>
          <a:prstGeom prst="rect">
            <a:avLst/>
          </a:prstGeom>
        </p:spPr>
      </p:pic>
      <p:sp>
        <p:nvSpPr>
          <p:cNvPr id="5" name="TextBox 4">
            <a:extLst>
              <a:ext uri="{FF2B5EF4-FFF2-40B4-BE49-F238E27FC236}">
                <a16:creationId xmlns:a16="http://schemas.microsoft.com/office/drawing/2014/main" xmlns="" id="{EFFC9E1B-32C2-184C-809B-C65244656F39}"/>
              </a:ext>
            </a:extLst>
          </p:cNvPr>
          <p:cNvSpPr txBox="1"/>
          <p:nvPr/>
        </p:nvSpPr>
        <p:spPr>
          <a:xfrm>
            <a:off x="5500688" y="4583953"/>
            <a:ext cx="6572250" cy="1465973"/>
          </a:xfrm>
          <a:prstGeom prst="rect">
            <a:avLst/>
          </a:prstGeom>
        </p:spPr>
        <p:txBody>
          <a:bodyPr vert="horz" lIns="91440" tIns="45720" rIns="91440" bIns="45720" rtlCol="0">
            <a:normAutofit fontScale="92500"/>
          </a:bodyPr>
          <a:lstStyle/>
          <a:p>
            <a:pPr indent="-228600">
              <a:lnSpc>
                <a:spcPct val="90000"/>
              </a:lnSpc>
              <a:spcAft>
                <a:spcPts val="600"/>
              </a:spcAft>
              <a:buFont typeface="Arial" panose="020B0604020202020204" pitchFamily="34" charset="0"/>
              <a:buChar char="•"/>
            </a:pPr>
            <a:endParaRPr lang="en-US" sz="1700" b="1" dirty="0"/>
          </a:p>
          <a:p>
            <a:pPr indent="-228600" algn="just">
              <a:lnSpc>
                <a:spcPct val="90000"/>
              </a:lnSpc>
              <a:spcAft>
                <a:spcPts val="600"/>
              </a:spcAft>
              <a:buFont typeface="Arial" panose="020B0604020202020204" pitchFamily="34" charset="0"/>
              <a:buChar char="•"/>
            </a:pPr>
            <a:r>
              <a:rPr lang="en-US" sz="2400" dirty="0"/>
              <a:t>Atypia is a word  used to describe cells that look a</a:t>
            </a:r>
            <a:r>
              <a:rPr lang="en-US" sz="2400" b="1" dirty="0"/>
              <a:t>bnormal</a:t>
            </a:r>
            <a:r>
              <a:rPr lang="en-US" sz="2400" dirty="0"/>
              <a:t> either in </a:t>
            </a:r>
            <a:r>
              <a:rPr lang="en-US" sz="2400" b="1" dirty="0"/>
              <a:t>shape</a:t>
            </a:r>
            <a:r>
              <a:rPr lang="en-US" sz="2400" dirty="0"/>
              <a:t>, </a:t>
            </a:r>
            <a:r>
              <a:rPr lang="en-US" sz="2400" b="1" dirty="0" err="1"/>
              <a:t>colour</a:t>
            </a:r>
            <a:r>
              <a:rPr lang="en-US" sz="2400" dirty="0"/>
              <a:t>, or </a:t>
            </a:r>
            <a:r>
              <a:rPr lang="en-US" sz="2400" b="1" dirty="0"/>
              <a:t>size</a:t>
            </a:r>
            <a:r>
              <a:rPr lang="en-US" sz="2400" dirty="0"/>
              <a:t> compared to normal, healthy cells in the same location (atypical cells)</a:t>
            </a:r>
          </a:p>
          <a:p>
            <a:pPr indent="-228600">
              <a:lnSpc>
                <a:spcPct val="90000"/>
              </a:lnSpc>
              <a:spcAft>
                <a:spcPts val="600"/>
              </a:spcAft>
              <a:buFont typeface="Arial" panose="020B0604020202020204" pitchFamily="34" charset="0"/>
              <a:buChar char="•"/>
            </a:pPr>
            <a:endParaRPr lang="en-US" sz="1700" dirty="0"/>
          </a:p>
        </p:txBody>
      </p:sp>
      <p:sp>
        <p:nvSpPr>
          <p:cNvPr id="23" name="Rectangle 18">
            <a:extLst>
              <a:ext uri="{FF2B5EF4-FFF2-40B4-BE49-F238E27FC236}">
                <a16:creationId xmlns:a16="http://schemas.microsoft.com/office/drawing/2014/main" xmlns="" id="{199C0ED0-69DE-4C31-A5CF-E2A46FD302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8D42B8BD-40AF-488E-8A79-D7256C9172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867138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xmlns=""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Εικόνα 7" descr="Εικόνα που περιέχει κείμενο&#10;&#10;Περιγραφή που δημιουργήθηκε αυτόματα">
            <a:extLst>
              <a:ext uri="{FF2B5EF4-FFF2-40B4-BE49-F238E27FC236}">
                <a16:creationId xmlns:a16="http://schemas.microsoft.com/office/drawing/2014/main" xmlns="" id="{F8CA2852-BF52-5441-A0E5-F2998CE4BA94}"/>
              </a:ext>
            </a:extLst>
          </p:cNvPr>
          <p:cNvPicPr>
            <a:picLocks noChangeAspect="1"/>
          </p:cNvPicPr>
          <p:nvPr/>
        </p:nvPicPr>
        <p:blipFill>
          <a:blip r:embed="rId2"/>
          <a:stretch>
            <a:fillRect/>
          </a:stretch>
        </p:blipFill>
        <p:spPr>
          <a:xfrm>
            <a:off x="642938" y="1676400"/>
            <a:ext cx="4751388" cy="4389438"/>
          </a:xfrm>
          <a:prstGeom prst="rect">
            <a:avLst/>
          </a:prstGeom>
        </p:spPr>
      </p:pic>
      <p:pic>
        <p:nvPicPr>
          <p:cNvPr id="7" name="Εικόνα 6">
            <a:extLst>
              <a:ext uri="{FF2B5EF4-FFF2-40B4-BE49-F238E27FC236}">
                <a16:creationId xmlns:a16="http://schemas.microsoft.com/office/drawing/2014/main" xmlns="" id="{99D1973D-4724-A740-A734-BF389E70E74F}"/>
              </a:ext>
            </a:extLst>
          </p:cNvPr>
          <p:cNvPicPr>
            <a:picLocks noChangeAspect="1"/>
          </p:cNvPicPr>
          <p:nvPr/>
        </p:nvPicPr>
        <p:blipFill>
          <a:blip r:embed="rId3"/>
          <a:stretch>
            <a:fillRect/>
          </a:stretch>
        </p:blipFill>
        <p:spPr>
          <a:xfrm>
            <a:off x="5468938" y="1676400"/>
            <a:ext cx="6078538" cy="4389438"/>
          </a:xfrm>
          <a:prstGeom prst="rect">
            <a:avLst/>
          </a:prstGeom>
        </p:spPr>
      </p:pic>
      <p:sp>
        <p:nvSpPr>
          <p:cNvPr id="2" name="Τίτλος 1">
            <a:extLst>
              <a:ext uri="{FF2B5EF4-FFF2-40B4-BE49-F238E27FC236}">
                <a16:creationId xmlns:a16="http://schemas.microsoft.com/office/drawing/2014/main" xmlns="" id="{168A991A-AF87-BF43-BE27-EA5FC8B2EDF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What are the characteristic features of neoplastic cells?</a:t>
            </a:r>
          </a:p>
        </p:txBody>
      </p:sp>
    </p:spTree>
    <p:extLst>
      <p:ext uri="{BB962C8B-B14F-4D97-AF65-F5344CB8AC3E}">
        <p14:creationId xmlns:p14="http://schemas.microsoft.com/office/powerpoint/2010/main" xmlns="" val="3423940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B16C368-F6DB-5240-A169-5189DCEC2747}"/>
              </a:ext>
            </a:extLst>
          </p:cNvPr>
          <p:cNvSpPr>
            <a:spLocks noGrp="1"/>
          </p:cNvSpPr>
          <p:nvPr>
            <p:ph type="title"/>
          </p:nvPr>
        </p:nvSpPr>
        <p:spPr>
          <a:xfrm>
            <a:off x="200025" y="629266"/>
            <a:ext cx="4271963" cy="1622321"/>
          </a:xfrm>
        </p:spPr>
        <p:txBody>
          <a:bodyPr vert="horz" lIns="91440" tIns="45720" rIns="91440" bIns="45720" rtlCol="0" anchor="ctr">
            <a:normAutofit fontScale="90000"/>
          </a:bodyPr>
          <a:lstStyle/>
          <a:p>
            <a:r>
              <a:rPr lang="en-US" sz="1800" kern="1200" dirty="0">
                <a:solidFill>
                  <a:schemeClr val="tx1"/>
                </a:solidFill>
                <a:latin typeface="+mj-lt"/>
                <a:ea typeface="+mj-ea"/>
                <a:cs typeface="+mj-cs"/>
              </a:rPr>
              <a:t/>
            </a:r>
            <a:br>
              <a:rPr lang="en-US" sz="1800" kern="1200" dirty="0">
                <a:solidFill>
                  <a:schemeClr val="tx1"/>
                </a:solidFill>
                <a:latin typeface="+mj-lt"/>
                <a:ea typeface="+mj-ea"/>
                <a:cs typeface="+mj-cs"/>
              </a:rPr>
            </a:br>
            <a:r>
              <a:rPr lang="en-US" sz="1800" kern="1200" dirty="0">
                <a:solidFill>
                  <a:schemeClr val="tx1"/>
                </a:solidFill>
                <a:latin typeface="+mj-lt"/>
                <a:ea typeface="+mj-ea"/>
                <a:cs typeface="+mj-cs"/>
              </a:rPr>
              <a:t/>
            </a:r>
            <a:br>
              <a:rPr lang="en-US" sz="1800" kern="1200" dirty="0">
                <a:solidFill>
                  <a:schemeClr val="tx1"/>
                </a:solidFill>
                <a:latin typeface="+mj-lt"/>
                <a:ea typeface="+mj-ea"/>
                <a:cs typeface="+mj-cs"/>
              </a:rPr>
            </a:br>
            <a:r>
              <a:rPr lang="en-US" sz="3100" b="1" kern="1200" dirty="0">
                <a:solidFill>
                  <a:schemeClr val="tx1"/>
                </a:solidFill>
                <a:latin typeface="+mj-lt"/>
                <a:ea typeface="+mj-ea"/>
                <a:cs typeface="+mj-cs"/>
              </a:rPr>
              <a:t>What does </a:t>
            </a:r>
            <a:r>
              <a:rPr lang="en-US" sz="3100" b="1" kern="1200" dirty="0" err="1">
                <a:solidFill>
                  <a:schemeClr val="tx1"/>
                </a:solidFill>
                <a:latin typeface="+mj-lt"/>
                <a:ea typeface="+mj-ea"/>
                <a:cs typeface="+mj-cs"/>
              </a:rPr>
              <a:t>hyperchromasia</a:t>
            </a:r>
            <a:r>
              <a:rPr lang="en-US" sz="3100" b="1" kern="1200" dirty="0">
                <a:solidFill>
                  <a:schemeClr val="tx1"/>
                </a:solidFill>
                <a:latin typeface="+mj-lt"/>
                <a:ea typeface="+mj-ea"/>
                <a:cs typeface="+mj-cs"/>
              </a:rPr>
              <a:t> mean?</a:t>
            </a:r>
            <a:br>
              <a:rPr lang="en-US" sz="3100" b="1" kern="1200" dirty="0">
                <a:solidFill>
                  <a:schemeClr val="tx1"/>
                </a:solidFill>
                <a:latin typeface="+mj-lt"/>
                <a:ea typeface="+mj-ea"/>
                <a:cs typeface="+mj-cs"/>
              </a:rPr>
            </a:br>
            <a:r>
              <a:rPr lang="en-US" sz="1800" kern="1200" dirty="0">
                <a:solidFill>
                  <a:schemeClr val="tx1"/>
                </a:solidFill>
                <a:latin typeface="+mj-lt"/>
                <a:ea typeface="+mj-ea"/>
                <a:cs typeface="+mj-cs"/>
              </a:rPr>
              <a:t/>
            </a:r>
            <a:br>
              <a:rPr lang="en-US" sz="1800" kern="1200" dirty="0">
                <a:solidFill>
                  <a:schemeClr val="tx1"/>
                </a:solidFill>
                <a:latin typeface="+mj-lt"/>
                <a:ea typeface="+mj-ea"/>
                <a:cs typeface="+mj-cs"/>
              </a:rPr>
            </a:br>
            <a:endParaRPr lang="en-US" sz="1800" kern="1200" dirty="0">
              <a:solidFill>
                <a:schemeClr val="tx1"/>
              </a:solidFill>
              <a:latin typeface="+mj-lt"/>
              <a:ea typeface="+mj-ea"/>
              <a:cs typeface="+mj-cs"/>
            </a:endParaRPr>
          </a:p>
        </p:txBody>
      </p:sp>
      <p:sp>
        <p:nvSpPr>
          <p:cNvPr id="5" name="TextBox 4">
            <a:extLst>
              <a:ext uri="{FF2B5EF4-FFF2-40B4-BE49-F238E27FC236}">
                <a16:creationId xmlns:a16="http://schemas.microsoft.com/office/drawing/2014/main" xmlns="" id="{FF4D1BF3-40BA-154E-8380-818DFC6D8D82}"/>
              </a:ext>
            </a:extLst>
          </p:cNvPr>
          <p:cNvSpPr txBox="1"/>
          <p:nvPr/>
        </p:nvSpPr>
        <p:spPr>
          <a:xfrm>
            <a:off x="200024" y="2438400"/>
            <a:ext cx="4439031" cy="3785419"/>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2400" dirty="0"/>
              <a:t>The word </a:t>
            </a:r>
            <a:r>
              <a:rPr lang="en-US" sz="2400" dirty="0" err="1"/>
              <a:t>hyperchromasia</a:t>
            </a:r>
            <a:r>
              <a:rPr lang="en-US" sz="2400" dirty="0"/>
              <a:t> describes a nucleus that looks darker than normal when examined under the microscope. Another word for </a:t>
            </a:r>
            <a:r>
              <a:rPr lang="en-US" sz="2400" dirty="0" err="1"/>
              <a:t>hyperchromasia</a:t>
            </a:r>
            <a:r>
              <a:rPr lang="en-US" sz="2400" dirty="0"/>
              <a:t> is hyperchromatic.</a:t>
            </a:r>
          </a:p>
        </p:txBody>
      </p:sp>
      <p:sp>
        <p:nvSpPr>
          <p:cNvPr id="19" name="Rectangle 9">
            <a:extLst>
              <a:ext uri="{FF2B5EF4-FFF2-40B4-BE49-F238E27FC236}">
                <a16:creationId xmlns:a16="http://schemas.microsoft.com/office/drawing/2014/main" xmlns="" id="{5E39A796-BE83-48B1-B33F-35C4A32AAB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xmlns="" id="{72F84B47-E267-4194-8194-831DB7B5547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xmlns="" id="{AD14C6F0-C752-E144-B8E1-D57B49FA42AB}"/>
              </a:ext>
            </a:extLst>
          </p:cNvPr>
          <p:cNvPicPr>
            <a:picLocks noGrp="1" noChangeAspect="1"/>
          </p:cNvPicPr>
          <p:nvPr>
            <p:ph idx="1"/>
          </p:nvPr>
        </p:nvPicPr>
        <p:blipFill>
          <a:blip r:embed="rId2"/>
          <a:stretch>
            <a:fillRect/>
          </a:stretch>
        </p:blipFill>
        <p:spPr>
          <a:xfrm>
            <a:off x="5405862" y="1930068"/>
            <a:ext cx="6019331" cy="2994617"/>
          </a:xfrm>
          <a:prstGeom prst="rect">
            <a:avLst/>
          </a:prstGeom>
          <a:effectLst/>
        </p:spPr>
      </p:pic>
    </p:spTree>
    <p:extLst>
      <p:ext uri="{BB962C8B-B14F-4D97-AF65-F5344CB8AC3E}">
        <p14:creationId xmlns:p14="http://schemas.microsoft.com/office/powerpoint/2010/main" xmlns="" val="5138486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xmlns="" id="{98832139-0F57-6848-B931-343497E54286}"/>
              </a:ext>
            </a:extLst>
          </p:cNvPr>
          <p:cNvPicPr>
            <a:picLocks noChangeAspect="1"/>
          </p:cNvPicPr>
          <p:nvPr/>
        </p:nvPicPr>
        <p:blipFill>
          <a:blip r:embed="rId2"/>
          <a:stretch>
            <a:fillRect/>
          </a:stretch>
        </p:blipFill>
        <p:spPr>
          <a:xfrm>
            <a:off x="1942697" y="142875"/>
            <a:ext cx="8306605" cy="6307689"/>
          </a:xfrm>
          <a:prstGeom prst="rect">
            <a:avLst/>
          </a:prstGeom>
        </p:spPr>
      </p:pic>
      <p:sp>
        <p:nvSpPr>
          <p:cNvPr id="8" name="TextBox 7">
            <a:extLst>
              <a:ext uri="{FF2B5EF4-FFF2-40B4-BE49-F238E27FC236}">
                <a16:creationId xmlns:a16="http://schemas.microsoft.com/office/drawing/2014/main" xmlns="" id="{B203D28A-000B-7949-882B-CC36DBD14F1E}"/>
              </a:ext>
            </a:extLst>
          </p:cNvPr>
          <p:cNvSpPr txBox="1"/>
          <p:nvPr/>
        </p:nvSpPr>
        <p:spPr>
          <a:xfrm>
            <a:off x="457200" y="6543675"/>
            <a:ext cx="11930063" cy="369332"/>
          </a:xfrm>
          <a:prstGeom prst="rect">
            <a:avLst/>
          </a:prstGeom>
          <a:noFill/>
        </p:spPr>
        <p:txBody>
          <a:bodyPr wrap="square" rtlCol="0">
            <a:spAutoFit/>
          </a:bodyPr>
          <a:lstStyle/>
          <a:p>
            <a:r>
              <a:rPr lang="en" b="1" dirty="0"/>
              <a:t>Small cell neuroendocrine carcinoma of the urinary bladder: </a:t>
            </a:r>
            <a:r>
              <a:rPr lang="en" dirty="0"/>
              <a:t>minimal cytoplasm, nuclear molding, indistinct nucleoli</a:t>
            </a:r>
            <a:endParaRPr lang="el-GR" dirty="0"/>
          </a:p>
        </p:txBody>
      </p:sp>
    </p:spTree>
    <p:extLst>
      <p:ext uri="{BB962C8B-B14F-4D97-AF65-F5344CB8AC3E}">
        <p14:creationId xmlns:p14="http://schemas.microsoft.com/office/powerpoint/2010/main" xmlns="" val="3017206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344385" y="177009"/>
            <a:ext cx="8595418" cy="6497324"/>
          </a:xfrm>
          <a:prstGeom prst="rect">
            <a:avLst/>
          </a:prstGeom>
        </p:spPr>
      </p:pic>
      <p:pic>
        <p:nvPicPr>
          <p:cNvPr id="6" name="Εικόνα 5"/>
          <p:cNvPicPr>
            <a:picLocks noChangeAspect="1"/>
          </p:cNvPicPr>
          <p:nvPr/>
        </p:nvPicPr>
        <p:blipFill>
          <a:blip r:embed="rId3"/>
          <a:stretch>
            <a:fillRect/>
          </a:stretch>
        </p:blipFill>
        <p:spPr>
          <a:xfrm>
            <a:off x="9232384" y="4109790"/>
            <a:ext cx="2657475" cy="2486025"/>
          </a:xfrm>
          <a:prstGeom prst="rect">
            <a:avLst/>
          </a:prstGeom>
        </p:spPr>
      </p:pic>
    </p:spTree>
    <p:extLst>
      <p:ext uri="{BB962C8B-B14F-4D97-AF65-F5344CB8AC3E}">
        <p14:creationId xmlns:p14="http://schemas.microsoft.com/office/powerpoint/2010/main" xmlns="" val="39855077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1F81304B-5AC4-EC40-BD41-40E5CBD6A4DC}"/>
              </a:ext>
            </a:extLst>
          </p:cNvPr>
          <p:cNvPicPr>
            <a:picLocks noChangeAspect="1"/>
          </p:cNvPicPr>
          <p:nvPr/>
        </p:nvPicPr>
        <p:blipFill>
          <a:blip r:embed="rId2"/>
          <a:stretch>
            <a:fillRect/>
          </a:stretch>
        </p:blipFill>
        <p:spPr>
          <a:xfrm>
            <a:off x="1228725" y="138447"/>
            <a:ext cx="9529763" cy="6442657"/>
          </a:xfrm>
          <a:prstGeom prst="rect">
            <a:avLst/>
          </a:prstGeom>
        </p:spPr>
      </p:pic>
    </p:spTree>
    <p:extLst>
      <p:ext uri="{BB962C8B-B14F-4D97-AF65-F5344CB8AC3E}">
        <p14:creationId xmlns:p14="http://schemas.microsoft.com/office/powerpoint/2010/main" xmlns="" val="342995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B1BD7EE-C8BC-094D-9166-0F472FD7D2B3}"/>
              </a:ext>
            </a:extLst>
          </p:cNvPr>
          <p:cNvSpPr>
            <a:spLocks noGrp="1"/>
          </p:cNvSpPr>
          <p:nvPr>
            <p:ph type="title"/>
          </p:nvPr>
        </p:nvSpPr>
        <p:spPr>
          <a:xfrm>
            <a:off x="648928" y="338328"/>
            <a:ext cx="3685032" cy="1608328"/>
          </a:xfrm>
        </p:spPr>
        <p:txBody>
          <a:bodyPr>
            <a:normAutofit/>
          </a:bodyPr>
          <a:lstStyle/>
          <a:p>
            <a:r>
              <a:rPr lang="en-US" sz="3600"/>
              <a:t>What is pleomorphism?</a:t>
            </a:r>
            <a:endParaRPr lang="el-GR" sz="3600"/>
          </a:p>
        </p:txBody>
      </p:sp>
      <p:sp>
        <p:nvSpPr>
          <p:cNvPr id="3" name="Θέση περιεχομένου 2">
            <a:extLst>
              <a:ext uri="{FF2B5EF4-FFF2-40B4-BE49-F238E27FC236}">
                <a16:creationId xmlns:a16="http://schemas.microsoft.com/office/drawing/2014/main" xmlns="" id="{F1E952C2-01FF-A84D-946D-270A1A94BB18}"/>
              </a:ext>
            </a:extLst>
          </p:cNvPr>
          <p:cNvSpPr>
            <a:spLocks noGrp="1"/>
          </p:cNvSpPr>
          <p:nvPr>
            <p:ph idx="1"/>
          </p:nvPr>
        </p:nvSpPr>
        <p:spPr>
          <a:xfrm>
            <a:off x="4864100" y="338328"/>
            <a:ext cx="6675627" cy="1605083"/>
          </a:xfrm>
        </p:spPr>
        <p:txBody>
          <a:bodyPr anchor="ctr">
            <a:normAutofit/>
          </a:bodyPr>
          <a:lstStyle/>
          <a:p>
            <a:pPr algn="just"/>
            <a:r>
              <a:rPr lang="en-US" sz="2400" dirty="0"/>
              <a:t>Variation in size and shape of cells and/or nuclei</a:t>
            </a:r>
          </a:p>
          <a:p>
            <a:pPr algn="just"/>
            <a:r>
              <a:rPr lang="en-US" sz="2400" dirty="0" err="1"/>
              <a:t>Occuring</a:t>
            </a:r>
            <a:r>
              <a:rPr lang="en-US" sz="2400" dirty="0"/>
              <a:t> in various distinct forms</a:t>
            </a:r>
            <a:endParaRPr lang="el-GR" sz="2400" dirty="0"/>
          </a:p>
        </p:txBody>
      </p:sp>
      <p:sp>
        <p:nvSpPr>
          <p:cNvPr id="15" name="Rectangle 14">
            <a:extLst>
              <a:ext uri="{FF2B5EF4-FFF2-40B4-BE49-F238E27FC236}">
                <a16:creationId xmlns:a16="http://schemas.microsoft.com/office/drawing/2014/main" xmlns="" id="{5AAE9118-0436-4488-AC4A-C14DF6A7B6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26">
            <a:extLst>
              <a:ext uri="{FF2B5EF4-FFF2-40B4-BE49-F238E27FC236}">
                <a16:creationId xmlns:a16="http://schemas.microsoft.com/office/drawing/2014/main" xmlns="" id="{1B10F861-B8F1-49C7-BD58-EAB20CEE7F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Εικόνα 4">
            <a:extLst>
              <a:ext uri="{FF2B5EF4-FFF2-40B4-BE49-F238E27FC236}">
                <a16:creationId xmlns:a16="http://schemas.microsoft.com/office/drawing/2014/main" xmlns="" id="{0A8D44D2-A602-6645-B1BD-6232EB60A366}"/>
              </a:ext>
            </a:extLst>
          </p:cNvPr>
          <p:cNvPicPr>
            <a:picLocks noChangeAspect="1"/>
          </p:cNvPicPr>
          <p:nvPr/>
        </p:nvPicPr>
        <p:blipFill>
          <a:blip r:embed="rId2"/>
          <a:stretch>
            <a:fillRect/>
          </a:stretch>
        </p:blipFill>
        <p:spPr>
          <a:xfrm>
            <a:off x="641180" y="3150951"/>
            <a:ext cx="4974336" cy="2474732"/>
          </a:xfrm>
          <a:prstGeom prst="rect">
            <a:avLst/>
          </a:prstGeom>
        </p:spPr>
      </p:pic>
      <p:sp>
        <p:nvSpPr>
          <p:cNvPr id="19" name="Rounded Rectangle 16">
            <a:extLst>
              <a:ext uri="{FF2B5EF4-FFF2-40B4-BE49-F238E27FC236}">
                <a16:creationId xmlns:a16="http://schemas.microsoft.com/office/drawing/2014/main" xmlns="" id="{61F6E425-22AB-4DA2-8FAC-58ADB58EF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xmlns="" id="{22B82E0B-FE29-7241-B180-7A93C3D83A9E}"/>
              </a:ext>
            </a:extLst>
          </p:cNvPr>
          <p:cNvPicPr>
            <a:picLocks noChangeAspect="1"/>
          </p:cNvPicPr>
          <p:nvPr/>
        </p:nvPicPr>
        <p:blipFill>
          <a:blip r:embed="rId3"/>
          <a:stretch>
            <a:fillRect/>
          </a:stretch>
        </p:blipFill>
        <p:spPr>
          <a:xfrm>
            <a:off x="6576484" y="3194476"/>
            <a:ext cx="4974336" cy="2387681"/>
          </a:xfrm>
          <a:prstGeom prst="rect">
            <a:avLst/>
          </a:prstGeom>
        </p:spPr>
      </p:pic>
    </p:spTree>
    <p:extLst>
      <p:ext uri="{BB962C8B-B14F-4D97-AF65-F5344CB8AC3E}">
        <p14:creationId xmlns:p14="http://schemas.microsoft.com/office/powerpoint/2010/main" xmlns="" val="1071012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38200" y="127620"/>
            <a:ext cx="10515600" cy="1049758"/>
          </a:xfrm>
        </p:spPr>
        <p:txBody>
          <a:bodyPr/>
          <a:lstStyle/>
          <a:p>
            <a:pPr algn="ctr"/>
            <a:r>
              <a:rPr lang="en-US" dirty="0">
                <a:latin typeface="+mn-lt"/>
              </a:rPr>
              <a:t>Normal cells and Epithelia</a:t>
            </a:r>
            <a:endParaRPr lang="el-GR" dirty="0">
              <a:latin typeface="+mn-lt"/>
            </a:endParaRPr>
          </a:p>
        </p:txBody>
      </p:sp>
      <p:pic>
        <p:nvPicPr>
          <p:cNvPr id="4" name="Θέση περιεχομένου 3"/>
          <p:cNvPicPr>
            <a:picLocks noGrp="1" noChangeAspect="1"/>
          </p:cNvPicPr>
          <p:nvPr>
            <p:ph idx="1"/>
          </p:nvPr>
        </p:nvPicPr>
        <p:blipFill>
          <a:blip r:embed="rId2"/>
          <a:stretch>
            <a:fillRect/>
          </a:stretch>
        </p:blipFill>
        <p:spPr>
          <a:xfrm>
            <a:off x="3467595" y="1172214"/>
            <a:ext cx="5248893" cy="5362999"/>
          </a:xfrm>
          <a:prstGeom prst="rect">
            <a:avLst/>
          </a:prstGeom>
        </p:spPr>
      </p:pic>
    </p:spTree>
    <p:extLst>
      <p:ext uri="{BB962C8B-B14F-4D97-AF65-F5344CB8AC3E}">
        <p14:creationId xmlns:p14="http://schemas.microsoft.com/office/powerpoint/2010/main" xmlns="" val="3583651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F9B822F-893E-44C8-963C-64F50ACECBB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BF87945-A001-489F-9D9B-7D9435F0B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xmlns="" id="{C3C16626-38F0-CC45-B0C7-464656AF87B1}"/>
              </a:ext>
            </a:extLst>
          </p:cNvPr>
          <p:cNvSpPr>
            <a:spLocks noGrp="1"/>
          </p:cNvSpPr>
          <p:nvPr>
            <p:ph type="title"/>
          </p:nvPr>
        </p:nvSpPr>
        <p:spPr>
          <a:xfrm>
            <a:off x="838200" y="585216"/>
            <a:ext cx="10515600" cy="1325563"/>
          </a:xfrm>
        </p:spPr>
        <p:txBody>
          <a:bodyPr>
            <a:normAutofit/>
          </a:bodyPr>
          <a:lstStyle/>
          <a:p>
            <a:r>
              <a:rPr lang="en-US">
                <a:solidFill>
                  <a:schemeClr val="bg1"/>
                </a:solidFill>
              </a:rPr>
              <a:t>What is pleomorphism?</a:t>
            </a:r>
            <a:endParaRPr lang="el-GR">
              <a:solidFill>
                <a:schemeClr val="bg1"/>
              </a:solidFill>
            </a:endParaRPr>
          </a:p>
        </p:txBody>
      </p:sp>
      <p:pic>
        <p:nvPicPr>
          <p:cNvPr id="4" name="Εικόνα 3" descr="Εικόνα που περιέχει πουλί, καθιστός, πολύχρωμος, υπαίθριος&#10;&#10;Περιγραφή που δημιουργήθηκε αυτόματα">
            <a:extLst>
              <a:ext uri="{FF2B5EF4-FFF2-40B4-BE49-F238E27FC236}">
                <a16:creationId xmlns:a16="http://schemas.microsoft.com/office/drawing/2014/main" xmlns="" id="{82F4CCD0-F10C-9641-B057-DAE447245921}"/>
              </a:ext>
            </a:extLst>
          </p:cNvPr>
          <p:cNvPicPr>
            <a:picLocks noChangeAspect="1"/>
          </p:cNvPicPr>
          <p:nvPr/>
        </p:nvPicPr>
        <p:blipFill rotWithShape="1">
          <a:blip r:embed="rId2"/>
          <a:srcRect t="722" r="3" b="1866"/>
          <a:stretch/>
        </p:blipFill>
        <p:spPr>
          <a:xfrm>
            <a:off x="841248" y="2516777"/>
            <a:ext cx="5620512" cy="3660185"/>
          </a:xfrm>
          <a:prstGeom prst="rect">
            <a:avLst/>
          </a:prstGeom>
        </p:spPr>
      </p:pic>
      <p:sp>
        <p:nvSpPr>
          <p:cNvPr id="3" name="Θέση περιεχομένου 2">
            <a:extLst>
              <a:ext uri="{FF2B5EF4-FFF2-40B4-BE49-F238E27FC236}">
                <a16:creationId xmlns:a16="http://schemas.microsoft.com/office/drawing/2014/main" xmlns="" id="{278FE730-D47D-5C44-8D76-0CCAA6F1611D}"/>
              </a:ext>
            </a:extLst>
          </p:cNvPr>
          <p:cNvSpPr>
            <a:spLocks noGrp="1"/>
          </p:cNvSpPr>
          <p:nvPr>
            <p:ph idx="1"/>
          </p:nvPr>
        </p:nvSpPr>
        <p:spPr>
          <a:xfrm>
            <a:off x="6888480" y="2516777"/>
            <a:ext cx="4988560" cy="3660185"/>
          </a:xfrm>
        </p:spPr>
        <p:txBody>
          <a:bodyPr anchor="ctr">
            <a:normAutofit lnSpcReduction="10000"/>
          </a:bodyPr>
          <a:lstStyle/>
          <a:p>
            <a:r>
              <a:rPr lang="en-US" sz="2400" dirty="0"/>
              <a:t>Pleomorphism is often a feature of high grade, poorly differentiated, malignant </a:t>
            </a:r>
            <a:r>
              <a:rPr lang="en-US" sz="2400" dirty="0" err="1"/>
              <a:t>tumours</a:t>
            </a:r>
            <a:endParaRPr lang="en-US" sz="2400" dirty="0"/>
          </a:p>
          <a:p>
            <a:pPr marL="0" indent="0">
              <a:buNone/>
            </a:pPr>
            <a:r>
              <a:rPr lang="en-US" sz="2400" dirty="0"/>
              <a:t>	- e.g. pleomorphic liposarcoma</a:t>
            </a:r>
          </a:p>
          <a:p>
            <a:pPr marL="0" indent="0">
              <a:buNone/>
            </a:pPr>
            <a:r>
              <a:rPr lang="en-US" sz="2400" b="1" i="1" dirty="0"/>
              <a:t>But</a:t>
            </a:r>
          </a:p>
          <a:p>
            <a:endParaRPr lang="en-US" sz="2400" dirty="0"/>
          </a:p>
          <a:p>
            <a:r>
              <a:rPr lang="en-US" sz="2400" dirty="0"/>
              <a:t>Benign </a:t>
            </a:r>
            <a:r>
              <a:rPr lang="en-US" sz="2400" dirty="0" err="1"/>
              <a:t>tumours</a:t>
            </a:r>
            <a:r>
              <a:rPr lang="en-US" sz="2400" dirty="0"/>
              <a:t> may exhibit pleomorphism</a:t>
            </a:r>
          </a:p>
          <a:p>
            <a:pPr marL="0" indent="0">
              <a:buNone/>
            </a:pPr>
            <a:r>
              <a:rPr lang="en-US" sz="2400" dirty="0"/>
              <a:t>	- e.g. pleomorphic lipoma</a:t>
            </a:r>
          </a:p>
          <a:p>
            <a:endParaRPr lang="el-GR" sz="1900" dirty="0"/>
          </a:p>
        </p:txBody>
      </p:sp>
    </p:spTree>
    <p:extLst>
      <p:ext uri="{BB962C8B-B14F-4D97-AF65-F5344CB8AC3E}">
        <p14:creationId xmlns:p14="http://schemas.microsoft.com/office/powerpoint/2010/main" xmlns="" val="933461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564F873B-B5D6-E54A-B01B-FBB1CC1BF33D}"/>
              </a:ext>
            </a:extLst>
          </p:cNvPr>
          <p:cNvPicPr>
            <a:picLocks noGrp="1" noChangeAspect="1"/>
          </p:cNvPicPr>
          <p:nvPr>
            <p:ph idx="1"/>
          </p:nvPr>
        </p:nvPicPr>
        <p:blipFill>
          <a:blip r:embed="rId2"/>
          <a:stretch>
            <a:fillRect/>
          </a:stretch>
        </p:blipFill>
        <p:spPr>
          <a:xfrm>
            <a:off x="1872343" y="228149"/>
            <a:ext cx="8252732" cy="6214341"/>
          </a:xfrm>
          <a:prstGeom prst="rect">
            <a:avLst/>
          </a:prstGeom>
        </p:spPr>
      </p:pic>
      <p:sp>
        <p:nvSpPr>
          <p:cNvPr id="5" name="TextBox 4">
            <a:extLst>
              <a:ext uri="{FF2B5EF4-FFF2-40B4-BE49-F238E27FC236}">
                <a16:creationId xmlns:a16="http://schemas.microsoft.com/office/drawing/2014/main" xmlns="" id="{5B5C67D6-755C-7943-B820-981E33EB63B3}"/>
              </a:ext>
            </a:extLst>
          </p:cNvPr>
          <p:cNvSpPr txBox="1"/>
          <p:nvPr/>
        </p:nvSpPr>
        <p:spPr>
          <a:xfrm>
            <a:off x="2066925" y="6442490"/>
            <a:ext cx="8058150" cy="369332"/>
          </a:xfrm>
          <a:prstGeom prst="rect">
            <a:avLst/>
          </a:prstGeom>
          <a:noFill/>
        </p:spPr>
        <p:txBody>
          <a:bodyPr wrap="square" rtlCol="0">
            <a:spAutoFit/>
          </a:bodyPr>
          <a:lstStyle/>
          <a:p>
            <a:pPr algn="ctr"/>
            <a:r>
              <a:rPr lang="en" b="1" dirty="0"/>
              <a:t>Pleomorphic lipoma </a:t>
            </a:r>
            <a:r>
              <a:rPr lang="en" dirty="0"/>
              <a:t>with myxoid change and multiple floret cells.</a:t>
            </a:r>
            <a:endParaRPr lang="el-GR" dirty="0"/>
          </a:p>
        </p:txBody>
      </p:sp>
    </p:spTree>
    <p:extLst>
      <p:ext uri="{BB962C8B-B14F-4D97-AF65-F5344CB8AC3E}">
        <p14:creationId xmlns:p14="http://schemas.microsoft.com/office/powerpoint/2010/main" xmlns="" val="3099896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xmlns="" id="{4D963CAA-4FB3-1744-9721-32582DBBBF0A}"/>
              </a:ext>
            </a:extLst>
          </p:cNvPr>
          <p:cNvPicPr>
            <a:picLocks noChangeAspect="1"/>
          </p:cNvPicPr>
          <p:nvPr/>
        </p:nvPicPr>
        <p:blipFill>
          <a:blip r:embed="rId2"/>
          <a:stretch>
            <a:fillRect/>
          </a:stretch>
        </p:blipFill>
        <p:spPr>
          <a:xfrm>
            <a:off x="1326330" y="163960"/>
            <a:ext cx="9374327" cy="6058753"/>
          </a:xfrm>
          <a:prstGeom prst="rect">
            <a:avLst/>
          </a:prstGeom>
        </p:spPr>
      </p:pic>
      <p:sp>
        <p:nvSpPr>
          <p:cNvPr id="6" name="TextBox 5">
            <a:extLst>
              <a:ext uri="{FF2B5EF4-FFF2-40B4-BE49-F238E27FC236}">
                <a16:creationId xmlns:a16="http://schemas.microsoft.com/office/drawing/2014/main" xmlns="" id="{2E6C40E7-8A89-F446-81D8-0D94262A99DE}"/>
              </a:ext>
            </a:extLst>
          </p:cNvPr>
          <p:cNvSpPr txBox="1"/>
          <p:nvPr/>
        </p:nvSpPr>
        <p:spPr>
          <a:xfrm>
            <a:off x="185058" y="6232375"/>
            <a:ext cx="11321142" cy="646331"/>
          </a:xfrm>
          <a:prstGeom prst="rect">
            <a:avLst/>
          </a:prstGeom>
          <a:noFill/>
        </p:spPr>
        <p:txBody>
          <a:bodyPr wrap="square" rtlCol="0">
            <a:spAutoFit/>
          </a:bodyPr>
          <a:lstStyle/>
          <a:p>
            <a:pPr algn="ctr"/>
            <a:r>
              <a:rPr lang="en" b="1" dirty="0"/>
              <a:t>Pleomorphic lipoma </a:t>
            </a:r>
            <a:r>
              <a:rPr lang="en" dirty="0"/>
              <a:t>with multiple floret cells, some with bizarre features</a:t>
            </a:r>
          </a:p>
          <a:p>
            <a:pPr algn="ctr"/>
            <a:r>
              <a:rPr lang="en" dirty="0"/>
              <a:t>Infiltrative growth, necrosis, atypical spindle cells, pleomorphic lipoblasts and significant mitotic activity usually absent</a:t>
            </a:r>
            <a:endParaRPr lang="el-GR" dirty="0"/>
          </a:p>
        </p:txBody>
      </p:sp>
    </p:spTree>
    <p:extLst>
      <p:ext uri="{BB962C8B-B14F-4D97-AF65-F5344CB8AC3E}">
        <p14:creationId xmlns:p14="http://schemas.microsoft.com/office/powerpoint/2010/main" xmlns="" val="4081232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479CF4F6-D691-864B-AF46-1FED1514DAD5}"/>
              </a:ext>
            </a:extLst>
          </p:cNvPr>
          <p:cNvPicPr>
            <a:picLocks noChangeAspect="1"/>
          </p:cNvPicPr>
          <p:nvPr/>
        </p:nvPicPr>
        <p:blipFill>
          <a:blip r:embed="rId2"/>
          <a:stretch>
            <a:fillRect/>
          </a:stretch>
        </p:blipFill>
        <p:spPr>
          <a:xfrm>
            <a:off x="391886" y="915987"/>
            <a:ext cx="3931557" cy="5325164"/>
          </a:xfrm>
          <a:prstGeom prst="rect">
            <a:avLst/>
          </a:prstGeom>
        </p:spPr>
      </p:pic>
      <p:sp>
        <p:nvSpPr>
          <p:cNvPr id="5" name="TextBox 4">
            <a:extLst>
              <a:ext uri="{FF2B5EF4-FFF2-40B4-BE49-F238E27FC236}">
                <a16:creationId xmlns:a16="http://schemas.microsoft.com/office/drawing/2014/main" xmlns="" id="{CD241DC3-D194-B846-B9BB-C2188C4407A7}"/>
              </a:ext>
            </a:extLst>
          </p:cNvPr>
          <p:cNvSpPr txBox="1"/>
          <p:nvPr/>
        </p:nvSpPr>
        <p:spPr>
          <a:xfrm>
            <a:off x="391886" y="6241151"/>
            <a:ext cx="3875314" cy="370114"/>
          </a:xfrm>
          <a:prstGeom prst="rect">
            <a:avLst/>
          </a:prstGeom>
          <a:noFill/>
        </p:spPr>
        <p:txBody>
          <a:bodyPr wrap="square" rtlCol="0">
            <a:spAutoFit/>
          </a:bodyPr>
          <a:lstStyle/>
          <a:p>
            <a:r>
              <a:rPr lang="en" dirty="0"/>
              <a:t>Vacuolated lipoblasts</a:t>
            </a:r>
            <a:endParaRPr lang="el-GR" dirty="0"/>
          </a:p>
        </p:txBody>
      </p:sp>
      <p:pic>
        <p:nvPicPr>
          <p:cNvPr id="6" name="Εικόνα 5">
            <a:extLst>
              <a:ext uri="{FF2B5EF4-FFF2-40B4-BE49-F238E27FC236}">
                <a16:creationId xmlns:a16="http://schemas.microsoft.com/office/drawing/2014/main" xmlns="" id="{D8F8F0F2-0A65-114F-BD42-D1426A8C4BBC}"/>
              </a:ext>
            </a:extLst>
          </p:cNvPr>
          <p:cNvPicPr>
            <a:picLocks noChangeAspect="1"/>
          </p:cNvPicPr>
          <p:nvPr/>
        </p:nvPicPr>
        <p:blipFill>
          <a:blip r:embed="rId3"/>
          <a:stretch>
            <a:fillRect/>
          </a:stretch>
        </p:blipFill>
        <p:spPr>
          <a:xfrm>
            <a:off x="4625793" y="915987"/>
            <a:ext cx="7174321" cy="5325164"/>
          </a:xfrm>
          <a:prstGeom prst="rect">
            <a:avLst/>
          </a:prstGeom>
        </p:spPr>
      </p:pic>
      <p:sp>
        <p:nvSpPr>
          <p:cNvPr id="7" name="TextBox 6">
            <a:extLst>
              <a:ext uri="{FF2B5EF4-FFF2-40B4-BE49-F238E27FC236}">
                <a16:creationId xmlns:a16="http://schemas.microsoft.com/office/drawing/2014/main" xmlns="" id="{315D1480-C39D-3547-B5F0-1467F504420B}"/>
              </a:ext>
            </a:extLst>
          </p:cNvPr>
          <p:cNvSpPr txBox="1"/>
          <p:nvPr/>
        </p:nvSpPr>
        <p:spPr>
          <a:xfrm>
            <a:off x="4625793" y="6241151"/>
            <a:ext cx="6270171" cy="369332"/>
          </a:xfrm>
          <a:prstGeom prst="rect">
            <a:avLst/>
          </a:prstGeom>
          <a:noFill/>
        </p:spPr>
        <p:txBody>
          <a:bodyPr wrap="square" rtlCol="0">
            <a:spAutoFit/>
          </a:bodyPr>
          <a:lstStyle/>
          <a:p>
            <a:r>
              <a:rPr lang="en" dirty="0"/>
              <a:t>Myxoid stroma with markedly pleomorphic cells</a:t>
            </a:r>
            <a:endParaRPr lang="el-GR" dirty="0"/>
          </a:p>
        </p:txBody>
      </p:sp>
      <p:sp>
        <p:nvSpPr>
          <p:cNvPr id="8" name="TextBox 7">
            <a:extLst>
              <a:ext uri="{FF2B5EF4-FFF2-40B4-BE49-F238E27FC236}">
                <a16:creationId xmlns:a16="http://schemas.microsoft.com/office/drawing/2014/main" xmlns="" id="{5E342E2A-8815-5A47-A3D7-BFA74B6667FD}"/>
              </a:ext>
            </a:extLst>
          </p:cNvPr>
          <p:cNvSpPr txBox="1"/>
          <p:nvPr/>
        </p:nvSpPr>
        <p:spPr>
          <a:xfrm>
            <a:off x="2726872" y="247517"/>
            <a:ext cx="6934200" cy="461665"/>
          </a:xfrm>
          <a:prstGeom prst="rect">
            <a:avLst/>
          </a:prstGeom>
          <a:noFill/>
        </p:spPr>
        <p:txBody>
          <a:bodyPr wrap="square" rtlCol="0">
            <a:spAutoFit/>
          </a:bodyPr>
          <a:lstStyle/>
          <a:p>
            <a:pPr algn="ctr"/>
            <a:r>
              <a:rPr lang="en-US" sz="2400" dirty="0"/>
              <a:t>Pleomorphic </a:t>
            </a:r>
            <a:r>
              <a:rPr lang="en-US" sz="2400" dirty="0" err="1"/>
              <a:t>liposaroma</a:t>
            </a:r>
            <a:endParaRPr lang="el-GR" sz="2400" dirty="0"/>
          </a:p>
        </p:txBody>
      </p:sp>
    </p:spTree>
    <p:extLst>
      <p:ext uri="{BB962C8B-B14F-4D97-AF65-F5344CB8AC3E}">
        <p14:creationId xmlns:p14="http://schemas.microsoft.com/office/powerpoint/2010/main" xmlns="" val="15076664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826380" y="1"/>
            <a:ext cx="6917324" cy="6858000"/>
          </a:xfrm>
          <a:prstGeom prst="rect">
            <a:avLst/>
          </a:prstGeom>
        </p:spPr>
      </p:pic>
    </p:spTree>
    <p:extLst>
      <p:ext uri="{BB962C8B-B14F-4D97-AF65-F5344CB8AC3E}">
        <p14:creationId xmlns:p14="http://schemas.microsoft.com/office/powerpoint/2010/main" xmlns="" val="40146164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1584497" y="111603"/>
            <a:ext cx="9355046" cy="6087315"/>
          </a:xfrm>
          <a:prstGeom prst="rect">
            <a:avLst/>
          </a:prstGeom>
        </p:spPr>
      </p:pic>
      <p:sp>
        <p:nvSpPr>
          <p:cNvPr id="5" name="TextBox 4"/>
          <p:cNvSpPr txBox="1"/>
          <p:nvPr/>
        </p:nvSpPr>
        <p:spPr>
          <a:xfrm>
            <a:off x="959687" y="6261348"/>
            <a:ext cx="10604665" cy="584775"/>
          </a:xfrm>
          <a:prstGeom prst="rect">
            <a:avLst/>
          </a:prstGeom>
          <a:noFill/>
        </p:spPr>
        <p:txBody>
          <a:bodyPr wrap="square" rtlCol="0">
            <a:spAutoFit/>
          </a:bodyPr>
          <a:lstStyle/>
          <a:p>
            <a:r>
              <a:rPr lang="en-US" sz="1600" dirty="0"/>
              <a:t>Here are three abnormal mitoses. Mitoses by themselves are not indicators of malignancy. However, abnormal mitoses are highly indicative of malignancy. The marked </a:t>
            </a:r>
            <a:r>
              <a:rPr lang="en-US" sz="1600" dirty="0" err="1"/>
              <a:t>pleomorphism</a:t>
            </a:r>
            <a:r>
              <a:rPr lang="en-US" sz="1600" dirty="0"/>
              <a:t> and </a:t>
            </a:r>
            <a:r>
              <a:rPr lang="en-US" sz="1600" dirty="0" err="1"/>
              <a:t>hyperchromatism</a:t>
            </a:r>
            <a:r>
              <a:rPr lang="en-US" sz="1600" dirty="0"/>
              <a:t> of surrounding cells also favors malignancy.</a:t>
            </a:r>
            <a:endParaRPr lang="el-GR" sz="1600" dirty="0"/>
          </a:p>
        </p:txBody>
      </p:sp>
    </p:spTree>
    <p:extLst>
      <p:ext uri="{BB962C8B-B14F-4D97-AF65-F5344CB8AC3E}">
        <p14:creationId xmlns:p14="http://schemas.microsoft.com/office/powerpoint/2010/main" xmlns="" val="3449412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9B8E5B9-8363-864B-9B8C-A5117A33D3B3}"/>
              </a:ext>
            </a:extLst>
          </p:cNvPr>
          <p:cNvSpPr txBox="1"/>
          <p:nvPr/>
        </p:nvSpPr>
        <p:spPr>
          <a:xfrm>
            <a:off x="1063398" y="628233"/>
            <a:ext cx="5032602" cy="2800767"/>
          </a:xfrm>
          <a:prstGeom prst="rect">
            <a:avLst/>
          </a:prstGeom>
          <a:noFill/>
          <a:ln>
            <a:solidFill>
              <a:schemeClr val="tx1"/>
            </a:solidFill>
          </a:ln>
        </p:spPr>
        <p:txBody>
          <a:bodyPr wrap="square" rtlCol="0">
            <a:spAutoFit/>
          </a:bodyPr>
          <a:lstStyle/>
          <a:p>
            <a:r>
              <a:rPr lang="en-US" sz="2800" dirty="0">
                <a:solidFill>
                  <a:schemeClr val="accent1"/>
                </a:solidFill>
              </a:rPr>
              <a:t>Atypical cellular features</a:t>
            </a:r>
          </a:p>
          <a:p>
            <a:pPr marL="285750" indent="-285750">
              <a:buFont typeface="Arial" panose="020B0604020202020204" pitchFamily="34" charset="0"/>
              <a:buChar char="•"/>
            </a:pPr>
            <a:r>
              <a:rPr lang="en-US" sz="2800" i="1" dirty="0">
                <a:solidFill>
                  <a:schemeClr val="accent1"/>
                </a:solidFill>
              </a:rPr>
              <a:t>Pleomorphism</a:t>
            </a:r>
          </a:p>
          <a:p>
            <a:pPr marL="285750" indent="-285750">
              <a:buFont typeface="Arial" panose="020B0604020202020204" pitchFamily="34" charset="0"/>
              <a:buChar char="•"/>
            </a:pPr>
            <a:r>
              <a:rPr lang="en-US" sz="2800" i="1" dirty="0">
                <a:solidFill>
                  <a:schemeClr val="accent1"/>
                </a:solidFill>
              </a:rPr>
              <a:t>↑ Nucleus/Cytoplasm</a:t>
            </a:r>
          </a:p>
          <a:p>
            <a:pPr marL="285750" indent="-285750">
              <a:buFont typeface="Arial" panose="020B0604020202020204" pitchFamily="34" charset="0"/>
              <a:buChar char="•"/>
            </a:pPr>
            <a:r>
              <a:rPr lang="en-US" sz="2800" i="1" dirty="0" err="1">
                <a:solidFill>
                  <a:schemeClr val="accent1"/>
                </a:solidFill>
              </a:rPr>
              <a:t>Hyperchromasia</a:t>
            </a:r>
            <a:endParaRPr lang="en-US" sz="2800" i="1" dirty="0">
              <a:solidFill>
                <a:schemeClr val="accent1"/>
              </a:solidFill>
            </a:endParaRPr>
          </a:p>
          <a:p>
            <a:pPr marL="285750" indent="-285750">
              <a:buFont typeface="Arial" panose="020B0604020202020204" pitchFamily="34" charset="0"/>
              <a:buChar char="•"/>
            </a:pPr>
            <a:r>
              <a:rPr lang="en-US" sz="2800" i="1" dirty="0">
                <a:solidFill>
                  <a:schemeClr val="accent1"/>
                </a:solidFill>
              </a:rPr>
              <a:t>Disordered organization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l-GR" dirty="0"/>
          </a:p>
        </p:txBody>
      </p:sp>
      <p:sp>
        <p:nvSpPr>
          <p:cNvPr id="6" name="TextBox 5">
            <a:extLst>
              <a:ext uri="{FF2B5EF4-FFF2-40B4-BE49-F238E27FC236}">
                <a16:creationId xmlns:a16="http://schemas.microsoft.com/office/drawing/2014/main" xmlns="" id="{583B2F5D-B659-1B45-B280-3B2C658DBCB4}"/>
              </a:ext>
            </a:extLst>
          </p:cNvPr>
          <p:cNvSpPr txBox="1"/>
          <p:nvPr/>
        </p:nvSpPr>
        <p:spPr>
          <a:xfrm>
            <a:off x="6511212" y="656944"/>
            <a:ext cx="5127172" cy="523220"/>
          </a:xfrm>
          <a:prstGeom prst="rect">
            <a:avLst/>
          </a:prstGeom>
          <a:noFill/>
          <a:ln>
            <a:solidFill>
              <a:schemeClr val="tx1"/>
            </a:solidFill>
          </a:ln>
        </p:spPr>
        <p:txBody>
          <a:bodyPr wrap="square" rtlCol="0">
            <a:spAutoFit/>
          </a:bodyPr>
          <a:lstStyle/>
          <a:p>
            <a:r>
              <a:rPr lang="en-US" sz="2800" dirty="0">
                <a:solidFill>
                  <a:srgbClr val="7030A0"/>
                </a:solidFill>
              </a:rPr>
              <a:t>Invasion of basement membrane</a:t>
            </a:r>
            <a:endParaRPr lang="el-GR" sz="2800" dirty="0">
              <a:solidFill>
                <a:srgbClr val="7030A0"/>
              </a:solidFill>
            </a:endParaRPr>
          </a:p>
        </p:txBody>
      </p:sp>
      <p:pic>
        <p:nvPicPr>
          <p:cNvPr id="2" name="Εικόνα 1">
            <a:extLst>
              <a:ext uri="{FF2B5EF4-FFF2-40B4-BE49-F238E27FC236}">
                <a16:creationId xmlns:a16="http://schemas.microsoft.com/office/drawing/2014/main" xmlns="" id="{45989692-A6CA-484F-8C04-70E50CE53F89}"/>
              </a:ext>
            </a:extLst>
          </p:cNvPr>
          <p:cNvPicPr>
            <a:picLocks noChangeAspect="1"/>
          </p:cNvPicPr>
          <p:nvPr/>
        </p:nvPicPr>
        <p:blipFill>
          <a:blip r:embed="rId2"/>
          <a:stretch>
            <a:fillRect/>
          </a:stretch>
        </p:blipFill>
        <p:spPr>
          <a:xfrm>
            <a:off x="3019261" y="3928814"/>
            <a:ext cx="1268414" cy="1121250"/>
          </a:xfrm>
          <a:prstGeom prst="rect">
            <a:avLst/>
          </a:prstGeom>
        </p:spPr>
      </p:pic>
      <p:pic>
        <p:nvPicPr>
          <p:cNvPr id="7" name="Εικόνα 6">
            <a:extLst>
              <a:ext uri="{FF2B5EF4-FFF2-40B4-BE49-F238E27FC236}">
                <a16:creationId xmlns:a16="http://schemas.microsoft.com/office/drawing/2014/main" xmlns="" id="{89E5E8CF-E2B2-5049-8A09-C3B884A68564}"/>
              </a:ext>
            </a:extLst>
          </p:cNvPr>
          <p:cNvPicPr>
            <a:picLocks noChangeAspect="1"/>
          </p:cNvPicPr>
          <p:nvPr/>
        </p:nvPicPr>
        <p:blipFill>
          <a:blip r:embed="rId2"/>
          <a:stretch>
            <a:fillRect/>
          </a:stretch>
        </p:blipFill>
        <p:spPr>
          <a:xfrm>
            <a:off x="3077563" y="5323678"/>
            <a:ext cx="1268414" cy="1121250"/>
          </a:xfrm>
          <a:prstGeom prst="rect">
            <a:avLst/>
          </a:prstGeom>
        </p:spPr>
      </p:pic>
      <p:pic>
        <p:nvPicPr>
          <p:cNvPr id="8" name="Εικόνα 7">
            <a:extLst>
              <a:ext uri="{FF2B5EF4-FFF2-40B4-BE49-F238E27FC236}">
                <a16:creationId xmlns:a16="http://schemas.microsoft.com/office/drawing/2014/main" xmlns="" id="{5EDF1E6A-E2D8-A643-88E4-A356BAF54DAC}"/>
              </a:ext>
            </a:extLst>
          </p:cNvPr>
          <p:cNvPicPr>
            <a:picLocks noChangeAspect="1"/>
          </p:cNvPicPr>
          <p:nvPr/>
        </p:nvPicPr>
        <p:blipFill>
          <a:blip r:embed="rId2"/>
          <a:stretch>
            <a:fillRect/>
          </a:stretch>
        </p:blipFill>
        <p:spPr>
          <a:xfrm>
            <a:off x="7643991" y="3928814"/>
            <a:ext cx="1268414" cy="1121250"/>
          </a:xfrm>
          <a:prstGeom prst="rect">
            <a:avLst/>
          </a:prstGeom>
        </p:spPr>
      </p:pic>
      <p:pic>
        <p:nvPicPr>
          <p:cNvPr id="3" name="Εικόνα 2">
            <a:extLst>
              <a:ext uri="{FF2B5EF4-FFF2-40B4-BE49-F238E27FC236}">
                <a16:creationId xmlns:a16="http://schemas.microsoft.com/office/drawing/2014/main" xmlns="" id="{BF34464A-CF4A-9040-90D9-433146AEF4C2}"/>
              </a:ext>
            </a:extLst>
          </p:cNvPr>
          <p:cNvPicPr>
            <a:picLocks noChangeAspect="1"/>
          </p:cNvPicPr>
          <p:nvPr/>
        </p:nvPicPr>
        <p:blipFill>
          <a:blip r:embed="rId3"/>
          <a:stretch>
            <a:fillRect/>
          </a:stretch>
        </p:blipFill>
        <p:spPr>
          <a:xfrm>
            <a:off x="7643991" y="5530458"/>
            <a:ext cx="911381" cy="914470"/>
          </a:xfrm>
          <a:prstGeom prst="rect">
            <a:avLst/>
          </a:prstGeom>
        </p:spPr>
      </p:pic>
      <mc:AlternateContent xmlns:mc="http://schemas.openxmlformats.org/markup-compatibility/2006">
        <mc:Choice xmlns:a14="http://schemas.microsoft.com/office/drawing/2010/main" xmlns="" Requires="a14">
          <p:sp>
            <p:nvSpPr>
              <p:cNvPr id="4" name="TextBox 3">
                <a:extLst>
                  <a:ext uri="{FF2B5EF4-FFF2-40B4-BE49-F238E27FC236}">
                    <a16:creationId xmlns:a16="http://schemas.microsoft.com/office/drawing/2014/main" id="{27E4C462-8C8B-764C-B9D9-FAE7F2D8AD50}"/>
                  </a:ext>
                </a:extLst>
              </p:cNvPr>
              <p:cNvSpPr txBox="1"/>
              <p:nvPr/>
            </p:nvSpPr>
            <p:spPr>
              <a:xfrm>
                <a:off x="8912405" y="4627984"/>
                <a:ext cx="59989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l-GR" i="1" smtClean="0">
                          <a:latin typeface="Cambria Math" panose="02040503050406030204" pitchFamily="18" charset="0"/>
                          <a:ea typeface="Cambria Math" panose="02040503050406030204" pitchFamily="18" charset="0"/>
                        </a:rPr>
                        <m:t>=</m:t>
                      </m:r>
                    </m:oMath>
                  </m:oMathPara>
                </a14:m>
                <a:endParaRPr lang="el-GR" dirty="0"/>
              </a:p>
            </p:txBody>
          </p:sp>
        </mc:Choice>
        <mc:Fallback>
          <p:sp>
            <p:nvSpPr>
              <p:cNvPr id="4" name="TextBox 3">
                <a:extLst>
                  <a:ext uri="{FF2B5EF4-FFF2-40B4-BE49-F238E27FC236}">
                    <a16:creationId xmlns:a16="http://schemas.microsoft.com/office/drawing/2014/main" xmlns="" xmlns:a14="http://schemas.microsoft.com/office/drawing/2010/main" id="{27E4C462-8C8B-764C-B9D9-FAE7F2D8AD50}"/>
                  </a:ext>
                </a:extLst>
              </p:cNvPr>
              <p:cNvSpPr txBox="1">
                <a:spLocks noRot="1" noChangeAspect="1" noMove="1" noResize="1" noEditPoints="1" noAdjustHandles="1" noChangeArrowheads="1" noChangeShapeType="1" noTextEdit="1"/>
              </p:cNvSpPr>
              <p:nvPr/>
            </p:nvSpPr>
            <p:spPr>
              <a:xfrm>
                <a:off x="8912405" y="4627984"/>
                <a:ext cx="599896" cy="276999"/>
              </a:xfrm>
              <a:prstGeom prst="rect">
                <a:avLst/>
              </a:prstGeom>
              <a:blipFill>
                <a:blip r:embed="rId4"/>
                <a:stretch>
                  <a:fillRect/>
                </a:stretch>
              </a:blipFill>
            </p:spPr>
            <p:txBody>
              <a:bodyPr/>
              <a:lstStyle/>
              <a:p>
                <a:r>
                  <a:rPr lang="el-GR">
                    <a:noFill/>
                  </a:rPr>
                  <a:t> </a:t>
                </a:r>
              </a:p>
            </p:txBody>
          </p:sp>
        </mc:Fallback>
      </mc:AlternateContent>
      <mc:AlternateContent xmlns:mc="http://schemas.openxmlformats.org/markup-compatibility/2006">
        <mc:Choice xmlns:a14="http://schemas.microsoft.com/office/drawing/2010/main" xmlns="" Requires="a14">
          <p:sp>
            <p:nvSpPr>
              <p:cNvPr id="10" name="TextBox 9">
                <a:extLst>
                  <a:ext uri="{FF2B5EF4-FFF2-40B4-BE49-F238E27FC236}">
                    <a16:creationId xmlns:a16="http://schemas.microsoft.com/office/drawing/2014/main" id="{751695BB-4E63-6F4C-A12F-C295363C2610}"/>
                  </a:ext>
                </a:extLst>
              </p:cNvPr>
              <p:cNvSpPr txBox="1"/>
              <p:nvPr/>
            </p:nvSpPr>
            <p:spPr>
              <a:xfrm>
                <a:off x="8912405" y="5987693"/>
                <a:ext cx="59989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l-GR" i="1" smtClean="0">
                          <a:latin typeface="Cambria Math" panose="02040503050406030204" pitchFamily="18" charset="0"/>
                          <a:ea typeface="Cambria Math" panose="02040503050406030204" pitchFamily="18" charset="0"/>
                        </a:rPr>
                        <m:t>=</m:t>
                      </m:r>
                    </m:oMath>
                  </m:oMathPara>
                </a14:m>
                <a:endParaRPr lang="el-GR" dirty="0"/>
              </a:p>
            </p:txBody>
          </p:sp>
        </mc:Choice>
        <mc:Fallback>
          <p:sp>
            <p:nvSpPr>
              <p:cNvPr id="10" name="TextBox 9">
                <a:extLst>
                  <a:ext uri="{FF2B5EF4-FFF2-40B4-BE49-F238E27FC236}">
                    <a16:creationId xmlns:a16="http://schemas.microsoft.com/office/drawing/2014/main" xmlns="" xmlns:a14="http://schemas.microsoft.com/office/drawing/2010/main" id="{751695BB-4E63-6F4C-A12F-C295363C2610}"/>
                  </a:ext>
                </a:extLst>
              </p:cNvPr>
              <p:cNvSpPr txBox="1">
                <a:spLocks noRot="1" noChangeAspect="1" noMove="1" noResize="1" noEditPoints="1" noAdjustHandles="1" noChangeArrowheads="1" noChangeShapeType="1" noTextEdit="1"/>
              </p:cNvSpPr>
              <p:nvPr/>
            </p:nvSpPr>
            <p:spPr>
              <a:xfrm>
                <a:off x="8912405" y="5987693"/>
                <a:ext cx="599896" cy="276999"/>
              </a:xfrm>
              <a:prstGeom prst="rect">
                <a:avLst/>
              </a:prstGeom>
              <a:blipFill>
                <a:blip r:embed="rId4"/>
                <a:stretch>
                  <a:fillRect/>
                </a:stretch>
              </a:blipFill>
            </p:spPr>
            <p:txBody>
              <a:bodyPr/>
              <a:lstStyle/>
              <a:p>
                <a:r>
                  <a:rPr lang="el-GR">
                    <a:noFill/>
                  </a:rPr>
                  <a:t> </a:t>
                </a:r>
              </a:p>
            </p:txBody>
          </p:sp>
        </mc:Fallback>
      </mc:AlternateContent>
      <p:sp>
        <p:nvSpPr>
          <p:cNvPr id="11" name="TextBox 10">
            <a:extLst>
              <a:ext uri="{FF2B5EF4-FFF2-40B4-BE49-F238E27FC236}">
                <a16:creationId xmlns:a16="http://schemas.microsoft.com/office/drawing/2014/main" xmlns="" id="{38044963-5B42-F349-9E2C-B63C16ECF854}"/>
              </a:ext>
            </a:extLst>
          </p:cNvPr>
          <p:cNvSpPr txBox="1"/>
          <p:nvPr/>
        </p:nvSpPr>
        <p:spPr>
          <a:xfrm>
            <a:off x="9512301" y="4489439"/>
            <a:ext cx="2505528" cy="523220"/>
          </a:xfrm>
          <a:prstGeom prst="rect">
            <a:avLst/>
          </a:prstGeom>
          <a:noFill/>
        </p:spPr>
        <p:txBody>
          <a:bodyPr wrap="square" rtlCol="0">
            <a:spAutoFit/>
          </a:bodyPr>
          <a:lstStyle/>
          <a:p>
            <a:r>
              <a:rPr lang="en-US" sz="2800" dirty="0"/>
              <a:t>Cancer</a:t>
            </a:r>
            <a:endParaRPr lang="el-GR" sz="2800" dirty="0"/>
          </a:p>
        </p:txBody>
      </p:sp>
      <p:sp>
        <p:nvSpPr>
          <p:cNvPr id="12" name="TextBox 11">
            <a:extLst>
              <a:ext uri="{FF2B5EF4-FFF2-40B4-BE49-F238E27FC236}">
                <a16:creationId xmlns:a16="http://schemas.microsoft.com/office/drawing/2014/main" xmlns="" id="{03795F33-58A9-AE4A-8241-4EEEC80BC5E6}"/>
              </a:ext>
            </a:extLst>
          </p:cNvPr>
          <p:cNvSpPr txBox="1"/>
          <p:nvPr/>
        </p:nvSpPr>
        <p:spPr>
          <a:xfrm>
            <a:off x="9512301" y="5884303"/>
            <a:ext cx="2505528" cy="523220"/>
          </a:xfrm>
          <a:prstGeom prst="rect">
            <a:avLst/>
          </a:prstGeom>
          <a:noFill/>
        </p:spPr>
        <p:txBody>
          <a:bodyPr wrap="square" rtlCol="0">
            <a:spAutoFit/>
          </a:bodyPr>
          <a:lstStyle/>
          <a:p>
            <a:r>
              <a:rPr lang="en-US" sz="2800" dirty="0"/>
              <a:t>Dysplasia</a:t>
            </a:r>
            <a:endParaRPr lang="el-GR" sz="2800" dirty="0"/>
          </a:p>
        </p:txBody>
      </p:sp>
      <p:pic>
        <p:nvPicPr>
          <p:cNvPr id="9" name="Εικόνα 8">
            <a:extLst>
              <a:ext uri="{FF2B5EF4-FFF2-40B4-BE49-F238E27FC236}">
                <a16:creationId xmlns:a16="http://schemas.microsoft.com/office/drawing/2014/main" xmlns="" id="{251523F5-122F-9D49-8B0B-DF746374F601}"/>
              </a:ext>
            </a:extLst>
          </p:cNvPr>
          <p:cNvPicPr>
            <a:picLocks noChangeAspect="1"/>
          </p:cNvPicPr>
          <p:nvPr/>
        </p:nvPicPr>
        <p:blipFill>
          <a:blip r:embed="rId5"/>
          <a:stretch>
            <a:fillRect/>
          </a:stretch>
        </p:blipFill>
        <p:spPr>
          <a:xfrm>
            <a:off x="6959607" y="1612835"/>
            <a:ext cx="4297581" cy="1822470"/>
          </a:xfrm>
          <a:prstGeom prst="rect">
            <a:avLst/>
          </a:prstGeom>
        </p:spPr>
      </p:pic>
    </p:spTree>
    <p:extLst>
      <p:ext uri="{BB962C8B-B14F-4D97-AF65-F5344CB8AC3E}">
        <p14:creationId xmlns:p14="http://schemas.microsoft.com/office/powerpoint/2010/main" xmlns="" val="5092381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61B53476-26B1-AF47-8474-0334B10AED16}"/>
              </a:ext>
            </a:extLst>
          </p:cNvPr>
          <p:cNvPicPr>
            <a:picLocks noGrp="1" noChangeAspect="1"/>
          </p:cNvPicPr>
          <p:nvPr>
            <p:ph idx="1"/>
          </p:nvPr>
        </p:nvPicPr>
        <p:blipFill>
          <a:blip r:embed="rId2"/>
          <a:stretch>
            <a:fillRect/>
          </a:stretch>
        </p:blipFill>
        <p:spPr>
          <a:xfrm>
            <a:off x="643467" y="1479719"/>
            <a:ext cx="10905066" cy="3898561"/>
          </a:xfrm>
          <a:prstGeom prst="rect">
            <a:avLst/>
          </a:prstGeom>
        </p:spPr>
      </p:pic>
    </p:spTree>
    <p:extLst>
      <p:ext uri="{BB962C8B-B14F-4D97-AF65-F5344CB8AC3E}">
        <p14:creationId xmlns:p14="http://schemas.microsoft.com/office/powerpoint/2010/main" xmlns="" val="4142399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F9E727A2-83CA-2340-9FCE-F60D194C76C8}"/>
              </a:ext>
            </a:extLst>
          </p:cNvPr>
          <p:cNvPicPr>
            <a:picLocks noGrp="1" noChangeAspect="1"/>
          </p:cNvPicPr>
          <p:nvPr>
            <p:ph idx="1"/>
          </p:nvPr>
        </p:nvPicPr>
        <p:blipFill>
          <a:blip r:embed="rId2"/>
          <a:stretch>
            <a:fillRect/>
          </a:stretch>
        </p:blipFill>
        <p:spPr>
          <a:xfrm>
            <a:off x="643467" y="975360"/>
            <a:ext cx="10905066" cy="4907279"/>
          </a:xfrm>
          <a:prstGeom prst="rect">
            <a:avLst/>
          </a:prstGeom>
        </p:spPr>
      </p:pic>
    </p:spTree>
    <p:extLst>
      <p:ext uri="{BB962C8B-B14F-4D97-AF65-F5344CB8AC3E}">
        <p14:creationId xmlns:p14="http://schemas.microsoft.com/office/powerpoint/2010/main" xmlns="" val="31690264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E1EF6848-C950-814A-B478-0B1395494CFD}"/>
              </a:ext>
            </a:extLst>
          </p:cNvPr>
          <p:cNvPicPr>
            <a:picLocks noGrp="1" noChangeAspect="1"/>
          </p:cNvPicPr>
          <p:nvPr>
            <p:ph idx="1"/>
          </p:nvPr>
        </p:nvPicPr>
        <p:blipFill>
          <a:blip r:embed="rId2"/>
          <a:stretch>
            <a:fillRect/>
          </a:stretch>
        </p:blipFill>
        <p:spPr>
          <a:xfrm>
            <a:off x="643467" y="975360"/>
            <a:ext cx="10905066" cy="4907279"/>
          </a:xfrm>
          <a:prstGeom prst="rect">
            <a:avLst/>
          </a:prstGeom>
        </p:spPr>
      </p:pic>
    </p:spTree>
    <p:extLst>
      <p:ext uri="{BB962C8B-B14F-4D97-AF65-F5344CB8AC3E}">
        <p14:creationId xmlns:p14="http://schemas.microsoft.com/office/powerpoint/2010/main" xmlns="" val="3678928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781298" y="282219"/>
            <a:ext cx="8561815" cy="5679194"/>
          </a:xfrm>
          <a:prstGeom prst="rect">
            <a:avLst/>
          </a:prstGeom>
        </p:spPr>
      </p:pic>
      <p:sp>
        <p:nvSpPr>
          <p:cNvPr id="5" name="TextBox 4"/>
          <p:cNvSpPr txBox="1"/>
          <p:nvPr/>
        </p:nvSpPr>
        <p:spPr>
          <a:xfrm>
            <a:off x="1781298" y="6027003"/>
            <a:ext cx="8561815" cy="830997"/>
          </a:xfrm>
          <a:prstGeom prst="rect">
            <a:avLst/>
          </a:prstGeom>
          <a:noFill/>
        </p:spPr>
        <p:txBody>
          <a:bodyPr wrap="square" rtlCol="0">
            <a:spAutoFit/>
          </a:bodyPr>
          <a:lstStyle/>
          <a:p>
            <a:pPr algn="just"/>
            <a:r>
              <a:rPr lang="en-US" sz="1600" dirty="0"/>
              <a:t>SQUAMOUS EPITHELIUM-  Stratified squamous epithelium of cervix is shown composed of flattened cells one on the top of other and joined by intercellular bridges. The cells at the bottom-third are the most recent ones while the cells at the top are the oldest</a:t>
            </a:r>
            <a:endParaRPr lang="el-GR" sz="1600" dirty="0"/>
          </a:p>
        </p:txBody>
      </p:sp>
    </p:spTree>
    <p:extLst>
      <p:ext uri="{BB962C8B-B14F-4D97-AF65-F5344CB8AC3E}">
        <p14:creationId xmlns:p14="http://schemas.microsoft.com/office/powerpoint/2010/main" xmlns="" val="15909254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770BA7E8-FB84-4A40-877F-12CB31A1A404}"/>
              </a:ext>
            </a:extLst>
          </p:cNvPr>
          <p:cNvPicPr>
            <a:picLocks noGrp="1" noChangeAspect="1"/>
          </p:cNvPicPr>
          <p:nvPr>
            <p:ph idx="1"/>
          </p:nvPr>
        </p:nvPicPr>
        <p:blipFill>
          <a:blip r:embed="rId2"/>
          <a:stretch>
            <a:fillRect/>
          </a:stretch>
        </p:blipFill>
        <p:spPr>
          <a:xfrm>
            <a:off x="643467" y="975360"/>
            <a:ext cx="10905066" cy="4907279"/>
          </a:xfrm>
          <a:prstGeom prst="rect">
            <a:avLst/>
          </a:prstGeom>
        </p:spPr>
      </p:pic>
    </p:spTree>
    <p:extLst>
      <p:ext uri="{BB962C8B-B14F-4D97-AF65-F5344CB8AC3E}">
        <p14:creationId xmlns:p14="http://schemas.microsoft.com/office/powerpoint/2010/main" xmlns="" val="34149364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48C0C073-A882-6743-AD3A-F7C3E8B36542}"/>
              </a:ext>
            </a:extLst>
          </p:cNvPr>
          <p:cNvPicPr>
            <a:picLocks noGrp="1" noChangeAspect="1"/>
          </p:cNvPicPr>
          <p:nvPr>
            <p:ph idx="1"/>
          </p:nvPr>
        </p:nvPicPr>
        <p:blipFill>
          <a:blip r:embed="rId2"/>
          <a:stretch>
            <a:fillRect/>
          </a:stretch>
        </p:blipFill>
        <p:spPr>
          <a:xfrm>
            <a:off x="643467" y="975360"/>
            <a:ext cx="10905066" cy="4907279"/>
          </a:xfrm>
          <a:prstGeom prst="rect">
            <a:avLst/>
          </a:prstGeom>
        </p:spPr>
      </p:pic>
    </p:spTree>
    <p:extLst>
      <p:ext uri="{BB962C8B-B14F-4D97-AF65-F5344CB8AC3E}">
        <p14:creationId xmlns:p14="http://schemas.microsoft.com/office/powerpoint/2010/main" xmlns="" val="4041618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64020DC7-3725-A040-A9C8-454D12C0BD7E}"/>
              </a:ext>
            </a:extLst>
          </p:cNvPr>
          <p:cNvPicPr>
            <a:picLocks noChangeAspect="1"/>
          </p:cNvPicPr>
          <p:nvPr/>
        </p:nvPicPr>
        <p:blipFill>
          <a:blip r:embed="rId3"/>
          <a:stretch>
            <a:fillRect/>
          </a:stretch>
        </p:blipFill>
        <p:spPr>
          <a:xfrm>
            <a:off x="0" y="242887"/>
            <a:ext cx="8063345" cy="6615113"/>
          </a:xfrm>
          <a:prstGeom prst="rect">
            <a:avLst/>
          </a:prstGeom>
        </p:spPr>
      </p:pic>
      <p:sp>
        <p:nvSpPr>
          <p:cNvPr id="5" name="Θέση περιεχομένου 2">
            <a:extLst>
              <a:ext uri="{FF2B5EF4-FFF2-40B4-BE49-F238E27FC236}">
                <a16:creationId xmlns:a16="http://schemas.microsoft.com/office/drawing/2014/main" xmlns="" id="{79399FF0-E90A-1B42-A1B0-DFEA1FDE75D7}"/>
              </a:ext>
            </a:extLst>
          </p:cNvPr>
          <p:cNvSpPr txBox="1">
            <a:spLocks/>
          </p:cNvSpPr>
          <p:nvPr/>
        </p:nvSpPr>
        <p:spPr>
          <a:xfrm>
            <a:off x="8241475" y="2321996"/>
            <a:ext cx="3728852" cy="4662488"/>
          </a:xfrm>
          <a:prstGeom prst="rect">
            <a:avLst/>
          </a:prstGeom>
        </p:spPr>
        <p:txBody>
          <a:bodyPr vert="horz" lIns="91440" tIns="45720" rIns="91440" bIns="4572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fontAlgn="base"/>
            <a:r>
              <a:rPr lang="en" b="1" dirty="0"/>
              <a:t>Stratified nonkeratinizing squamous epithelium</a:t>
            </a:r>
          </a:p>
          <a:p>
            <a:pPr marL="342900" indent="-342900" algn="just" fontAlgn="base">
              <a:buFont typeface="Arial" panose="020B0604020202020204" pitchFamily="34" charset="0"/>
              <a:buChar char="•"/>
            </a:pPr>
            <a:r>
              <a:rPr lang="en" b="1" dirty="0"/>
              <a:t>Basal cells</a:t>
            </a:r>
            <a:r>
              <a:rPr lang="en" dirty="0"/>
              <a:t>: deepest layer; dense nuclear chromatin, uniform oval nuclei oriented perpendicular to basement membrane, scant cytoplasm</a:t>
            </a:r>
          </a:p>
          <a:p>
            <a:pPr marL="342900" indent="-342900" algn="just" fontAlgn="base">
              <a:buFont typeface="Arial" panose="020B0604020202020204" pitchFamily="34" charset="0"/>
              <a:buChar char="•"/>
            </a:pPr>
            <a:r>
              <a:rPr lang="en" b="1" dirty="0"/>
              <a:t>Parabasal cells</a:t>
            </a:r>
            <a:r>
              <a:rPr lang="en" dirty="0"/>
              <a:t>: located just above the basal cell layer; slightly more cytoplasm than basal cells; may be multiple cell layers thick</a:t>
            </a:r>
          </a:p>
          <a:p>
            <a:pPr marL="342900" indent="-342900" algn="just" fontAlgn="base">
              <a:buFont typeface="Arial" panose="020B0604020202020204" pitchFamily="34" charset="0"/>
              <a:buChar char="•"/>
            </a:pPr>
            <a:r>
              <a:rPr lang="en" b="1" dirty="0"/>
              <a:t>Intermediate cells</a:t>
            </a:r>
            <a:r>
              <a:rPr lang="en" dirty="0"/>
              <a:t>: abundant cytoplasm which may be pink or clear due to glycogen accumulation</a:t>
            </a:r>
          </a:p>
          <a:p>
            <a:pPr marL="342900" indent="-342900" algn="just" fontAlgn="base">
              <a:buFont typeface="Arial" panose="020B0604020202020204" pitchFamily="34" charset="0"/>
              <a:buChar char="•"/>
            </a:pPr>
            <a:r>
              <a:rPr lang="en" b="1" dirty="0"/>
              <a:t>Superficial cells</a:t>
            </a:r>
            <a:r>
              <a:rPr lang="en" dirty="0"/>
              <a:t>: small, round nuclei; abundant pink or clear cytoplasm; cells flatten and are oriented parallel to basement membrane</a:t>
            </a:r>
          </a:p>
          <a:p>
            <a:pPr lvl="1" algn="just" fontAlgn="base"/>
            <a:endParaRPr lang="en" dirty="0"/>
          </a:p>
          <a:p>
            <a:pPr algn="just" fontAlgn="base"/>
            <a:r>
              <a:rPr lang="en" dirty="0"/>
              <a:t>Hormone responsive</a:t>
            </a:r>
          </a:p>
          <a:p>
            <a:pPr marL="342900" indent="-342900" algn="just" fontAlgn="base">
              <a:buFont typeface="Arial" panose="020B0604020202020204" pitchFamily="34" charset="0"/>
              <a:buChar char="•"/>
            </a:pPr>
            <a:r>
              <a:rPr lang="en" dirty="0"/>
              <a:t>Superficial cells predominate in early cycle due to estrogen</a:t>
            </a:r>
          </a:p>
          <a:p>
            <a:pPr marL="342900" indent="-342900" algn="just" fontAlgn="base">
              <a:buFont typeface="Arial" panose="020B0604020202020204" pitchFamily="34" charset="0"/>
              <a:buChar char="•"/>
            </a:pPr>
            <a:r>
              <a:rPr lang="en" dirty="0"/>
              <a:t>Intermediate cells predominate in late cycle due to progestins</a:t>
            </a:r>
          </a:p>
          <a:p>
            <a:pPr marL="342900" indent="-342900" algn="just" fontAlgn="base">
              <a:buFont typeface="Arial" panose="020B0604020202020204" pitchFamily="34" charset="0"/>
              <a:buChar char="•"/>
            </a:pPr>
            <a:r>
              <a:rPr lang="en" dirty="0"/>
              <a:t>Loss of intermediate and superficial cells (atrophy) occurs postmenopause</a:t>
            </a:r>
          </a:p>
          <a:p>
            <a:endParaRPr lang="el-GR" dirty="0"/>
          </a:p>
        </p:txBody>
      </p:sp>
      <p:sp>
        <p:nvSpPr>
          <p:cNvPr id="6" name="Τίτλος 1">
            <a:extLst>
              <a:ext uri="{FF2B5EF4-FFF2-40B4-BE49-F238E27FC236}">
                <a16:creationId xmlns:a16="http://schemas.microsoft.com/office/drawing/2014/main" xmlns="" id="{2A8487A5-F806-C643-BD49-CA9894F9BCFA}"/>
              </a:ext>
            </a:extLst>
          </p:cNvPr>
          <p:cNvSpPr txBox="1">
            <a:spLocks/>
          </p:cNvSpPr>
          <p:nvPr/>
        </p:nvSpPr>
        <p:spPr>
          <a:xfrm>
            <a:off x="838200" y="365125"/>
            <a:ext cx="10515600" cy="849313"/>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 dirty="0"/>
              <a:t>Ectocervix</a:t>
            </a:r>
            <a:endParaRPr lang="el-GR" dirty="0"/>
          </a:p>
        </p:txBody>
      </p:sp>
    </p:spTree>
    <p:extLst>
      <p:ext uri="{BB962C8B-B14F-4D97-AF65-F5344CB8AC3E}">
        <p14:creationId xmlns:p14="http://schemas.microsoft.com/office/powerpoint/2010/main" xmlns="" val="19265980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16186238-D782-A144-BABD-B95002177962}"/>
              </a:ext>
            </a:extLst>
          </p:cNvPr>
          <p:cNvPicPr>
            <a:picLocks noChangeAspect="1"/>
          </p:cNvPicPr>
          <p:nvPr/>
        </p:nvPicPr>
        <p:blipFill>
          <a:blip r:embed="rId3"/>
          <a:stretch>
            <a:fillRect/>
          </a:stretch>
        </p:blipFill>
        <p:spPr>
          <a:xfrm>
            <a:off x="97133" y="611579"/>
            <a:ext cx="12094867" cy="5325528"/>
          </a:xfrm>
          <a:prstGeom prst="rect">
            <a:avLst/>
          </a:prstGeom>
        </p:spPr>
      </p:pic>
      <p:sp>
        <p:nvSpPr>
          <p:cNvPr id="2" name="TextBox 1"/>
          <p:cNvSpPr txBox="1"/>
          <p:nvPr/>
        </p:nvSpPr>
        <p:spPr>
          <a:xfrm>
            <a:off x="618050" y="5758422"/>
            <a:ext cx="11293433" cy="923330"/>
          </a:xfrm>
          <a:prstGeom prst="rect">
            <a:avLst/>
          </a:prstGeom>
          <a:noFill/>
        </p:spPr>
        <p:txBody>
          <a:bodyPr wrap="square" rtlCol="0">
            <a:spAutoFit/>
          </a:bodyPr>
          <a:lstStyle/>
          <a:p>
            <a:pPr marL="0" lvl="1" fontAlgn="base"/>
            <a:r>
              <a:rPr lang="en-US" dirty="0"/>
              <a:t>Diagnosis of squamous intraepithelial lesions (dysplasia) is based </a:t>
            </a:r>
            <a:r>
              <a:rPr lang="en-US" dirty="0" smtClean="0"/>
              <a:t>on:</a:t>
            </a:r>
          </a:p>
          <a:p>
            <a:pPr marL="0" lvl="1" fontAlgn="base">
              <a:buFont typeface="Arial" pitchFamily="34" charset="0"/>
              <a:buChar char="•"/>
            </a:pPr>
            <a:r>
              <a:rPr lang="en-US" b="1" dirty="0" smtClean="0"/>
              <a:t>Nuclear </a:t>
            </a:r>
            <a:r>
              <a:rPr lang="en-US" b="1" dirty="0" smtClean="0"/>
              <a:t>/ </a:t>
            </a:r>
            <a:r>
              <a:rPr lang="en-US" b="1" dirty="0" err="1" smtClean="0"/>
              <a:t>cytoplasmic</a:t>
            </a:r>
            <a:r>
              <a:rPr lang="en-US" b="1" dirty="0" smtClean="0"/>
              <a:t> (N/C) </a:t>
            </a:r>
            <a:r>
              <a:rPr lang="en-US" b="1" dirty="0" smtClean="0"/>
              <a:t>ratio</a:t>
            </a:r>
          </a:p>
          <a:p>
            <a:pPr marL="0" lvl="1" fontAlgn="base">
              <a:buFont typeface="Arial" pitchFamily="34" charset="0"/>
              <a:buChar char="•"/>
            </a:pPr>
            <a:r>
              <a:rPr lang="en-US" b="1" dirty="0" smtClean="0"/>
              <a:t>Nuclear </a:t>
            </a:r>
            <a:r>
              <a:rPr lang="en-US" b="1" dirty="0"/>
              <a:t>atypia</a:t>
            </a:r>
            <a:r>
              <a:rPr lang="en-US" dirty="0"/>
              <a:t>: variation in nuclear size and shape (“</a:t>
            </a:r>
            <a:r>
              <a:rPr lang="en-US" dirty="0" err="1"/>
              <a:t>raisinoid</a:t>
            </a:r>
            <a:r>
              <a:rPr lang="en-US" dirty="0"/>
              <a:t>”), </a:t>
            </a:r>
            <a:r>
              <a:rPr lang="en-US" dirty="0" err="1"/>
              <a:t>hyperchromasia</a:t>
            </a:r>
            <a:r>
              <a:rPr lang="en-US" dirty="0"/>
              <a:t> and coarse chromatin </a:t>
            </a:r>
            <a:r>
              <a:rPr lang="en-US" dirty="0" smtClean="0"/>
              <a:t>granules</a:t>
            </a:r>
            <a:endParaRPr lang="en-US" dirty="0"/>
          </a:p>
        </p:txBody>
      </p:sp>
      <p:sp>
        <p:nvSpPr>
          <p:cNvPr id="3" name="Αριστερό άγκιστρο 2"/>
          <p:cNvSpPr/>
          <p:nvPr/>
        </p:nvSpPr>
        <p:spPr>
          <a:xfrm rot="5400000">
            <a:off x="4419676" y="-715488"/>
            <a:ext cx="546265" cy="290351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 name="Αριστερό άγκιστρο 5"/>
          <p:cNvSpPr/>
          <p:nvPr/>
        </p:nvSpPr>
        <p:spPr>
          <a:xfrm rot="5400000">
            <a:off x="8862228" y="-2134322"/>
            <a:ext cx="546265" cy="574118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7" name="TextBox 6"/>
          <p:cNvSpPr txBox="1"/>
          <p:nvPr/>
        </p:nvSpPr>
        <p:spPr>
          <a:xfrm>
            <a:off x="3372592" y="130629"/>
            <a:ext cx="2636322" cy="369332"/>
          </a:xfrm>
          <a:prstGeom prst="rect">
            <a:avLst/>
          </a:prstGeom>
          <a:noFill/>
        </p:spPr>
        <p:txBody>
          <a:bodyPr wrap="square" rtlCol="0">
            <a:spAutoFit/>
          </a:bodyPr>
          <a:lstStyle/>
          <a:p>
            <a:pPr algn="ctr"/>
            <a:r>
              <a:rPr lang="en-US" dirty="0"/>
              <a:t>Low-grade SIL</a:t>
            </a:r>
            <a:endParaRPr lang="el-GR" dirty="0"/>
          </a:p>
        </p:txBody>
      </p:sp>
      <p:sp>
        <p:nvSpPr>
          <p:cNvPr id="8" name="TextBox 7"/>
          <p:cNvSpPr txBox="1"/>
          <p:nvPr/>
        </p:nvSpPr>
        <p:spPr>
          <a:xfrm>
            <a:off x="7817199" y="93805"/>
            <a:ext cx="2636322" cy="369332"/>
          </a:xfrm>
          <a:prstGeom prst="rect">
            <a:avLst/>
          </a:prstGeom>
          <a:noFill/>
        </p:spPr>
        <p:txBody>
          <a:bodyPr wrap="square" rtlCol="0">
            <a:spAutoFit/>
          </a:bodyPr>
          <a:lstStyle/>
          <a:p>
            <a:pPr algn="ctr"/>
            <a:r>
              <a:rPr lang="en-US" dirty="0"/>
              <a:t>High-grade SIL</a:t>
            </a:r>
            <a:endParaRPr lang="el-GR" dirty="0"/>
          </a:p>
        </p:txBody>
      </p:sp>
    </p:spTree>
    <p:extLst>
      <p:ext uri="{BB962C8B-B14F-4D97-AF65-F5344CB8AC3E}">
        <p14:creationId xmlns:p14="http://schemas.microsoft.com/office/powerpoint/2010/main" xmlns="" val="42418380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76894" y="365125"/>
            <a:ext cx="3503220" cy="1325563"/>
          </a:xfrm>
        </p:spPr>
        <p:txBody>
          <a:bodyPr>
            <a:normAutofit/>
          </a:bodyPr>
          <a:lstStyle/>
          <a:p>
            <a:r>
              <a:rPr lang="en-US" sz="4800" dirty="0">
                <a:latin typeface="+mn-lt"/>
              </a:rPr>
              <a:t>LGSIL(CIN I)</a:t>
            </a:r>
            <a:endParaRPr lang="el-GR" sz="4800" dirty="0">
              <a:latin typeface="+mn-lt"/>
            </a:endParaRPr>
          </a:p>
        </p:txBody>
      </p:sp>
      <p:sp>
        <p:nvSpPr>
          <p:cNvPr id="3" name="Θέση περιεχομένου 2"/>
          <p:cNvSpPr>
            <a:spLocks noGrp="1"/>
          </p:cNvSpPr>
          <p:nvPr>
            <p:ph idx="1"/>
          </p:nvPr>
        </p:nvSpPr>
        <p:spPr>
          <a:xfrm>
            <a:off x="481941" y="1991880"/>
            <a:ext cx="4517572" cy="4351338"/>
          </a:xfrm>
        </p:spPr>
        <p:txBody>
          <a:bodyPr/>
          <a:lstStyle/>
          <a:p>
            <a:pPr algn="just" fontAlgn="base"/>
            <a:r>
              <a:rPr lang="en-US" dirty="0"/>
              <a:t>The changes involve only the lower 1/3 of the epithelium </a:t>
            </a:r>
          </a:p>
          <a:p>
            <a:pPr algn="just" fontAlgn="base"/>
            <a:endParaRPr lang="en-US" dirty="0"/>
          </a:p>
          <a:p>
            <a:pPr algn="just" fontAlgn="base"/>
            <a:r>
              <a:rPr lang="en-US" dirty="0"/>
              <a:t>Or there are </a:t>
            </a:r>
            <a:r>
              <a:rPr lang="en-US" dirty="0" err="1"/>
              <a:t>koilocytic</a:t>
            </a:r>
            <a:r>
              <a:rPr lang="en-US" dirty="0"/>
              <a:t> changes in the upper epithelium (maturation seen)</a:t>
            </a:r>
          </a:p>
          <a:p>
            <a:pPr algn="just" fontAlgn="base"/>
            <a:endParaRPr lang="en-US" dirty="0"/>
          </a:p>
          <a:p>
            <a:endParaRPr lang="el-GR" dirty="0"/>
          </a:p>
        </p:txBody>
      </p:sp>
      <p:pic>
        <p:nvPicPr>
          <p:cNvPr id="4" name="Εικόνα 3"/>
          <p:cNvPicPr>
            <a:picLocks noChangeAspect="1"/>
          </p:cNvPicPr>
          <p:nvPr/>
        </p:nvPicPr>
        <p:blipFill>
          <a:blip r:embed="rId2"/>
          <a:stretch>
            <a:fillRect/>
          </a:stretch>
        </p:blipFill>
        <p:spPr>
          <a:xfrm>
            <a:off x="5890161" y="112128"/>
            <a:ext cx="5094515" cy="6636775"/>
          </a:xfrm>
          <a:prstGeom prst="rect">
            <a:avLst/>
          </a:prstGeom>
        </p:spPr>
      </p:pic>
    </p:spTree>
    <p:extLst>
      <p:ext uri="{BB962C8B-B14F-4D97-AF65-F5344CB8AC3E}">
        <p14:creationId xmlns:p14="http://schemas.microsoft.com/office/powerpoint/2010/main" xmlns="" val="23805891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1301C0E0-0DD2-A846-8B54-0D6289AD818D}"/>
              </a:ext>
            </a:extLst>
          </p:cNvPr>
          <p:cNvPicPr>
            <a:picLocks noChangeAspect="1"/>
          </p:cNvPicPr>
          <p:nvPr/>
        </p:nvPicPr>
        <p:blipFill>
          <a:blip r:embed="rId2"/>
          <a:stretch>
            <a:fillRect/>
          </a:stretch>
        </p:blipFill>
        <p:spPr>
          <a:xfrm>
            <a:off x="4870624" y="1021276"/>
            <a:ext cx="7206211" cy="5082641"/>
          </a:xfrm>
          <a:prstGeom prst="rect">
            <a:avLst/>
          </a:prstGeom>
        </p:spPr>
      </p:pic>
      <p:sp>
        <p:nvSpPr>
          <p:cNvPr id="5" name="TextBox 4">
            <a:extLst>
              <a:ext uri="{FF2B5EF4-FFF2-40B4-BE49-F238E27FC236}">
                <a16:creationId xmlns:a16="http://schemas.microsoft.com/office/drawing/2014/main" xmlns="" id="{47C97433-4F3C-B94C-99AB-E4D98F53DC30}"/>
              </a:ext>
            </a:extLst>
          </p:cNvPr>
          <p:cNvSpPr txBox="1"/>
          <p:nvPr/>
        </p:nvSpPr>
        <p:spPr>
          <a:xfrm>
            <a:off x="118752" y="2148548"/>
            <a:ext cx="4583875" cy="3416320"/>
          </a:xfrm>
          <a:prstGeom prst="rect">
            <a:avLst/>
          </a:prstGeom>
          <a:noFill/>
        </p:spPr>
        <p:txBody>
          <a:bodyPr wrap="square" rtlCol="0">
            <a:spAutoFit/>
          </a:bodyPr>
          <a:lstStyle/>
          <a:p>
            <a:pPr marL="285750" indent="-285750" algn="just">
              <a:buFont typeface="Arial" panose="020B0604020202020204" pitchFamily="34" charset="0"/>
              <a:buChar char="•"/>
            </a:pPr>
            <a:r>
              <a:rPr lang="en" sz="2400" dirty="0"/>
              <a:t>Diffuse nuclear enlargement, hyperchomasia and membrane irregularities with </a:t>
            </a:r>
            <a:r>
              <a:rPr lang="en" sz="2400" b="1" dirty="0"/>
              <a:t>persistent cytoplasmic maturation at the upper third of the epithelium</a:t>
            </a:r>
            <a:r>
              <a:rPr lang="en" sz="2400" dirty="0"/>
              <a:t>. </a:t>
            </a:r>
          </a:p>
          <a:p>
            <a:pPr marL="285750" indent="-285750" algn="just">
              <a:buFont typeface="Arial" panose="020B0604020202020204" pitchFamily="34" charset="0"/>
              <a:buChar char="•"/>
            </a:pPr>
            <a:endParaRPr lang="en" sz="2400" dirty="0"/>
          </a:p>
          <a:p>
            <a:pPr marL="285750" indent="-285750" algn="just">
              <a:buFont typeface="Arial" panose="020B0604020202020204" pitchFamily="34" charset="0"/>
              <a:buChar char="•"/>
            </a:pPr>
            <a:endParaRPr lang="en" sz="2400" dirty="0"/>
          </a:p>
          <a:p>
            <a:pPr marL="285750" indent="-285750" algn="just">
              <a:buFont typeface="Arial" panose="020B0604020202020204" pitchFamily="34" charset="0"/>
              <a:buChar char="•"/>
            </a:pPr>
            <a:r>
              <a:rPr lang="en" sz="2400" dirty="0"/>
              <a:t>Increased mitotic activity in the lower and middle thirds (200x).</a:t>
            </a:r>
            <a:endParaRPr lang="el-GR" sz="2400" dirty="0"/>
          </a:p>
        </p:txBody>
      </p:sp>
      <p:sp>
        <p:nvSpPr>
          <p:cNvPr id="2" name="TextBox 1"/>
          <p:cNvSpPr txBox="1"/>
          <p:nvPr/>
        </p:nvSpPr>
        <p:spPr>
          <a:xfrm>
            <a:off x="261257" y="914400"/>
            <a:ext cx="6032665" cy="830997"/>
          </a:xfrm>
          <a:prstGeom prst="rect">
            <a:avLst/>
          </a:prstGeom>
          <a:noFill/>
        </p:spPr>
        <p:txBody>
          <a:bodyPr wrap="square" rtlCol="0">
            <a:spAutoFit/>
          </a:bodyPr>
          <a:lstStyle/>
          <a:p>
            <a:r>
              <a:rPr lang="en" sz="4800" dirty="0"/>
              <a:t>HSIL (CIN II)</a:t>
            </a:r>
            <a:endParaRPr lang="el-GR" sz="4800" dirty="0"/>
          </a:p>
        </p:txBody>
      </p:sp>
    </p:spTree>
    <p:extLst>
      <p:ext uri="{BB962C8B-B14F-4D97-AF65-F5344CB8AC3E}">
        <p14:creationId xmlns:p14="http://schemas.microsoft.com/office/powerpoint/2010/main" xmlns="" val="3881577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9E0296AD-70C2-2C4E-B922-383BDD9AD28F}"/>
              </a:ext>
            </a:extLst>
          </p:cNvPr>
          <p:cNvPicPr>
            <a:picLocks noChangeAspect="1"/>
          </p:cNvPicPr>
          <p:nvPr/>
        </p:nvPicPr>
        <p:blipFill>
          <a:blip r:embed="rId2"/>
          <a:stretch>
            <a:fillRect/>
          </a:stretch>
        </p:blipFill>
        <p:spPr>
          <a:xfrm>
            <a:off x="3785583" y="629392"/>
            <a:ext cx="8182750" cy="5771408"/>
          </a:xfrm>
          <a:prstGeom prst="rect">
            <a:avLst/>
          </a:prstGeom>
        </p:spPr>
      </p:pic>
      <p:sp>
        <p:nvSpPr>
          <p:cNvPr id="2" name="TextBox 1"/>
          <p:cNvSpPr txBox="1"/>
          <p:nvPr/>
        </p:nvSpPr>
        <p:spPr>
          <a:xfrm>
            <a:off x="344384" y="261257"/>
            <a:ext cx="3265715" cy="830997"/>
          </a:xfrm>
          <a:prstGeom prst="rect">
            <a:avLst/>
          </a:prstGeom>
          <a:noFill/>
        </p:spPr>
        <p:txBody>
          <a:bodyPr wrap="square" rtlCol="0">
            <a:spAutoFit/>
          </a:bodyPr>
          <a:lstStyle/>
          <a:p>
            <a:r>
              <a:rPr lang="en" sz="4800" dirty="0"/>
              <a:t>HSIL (CIN III)</a:t>
            </a:r>
            <a:endParaRPr lang="el-GR" sz="4800" dirty="0"/>
          </a:p>
        </p:txBody>
      </p:sp>
      <p:sp>
        <p:nvSpPr>
          <p:cNvPr id="3" name="TextBox 2"/>
          <p:cNvSpPr txBox="1"/>
          <p:nvPr/>
        </p:nvSpPr>
        <p:spPr>
          <a:xfrm>
            <a:off x="-498763" y="1805049"/>
            <a:ext cx="3918858" cy="1200329"/>
          </a:xfrm>
          <a:prstGeom prst="rect">
            <a:avLst/>
          </a:prstGeom>
          <a:noFill/>
        </p:spPr>
        <p:txBody>
          <a:bodyPr wrap="square" rtlCol="0">
            <a:spAutoFit/>
          </a:bodyPr>
          <a:lstStyle/>
          <a:p>
            <a:pPr marL="914400" lvl="1" indent="-457200" algn="just" fontAlgn="base">
              <a:buFont typeface="Arial" panose="020B0604020202020204" pitchFamily="34" charset="0"/>
              <a:buChar char="•"/>
            </a:pPr>
            <a:r>
              <a:rPr lang="en" sz="2400" dirty="0"/>
              <a:t>full thickness, no maturation difference across layers</a:t>
            </a:r>
          </a:p>
        </p:txBody>
      </p:sp>
    </p:spTree>
    <p:extLst>
      <p:ext uri="{BB962C8B-B14F-4D97-AF65-F5344CB8AC3E}">
        <p14:creationId xmlns:p14="http://schemas.microsoft.com/office/powerpoint/2010/main" xmlns="" val="24287671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8EAE119-A397-9A4D-A8CB-586A40753A19}"/>
              </a:ext>
            </a:extLst>
          </p:cNvPr>
          <p:cNvSpPr>
            <a:spLocks noGrp="1"/>
          </p:cNvSpPr>
          <p:nvPr>
            <p:ph type="title"/>
          </p:nvPr>
        </p:nvSpPr>
        <p:spPr>
          <a:xfrm>
            <a:off x="609535" y="299253"/>
            <a:ext cx="9404723" cy="1005218"/>
          </a:xfrm>
        </p:spPr>
        <p:txBody>
          <a:bodyPr/>
          <a:lstStyle/>
          <a:p>
            <a:r>
              <a:rPr lang="en-US" sz="3200"/>
              <a:t>Neoplasia</a:t>
            </a:r>
            <a:br>
              <a:rPr lang="en-US" sz="3200"/>
            </a:br>
            <a:r>
              <a:rPr lang="en-US" sz="3200"/>
              <a:t>[G. </a:t>
            </a:r>
            <a:r>
              <a:rPr lang="en-US" sz="3200" i="1"/>
              <a:t>neos</a:t>
            </a:r>
            <a:r>
              <a:rPr lang="en-US" sz="3200"/>
              <a:t>, new + G. </a:t>
            </a:r>
            <a:r>
              <a:rPr lang="en-US" sz="3200" i="1"/>
              <a:t>plasis, </a:t>
            </a:r>
            <a:r>
              <a:rPr lang="en-US" sz="3200"/>
              <a:t>a molding]</a:t>
            </a:r>
            <a:endParaRPr lang="el-GR" sz="3200" i="1" dirty="0"/>
          </a:p>
        </p:txBody>
      </p:sp>
      <p:sp>
        <p:nvSpPr>
          <p:cNvPr id="3" name="Θέση περιεχομένου 2">
            <a:extLst>
              <a:ext uri="{FF2B5EF4-FFF2-40B4-BE49-F238E27FC236}">
                <a16:creationId xmlns:a16="http://schemas.microsoft.com/office/drawing/2014/main" xmlns="" id="{64DB6F5B-9C31-8849-A718-6E63244B7BF2}"/>
              </a:ext>
            </a:extLst>
          </p:cNvPr>
          <p:cNvSpPr>
            <a:spLocks noGrp="1"/>
          </p:cNvSpPr>
          <p:nvPr>
            <p:ph idx="1"/>
          </p:nvPr>
        </p:nvSpPr>
        <p:spPr>
          <a:xfrm>
            <a:off x="755904" y="1402080"/>
            <a:ext cx="10765536" cy="5230368"/>
          </a:xfrm>
        </p:spPr>
        <p:txBody>
          <a:bodyPr>
            <a:normAutofit/>
          </a:bodyPr>
          <a:lstStyle/>
          <a:p>
            <a:pPr>
              <a:buFontTx/>
              <a:buChar char="-"/>
            </a:pPr>
            <a:r>
              <a:rPr lang="en-US" i="1" dirty="0"/>
              <a:t>The pathologic process that results in the formation and growth of a neoplasm</a:t>
            </a:r>
          </a:p>
          <a:p>
            <a:pPr marL="0" indent="0" algn="ctr">
              <a:buNone/>
            </a:pPr>
            <a:r>
              <a:rPr lang="en-US" dirty="0"/>
              <a:t>“Abnormal growth that continues”</a:t>
            </a:r>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l-GR" dirty="0"/>
          </a:p>
        </p:txBody>
      </p:sp>
      <p:pic>
        <p:nvPicPr>
          <p:cNvPr id="5" name="Εικόνα 4" descr="Εικόνα που περιέχει φυτό, διαφορετικός, φρέσκος, λαχανικό&#10;&#10;Περιγραφή που δημιουργήθηκε αυτόματα">
            <a:extLst>
              <a:ext uri="{FF2B5EF4-FFF2-40B4-BE49-F238E27FC236}">
                <a16:creationId xmlns:a16="http://schemas.microsoft.com/office/drawing/2014/main" xmlns="" id="{1836D87E-00B0-5743-9B66-DF574A50799C}"/>
              </a:ext>
            </a:extLst>
          </p:cNvPr>
          <p:cNvPicPr>
            <a:picLocks noChangeAspect="1"/>
          </p:cNvPicPr>
          <p:nvPr/>
        </p:nvPicPr>
        <p:blipFill>
          <a:blip r:embed="rId2"/>
          <a:stretch>
            <a:fillRect/>
          </a:stretch>
        </p:blipFill>
        <p:spPr>
          <a:xfrm>
            <a:off x="2493877" y="1935757"/>
            <a:ext cx="6788667" cy="4696691"/>
          </a:xfrm>
          <a:prstGeom prst="rect">
            <a:avLst/>
          </a:prstGeom>
        </p:spPr>
      </p:pic>
    </p:spTree>
    <p:extLst>
      <p:ext uri="{BB962C8B-B14F-4D97-AF65-F5344CB8AC3E}">
        <p14:creationId xmlns:p14="http://schemas.microsoft.com/office/powerpoint/2010/main" xmlns="" val="117057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D00658C0-FC44-104B-81DF-490FAD99BA01}"/>
              </a:ext>
            </a:extLst>
          </p:cNvPr>
          <p:cNvPicPr>
            <a:picLocks noGrp="1" noChangeAspect="1"/>
          </p:cNvPicPr>
          <p:nvPr>
            <p:ph idx="1"/>
          </p:nvPr>
        </p:nvPicPr>
        <p:blipFill>
          <a:blip r:embed="rId2"/>
          <a:stretch>
            <a:fillRect/>
          </a:stretch>
        </p:blipFill>
        <p:spPr>
          <a:xfrm>
            <a:off x="0" y="1833563"/>
            <a:ext cx="5467006" cy="3517899"/>
          </a:xfrm>
          <a:prstGeom prst="rect">
            <a:avLst/>
          </a:prstGeom>
        </p:spPr>
      </p:pic>
      <p:pic>
        <p:nvPicPr>
          <p:cNvPr id="5" name="Εικόνα 4">
            <a:extLst>
              <a:ext uri="{FF2B5EF4-FFF2-40B4-BE49-F238E27FC236}">
                <a16:creationId xmlns:a16="http://schemas.microsoft.com/office/drawing/2014/main" xmlns="" id="{7EBAA120-8A66-F54F-A0B5-7C71DF5283FB}"/>
              </a:ext>
            </a:extLst>
          </p:cNvPr>
          <p:cNvPicPr>
            <a:picLocks noChangeAspect="1"/>
          </p:cNvPicPr>
          <p:nvPr/>
        </p:nvPicPr>
        <p:blipFill>
          <a:blip r:embed="rId3"/>
          <a:stretch>
            <a:fillRect/>
          </a:stretch>
        </p:blipFill>
        <p:spPr>
          <a:xfrm>
            <a:off x="4986337" y="1833563"/>
            <a:ext cx="6794500" cy="3779188"/>
          </a:xfrm>
          <a:prstGeom prst="rect">
            <a:avLst/>
          </a:prstGeom>
        </p:spPr>
      </p:pic>
      <p:sp>
        <p:nvSpPr>
          <p:cNvPr id="6" name="TextBox 5">
            <a:extLst>
              <a:ext uri="{FF2B5EF4-FFF2-40B4-BE49-F238E27FC236}">
                <a16:creationId xmlns:a16="http://schemas.microsoft.com/office/drawing/2014/main" xmlns="" id="{A33E115F-1E2E-574F-BBDE-77AEB413FEF7}"/>
              </a:ext>
            </a:extLst>
          </p:cNvPr>
          <p:cNvSpPr txBox="1"/>
          <p:nvPr/>
        </p:nvSpPr>
        <p:spPr>
          <a:xfrm>
            <a:off x="2557463" y="514350"/>
            <a:ext cx="7015162" cy="646331"/>
          </a:xfrm>
          <a:prstGeom prst="rect">
            <a:avLst/>
          </a:prstGeom>
          <a:noFill/>
        </p:spPr>
        <p:txBody>
          <a:bodyPr wrap="square" rtlCol="0">
            <a:spAutoFit/>
          </a:bodyPr>
          <a:lstStyle/>
          <a:p>
            <a:pPr algn="ctr"/>
            <a:r>
              <a:rPr lang="en-US" sz="3600" dirty="0" err="1" smtClean="0"/>
              <a:t>N</a:t>
            </a:r>
            <a:r>
              <a:rPr lang="en-US" sz="3600" dirty="0" err="1" smtClean="0"/>
              <a:t>eoplasms</a:t>
            </a:r>
            <a:endParaRPr lang="el-GR" sz="3600" dirty="0"/>
          </a:p>
        </p:txBody>
      </p:sp>
      <p:sp>
        <p:nvSpPr>
          <p:cNvPr id="8" name="7 - Πλαίσιο"/>
          <p:cNvSpPr/>
          <p:nvPr/>
        </p:nvSpPr>
        <p:spPr>
          <a:xfrm>
            <a:off x="4986337" y="2050473"/>
            <a:ext cx="6609918" cy="18288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extLst>
      <p:ext uri="{BB962C8B-B14F-4D97-AF65-F5344CB8AC3E}">
        <p14:creationId xmlns:p14="http://schemas.microsoft.com/office/powerpoint/2010/main" xmlns="" val="16479591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252E2F7-6B06-6C40-AFD0-1E85FC8797AC}"/>
              </a:ext>
            </a:extLst>
          </p:cNvPr>
          <p:cNvSpPr>
            <a:spLocks noGrp="1"/>
          </p:cNvSpPr>
          <p:nvPr>
            <p:ph type="title"/>
          </p:nvPr>
        </p:nvSpPr>
        <p:spPr/>
        <p:txBody>
          <a:bodyPr/>
          <a:lstStyle/>
          <a:p>
            <a:pPr algn="ctr"/>
            <a:r>
              <a:rPr lang="en-US" dirty="0"/>
              <a:t>Histogenesis of epithelial </a:t>
            </a:r>
            <a:r>
              <a:rPr lang="en-US" dirty="0" err="1"/>
              <a:t>tumours</a:t>
            </a:r>
            <a:endParaRPr lang="el-GR" dirty="0"/>
          </a:p>
        </p:txBody>
      </p:sp>
      <p:sp>
        <p:nvSpPr>
          <p:cNvPr id="3" name="Θέση περιεχομένου 2">
            <a:extLst>
              <a:ext uri="{FF2B5EF4-FFF2-40B4-BE49-F238E27FC236}">
                <a16:creationId xmlns:a16="http://schemas.microsoft.com/office/drawing/2014/main" xmlns="" id="{56D2F773-5878-204D-AE10-CB12B307F4D4}"/>
              </a:ext>
            </a:extLst>
          </p:cNvPr>
          <p:cNvSpPr>
            <a:spLocks noGrp="1"/>
          </p:cNvSpPr>
          <p:nvPr>
            <p:ph idx="1"/>
          </p:nvPr>
        </p:nvSpPr>
        <p:spPr>
          <a:xfrm>
            <a:off x="266700" y="2298700"/>
            <a:ext cx="3876675" cy="4351338"/>
          </a:xfrm>
        </p:spPr>
        <p:txBody>
          <a:bodyPr/>
          <a:lstStyle/>
          <a:p>
            <a:pPr algn="just"/>
            <a:r>
              <a:rPr lang="en-US" dirty="0"/>
              <a:t>Where did the </a:t>
            </a:r>
            <a:r>
              <a:rPr lang="en-US" dirty="0" err="1"/>
              <a:t>tumour</a:t>
            </a:r>
            <a:r>
              <a:rPr lang="en-US" dirty="0"/>
              <a:t> originate from?</a:t>
            </a:r>
          </a:p>
          <a:p>
            <a:pPr algn="just"/>
            <a:endParaRPr lang="en-US" dirty="0"/>
          </a:p>
          <a:p>
            <a:pPr algn="just"/>
            <a:r>
              <a:rPr lang="en-US" dirty="0"/>
              <a:t>85% of all neoplasms are of epithelial origin</a:t>
            </a:r>
            <a:endParaRPr lang="el-GR" dirty="0"/>
          </a:p>
        </p:txBody>
      </p:sp>
      <p:pic>
        <p:nvPicPr>
          <p:cNvPr id="4" name="Εικόνα 3">
            <a:extLst>
              <a:ext uri="{FF2B5EF4-FFF2-40B4-BE49-F238E27FC236}">
                <a16:creationId xmlns:a16="http://schemas.microsoft.com/office/drawing/2014/main" xmlns="" id="{B47F92CD-23FB-784E-8552-4070D8977757}"/>
              </a:ext>
            </a:extLst>
          </p:cNvPr>
          <p:cNvPicPr>
            <a:picLocks noChangeAspect="1"/>
          </p:cNvPicPr>
          <p:nvPr/>
        </p:nvPicPr>
        <p:blipFill>
          <a:blip r:embed="rId2"/>
          <a:stretch>
            <a:fillRect/>
          </a:stretch>
        </p:blipFill>
        <p:spPr>
          <a:xfrm>
            <a:off x="4288908" y="1804988"/>
            <a:ext cx="7636392" cy="3709988"/>
          </a:xfrm>
          <a:prstGeom prst="rect">
            <a:avLst/>
          </a:prstGeom>
        </p:spPr>
      </p:pic>
    </p:spTree>
    <p:extLst>
      <p:ext uri="{BB962C8B-B14F-4D97-AF65-F5344CB8AC3E}">
        <p14:creationId xmlns:p14="http://schemas.microsoft.com/office/powerpoint/2010/main" xmlns="" val="1814190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98483" y="1235035"/>
            <a:ext cx="5801477" cy="4215740"/>
          </a:xfrm>
          <a:prstGeom prst="rect">
            <a:avLst/>
          </a:prstGeom>
        </p:spPr>
      </p:pic>
      <p:pic>
        <p:nvPicPr>
          <p:cNvPr id="5" name="Εικόνα 4"/>
          <p:cNvPicPr>
            <a:picLocks noChangeAspect="1"/>
          </p:cNvPicPr>
          <p:nvPr/>
        </p:nvPicPr>
        <p:blipFill>
          <a:blip r:embed="rId3"/>
          <a:stretch>
            <a:fillRect/>
          </a:stretch>
        </p:blipFill>
        <p:spPr>
          <a:xfrm>
            <a:off x="6168447" y="1235034"/>
            <a:ext cx="5866242" cy="4215740"/>
          </a:xfrm>
          <a:prstGeom prst="rect">
            <a:avLst/>
          </a:prstGeom>
        </p:spPr>
      </p:pic>
      <p:sp>
        <p:nvSpPr>
          <p:cNvPr id="6" name="TextBox 5"/>
          <p:cNvSpPr txBox="1"/>
          <p:nvPr/>
        </p:nvSpPr>
        <p:spPr>
          <a:xfrm>
            <a:off x="198483" y="5450775"/>
            <a:ext cx="5801477" cy="861774"/>
          </a:xfrm>
          <a:prstGeom prst="rect">
            <a:avLst/>
          </a:prstGeom>
          <a:noFill/>
        </p:spPr>
        <p:txBody>
          <a:bodyPr wrap="square" rtlCol="0">
            <a:spAutoFit/>
          </a:bodyPr>
          <a:lstStyle/>
          <a:p>
            <a:pPr algn="just"/>
            <a:r>
              <a:rPr lang="en-US" sz="1600" dirty="0"/>
              <a:t>SQUAMOUS EPITHELIUM - Squamous cells are joined to each other by cell junctions called intercellular bridges (arrows), which represent a hallmark of squamous differentiation</a:t>
            </a:r>
            <a:r>
              <a:rPr lang="en-US" dirty="0"/>
              <a:t>.</a:t>
            </a:r>
            <a:endParaRPr lang="el-GR" dirty="0"/>
          </a:p>
        </p:txBody>
      </p:sp>
      <p:sp>
        <p:nvSpPr>
          <p:cNvPr id="7" name="TextBox 6"/>
          <p:cNvSpPr txBox="1"/>
          <p:nvPr/>
        </p:nvSpPr>
        <p:spPr>
          <a:xfrm>
            <a:off x="6168447" y="5462651"/>
            <a:ext cx="5866242" cy="1323439"/>
          </a:xfrm>
          <a:prstGeom prst="rect">
            <a:avLst/>
          </a:prstGeom>
          <a:noFill/>
        </p:spPr>
        <p:txBody>
          <a:bodyPr wrap="square" rtlCol="0">
            <a:spAutoFit/>
          </a:bodyPr>
          <a:lstStyle/>
          <a:p>
            <a:pPr algn="just"/>
            <a:r>
              <a:rPr lang="en-US" sz="1600" dirty="0"/>
              <a:t>NORMAL CELLS, SQUAMOUS TYPE-  Each cell contains a nucleus in the center bounded by a cell membrane (thick arrow). The nucleus contains nucleolus (long think arrow). Some cells contain two or three nucleoli. The cytoplasm is shown with an arrowhead containing various cytoskeletal components.</a:t>
            </a:r>
            <a:endParaRPr lang="el-GR" sz="1600" dirty="0"/>
          </a:p>
        </p:txBody>
      </p:sp>
    </p:spTree>
    <p:extLst>
      <p:ext uri="{BB962C8B-B14F-4D97-AF65-F5344CB8AC3E}">
        <p14:creationId xmlns:p14="http://schemas.microsoft.com/office/powerpoint/2010/main" xmlns="" val="208746156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77A152E-AE73-3840-99EA-A776B9952104}"/>
              </a:ext>
            </a:extLst>
          </p:cNvPr>
          <p:cNvSpPr>
            <a:spLocks noGrp="1"/>
          </p:cNvSpPr>
          <p:nvPr>
            <p:ph type="title"/>
          </p:nvPr>
        </p:nvSpPr>
        <p:spPr>
          <a:xfrm>
            <a:off x="655320" y="365125"/>
            <a:ext cx="5120114" cy="1692794"/>
          </a:xfrm>
        </p:spPr>
        <p:txBody>
          <a:bodyPr>
            <a:normAutofit/>
          </a:bodyPr>
          <a:lstStyle/>
          <a:p>
            <a:r>
              <a:rPr lang="en" dirty="0"/>
              <a:t>Growth patterns of epithelial tumors</a:t>
            </a:r>
            <a:endParaRPr lang="el-GR" dirty="0"/>
          </a:p>
        </p:txBody>
      </p:sp>
      <p:cxnSp>
        <p:nvCxnSpPr>
          <p:cNvPr id="9" name="Straight Arrow Connector 8">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xmlns="" id="{EDF258BD-4DF7-194F-AEF6-7B573870E424}"/>
              </a:ext>
            </a:extLst>
          </p:cNvPr>
          <p:cNvSpPr>
            <a:spLocks noGrp="1"/>
          </p:cNvSpPr>
          <p:nvPr>
            <p:ph idx="1"/>
          </p:nvPr>
        </p:nvSpPr>
        <p:spPr>
          <a:xfrm>
            <a:off x="432971" y="2575041"/>
            <a:ext cx="5120113" cy="3917829"/>
          </a:xfrm>
        </p:spPr>
        <p:txBody>
          <a:bodyPr>
            <a:noAutofit/>
          </a:bodyPr>
          <a:lstStyle/>
          <a:p>
            <a:pPr algn="just"/>
            <a:r>
              <a:rPr lang="en" sz="2400" b="1" dirty="0"/>
              <a:t>Polyps</a:t>
            </a:r>
            <a:r>
              <a:rPr lang="en" sz="2400" dirty="0"/>
              <a:t> represent a growth pattern of neoplastic cells that protrudes ABOVE the epithelial surface. Think of mushrooms…</a:t>
            </a:r>
          </a:p>
          <a:p>
            <a:pPr algn="just"/>
            <a:endParaRPr lang="en" sz="2400" dirty="0"/>
          </a:p>
          <a:p>
            <a:pPr algn="just"/>
            <a:endParaRPr lang="en" sz="2400" dirty="0"/>
          </a:p>
        </p:txBody>
      </p:sp>
      <p:pic>
        <p:nvPicPr>
          <p:cNvPr id="4" name="Εικόνα 3" descr="Εικόνα που περιέχει μύκητας, χλόη, υπαίθριος, βασιδιομύκητας&#10;&#10;Περιγραφή που δημιουργήθηκε αυτόματα">
            <a:extLst>
              <a:ext uri="{FF2B5EF4-FFF2-40B4-BE49-F238E27FC236}">
                <a16:creationId xmlns:a16="http://schemas.microsoft.com/office/drawing/2014/main" xmlns="" id="{60B74D0D-666C-2F41-A663-D72CA10B8CC7}"/>
              </a:ext>
            </a:extLst>
          </p:cNvPr>
          <p:cNvPicPr>
            <a:picLocks noChangeAspect="1"/>
          </p:cNvPicPr>
          <p:nvPr/>
        </p:nvPicPr>
        <p:blipFill rotWithShape="1">
          <a:blip r:embed="rId2"/>
          <a:srcRect l="4506" r="9158"/>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xmlns="" val="30204378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77A152E-AE73-3840-99EA-A776B9952104}"/>
              </a:ext>
            </a:extLst>
          </p:cNvPr>
          <p:cNvSpPr>
            <a:spLocks noGrp="1"/>
          </p:cNvSpPr>
          <p:nvPr>
            <p:ph type="title"/>
          </p:nvPr>
        </p:nvSpPr>
        <p:spPr>
          <a:xfrm>
            <a:off x="655320" y="365125"/>
            <a:ext cx="5120114" cy="1692794"/>
          </a:xfrm>
        </p:spPr>
        <p:txBody>
          <a:bodyPr>
            <a:normAutofit/>
          </a:bodyPr>
          <a:lstStyle/>
          <a:p>
            <a:r>
              <a:rPr lang="en" dirty="0"/>
              <a:t>Growth patterns of epithelial tumors</a:t>
            </a:r>
            <a:endParaRPr lang="el-GR" dirty="0"/>
          </a:p>
        </p:txBody>
      </p:sp>
      <p:cxnSp>
        <p:nvCxnSpPr>
          <p:cNvPr id="11" name="Straight Arrow Connector 10">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xmlns="" id="{EDF258BD-4DF7-194F-AEF6-7B573870E424}"/>
              </a:ext>
            </a:extLst>
          </p:cNvPr>
          <p:cNvSpPr>
            <a:spLocks noGrp="1"/>
          </p:cNvSpPr>
          <p:nvPr>
            <p:ph idx="1"/>
          </p:nvPr>
        </p:nvSpPr>
        <p:spPr>
          <a:xfrm>
            <a:off x="381263" y="2575041"/>
            <a:ext cx="5120113" cy="3917823"/>
          </a:xfrm>
        </p:spPr>
        <p:txBody>
          <a:bodyPr>
            <a:noAutofit/>
          </a:bodyPr>
          <a:lstStyle/>
          <a:p>
            <a:pPr algn="just"/>
            <a:r>
              <a:rPr lang="en" sz="2400" dirty="0">
                <a:solidFill>
                  <a:schemeClr val="bg1">
                    <a:lumMod val="75000"/>
                  </a:schemeClr>
                </a:solidFill>
              </a:rPr>
              <a:t>Polyps represent a growth pattern of neoplastic cells that protrudes ABOVE the epithelial surface. Think of mushrooms…</a:t>
            </a:r>
          </a:p>
          <a:p>
            <a:pPr algn="just"/>
            <a:r>
              <a:rPr lang="en" sz="2400" b="1" dirty="0"/>
              <a:t>Papillary growth</a:t>
            </a:r>
            <a:r>
              <a:rPr lang="en" sz="2400" dirty="0"/>
              <a:t> has a finger or frond like arrangement of cells around a central core of fibrous and vascular tissue.</a:t>
            </a:r>
            <a:endParaRPr lang="el-GR" sz="2400" dirty="0"/>
          </a:p>
        </p:txBody>
      </p:sp>
      <p:pic>
        <p:nvPicPr>
          <p:cNvPr id="6" name="Θέση περιεχομένου 3">
            <a:extLst>
              <a:ext uri="{FF2B5EF4-FFF2-40B4-BE49-F238E27FC236}">
                <a16:creationId xmlns:a16="http://schemas.microsoft.com/office/drawing/2014/main" xmlns="" id="{54B33F8A-4953-C942-93AF-4CF3CEB6465C}"/>
              </a:ext>
            </a:extLst>
          </p:cNvPr>
          <p:cNvPicPr>
            <a:picLocks noChangeAspect="1"/>
          </p:cNvPicPr>
          <p:nvPr/>
        </p:nvPicPr>
        <p:blipFill rotWithShape="1">
          <a:blip r:embed="rId2"/>
          <a:srcRect l="10076" r="12829" b="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xmlns="" val="31398032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6E56720-E8B0-4E47-9BA8-70D47C2408EE}"/>
              </a:ext>
            </a:extLst>
          </p:cNvPr>
          <p:cNvSpPr>
            <a:spLocks noGrp="1"/>
          </p:cNvSpPr>
          <p:nvPr>
            <p:ph type="title"/>
          </p:nvPr>
        </p:nvSpPr>
        <p:spPr/>
        <p:txBody>
          <a:bodyPr/>
          <a:lstStyle/>
          <a:p>
            <a:pPr algn="ctr"/>
            <a:r>
              <a:rPr lang="en" dirty="0"/>
              <a:t>Two types of </a:t>
            </a:r>
            <a:r>
              <a:rPr lang="en" b="1" dirty="0"/>
              <a:t>polyp</a:t>
            </a:r>
            <a:r>
              <a:rPr lang="en" dirty="0"/>
              <a:t> growth</a:t>
            </a:r>
            <a:endParaRPr lang="el-GR" dirty="0"/>
          </a:p>
        </p:txBody>
      </p:sp>
      <p:pic>
        <p:nvPicPr>
          <p:cNvPr id="4" name="Θέση περιεχομένου 3">
            <a:extLst>
              <a:ext uri="{FF2B5EF4-FFF2-40B4-BE49-F238E27FC236}">
                <a16:creationId xmlns:a16="http://schemas.microsoft.com/office/drawing/2014/main" xmlns="" id="{F266BA95-8774-6845-971C-EC6613C50C86}"/>
              </a:ext>
            </a:extLst>
          </p:cNvPr>
          <p:cNvPicPr>
            <a:picLocks noGrp="1" noChangeAspect="1"/>
          </p:cNvPicPr>
          <p:nvPr>
            <p:ph idx="1"/>
          </p:nvPr>
        </p:nvPicPr>
        <p:blipFill>
          <a:blip r:embed="rId2"/>
          <a:stretch>
            <a:fillRect/>
          </a:stretch>
        </p:blipFill>
        <p:spPr>
          <a:xfrm>
            <a:off x="687114" y="1690688"/>
            <a:ext cx="11328673" cy="4324266"/>
          </a:xfrm>
          <a:prstGeom prst="rect">
            <a:avLst/>
          </a:prstGeom>
        </p:spPr>
      </p:pic>
      <p:sp>
        <p:nvSpPr>
          <p:cNvPr id="5" name="TextBox 4">
            <a:extLst>
              <a:ext uri="{FF2B5EF4-FFF2-40B4-BE49-F238E27FC236}">
                <a16:creationId xmlns:a16="http://schemas.microsoft.com/office/drawing/2014/main" xmlns="" id="{4FFC94B6-712D-8D49-9124-AB66E9B7C643}"/>
              </a:ext>
            </a:extLst>
          </p:cNvPr>
          <p:cNvSpPr txBox="1"/>
          <p:nvPr/>
        </p:nvSpPr>
        <p:spPr>
          <a:xfrm>
            <a:off x="838200" y="6014954"/>
            <a:ext cx="2300287" cy="369332"/>
          </a:xfrm>
          <a:prstGeom prst="rect">
            <a:avLst/>
          </a:prstGeom>
          <a:noFill/>
        </p:spPr>
        <p:txBody>
          <a:bodyPr wrap="square" rtlCol="0">
            <a:spAutoFit/>
          </a:bodyPr>
          <a:lstStyle/>
          <a:p>
            <a:pPr algn="ctr"/>
            <a:r>
              <a:rPr lang="en" dirty="0"/>
              <a:t>s</a:t>
            </a:r>
            <a:r>
              <a:rPr lang="en" b="1" dirty="0"/>
              <a:t>essile</a:t>
            </a:r>
            <a:r>
              <a:rPr lang="en" dirty="0"/>
              <a:t>- broad base</a:t>
            </a:r>
            <a:endParaRPr lang="el-GR" dirty="0"/>
          </a:p>
        </p:txBody>
      </p:sp>
      <p:sp>
        <p:nvSpPr>
          <p:cNvPr id="6" name="TextBox 5">
            <a:extLst>
              <a:ext uri="{FF2B5EF4-FFF2-40B4-BE49-F238E27FC236}">
                <a16:creationId xmlns:a16="http://schemas.microsoft.com/office/drawing/2014/main" xmlns="" id="{A7022966-4F89-7945-8709-4861E21A7C88}"/>
              </a:ext>
            </a:extLst>
          </p:cNvPr>
          <p:cNvSpPr txBox="1"/>
          <p:nvPr/>
        </p:nvSpPr>
        <p:spPr>
          <a:xfrm>
            <a:off x="2909887" y="6000583"/>
            <a:ext cx="3028950" cy="369332"/>
          </a:xfrm>
          <a:prstGeom prst="rect">
            <a:avLst/>
          </a:prstGeom>
          <a:noFill/>
        </p:spPr>
        <p:txBody>
          <a:bodyPr wrap="square" rtlCol="0">
            <a:spAutoFit/>
          </a:bodyPr>
          <a:lstStyle/>
          <a:p>
            <a:pPr algn="ctr"/>
            <a:r>
              <a:rPr lang="en" b="1" dirty="0" err="1"/>
              <a:t>predunculated</a:t>
            </a:r>
            <a:r>
              <a:rPr lang="en" dirty="0"/>
              <a:t>- stalky base</a:t>
            </a:r>
            <a:endParaRPr lang="el-GR" dirty="0"/>
          </a:p>
        </p:txBody>
      </p:sp>
    </p:spTree>
    <p:extLst>
      <p:ext uri="{BB962C8B-B14F-4D97-AF65-F5344CB8AC3E}">
        <p14:creationId xmlns:p14="http://schemas.microsoft.com/office/powerpoint/2010/main" xmlns="" val="37597075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77A152E-AE73-3840-99EA-A776B9952104}"/>
              </a:ext>
            </a:extLst>
          </p:cNvPr>
          <p:cNvSpPr>
            <a:spLocks noGrp="1"/>
          </p:cNvSpPr>
          <p:nvPr>
            <p:ph type="title"/>
          </p:nvPr>
        </p:nvSpPr>
        <p:spPr>
          <a:xfrm>
            <a:off x="655320" y="365125"/>
            <a:ext cx="5120114" cy="1692794"/>
          </a:xfrm>
        </p:spPr>
        <p:txBody>
          <a:bodyPr>
            <a:normAutofit/>
          </a:bodyPr>
          <a:lstStyle/>
          <a:p>
            <a:r>
              <a:rPr lang="en" dirty="0"/>
              <a:t>Growth patterns of epithelial tumors</a:t>
            </a:r>
            <a:endParaRPr lang="el-GR" dirty="0"/>
          </a:p>
        </p:txBody>
      </p:sp>
      <p:cxnSp>
        <p:nvCxnSpPr>
          <p:cNvPr id="9" name="Straight Arrow Connector 8">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Θέση περιεχομένου 2">
            <a:extLst>
              <a:ext uri="{FF2B5EF4-FFF2-40B4-BE49-F238E27FC236}">
                <a16:creationId xmlns:a16="http://schemas.microsoft.com/office/drawing/2014/main" xmlns="" id="{EDF258BD-4DF7-194F-AEF6-7B573870E424}"/>
              </a:ext>
            </a:extLst>
          </p:cNvPr>
          <p:cNvSpPr>
            <a:spLocks noGrp="1"/>
          </p:cNvSpPr>
          <p:nvPr>
            <p:ph idx="1"/>
          </p:nvPr>
        </p:nvSpPr>
        <p:spPr>
          <a:xfrm>
            <a:off x="485775" y="2575033"/>
            <a:ext cx="5289659" cy="4025789"/>
          </a:xfrm>
        </p:spPr>
        <p:txBody>
          <a:bodyPr>
            <a:normAutofit/>
          </a:bodyPr>
          <a:lstStyle/>
          <a:p>
            <a:pPr algn="just"/>
            <a:r>
              <a:rPr lang="en" sz="2400" dirty="0">
                <a:solidFill>
                  <a:schemeClr val="bg1">
                    <a:lumMod val="75000"/>
                  </a:schemeClr>
                </a:solidFill>
              </a:rPr>
              <a:t>Polyps represent a growth pattern of neoplastic cells that protrudes ABOVE the epithelial surface. Think of mushrooms…</a:t>
            </a:r>
          </a:p>
          <a:p>
            <a:pPr algn="just"/>
            <a:r>
              <a:rPr lang="en" sz="2400" dirty="0">
                <a:solidFill>
                  <a:schemeClr val="bg1">
                    <a:lumMod val="75000"/>
                  </a:schemeClr>
                </a:solidFill>
              </a:rPr>
              <a:t>Papillary growth has a finger or frond like arrangement of cells around a central core of fibrous and vascular tissue</a:t>
            </a:r>
          </a:p>
          <a:p>
            <a:pPr algn="just"/>
            <a:r>
              <a:rPr lang="en" sz="2400" b="1" dirty="0"/>
              <a:t>Cyst:</a:t>
            </a:r>
            <a:r>
              <a:rPr lang="en" sz="2400" dirty="0"/>
              <a:t> </a:t>
            </a:r>
            <a:r>
              <a:rPr lang="en" sz="2400" dirty="0" err="1"/>
              <a:t>fuild</a:t>
            </a:r>
            <a:r>
              <a:rPr lang="en" sz="2400" dirty="0"/>
              <a:t> filled sac, like a water </a:t>
            </a:r>
            <a:r>
              <a:rPr lang="en" sz="2400" dirty="0" err="1"/>
              <a:t>ballon</a:t>
            </a:r>
            <a:r>
              <a:rPr lang="en" sz="2400" dirty="0"/>
              <a:t> that is lined by epithelial cells (gland/ducts give rise to cysts)</a:t>
            </a:r>
          </a:p>
          <a:p>
            <a:endParaRPr lang="en" sz="2400" dirty="0"/>
          </a:p>
          <a:p>
            <a:endParaRPr lang="el-GR" sz="1800" dirty="0"/>
          </a:p>
        </p:txBody>
      </p:sp>
      <p:pic>
        <p:nvPicPr>
          <p:cNvPr id="4" name="Εικόνα 3" descr="Εικόνα που περιέχει ροζ, πλαστικό&#10;&#10;Περιγραφή που δημιουργήθηκε αυτόματα">
            <a:extLst>
              <a:ext uri="{FF2B5EF4-FFF2-40B4-BE49-F238E27FC236}">
                <a16:creationId xmlns:a16="http://schemas.microsoft.com/office/drawing/2014/main" xmlns="" id="{2F80D017-91C0-9E42-8A67-770637E1432E}"/>
              </a:ext>
            </a:extLst>
          </p:cNvPr>
          <p:cNvPicPr>
            <a:picLocks noChangeAspect="1"/>
          </p:cNvPicPr>
          <p:nvPr/>
        </p:nvPicPr>
        <p:blipFill rotWithShape="1">
          <a:blip r:embed="rId2"/>
          <a:srcRect l="17791" r="21452"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xmlns="" val="11913250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A6BA02C-288D-AA42-A681-7E2D89B8FEAC}"/>
              </a:ext>
            </a:extLst>
          </p:cNvPr>
          <p:cNvSpPr>
            <a:spLocks noGrp="1"/>
          </p:cNvSpPr>
          <p:nvPr>
            <p:ph type="title"/>
          </p:nvPr>
        </p:nvSpPr>
        <p:spPr/>
        <p:txBody>
          <a:bodyPr/>
          <a:lstStyle/>
          <a:p>
            <a:pPr algn="ctr"/>
            <a:r>
              <a:rPr lang="en-US" dirty="0"/>
              <a:t>Question</a:t>
            </a:r>
            <a:endParaRPr lang="el-GR" dirty="0"/>
          </a:p>
        </p:txBody>
      </p:sp>
      <p:sp>
        <p:nvSpPr>
          <p:cNvPr id="3" name="Θέση περιεχομένου 2">
            <a:extLst>
              <a:ext uri="{FF2B5EF4-FFF2-40B4-BE49-F238E27FC236}">
                <a16:creationId xmlns:a16="http://schemas.microsoft.com/office/drawing/2014/main" xmlns="" id="{E57C770A-FF51-FC4F-A247-B82DEDC09B6B}"/>
              </a:ext>
            </a:extLst>
          </p:cNvPr>
          <p:cNvSpPr>
            <a:spLocks noGrp="1"/>
          </p:cNvSpPr>
          <p:nvPr>
            <p:ph idx="1"/>
          </p:nvPr>
        </p:nvSpPr>
        <p:spPr/>
        <p:txBody>
          <a:bodyPr/>
          <a:lstStyle/>
          <a:p>
            <a:r>
              <a:rPr lang="en" dirty="0"/>
              <a:t>Benign tumors arising from glandular epithelium are called what? </a:t>
            </a:r>
          </a:p>
          <a:p>
            <a:endParaRPr lang="en" dirty="0"/>
          </a:p>
          <a:p>
            <a:endParaRPr lang="en" dirty="0"/>
          </a:p>
          <a:p>
            <a:r>
              <a:rPr lang="en" dirty="0"/>
              <a:t>And what are their malignant tumors called?</a:t>
            </a:r>
            <a:endParaRPr lang="el-GR" dirty="0"/>
          </a:p>
        </p:txBody>
      </p:sp>
    </p:spTree>
    <p:extLst>
      <p:ext uri="{BB962C8B-B14F-4D97-AF65-F5344CB8AC3E}">
        <p14:creationId xmlns:p14="http://schemas.microsoft.com/office/powerpoint/2010/main" xmlns="" val="34293609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A6BA02C-288D-AA42-A681-7E2D89B8FEAC}"/>
              </a:ext>
            </a:extLst>
          </p:cNvPr>
          <p:cNvSpPr>
            <a:spLocks noGrp="1"/>
          </p:cNvSpPr>
          <p:nvPr>
            <p:ph type="title"/>
          </p:nvPr>
        </p:nvSpPr>
        <p:spPr/>
        <p:txBody>
          <a:bodyPr/>
          <a:lstStyle/>
          <a:p>
            <a:pPr algn="ctr"/>
            <a:r>
              <a:rPr lang="en-US" dirty="0"/>
              <a:t>Question</a:t>
            </a:r>
            <a:endParaRPr lang="el-GR" dirty="0"/>
          </a:p>
        </p:txBody>
      </p:sp>
      <p:sp>
        <p:nvSpPr>
          <p:cNvPr id="3" name="Θέση περιεχομένου 2">
            <a:extLst>
              <a:ext uri="{FF2B5EF4-FFF2-40B4-BE49-F238E27FC236}">
                <a16:creationId xmlns:a16="http://schemas.microsoft.com/office/drawing/2014/main" xmlns="" id="{E57C770A-FF51-FC4F-A247-B82DEDC09B6B}"/>
              </a:ext>
            </a:extLst>
          </p:cNvPr>
          <p:cNvSpPr>
            <a:spLocks noGrp="1"/>
          </p:cNvSpPr>
          <p:nvPr>
            <p:ph idx="1"/>
          </p:nvPr>
        </p:nvSpPr>
        <p:spPr/>
        <p:txBody>
          <a:bodyPr/>
          <a:lstStyle/>
          <a:p>
            <a:r>
              <a:rPr lang="en" dirty="0"/>
              <a:t>Benign tumors arising from glandular epithelium are called what? </a:t>
            </a:r>
          </a:p>
          <a:p>
            <a:pPr marL="0" indent="0">
              <a:buNone/>
            </a:pPr>
            <a:r>
              <a:rPr lang="en" dirty="0"/>
              <a:t> - </a:t>
            </a:r>
            <a:r>
              <a:rPr lang="en" dirty="0">
                <a:solidFill>
                  <a:srgbClr val="7030A0"/>
                </a:solidFill>
              </a:rPr>
              <a:t>Adenomas</a:t>
            </a:r>
          </a:p>
          <a:p>
            <a:endParaRPr lang="en" dirty="0"/>
          </a:p>
          <a:p>
            <a:r>
              <a:rPr lang="en" dirty="0"/>
              <a:t>And what are their malignant tumors called?</a:t>
            </a:r>
          </a:p>
          <a:p>
            <a:pPr marL="0" indent="0">
              <a:buNone/>
            </a:pPr>
            <a:r>
              <a:rPr lang="en" dirty="0"/>
              <a:t>- </a:t>
            </a:r>
            <a:r>
              <a:rPr lang="en" dirty="0">
                <a:solidFill>
                  <a:srgbClr val="7030A0"/>
                </a:solidFill>
              </a:rPr>
              <a:t>Adenocarcinomas</a:t>
            </a:r>
            <a:endParaRPr lang="el-GR" dirty="0">
              <a:solidFill>
                <a:srgbClr val="7030A0"/>
              </a:solidFill>
            </a:endParaRPr>
          </a:p>
        </p:txBody>
      </p:sp>
    </p:spTree>
    <p:extLst>
      <p:ext uri="{BB962C8B-B14F-4D97-AF65-F5344CB8AC3E}">
        <p14:creationId xmlns:p14="http://schemas.microsoft.com/office/powerpoint/2010/main" xmlns="" val="37787875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666D8956-09D1-1045-9D47-132B1F8EB8BF}"/>
              </a:ext>
            </a:extLst>
          </p:cNvPr>
          <p:cNvPicPr>
            <a:picLocks noGrp="1" noChangeAspect="1"/>
          </p:cNvPicPr>
          <p:nvPr>
            <p:ph idx="1"/>
          </p:nvPr>
        </p:nvPicPr>
        <p:blipFill>
          <a:blip r:embed="rId3"/>
          <a:stretch>
            <a:fillRect/>
          </a:stretch>
        </p:blipFill>
        <p:spPr>
          <a:xfrm>
            <a:off x="2034180" y="192493"/>
            <a:ext cx="8123639" cy="6036833"/>
          </a:xfrm>
          <a:prstGeom prst="rect">
            <a:avLst/>
          </a:prstGeom>
        </p:spPr>
      </p:pic>
      <p:sp>
        <p:nvSpPr>
          <p:cNvPr id="5" name="TextBox 4">
            <a:extLst>
              <a:ext uri="{FF2B5EF4-FFF2-40B4-BE49-F238E27FC236}">
                <a16:creationId xmlns:a16="http://schemas.microsoft.com/office/drawing/2014/main" xmlns="" id="{8F2FFD0F-7D24-6C4A-97F1-955A5A5D874B}"/>
              </a:ext>
            </a:extLst>
          </p:cNvPr>
          <p:cNvSpPr txBox="1"/>
          <p:nvPr/>
        </p:nvSpPr>
        <p:spPr>
          <a:xfrm>
            <a:off x="552449" y="6229326"/>
            <a:ext cx="11087100" cy="646331"/>
          </a:xfrm>
          <a:prstGeom prst="rect">
            <a:avLst/>
          </a:prstGeom>
          <a:noFill/>
        </p:spPr>
        <p:txBody>
          <a:bodyPr wrap="square" rtlCol="0">
            <a:spAutoFit/>
          </a:bodyPr>
          <a:lstStyle/>
          <a:p>
            <a:pPr algn="ctr"/>
            <a:r>
              <a:rPr lang="en" dirty="0"/>
              <a:t>Tubular adenomas have </a:t>
            </a:r>
            <a:r>
              <a:rPr lang="en" b="1" dirty="0"/>
              <a:t>at least 75% tubular component. </a:t>
            </a:r>
            <a:r>
              <a:rPr lang="en" dirty="0"/>
              <a:t>By definition, all tubular adenomas show </a:t>
            </a:r>
            <a:r>
              <a:rPr lang="en" b="1" dirty="0"/>
              <a:t>epithelial dysplasia</a:t>
            </a:r>
            <a:r>
              <a:rPr lang="en" dirty="0"/>
              <a:t>. There is </a:t>
            </a:r>
            <a:r>
              <a:rPr lang="en" b="1" dirty="0"/>
              <a:t>hypercellularity</a:t>
            </a:r>
            <a:r>
              <a:rPr lang="en" dirty="0"/>
              <a:t> and </a:t>
            </a:r>
            <a:r>
              <a:rPr lang="en" b="1" dirty="0"/>
              <a:t>glandular crowding</a:t>
            </a:r>
            <a:r>
              <a:rPr lang="en" dirty="0"/>
              <a:t>.  </a:t>
            </a:r>
            <a:endParaRPr lang="el-GR" dirty="0"/>
          </a:p>
        </p:txBody>
      </p:sp>
    </p:spTree>
    <p:extLst>
      <p:ext uri="{BB962C8B-B14F-4D97-AF65-F5344CB8AC3E}">
        <p14:creationId xmlns:p14="http://schemas.microsoft.com/office/powerpoint/2010/main" xmlns="" val="18491789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87B20DD6-0147-2447-948E-CEB65FD1BE7B}"/>
              </a:ext>
            </a:extLst>
          </p:cNvPr>
          <p:cNvPicPr>
            <a:picLocks noGrp="1" noChangeAspect="1"/>
          </p:cNvPicPr>
          <p:nvPr>
            <p:ph idx="1"/>
          </p:nvPr>
        </p:nvPicPr>
        <p:blipFill>
          <a:blip r:embed="rId2"/>
          <a:stretch>
            <a:fillRect/>
          </a:stretch>
        </p:blipFill>
        <p:spPr>
          <a:xfrm>
            <a:off x="2033937" y="141175"/>
            <a:ext cx="8124125" cy="6037194"/>
          </a:xfrm>
          <a:prstGeom prst="rect">
            <a:avLst/>
          </a:prstGeom>
        </p:spPr>
      </p:pic>
      <p:sp>
        <p:nvSpPr>
          <p:cNvPr id="7" name="TextBox 6">
            <a:extLst>
              <a:ext uri="{FF2B5EF4-FFF2-40B4-BE49-F238E27FC236}">
                <a16:creationId xmlns:a16="http://schemas.microsoft.com/office/drawing/2014/main" xmlns="" id="{99588DCE-AF96-4243-9FEE-E93C305246D2}"/>
              </a:ext>
            </a:extLst>
          </p:cNvPr>
          <p:cNvSpPr txBox="1"/>
          <p:nvPr/>
        </p:nvSpPr>
        <p:spPr>
          <a:xfrm>
            <a:off x="0" y="6211669"/>
            <a:ext cx="12192000" cy="646331"/>
          </a:xfrm>
          <a:prstGeom prst="rect">
            <a:avLst/>
          </a:prstGeom>
          <a:noFill/>
        </p:spPr>
        <p:txBody>
          <a:bodyPr wrap="square" rtlCol="0">
            <a:spAutoFit/>
          </a:bodyPr>
          <a:lstStyle/>
          <a:p>
            <a:pPr algn="ctr"/>
            <a:r>
              <a:rPr lang="en" dirty="0"/>
              <a:t>The </a:t>
            </a:r>
            <a:r>
              <a:rPr lang="en" b="1" dirty="0"/>
              <a:t>nuclei are enlarged and hyperchromatic</a:t>
            </a:r>
            <a:r>
              <a:rPr lang="en" dirty="0"/>
              <a:t> with </a:t>
            </a:r>
            <a:r>
              <a:rPr lang="en" b="1" dirty="0"/>
              <a:t>prominent nucleoli</a:t>
            </a:r>
            <a:r>
              <a:rPr lang="en" dirty="0"/>
              <a:t>. There is </a:t>
            </a:r>
            <a:r>
              <a:rPr lang="en" b="1" dirty="0"/>
              <a:t>increased mitotic activity</a:t>
            </a:r>
            <a:r>
              <a:rPr lang="en" dirty="0"/>
              <a:t>. </a:t>
            </a:r>
            <a:r>
              <a:rPr lang="en" b="1" dirty="0"/>
              <a:t>Atypical mitoses</a:t>
            </a:r>
            <a:r>
              <a:rPr lang="en" dirty="0"/>
              <a:t> may be seen</a:t>
            </a:r>
            <a:endParaRPr lang="el-GR" dirty="0"/>
          </a:p>
        </p:txBody>
      </p:sp>
    </p:spTree>
    <p:extLst>
      <p:ext uri="{BB962C8B-B14F-4D97-AF65-F5344CB8AC3E}">
        <p14:creationId xmlns:p14="http://schemas.microsoft.com/office/powerpoint/2010/main" xmlns="" val="41120075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xmlns=""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882501A4-4137-CC4C-BE4F-A8C6FCE56BAF}"/>
              </a:ext>
            </a:extLst>
          </p:cNvPr>
          <p:cNvSpPr txBox="1"/>
          <p:nvPr/>
        </p:nvSpPr>
        <p:spPr>
          <a:xfrm>
            <a:off x="441008" y="2575035"/>
            <a:ext cx="5120113" cy="346222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2400" b="1" dirty="0"/>
              <a:t>Low-grade dysplasia:</a:t>
            </a:r>
            <a:r>
              <a:rPr lang="en-US" sz="2400" dirty="0"/>
              <a:t> The nuclei are slightly enlarged, elongated, and hyperchromatic </a:t>
            </a:r>
            <a:r>
              <a:rPr lang="en-US" sz="2400" b="1" dirty="0"/>
              <a:t>but are still uniform and maintain their polarity</a:t>
            </a:r>
            <a:r>
              <a:rPr lang="en-US" sz="2400" dirty="0"/>
              <a:t>. There is nuclear overcrowding and </a:t>
            </a:r>
            <a:r>
              <a:rPr lang="en-US" sz="2400" dirty="0" err="1"/>
              <a:t>pseudostratification</a:t>
            </a:r>
            <a:r>
              <a:rPr lang="en-US" sz="2400" dirty="0"/>
              <a:t>. Nucleoli are not prominent. Mature goblet cells are reduced in number</a:t>
            </a:r>
          </a:p>
        </p:txBody>
      </p:sp>
      <p:pic>
        <p:nvPicPr>
          <p:cNvPr id="6" name="Εικόνα 5" descr="Εικόνα που περιέχει ύφασμα&#10;&#10;Περιγραφή που δημιουργήθηκε αυτόματα">
            <a:extLst>
              <a:ext uri="{FF2B5EF4-FFF2-40B4-BE49-F238E27FC236}">
                <a16:creationId xmlns:a16="http://schemas.microsoft.com/office/drawing/2014/main" xmlns="" id="{969ABF1E-76D1-2740-B4F7-772E4D83CFED}"/>
              </a:ext>
            </a:extLst>
          </p:cNvPr>
          <p:cNvPicPr>
            <a:picLocks noChangeAspect="1"/>
          </p:cNvPicPr>
          <p:nvPr/>
        </p:nvPicPr>
        <p:blipFill rotWithShape="1">
          <a:blip r:embed="rId3"/>
          <a:srcRect l="20535" r="1019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xmlns="" val="37232904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2DC6CE71-5653-7E4D-90AA-0ECE6973A03B}"/>
              </a:ext>
            </a:extLst>
          </p:cNvPr>
          <p:cNvPicPr>
            <a:picLocks noGrp="1" noChangeAspect="1"/>
          </p:cNvPicPr>
          <p:nvPr>
            <p:ph idx="1"/>
          </p:nvPr>
        </p:nvPicPr>
        <p:blipFill>
          <a:blip r:embed="rId3"/>
          <a:stretch>
            <a:fillRect/>
          </a:stretch>
        </p:blipFill>
        <p:spPr>
          <a:xfrm>
            <a:off x="1559719" y="28886"/>
            <a:ext cx="9072562" cy="6829114"/>
          </a:xfrm>
          <a:prstGeom prst="rect">
            <a:avLst/>
          </a:prstGeom>
        </p:spPr>
      </p:pic>
    </p:spTree>
    <p:extLst>
      <p:ext uri="{BB962C8B-B14F-4D97-AF65-F5344CB8AC3E}">
        <p14:creationId xmlns:p14="http://schemas.microsoft.com/office/powerpoint/2010/main" xmlns="" val="38105987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1686296" y="154138"/>
            <a:ext cx="8395971" cy="6009156"/>
          </a:xfrm>
          <a:prstGeom prst="rect">
            <a:avLst/>
          </a:prstGeom>
        </p:spPr>
      </p:pic>
      <p:sp>
        <p:nvSpPr>
          <p:cNvPr id="5" name="TextBox 4"/>
          <p:cNvSpPr txBox="1"/>
          <p:nvPr/>
        </p:nvSpPr>
        <p:spPr>
          <a:xfrm>
            <a:off x="944145" y="6163294"/>
            <a:ext cx="9880271" cy="646331"/>
          </a:xfrm>
          <a:prstGeom prst="rect">
            <a:avLst/>
          </a:prstGeom>
          <a:noFill/>
        </p:spPr>
        <p:txBody>
          <a:bodyPr wrap="square" rtlCol="0">
            <a:spAutoFit/>
          </a:bodyPr>
          <a:lstStyle/>
          <a:p>
            <a:r>
              <a:rPr lang="en-US" dirty="0"/>
              <a:t>CUBOIDAL EPITHELIUM - In a cuboidal epithelium the lining cells are neither flat nor tall but more of less square shaped. Many tissues are lined by cuboidal epithelium, including ducts of many secretory glands</a:t>
            </a:r>
            <a:endParaRPr lang="el-GR" dirty="0"/>
          </a:p>
        </p:txBody>
      </p:sp>
    </p:spTree>
    <p:extLst>
      <p:ext uri="{BB962C8B-B14F-4D97-AF65-F5344CB8AC3E}">
        <p14:creationId xmlns:p14="http://schemas.microsoft.com/office/powerpoint/2010/main" xmlns="" val="8391521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6B5E2835-4E47-45B3-9CFE-732FF7B054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xmlns="" id="{E8F87F66-D616-4E4A-8CE2-276A0326D6FD}"/>
              </a:ext>
            </a:extLst>
          </p:cNvPr>
          <p:cNvPicPr>
            <a:picLocks noGrp="1" noChangeAspect="1"/>
          </p:cNvPicPr>
          <p:nvPr>
            <p:ph idx="1"/>
          </p:nvPr>
        </p:nvPicPr>
        <p:blipFill rotWithShape="1">
          <a:blip r:embed="rId2"/>
          <a:srcRect r="1803"/>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30" name="Freeform: Shape 29">
            <a:extLst>
              <a:ext uri="{FF2B5EF4-FFF2-40B4-BE49-F238E27FC236}">
                <a16:creationId xmlns:a16="http://schemas.microsoft.com/office/drawing/2014/main" xmlns="" id="{5B45AD5D-AA52-4F7B-9362-576A39AD9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xmlns="" id="{AEDD7960-4866-4399-BEF6-DD1431AB4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35">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xmlns="" id="{454D4C58-04A7-C349-B6BC-FDD966CE404A}"/>
              </a:ext>
            </a:extLst>
          </p:cNvPr>
          <p:cNvSpPr txBox="1"/>
          <p:nvPr/>
        </p:nvSpPr>
        <p:spPr>
          <a:xfrm>
            <a:off x="424815" y="2646617"/>
            <a:ext cx="3337560" cy="3207258"/>
          </a:xfrm>
          <a:prstGeom prst="rect">
            <a:avLst/>
          </a:prstGeom>
        </p:spPr>
        <p:txBody>
          <a:bodyPr vert="horz" lIns="91440" tIns="45720" rIns="91440" bIns="45720" rtlCol="0" anchor="t">
            <a:noAutofit/>
          </a:bodyPr>
          <a:lstStyle/>
          <a:p>
            <a:pPr indent="-228600" algn="just">
              <a:lnSpc>
                <a:spcPct val="90000"/>
              </a:lnSpc>
              <a:spcAft>
                <a:spcPts val="600"/>
              </a:spcAft>
              <a:buFont typeface="Arial" panose="020B0604020202020204" pitchFamily="34" charset="0"/>
              <a:buChar char="•"/>
            </a:pPr>
            <a:r>
              <a:rPr lang="en-US" sz="2000" dirty="0"/>
              <a:t>Features of </a:t>
            </a:r>
            <a:r>
              <a:rPr lang="en-US" sz="2000" b="1" dirty="0"/>
              <a:t>high-grade dysplasia </a:t>
            </a:r>
            <a:r>
              <a:rPr lang="en-US" sz="2000" dirty="0"/>
              <a:t>are: nuclear enlargement, </a:t>
            </a:r>
            <a:r>
              <a:rPr lang="en-US" sz="2000" b="1" dirty="0"/>
              <a:t>pleomorphism</a:t>
            </a:r>
            <a:r>
              <a:rPr lang="en-US" sz="2000" dirty="0"/>
              <a:t>, nuclear </a:t>
            </a:r>
            <a:r>
              <a:rPr lang="en-US" sz="2000" dirty="0" err="1"/>
              <a:t>hyperchromasia</a:t>
            </a:r>
            <a:r>
              <a:rPr lang="en-US" sz="2000" b="1" dirty="0"/>
              <a:t>, loss of polarity, enlarged nucleoli</a:t>
            </a:r>
            <a:r>
              <a:rPr lang="en-US" sz="2000" dirty="0"/>
              <a:t>, and </a:t>
            </a:r>
            <a:r>
              <a:rPr lang="en-US" sz="2000" b="1" dirty="0"/>
              <a:t>further loss of goblet cell mucin</a:t>
            </a:r>
            <a:r>
              <a:rPr lang="en-US" sz="2000" dirty="0"/>
              <a:t>. There is considerable hypercellularity, glandular crowding and increased mitotic activity. Atypical mitoses may be present. </a:t>
            </a:r>
            <a:br>
              <a:rPr lang="en-US" sz="2000" dirty="0"/>
            </a:br>
            <a:endParaRPr lang="en-US" sz="2000" dirty="0"/>
          </a:p>
        </p:txBody>
      </p:sp>
    </p:spTree>
    <p:extLst>
      <p:ext uri="{BB962C8B-B14F-4D97-AF65-F5344CB8AC3E}">
        <p14:creationId xmlns:p14="http://schemas.microsoft.com/office/powerpoint/2010/main" xmlns="" val="336272691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38468727-63BE-4191-B4A6-C30C82C0E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9D355BB6-1BB8-4828-B246-CFB31742D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CA52A9B9-B2B3-46F0-9D53-0EFF9905B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7FCBA7B7-EBF8-6C4E-99C0-622D52A173B5}"/>
              </a:ext>
            </a:extLst>
          </p:cNvPr>
          <p:cNvSpPr txBox="1"/>
          <p:nvPr/>
        </p:nvSpPr>
        <p:spPr>
          <a:xfrm>
            <a:off x="2985901" y="412454"/>
            <a:ext cx="3605397" cy="2101850"/>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000" dirty="0"/>
              <a:t>Finger-like processes covering most of the surface of this </a:t>
            </a:r>
            <a:r>
              <a:rPr lang="en-US" sz="2000" b="1" dirty="0"/>
              <a:t>villous adenoma </a:t>
            </a:r>
          </a:p>
        </p:txBody>
      </p:sp>
      <p:pic>
        <p:nvPicPr>
          <p:cNvPr id="4" name="Θέση περιεχομένου 3" descr="Εικόνα που περιέχει κείμενο&#10;&#10;Περιγραφή που δημιουργήθηκε αυτόματα">
            <a:extLst>
              <a:ext uri="{FF2B5EF4-FFF2-40B4-BE49-F238E27FC236}">
                <a16:creationId xmlns:a16="http://schemas.microsoft.com/office/drawing/2014/main" xmlns="" id="{A0F7E380-4DFF-C642-852D-AC36DC3B4D66}"/>
              </a:ext>
            </a:extLst>
          </p:cNvPr>
          <p:cNvPicPr>
            <a:picLocks noGrp="1" noChangeAspect="1"/>
          </p:cNvPicPr>
          <p:nvPr>
            <p:ph idx="1"/>
          </p:nvPr>
        </p:nvPicPr>
        <p:blipFill rotWithShape="1">
          <a:blip r:embed="rId2"/>
          <a:srcRect t="3481" b="15583"/>
          <a:stretch/>
        </p:blipFill>
        <p:spPr>
          <a:xfrm>
            <a:off x="20" y="2959630"/>
            <a:ext cx="6400781" cy="3898370"/>
          </a:xfrm>
          <a:prstGeom prst="rect">
            <a:avLst/>
          </a:prstGeom>
        </p:spPr>
      </p:pic>
      <p:pic>
        <p:nvPicPr>
          <p:cNvPr id="6" name="Εικόνα 5">
            <a:extLst>
              <a:ext uri="{FF2B5EF4-FFF2-40B4-BE49-F238E27FC236}">
                <a16:creationId xmlns:a16="http://schemas.microsoft.com/office/drawing/2014/main" xmlns="" id="{D5C7973E-0623-4246-A52F-09127A617692}"/>
              </a:ext>
            </a:extLst>
          </p:cNvPr>
          <p:cNvPicPr>
            <a:picLocks noChangeAspect="1"/>
          </p:cNvPicPr>
          <p:nvPr/>
        </p:nvPicPr>
        <p:blipFill rotWithShape="1">
          <a:blip r:embed="rId3"/>
          <a:srcRect l="3906" r="34639"/>
          <a:stretch/>
        </p:blipFill>
        <p:spPr>
          <a:xfrm>
            <a:off x="6591299" y="1"/>
            <a:ext cx="5600701" cy="6857999"/>
          </a:xfrm>
          <a:prstGeom prst="rect">
            <a:avLst/>
          </a:prstGeom>
        </p:spPr>
      </p:pic>
    </p:spTree>
    <p:extLst>
      <p:ext uri="{BB962C8B-B14F-4D97-AF65-F5344CB8AC3E}">
        <p14:creationId xmlns:p14="http://schemas.microsoft.com/office/powerpoint/2010/main" xmlns="" val="27827816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11BE3FA7-0D70-4431-814F-D8C40576EA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Εικόνα 4">
            <a:extLst>
              <a:ext uri="{FF2B5EF4-FFF2-40B4-BE49-F238E27FC236}">
                <a16:creationId xmlns:a16="http://schemas.microsoft.com/office/drawing/2014/main" xmlns="" id="{12DE930E-5FC7-B44A-BAC4-69F88FC65C21}"/>
              </a:ext>
            </a:extLst>
          </p:cNvPr>
          <p:cNvPicPr>
            <a:picLocks noChangeAspect="1"/>
          </p:cNvPicPr>
          <p:nvPr/>
        </p:nvPicPr>
        <p:blipFill rotWithShape="1">
          <a:blip r:embed="rId2"/>
          <a:srcRect l="10405" r="15327" b="1"/>
          <a:stretch/>
        </p:blipFill>
        <p:spPr>
          <a:xfrm>
            <a:off x="321731" y="557189"/>
            <a:ext cx="5668684" cy="5743618"/>
          </a:xfrm>
          <a:prstGeom prst="rect">
            <a:avLst/>
          </a:prstGeom>
        </p:spPr>
      </p:pic>
      <p:pic>
        <p:nvPicPr>
          <p:cNvPr id="4" name="Εικόνα 3">
            <a:extLst>
              <a:ext uri="{FF2B5EF4-FFF2-40B4-BE49-F238E27FC236}">
                <a16:creationId xmlns:a16="http://schemas.microsoft.com/office/drawing/2014/main" xmlns="" id="{56427964-64B9-CC45-9830-300F05817985}"/>
              </a:ext>
            </a:extLst>
          </p:cNvPr>
          <p:cNvPicPr>
            <a:picLocks noChangeAspect="1"/>
          </p:cNvPicPr>
          <p:nvPr/>
        </p:nvPicPr>
        <p:blipFill rotWithShape="1">
          <a:blip r:embed="rId3"/>
          <a:srcRect l="14898" r="10753" b="1"/>
          <a:stretch/>
        </p:blipFill>
        <p:spPr>
          <a:xfrm>
            <a:off x="6195375" y="557189"/>
            <a:ext cx="5674893" cy="5743618"/>
          </a:xfrm>
          <a:prstGeom prst="rect">
            <a:avLst/>
          </a:prstGeom>
        </p:spPr>
      </p:pic>
    </p:spTree>
    <p:extLst>
      <p:ext uri="{BB962C8B-B14F-4D97-AF65-F5344CB8AC3E}">
        <p14:creationId xmlns:p14="http://schemas.microsoft.com/office/powerpoint/2010/main" xmlns="" val="3993376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xmlns="" id="{12DE930E-5FC7-B44A-BAC4-69F88FC65C21}"/>
              </a:ext>
            </a:extLst>
          </p:cNvPr>
          <p:cNvPicPr>
            <a:picLocks noChangeAspect="1"/>
          </p:cNvPicPr>
          <p:nvPr/>
        </p:nvPicPr>
        <p:blipFill rotWithShape="1">
          <a:blip r:embed="rId2"/>
          <a:srcRect l="10405" r="15327" b="1"/>
          <a:stretch/>
        </p:blipFill>
        <p:spPr>
          <a:xfrm>
            <a:off x="321731" y="557189"/>
            <a:ext cx="5668684" cy="5743618"/>
          </a:xfrm>
          <a:prstGeom prst="rect">
            <a:avLst/>
          </a:prstGeom>
        </p:spPr>
      </p:pic>
      <p:pic>
        <p:nvPicPr>
          <p:cNvPr id="4" name="Εικόνα 3">
            <a:extLst>
              <a:ext uri="{FF2B5EF4-FFF2-40B4-BE49-F238E27FC236}">
                <a16:creationId xmlns:a16="http://schemas.microsoft.com/office/drawing/2014/main" xmlns="" id="{56427964-64B9-CC45-9830-300F05817985}"/>
              </a:ext>
            </a:extLst>
          </p:cNvPr>
          <p:cNvPicPr>
            <a:picLocks noChangeAspect="1"/>
          </p:cNvPicPr>
          <p:nvPr/>
        </p:nvPicPr>
        <p:blipFill rotWithShape="1">
          <a:blip r:embed="rId3"/>
          <a:srcRect l="14898" r="10753" b="1"/>
          <a:stretch/>
        </p:blipFill>
        <p:spPr>
          <a:xfrm>
            <a:off x="6195375" y="557189"/>
            <a:ext cx="5674893" cy="5743618"/>
          </a:xfrm>
          <a:prstGeom prst="rect">
            <a:avLst/>
          </a:prstGeom>
        </p:spPr>
      </p:pic>
      <p:sp>
        <p:nvSpPr>
          <p:cNvPr id="2" name="TextBox 1">
            <a:extLst>
              <a:ext uri="{FF2B5EF4-FFF2-40B4-BE49-F238E27FC236}">
                <a16:creationId xmlns:a16="http://schemas.microsoft.com/office/drawing/2014/main" xmlns="" id="{8B164DAB-9D4F-F64C-8198-5C0FD9924CAE}"/>
              </a:ext>
            </a:extLst>
          </p:cNvPr>
          <p:cNvSpPr txBox="1"/>
          <p:nvPr/>
        </p:nvSpPr>
        <p:spPr>
          <a:xfrm>
            <a:off x="351615" y="6300807"/>
            <a:ext cx="5638800" cy="365760"/>
          </a:xfrm>
          <a:prstGeom prst="rect">
            <a:avLst/>
          </a:prstGeom>
          <a:noFill/>
        </p:spPr>
        <p:txBody>
          <a:bodyPr wrap="square" rtlCol="0">
            <a:spAutoFit/>
          </a:bodyPr>
          <a:lstStyle/>
          <a:p>
            <a:pPr algn="ctr"/>
            <a:r>
              <a:rPr lang="en" dirty="0"/>
              <a:t>Villous adenoma with </a:t>
            </a:r>
            <a:r>
              <a:rPr lang="en" b="1" dirty="0"/>
              <a:t>high-grade dysplasia</a:t>
            </a:r>
            <a:endParaRPr lang="el-GR" dirty="0"/>
          </a:p>
        </p:txBody>
      </p:sp>
      <p:sp>
        <p:nvSpPr>
          <p:cNvPr id="3" name="TextBox 2">
            <a:extLst>
              <a:ext uri="{FF2B5EF4-FFF2-40B4-BE49-F238E27FC236}">
                <a16:creationId xmlns:a16="http://schemas.microsoft.com/office/drawing/2014/main" xmlns="" id="{56991408-FF97-0146-80B1-87A33F4FF97F}"/>
              </a:ext>
            </a:extLst>
          </p:cNvPr>
          <p:cNvSpPr txBox="1"/>
          <p:nvPr/>
        </p:nvSpPr>
        <p:spPr>
          <a:xfrm>
            <a:off x="6408493" y="6300807"/>
            <a:ext cx="5248656" cy="374313"/>
          </a:xfrm>
          <a:prstGeom prst="rect">
            <a:avLst/>
          </a:prstGeom>
          <a:noFill/>
        </p:spPr>
        <p:txBody>
          <a:bodyPr wrap="square" rtlCol="0">
            <a:spAutoFit/>
          </a:bodyPr>
          <a:lstStyle/>
          <a:p>
            <a:pPr algn="ctr"/>
            <a:r>
              <a:rPr lang="en" dirty="0"/>
              <a:t>Villous adenoma with </a:t>
            </a:r>
            <a:r>
              <a:rPr lang="en" b="1" dirty="0"/>
              <a:t>low-grade dysplasia</a:t>
            </a:r>
            <a:endParaRPr lang="el-GR" dirty="0"/>
          </a:p>
        </p:txBody>
      </p:sp>
    </p:spTree>
    <p:extLst>
      <p:ext uri="{BB962C8B-B14F-4D97-AF65-F5344CB8AC3E}">
        <p14:creationId xmlns:p14="http://schemas.microsoft.com/office/powerpoint/2010/main" xmlns="" val="7994803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38468727-63BE-4191-B4A6-C30C82C0E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3403AA7B-0040-CF41-8922-E4990777385A}"/>
              </a:ext>
            </a:extLst>
          </p:cNvPr>
          <p:cNvSpPr txBox="1"/>
          <p:nvPr/>
        </p:nvSpPr>
        <p:spPr>
          <a:xfrm>
            <a:off x="3219452" y="474620"/>
            <a:ext cx="3163060" cy="2101850"/>
          </a:xfrm>
          <a:prstGeom prst="rect">
            <a:avLst/>
          </a:prstGeom>
        </p:spPr>
        <p:txBody>
          <a:bodyPr vert="horz" lIns="91440" tIns="45720" rIns="91440" bIns="45720" rtlCol="0" anchor="ctr">
            <a:noAutofit/>
          </a:bodyPr>
          <a:lstStyle/>
          <a:p>
            <a:pPr algn="just">
              <a:lnSpc>
                <a:spcPct val="90000"/>
              </a:lnSpc>
              <a:spcBef>
                <a:spcPct val="0"/>
              </a:spcBef>
              <a:spcAft>
                <a:spcPts val="600"/>
              </a:spcAft>
            </a:pPr>
            <a:r>
              <a:rPr lang="en-US" sz="2400" b="1" kern="1200" dirty="0" err="1">
                <a:solidFill>
                  <a:schemeClr val="tx1"/>
                </a:solidFill>
                <a:latin typeface="+mj-lt"/>
                <a:ea typeface="+mj-ea"/>
                <a:cs typeface="+mj-cs"/>
              </a:rPr>
              <a:t>Tubulovillous</a:t>
            </a:r>
            <a:r>
              <a:rPr lang="en-US" sz="2400" b="1" kern="1200" dirty="0">
                <a:solidFill>
                  <a:schemeClr val="tx1"/>
                </a:solidFill>
                <a:latin typeface="+mj-lt"/>
                <a:ea typeface="+mj-ea"/>
                <a:cs typeface="+mj-cs"/>
              </a:rPr>
              <a:t> adenoma </a:t>
            </a:r>
            <a:r>
              <a:rPr lang="en-US" sz="2400" kern="1200" dirty="0">
                <a:solidFill>
                  <a:schemeClr val="tx1"/>
                </a:solidFill>
                <a:latin typeface="+mj-lt"/>
                <a:ea typeface="+mj-ea"/>
                <a:cs typeface="+mj-cs"/>
              </a:rPr>
              <a:t>showing an admixture of tubular and villous components</a:t>
            </a:r>
          </a:p>
        </p:txBody>
      </p:sp>
      <p:sp>
        <p:nvSpPr>
          <p:cNvPr id="15" name="Rectangle 14">
            <a:extLst>
              <a:ext uri="{FF2B5EF4-FFF2-40B4-BE49-F238E27FC236}">
                <a16:creationId xmlns:a16="http://schemas.microsoft.com/office/drawing/2014/main" xmlns="" id="{9D355BB6-1BB8-4828-B246-CFB31742D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xmlns="" id="{CA52A9B9-B2B3-46F0-9D53-0EFF9905B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Θέση περιεχομένου 3">
            <a:extLst>
              <a:ext uri="{FF2B5EF4-FFF2-40B4-BE49-F238E27FC236}">
                <a16:creationId xmlns:a16="http://schemas.microsoft.com/office/drawing/2014/main" xmlns="" id="{FD4C4F16-3AFF-884B-B9A2-6B21B4AE421C}"/>
              </a:ext>
            </a:extLst>
          </p:cNvPr>
          <p:cNvPicPr>
            <a:picLocks noChangeAspect="1"/>
          </p:cNvPicPr>
          <p:nvPr/>
        </p:nvPicPr>
        <p:blipFill rotWithShape="1">
          <a:blip r:embed="rId2"/>
          <a:srcRect t="11549" b="7515"/>
          <a:stretch/>
        </p:blipFill>
        <p:spPr>
          <a:xfrm>
            <a:off x="20" y="2959630"/>
            <a:ext cx="6400781" cy="3898370"/>
          </a:xfrm>
          <a:prstGeom prst="rect">
            <a:avLst/>
          </a:prstGeom>
        </p:spPr>
      </p:pic>
      <p:pic>
        <p:nvPicPr>
          <p:cNvPr id="5" name="Εικόνα 4">
            <a:extLst>
              <a:ext uri="{FF2B5EF4-FFF2-40B4-BE49-F238E27FC236}">
                <a16:creationId xmlns:a16="http://schemas.microsoft.com/office/drawing/2014/main" xmlns="" id="{68E8DE19-EF76-D742-80DC-35C4E0F2AAC6}"/>
              </a:ext>
            </a:extLst>
          </p:cNvPr>
          <p:cNvPicPr>
            <a:picLocks noChangeAspect="1"/>
          </p:cNvPicPr>
          <p:nvPr/>
        </p:nvPicPr>
        <p:blipFill rotWithShape="1">
          <a:blip r:embed="rId3"/>
          <a:srcRect l="22730" r="15816"/>
          <a:stretch/>
        </p:blipFill>
        <p:spPr>
          <a:xfrm>
            <a:off x="6591299" y="1"/>
            <a:ext cx="5600701" cy="6857999"/>
          </a:xfrm>
          <a:prstGeom prst="rect">
            <a:avLst/>
          </a:prstGeom>
        </p:spPr>
      </p:pic>
    </p:spTree>
    <p:extLst>
      <p:ext uri="{BB962C8B-B14F-4D97-AF65-F5344CB8AC3E}">
        <p14:creationId xmlns:p14="http://schemas.microsoft.com/office/powerpoint/2010/main" xmlns="" val="6596680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88A778BE-B0A9-5342-8A84-03F1113B5407}"/>
              </a:ext>
            </a:extLst>
          </p:cNvPr>
          <p:cNvPicPr>
            <a:picLocks noGrp="1" noChangeAspect="1"/>
          </p:cNvPicPr>
          <p:nvPr>
            <p:ph idx="1"/>
          </p:nvPr>
        </p:nvPicPr>
        <p:blipFill>
          <a:blip r:embed="rId2"/>
          <a:stretch>
            <a:fillRect/>
          </a:stretch>
        </p:blipFill>
        <p:spPr>
          <a:xfrm>
            <a:off x="402751" y="64008"/>
            <a:ext cx="11386498" cy="6729984"/>
          </a:xfrm>
          <a:prstGeom prst="rect">
            <a:avLst/>
          </a:prstGeom>
        </p:spPr>
      </p:pic>
    </p:spTree>
    <p:extLst>
      <p:ext uri="{BB962C8B-B14F-4D97-AF65-F5344CB8AC3E}">
        <p14:creationId xmlns:p14="http://schemas.microsoft.com/office/powerpoint/2010/main" xmlns="" val="4507907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AACEE0A-6871-C547-88A9-F0036AC9F3C2}"/>
              </a:ext>
            </a:extLst>
          </p:cNvPr>
          <p:cNvSpPr>
            <a:spLocks noGrp="1"/>
          </p:cNvSpPr>
          <p:nvPr>
            <p:ph type="title"/>
          </p:nvPr>
        </p:nvSpPr>
        <p:spPr/>
        <p:txBody>
          <a:bodyPr/>
          <a:lstStyle/>
          <a:p>
            <a:pPr algn="ctr"/>
            <a:r>
              <a:rPr lang="en" dirty="0"/>
              <a:t>Patterns of adenocarcinomas</a:t>
            </a:r>
            <a:endParaRPr lang="el-GR" dirty="0"/>
          </a:p>
        </p:txBody>
      </p:sp>
      <p:sp>
        <p:nvSpPr>
          <p:cNvPr id="3" name="Θέση περιεχομένου 2">
            <a:extLst>
              <a:ext uri="{FF2B5EF4-FFF2-40B4-BE49-F238E27FC236}">
                <a16:creationId xmlns:a16="http://schemas.microsoft.com/office/drawing/2014/main" xmlns="" id="{3D113FBF-8304-1640-8066-E63567D86546}"/>
              </a:ext>
            </a:extLst>
          </p:cNvPr>
          <p:cNvSpPr>
            <a:spLocks noGrp="1"/>
          </p:cNvSpPr>
          <p:nvPr>
            <p:ph idx="1"/>
          </p:nvPr>
        </p:nvSpPr>
        <p:spPr>
          <a:xfrm>
            <a:off x="838200" y="1825625"/>
            <a:ext cx="5257800" cy="4351338"/>
          </a:xfrm>
        </p:spPr>
        <p:txBody>
          <a:bodyPr/>
          <a:lstStyle/>
          <a:p>
            <a:endParaRPr lang="en" dirty="0"/>
          </a:p>
          <a:p>
            <a:r>
              <a:rPr lang="en" sz="3200" dirty="0"/>
              <a:t>Six basic patterns:</a:t>
            </a:r>
            <a:br>
              <a:rPr lang="en" sz="3200" dirty="0"/>
            </a:br>
            <a:r>
              <a:rPr lang="en" sz="3200" dirty="0"/>
              <a:t>-glandular-acinar (donuts/crushed donuts)</a:t>
            </a:r>
            <a:br>
              <a:rPr lang="en" sz="3200" dirty="0"/>
            </a:br>
            <a:r>
              <a:rPr lang="en" sz="3200" dirty="0"/>
              <a:t>-nests</a:t>
            </a:r>
            <a:br>
              <a:rPr lang="en" sz="3200" dirty="0"/>
            </a:br>
            <a:r>
              <a:rPr lang="en" sz="3200" dirty="0"/>
              <a:t>-sheets of cells</a:t>
            </a:r>
            <a:br>
              <a:rPr lang="en" sz="3200" dirty="0"/>
            </a:br>
            <a:r>
              <a:rPr lang="en" sz="3200" dirty="0"/>
              <a:t>-trabecular</a:t>
            </a:r>
            <a:br>
              <a:rPr lang="en" sz="3200" dirty="0"/>
            </a:br>
            <a:r>
              <a:rPr lang="en" sz="3200" dirty="0"/>
              <a:t>-papillary</a:t>
            </a:r>
            <a:br>
              <a:rPr lang="en" sz="3200" dirty="0"/>
            </a:br>
            <a:r>
              <a:rPr lang="en" sz="3200" dirty="0"/>
              <a:t>-signet ring</a:t>
            </a:r>
            <a:endParaRPr lang="el-GR" sz="3200" dirty="0"/>
          </a:p>
        </p:txBody>
      </p:sp>
      <p:pic>
        <p:nvPicPr>
          <p:cNvPr id="4" name="Εικόνα 3">
            <a:extLst>
              <a:ext uri="{FF2B5EF4-FFF2-40B4-BE49-F238E27FC236}">
                <a16:creationId xmlns:a16="http://schemas.microsoft.com/office/drawing/2014/main" xmlns="" id="{6337B153-6DD7-D84F-B429-7B7E80DE4E30}"/>
              </a:ext>
            </a:extLst>
          </p:cNvPr>
          <p:cNvPicPr>
            <a:picLocks noChangeAspect="1"/>
          </p:cNvPicPr>
          <p:nvPr/>
        </p:nvPicPr>
        <p:blipFill>
          <a:blip r:embed="rId2"/>
          <a:stretch>
            <a:fillRect/>
          </a:stretch>
        </p:blipFill>
        <p:spPr>
          <a:xfrm>
            <a:off x="5564588" y="2051685"/>
            <a:ext cx="6091980" cy="4125278"/>
          </a:xfrm>
          <a:prstGeom prst="rect">
            <a:avLst/>
          </a:prstGeom>
        </p:spPr>
      </p:pic>
    </p:spTree>
    <p:extLst>
      <p:ext uri="{BB962C8B-B14F-4D97-AF65-F5344CB8AC3E}">
        <p14:creationId xmlns:p14="http://schemas.microsoft.com/office/powerpoint/2010/main" xmlns="" val="38970429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5727E12-FC19-DE4A-ADB3-1F34EEE8ACD3}"/>
              </a:ext>
            </a:extLst>
          </p:cNvPr>
          <p:cNvSpPr>
            <a:spLocks noGrp="1"/>
          </p:cNvSpPr>
          <p:nvPr>
            <p:ph type="title"/>
          </p:nvPr>
        </p:nvSpPr>
        <p:spPr/>
        <p:txBody>
          <a:bodyPr/>
          <a:lstStyle/>
          <a:p>
            <a:pPr algn="ctr"/>
            <a:r>
              <a:rPr lang="en" dirty="0"/>
              <a:t>Keratinized vs. non keratinized stratified squamous epithelium </a:t>
            </a:r>
            <a:endParaRPr lang="el-GR" dirty="0"/>
          </a:p>
        </p:txBody>
      </p:sp>
      <p:sp>
        <p:nvSpPr>
          <p:cNvPr id="3" name="Θέση περιεχομένου 2">
            <a:extLst>
              <a:ext uri="{FF2B5EF4-FFF2-40B4-BE49-F238E27FC236}">
                <a16:creationId xmlns:a16="http://schemas.microsoft.com/office/drawing/2014/main" xmlns="" id="{A77BC00A-30AC-F248-9EA2-72EC72E90EE2}"/>
              </a:ext>
            </a:extLst>
          </p:cNvPr>
          <p:cNvSpPr>
            <a:spLocks noGrp="1"/>
          </p:cNvSpPr>
          <p:nvPr>
            <p:ph idx="1"/>
          </p:nvPr>
        </p:nvSpPr>
        <p:spPr>
          <a:xfrm>
            <a:off x="838200" y="2076577"/>
            <a:ext cx="10515600" cy="4351338"/>
          </a:xfrm>
        </p:spPr>
        <p:txBody>
          <a:bodyPr/>
          <a:lstStyle/>
          <a:p>
            <a:r>
              <a:rPr lang="en" dirty="0"/>
              <a:t>Where are they located?</a:t>
            </a:r>
            <a:endParaRPr lang="el-GR" dirty="0"/>
          </a:p>
        </p:txBody>
      </p:sp>
    </p:spTree>
    <p:extLst>
      <p:ext uri="{BB962C8B-B14F-4D97-AF65-F5344CB8AC3E}">
        <p14:creationId xmlns:p14="http://schemas.microsoft.com/office/powerpoint/2010/main" xmlns="" val="29274749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55727E12-FC19-DE4A-ADB3-1F34EEE8ACD3}"/>
              </a:ext>
            </a:extLst>
          </p:cNvPr>
          <p:cNvSpPr>
            <a:spLocks noGrp="1"/>
          </p:cNvSpPr>
          <p:nvPr>
            <p:ph type="title"/>
          </p:nvPr>
        </p:nvSpPr>
        <p:spPr/>
        <p:txBody>
          <a:bodyPr/>
          <a:lstStyle/>
          <a:p>
            <a:pPr algn="ctr"/>
            <a:r>
              <a:rPr lang="en" dirty="0"/>
              <a:t>Keratinized vs. non keratinized stratified squamous epithelium </a:t>
            </a:r>
            <a:endParaRPr lang="el-GR" dirty="0"/>
          </a:p>
        </p:txBody>
      </p:sp>
      <p:sp>
        <p:nvSpPr>
          <p:cNvPr id="3" name="Θέση περιεχομένου 2">
            <a:extLst>
              <a:ext uri="{FF2B5EF4-FFF2-40B4-BE49-F238E27FC236}">
                <a16:creationId xmlns:a16="http://schemas.microsoft.com/office/drawing/2014/main" xmlns="" id="{A77BC00A-30AC-F248-9EA2-72EC72E90EE2}"/>
              </a:ext>
            </a:extLst>
          </p:cNvPr>
          <p:cNvSpPr>
            <a:spLocks noGrp="1"/>
          </p:cNvSpPr>
          <p:nvPr>
            <p:ph idx="1"/>
          </p:nvPr>
        </p:nvSpPr>
        <p:spPr>
          <a:xfrm>
            <a:off x="838200" y="2076577"/>
            <a:ext cx="10515600" cy="4351338"/>
          </a:xfrm>
        </p:spPr>
        <p:txBody>
          <a:bodyPr/>
          <a:lstStyle/>
          <a:p>
            <a:r>
              <a:rPr lang="en" dirty="0"/>
              <a:t>Where are they located?</a:t>
            </a:r>
          </a:p>
          <a:p>
            <a:endParaRPr lang="en" dirty="0"/>
          </a:p>
          <a:p>
            <a:pPr marL="0" indent="0">
              <a:buNone/>
            </a:pPr>
            <a:r>
              <a:rPr lang="en" dirty="0">
                <a:solidFill>
                  <a:schemeClr val="accent2">
                    <a:lumMod val="75000"/>
                  </a:schemeClr>
                </a:solidFill>
              </a:rPr>
              <a:t>-keratinized: found in the skin</a:t>
            </a:r>
            <a:br>
              <a:rPr lang="en" dirty="0">
                <a:solidFill>
                  <a:schemeClr val="accent2">
                    <a:lumMod val="75000"/>
                  </a:schemeClr>
                </a:solidFill>
              </a:rPr>
            </a:br>
            <a:r>
              <a:rPr lang="en" dirty="0">
                <a:solidFill>
                  <a:schemeClr val="accent2">
                    <a:lumMod val="75000"/>
                  </a:schemeClr>
                </a:solidFill>
              </a:rPr>
              <a:t/>
            </a:r>
            <a:br>
              <a:rPr lang="en" dirty="0">
                <a:solidFill>
                  <a:schemeClr val="accent2">
                    <a:lumMod val="75000"/>
                  </a:schemeClr>
                </a:solidFill>
              </a:rPr>
            </a:br>
            <a:r>
              <a:rPr lang="en" dirty="0">
                <a:solidFill>
                  <a:schemeClr val="accent2">
                    <a:lumMod val="75000"/>
                  </a:schemeClr>
                </a:solidFill>
              </a:rPr>
              <a:t>-non- found in the oral cavity, including the tongue, lips, cornea, true vocal cords, esophagus; vagina; ectocervix, and anus</a:t>
            </a:r>
            <a:endParaRPr lang="el-GR" dirty="0">
              <a:solidFill>
                <a:schemeClr val="accent2">
                  <a:lumMod val="75000"/>
                </a:schemeClr>
              </a:solidFill>
            </a:endParaRPr>
          </a:p>
        </p:txBody>
      </p:sp>
    </p:spTree>
    <p:extLst>
      <p:ext uri="{BB962C8B-B14F-4D97-AF65-F5344CB8AC3E}">
        <p14:creationId xmlns:p14="http://schemas.microsoft.com/office/powerpoint/2010/main" xmlns="" val="4742847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DD49078D-50B8-F341-BE9A-B7CD9C67C5DC}"/>
              </a:ext>
            </a:extLst>
          </p:cNvPr>
          <p:cNvSpPr>
            <a:spLocks noGrp="1"/>
          </p:cNvSpPr>
          <p:nvPr>
            <p:ph idx="1"/>
          </p:nvPr>
        </p:nvSpPr>
        <p:spPr>
          <a:xfrm>
            <a:off x="838200" y="1253331"/>
            <a:ext cx="10515600" cy="4351338"/>
          </a:xfrm>
        </p:spPr>
        <p:txBody>
          <a:bodyPr/>
          <a:lstStyle/>
          <a:p>
            <a:r>
              <a:rPr lang="en" dirty="0"/>
              <a:t>Where does squamous metaplasia occur?</a:t>
            </a:r>
          </a:p>
          <a:p>
            <a:endParaRPr lang="en" dirty="0"/>
          </a:p>
          <a:p>
            <a:endParaRPr lang="en" dirty="0"/>
          </a:p>
          <a:p>
            <a:r>
              <a:rPr lang="en" dirty="0"/>
              <a:t>Squamous cell tumors arise from where?</a:t>
            </a:r>
          </a:p>
          <a:p>
            <a:endParaRPr lang="en" dirty="0"/>
          </a:p>
          <a:p>
            <a:endParaRPr lang="en" dirty="0"/>
          </a:p>
          <a:p>
            <a:r>
              <a:rPr lang="en" dirty="0"/>
              <a:t>Are squamous papilloma benign or malignant?</a:t>
            </a:r>
            <a:endParaRPr lang="el-GR" dirty="0"/>
          </a:p>
        </p:txBody>
      </p:sp>
    </p:spTree>
    <p:extLst>
      <p:ext uri="{BB962C8B-B14F-4D97-AF65-F5344CB8AC3E}">
        <p14:creationId xmlns:p14="http://schemas.microsoft.com/office/powerpoint/2010/main" xmlns="" val="2193069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24905" y="950027"/>
            <a:ext cx="5712029" cy="4507798"/>
          </a:xfrm>
          <a:prstGeom prst="rect">
            <a:avLst/>
          </a:prstGeom>
        </p:spPr>
      </p:pic>
      <p:sp>
        <p:nvSpPr>
          <p:cNvPr id="5" name="TextBox 4"/>
          <p:cNvSpPr txBox="1"/>
          <p:nvPr/>
        </p:nvSpPr>
        <p:spPr>
          <a:xfrm>
            <a:off x="476250" y="5593278"/>
            <a:ext cx="5486400" cy="584775"/>
          </a:xfrm>
          <a:prstGeom prst="rect">
            <a:avLst/>
          </a:prstGeom>
          <a:noFill/>
        </p:spPr>
        <p:txBody>
          <a:bodyPr wrap="square" rtlCol="0">
            <a:spAutoFit/>
          </a:bodyPr>
          <a:lstStyle/>
          <a:p>
            <a:pPr algn="just"/>
            <a:r>
              <a:rPr lang="en-US" sz="1600" dirty="0"/>
              <a:t>LOW COLUMNAR EPITHELIUM - In columnar epithelium the height is more than the width of the cell</a:t>
            </a:r>
            <a:endParaRPr lang="el-GR" sz="1600" dirty="0"/>
          </a:p>
        </p:txBody>
      </p:sp>
      <p:pic>
        <p:nvPicPr>
          <p:cNvPr id="6" name="Εικόνα 5"/>
          <p:cNvPicPr>
            <a:picLocks noChangeAspect="1"/>
          </p:cNvPicPr>
          <p:nvPr/>
        </p:nvPicPr>
        <p:blipFill>
          <a:blip r:embed="rId3"/>
          <a:stretch>
            <a:fillRect/>
          </a:stretch>
        </p:blipFill>
        <p:spPr>
          <a:xfrm>
            <a:off x="6335351" y="950027"/>
            <a:ext cx="5536943" cy="4507799"/>
          </a:xfrm>
          <a:prstGeom prst="rect">
            <a:avLst/>
          </a:prstGeom>
        </p:spPr>
      </p:pic>
      <p:sp>
        <p:nvSpPr>
          <p:cNvPr id="7" name="TextBox 6"/>
          <p:cNvSpPr txBox="1"/>
          <p:nvPr/>
        </p:nvSpPr>
        <p:spPr>
          <a:xfrm>
            <a:off x="6335351" y="5557652"/>
            <a:ext cx="5349968" cy="1077218"/>
          </a:xfrm>
          <a:prstGeom prst="rect">
            <a:avLst/>
          </a:prstGeom>
          <a:noFill/>
        </p:spPr>
        <p:txBody>
          <a:bodyPr wrap="square" rtlCol="0">
            <a:spAutoFit/>
          </a:bodyPr>
          <a:lstStyle/>
          <a:p>
            <a:pPr algn="just"/>
            <a:r>
              <a:rPr lang="en-US" sz="1600" dirty="0"/>
              <a:t>HIGH COLUMNAR EPITHELIUM- This photomicrograph shows a high columnar epithelium of gallbladder with nuclei (arrowhead) present near the base of cells and bile pigment at the apical portion (long arrow on the left)</a:t>
            </a:r>
            <a:endParaRPr lang="el-GR" sz="1600" dirty="0"/>
          </a:p>
        </p:txBody>
      </p:sp>
    </p:spTree>
    <p:extLst>
      <p:ext uri="{BB962C8B-B14F-4D97-AF65-F5344CB8AC3E}">
        <p14:creationId xmlns:p14="http://schemas.microsoft.com/office/powerpoint/2010/main" xmlns="" val="224304895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DD49078D-50B8-F341-BE9A-B7CD9C67C5DC}"/>
              </a:ext>
            </a:extLst>
          </p:cNvPr>
          <p:cNvSpPr>
            <a:spLocks noGrp="1"/>
          </p:cNvSpPr>
          <p:nvPr>
            <p:ph idx="1"/>
          </p:nvPr>
        </p:nvSpPr>
        <p:spPr>
          <a:xfrm>
            <a:off x="838200" y="1253331"/>
            <a:ext cx="10515600" cy="4351338"/>
          </a:xfrm>
        </p:spPr>
        <p:txBody>
          <a:bodyPr>
            <a:normAutofit fontScale="85000" lnSpcReduction="20000"/>
          </a:bodyPr>
          <a:lstStyle/>
          <a:p>
            <a:pPr algn="just"/>
            <a:r>
              <a:rPr lang="en" dirty="0"/>
              <a:t>Where does squamous metaplasia occur?</a:t>
            </a:r>
          </a:p>
          <a:p>
            <a:pPr marL="0" indent="0" algn="just">
              <a:buNone/>
            </a:pPr>
            <a:r>
              <a:rPr lang="en" dirty="0"/>
              <a:t>-</a:t>
            </a:r>
            <a:r>
              <a:rPr lang="en" dirty="0">
                <a:solidFill>
                  <a:schemeClr val="accent2"/>
                </a:solidFill>
              </a:rPr>
              <a:t>Upper and lower respiratory tract, endocervix, and urinary bladder</a:t>
            </a:r>
          </a:p>
          <a:p>
            <a:pPr algn="just"/>
            <a:endParaRPr lang="en" dirty="0"/>
          </a:p>
          <a:p>
            <a:pPr algn="just"/>
            <a:endParaRPr lang="en" dirty="0"/>
          </a:p>
          <a:p>
            <a:pPr algn="just"/>
            <a:r>
              <a:rPr lang="en" dirty="0"/>
              <a:t>Squamous cell tumors arise from where?</a:t>
            </a:r>
          </a:p>
          <a:p>
            <a:pPr marL="0" indent="0" algn="just">
              <a:buNone/>
            </a:pPr>
            <a:r>
              <a:rPr lang="en" dirty="0"/>
              <a:t>- </a:t>
            </a:r>
            <a:r>
              <a:rPr lang="en" dirty="0">
                <a:solidFill>
                  <a:schemeClr val="accent1"/>
                </a:solidFill>
              </a:rPr>
              <a:t>Squamous cell tumors arise from squamous epithelium or squamous metaplastic epithelium</a:t>
            </a:r>
          </a:p>
          <a:p>
            <a:pPr algn="just"/>
            <a:endParaRPr lang="en" dirty="0"/>
          </a:p>
          <a:p>
            <a:pPr algn="just"/>
            <a:endParaRPr lang="en" dirty="0"/>
          </a:p>
          <a:p>
            <a:pPr algn="just"/>
            <a:r>
              <a:rPr lang="en" dirty="0"/>
              <a:t>Are squamous papilloma benign or malignant?</a:t>
            </a:r>
          </a:p>
          <a:p>
            <a:pPr marL="0" indent="0" algn="just">
              <a:buNone/>
            </a:pPr>
            <a:r>
              <a:rPr lang="en" dirty="0"/>
              <a:t>-</a:t>
            </a:r>
            <a:r>
              <a:rPr lang="en" dirty="0">
                <a:solidFill>
                  <a:schemeClr val="accent6"/>
                </a:solidFill>
              </a:rPr>
              <a:t>Squamous papilloma: BENIGN, exophytic (grows outward toward the surface) papillary growths from stratified squamous epithelium</a:t>
            </a:r>
            <a:endParaRPr lang="el-GR" dirty="0">
              <a:solidFill>
                <a:schemeClr val="accent6"/>
              </a:solidFill>
            </a:endParaRPr>
          </a:p>
        </p:txBody>
      </p:sp>
    </p:spTree>
    <p:extLst>
      <p:ext uri="{BB962C8B-B14F-4D97-AF65-F5344CB8AC3E}">
        <p14:creationId xmlns:p14="http://schemas.microsoft.com/office/powerpoint/2010/main" xmlns="" val="38486381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354CFC37-FB64-594B-B0CC-25E19F6416A0}"/>
              </a:ext>
            </a:extLst>
          </p:cNvPr>
          <p:cNvPicPr>
            <a:picLocks noGrp="1" noChangeAspect="1"/>
          </p:cNvPicPr>
          <p:nvPr>
            <p:ph idx="1"/>
          </p:nvPr>
        </p:nvPicPr>
        <p:blipFill>
          <a:blip r:embed="rId2"/>
          <a:stretch>
            <a:fillRect/>
          </a:stretch>
        </p:blipFill>
        <p:spPr>
          <a:xfrm>
            <a:off x="2017776" y="158655"/>
            <a:ext cx="8156448" cy="6164612"/>
          </a:xfrm>
          <a:prstGeom prst="rect">
            <a:avLst/>
          </a:prstGeom>
        </p:spPr>
      </p:pic>
      <p:sp>
        <p:nvSpPr>
          <p:cNvPr id="5" name="TextBox 4">
            <a:extLst>
              <a:ext uri="{FF2B5EF4-FFF2-40B4-BE49-F238E27FC236}">
                <a16:creationId xmlns:a16="http://schemas.microsoft.com/office/drawing/2014/main" xmlns="" id="{36C739C6-3C73-844D-97A7-77785D46BBD0}"/>
              </a:ext>
            </a:extLst>
          </p:cNvPr>
          <p:cNvSpPr txBox="1"/>
          <p:nvPr/>
        </p:nvSpPr>
        <p:spPr>
          <a:xfrm>
            <a:off x="1645920" y="6473952"/>
            <a:ext cx="8997696" cy="384048"/>
          </a:xfrm>
          <a:prstGeom prst="rect">
            <a:avLst/>
          </a:prstGeom>
          <a:noFill/>
        </p:spPr>
        <p:txBody>
          <a:bodyPr wrap="square" rtlCol="0">
            <a:spAutoFit/>
          </a:bodyPr>
          <a:lstStyle/>
          <a:p>
            <a:pPr algn="ctr"/>
            <a:r>
              <a:rPr lang="en" dirty="0"/>
              <a:t>Squamous papilloma of the oral cavity is usually </a:t>
            </a:r>
            <a:r>
              <a:rPr lang="en" b="1" dirty="0"/>
              <a:t>pedunculated.</a:t>
            </a:r>
            <a:endParaRPr lang="el-GR" dirty="0"/>
          </a:p>
        </p:txBody>
      </p:sp>
    </p:spTree>
    <p:extLst>
      <p:ext uri="{BB962C8B-B14F-4D97-AF65-F5344CB8AC3E}">
        <p14:creationId xmlns:p14="http://schemas.microsoft.com/office/powerpoint/2010/main" xmlns="" val="18927486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489E5FA2-18ED-A546-B825-167D3C5581F6}"/>
              </a:ext>
            </a:extLst>
          </p:cNvPr>
          <p:cNvPicPr>
            <a:picLocks noGrp="1" noChangeAspect="1"/>
          </p:cNvPicPr>
          <p:nvPr>
            <p:ph idx="1"/>
          </p:nvPr>
        </p:nvPicPr>
        <p:blipFill>
          <a:blip r:embed="rId2"/>
          <a:stretch>
            <a:fillRect/>
          </a:stretch>
        </p:blipFill>
        <p:spPr>
          <a:xfrm>
            <a:off x="2022146" y="0"/>
            <a:ext cx="8147708" cy="6158006"/>
          </a:xfrm>
          <a:prstGeom prst="rect">
            <a:avLst/>
          </a:prstGeom>
        </p:spPr>
      </p:pic>
      <p:sp>
        <p:nvSpPr>
          <p:cNvPr id="5" name="TextBox 4">
            <a:extLst>
              <a:ext uri="{FF2B5EF4-FFF2-40B4-BE49-F238E27FC236}">
                <a16:creationId xmlns:a16="http://schemas.microsoft.com/office/drawing/2014/main" xmlns="" id="{65FD0BC3-3AC4-7A4B-B7AD-08413DBAB1EB}"/>
              </a:ext>
            </a:extLst>
          </p:cNvPr>
          <p:cNvSpPr txBox="1"/>
          <p:nvPr/>
        </p:nvSpPr>
        <p:spPr>
          <a:xfrm>
            <a:off x="1664208" y="6211669"/>
            <a:ext cx="9582912" cy="646331"/>
          </a:xfrm>
          <a:prstGeom prst="rect">
            <a:avLst/>
          </a:prstGeom>
          <a:noFill/>
        </p:spPr>
        <p:txBody>
          <a:bodyPr wrap="square" rtlCol="0">
            <a:spAutoFit/>
          </a:bodyPr>
          <a:lstStyle/>
          <a:p>
            <a:pPr algn="ctr"/>
            <a:r>
              <a:rPr lang="en" dirty="0"/>
              <a:t> It is composed of numerous </a:t>
            </a:r>
            <a:r>
              <a:rPr lang="en" b="1" dirty="0"/>
              <a:t>finger-like papillary projections</a:t>
            </a:r>
            <a:r>
              <a:rPr lang="en" dirty="0"/>
              <a:t> lined by </a:t>
            </a:r>
            <a:r>
              <a:rPr lang="en" b="1" dirty="0"/>
              <a:t>keratinized stratified squamous epithelium</a:t>
            </a:r>
            <a:r>
              <a:rPr lang="en" dirty="0"/>
              <a:t> with </a:t>
            </a:r>
            <a:r>
              <a:rPr lang="en" b="1" dirty="0"/>
              <a:t>fibrovascular connective tissue cores</a:t>
            </a:r>
            <a:r>
              <a:rPr lang="en" dirty="0"/>
              <a:t>. </a:t>
            </a:r>
            <a:endParaRPr lang="el-GR" dirty="0"/>
          </a:p>
        </p:txBody>
      </p:sp>
    </p:spTree>
    <p:extLst>
      <p:ext uri="{BB962C8B-B14F-4D97-AF65-F5344CB8AC3E}">
        <p14:creationId xmlns:p14="http://schemas.microsoft.com/office/powerpoint/2010/main" xmlns="" val="5633046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6B5E2835-4E47-45B3-9CFE-732FF7B054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Θέση περιεχομένου 3">
            <a:extLst>
              <a:ext uri="{FF2B5EF4-FFF2-40B4-BE49-F238E27FC236}">
                <a16:creationId xmlns:a16="http://schemas.microsoft.com/office/drawing/2014/main" xmlns="" id="{5C0DBE51-7541-B543-8EFF-6F1BD18675E9}"/>
              </a:ext>
            </a:extLst>
          </p:cNvPr>
          <p:cNvPicPr>
            <a:picLocks noChangeAspect="1"/>
          </p:cNvPicPr>
          <p:nvPr/>
        </p:nvPicPr>
        <p:blipFill rotWithShape="1">
          <a:blip r:embed="rId2"/>
          <a:srcRect r="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3" name="Freeform: Shape 12">
            <a:extLst>
              <a:ext uri="{FF2B5EF4-FFF2-40B4-BE49-F238E27FC236}">
                <a16:creationId xmlns:a16="http://schemas.microsoft.com/office/drawing/2014/main" xmlns="" id="{5B45AD5D-AA52-4F7B-9362-576A39AD9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4">
            <a:extLst>
              <a:ext uri="{FF2B5EF4-FFF2-40B4-BE49-F238E27FC236}">
                <a16:creationId xmlns:a16="http://schemas.microsoft.com/office/drawing/2014/main" xmlns="" id="{AEDD7960-4866-4399-BEF6-DD1431AB4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Content Placeholder 7">
            <a:extLst>
              <a:ext uri="{FF2B5EF4-FFF2-40B4-BE49-F238E27FC236}">
                <a16:creationId xmlns:a16="http://schemas.microsoft.com/office/drawing/2014/main" xmlns="" id="{66EC4991-1872-C0DB-682B-8255AA2EF27A}"/>
              </a:ext>
            </a:extLst>
          </p:cNvPr>
          <p:cNvSpPr>
            <a:spLocks noGrp="1"/>
          </p:cNvSpPr>
          <p:nvPr>
            <p:ph idx="1"/>
          </p:nvPr>
        </p:nvSpPr>
        <p:spPr>
          <a:xfrm>
            <a:off x="-9143" y="2718054"/>
            <a:ext cx="4446529" cy="3207258"/>
          </a:xfrm>
        </p:spPr>
        <p:txBody>
          <a:bodyPr anchor="t">
            <a:normAutofit/>
          </a:bodyPr>
          <a:lstStyle/>
          <a:p>
            <a:pPr algn="just"/>
            <a:r>
              <a:rPr lang="en" dirty="0"/>
              <a:t>The squamous epithelium shows </a:t>
            </a:r>
            <a:r>
              <a:rPr lang="en" b="1" dirty="0"/>
              <a:t>normal maturation pattern</a:t>
            </a:r>
            <a:r>
              <a:rPr lang="en" dirty="0"/>
              <a:t> to the surface. Some cases show basilar hyperplasia and increased mitotic activity.</a:t>
            </a:r>
            <a:endParaRPr lang="en-US" sz="1700" dirty="0"/>
          </a:p>
        </p:txBody>
      </p:sp>
    </p:spTree>
    <p:extLst>
      <p:ext uri="{BB962C8B-B14F-4D97-AF65-F5344CB8AC3E}">
        <p14:creationId xmlns:p14="http://schemas.microsoft.com/office/powerpoint/2010/main" xmlns="" val="331327390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38468727-63BE-4191-B4A6-C30C82C0E9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9D355BB6-1BB8-4828-B246-CFB31742D7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xmlns="" id="{CA52A9B9-B2B3-46F0-9D53-0EFF9905BF8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ECBCBD3F-7302-4D42-9762-D6BD4818876F}"/>
              </a:ext>
            </a:extLst>
          </p:cNvPr>
          <p:cNvSpPr txBox="1"/>
          <p:nvPr/>
        </p:nvSpPr>
        <p:spPr>
          <a:xfrm>
            <a:off x="2912751" y="474620"/>
            <a:ext cx="3751700" cy="2101850"/>
          </a:xfrm>
          <a:prstGeom prst="rect">
            <a:avLst/>
          </a:prstGeom>
        </p:spPr>
        <p:txBody>
          <a:bodyPr vert="horz" lIns="91440" tIns="45720" rIns="91440" bIns="45720" rtlCol="0" anchor="ctr">
            <a:noAutofit/>
          </a:bodyPr>
          <a:lstStyle/>
          <a:p>
            <a:pPr indent="-228600" algn="just">
              <a:lnSpc>
                <a:spcPct val="90000"/>
              </a:lnSpc>
              <a:spcAft>
                <a:spcPts val="600"/>
              </a:spcAft>
              <a:buFont typeface="Arial" panose="020B0604020202020204" pitchFamily="34" charset="0"/>
              <a:buChar char="•"/>
            </a:pPr>
            <a:r>
              <a:rPr lang="en-US" sz="2000" b="1" dirty="0"/>
              <a:t>Benign serous ovarian tumor (serous cystadenoma)</a:t>
            </a:r>
            <a:r>
              <a:rPr lang="en-US" sz="2000" dirty="0"/>
              <a:t> comprises approximately </a:t>
            </a:r>
            <a:r>
              <a:rPr lang="en-US" sz="2000" b="1" dirty="0"/>
              <a:t>60% of all serous ovarian tumors</a:t>
            </a:r>
            <a:r>
              <a:rPr lang="en-US" sz="2000" dirty="0"/>
              <a:t>. It is most frequently encountered in the </a:t>
            </a:r>
            <a:r>
              <a:rPr lang="en-US" sz="2000" b="1" dirty="0"/>
              <a:t>4th and 5th decades</a:t>
            </a:r>
            <a:r>
              <a:rPr lang="en-US" sz="2000" dirty="0"/>
              <a:t> of life.</a:t>
            </a:r>
          </a:p>
        </p:txBody>
      </p:sp>
      <p:pic>
        <p:nvPicPr>
          <p:cNvPr id="6" name="Εικόνα 5" descr="Εικόνα που περιέχει κείμενο, μπλε, λαχανικό&#10;&#10;Περιγραφή που δημιουργήθηκε αυτόματα">
            <a:extLst>
              <a:ext uri="{FF2B5EF4-FFF2-40B4-BE49-F238E27FC236}">
                <a16:creationId xmlns:a16="http://schemas.microsoft.com/office/drawing/2014/main" xmlns="" id="{D20C9AD9-A73A-A144-8B15-986ADE1F359F}"/>
              </a:ext>
            </a:extLst>
          </p:cNvPr>
          <p:cNvPicPr>
            <a:picLocks noChangeAspect="1"/>
          </p:cNvPicPr>
          <p:nvPr/>
        </p:nvPicPr>
        <p:blipFill rotWithShape="1">
          <a:blip r:embed="rId2"/>
          <a:srcRect t="4562" b="4195"/>
          <a:stretch/>
        </p:blipFill>
        <p:spPr>
          <a:xfrm>
            <a:off x="20" y="2959630"/>
            <a:ext cx="6400781" cy="3898370"/>
          </a:xfrm>
          <a:prstGeom prst="rect">
            <a:avLst/>
          </a:prstGeom>
        </p:spPr>
      </p:pic>
      <p:pic>
        <p:nvPicPr>
          <p:cNvPr id="4" name="Θέση περιεχομένου 3" descr="Εικόνα που περιέχει ασπόνδυλο, αρθρόποδα&#10;&#10;Περιγραφή που δημιουργήθηκε αυτόματα">
            <a:extLst>
              <a:ext uri="{FF2B5EF4-FFF2-40B4-BE49-F238E27FC236}">
                <a16:creationId xmlns:a16="http://schemas.microsoft.com/office/drawing/2014/main" xmlns="" id="{3ACDAB74-2631-664F-B53F-37A146637179}"/>
              </a:ext>
            </a:extLst>
          </p:cNvPr>
          <p:cNvPicPr>
            <a:picLocks noGrp="1" noChangeAspect="1"/>
          </p:cNvPicPr>
          <p:nvPr>
            <p:ph idx="1"/>
          </p:nvPr>
        </p:nvPicPr>
        <p:blipFill rotWithShape="1">
          <a:blip r:embed="rId3"/>
          <a:srcRect l="10041" r="16051" b="1"/>
          <a:stretch/>
        </p:blipFill>
        <p:spPr>
          <a:xfrm>
            <a:off x="6591299" y="1"/>
            <a:ext cx="5600701" cy="6857999"/>
          </a:xfrm>
          <a:prstGeom prst="rect">
            <a:avLst/>
          </a:prstGeom>
        </p:spPr>
      </p:pic>
    </p:spTree>
    <p:extLst>
      <p:ext uri="{BB962C8B-B14F-4D97-AF65-F5344CB8AC3E}">
        <p14:creationId xmlns:p14="http://schemas.microsoft.com/office/powerpoint/2010/main" xmlns="" val="3597382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009E5FC7-9BD1-BF4E-AFC5-D3DA6C9F457A}"/>
              </a:ext>
            </a:extLst>
          </p:cNvPr>
          <p:cNvPicPr>
            <a:picLocks noGrp="1" noChangeAspect="1"/>
          </p:cNvPicPr>
          <p:nvPr>
            <p:ph idx="1"/>
          </p:nvPr>
        </p:nvPicPr>
        <p:blipFill>
          <a:blip r:embed="rId2"/>
          <a:stretch>
            <a:fillRect/>
          </a:stretch>
        </p:blipFill>
        <p:spPr>
          <a:xfrm>
            <a:off x="2259298" y="181659"/>
            <a:ext cx="8012585" cy="5944822"/>
          </a:xfrm>
          <a:prstGeom prst="rect">
            <a:avLst/>
          </a:prstGeom>
        </p:spPr>
      </p:pic>
      <p:sp>
        <p:nvSpPr>
          <p:cNvPr id="5" name="TextBox 4">
            <a:extLst>
              <a:ext uri="{FF2B5EF4-FFF2-40B4-BE49-F238E27FC236}">
                <a16:creationId xmlns:a16="http://schemas.microsoft.com/office/drawing/2014/main" xmlns="" id="{75F2CDF5-48F6-FC42-A0E6-1FE7A36B2F20}"/>
              </a:ext>
            </a:extLst>
          </p:cNvPr>
          <p:cNvSpPr txBox="1"/>
          <p:nvPr/>
        </p:nvSpPr>
        <p:spPr>
          <a:xfrm>
            <a:off x="469392" y="6126481"/>
            <a:ext cx="11722608" cy="646331"/>
          </a:xfrm>
          <a:prstGeom prst="rect">
            <a:avLst/>
          </a:prstGeom>
          <a:noFill/>
        </p:spPr>
        <p:txBody>
          <a:bodyPr wrap="square" rtlCol="0">
            <a:spAutoFit/>
          </a:bodyPr>
          <a:lstStyle/>
          <a:p>
            <a:pPr algn="ctr"/>
            <a:r>
              <a:rPr lang="en" dirty="0"/>
              <a:t>Serous cystadenomas are </a:t>
            </a:r>
            <a:r>
              <a:rPr lang="en" b="1" dirty="0"/>
              <a:t>lined by ciliated pseudostratified cuboidal or columnar epithelium</a:t>
            </a:r>
            <a:r>
              <a:rPr lang="en" dirty="0"/>
              <a:t> (resembling that lining the fallopian tube)</a:t>
            </a:r>
            <a:endParaRPr lang="el-GR" dirty="0"/>
          </a:p>
        </p:txBody>
      </p:sp>
    </p:spTree>
    <p:extLst>
      <p:ext uri="{BB962C8B-B14F-4D97-AF65-F5344CB8AC3E}">
        <p14:creationId xmlns:p14="http://schemas.microsoft.com/office/powerpoint/2010/main" xmlns="" val="9136191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0431C47E-D4A2-6146-A1FC-00889639B048}"/>
              </a:ext>
            </a:extLst>
          </p:cNvPr>
          <p:cNvPicPr>
            <a:picLocks noGrp="1" noChangeAspect="1"/>
          </p:cNvPicPr>
          <p:nvPr>
            <p:ph idx="1"/>
          </p:nvPr>
        </p:nvPicPr>
        <p:blipFill>
          <a:blip r:embed="rId2"/>
          <a:stretch>
            <a:fillRect/>
          </a:stretch>
        </p:blipFill>
        <p:spPr>
          <a:xfrm>
            <a:off x="1682957" y="303942"/>
            <a:ext cx="8826085" cy="6250115"/>
          </a:xfrm>
          <a:prstGeom prst="rect">
            <a:avLst/>
          </a:prstGeom>
        </p:spPr>
      </p:pic>
      <p:sp>
        <p:nvSpPr>
          <p:cNvPr id="5" name="TextBox 4">
            <a:extLst>
              <a:ext uri="{FF2B5EF4-FFF2-40B4-BE49-F238E27FC236}">
                <a16:creationId xmlns:a16="http://schemas.microsoft.com/office/drawing/2014/main" xmlns="" id="{30153733-ED90-CF4A-B712-944269E71410}"/>
              </a:ext>
            </a:extLst>
          </p:cNvPr>
          <p:cNvSpPr txBox="1"/>
          <p:nvPr/>
        </p:nvSpPr>
        <p:spPr>
          <a:xfrm>
            <a:off x="3229381" y="6488668"/>
            <a:ext cx="5733236" cy="369332"/>
          </a:xfrm>
          <a:prstGeom prst="rect">
            <a:avLst/>
          </a:prstGeom>
          <a:noFill/>
        </p:spPr>
        <p:txBody>
          <a:bodyPr wrap="none" rtlCol="0">
            <a:spAutoFit/>
          </a:bodyPr>
          <a:lstStyle/>
          <a:p>
            <a:r>
              <a:rPr lang="en" dirty="0"/>
              <a:t>The cilia can be clearly seen in this high magnification view.</a:t>
            </a:r>
            <a:endParaRPr lang="el-GR" dirty="0"/>
          </a:p>
        </p:txBody>
      </p:sp>
    </p:spTree>
    <p:extLst>
      <p:ext uri="{BB962C8B-B14F-4D97-AF65-F5344CB8AC3E}">
        <p14:creationId xmlns:p14="http://schemas.microsoft.com/office/powerpoint/2010/main" xmlns="" val="28697136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xmlns="" id="{1706AA8F-3E5F-A043-B10F-CB968FB1E237}"/>
              </a:ext>
            </a:extLst>
          </p:cNvPr>
          <p:cNvPicPr>
            <a:picLocks noChangeAspect="1"/>
          </p:cNvPicPr>
          <p:nvPr/>
        </p:nvPicPr>
        <p:blipFill>
          <a:blip r:embed="rId2"/>
          <a:stretch>
            <a:fillRect/>
          </a:stretch>
        </p:blipFill>
        <p:spPr>
          <a:xfrm>
            <a:off x="1917192" y="215124"/>
            <a:ext cx="8357616" cy="6139237"/>
          </a:xfrm>
          <a:prstGeom prst="rect">
            <a:avLst/>
          </a:prstGeom>
        </p:spPr>
      </p:pic>
      <p:sp>
        <p:nvSpPr>
          <p:cNvPr id="7" name="TextBox 6">
            <a:extLst>
              <a:ext uri="{FF2B5EF4-FFF2-40B4-BE49-F238E27FC236}">
                <a16:creationId xmlns:a16="http://schemas.microsoft.com/office/drawing/2014/main" xmlns="" id="{7A1A1FEF-5A59-4145-86D4-3D8EEFE7B81F}"/>
              </a:ext>
            </a:extLst>
          </p:cNvPr>
          <p:cNvSpPr txBox="1"/>
          <p:nvPr/>
        </p:nvSpPr>
        <p:spPr>
          <a:xfrm>
            <a:off x="323088" y="6256670"/>
            <a:ext cx="11868912" cy="646331"/>
          </a:xfrm>
          <a:prstGeom prst="rect">
            <a:avLst/>
          </a:prstGeom>
          <a:noFill/>
        </p:spPr>
        <p:txBody>
          <a:bodyPr wrap="square" rtlCol="0">
            <a:spAutoFit/>
          </a:bodyPr>
          <a:lstStyle/>
          <a:p>
            <a:pPr algn="ctr"/>
            <a:r>
              <a:rPr lang="en" dirty="0"/>
              <a:t>High power view of </a:t>
            </a:r>
            <a:r>
              <a:rPr lang="en" b="1" dirty="0"/>
              <a:t>a papillary serous carcinoma of the ovary </a:t>
            </a:r>
            <a:r>
              <a:rPr lang="en" dirty="0"/>
              <a:t>showing irregularly branching papillae lined by highly atypical nuclei.</a:t>
            </a:r>
            <a:endParaRPr lang="el-GR" dirty="0"/>
          </a:p>
        </p:txBody>
      </p:sp>
    </p:spTree>
    <p:extLst>
      <p:ext uri="{BB962C8B-B14F-4D97-AF65-F5344CB8AC3E}">
        <p14:creationId xmlns:p14="http://schemas.microsoft.com/office/powerpoint/2010/main" xmlns="" val="1635758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85950A08-8938-0C49-AD72-FBB9560183E2}"/>
              </a:ext>
            </a:extLst>
          </p:cNvPr>
          <p:cNvPicPr>
            <a:picLocks noGrp="1" noChangeAspect="1"/>
          </p:cNvPicPr>
          <p:nvPr>
            <p:ph idx="1"/>
          </p:nvPr>
        </p:nvPicPr>
        <p:blipFill>
          <a:blip r:embed="rId2"/>
          <a:stretch>
            <a:fillRect/>
          </a:stretch>
        </p:blipFill>
        <p:spPr>
          <a:xfrm>
            <a:off x="2188668" y="295753"/>
            <a:ext cx="8279463" cy="6081828"/>
          </a:xfrm>
          <a:prstGeom prst="rect">
            <a:avLst/>
          </a:prstGeom>
        </p:spPr>
      </p:pic>
      <p:sp>
        <p:nvSpPr>
          <p:cNvPr id="5" name="TextBox 4">
            <a:extLst>
              <a:ext uri="{FF2B5EF4-FFF2-40B4-BE49-F238E27FC236}">
                <a16:creationId xmlns:a16="http://schemas.microsoft.com/office/drawing/2014/main" xmlns="" id="{2C345825-1ABB-934E-87FC-0B6B4D5824D8}"/>
              </a:ext>
            </a:extLst>
          </p:cNvPr>
          <p:cNvSpPr txBox="1"/>
          <p:nvPr/>
        </p:nvSpPr>
        <p:spPr>
          <a:xfrm>
            <a:off x="1883665" y="6377581"/>
            <a:ext cx="8650224" cy="369332"/>
          </a:xfrm>
          <a:prstGeom prst="rect">
            <a:avLst/>
          </a:prstGeom>
          <a:noFill/>
        </p:spPr>
        <p:txBody>
          <a:bodyPr wrap="square" rtlCol="0">
            <a:spAutoFit/>
          </a:bodyPr>
          <a:lstStyle/>
          <a:p>
            <a:pPr algn="ctr"/>
            <a:r>
              <a:rPr lang="en" dirty="0"/>
              <a:t>A focus of microinvasion in a high-grade serous carcinoma of the ovary.</a:t>
            </a:r>
            <a:endParaRPr lang="el-GR" dirty="0"/>
          </a:p>
        </p:txBody>
      </p:sp>
    </p:spTree>
    <p:extLst>
      <p:ext uri="{BB962C8B-B14F-4D97-AF65-F5344CB8AC3E}">
        <p14:creationId xmlns:p14="http://schemas.microsoft.com/office/powerpoint/2010/main" xmlns="" val="333606698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44502" y="878774"/>
            <a:ext cx="7378990" cy="5379522"/>
          </a:xfrm>
          <a:prstGeom prst="rect">
            <a:avLst/>
          </a:prstGeom>
        </p:spPr>
      </p:pic>
      <p:sp>
        <p:nvSpPr>
          <p:cNvPr id="5" name="TextBox 4"/>
          <p:cNvSpPr txBox="1"/>
          <p:nvPr/>
        </p:nvSpPr>
        <p:spPr>
          <a:xfrm>
            <a:off x="7220197" y="1876300"/>
            <a:ext cx="4643252" cy="3785652"/>
          </a:xfrm>
          <a:prstGeom prst="rect">
            <a:avLst/>
          </a:prstGeom>
          <a:noFill/>
        </p:spPr>
        <p:txBody>
          <a:bodyPr wrap="square" rtlCol="0">
            <a:spAutoFit/>
          </a:bodyPr>
          <a:lstStyle/>
          <a:p>
            <a:pPr marL="285750" indent="-285750" algn="just">
              <a:buFont typeface="Arial" panose="020B0604020202020204" pitchFamily="34" charset="0"/>
              <a:buChar char="•"/>
            </a:pPr>
            <a:r>
              <a:rPr lang="en-US" sz="2000" b="1" dirty="0"/>
              <a:t>Well differentiated </a:t>
            </a:r>
            <a:r>
              <a:rPr lang="en-US" sz="2000" dirty="0"/>
              <a:t>–  very similar to the surrounding normal cells</a:t>
            </a:r>
          </a:p>
          <a:p>
            <a:pPr algn="just"/>
            <a:endParaRPr lang="en-US" sz="2000" dirty="0"/>
          </a:p>
          <a:p>
            <a:pPr marL="285750" indent="-285750" algn="just">
              <a:buFont typeface="Arial" panose="020B0604020202020204" pitchFamily="34" charset="0"/>
              <a:buChar char="•"/>
            </a:pPr>
            <a:r>
              <a:rPr lang="en-US" sz="2000" b="1" dirty="0"/>
              <a:t>Moderately differentiated</a:t>
            </a:r>
            <a:r>
              <a:rPr lang="en-US" sz="2000" dirty="0"/>
              <a:t> –clearly abnormal looking but still share some features with normal cells</a:t>
            </a:r>
          </a:p>
          <a:p>
            <a:pPr marL="285750" indent="-285750" algn="just">
              <a:buFont typeface="Arial" panose="020B0604020202020204" pitchFamily="34" charset="0"/>
              <a:buChar char="•"/>
            </a:pPr>
            <a:endParaRPr lang="en-US" sz="2000" dirty="0"/>
          </a:p>
          <a:p>
            <a:pPr marL="285750" indent="-285750" algn="just">
              <a:buFont typeface="Arial" panose="020B0604020202020204" pitchFamily="34" charset="0"/>
              <a:buChar char="•"/>
            </a:pPr>
            <a:r>
              <a:rPr lang="en-US" sz="2000" b="1" dirty="0"/>
              <a:t>Poorly differentiated</a:t>
            </a:r>
            <a:r>
              <a:rPr lang="en-US" sz="2000" dirty="0"/>
              <a:t> –look very abnormal. </a:t>
            </a:r>
          </a:p>
          <a:p>
            <a:pPr marL="285750" indent="-285750" algn="just">
              <a:buFont typeface="Arial" panose="020B0604020202020204" pitchFamily="34" charset="0"/>
              <a:buChar char="•"/>
            </a:pPr>
            <a:endParaRPr lang="en-US" sz="2000" b="1" dirty="0"/>
          </a:p>
          <a:p>
            <a:pPr marL="285750" indent="-285750" algn="just">
              <a:buFont typeface="Arial" panose="020B0604020202020204" pitchFamily="34" charset="0"/>
              <a:buChar char="•"/>
            </a:pPr>
            <a:r>
              <a:rPr lang="en-US" sz="2000" b="1" dirty="0"/>
              <a:t>Undifferentiated</a:t>
            </a:r>
            <a:r>
              <a:rPr lang="en-US" sz="2000" dirty="0"/>
              <a:t> – completely different from normal cells anywhere in the body. </a:t>
            </a:r>
          </a:p>
        </p:txBody>
      </p:sp>
      <p:sp>
        <p:nvSpPr>
          <p:cNvPr id="6" name="Τίτλος 1"/>
          <p:cNvSpPr>
            <a:spLocks noGrp="1"/>
          </p:cNvSpPr>
          <p:nvPr>
            <p:ph type="title"/>
          </p:nvPr>
        </p:nvSpPr>
        <p:spPr>
          <a:xfrm>
            <a:off x="838200" y="56367"/>
            <a:ext cx="10515600" cy="1325563"/>
          </a:xfrm>
        </p:spPr>
        <p:txBody>
          <a:bodyPr/>
          <a:lstStyle/>
          <a:p>
            <a:pPr algn="ctr"/>
            <a:r>
              <a:rPr lang="en-US" dirty="0"/>
              <a:t>Differentiation</a:t>
            </a:r>
            <a:br>
              <a:rPr lang="en-US" dirty="0"/>
            </a:br>
            <a:endParaRPr lang="el-GR" dirty="0"/>
          </a:p>
        </p:txBody>
      </p:sp>
    </p:spTree>
    <p:extLst>
      <p:ext uri="{BB962C8B-B14F-4D97-AF65-F5344CB8AC3E}">
        <p14:creationId xmlns:p14="http://schemas.microsoft.com/office/powerpoint/2010/main" xmlns="" val="18977220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2004300" y="188762"/>
            <a:ext cx="7757218" cy="5594521"/>
          </a:xfrm>
          <a:prstGeom prst="rect">
            <a:avLst/>
          </a:prstGeom>
        </p:spPr>
      </p:pic>
      <p:sp>
        <p:nvSpPr>
          <p:cNvPr id="5" name="TextBox 4"/>
          <p:cNvSpPr txBox="1"/>
          <p:nvPr/>
        </p:nvSpPr>
        <p:spPr>
          <a:xfrm>
            <a:off x="1389414" y="5783283"/>
            <a:ext cx="9417132" cy="1077218"/>
          </a:xfrm>
          <a:prstGeom prst="rect">
            <a:avLst/>
          </a:prstGeom>
          <a:noFill/>
        </p:spPr>
        <p:txBody>
          <a:bodyPr wrap="square" rtlCol="0">
            <a:spAutoFit/>
          </a:bodyPr>
          <a:lstStyle/>
          <a:p>
            <a:pPr algn="just"/>
            <a:r>
              <a:rPr lang="en-US" sz="1600" dirty="0"/>
              <a:t>RESPIRATORY (CILIATED COLUMNAR) EPITHELIUM - The upper respiratory tract is lined by ciliated pseudo-stratified columnar epithelium. The columnar cells nuclei are not located in an exact position creating an impression of stratification but in fact no true stratification is present. The columnar cells are punctuated by mucus-producing goblet cells (thin arrow)</a:t>
            </a:r>
            <a:endParaRPr lang="el-GR" sz="1600" dirty="0"/>
          </a:p>
        </p:txBody>
      </p:sp>
    </p:spTree>
    <p:extLst>
      <p:ext uri="{BB962C8B-B14F-4D97-AF65-F5344CB8AC3E}">
        <p14:creationId xmlns:p14="http://schemas.microsoft.com/office/powerpoint/2010/main" xmlns="" val="12837471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75D51EC2-6330-F748-A8CC-2D2AAFA9C184}"/>
              </a:ext>
            </a:extLst>
          </p:cNvPr>
          <p:cNvPicPr>
            <a:picLocks noChangeAspect="1"/>
          </p:cNvPicPr>
          <p:nvPr/>
        </p:nvPicPr>
        <p:blipFill>
          <a:blip r:embed="rId2"/>
          <a:stretch>
            <a:fillRect/>
          </a:stretch>
        </p:blipFill>
        <p:spPr>
          <a:xfrm>
            <a:off x="2077302" y="82296"/>
            <a:ext cx="8354808" cy="6693408"/>
          </a:xfrm>
          <a:prstGeom prst="rect">
            <a:avLst/>
          </a:prstGeom>
        </p:spPr>
      </p:pic>
    </p:spTree>
    <p:extLst>
      <p:ext uri="{BB962C8B-B14F-4D97-AF65-F5344CB8AC3E}">
        <p14:creationId xmlns:p14="http://schemas.microsoft.com/office/powerpoint/2010/main" xmlns="" val="34182451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33344DD8-E402-5C49-85DA-3B9DAD16F7AF}"/>
              </a:ext>
            </a:extLst>
          </p:cNvPr>
          <p:cNvPicPr>
            <a:picLocks noGrp="1" noChangeAspect="1"/>
          </p:cNvPicPr>
          <p:nvPr>
            <p:ph idx="1"/>
          </p:nvPr>
        </p:nvPicPr>
        <p:blipFill>
          <a:blip r:embed="rId2"/>
          <a:stretch>
            <a:fillRect/>
          </a:stretch>
        </p:blipFill>
        <p:spPr>
          <a:xfrm>
            <a:off x="1955413" y="98785"/>
            <a:ext cx="8281174" cy="6660430"/>
          </a:xfrm>
          <a:prstGeom prst="rect">
            <a:avLst/>
          </a:prstGeom>
        </p:spPr>
      </p:pic>
    </p:spTree>
    <p:extLst>
      <p:ext uri="{BB962C8B-B14F-4D97-AF65-F5344CB8AC3E}">
        <p14:creationId xmlns:p14="http://schemas.microsoft.com/office/powerpoint/2010/main" xmlns="" val="10000264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4CCF6514-BB42-D346-9242-0A4DD2D7F8C7}"/>
              </a:ext>
            </a:extLst>
          </p:cNvPr>
          <p:cNvPicPr>
            <a:picLocks noGrp="1" noChangeAspect="1"/>
          </p:cNvPicPr>
          <p:nvPr>
            <p:ph idx="1"/>
          </p:nvPr>
        </p:nvPicPr>
        <p:blipFill>
          <a:blip r:embed="rId2"/>
          <a:stretch>
            <a:fillRect/>
          </a:stretch>
        </p:blipFill>
        <p:spPr>
          <a:xfrm>
            <a:off x="2214025" y="184387"/>
            <a:ext cx="8068309" cy="6489226"/>
          </a:xfrm>
          <a:prstGeom prst="rect">
            <a:avLst/>
          </a:prstGeom>
        </p:spPr>
      </p:pic>
    </p:spTree>
    <p:extLst>
      <p:ext uri="{BB962C8B-B14F-4D97-AF65-F5344CB8AC3E}">
        <p14:creationId xmlns:p14="http://schemas.microsoft.com/office/powerpoint/2010/main" xmlns="" val="234705184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pPr algn="ctr"/>
            <a:r>
              <a:rPr lang="en-US" dirty="0"/>
              <a:t>Differentiation and grade</a:t>
            </a:r>
            <a:br>
              <a:rPr lang="en-US" dirty="0"/>
            </a:br>
            <a:endParaRPr lang="el-GR" dirty="0"/>
          </a:p>
        </p:txBody>
      </p:sp>
      <p:sp>
        <p:nvSpPr>
          <p:cNvPr id="3" name="Θέση περιεχομένου 2"/>
          <p:cNvSpPr>
            <a:spLocks noGrp="1"/>
          </p:cNvSpPr>
          <p:nvPr>
            <p:ph idx="1"/>
          </p:nvPr>
        </p:nvSpPr>
        <p:spPr>
          <a:xfrm>
            <a:off x="296883" y="1401288"/>
            <a:ext cx="5818909" cy="4892633"/>
          </a:xfrm>
        </p:spPr>
        <p:txBody>
          <a:bodyPr>
            <a:normAutofit/>
          </a:bodyPr>
          <a:lstStyle/>
          <a:p>
            <a:pPr algn="just"/>
            <a:r>
              <a:rPr lang="en-US" sz="2400" b="1" dirty="0"/>
              <a:t>Grade</a:t>
            </a:r>
            <a:r>
              <a:rPr lang="en-US" sz="2400" dirty="0"/>
              <a:t> is another word used to describe the difference between cancer cells and the normal, healthy cells they have replaced</a:t>
            </a:r>
          </a:p>
          <a:p>
            <a:pPr marL="0" indent="0" algn="just">
              <a:buNone/>
            </a:pPr>
            <a:endParaRPr lang="en-US" sz="2400" dirty="0"/>
          </a:p>
          <a:p>
            <a:pPr algn="just"/>
            <a:r>
              <a:rPr lang="en-US" sz="2400" dirty="0"/>
              <a:t>Grade is usually described </a:t>
            </a:r>
            <a:r>
              <a:rPr lang="en-US" sz="2400" b="1" dirty="0"/>
              <a:t>using numbers </a:t>
            </a:r>
            <a:r>
              <a:rPr lang="en-US" sz="2400" dirty="0"/>
              <a:t>to represent different levels</a:t>
            </a:r>
          </a:p>
          <a:p>
            <a:pPr algn="just"/>
            <a:endParaRPr lang="en-US" dirty="0"/>
          </a:p>
        </p:txBody>
      </p:sp>
      <p:cxnSp>
        <p:nvCxnSpPr>
          <p:cNvPr id="5" name="Ευθεία γραμμή σύνδεσης 4"/>
          <p:cNvCxnSpPr/>
          <p:nvPr/>
        </p:nvCxnSpPr>
        <p:spPr>
          <a:xfrm>
            <a:off x="6139543" y="1258784"/>
            <a:ext cx="0" cy="4702629"/>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483927" y="1258784"/>
            <a:ext cx="5082639" cy="4893647"/>
          </a:xfrm>
          <a:prstGeom prst="rect">
            <a:avLst/>
          </a:prstGeom>
          <a:noFill/>
        </p:spPr>
        <p:txBody>
          <a:bodyPr wrap="square" rtlCol="0">
            <a:spAutoFit/>
          </a:bodyPr>
          <a:lstStyle/>
          <a:p>
            <a:pPr algn="just"/>
            <a:r>
              <a:rPr lang="en-US" sz="2400" dirty="0"/>
              <a:t>For some types of cancer, the differentiation of the </a:t>
            </a:r>
            <a:r>
              <a:rPr lang="en-US" sz="2400" dirty="0" err="1"/>
              <a:t>tumour</a:t>
            </a:r>
            <a:r>
              <a:rPr lang="en-US" sz="2400" dirty="0"/>
              <a:t> is used to determine the grade. For example, each level of differentiation may equal a grade as shown below:</a:t>
            </a:r>
          </a:p>
          <a:p>
            <a:endParaRPr lang="en-US" sz="2400" dirty="0"/>
          </a:p>
          <a:p>
            <a:pPr marL="342900" indent="-342900">
              <a:buFont typeface="Arial" panose="020B0604020202020204" pitchFamily="34" charset="0"/>
              <a:buChar char="•"/>
            </a:pPr>
            <a:r>
              <a:rPr lang="en-US" sz="2400" dirty="0"/>
              <a:t>Well differentiated = Grade 1.</a:t>
            </a:r>
          </a:p>
          <a:p>
            <a:endParaRPr lang="en-US" sz="2400" dirty="0"/>
          </a:p>
          <a:p>
            <a:pPr marL="342900" indent="-342900">
              <a:buFont typeface="Arial" panose="020B0604020202020204" pitchFamily="34" charset="0"/>
              <a:buChar char="•"/>
            </a:pPr>
            <a:r>
              <a:rPr lang="en-US" sz="2400" dirty="0"/>
              <a:t>Moderately differentiated = Grade 2.</a:t>
            </a:r>
          </a:p>
          <a:p>
            <a:endParaRPr lang="en-US" sz="2400" dirty="0"/>
          </a:p>
          <a:p>
            <a:pPr marL="342900" indent="-342900">
              <a:buFont typeface="Arial" panose="020B0604020202020204" pitchFamily="34" charset="0"/>
              <a:buChar char="•"/>
            </a:pPr>
            <a:r>
              <a:rPr lang="en-US" sz="2400" dirty="0"/>
              <a:t>Poorly differentiated = Grade 3.</a:t>
            </a:r>
          </a:p>
          <a:p>
            <a:endParaRPr lang="en-US" sz="2400" dirty="0"/>
          </a:p>
          <a:p>
            <a:pPr marL="342900" indent="-342900">
              <a:buFont typeface="Arial" panose="020B0604020202020204" pitchFamily="34" charset="0"/>
              <a:buChar char="•"/>
            </a:pPr>
            <a:r>
              <a:rPr lang="en-US" sz="2400" dirty="0"/>
              <a:t>Undifferentiated = Grade 4.</a:t>
            </a:r>
          </a:p>
        </p:txBody>
      </p:sp>
      <p:pic>
        <p:nvPicPr>
          <p:cNvPr id="11" name="Εικόνα 10"/>
          <p:cNvPicPr>
            <a:picLocks noChangeAspect="1"/>
          </p:cNvPicPr>
          <p:nvPr/>
        </p:nvPicPr>
        <p:blipFill>
          <a:blip r:embed="rId2"/>
          <a:stretch>
            <a:fillRect/>
          </a:stretch>
        </p:blipFill>
        <p:spPr>
          <a:xfrm>
            <a:off x="1128155" y="3919098"/>
            <a:ext cx="3569339" cy="2042315"/>
          </a:xfrm>
          <a:prstGeom prst="rect">
            <a:avLst/>
          </a:prstGeom>
        </p:spPr>
      </p:pic>
    </p:spTree>
    <p:extLst>
      <p:ext uri="{BB962C8B-B14F-4D97-AF65-F5344CB8AC3E}">
        <p14:creationId xmlns:p14="http://schemas.microsoft.com/office/powerpoint/2010/main" xmlns="" val="21792678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2827220" y="786656"/>
            <a:ext cx="6684020" cy="4286992"/>
          </a:xfrm>
          <a:prstGeom prst="rect">
            <a:avLst/>
          </a:prstGeom>
        </p:spPr>
      </p:pic>
      <p:sp>
        <p:nvSpPr>
          <p:cNvPr id="6" name="TextBox 5"/>
          <p:cNvSpPr txBox="1"/>
          <p:nvPr/>
        </p:nvSpPr>
        <p:spPr>
          <a:xfrm>
            <a:off x="1698170" y="145557"/>
            <a:ext cx="8942119" cy="584775"/>
          </a:xfrm>
          <a:prstGeom prst="rect">
            <a:avLst/>
          </a:prstGeom>
          <a:noFill/>
        </p:spPr>
        <p:txBody>
          <a:bodyPr wrap="square" rtlCol="0">
            <a:spAutoFit/>
          </a:bodyPr>
          <a:lstStyle/>
          <a:p>
            <a:pPr algn="ctr"/>
            <a:r>
              <a:rPr lang="en-US" sz="3200" dirty="0"/>
              <a:t>Low and high grade cancer cells</a:t>
            </a:r>
          </a:p>
        </p:txBody>
      </p:sp>
      <p:sp>
        <p:nvSpPr>
          <p:cNvPr id="7" name="TextBox 6"/>
          <p:cNvSpPr txBox="1"/>
          <p:nvPr/>
        </p:nvSpPr>
        <p:spPr>
          <a:xfrm>
            <a:off x="1571625" y="4980563"/>
            <a:ext cx="9672638" cy="1877437"/>
          </a:xfrm>
          <a:prstGeom prst="rect">
            <a:avLst/>
          </a:prstGeom>
          <a:noFill/>
        </p:spPr>
        <p:txBody>
          <a:bodyPr wrap="square" rtlCol="0">
            <a:spAutoFit/>
          </a:bodyPr>
          <a:lstStyle/>
          <a:p>
            <a:pPr algn="just"/>
            <a:r>
              <a:rPr lang="en-US" sz="2400" dirty="0"/>
              <a:t>Or some levels of differentiation may be grouped together to make a grade</a:t>
            </a:r>
          </a:p>
          <a:p>
            <a:pPr algn="just"/>
            <a:endParaRPr lang="en-US" sz="2400" dirty="0"/>
          </a:p>
          <a:p>
            <a:pPr marL="285750" indent="-285750" algn="just">
              <a:buFont typeface="Arial" panose="020B0604020202020204" pitchFamily="34" charset="0"/>
              <a:buChar char="•"/>
            </a:pPr>
            <a:r>
              <a:rPr lang="en-US" sz="2400" dirty="0"/>
              <a:t>Well differentiated and moderately differentiated = Low grade</a:t>
            </a:r>
          </a:p>
          <a:p>
            <a:pPr marL="285750" indent="-285750" algn="just">
              <a:buFont typeface="Arial" panose="020B0604020202020204" pitchFamily="34" charset="0"/>
              <a:buChar char="•"/>
            </a:pPr>
            <a:r>
              <a:rPr lang="en-US" sz="2400" dirty="0"/>
              <a:t>Poorly differentiated and undifferentiated = High grade</a:t>
            </a:r>
          </a:p>
          <a:p>
            <a:pPr marL="285750" indent="-285750" algn="just">
              <a:buFont typeface="Arial" panose="020B0604020202020204" pitchFamily="34" charset="0"/>
              <a:buChar char="•"/>
            </a:pPr>
            <a:endParaRPr lang="en-US" sz="2000" dirty="0"/>
          </a:p>
        </p:txBody>
      </p:sp>
    </p:spTree>
    <p:extLst>
      <p:ext uri="{BB962C8B-B14F-4D97-AF65-F5344CB8AC3E}">
        <p14:creationId xmlns:p14="http://schemas.microsoft.com/office/powerpoint/2010/main" xmlns="" val="17689028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srcRect/>
          <a:stretch>
            <a:fillRect/>
          </a:stretch>
        </p:blipFill>
        <p:spPr bwMode="auto">
          <a:xfrm>
            <a:off x="1191491" y="488102"/>
            <a:ext cx="10058399" cy="58029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69074" y="193964"/>
            <a:ext cx="12122925" cy="6491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12298425" cy="65427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3" name="Rectangle 12">
            <a:extLst>
              <a:ext uri="{FF2B5EF4-FFF2-40B4-BE49-F238E27FC236}">
                <a16:creationId xmlns:a16="http://schemas.microsoft.com/office/drawing/2014/main" xmlns=""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6" name="Θέση περιεχομένου 5">
            <a:extLst>
              <a:ext uri="{FF2B5EF4-FFF2-40B4-BE49-F238E27FC236}">
                <a16:creationId xmlns:a16="http://schemas.microsoft.com/office/drawing/2014/main" xmlns="" id="{80230C1D-BF59-174E-9535-8B4D0EC1143A}"/>
              </a:ext>
            </a:extLst>
          </p:cNvPr>
          <p:cNvPicPr>
            <a:picLocks noGrp="1" noChangeAspect="1"/>
          </p:cNvPicPr>
          <p:nvPr>
            <p:ph idx="1"/>
          </p:nvPr>
        </p:nvPicPr>
        <p:blipFill rotWithShape="1">
          <a:blip r:embed="rId2"/>
          <a:srcRect t="4285" r="1" b="17463"/>
          <a:stretch/>
        </p:blipFill>
        <p:spPr>
          <a:xfrm rot="21480000">
            <a:off x="1137837" y="1003258"/>
            <a:ext cx="9916327" cy="4764396"/>
          </a:xfrm>
          <a:prstGeom prst="rect">
            <a:avLst/>
          </a:prstGeom>
        </p:spPr>
      </p:pic>
    </p:spTree>
    <p:extLst>
      <p:ext uri="{BB962C8B-B14F-4D97-AF65-F5344CB8AC3E}">
        <p14:creationId xmlns:p14="http://schemas.microsoft.com/office/powerpoint/2010/main" xmlns="" val="39599143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stretch>
            <a:fillRect/>
          </a:stretch>
        </p:blipFill>
        <p:spPr>
          <a:xfrm>
            <a:off x="1638795" y="257778"/>
            <a:ext cx="8431479" cy="6052648"/>
          </a:xfrm>
          <a:prstGeom prst="rect">
            <a:avLst/>
          </a:prstGeom>
        </p:spPr>
      </p:pic>
      <p:sp>
        <p:nvSpPr>
          <p:cNvPr id="5" name="TextBox 4"/>
          <p:cNvSpPr txBox="1"/>
          <p:nvPr/>
        </p:nvSpPr>
        <p:spPr>
          <a:xfrm>
            <a:off x="807521" y="6310426"/>
            <a:ext cx="10094026" cy="584775"/>
          </a:xfrm>
          <a:prstGeom prst="rect">
            <a:avLst/>
          </a:prstGeom>
          <a:noFill/>
        </p:spPr>
        <p:txBody>
          <a:bodyPr wrap="square" rtlCol="0">
            <a:spAutoFit/>
          </a:bodyPr>
          <a:lstStyle/>
          <a:p>
            <a:pPr algn="just"/>
            <a:r>
              <a:rPr lang="en-US" sz="1600" dirty="0"/>
              <a:t>TRANSITIONAL EPITHELIUM (UROTHELIUM)-  Transitional epithelium lines the urinary tract from renal pelvis down to the urethra. The cells can take a flattened to columnar shape depending on the horizontal stretch of the epithelium</a:t>
            </a:r>
            <a:endParaRPr lang="el-GR" sz="1600" dirty="0"/>
          </a:p>
        </p:txBody>
      </p:sp>
    </p:spTree>
    <p:extLst>
      <p:ext uri="{BB962C8B-B14F-4D97-AF65-F5344CB8AC3E}">
        <p14:creationId xmlns:p14="http://schemas.microsoft.com/office/powerpoint/2010/main" xmlns="" val="3239349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xmlns="" id="{7B070FBE-7DBD-434F-93CF-848018A69C06}"/>
              </a:ext>
            </a:extLst>
          </p:cNvPr>
          <p:cNvPicPr>
            <a:picLocks noGrp="1" noChangeAspect="1"/>
          </p:cNvPicPr>
          <p:nvPr>
            <p:ph idx="1"/>
          </p:nvPr>
        </p:nvPicPr>
        <p:blipFill>
          <a:blip r:embed="rId2"/>
          <a:stretch>
            <a:fillRect/>
          </a:stretch>
        </p:blipFill>
        <p:spPr>
          <a:xfrm>
            <a:off x="-10129" y="657226"/>
            <a:ext cx="12174779" cy="5157788"/>
          </a:xfrm>
          <a:prstGeom prst="rect">
            <a:avLst/>
          </a:prstGeom>
        </p:spPr>
      </p:pic>
    </p:spTree>
    <p:extLst>
      <p:ext uri="{BB962C8B-B14F-4D97-AF65-F5344CB8AC3E}">
        <p14:creationId xmlns:p14="http://schemas.microsoft.com/office/powerpoint/2010/main" xmlns="" val="2324748158"/>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TotalTime>
  <Words>1347</Words>
  <Application>Microsoft Office PowerPoint</Application>
  <PresentationFormat>Προσαρμογή</PresentationFormat>
  <Paragraphs>195</Paragraphs>
  <Slides>78</Slides>
  <Notes>5</Notes>
  <HiddenSlides>0</HiddenSlides>
  <MMClips>0</MMClips>
  <ScaleCrop>false</ScaleCrop>
  <HeadingPairs>
    <vt:vector size="4" baseType="variant">
      <vt:variant>
        <vt:lpstr>Θέμα</vt:lpstr>
      </vt:variant>
      <vt:variant>
        <vt:i4>1</vt:i4>
      </vt:variant>
      <vt:variant>
        <vt:lpstr>Τίτλοι διαφανειών</vt:lpstr>
      </vt:variant>
      <vt:variant>
        <vt:i4>78</vt:i4>
      </vt:variant>
    </vt:vector>
  </HeadingPairs>
  <TitlesOfParts>
    <vt:vector size="79" baseType="lpstr">
      <vt:lpstr>Θέμα του Office</vt:lpstr>
      <vt:lpstr>Επιθηλιακά Νεοπλάσματα Μικροσκοπικό Εργαστήριο</vt:lpstr>
      <vt:lpstr>Normal cells and Epithelia</vt:lpstr>
      <vt:lpstr>Διαφάνεια 3</vt:lpstr>
      <vt:lpstr>Διαφάνεια 4</vt:lpstr>
      <vt:lpstr>Διαφάνεια 5</vt:lpstr>
      <vt:lpstr>Διαφάνεια 6</vt:lpstr>
      <vt:lpstr>Διαφάνεια 7</vt:lpstr>
      <vt:lpstr>Διαφάνεια 8</vt:lpstr>
      <vt:lpstr>Διαφάνεια 9</vt:lpstr>
      <vt:lpstr>Normal Mitoses</vt:lpstr>
      <vt:lpstr>Διαφάνεια 11</vt:lpstr>
      <vt:lpstr>Διαφάνεια 12</vt:lpstr>
      <vt:lpstr>Διαφάνεια 13</vt:lpstr>
      <vt:lpstr>What are the characteristic features of neoplastic cells?</vt:lpstr>
      <vt:lpstr>  What does hyperchromasia mean?  </vt:lpstr>
      <vt:lpstr>Διαφάνεια 16</vt:lpstr>
      <vt:lpstr>Διαφάνεια 17</vt:lpstr>
      <vt:lpstr>Διαφάνεια 18</vt:lpstr>
      <vt:lpstr>What is pleomorphism?</vt:lpstr>
      <vt:lpstr>What is pleomorphism?</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LGSIL(CIN I)</vt:lpstr>
      <vt:lpstr>Διαφάνεια 35</vt:lpstr>
      <vt:lpstr>Διαφάνεια 36</vt:lpstr>
      <vt:lpstr>Neoplasia [G. neos, new + G. plasis, a molding]</vt:lpstr>
      <vt:lpstr>Διαφάνεια 38</vt:lpstr>
      <vt:lpstr>Histogenesis of epithelial tumours</vt:lpstr>
      <vt:lpstr>Growth patterns of epithelial tumors</vt:lpstr>
      <vt:lpstr>Growth patterns of epithelial tumors</vt:lpstr>
      <vt:lpstr>Two types of polyp growth</vt:lpstr>
      <vt:lpstr>Growth patterns of epithelial tumors</vt:lpstr>
      <vt:lpstr>Question</vt:lpstr>
      <vt:lpstr>Question</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Patterns of adenocarcinomas</vt:lpstr>
      <vt:lpstr>Keratinized vs. non keratinized stratified squamous epithelium </vt:lpstr>
      <vt:lpstr>Keratinized vs. non keratinized stratified squamous epithelium </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Differentiation </vt:lpstr>
      <vt:lpstr>Διαφάνεια 70</vt:lpstr>
      <vt:lpstr>Διαφάνεια 71</vt:lpstr>
      <vt:lpstr>Διαφάνεια 72</vt:lpstr>
      <vt:lpstr>Differentiation and grade </vt:lpstr>
      <vt:lpstr>Διαφάνεια 74</vt:lpstr>
      <vt:lpstr>Διαφάνεια 75</vt:lpstr>
      <vt:lpstr>Διαφάνεια 76</vt:lpstr>
      <vt:lpstr>Διαφάνεια 77</vt:lpstr>
      <vt:lpstr>Διαφάνεια 78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Dionysios Dellaportas</dc:creator>
  <cp:lastModifiedBy>User</cp:lastModifiedBy>
  <cp:revision>69</cp:revision>
  <dcterms:created xsi:type="dcterms:W3CDTF">2022-03-27T07:29:17Z</dcterms:created>
  <dcterms:modified xsi:type="dcterms:W3CDTF">2022-03-30T12:04:05Z</dcterms:modified>
</cp:coreProperties>
</file>