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5" r:id="rId1"/>
  </p:sldMasterIdLst>
  <p:notesMasterIdLst>
    <p:notesMasterId r:id="rId73"/>
  </p:notesMasterIdLst>
  <p:sldIdLst>
    <p:sldId id="256" r:id="rId2"/>
    <p:sldId id="287" r:id="rId3"/>
    <p:sldId id="288" r:id="rId4"/>
    <p:sldId id="286" r:id="rId5"/>
    <p:sldId id="257" r:id="rId6"/>
    <p:sldId id="289" r:id="rId7"/>
    <p:sldId id="290" r:id="rId8"/>
    <p:sldId id="291" r:id="rId9"/>
    <p:sldId id="350" r:id="rId10"/>
    <p:sldId id="263" r:id="rId11"/>
    <p:sldId id="301" r:id="rId12"/>
    <p:sldId id="284" r:id="rId13"/>
    <p:sldId id="292" r:id="rId14"/>
    <p:sldId id="293" r:id="rId15"/>
    <p:sldId id="299" r:id="rId16"/>
    <p:sldId id="294" r:id="rId17"/>
    <p:sldId id="351" r:id="rId18"/>
    <p:sldId id="295" r:id="rId19"/>
    <p:sldId id="296" r:id="rId20"/>
    <p:sldId id="297" r:id="rId21"/>
    <p:sldId id="298" r:id="rId22"/>
    <p:sldId id="300" r:id="rId23"/>
    <p:sldId id="302" r:id="rId24"/>
    <p:sldId id="303" r:id="rId25"/>
    <p:sldId id="307" r:id="rId26"/>
    <p:sldId id="304" r:id="rId27"/>
    <p:sldId id="306" r:id="rId28"/>
    <p:sldId id="305" r:id="rId29"/>
    <p:sldId id="308" r:id="rId30"/>
    <p:sldId id="309" r:id="rId31"/>
    <p:sldId id="310" r:id="rId32"/>
    <p:sldId id="311" r:id="rId33"/>
    <p:sldId id="312" r:id="rId34"/>
    <p:sldId id="313" r:id="rId35"/>
    <p:sldId id="314" r:id="rId36"/>
    <p:sldId id="315" r:id="rId37"/>
    <p:sldId id="316" r:id="rId38"/>
    <p:sldId id="317" r:id="rId39"/>
    <p:sldId id="320" r:id="rId40"/>
    <p:sldId id="318" r:id="rId41"/>
    <p:sldId id="319" r:id="rId42"/>
    <p:sldId id="321" r:id="rId43"/>
    <p:sldId id="322" r:id="rId44"/>
    <p:sldId id="323" r:id="rId45"/>
    <p:sldId id="324" r:id="rId46"/>
    <p:sldId id="325" r:id="rId47"/>
    <p:sldId id="326" r:id="rId48"/>
    <p:sldId id="347" r:id="rId49"/>
    <p:sldId id="327" r:id="rId50"/>
    <p:sldId id="328" r:id="rId51"/>
    <p:sldId id="329" r:id="rId52"/>
    <p:sldId id="330" r:id="rId53"/>
    <p:sldId id="331" r:id="rId54"/>
    <p:sldId id="332" r:id="rId55"/>
    <p:sldId id="333" r:id="rId56"/>
    <p:sldId id="336" r:id="rId57"/>
    <p:sldId id="337" r:id="rId58"/>
    <p:sldId id="338" r:id="rId59"/>
    <p:sldId id="339" r:id="rId60"/>
    <p:sldId id="340" r:id="rId61"/>
    <p:sldId id="341" r:id="rId62"/>
    <p:sldId id="280" r:id="rId63"/>
    <p:sldId id="281" r:id="rId64"/>
    <p:sldId id="343" r:id="rId65"/>
    <p:sldId id="342" r:id="rId66"/>
    <p:sldId id="348" r:id="rId67"/>
    <p:sldId id="334" r:id="rId68"/>
    <p:sldId id="346" r:id="rId69"/>
    <p:sldId id="345" r:id="rId70"/>
    <p:sldId id="344" r:id="rId71"/>
    <p:sldId id="349"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p:restoredTop sz="94704"/>
  </p:normalViewPr>
  <p:slideViewPr>
    <p:cSldViewPr snapToGrid="0" snapToObjects="1">
      <p:cViewPr varScale="1">
        <p:scale>
          <a:sx n="80" d="100"/>
          <a:sy n="80" d="100"/>
        </p:scale>
        <p:origin x="-96" y="-52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50FDC7-5C58-453C-966B-26E3363E941C}"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7D4D1DE-9F92-4B4A-8C8E-0E7E31746C01}">
      <dgm:prSet/>
      <dgm:spPr/>
      <dgm:t>
        <a:bodyPr/>
        <a:lstStyle/>
        <a:p>
          <a:r>
            <a:rPr lang="el-GR"/>
            <a:t>Τα ενδοεπιθηλιακά καρκινώματα είναι συστηματική νόσος</a:t>
          </a:r>
          <a:endParaRPr lang="en-US"/>
        </a:p>
      </dgm:t>
    </dgm:pt>
    <dgm:pt modelId="{A26116A9-D4B7-42F2-9CD4-6ADB49D72FD8}" type="parTrans" cxnId="{1E6E9020-4A16-4F83-A0B9-CC8DA3D59CFD}">
      <dgm:prSet/>
      <dgm:spPr/>
      <dgm:t>
        <a:bodyPr/>
        <a:lstStyle/>
        <a:p>
          <a:endParaRPr lang="en-US"/>
        </a:p>
      </dgm:t>
    </dgm:pt>
    <dgm:pt modelId="{EE7AA1B1-D3C4-4B41-AABA-1DB35BD3865F}" type="sibTrans" cxnId="{1E6E9020-4A16-4F83-A0B9-CC8DA3D59CFD}">
      <dgm:prSet/>
      <dgm:spPr/>
      <dgm:t>
        <a:bodyPr/>
        <a:lstStyle/>
        <a:p>
          <a:endParaRPr lang="en-US"/>
        </a:p>
      </dgm:t>
    </dgm:pt>
    <dgm:pt modelId="{67717F13-2FAB-4C5E-B9CE-90E9D0AA61F0}">
      <dgm:prSet/>
      <dgm:spPr/>
      <dgm:t>
        <a:bodyPr/>
        <a:lstStyle/>
        <a:p>
          <a:r>
            <a:rPr lang="el-GR"/>
            <a:t>Το τεράτωμα είναι πάντα κακοήθης όγκος</a:t>
          </a:r>
          <a:endParaRPr lang="en-US"/>
        </a:p>
      </dgm:t>
    </dgm:pt>
    <dgm:pt modelId="{F73178E8-7FA4-4DB7-9C32-779AA4DA1526}" type="parTrans" cxnId="{F6535ED6-83D9-4A7F-8496-9A0A2B12302B}">
      <dgm:prSet/>
      <dgm:spPr/>
      <dgm:t>
        <a:bodyPr/>
        <a:lstStyle/>
        <a:p>
          <a:endParaRPr lang="en-US"/>
        </a:p>
      </dgm:t>
    </dgm:pt>
    <dgm:pt modelId="{8A5ADEA2-8D70-4BA4-B9DB-50D7F83B51C9}" type="sibTrans" cxnId="{F6535ED6-83D9-4A7F-8496-9A0A2B12302B}">
      <dgm:prSet/>
      <dgm:spPr/>
      <dgm:t>
        <a:bodyPr/>
        <a:lstStyle/>
        <a:p>
          <a:endParaRPr lang="en-US"/>
        </a:p>
      </dgm:t>
    </dgm:pt>
    <dgm:pt modelId="{36DA1629-D5F2-4B78-B0C1-7E5268BAF26D}">
      <dgm:prSet/>
      <dgm:spPr/>
      <dgm:t>
        <a:bodyPr/>
        <a:lstStyle/>
        <a:p>
          <a:r>
            <a:rPr lang="el-GR"/>
            <a:t>Τα καλά διαφοροποιημένα καρκινώματα είναι κυρίως καλοήθεις παθήσεις</a:t>
          </a:r>
          <a:endParaRPr lang="en-US"/>
        </a:p>
      </dgm:t>
    </dgm:pt>
    <dgm:pt modelId="{15BD893B-92B0-4C3D-BAEE-A1D777674785}" type="parTrans" cxnId="{F47B58D1-A196-4D05-BA2D-100C4551D689}">
      <dgm:prSet/>
      <dgm:spPr/>
      <dgm:t>
        <a:bodyPr/>
        <a:lstStyle/>
        <a:p>
          <a:endParaRPr lang="en-US"/>
        </a:p>
      </dgm:t>
    </dgm:pt>
    <dgm:pt modelId="{D6FEF964-B37A-4C2F-91C4-129C4D1C3ABE}" type="sibTrans" cxnId="{F47B58D1-A196-4D05-BA2D-100C4551D689}">
      <dgm:prSet/>
      <dgm:spPr/>
      <dgm:t>
        <a:bodyPr/>
        <a:lstStyle/>
        <a:p>
          <a:endParaRPr lang="en-US"/>
        </a:p>
      </dgm:t>
    </dgm:pt>
    <dgm:pt modelId="{F5B8D2F2-CE32-49CE-B399-0D7F95786574}">
      <dgm:prSet/>
      <dgm:spPr/>
      <dgm:t>
        <a:bodyPr/>
        <a:lstStyle/>
        <a:p>
          <a:r>
            <a:rPr lang="el-GR"/>
            <a:t>Τα καρκινώματα μεθίστανται  αρχικά στους επιχώριους λεμφαδένες</a:t>
          </a:r>
          <a:endParaRPr lang="en-US"/>
        </a:p>
      </dgm:t>
    </dgm:pt>
    <dgm:pt modelId="{8AA805FF-E928-4134-B4AB-762766ACE5BA}" type="parTrans" cxnId="{95D1A983-5F89-4215-BCF7-C1FB7E338FDB}">
      <dgm:prSet/>
      <dgm:spPr/>
      <dgm:t>
        <a:bodyPr/>
        <a:lstStyle/>
        <a:p>
          <a:endParaRPr lang="en-US"/>
        </a:p>
      </dgm:t>
    </dgm:pt>
    <dgm:pt modelId="{4D341ED8-0D7D-4325-83B6-DB63B1449E8E}" type="sibTrans" cxnId="{95D1A983-5F89-4215-BCF7-C1FB7E338FDB}">
      <dgm:prSet/>
      <dgm:spPr/>
      <dgm:t>
        <a:bodyPr/>
        <a:lstStyle/>
        <a:p>
          <a:endParaRPr lang="en-US"/>
        </a:p>
      </dgm:t>
    </dgm:pt>
    <dgm:pt modelId="{8EB4528E-07CD-490C-9C4E-B3A111CA054D}">
      <dgm:prSet/>
      <dgm:spPr/>
      <dgm:t>
        <a:bodyPr/>
        <a:lstStyle/>
        <a:p>
          <a:r>
            <a:rPr lang="el-GR"/>
            <a:t>Το λέμφωμα και το μελάνωμα είναι καλοήθεις όγκοι </a:t>
          </a:r>
          <a:endParaRPr lang="en-US"/>
        </a:p>
      </dgm:t>
    </dgm:pt>
    <dgm:pt modelId="{9950DF7F-41AA-4356-B95C-5570E4EC0732}" type="parTrans" cxnId="{486DC406-6068-43A2-B043-1ECDDE05E41B}">
      <dgm:prSet/>
      <dgm:spPr/>
      <dgm:t>
        <a:bodyPr/>
        <a:lstStyle/>
        <a:p>
          <a:endParaRPr lang="en-US"/>
        </a:p>
      </dgm:t>
    </dgm:pt>
    <dgm:pt modelId="{FF924DBA-20F3-4913-A5EE-6B90309CF6E4}" type="sibTrans" cxnId="{486DC406-6068-43A2-B043-1ECDDE05E41B}">
      <dgm:prSet/>
      <dgm:spPr/>
      <dgm:t>
        <a:bodyPr/>
        <a:lstStyle/>
        <a:p>
          <a:endParaRPr lang="en-US"/>
        </a:p>
      </dgm:t>
    </dgm:pt>
    <dgm:pt modelId="{718F23E7-EDC0-C64F-82A5-5DAE52DFCD9A}" type="pres">
      <dgm:prSet presAssocID="{2950FDC7-5C58-453C-966B-26E3363E941C}" presName="linear" presStyleCnt="0">
        <dgm:presLayoutVars>
          <dgm:animLvl val="lvl"/>
          <dgm:resizeHandles val="exact"/>
        </dgm:presLayoutVars>
      </dgm:prSet>
      <dgm:spPr/>
      <dgm:t>
        <a:bodyPr/>
        <a:lstStyle/>
        <a:p>
          <a:endParaRPr lang="el-GR"/>
        </a:p>
      </dgm:t>
    </dgm:pt>
    <dgm:pt modelId="{B1B69F77-1D29-4B45-B6E2-BD892B60A233}" type="pres">
      <dgm:prSet presAssocID="{27D4D1DE-9F92-4B4A-8C8E-0E7E31746C01}" presName="parentText" presStyleLbl="node1" presStyleIdx="0" presStyleCnt="5">
        <dgm:presLayoutVars>
          <dgm:chMax val="0"/>
          <dgm:bulletEnabled val="1"/>
        </dgm:presLayoutVars>
      </dgm:prSet>
      <dgm:spPr/>
      <dgm:t>
        <a:bodyPr/>
        <a:lstStyle/>
        <a:p>
          <a:endParaRPr lang="el-GR"/>
        </a:p>
      </dgm:t>
    </dgm:pt>
    <dgm:pt modelId="{2FDC5BA8-F54F-2A49-8EA9-2C6CE4B0C818}" type="pres">
      <dgm:prSet presAssocID="{EE7AA1B1-D3C4-4B41-AABA-1DB35BD3865F}" presName="spacer" presStyleCnt="0"/>
      <dgm:spPr/>
    </dgm:pt>
    <dgm:pt modelId="{671A32DE-2D6A-0543-92C5-328B35A83BB6}" type="pres">
      <dgm:prSet presAssocID="{67717F13-2FAB-4C5E-B9CE-90E9D0AA61F0}" presName="parentText" presStyleLbl="node1" presStyleIdx="1" presStyleCnt="5">
        <dgm:presLayoutVars>
          <dgm:chMax val="0"/>
          <dgm:bulletEnabled val="1"/>
        </dgm:presLayoutVars>
      </dgm:prSet>
      <dgm:spPr/>
      <dgm:t>
        <a:bodyPr/>
        <a:lstStyle/>
        <a:p>
          <a:endParaRPr lang="el-GR"/>
        </a:p>
      </dgm:t>
    </dgm:pt>
    <dgm:pt modelId="{AD21A4E6-3D04-8548-9AE1-6569FDF2C811}" type="pres">
      <dgm:prSet presAssocID="{8A5ADEA2-8D70-4BA4-B9DB-50D7F83B51C9}" presName="spacer" presStyleCnt="0"/>
      <dgm:spPr/>
    </dgm:pt>
    <dgm:pt modelId="{CCCF2261-D165-1B44-AE3A-5103FC2CE206}" type="pres">
      <dgm:prSet presAssocID="{36DA1629-D5F2-4B78-B0C1-7E5268BAF26D}" presName="parentText" presStyleLbl="node1" presStyleIdx="2" presStyleCnt="5">
        <dgm:presLayoutVars>
          <dgm:chMax val="0"/>
          <dgm:bulletEnabled val="1"/>
        </dgm:presLayoutVars>
      </dgm:prSet>
      <dgm:spPr/>
      <dgm:t>
        <a:bodyPr/>
        <a:lstStyle/>
        <a:p>
          <a:endParaRPr lang="el-GR"/>
        </a:p>
      </dgm:t>
    </dgm:pt>
    <dgm:pt modelId="{0A55B83B-5277-6B46-9FC0-4C437D37C328}" type="pres">
      <dgm:prSet presAssocID="{D6FEF964-B37A-4C2F-91C4-129C4D1C3ABE}" presName="spacer" presStyleCnt="0"/>
      <dgm:spPr/>
    </dgm:pt>
    <dgm:pt modelId="{0F4298EE-7346-234E-9A42-65B644F5E6C7}" type="pres">
      <dgm:prSet presAssocID="{F5B8D2F2-CE32-49CE-B399-0D7F95786574}" presName="parentText" presStyleLbl="node1" presStyleIdx="3" presStyleCnt="5">
        <dgm:presLayoutVars>
          <dgm:chMax val="0"/>
          <dgm:bulletEnabled val="1"/>
        </dgm:presLayoutVars>
      </dgm:prSet>
      <dgm:spPr/>
      <dgm:t>
        <a:bodyPr/>
        <a:lstStyle/>
        <a:p>
          <a:endParaRPr lang="el-GR"/>
        </a:p>
      </dgm:t>
    </dgm:pt>
    <dgm:pt modelId="{ECCDBBFD-5838-F647-98BF-FEC5E99AE051}" type="pres">
      <dgm:prSet presAssocID="{4D341ED8-0D7D-4325-83B6-DB63B1449E8E}" presName="spacer" presStyleCnt="0"/>
      <dgm:spPr/>
    </dgm:pt>
    <dgm:pt modelId="{6B4F91ED-B355-6045-A431-1AC96993B00A}" type="pres">
      <dgm:prSet presAssocID="{8EB4528E-07CD-490C-9C4E-B3A111CA054D}" presName="parentText" presStyleLbl="node1" presStyleIdx="4" presStyleCnt="5">
        <dgm:presLayoutVars>
          <dgm:chMax val="0"/>
          <dgm:bulletEnabled val="1"/>
        </dgm:presLayoutVars>
      </dgm:prSet>
      <dgm:spPr/>
      <dgm:t>
        <a:bodyPr/>
        <a:lstStyle/>
        <a:p>
          <a:endParaRPr lang="el-GR"/>
        </a:p>
      </dgm:t>
    </dgm:pt>
  </dgm:ptLst>
  <dgm:cxnLst>
    <dgm:cxn modelId="{486DC406-6068-43A2-B043-1ECDDE05E41B}" srcId="{2950FDC7-5C58-453C-966B-26E3363E941C}" destId="{8EB4528E-07CD-490C-9C4E-B3A111CA054D}" srcOrd="4" destOrd="0" parTransId="{9950DF7F-41AA-4356-B95C-5570E4EC0732}" sibTransId="{FF924DBA-20F3-4913-A5EE-6B90309CF6E4}"/>
    <dgm:cxn modelId="{F47B58D1-A196-4D05-BA2D-100C4551D689}" srcId="{2950FDC7-5C58-453C-966B-26E3363E941C}" destId="{36DA1629-D5F2-4B78-B0C1-7E5268BAF26D}" srcOrd="2" destOrd="0" parTransId="{15BD893B-92B0-4C3D-BAEE-A1D777674785}" sibTransId="{D6FEF964-B37A-4C2F-91C4-129C4D1C3ABE}"/>
    <dgm:cxn modelId="{03DCA0B3-69DE-BE4C-AD91-4F0F93C240B1}" type="presOf" srcId="{36DA1629-D5F2-4B78-B0C1-7E5268BAF26D}" destId="{CCCF2261-D165-1B44-AE3A-5103FC2CE206}" srcOrd="0" destOrd="0" presId="urn:microsoft.com/office/officeart/2005/8/layout/vList2"/>
    <dgm:cxn modelId="{C6EB995B-5E8D-5244-8501-B3CD794E7BE8}" type="presOf" srcId="{8EB4528E-07CD-490C-9C4E-B3A111CA054D}" destId="{6B4F91ED-B355-6045-A431-1AC96993B00A}" srcOrd="0" destOrd="0" presId="urn:microsoft.com/office/officeart/2005/8/layout/vList2"/>
    <dgm:cxn modelId="{95D1A983-5F89-4215-BCF7-C1FB7E338FDB}" srcId="{2950FDC7-5C58-453C-966B-26E3363E941C}" destId="{F5B8D2F2-CE32-49CE-B399-0D7F95786574}" srcOrd="3" destOrd="0" parTransId="{8AA805FF-E928-4134-B4AB-762766ACE5BA}" sibTransId="{4D341ED8-0D7D-4325-83B6-DB63B1449E8E}"/>
    <dgm:cxn modelId="{1E6E9020-4A16-4F83-A0B9-CC8DA3D59CFD}" srcId="{2950FDC7-5C58-453C-966B-26E3363E941C}" destId="{27D4D1DE-9F92-4B4A-8C8E-0E7E31746C01}" srcOrd="0" destOrd="0" parTransId="{A26116A9-D4B7-42F2-9CD4-6ADB49D72FD8}" sibTransId="{EE7AA1B1-D3C4-4B41-AABA-1DB35BD3865F}"/>
    <dgm:cxn modelId="{CF4A1699-795B-9E4F-BE43-6B33842AC9A6}" type="presOf" srcId="{27D4D1DE-9F92-4B4A-8C8E-0E7E31746C01}" destId="{B1B69F77-1D29-4B45-B6E2-BD892B60A233}" srcOrd="0" destOrd="0" presId="urn:microsoft.com/office/officeart/2005/8/layout/vList2"/>
    <dgm:cxn modelId="{7C8BBA38-607D-9B42-8482-CFAB99F31EEA}" type="presOf" srcId="{F5B8D2F2-CE32-49CE-B399-0D7F95786574}" destId="{0F4298EE-7346-234E-9A42-65B644F5E6C7}" srcOrd="0" destOrd="0" presId="urn:microsoft.com/office/officeart/2005/8/layout/vList2"/>
    <dgm:cxn modelId="{70CC35F3-FE92-8742-8541-4FEAA236F2B8}" type="presOf" srcId="{67717F13-2FAB-4C5E-B9CE-90E9D0AA61F0}" destId="{671A32DE-2D6A-0543-92C5-328B35A83BB6}" srcOrd="0" destOrd="0" presId="urn:microsoft.com/office/officeart/2005/8/layout/vList2"/>
    <dgm:cxn modelId="{F6535ED6-83D9-4A7F-8496-9A0A2B12302B}" srcId="{2950FDC7-5C58-453C-966B-26E3363E941C}" destId="{67717F13-2FAB-4C5E-B9CE-90E9D0AA61F0}" srcOrd="1" destOrd="0" parTransId="{F73178E8-7FA4-4DB7-9C32-779AA4DA1526}" sibTransId="{8A5ADEA2-8D70-4BA4-B9DB-50D7F83B51C9}"/>
    <dgm:cxn modelId="{6F04D9B1-A5F2-D84C-A150-BDB870139834}" type="presOf" srcId="{2950FDC7-5C58-453C-966B-26E3363E941C}" destId="{718F23E7-EDC0-C64F-82A5-5DAE52DFCD9A}" srcOrd="0" destOrd="0" presId="urn:microsoft.com/office/officeart/2005/8/layout/vList2"/>
    <dgm:cxn modelId="{873331E4-F5CB-5B45-9818-06D548F6E1B1}" type="presParOf" srcId="{718F23E7-EDC0-C64F-82A5-5DAE52DFCD9A}" destId="{B1B69F77-1D29-4B45-B6E2-BD892B60A233}" srcOrd="0" destOrd="0" presId="urn:microsoft.com/office/officeart/2005/8/layout/vList2"/>
    <dgm:cxn modelId="{010AC092-518F-414E-B0A8-369CA604EB94}" type="presParOf" srcId="{718F23E7-EDC0-C64F-82A5-5DAE52DFCD9A}" destId="{2FDC5BA8-F54F-2A49-8EA9-2C6CE4B0C818}" srcOrd="1" destOrd="0" presId="urn:microsoft.com/office/officeart/2005/8/layout/vList2"/>
    <dgm:cxn modelId="{1DE14EBF-A12B-AD4C-8089-DB06399EBA0C}" type="presParOf" srcId="{718F23E7-EDC0-C64F-82A5-5DAE52DFCD9A}" destId="{671A32DE-2D6A-0543-92C5-328B35A83BB6}" srcOrd="2" destOrd="0" presId="urn:microsoft.com/office/officeart/2005/8/layout/vList2"/>
    <dgm:cxn modelId="{9C8C6892-A22F-B541-AB38-168930BBC060}" type="presParOf" srcId="{718F23E7-EDC0-C64F-82A5-5DAE52DFCD9A}" destId="{AD21A4E6-3D04-8548-9AE1-6569FDF2C811}" srcOrd="3" destOrd="0" presId="urn:microsoft.com/office/officeart/2005/8/layout/vList2"/>
    <dgm:cxn modelId="{73A3902B-F414-1742-8281-2C77C6D45A1F}" type="presParOf" srcId="{718F23E7-EDC0-C64F-82A5-5DAE52DFCD9A}" destId="{CCCF2261-D165-1B44-AE3A-5103FC2CE206}" srcOrd="4" destOrd="0" presId="urn:microsoft.com/office/officeart/2005/8/layout/vList2"/>
    <dgm:cxn modelId="{40D2179B-F824-3749-A01B-362086418960}" type="presParOf" srcId="{718F23E7-EDC0-C64F-82A5-5DAE52DFCD9A}" destId="{0A55B83B-5277-6B46-9FC0-4C437D37C328}" srcOrd="5" destOrd="0" presId="urn:microsoft.com/office/officeart/2005/8/layout/vList2"/>
    <dgm:cxn modelId="{C4F8C5A6-17BB-8646-AFCE-9C8465056EB3}" type="presParOf" srcId="{718F23E7-EDC0-C64F-82A5-5DAE52DFCD9A}" destId="{0F4298EE-7346-234E-9A42-65B644F5E6C7}" srcOrd="6" destOrd="0" presId="urn:microsoft.com/office/officeart/2005/8/layout/vList2"/>
    <dgm:cxn modelId="{21D17B2F-3DEC-074F-917D-4E62C0F0A617}" type="presParOf" srcId="{718F23E7-EDC0-C64F-82A5-5DAE52DFCD9A}" destId="{ECCDBBFD-5838-F647-98BF-FEC5E99AE051}" srcOrd="7" destOrd="0" presId="urn:microsoft.com/office/officeart/2005/8/layout/vList2"/>
    <dgm:cxn modelId="{52EE25CC-A1AE-2E47-9173-06C259AEA5A3}" type="presParOf" srcId="{718F23E7-EDC0-C64F-82A5-5DAE52DFCD9A}" destId="{6B4F91ED-B355-6045-A431-1AC96993B00A}"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BB6071-2E95-43F8-A067-EA29CB86C56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6149621-8A60-498E-82D1-CD33B11F26EC}">
      <dgm:prSet/>
      <dgm:spPr/>
      <dgm:t>
        <a:bodyPr/>
        <a:lstStyle/>
        <a:p>
          <a:r>
            <a:rPr lang="el-GR"/>
            <a:t>Τα ενδοεπιθηλιακά καρκινώματα είναι συστηματική νόσος – ΛΑΘΟΣ</a:t>
          </a:r>
          <a:endParaRPr lang="en-US"/>
        </a:p>
      </dgm:t>
    </dgm:pt>
    <dgm:pt modelId="{2F3F2120-5171-40F7-8B7A-905865772C24}" type="parTrans" cxnId="{5BADF06A-38A8-4305-AC39-DBC4907D9C5F}">
      <dgm:prSet/>
      <dgm:spPr/>
      <dgm:t>
        <a:bodyPr/>
        <a:lstStyle/>
        <a:p>
          <a:endParaRPr lang="en-US"/>
        </a:p>
      </dgm:t>
    </dgm:pt>
    <dgm:pt modelId="{1E006028-1219-4A0D-BD54-725175A9FF7A}" type="sibTrans" cxnId="{5BADF06A-38A8-4305-AC39-DBC4907D9C5F}">
      <dgm:prSet/>
      <dgm:spPr/>
      <dgm:t>
        <a:bodyPr/>
        <a:lstStyle/>
        <a:p>
          <a:endParaRPr lang="en-US"/>
        </a:p>
      </dgm:t>
    </dgm:pt>
    <dgm:pt modelId="{8CB088E6-8DF6-451C-A0F0-AB1AD150B7CB}">
      <dgm:prSet/>
      <dgm:spPr/>
      <dgm:t>
        <a:bodyPr/>
        <a:lstStyle/>
        <a:p>
          <a:r>
            <a:rPr lang="el-GR"/>
            <a:t>Το τεράτωμα είναι πάντα κακοήθης όγκος - ΛΑΘΟΣ</a:t>
          </a:r>
          <a:endParaRPr lang="en-US"/>
        </a:p>
      </dgm:t>
    </dgm:pt>
    <dgm:pt modelId="{4FB0F096-CDD8-4C16-A267-E8DF73803FF5}" type="parTrans" cxnId="{73887062-FD5D-4311-9D16-F176A9D745CA}">
      <dgm:prSet/>
      <dgm:spPr/>
      <dgm:t>
        <a:bodyPr/>
        <a:lstStyle/>
        <a:p>
          <a:endParaRPr lang="en-US"/>
        </a:p>
      </dgm:t>
    </dgm:pt>
    <dgm:pt modelId="{9A0609C2-CE1A-4F09-BE06-0A5ADA75D9FD}" type="sibTrans" cxnId="{73887062-FD5D-4311-9D16-F176A9D745CA}">
      <dgm:prSet/>
      <dgm:spPr/>
      <dgm:t>
        <a:bodyPr/>
        <a:lstStyle/>
        <a:p>
          <a:endParaRPr lang="en-US"/>
        </a:p>
      </dgm:t>
    </dgm:pt>
    <dgm:pt modelId="{F8658F01-A56D-49A8-946B-4E0F90E77F95}">
      <dgm:prSet/>
      <dgm:spPr/>
      <dgm:t>
        <a:bodyPr/>
        <a:lstStyle/>
        <a:p>
          <a:r>
            <a:rPr lang="el-GR"/>
            <a:t>Τα καλά διαφοροποιημένα καρκινώματα είναι κυρίως καλοήθεις παθήσεις - ΛΑΘΟΣ</a:t>
          </a:r>
          <a:endParaRPr lang="en-US"/>
        </a:p>
      </dgm:t>
    </dgm:pt>
    <dgm:pt modelId="{C77C332A-5DD5-46A5-BF4F-B232D53F262F}" type="parTrans" cxnId="{B540236D-986F-40B9-8DF8-2C78599E0145}">
      <dgm:prSet/>
      <dgm:spPr/>
      <dgm:t>
        <a:bodyPr/>
        <a:lstStyle/>
        <a:p>
          <a:endParaRPr lang="en-US"/>
        </a:p>
      </dgm:t>
    </dgm:pt>
    <dgm:pt modelId="{4BE61CF6-4BDE-4EAE-A779-AA1882439897}" type="sibTrans" cxnId="{B540236D-986F-40B9-8DF8-2C78599E0145}">
      <dgm:prSet/>
      <dgm:spPr/>
      <dgm:t>
        <a:bodyPr/>
        <a:lstStyle/>
        <a:p>
          <a:endParaRPr lang="en-US"/>
        </a:p>
      </dgm:t>
    </dgm:pt>
    <dgm:pt modelId="{E220C946-16C0-48FF-9E77-974823A15506}">
      <dgm:prSet/>
      <dgm:spPr/>
      <dgm:t>
        <a:bodyPr/>
        <a:lstStyle/>
        <a:p>
          <a:r>
            <a:rPr lang="el-GR"/>
            <a:t>Τα καρκινώματα μεθίστανται  αρχικά στους επιχώριους λεμφαδένες- ΣΩΣΤΟ</a:t>
          </a:r>
          <a:endParaRPr lang="en-US"/>
        </a:p>
      </dgm:t>
    </dgm:pt>
    <dgm:pt modelId="{5382F531-0BC4-4AEC-BA9F-04F45F8801E5}" type="parTrans" cxnId="{B06B84C6-5666-490E-97D4-728E3CA68698}">
      <dgm:prSet/>
      <dgm:spPr/>
      <dgm:t>
        <a:bodyPr/>
        <a:lstStyle/>
        <a:p>
          <a:endParaRPr lang="en-US"/>
        </a:p>
      </dgm:t>
    </dgm:pt>
    <dgm:pt modelId="{830D5945-9947-4F0A-B802-00F11649238F}" type="sibTrans" cxnId="{B06B84C6-5666-490E-97D4-728E3CA68698}">
      <dgm:prSet/>
      <dgm:spPr/>
      <dgm:t>
        <a:bodyPr/>
        <a:lstStyle/>
        <a:p>
          <a:endParaRPr lang="en-US"/>
        </a:p>
      </dgm:t>
    </dgm:pt>
    <dgm:pt modelId="{71C1494F-8DEA-46BC-BAFE-C5450F92F3C2}">
      <dgm:prSet/>
      <dgm:spPr/>
      <dgm:t>
        <a:bodyPr/>
        <a:lstStyle/>
        <a:p>
          <a:r>
            <a:rPr lang="el-GR"/>
            <a:t>Το λέμφωμα και το μελάνωμα είναι καλοήθεις όγκοι - ΛΑΘΟΣ</a:t>
          </a:r>
          <a:endParaRPr lang="en-US"/>
        </a:p>
      </dgm:t>
    </dgm:pt>
    <dgm:pt modelId="{DC529D83-5F58-4A88-91E0-07D1EB01C748}" type="parTrans" cxnId="{5DA676B3-3716-4B46-A817-DCD3CAD720EA}">
      <dgm:prSet/>
      <dgm:spPr/>
      <dgm:t>
        <a:bodyPr/>
        <a:lstStyle/>
        <a:p>
          <a:endParaRPr lang="en-US"/>
        </a:p>
      </dgm:t>
    </dgm:pt>
    <dgm:pt modelId="{8F9960D5-8D7E-4533-8D7E-AF124B540A1E}" type="sibTrans" cxnId="{5DA676B3-3716-4B46-A817-DCD3CAD720EA}">
      <dgm:prSet/>
      <dgm:spPr/>
      <dgm:t>
        <a:bodyPr/>
        <a:lstStyle/>
        <a:p>
          <a:endParaRPr lang="en-US"/>
        </a:p>
      </dgm:t>
    </dgm:pt>
    <dgm:pt modelId="{3BDA0E84-BEB3-A846-9339-ACF9B8D0691C}" type="pres">
      <dgm:prSet presAssocID="{ADBB6071-2E95-43F8-A067-EA29CB86C56F}" presName="linear" presStyleCnt="0">
        <dgm:presLayoutVars>
          <dgm:animLvl val="lvl"/>
          <dgm:resizeHandles val="exact"/>
        </dgm:presLayoutVars>
      </dgm:prSet>
      <dgm:spPr/>
      <dgm:t>
        <a:bodyPr/>
        <a:lstStyle/>
        <a:p>
          <a:endParaRPr lang="el-GR"/>
        </a:p>
      </dgm:t>
    </dgm:pt>
    <dgm:pt modelId="{A1933074-51AC-094F-B40C-5626C7B80F83}" type="pres">
      <dgm:prSet presAssocID="{46149621-8A60-498E-82D1-CD33B11F26EC}" presName="parentText" presStyleLbl="node1" presStyleIdx="0" presStyleCnt="5">
        <dgm:presLayoutVars>
          <dgm:chMax val="0"/>
          <dgm:bulletEnabled val="1"/>
        </dgm:presLayoutVars>
      </dgm:prSet>
      <dgm:spPr/>
      <dgm:t>
        <a:bodyPr/>
        <a:lstStyle/>
        <a:p>
          <a:endParaRPr lang="el-GR"/>
        </a:p>
      </dgm:t>
    </dgm:pt>
    <dgm:pt modelId="{3B50DF24-288F-2C4C-86E2-CB91E10EDD21}" type="pres">
      <dgm:prSet presAssocID="{1E006028-1219-4A0D-BD54-725175A9FF7A}" presName="spacer" presStyleCnt="0"/>
      <dgm:spPr/>
    </dgm:pt>
    <dgm:pt modelId="{38B6E4A3-E4A8-AF47-9948-1DDB583BA4E9}" type="pres">
      <dgm:prSet presAssocID="{8CB088E6-8DF6-451C-A0F0-AB1AD150B7CB}" presName="parentText" presStyleLbl="node1" presStyleIdx="1" presStyleCnt="5">
        <dgm:presLayoutVars>
          <dgm:chMax val="0"/>
          <dgm:bulletEnabled val="1"/>
        </dgm:presLayoutVars>
      </dgm:prSet>
      <dgm:spPr/>
      <dgm:t>
        <a:bodyPr/>
        <a:lstStyle/>
        <a:p>
          <a:endParaRPr lang="el-GR"/>
        </a:p>
      </dgm:t>
    </dgm:pt>
    <dgm:pt modelId="{4A3ED568-4AA0-6347-9705-39945488EA12}" type="pres">
      <dgm:prSet presAssocID="{9A0609C2-CE1A-4F09-BE06-0A5ADA75D9FD}" presName="spacer" presStyleCnt="0"/>
      <dgm:spPr/>
    </dgm:pt>
    <dgm:pt modelId="{4E369335-6B16-AB46-8358-02B95A49514F}" type="pres">
      <dgm:prSet presAssocID="{F8658F01-A56D-49A8-946B-4E0F90E77F95}" presName="parentText" presStyleLbl="node1" presStyleIdx="2" presStyleCnt="5">
        <dgm:presLayoutVars>
          <dgm:chMax val="0"/>
          <dgm:bulletEnabled val="1"/>
        </dgm:presLayoutVars>
      </dgm:prSet>
      <dgm:spPr/>
      <dgm:t>
        <a:bodyPr/>
        <a:lstStyle/>
        <a:p>
          <a:endParaRPr lang="el-GR"/>
        </a:p>
      </dgm:t>
    </dgm:pt>
    <dgm:pt modelId="{3A05B6F5-C152-894F-8D0A-D8DC155D2D6D}" type="pres">
      <dgm:prSet presAssocID="{4BE61CF6-4BDE-4EAE-A779-AA1882439897}" presName="spacer" presStyleCnt="0"/>
      <dgm:spPr/>
    </dgm:pt>
    <dgm:pt modelId="{E67134B3-5ECB-0C4A-A324-1B2592DAA4C9}" type="pres">
      <dgm:prSet presAssocID="{E220C946-16C0-48FF-9E77-974823A15506}" presName="parentText" presStyleLbl="node1" presStyleIdx="3" presStyleCnt="5">
        <dgm:presLayoutVars>
          <dgm:chMax val="0"/>
          <dgm:bulletEnabled val="1"/>
        </dgm:presLayoutVars>
      </dgm:prSet>
      <dgm:spPr/>
      <dgm:t>
        <a:bodyPr/>
        <a:lstStyle/>
        <a:p>
          <a:endParaRPr lang="el-GR"/>
        </a:p>
      </dgm:t>
    </dgm:pt>
    <dgm:pt modelId="{CB091BCE-35CB-C04F-AE92-4DD247451F50}" type="pres">
      <dgm:prSet presAssocID="{830D5945-9947-4F0A-B802-00F11649238F}" presName="spacer" presStyleCnt="0"/>
      <dgm:spPr/>
    </dgm:pt>
    <dgm:pt modelId="{E84DD123-56F1-254A-8B95-19820589258E}" type="pres">
      <dgm:prSet presAssocID="{71C1494F-8DEA-46BC-BAFE-C5450F92F3C2}" presName="parentText" presStyleLbl="node1" presStyleIdx="4" presStyleCnt="5">
        <dgm:presLayoutVars>
          <dgm:chMax val="0"/>
          <dgm:bulletEnabled val="1"/>
        </dgm:presLayoutVars>
      </dgm:prSet>
      <dgm:spPr/>
      <dgm:t>
        <a:bodyPr/>
        <a:lstStyle/>
        <a:p>
          <a:endParaRPr lang="el-GR"/>
        </a:p>
      </dgm:t>
    </dgm:pt>
  </dgm:ptLst>
  <dgm:cxnLst>
    <dgm:cxn modelId="{73887062-FD5D-4311-9D16-F176A9D745CA}" srcId="{ADBB6071-2E95-43F8-A067-EA29CB86C56F}" destId="{8CB088E6-8DF6-451C-A0F0-AB1AD150B7CB}" srcOrd="1" destOrd="0" parTransId="{4FB0F096-CDD8-4C16-A267-E8DF73803FF5}" sibTransId="{9A0609C2-CE1A-4F09-BE06-0A5ADA75D9FD}"/>
    <dgm:cxn modelId="{0BC17777-E77F-9A4E-80EB-E0EBEC27D973}" type="presOf" srcId="{ADBB6071-2E95-43F8-A067-EA29CB86C56F}" destId="{3BDA0E84-BEB3-A846-9339-ACF9B8D0691C}" srcOrd="0" destOrd="0" presId="urn:microsoft.com/office/officeart/2005/8/layout/vList2"/>
    <dgm:cxn modelId="{37C3D623-A73B-E148-B5CA-DB811D3F3399}" type="presOf" srcId="{71C1494F-8DEA-46BC-BAFE-C5450F92F3C2}" destId="{E84DD123-56F1-254A-8B95-19820589258E}" srcOrd="0" destOrd="0" presId="urn:microsoft.com/office/officeart/2005/8/layout/vList2"/>
    <dgm:cxn modelId="{B06B84C6-5666-490E-97D4-728E3CA68698}" srcId="{ADBB6071-2E95-43F8-A067-EA29CB86C56F}" destId="{E220C946-16C0-48FF-9E77-974823A15506}" srcOrd="3" destOrd="0" parTransId="{5382F531-0BC4-4AEC-BA9F-04F45F8801E5}" sibTransId="{830D5945-9947-4F0A-B802-00F11649238F}"/>
    <dgm:cxn modelId="{5DA676B3-3716-4B46-A817-DCD3CAD720EA}" srcId="{ADBB6071-2E95-43F8-A067-EA29CB86C56F}" destId="{71C1494F-8DEA-46BC-BAFE-C5450F92F3C2}" srcOrd="4" destOrd="0" parTransId="{DC529D83-5F58-4A88-91E0-07D1EB01C748}" sibTransId="{8F9960D5-8D7E-4533-8D7E-AF124B540A1E}"/>
    <dgm:cxn modelId="{5BADF06A-38A8-4305-AC39-DBC4907D9C5F}" srcId="{ADBB6071-2E95-43F8-A067-EA29CB86C56F}" destId="{46149621-8A60-498E-82D1-CD33B11F26EC}" srcOrd="0" destOrd="0" parTransId="{2F3F2120-5171-40F7-8B7A-905865772C24}" sibTransId="{1E006028-1219-4A0D-BD54-725175A9FF7A}"/>
    <dgm:cxn modelId="{DFC7AC6C-E2B9-3945-BA44-DC1F751EBB92}" type="presOf" srcId="{8CB088E6-8DF6-451C-A0F0-AB1AD150B7CB}" destId="{38B6E4A3-E4A8-AF47-9948-1DDB583BA4E9}" srcOrd="0" destOrd="0" presId="urn:microsoft.com/office/officeart/2005/8/layout/vList2"/>
    <dgm:cxn modelId="{BA283303-8098-A34F-A3A4-FAB790286E90}" type="presOf" srcId="{46149621-8A60-498E-82D1-CD33B11F26EC}" destId="{A1933074-51AC-094F-B40C-5626C7B80F83}" srcOrd="0" destOrd="0" presId="urn:microsoft.com/office/officeart/2005/8/layout/vList2"/>
    <dgm:cxn modelId="{B540236D-986F-40B9-8DF8-2C78599E0145}" srcId="{ADBB6071-2E95-43F8-A067-EA29CB86C56F}" destId="{F8658F01-A56D-49A8-946B-4E0F90E77F95}" srcOrd="2" destOrd="0" parTransId="{C77C332A-5DD5-46A5-BF4F-B232D53F262F}" sibTransId="{4BE61CF6-4BDE-4EAE-A779-AA1882439897}"/>
    <dgm:cxn modelId="{7D5523A9-ACAC-434E-A880-43F9B6A4352C}" type="presOf" srcId="{F8658F01-A56D-49A8-946B-4E0F90E77F95}" destId="{4E369335-6B16-AB46-8358-02B95A49514F}" srcOrd="0" destOrd="0" presId="urn:microsoft.com/office/officeart/2005/8/layout/vList2"/>
    <dgm:cxn modelId="{2CB839E3-9CB6-1D49-9221-53B9C92FAF9B}" type="presOf" srcId="{E220C946-16C0-48FF-9E77-974823A15506}" destId="{E67134B3-5ECB-0C4A-A324-1B2592DAA4C9}" srcOrd="0" destOrd="0" presId="urn:microsoft.com/office/officeart/2005/8/layout/vList2"/>
    <dgm:cxn modelId="{95B396BB-9700-2F41-9EA1-39697BE68E2B}" type="presParOf" srcId="{3BDA0E84-BEB3-A846-9339-ACF9B8D0691C}" destId="{A1933074-51AC-094F-B40C-5626C7B80F83}" srcOrd="0" destOrd="0" presId="urn:microsoft.com/office/officeart/2005/8/layout/vList2"/>
    <dgm:cxn modelId="{B061EC83-5915-E143-A289-FBDDC8F19458}" type="presParOf" srcId="{3BDA0E84-BEB3-A846-9339-ACF9B8D0691C}" destId="{3B50DF24-288F-2C4C-86E2-CB91E10EDD21}" srcOrd="1" destOrd="0" presId="urn:microsoft.com/office/officeart/2005/8/layout/vList2"/>
    <dgm:cxn modelId="{84382824-45DA-554C-B483-D4CBDF697AA7}" type="presParOf" srcId="{3BDA0E84-BEB3-A846-9339-ACF9B8D0691C}" destId="{38B6E4A3-E4A8-AF47-9948-1DDB583BA4E9}" srcOrd="2" destOrd="0" presId="urn:microsoft.com/office/officeart/2005/8/layout/vList2"/>
    <dgm:cxn modelId="{6FD17571-C251-884F-8D84-B30A0CC3985A}" type="presParOf" srcId="{3BDA0E84-BEB3-A846-9339-ACF9B8D0691C}" destId="{4A3ED568-4AA0-6347-9705-39945488EA12}" srcOrd="3" destOrd="0" presId="urn:microsoft.com/office/officeart/2005/8/layout/vList2"/>
    <dgm:cxn modelId="{04706FB1-640F-BD47-B0E8-47BBB3029562}" type="presParOf" srcId="{3BDA0E84-BEB3-A846-9339-ACF9B8D0691C}" destId="{4E369335-6B16-AB46-8358-02B95A49514F}" srcOrd="4" destOrd="0" presId="urn:microsoft.com/office/officeart/2005/8/layout/vList2"/>
    <dgm:cxn modelId="{B4F42C6D-8A16-AE4F-BBFB-664DBA7C8DB6}" type="presParOf" srcId="{3BDA0E84-BEB3-A846-9339-ACF9B8D0691C}" destId="{3A05B6F5-C152-894F-8D0A-D8DC155D2D6D}" srcOrd="5" destOrd="0" presId="urn:microsoft.com/office/officeart/2005/8/layout/vList2"/>
    <dgm:cxn modelId="{2E32EAEC-6EE7-6441-9D37-779F7F786368}" type="presParOf" srcId="{3BDA0E84-BEB3-A846-9339-ACF9B8D0691C}" destId="{E67134B3-5ECB-0C4A-A324-1B2592DAA4C9}" srcOrd="6" destOrd="0" presId="urn:microsoft.com/office/officeart/2005/8/layout/vList2"/>
    <dgm:cxn modelId="{45D7AB7D-4577-3E4A-A4AE-0D64C7222F97}" type="presParOf" srcId="{3BDA0E84-BEB3-A846-9339-ACF9B8D0691C}" destId="{CB091BCE-35CB-C04F-AE92-4DD247451F50}" srcOrd="7" destOrd="0" presId="urn:microsoft.com/office/officeart/2005/8/layout/vList2"/>
    <dgm:cxn modelId="{374A1DEB-A544-3040-9B62-685E493511A3}" type="presParOf" srcId="{3BDA0E84-BEB3-A846-9339-ACF9B8D0691C}" destId="{E84DD123-56F1-254A-8B95-19820589258E}"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710717-CCFD-489F-9C3E-5A58D79BE89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B2D3082-63AA-48FD-B33B-50A697A85896}">
      <dgm:prSet/>
      <dgm:spPr/>
      <dgm:t>
        <a:bodyPr/>
        <a:lstStyle/>
        <a:p>
          <a:r>
            <a:rPr lang="el-GR"/>
            <a:t>Ο όροι δυσπλασία και διαφοροποίηση είναι ταυτόσημοι</a:t>
          </a:r>
          <a:endParaRPr lang="en-US"/>
        </a:p>
      </dgm:t>
    </dgm:pt>
    <dgm:pt modelId="{4718092B-0ECF-4B4B-BEB7-1B2735664290}" type="parTrans" cxnId="{82AAB6CD-C280-416B-A3A4-036810987845}">
      <dgm:prSet/>
      <dgm:spPr/>
      <dgm:t>
        <a:bodyPr/>
        <a:lstStyle/>
        <a:p>
          <a:endParaRPr lang="en-US"/>
        </a:p>
      </dgm:t>
    </dgm:pt>
    <dgm:pt modelId="{5273D213-F8DF-4D4B-B9AD-B821E4C8C04F}" type="sibTrans" cxnId="{82AAB6CD-C280-416B-A3A4-036810987845}">
      <dgm:prSet/>
      <dgm:spPr/>
      <dgm:t>
        <a:bodyPr/>
        <a:lstStyle/>
        <a:p>
          <a:endParaRPr lang="en-US"/>
        </a:p>
      </dgm:t>
    </dgm:pt>
    <dgm:pt modelId="{91871CB3-F138-4CC9-81D7-4F5A83782A8A}">
      <dgm:prSet/>
      <dgm:spPr/>
      <dgm:t>
        <a:bodyPr/>
        <a:lstStyle/>
        <a:p>
          <a:r>
            <a:rPr lang="el-GR"/>
            <a:t>Η δυσπλασία εξελίσσεται πάντα σε καρκίνο</a:t>
          </a:r>
          <a:endParaRPr lang="en-US"/>
        </a:p>
      </dgm:t>
    </dgm:pt>
    <dgm:pt modelId="{6EC94533-05E6-47B0-8147-4B407C38F4C9}" type="parTrans" cxnId="{54DF6147-DEC9-445C-A78E-B69C3646F0A5}">
      <dgm:prSet/>
      <dgm:spPr/>
      <dgm:t>
        <a:bodyPr/>
        <a:lstStyle/>
        <a:p>
          <a:endParaRPr lang="en-US"/>
        </a:p>
      </dgm:t>
    </dgm:pt>
    <dgm:pt modelId="{10626C75-3EAB-45B4-AF08-8CC92E452B1E}" type="sibTrans" cxnId="{54DF6147-DEC9-445C-A78E-B69C3646F0A5}">
      <dgm:prSet/>
      <dgm:spPr/>
      <dgm:t>
        <a:bodyPr/>
        <a:lstStyle/>
        <a:p>
          <a:endParaRPr lang="en-US"/>
        </a:p>
      </dgm:t>
    </dgm:pt>
    <dgm:pt modelId="{5AC1DF64-5882-4586-811F-342AE1F8CC17}">
      <dgm:prSet/>
      <dgm:spPr/>
      <dgm:t>
        <a:bodyPr/>
        <a:lstStyle/>
        <a:p>
          <a:r>
            <a:rPr lang="el-GR"/>
            <a:t>Τα σαρκώματα μεθίστανται κυρίως αιματογενώς</a:t>
          </a:r>
          <a:endParaRPr lang="en-US"/>
        </a:p>
      </dgm:t>
    </dgm:pt>
    <dgm:pt modelId="{76743F97-AA85-44BE-8660-6DE7CE7E4D38}" type="parTrans" cxnId="{473B890D-7512-4058-AA50-A9865086D99B}">
      <dgm:prSet/>
      <dgm:spPr/>
      <dgm:t>
        <a:bodyPr/>
        <a:lstStyle/>
        <a:p>
          <a:endParaRPr lang="en-US"/>
        </a:p>
      </dgm:t>
    </dgm:pt>
    <dgm:pt modelId="{7F465999-6CC2-43A2-828A-DD45EB335891}" type="sibTrans" cxnId="{473B890D-7512-4058-AA50-A9865086D99B}">
      <dgm:prSet/>
      <dgm:spPr/>
      <dgm:t>
        <a:bodyPr/>
        <a:lstStyle/>
        <a:p>
          <a:endParaRPr lang="en-US"/>
        </a:p>
      </dgm:t>
    </dgm:pt>
    <dgm:pt modelId="{BF9FADEB-E065-42D2-A644-E27C3DB3796E}">
      <dgm:prSet/>
      <dgm:spPr/>
      <dgm:t>
        <a:bodyPr/>
        <a:lstStyle/>
        <a:p>
          <a:r>
            <a:rPr lang="el-GR"/>
            <a:t>Το συχνότερο παρανεοπλασματικό σύνδρομο είναι η υπερασβεστιαιμία</a:t>
          </a:r>
          <a:endParaRPr lang="en-US"/>
        </a:p>
      </dgm:t>
    </dgm:pt>
    <dgm:pt modelId="{CFA996E3-3B7A-447A-9E65-1FF689189916}" type="parTrans" cxnId="{3AEE3ADE-EB4E-4FAA-B79E-B1900FE486C7}">
      <dgm:prSet/>
      <dgm:spPr/>
      <dgm:t>
        <a:bodyPr/>
        <a:lstStyle/>
        <a:p>
          <a:endParaRPr lang="en-US"/>
        </a:p>
      </dgm:t>
    </dgm:pt>
    <dgm:pt modelId="{AA6E2429-FDF7-4BB2-A2C4-A719A076AAE9}" type="sibTrans" cxnId="{3AEE3ADE-EB4E-4FAA-B79E-B1900FE486C7}">
      <dgm:prSet/>
      <dgm:spPr/>
      <dgm:t>
        <a:bodyPr/>
        <a:lstStyle/>
        <a:p>
          <a:endParaRPr lang="en-US"/>
        </a:p>
      </dgm:t>
    </dgm:pt>
    <dgm:pt modelId="{06B605C4-0697-49B1-92BF-C70D549B923A}">
      <dgm:prSet/>
      <dgm:spPr/>
      <dgm:t>
        <a:bodyPr/>
        <a:lstStyle/>
        <a:p>
          <a:r>
            <a:rPr lang="el-GR"/>
            <a:t>Η διαβάθμιση (</a:t>
          </a:r>
          <a:r>
            <a:rPr lang="en-US"/>
            <a:t>grading) έ</a:t>
          </a:r>
          <a:r>
            <a:rPr lang="el-GR"/>
            <a:t>χει μεγαλύτερη κλινική αξία σε σχέση με τη σταδιοποίηση (</a:t>
          </a:r>
          <a:r>
            <a:rPr lang="en-US"/>
            <a:t>staging)</a:t>
          </a:r>
        </a:p>
      </dgm:t>
    </dgm:pt>
    <dgm:pt modelId="{86960348-3119-42DF-AA6E-29566BE35844}" type="parTrans" cxnId="{DC699F47-B2EC-4643-ADC2-D07584A071FA}">
      <dgm:prSet/>
      <dgm:spPr/>
      <dgm:t>
        <a:bodyPr/>
        <a:lstStyle/>
        <a:p>
          <a:endParaRPr lang="en-US"/>
        </a:p>
      </dgm:t>
    </dgm:pt>
    <dgm:pt modelId="{3F9E4236-DE15-4456-A908-1A36C33DA8D5}" type="sibTrans" cxnId="{DC699F47-B2EC-4643-ADC2-D07584A071FA}">
      <dgm:prSet/>
      <dgm:spPr/>
      <dgm:t>
        <a:bodyPr/>
        <a:lstStyle/>
        <a:p>
          <a:endParaRPr lang="en-US"/>
        </a:p>
      </dgm:t>
    </dgm:pt>
    <dgm:pt modelId="{2DBF4008-2506-684B-BD49-5262C9015112}" type="pres">
      <dgm:prSet presAssocID="{86710717-CCFD-489F-9C3E-5A58D79BE89F}" presName="linear" presStyleCnt="0">
        <dgm:presLayoutVars>
          <dgm:animLvl val="lvl"/>
          <dgm:resizeHandles val="exact"/>
        </dgm:presLayoutVars>
      </dgm:prSet>
      <dgm:spPr/>
      <dgm:t>
        <a:bodyPr/>
        <a:lstStyle/>
        <a:p>
          <a:endParaRPr lang="el-GR"/>
        </a:p>
      </dgm:t>
    </dgm:pt>
    <dgm:pt modelId="{011BC9A9-9A3B-8F4C-96AB-B3893D39C313}" type="pres">
      <dgm:prSet presAssocID="{CB2D3082-63AA-48FD-B33B-50A697A85896}" presName="parentText" presStyleLbl="node1" presStyleIdx="0" presStyleCnt="5">
        <dgm:presLayoutVars>
          <dgm:chMax val="0"/>
          <dgm:bulletEnabled val="1"/>
        </dgm:presLayoutVars>
      </dgm:prSet>
      <dgm:spPr/>
      <dgm:t>
        <a:bodyPr/>
        <a:lstStyle/>
        <a:p>
          <a:endParaRPr lang="el-GR"/>
        </a:p>
      </dgm:t>
    </dgm:pt>
    <dgm:pt modelId="{ED0C56A2-3149-FE4F-9FB9-DD5711F84F04}" type="pres">
      <dgm:prSet presAssocID="{5273D213-F8DF-4D4B-B9AD-B821E4C8C04F}" presName="spacer" presStyleCnt="0"/>
      <dgm:spPr/>
    </dgm:pt>
    <dgm:pt modelId="{C02F7247-E06E-0E43-BA42-4DD89730B4FC}" type="pres">
      <dgm:prSet presAssocID="{91871CB3-F138-4CC9-81D7-4F5A83782A8A}" presName="parentText" presStyleLbl="node1" presStyleIdx="1" presStyleCnt="5">
        <dgm:presLayoutVars>
          <dgm:chMax val="0"/>
          <dgm:bulletEnabled val="1"/>
        </dgm:presLayoutVars>
      </dgm:prSet>
      <dgm:spPr/>
      <dgm:t>
        <a:bodyPr/>
        <a:lstStyle/>
        <a:p>
          <a:endParaRPr lang="el-GR"/>
        </a:p>
      </dgm:t>
    </dgm:pt>
    <dgm:pt modelId="{453CB359-A569-1F41-B632-CFCF01CC34F8}" type="pres">
      <dgm:prSet presAssocID="{10626C75-3EAB-45B4-AF08-8CC92E452B1E}" presName="spacer" presStyleCnt="0"/>
      <dgm:spPr/>
    </dgm:pt>
    <dgm:pt modelId="{8EFE0026-97EC-FA44-9BAA-0BBCF185CB51}" type="pres">
      <dgm:prSet presAssocID="{5AC1DF64-5882-4586-811F-342AE1F8CC17}" presName="parentText" presStyleLbl="node1" presStyleIdx="2" presStyleCnt="5">
        <dgm:presLayoutVars>
          <dgm:chMax val="0"/>
          <dgm:bulletEnabled val="1"/>
        </dgm:presLayoutVars>
      </dgm:prSet>
      <dgm:spPr/>
      <dgm:t>
        <a:bodyPr/>
        <a:lstStyle/>
        <a:p>
          <a:endParaRPr lang="el-GR"/>
        </a:p>
      </dgm:t>
    </dgm:pt>
    <dgm:pt modelId="{0B9FB40A-3977-DC44-AE2F-8E7AE64C7FCF}" type="pres">
      <dgm:prSet presAssocID="{7F465999-6CC2-43A2-828A-DD45EB335891}" presName="spacer" presStyleCnt="0"/>
      <dgm:spPr/>
    </dgm:pt>
    <dgm:pt modelId="{A281AF4A-7801-8C4D-B7F4-651E9A9CDAF1}" type="pres">
      <dgm:prSet presAssocID="{BF9FADEB-E065-42D2-A644-E27C3DB3796E}" presName="parentText" presStyleLbl="node1" presStyleIdx="3" presStyleCnt="5">
        <dgm:presLayoutVars>
          <dgm:chMax val="0"/>
          <dgm:bulletEnabled val="1"/>
        </dgm:presLayoutVars>
      </dgm:prSet>
      <dgm:spPr/>
      <dgm:t>
        <a:bodyPr/>
        <a:lstStyle/>
        <a:p>
          <a:endParaRPr lang="el-GR"/>
        </a:p>
      </dgm:t>
    </dgm:pt>
    <dgm:pt modelId="{0F03013E-0719-E045-9544-930689E9AC99}" type="pres">
      <dgm:prSet presAssocID="{AA6E2429-FDF7-4BB2-A2C4-A719A076AAE9}" presName="spacer" presStyleCnt="0"/>
      <dgm:spPr/>
    </dgm:pt>
    <dgm:pt modelId="{BA83D1CF-5749-6248-A1FA-F6D154099684}" type="pres">
      <dgm:prSet presAssocID="{06B605C4-0697-49B1-92BF-C70D549B923A}" presName="parentText" presStyleLbl="node1" presStyleIdx="4" presStyleCnt="5">
        <dgm:presLayoutVars>
          <dgm:chMax val="0"/>
          <dgm:bulletEnabled val="1"/>
        </dgm:presLayoutVars>
      </dgm:prSet>
      <dgm:spPr/>
      <dgm:t>
        <a:bodyPr/>
        <a:lstStyle/>
        <a:p>
          <a:endParaRPr lang="el-GR"/>
        </a:p>
      </dgm:t>
    </dgm:pt>
  </dgm:ptLst>
  <dgm:cxnLst>
    <dgm:cxn modelId="{DB85FC8B-BD5C-F441-8A0F-7C071C5D23E2}" type="presOf" srcId="{BF9FADEB-E065-42D2-A644-E27C3DB3796E}" destId="{A281AF4A-7801-8C4D-B7F4-651E9A9CDAF1}" srcOrd="0" destOrd="0" presId="urn:microsoft.com/office/officeart/2005/8/layout/vList2"/>
    <dgm:cxn modelId="{DC699F47-B2EC-4643-ADC2-D07584A071FA}" srcId="{86710717-CCFD-489F-9C3E-5A58D79BE89F}" destId="{06B605C4-0697-49B1-92BF-C70D549B923A}" srcOrd="4" destOrd="0" parTransId="{86960348-3119-42DF-AA6E-29566BE35844}" sibTransId="{3F9E4236-DE15-4456-A908-1A36C33DA8D5}"/>
    <dgm:cxn modelId="{2AD2D3D6-6CB0-AE46-B993-8BF3AB09C499}" type="presOf" srcId="{06B605C4-0697-49B1-92BF-C70D549B923A}" destId="{BA83D1CF-5749-6248-A1FA-F6D154099684}" srcOrd="0" destOrd="0" presId="urn:microsoft.com/office/officeart/2005/8/layout/vList2"/>
    <dgm:cxn modelId="{D5F48AE3-4167-CF4B-91BC-E31D5C70DE1E}" type="presOf" srcId="{91871CB3-F138-4CC9-81D7-4F5A83782A8A}" destId="{C02F7247-E06E-0E43-BA42-4DD89730B4FC}" srcOrd="0" destOrd="0" presId="urn:microsoft.com/office/officeart/2005/8/layout/vList2"/>
    <dgm:cxn modelId="{F88C6211-F8EB-F74B-ADDE-40A1EFFDB458}" type="presOf" srcId="{86710717-CCFD-489F-9C3E-5A58D79BE89F}" destId="{2DBF4008-2506-684B-BD49-5262C9015112}" srcOrd="0" destOrd="0" presId="urn:microsoft.com/office/officeart/2005/8/layout/vList2"/>
    <dgm:cxn modelId="{3AEE3ADE-EB4E-4FAA-B79E-B1900FE486C7}" srcId="{86710717-CCFD-489F-9C3E-5A58D79BE89F}" destId="{BF9FADEB-E065-42D2-A644-E27C3DB3796E}" srcOrd="3" destOrd="0" parTransId="{CFA996E3-3B7A-447A-9E65-1FF689189916}" sibTransId="{AA6E2429-FDF7-4BB2-A2C4-A719A076AAE9}"/>
    <dgm:cxn modelId="{54DF6147-DEC9-445C-A78E-B69C3646F0A5}" srcId="{86710717-CCFD-489F-9C3E-5A58D79BE89F}" destId="{91871CB3-F138-4CC9-81D7-4F5A83782A8A}" srcOrd="1" destOrd="0" parTransId="{6EC94533-05E6-47B0-8147-4B407C38F4C9}" sibTransId="{10626C75-3EAB-45B4-AF08-8CC92E452B1E}"/>
    <dgm:cxn modelId="{7A4FB9AA-C36E-AE4B-8689-DF628CDD2765}" type="presOf" srcId="{5AC1DF64-5882-4586-811F-342AE1F8CC17}" destId="{8EFE0026-97EC-FA44-9BAA-0BBCF185CB51}" srcOrd="0" destOrd="0" presId="urn:microsoft.com/office/officeart/2005/8/layout/vList2"/>
    <dgm:cxn modelId="{82AAB6CD-C280-416B-A3A4-036810987845}" srcId="{86710717-CCFD-489F-9C3E-5A58D79BE89F}" destId="{CB2D3082-63AA-48FD-B33B-50A697A85896}" srcOrd="0" destOrd="0" parTransId="{4718092B-0ECF-4B4B-BEB7-1B2735664290}" sibTransId="{5273D213-F8DF-4D4B-B9AD-B821E4C8C04F}"/>
    <dgm:cxn modelId="{473B890D-7512-4058-AA50-A9865086D99B}" srcId="{86710717-CCFD-489F-9C3E-5A58D79BE89F}" destId="{5AC1DF64-5882-4586-811F-342AE1F8CC17}" srcOrd="2" destOrd="0" parTransId="{76743F97-AA85-44BE-8660-6DE7CE7E4D38}" sibTransId="{7F465999-6CC2-43A2-828A-DD45EB335891}"/>
    <dgm:cxn modelId="{82264FD2-53AD-054C-AAD0-DCDB1EFC9986}" type="presOf" srcId="{CB2D3082-63AA-48FD-B33B-50A697A85896}" destId="{011BC9A9-9A3B-8F4C-96AB-B3893D39C313}" srcOrd="0" destOrd="0" presId="urn:microsoft.com/office/officeart/2005/8/layout/vList2"/>
    <dgm:cxn modelId="{D18830B5-9899-B04B-9F4D-B2679EC0D809}" type="presParOf" srcId="{2DBF4008-2506-684B-BD49-5262C9015112}" destId="{011BC9A9-9A3B-8F4C-96AB-B3893D39C313}" srcOrd="0" destOrd="0" presId="urn:microsoft.com/office/officeart/2005/8/layout/vList2"/>
    <dgm:cxn modelId="{551CAAD0-7DCF-3F4F-94D3-106095ED0C14}" type="presParOf" srcId="{2DBF4008-2506-684B-BD49-5262C9015112}" destId="{ED0C56A2-3149-FE4F-9FB9-DD5711F84F04}" srcOrd="1" destOrd="0" presId="urn:microsoft.com/office/officeart/2005/8/layout/vList2"/>
    <dgm:cxn modelId="{B11F7C3F-2633-5C44-B371-E34CE1E3E0EA}" type="presParOf" srcId="{2DBF4008-2506-684B-BD49-5262C9015112}" destId="{C02F7247-E06E-0E43-BA42-4DD89730B4FC}" srcOrd="2" destOrd="0" presId="urn:microsoft.com/office/officeart/2005/8/layout/vList2"/>
    <dgm:cxn modelId="{A71EB7D6-A10D-5643-9BA2-A4ADDDCA4A2C}" type="presParOf" srcId="{2DBF4008-2506-684B-BD49-5262C9015112}" destId="{453CB359-A569-1F41-B632-CFCF01CC34F8}" srcOrd="3" destOrd="0" presId="urn:microsoft.com/office/officeart/2005/8/layout/vList2"/>
    <dgm:cxn modelId="{008436DE-779D-CE48-B232-40CE142C931E}" type="presParOf" srcId="{2DBF4008-2506-684B-BD49-5262C9015112}" destId="{8EFE0026-97EC-FA44-9BAA-0BBCF185CB51}" srcOrd="4" destOrd="0" presId="urn:microsoft.com/office/officeart/2005/8/layout/vList2"/>
    <dgm:cxn modelId="{8384BFCB-FB92-C345-A051-9082E9E8F8E3}" type="presParOf" srcId="{2DBF4008-2506-684B-BD49-5262C9015112}" destId="{0B9FB40A-3977-DC44-AE2F-8E7AE64C7FCF}" srcOrd="5" destOrd="0" presId="urn:microsoft.com/office/officeart/2005/8/layout/vList2"/>
    <dgm:cxn modelId="{AD8E7BB5-4188-4642-ACE2-D375F4A6CB82}" type="presParOf" srcId="{2DBF4008-2506-684B-BD49-5262C9015112}" destId="{A281AF4A-7801-8C4D-B7F4-651E9A9CDAF1}" srcOrd="6" destOrd="0" presId="urn:microsoft.com/office/officeart/2005/8/layout/vList2"/>
    <dgm:cxn modelId="{40FDD5CB-4FA7-0445-821A-9F5AC9324CD3}" type="presParOf" srcId="{2DBF4008-2506-684B-BD49-5262C9015112}" destId="{0F03013E-0719-E045-9544-930689E9AC99}" srcOrd="7" destOrd="0" presId="urn:microsoft.com/office/officeart/2005/8/layout/vList2"/>
    <dgm:cxn modelId="{4F30B519-8EF7-B24D-BC43-2E8D05780E5E}" type="presParOf" srcId="{2DBF4008-2506-684B-BD49-5262C9015112}" destId="{BA83D1CF-5749-6248-A1FA-F6D154099684}"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30F05A-E0C4-4837-858A-8A80E97673B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E621148-513A-4D2D-B561-06A6F24419E5}">
      <dgm:prSet/>
      <dgm:spPr/>
      <dgm:t>
        <a:bodyPr/>
        <a:lstStyle/>
        <a:p>
          <a:r>
            <a:rPr lang="el-GR"/>
            <a:t>Ο όροι δυσπλασία και διαφοροποίηση είναι ταυτόσημοι – ΛΑΘΟΣ</a:t>
          </a:r>
          <a:endParaRPr lang="en-US"/>
        </a:p>
      </dgm:t>
    </dgm:pt>
    <dgm:pt modelId="{C5F144D6-859E-48D7-89AA-AEE3DEAF1A63}" type="parTrans" cxnId="{4688F08B-86D6-480D-9413-B8E2DA380A1C}">
      <dgm:prSet/>
      <dgm:spPr/>
      <dgm:t>
        <a:bodyPr/>
        <a:lstStyle/>
        <a:p>
          <a:endParaRPr lang="en-US"/>
        </a:p>
      </dgm:t>
    </dgm:pt>
    <dgm:pt modelId="{260630EF-5995-4EC5-8D40-F91743B4AAC7}" type="sibTrans" cxnId="{4688F08B-86D6-480D-9413-B8E2DA380A1C}">
      <dgm:prSet/>
      <dgm:spPr/>
      <dgm:t>
        <a:bodyPr/>
        <a:lstStyle/>
        <a:p>
          <a:endParaRPr lang="en-US"/>
        </a:p>
      </dgm:t>
    </dgm:pt>
    <dgm:pt modelId="{ED216C0F-8FFC-4BFA-948D-212D59D5FEDD}">
      <dgm:prSet/>
      <dgm:spPr/>
      <dgm:t>
        <a:bodyPr/>
        <a:lstStyle/>
        <a:p>
          <a:r>
            <a:rPr lang="el-GR"/>
            <a:t>Η δυσπλασία εξελίσσεται πάντα σε καρκίνο - ΛΑΘΟΣ</a:t>
          </a:r>
          <a:endParaRPr lang="en-US"/>
        </a:p>
      </dgm:t>
    </dgm:pt>
    <dgm:pt modelId="{CB8306F5-86A3-4086-AACE-CB0529FE25BD}" type="parTrans" cxnId="{634D25F2-56BC-45DD-B63E-B7B94E0556BF}">
      <dgm:prSet/>
      <dgm:spPr/>
      <dgm:t>
        <a:bodyPr/>
        <a:lstStyle/>
        <a:p>
          <a:endParaRPr lang="en-US"/>
        </a:p>
      </dgm:t>
    </dgm:pt>
    <dgm:pt modelId="{6E76CE99-4095-4069-8482-A9B961A5E12A}" type="sibTrans" cxnId="{634D25F2-56BC-45DD-B63E-B7B94E0556BF}">
      <dgm:prSet/>
      <dgm:spPr/>
      <dgm:t>
        <a:bodyPr/>
        <a:lstStyle/>
        <a:p>
          <a:endParaRPr lang="en-US"/>
        </a:p>
      </dgm:t>
    </dgm:pt>
    <dgm:pt modelId="{41196719-9FA9-4502-BAC3-A10FC24A259C}">
      <dgm:prSet/>
      <dgm:spPr/>
      <dgm:t>
        <a:bodyPr/>
        <a:lstStyle/>
        <a:p>
          <a:r>
            <a:rPr lang="el-GR"/>
            <a:t>Τα σαρκώματα μεθίστανται κυρίως αιματογενώς - ΣΩΣΤΟ</a:t>
          </a:r>
          <a:endParaRPr lang="en-US"/>
        </a:p>
      </dgm:t>
    </dgm:pt>
    <dgm:pt modelId="{74356C8E-45C4-4849-97C8-EBE000FE7523}" type="parTrans" cxnId="{8F30BFFE-0161-4D65-A28A-1C5EC82D06EF}">
      <dgm:prSet/>
      <dgm:spPr/>
      <dgm:t>
        <a:bodyPr/>
        <a:lstStyle/>
        <a:p>
          <a:endParaRPr lang="en-US"/>
        </a:p>
      </dgm:t>
    </dgm:pt>
    <dgm:pt modelId="{57B4078C-41E1-4664-963C-EAF1ABFA6AB3}" type="sibTrans" cxnId="{8F30BFFE-0161-4D65-A28A-1C5EC82D06EF}">
      <dgm:prSet/>
      <dgm:spPr/>
      <dgm:t>
        <a:bodyPr/>
        <a:lstStyle/>
        <a:p>
          <a:endParaRPr lang="en-US"/>
        </a:p>
      </dgm:t>
    </dgm:pt>
    <dgm:pt modelId="{23CC4CB4-A76E-42E5-9FC0-A5B5F5CF23C5}">
      <dgm:prSet/>
      <dgm:spPr/>
      <dgm:t>
        <a:bodyPr/>
        <a:lstStyle/>
        <a:p>
          <a:r>
            <a:rPr lang="el-GR"/>
            <a:t>Το συχνότερο παρανεοπλασματικό σύνδρομο είναι η υπερασβεστιαιμία - ΣΩΣΤΟ</a:t>
          </a:r>
          <a:endParaRPr lang="en-US"/>
        </a:p>
      </dgm:t>
    </dgm:pt>
    <dgm:pt modelId="{EB56BC3D-47C0-48BA-8F90-AEFCD74D53AE}" type="parTrans" cxnId="{75AED2C5-C2BC-44BF-A517-8D042AC84180}">
      <dgm:prSet/>
      <dgm:spPr/>
      <dgm:t>
        <a:bodyPr/>
        <a:lstStyle/>
        <a:p>
          <a:endParaRPr lang="en-US"/>
        </a:p>
      </dgm:t>
    </dgm:pt>
    <dgm:pt modelId="{F225A778-FD61-4270-9482-E7043E3CA788}" type="sibTrans" cxnId="{75AED2C5-C2BC-44BF-A517-8D042AC84180}">
      <dgm:prSet/>
      <dgm:spPr/>
      <dgm:t>
        <a:bodyPr/>
        <a:lstStyle/>
        <a:p>
          <a:endParaRPr lang="en-US"/>
        </a:p>
      </dgm:t>
    </dgm:pt>
    <dgm:pt modelId="{08450FD9-0B2A-42E8-A858-9B68E6C87A20}">
      <dgm:prSet/>
      <dgm:spPr/>
      <dgm:t>
        <a:bodyPr/>
        <a:lstStyle/>
        <a:p>
          <a:r>
            <a:rPr lang="el-GR"/>
            <a:t>Η διαβάθμιση (</a:t>
          </a:r>
          <a:r>
            <a:rPr lang="en-US"/>
            <a:t>grading) έ</a:t>
          </a:r>
          <a:r>
            <a:rPr lang="el-GR"/>
            <a:t>χει μεγαλύτερη κλινική αξία σε σχέση με τη σταδιοποίηση (</a:t>
          </a:r>
          <a:r>
            <a:rPr lang="en-US"/>
            <a:t>staging)</a:t>
          </a:r>
          <a:r>
            <a:rPr lang="el-GR"/>
            <a:t> -ΛΑΘΟΣ</a:t>
          </a:r>
          <a:endParaRPr lang="en-US"/>
        </a:p>
      </dgm:t>
    </dgm:pt>
    <dgm:pt modelId="{09863938-6320-4601-9215-539D84DD73EC}" type="parTrans" cxnId="{4A07DE42-B552-4B84-9B44-A676B82BA897}">
      <dgm:prSet/>
      <dgm:spPr/>
      <dgm:t>
        <a:bodyPr/>
        <a:lstStyle/>
        <a:p>
          <a:endParaRPr lang="en-US"/>
        </a:p>
      </dgm:t>
    </dgm:pt>
    <dgm:pt modelId="{D6C84BFD-0617-45B5-B3A5-370F2A5FFB26}" type="sibTrans" cxnId="{4A07DE42-B552-4B84-9B44-A676B82BA897}">
      <dgm:prSet/>
      <dgm:spPr/>
      <dgm:t>
        <a:bodyPr/>
        <a:lstStyle/>
        <a:p>
          <a:endParaRPr lang="en-US"/>
        </a:p>
      </dgm:t>
    </dgm:pt>
    <dgm:pt modelId="{30FB02F7-EDCF-014F-934A-0A7C86E58AE1}" type="pres">
      <dgm:prSet presAssocID="{E330F05A-E0C4-4837-858A-8A80E97673B6}" presName="linear" presStyleCnt="0">
        <dgm:presLayoutVars>
          <dgm:animLvl val="lvl"/>
          <dgm:resizeHandles val="exact"/>
        </dgm:presLayoutVars>
      </dgm:prSet>
      <dgm:spPr/>
      <dgm:t>
        <a:bodyPr/>
        <a:lstStyle/>
        <a:p>
          <a:endParaRPr lang="el-GR"/>
        </a:p>
      </dgm:t>
    </dgm:pt>
    <dgm:pt modelId="{5E5CFD77-6D7B-3B43-8154-10F66A23C099}" type="pres">
      <dgm:prSet presAssocID="{3E621148-513A-4D2D-B561-06A6F24419E5}" presName="parentText" presStyleLbl="node1" presStyleIdx="0" presStyleCnt="5">
        <dgm:presLayoutVars>
          <dgm:chMax val="0"/>
          <dgm:bulletEnabled val="1"/>
        </dgm:presLayoutVars>
      </dgm:prSet>
      <dgm:spPr/>
      <dgm:t>
        <a:bodyPr/>
        <a:lstStyle/>
        <a:p>
          <a:endParaRPr lang="el-GR"/>
        </a:p>
      </dgm:t>
    </dgm:pt>
    <dgm:pt modelId="{3589DE20-58C1-A147-9718-A04925C77F2A}" type="pres">
      <dgm:prSet presAssocID="{260630EF-5995-4EC5-8D40-F91743B4AAC7}" presName="spacer" presStyleCnt="0"/>
      <dgm:spPr/>
    </dgm:pt>
    <dgm:pt modelId="{BF73153F-654E-3340-9F93-F66D08AA399C}" type="pres">
      <dgm:prSet presAssocID="{ED216C0F-8FFC-4BFA-948D-212D59D5FEDD}" presName="parentText" presStyleLbl="node1" presStyleIdx="1" presStyleCnt="5">
        <dgm:presLayoutVars>
          <dgm:chMax val="0"/>
          <dgm:bulletEnabled val="1"/>
        </dgm:presLayoutVars>
      </dgm:prSet>
      <dgm:spPr/>
      <dgm:t>
        <a:bodyPr/>
        <a:lstStyle/>
        <a:p>
          <a:endParaRPr lang="el-GR"/>
        </a:p>
      </dgm:t>
    </dgm:pt>
    <dgm:pt modelId="{56C83A79-92E4-074D-BC35-CA61DD161F24}" type="pres">
      <dgm:prSet presAssocID="{6E76CE99-4095-4069-8482-A9B961A5E12A}" presName="spacer" presStyleCnt="0"/>
      <dgm:spPr/>
    </dgm:pt>
    <dgm:pt modelId="{AACAB2B8-77DF-3942-9562-D5208751A62A}" type="pres">
      <dgm:prSet presAssocID="{41196719-9FA9-4502-BAC3-A10FC24A259C}" presName="parentText" presStyleLbl="node1" presStyleIdx="2" presStyleCnt="5">
        <dgm:presLayoutVars>
          <dgm:chMax val="0"/>
          <dgm:bulletEnabled val="1"/>
        </dgm:presLayoutVars>
      </dgm:prSet>
      <dgm:spPr/>
      <dgm:t>
        <a:bodyPr/>
        <a:lstStyle/>
        <a:p>
          <a:endParaRPr lang="el-GR"/>
        </a:p>
      </dgm:t>
    </dgm:pt>
    <dgm:pt modelId="{695BE966-29D1-454F-8148-69C45C4C819F}" type="pres">
      <dgm:prSet presAssocID="{57B4078C-41E1-4664-963C-EAF1ABFA6AB3}" presName="spacer" presStyleCnt="0"/>
      <dgm:spPr/>
    </dgm:pt>
    <dgm:pt modelId="{A431FFDF-8EBD-684C-ACF2-8C0720D7EC30}" type="pres">
      <dgm:prSet presAssocID="{23CC4CB4-A76E-42E5-9FC0-A5B5F5CF23C5}" presName="parentText" presStyleLbl="node1" presStyleIdx="3" presStyleCnt="5">
        <dgm:presLayoutVars>
          <dgm:chMax val="0"/>
          <dgm:bulletEnabled val="1"/>
        </dgm:presLayoutVars>
      </dgm:prSet>
      <dgm:spPr/>
      <dgm:t>
        <a:bodyPr/>
        <a:lstStyle/>
        <a:p>
          <a:endParaRPr lang="el-GR"/>
        </a:p>
      </dgm:t>
    </dgm:pt>
    <dgm:pt modelId="{F970067F-F47B-4248-9CA3-BB354928D21D}" type="pres">
      <dgm:prSet presAssocID="{F225A778-FD61-4270-9482-E7043E3CA788}" presName="spacer" presStyleCnt="0"/>
      <dgm:spPr/>
    </dgm:pt>
    <dgm:pt modelId="{7CCF2A35-2C27-8A49-A7A1-65F79C7050E3}" type="pres">
      <dgm:prSet presAssocID="{08450FD9-0B2A-42E8-A858-9B68E6C87A20}" presName="parentText" presStyleLbl="node1" presStyleIdx="4" presStyleCnt="5">
        <dgm:presLayoutVars>
          <dgm:chMax val="0"/>
          <dgm:bulletEnabled val="1"/>
        </dgm:presLayoutVars>
      </dgm:prSet>
      <dgm:spPr/>
      <dgm:t>
        <a:bodyPr/>
        <a:lstStyle/>
        <a:p>
          <a:endParaRPr lang="el-GR"/>
        </a:p>
      </dgm:t>
    </dgm:pt>
  </dgm:ptLst>
  <dgm:cxnLst>
    <dgm:cxn modelId="{E2D7608C-B62B-5048-AB14-DE682BC33422}" type="presOf" srcId="{ED216C0F-8FFC-4BFA-948D-212D59D5FEDD}" destId="{BF73153F-654E-3340-9F93-F66D08AA399C}" srcOrd="0" destOrd="0" presId="urn:microsoft.com/office/officeart/2005/8/layout/vList2"/>
    <dgm:cxn modelId="{75AED2C5-C2BC-44BF-A517-8D042AC84180}" srcId="{E330F05A-E0C4-4837-858A-8A80E97673B6}" destId="{23CC4CB4-A76E-42E5-9FC0-A5B5F5CF23C5}" srcOrd="3" destOrd="0" parTransId="{EB56BC3D-47C0-48BA-8F90-AEFCD74D53AE}" sibTransId="{F225A778-FD61-4270-9482-E7043E3CA788}"/>
    <dgm:cxn modelId="{43052362-29B7-934C-A642-1CB52087C6D6}" type="presOf" srcId="{41196719-9FA9-4502-BAC3-A10FC24A259C}" destId="{AACAB2B8-77DF-3942-9562-D5208751A62A}" srcOrd="0" destOrd="0" presId="urn:microsoft.com/office/officeart/2005/8/layout/vList2"/>
    <dgm:cxn modelId="{4A07DE42-B552-4B84-9B44-A676B82BA897}" srcId="{E330F05A-E0C4-4837-858A-8A80E97673B6}" destId="{08450FD9-0B2A-42E8-A858-9B68E6C87A20}" srcOrd="4" destOrd="0" parTransId="{09863938-6320-4601-9215-539D84DD73EC}" sibTransId="{D6C84BFD-0617-45B5-B3A5-370F2A5FFB26}"/>
    <dgm:cxn modelId="{48A8B01F-CF57-6A4E-92D8-B8D3BCD2BB0E}" type="presOf" srcId="{23CC4CB4-A76E-42E5-9FC0-A5B5F5CF23C5}" destId="{A431FFDF-8EBD-684C-ACF2-8C0720D7EC30}" srcOrd="0" destOrd="0" presId="urn:microsoft.com/office/officeart/2005/8/layout/vList2"/>
    <dgm:cxn modelId="{8F30BFFE-0161-4D65-A28A-1C5EC82D06EF}" srcId="{E330F05A-E0C4-4837-858A-8A80E97673B6}" destId="{41196719-9FA9-4502-BAC3-A10FC24A259C}" srcOrd="2" destOrd="0" parTransId="{74356C8E-45C4-4849-97C8-EBE000FE7523}" sibTransId="{57B4078C-41E1-4664-963C-EAF1ABFA6AB3}"/>
    <dgm:cxn modelId="{9A42FAAC-4A19-9246-B112-8B21C8C8CFD9}" type="presOf" srcId="{08450FD9-0B2A-42E8-A858-9B68E6C87A20}" destId="{7CCF2A35-2C27-8A49-A7A1-65F79C7050E3}" srcOrd="0" destOrd="0" presId="urn:microsoft.com/office/officeart/2005/8/layout/vList2"/>
    <dgm:cxn modelId="{634D25F2-56BC-45DD-B63E-B7B94E0556BF}" srcId="{E330F05A-E0C4-4837-858A-8A80E97673B6}" destId="{ED216C0F-8FFC-4BFA-948D-212D59D5FEDD}" srcOrd="1" destOrd="0" parTransId="{CB8306F5-86A3-4086-AACE-CB0529FE25BD}" sibTransId="{6E76CE99-4095-4069-8482-A9B961A5E12A}"/>
    <dgm:cxn modelId="{4688F08B-86D6-480D-9413-B8E2DA380A1C}" srcId="{E330F05A-E0C4-4837-858A-8A80E97673B6}" destId="{3E621148-513A-4D2D-B561-06A6F24419E5}" srcOrd="0" destOrd="0" parTransId="{C5F144D6-859E-48D7-89AA-AEE3DEAF1A63}" sibTransId="{260630EF-5995-4EC5-8D40-F91743B4AAC7}"/>
    <dgm:cxn modelId="{4BF64F1C-2C89-7D4A-AC98-51D66EE0D854}" type="presOf" srcId="{E330F05A-E0C4-4837-858A-8A80E97673B6}" destId="{30FB02F7-EDCF-014F-934A-0A7C86E58AE1}" srcOrd="0" destOrd="0" presId="urn:microsoft.com/office/officeart/2005/8/layout/vList2"/>
    <dgm:cxn modelId="{D4434F96-B2E8-3643-826D-20BB7D616F15}" type="presOf" srcId="{3E621148-513A-4D2D-B561-06A6F24419E5}" destId="{5E5CFD77-6D7B-3B43-8154-10F66A23C099}" srcOrd="0" destOrd="0" presId="urn:microsoft.com/office/officeart/2005/8/layout/vList2"/>
    <dgm:cxn modelId="{1DEDAB43-C524-9048-96AE-F1708848EFFB}" type="presParOf" srcId="{30FB02F7-EDCF-014F-934A-0A7C86E58AE1}" destId="{5E5CFD77-6D7B-3B43-8154-10F66A23C099}" srcOrd="0" destOrd="0" presId="urn:microsoft.com/office/officeart/2005/8/layout/vList2"/>
    <dgm:cxn modelId="{C836E6F3-4BA1-C048-AD4D-5CBC2C78BF83}" type="presParOf" srcId="{30FB02F7-EDCF-014F-934A-0A7C86E58AE1}" destId="{3589DE20-58C1-A147-9718-A04925C77F2A}" srcOrd="1" destOrd="0" presId="urn:microsoft.com/office/officeart/2005/8/layout/vList2"/>
    <dgm:cxn modelId="{D8ABF358-CF8E-6D4C-B3C3-5FE4001E9D94}" type="presParOf" srcId="{30FB02F7-EDCF-014F-934A-0A7C86E58AE1}" destId="{BF73153F-654E-3340-9F93-F66D08AA399C}" srcOrd="2" destOrd="0" presId="urn:microsoft.com/office/officeart/2005/8/layout/vList2"/>
    <dgm:cxn modelId="{60B8D437-AD6B-B645-847A-2874255062EA}" type="presParOf" srcId="{30FB02F7-EDCF-014F-934A-0A7C86E58AE1}" destId="{56C83A79-92E4-074D-BC35-CA61DD161F24}" srcOrd="3" destOrd="0" presId="urn:microsoft.com/office/officeart/2005/8/layout/vList2"/>
    <dgm:cxn modelId="{9AF6B823-3565-9046-A457-3E73437A047B}" type="presParOf" srcId="{30FB02F7-EDCF-014F-934A-0A7C86E58AE1}" destId="{AACAB2B8-77DF-3942-9562-D5208751A62A}" srcOrd="4" destOrd="0" presId="urn:microsoft.com/office/officeart/2005/8/layout/vList2"/>
    <dgm:cxn modelId="{70A39A93-1981-FD45-A835-BFE127A9999F}" type="presParOf" srcId="{30FB02F7-EDCF-014F-934A-0A7C86E58AE1}" destId="{695BE966-29D1-454F-8148-69C45C4C819F}" srcOrd="5" destOrd="0" presId="urn:microsoft.com/office/officeart/2005/8/layout/vList2"/>
    <dgm:cxn modelId="{B395AAB5-33F7-7446-840C-773A804FF624}" type="presParOf" srcId="{30FB02F7-EDCF-014F-934A-0A7C86E58AE1}" destId="{A431FFDF-8EBD-684C-ACF2-8C0720D7EC30}" srcOrd="6" destOrd="0" presId="urn:microsoft.com/office/officeart/2005/8/layout/vList2"/>
    <dgm:cxn modelId="{ED49F824-CB6B-084E-BB55-02998541CBB5}" type="presParOf" srcId="{30FB02F7-EDCF-014F-934A-0A7C86E58AE1}" destId="{F970067F-F47B-4248-9CA3-BB354928D21D}" srcOrd="7" destOrd="0" presId="urn:microsoft.com/office/officeart/2005/8/layout/vList2"/>
    <dgm:cxn modelId="{F5FA2B3C-1852-7649-8876-49ACD0CD7C8C}" type="presParOf" srcId="{30FB02F7-EDCF-014F-934A-0A7C86E58AE1}" destId="{7CCF2A35-2C27-8A49-A7A1-65F79C7050E3}"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69F77-1D29-4B45-B6E2-BD892B60A233}">
      <dsp:nvSpPr>
        <dsp:cNvPr id="0" name=""/>
        <dsp:cNvSpPr/>
      </dsp:nvSpPr>
      <dsp:spPr>
        <a:xfrm>
          <a:off x="0" y="76589"/>
          <a:ext cx="6496050" cy="83537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ενδοεπιθηλιακά καρκινώματα είναι συστηματική νόσος</a:t>
          </a:r>
          <a:endParaRPr lang="en-US" sz="2100" kern="1200"/>
        </a:p>
      </dsp:txBody>
      <dsp:txXfrm>
        <a:off x="40780" y="117369"/>
        <a:ext cx="6414490" cy="753819"/>
      </dsp:txXfrm>
    </dsp:sp>
    <dsp:sp modelId="{671A32DE-2D6A-0543-92C5-328B35A83BB6}">
      <dsp:nvSpPr>
        <dsp:cNvPr id="0" name=""/>
        <dsp:cNvSpPr/>
      </dsp:nvSpPr>
      <dsp:spPr>
        <a:xfrm>
          <a:off x="0" y="972449"/>
          <a:ext cx="6496050" cy="835379"/>
        </a:xfrm>
        <a:prstGeom prst="round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Το τεράτωμα είναι πάντα κακοήθης όγκος</a:t>
          </a:r>
          <a:endParaRPr lang="en-US" sz="2100" kern="1200"/>
        </a:p>
      </dsp:txBody>
      <dsp:txXfrm>
        <a:off x="40780" y="1013229"/>
        <a:ext cx="6414490" cy="753819"/>
      </dsp:txXfrm>
    </dsp:sp>
    <dsp:sp modelId="{CCCF2261-D165-1B44-AE3A-5103FC2CE206}">
      <dsp:nvSpPr>
        <dsp:cNvPr id="0" name=""/>
        <dsp:cNvSpPr/>
      </dsp:nvSpPr>
      <dsp:spPr>
        <a:xfrm>
          <a:off x="0" y="1868309"/>
          <a:ext cx="6496050" cy="835379"/>
        </a:xfrm>
        <a:prstGeom prst="round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καλά διαφοροποιημένα καρκινώματα είναι κυρίως καλοήθεις παθήσεις</a:t>
          </a:r>
          <a:endParaRPr lang="en-US" sz="2100" kern="1200"/>
        </a:p>
      </dsp:txBody>
      <dsp:txXfrm>
        <a:off x="40780" y="1909089"/>
        <a:ext cx="6414490" cy="753819"/>
      </dsp:txXfrm>
    </dsp:sp>
    <dsp:sp modelId="{0F4298EE-7346-234E-9A42-65B644F5E6C7}">
      <dsp:nvSpPr>
        <dsp:cNvPr id="0" name=""/>
        <dsp:cNvSpPr/>
      </dsp:nvSpPr>
      <dsp:spPr>
        <a:xfrm>
          <a:off x="0" y="2764170"/>
          <a:ext cx="6496050" cy="835379"/>
        </a:xfrm>
        <a:prstGeom prst="round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καρκινώματα μεθίστανται  αρχικά στους επιχώριους λεμφαδένες</a:t>
          </a:r>
          <a:endParaRPr lang="en-US" sz="2100" kern="1200"/>
        </a:p>
      </dsp:txBody>
      <dsp:txXfrm>
        <a:off x="40780" y="2804950"/>
        <a:ext cx="6414490" cy="753819"/>
      </dsp:txXfrm>
    </dsp:sp>
    <dsp:sp modelId="{6B4F91ED-B355-6045-A431-1AC96993B00A}">
      <dsp:nvSpPr>
        <dsp:cNvPr id="0" name=""/>
        <dsp:cNvSpPr/>
      </dsp:nvSpPr>
      <dsp:spPr>
        <a:xfrm>
          <a:off x="0" y="3660030"/>
          <a:ext cx="6496050" cy="835379"/>
        </a:xfrm>
        <a:prstGeom prst="round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Το λέμφωμα και το μελάνωμα είναι καλοήθεις όγκοι </a:t>
          </a:r>
          <a:endParaRPr lang="en-US" sz="2100" kern="1200"/>
        </a:p>
      </dsp:txBody>
      <dsp:txXfrm>
        <a:off x="40780" y="3700810"/>
        <a:ext cx="6414490"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33074-51AC-094F-B40C-5626C7B80F83}">
      <dsp:nvSpPr>
        <dsp:cNvPr id="0" name=""/>
        <dsp:cNvSpPr/>
      </dsp:nvSpPr>
      <dsp:spPr>
        <a:xfrm>
          <a:off x="0" y="76589"/>
          <a:ext cx="6496050" cy="83537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ενδοεπιθηλιακά καρκινώματα είναι συστηματική νόσος – ΛΑΘΟΣ</a:t>
          </a:r>
          <a:endParaRPr lang="en-US" sz="2100" kern="1200"/>
        </a:p>
      </dsp:txBody>
      <dsp:txXfrm>
        <a:off x="40780" y="117369"/>
        <a:ext cx="6414490" cy="753819"/>
      </dsp:txXfrm>
    </dsp:sp>
    <dsp:sp modelId="{38B6E4A3-E4A8-AF47-9948-1DDB583BA4E9}">
      <dsp:nvSpPr>
        <dsp:cNvPr id="0" name=""/>
        <dsp:cNvSpPr/>
      </dsp:nvSpPr>
      <dsp:spPr>
        <a:xfrm>
          <a:off x="0" y="972449"/>
          <a:ext cx="6496050" cy="835379"/>
        </a:xfrm>
        <a:prstGeom prst="round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Το τεράτωμα είναι πάντα κακοήθης όγκος - ΛΑΘΟΣ</a:t>
          </a:r>
          <a:endParaRPr lang="en-US" sz="2100" kern="1200"/>
        </a:p>
      </dsp:txBody>
      <dsp:txXfrm>
        <a:off x="40780" y="1013229"/>
        <a:ext cx="6414490" cy="753819"/>
      </dsp:txXfrm>
    </dsp:sp>
    <dsp:sp modelId="{4E369335-6B16-AB46-8358-02B95A49514F}">
      <dsp:nvSpPr>
        <dsp:cNvPr id="0" name=""/>
        <dsp:cNvSpPr/>
      </dsp:nvSpPr>
      <dsp:spPr>
        <a:xfrm>
          <a:off x="0" y="1868309"/>
          <a:ext cx="6496050" cy="835379"/>
        </a:xfrm>
        <a:prstGeom prst="round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καλά διαφοροποιημένα καρκινώματα είναι κυρίως καλοήθεις παθήσεις - ΛΑΘΟΣ</a:t>
          </a:r>
          <a:endParaRPr lang="en-US" sz="2100" kern="1200"/>
        </a:p>
      </dsp:txBody>
      <dsp:txXfrm>
        <a:off x="40780" y="1909089"/>
        <a:ext cx="6414490" cy="753819"/>
      </dsp:txXfrm>
    </dsp:sp>
    <dsp:sp modelId="{E67134B3-5ECB-0C4A-A324-1B2592DAA4C9}">
      <dsp:nvSpPr>
        <dsp:cNvPr id="0" name=""/>
        <dsp:cNvSpPr/>
      </dsp:nvSpPr>
      <dsp:spPr>
        <a:xfrm>
          <a:off x="0" y="2764170"/>
          <a:ext cx="6496050" cy="835379"/>
        </a:xfrm>
        <a:prstGeom prst="round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καρκινώματα μεθίστανται  αρχικά στους επιχώριους λεμφαδένες- ΣΩΣΤΟ</a:t>
          </a:r>
          <a:endParaRPr lang="en-US" sz="2100" kern="1200"/>
        </a:p>
      </dsp:txBody>
      <dsp:txXfrm>
        <a:off x="40780" y="2804950"/>
        <a:ext cx="6414490" cy="753819"/>
      </dsp:txXfrm>
    </dsp:sp>
    <dsp:sp modelId="{E84DD123-56F1-254A-8B95-19820589258E}">
      <dsp:nvSpPr>
        <dsp:cNvPr id="0" name=""/>
        <dsp:cNvSpPr/>
      </dsp:nvSpPr>
      <dsp:spPr>
        <a:xfrm>
          <a:off x="0" y="3660030"/>
          <a:ext cx="6496050" cy="835379"/>
        </a:xfrm>
        <a:prstGeom prst="round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Το λέμφωμα και το μελάνωμα είναι καλοήθεις όγκοι - ΛΑΘΟΣ</a:t>
          </a:r>
          <a:endParaRPr lang="en-US" sz="2100" kern="1200"/>
        </a:p>
      </dsp:txBody>
      <dsp:txXfrm>
        <a:off x="40780" y="3700810"/>
        <a:ext cx="6414490" cy="753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BC9A9-9A3B-8F4C-96AB-B3893D39C313}">
      <dsp:nvSpPr>
        <dsp:cNvPr id="0" name=""/>
        <dsp:cNvSpPr/>
      </dsp:nvSpPr>
      <dsp:spPr>
        <a:xfrm>
          <a:off x="0" y="76589"/>
          <a:ext cx="6496050" cy="83537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Ο όροι δυσπλασία και διαφοροποίηση είναι ταυτόσημοι</a:t>
          </a:r>
          <a:endParaRPr lang="en-US" sz="2100" kern="1200"/>
        </a:p>
      </dsp:txBody>
      <dsp:txXfrm>
        <a:off x="40780" y="117369"/>
        <a:ext cx="6414490" cy="753819"/>
      </dsp:txXfrm>
    </dsp:sp>
    <dsp:sp modelId="{C02F7247-E06E-0E43-BA42-4DD89730B4FC}">
      <dsp:nvSpPr>
        <dsp:cNvPr id="0" name=""/>
        <dsp:cNvSpPr/>
      </dsp:nvSpPr>
      <dsp:spPr>
        <a:xfrm>
          <a:off x="0" y="972449"/>
          <a:ext cx="6496050" cy="835379"/>
        </a:xfrm>
        <a:prstGeom prst="round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Η δυσπλασία εξελίσσεται πάντα σε καρκίνο</a:t>
          </a:r>
          <a:endParaRPr lang="en-US" sz="2100" kern="1200"/>
        </a:p>
      </dsp:txBody>
      <dsp:txXfrm>
        <a:off x="40780" y="1013229"/>
        <a:ext cx="6414490" cy="753819"/>
      </dsp:txXfrm>
    </dsp:sp>
    <dsp:sp modelId="{8EFE0026-97EC-FA44-9BAA-0BBCF185CB51}">
      <dsp:nvSpPr>
        <dsp:cNvPr id="0" name=""/>
        <dsp:cNvSpPr/>
      </dsp:nvSpPr>
      <dsp:spPr>
        <a:xfrm>
          <a:off x="0" y="1868309"/>
          <a:ext cx="6496050" cy="835379"/>
        </a:xfrm>
        <a:prstGeom prst="round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Τα σαρκώματα μεθίστανται κυρίως αιματογενώς</a:t>
          </a:r>
          <a:endParaRPr lang="en-US" sz="2100" kern="1200"/>
        </a:p>
      </dsp:txBody>
      <dsp:txXfrm>
        <a:off x="40780" y="1909089"/>
        <a:ext cx="6414490" cy="753819"/>
      </dsp:txXfrm>
    </dsp:sp>
    <dsp:sp modelId="{A281AF4A-7801-8C4D-B7F4-651E9A9CDAF1}">
      <dsp:nvSpPr>
        <dsp:cNvPr id="0" name=""/>
        <dsp:cNvSpPr/>
      </dsp:nvSpPr>
      <dsp:spPr>
        <a:xfrm>
          <a:off x="0" y="2764170"/>
          <a:ext cx="6496050" cy="835379"/>
        </a:xfrm>
        <a:prstGeom prst="round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Το συχνότερο παρανεοπλασματικό σύνδρομο είναι η υπερασβεστιαιμία</a:t>
          </a:r>
          <a:endParaRPr lang="en-US" sz="2100" kern="1200"/>
        </a:p>
      </dsp:txBody>
      <dsp:txXfrm>
        <a:off x="40780" y="2804950"/>
        <a:ext cx="6414490" cy="753819"/>
      </dsp:txXfrm>
    </dsp:sp>
    <dsp:sp modelId="{BA83D1CF-5749-6248-A1FA-F6D154099684}">
      <dsp:nvSpPr>
        <dsp:cNvPr id="0" name=""/>
        <dsp:cNvSpPr/>
      </dsp:nvSpPr>
      <dsp:spPr>
        <a:xfrm>
          <a:off x="0" y="3660030"/>
          <a:ext cx="6496050" cy="835379"/>
        </a:xfrm>
        <a:prstGeom prst="round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a:t>Η διαβάθμιση (</a:t>
          </a:r>
          <a:r>
            <a:rPr lang="en-US" sz="2100" kern="1200"/>
            <a:t>grading) έ</a:t>
          </a:r>
          <a:r>
            <a:rPr lang="el-GR" sz="2100" kern="1200"/>
            <a:t>χει μεγαλύτερη κλινική αξία σε σχέση με τη σταδιοποίηση (</a:t>
          </a:r>
          <a:r>
            <a:rPr lang="en-US" sz="2100" kern="1200"/>
            <a:t>staging)</a:t>
          </a:r>
        </a:p>
      </dsp:txBody>
      <dsp:txXfrm>
        <a:off x="40780" y="3700810"/>
        <a:ext cx="6414490" cy="753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CFD77-6D7B-3B43-8154-10F66A23C099}">
      <dsp:nvSpPr>
        <dsp:cNvPr id="0" name=""/>
        <dsp:cNvSpPr/>
      </dsp:nvSpPr>
      <dsp:spPr>
        <a:xfrm>
          <a:off x="0" y="181800"/>
          <a:ext cx="6496050" cy="79560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t>Ο όροι δυσπλασία και διαφοροποίηση είναι ταυτόσημοι – ΛΑΘΟΣ</a:t>
          </a:r>
          <a:endParaRPr lang="en-US" sz="2000" kern="1200"/>
        </a:p>
      </dsp:txBody>
      <dsp:txXfrm>
        <a:off x="38838" y="220638"/>
        <a:ext cx="6418374" cy="717924"/>
      </dsp:txXfrm>
    </dsp:sp>
    <dsp:sp modelId="{BF73153F-654E-3340-9F93-F66D08AA399C}">
      <dsp:nvSpPr>
        <dsp:cNvPr id="0" name=""/>
        <dsp:cNvSpPr/>
      </dsp:nvSpPr>
      <dsp:spPr>
        <a:xfrm>
          <a:off x="0" y="1035000"/>
          <a:ext cx="6496050" cy="795600"/>
        </a:xfrm>
        <a:prstGeom prst="round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t>Η δυσπλασία εξελίσσεται πάντα σε καρκίνο - ΛΑΘΟΣ</a:t>
          </a:r>
          <a:endParaRPr lang="en-US" sz="2000" kern="1200"/>
        </a:p>
      </dsp:txBody>
      <dsp:txXfrm>
        <a:off x="38838" y="1073838"/>
        <a:ext cx="6418374" cy="717924"/>
      </dsp:txXfrm>
    </dsp:sp>
    <dsp:sp modelId="{AACAB2B8-77DF-3942-9562-D5208751A62A}">
      <dsp:nvSpPr>
        <dsp:cNvPr id="0" name=""/>
        <dsp:cNvSpPr/>
      </dsp:nvSpPr>
      <dsp:spPr>
        <a:xfrm>
          <a:off x="0" y="1888200"/>
          <a:ext cx="6496050" cy="795600"/>
        </a:xfrm>
        <a:prstGeom prst="round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t>Τα σαρκώματα μεθίστανται κυρίως αιματογενώς - ΣΩΣΤΟ</a:t>
          </a:r>
          <a:endParaRPr lang="en-US" sz="2000" kern="1200"/>
        </a:p>
      </dsp:txBody>
      <dsp:txXfrm>
        <a:off x="38838" y="1927038"/>
        <a:ext cx="6418374" cy="717924"/>
      </dsp:txXfrm>
    </dsp:sp>
    <dsp:sp modelId="{A431FFDF-8EBD-684C-ACF2-8C0720D7EC30}">
      <dsp:nvSpPr>
        <dsp:cNvPr id="0" name=""/>
        <dsp:cNvSpPr/>
      </dsp:nvSpPr>
      <dsp:spPr>
        <a:xfrm>
          <a:off x="0" y="2741400"/>
          <a:ext cx="6496050" cy="795600"/>
        </a:xfrm>
        <a:prstGeom prst="round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t>Το συχνότερο παρανεοπλασματικό σύνδρομο είναι η υπερασβεστιαιμία - ΣΩΣΤΟ</a:t>
          </a:r>
          <a:endParaRPr lang="en-US" sz="2000" kern="1200"/>
        </a:p>
      </dsp:txBody>
      <dsp:txXfrm>
        <a:off x="38838" y="2780238"/>
        <a:ext cx="6418374" cy="717924"/>
      </dsp:txXfrm>
    </dsp:sp>
    <dsp:sp modelId="{7CCF2A35-2C27-8A49-A7A1-65F79C7050E3}">
      <dsp:nvSpPr>
        <dsp:cNvPr id="0" name=""/>
        <dsp:cNvSpPr/>
      </dsp:nvSpPr>
      <dsp:spPr>
        <a:xfrm>
          <a:off x="0" y="3594600"/>
          <a:ext cx="6496050" cy="795600"/>
        </a:xfrm>
        <a:prstGeom prst="round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a:t>Η διαβάθμιση (</a:t>
          </a:r>
          <a:r>
            <a:rPr lang="en-US" sz="2000" kern="1200"/>
            <a:t>grading) έ</a:t>
          </a:r>
          <a:r>
            <a:rPr lang="el-GR" sz="2000" kern="1200"/>
            <a:t>χει μεγαλύτερη κλινική αξία σε σχέση με τη σταδιοποίηση (</a:t>
          </a:r>
          <a:r>
            <a:rPr lang="en-US" sz="2000" kern="1200"/>
            <a:t>staging)</a:t>
          </a:r>
          <a:r>
            <a:rPr lang="el-GR" sz="2000" kern="1200"/>
            <a:t> -ΛΑΘΟΣ</a:t>
          </a:r>
          <a:endParaRPr lang="en-US" sz="2000" kern="1200"/>
        </a:p>
      </dsp:txBody>
      <dsp:txXfrm>
        <a:off x="38838" y="3633438"/>
        <a:ext cx="6418374" cy="7179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DF307-BF22-2244-AB78-D2924D2DCDCB}" type="datetimeFigureOut">
              <a:rPr lang="el-GR" smtClean="0"/>
              <a:pPr/>
              <a:t>17/3/2021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03D2D-A184-B344-8531-7CECBFD0A101}" type="slidenum">
              <a:rPr lang="el-GR" smtClean="0"/>
              <a:pPr/>
              <a:t>‹#›</a:t>
            </a:fld>
            <a:endParaRPr lang="el-GR"/>
          </a:p>
        </p:txBody>
      </p:sp>
    </p:spTree>
    <p:extLst>
      <p:ext uri="{BB962C8B-B14F-4D97-AF65-F5344CB8AC3E}">
        <p14:creationId xmlns:p14="http://schemas.microsoft.com/office/powerpoint/2010/main" xmlns="" val="344039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7A03D2D-A184-B344-8531-7CECBFD0A101}" type="slidenum">
              <a:rPr lang="el-GR" smtClean="0"/>
              <a:pPr/>
              <a:t>8</a:t>
            </a:fld>
            <a:endParaRPr lang="el-GR"/>
          </a:p>
        </p:txBody>
      </p:sp>
    </p:spTree>
    <p:extLst>
      <p:ext uri="{BB962C8B-B14F-4D97-AF65-F5344CB8AC3E}">
        <p14:creationId xmlns:p14="http://schemas.microsoft.com/office/powerpoint/2010/main" xmlns="" val="3322016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1428197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9BCF36B-82E2-F243-A89F-5F2B73A38FF1}" type="datetimeFigureOut">
              <a:rPr lang="el-GR" smtClean="0"/>
              <a:pPr/>
              <a:t>17/3/2021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30207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142176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xmlns="" val="1502891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026195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1541230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10295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81176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54477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666326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400961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9BCF36B-82E2-F243-A89F-5F2B73A38FF1}" type="datetimeFigureOut">
              <a:rPr lang="el-GR" smtClean="0"/>
              <a:pPr/>
              <a:t>17/3/2021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1546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C9BCF36B-82E2-F243-A89F-5F2B73A38FF1}" type="datetimeFigureOut">
              <a:rPr lang="el-GR" smtClean="0"/>
              <a:pPr/>
              <a:t>17/3/2021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67850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15419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95638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C9BCF36B-82E2-F243-A89F-5F2B73A38FF1}" type="datetimeFigureOut">
              <a:rPr lang="el-GR" smtClean="0"/>
              <a:pPr/>
              <a:t>17/3/2021</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128549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9BCF36B-82E2-F243-A89F-5F2B73A38FF1}" type="datetimeFigureOut">
              <a:rPr lang="el-GR" smtClean="0"/>
              <a:pPr/>
              <a:t>17/3/2021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86721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9BCF36B-82E2-F243-A89F-5F2B73A38FF1}" type="datetimeFigureOut">
              <a:rPr lang="el-GR" smtClean="0"/>
              <a:pPr/>
              <a:t>17/3/2021</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E1DF3F-4E96-684B-AA8D-41641CA09911}" type="slidenum">
              <a:rPr lang="el-GR" smtClean="0"/>
              <a:pPr/>
              <a:t>‹#›</a:t>
            </a:fld>
            <a:endParaRPr lang="el-GR"/>
          </a:p>
        </p:txBody>
      </p:sp>
    </p:spTree>
    <p:extLst>
      <p:ext uri="{BB962C8B-B14F-4D97-AF65-F5344CB8AC3E}">
        <p14:creationId xmlns:p14="http://schemas.microsoft.com/office/powerpoint/2010/main" xmlns="" val="2426958864"/>
      </p:ext>
    </p:extLst>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22C48AA-70AC-EF44-8343-7489D5908136}"/>
              </a:ext>
            </a:extLst>
          </p:cNvPr>
          <p:cNvSpPr>
            <a:spLocks noGrp="1"/>
          </p:cNvSpPr>
          <p:nvPr>
            <p:ph type="ctrTitle"/>
          </p:nvPr>
        </p:nvSpPr>
        <p:spPr>
          <a:xfrm>
            <a:off x="1598504" y="963167"/>
            <a:ext cx="8825658" cy="2677648"/>
          </a:xfrm>
        </p:spPr>
        <p:txBody>
          <a:bodyPr/>
          <a:lstStyle/>
          <a:p>
            <a:pPr algn="ctr"/>
            <a:r>
              <a:rPr lang="el-GR" sz="5400" b="1" dirty="0">
                <a:latin typeface="+mn-lt"/>
              </a:rPr>
              <a:t>ΝΕΟΠΛΑΣΜΑΤΑ</a:t>
            </a:r>
          </a:p>
        </p:txBody>
      </p:sp>
      <p:sp>
        <p:nvSpPr>
          <p:cNvPr id="7" name="TextBox 6">
            <a:extLst>
              <a:ext uri="{FF2B5EF4-FFF2-40B4-BE49-F238E27FC236}">
                <a16:creationId xmlns:a16="http://schemas.microsoft.com/office/drawing/2014/main" xmlns="" id="{8109A22F-65FE-E147-B417-955C160A7D7F}"/>
              </a:ext>
            </a:extLst>
          </p:cNvPr>
          <p:cNvSpPr txBox="1"/>
          <p:nvPr/>
        </p:nvSpPr>
        <p:spPr>
          <a:xfrm>
            <a:off x="2116666" y="4854222"/>
            <a:ext cx="7958667" cy="954107"/>
          </a:xfrm>
          <a:prstGeom prst="rect">
            <a:avLst/>
          </a:prstGeom>
          <a:noFill/>
        </p:spPr>
        <p:txBody>
          <a:bodyPr wrap="square" rtlCol="0">
            <a:spAutoFit/>
          </a:bodyPr>
          <a:lstStyle/>
          <a:p>
            <a:pPr algn="ctr"/>
            <a:r>
              <a:rPr lang="el-GR" sz="2000" b="1" dirty="0"/>
              <a:t>Δέσποινα </a:t>
            </a:r>
            <a:r>
              <a:rPr lang="el-GR" sz="2000" b="1" dirty="0" err="1"/>
              <a:t>Μυωτέρη</a:t>
            </a:r>
            <a:endParaRPr lang="el-GR" sz="2000" b="1" dirty="0"/>
          </a:p>
          <a:p>
            <a:pPr algn="ctr"/>
            <a:r>
              <a:rPr lang="el-GR" dirty="0" err="1"/>
              <a:t>Παθολογοανατομικό</a:t>
            </a:r>
            <a:r>
              <a:rPr lang="el-GR" dirty="0"/>
              <a:t> Εργαστήριο</a:t>
            </a:r>
          </a:p>
          <a:p>
            <a:pPr algn="ctr"/>
            <a:r>
              <a:rPr lang="el-GR" dirty="0"/>
              <a:t>Αρεταίειο Νοσοκομείο</a:t>
            </a:r>
          </a:p>
        </p:txBody>
      </p:sp>
    </p:spTree>
    <p:extLst>
      <p:ext uri="{BB962C8B-B14F-4D97-AF65-F5344CB8AC3E}">
        <p14:creationId xmlns:p14="http://schemas.microsoft.com/office/powerpoint/2010/main" xmlns="" val="307359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CC8D252-8044-458D-A776-6A5833FEFD2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xmlns="" id="{E884AA69-7728-499C-8FA7-A3FCA738EB7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xmlns="" id="{79760FB8-CC91-426C-9EF3-A58786866B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xmlns="" id="{CE274F2C-FBD9-4A60-B6A0-FB7532F599F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xmlns="" id="{D543DFE3-F007-48D9-A223-F7351802D47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xmlns="" id="{09E7EBD1-9868-4F2F-B4FF-A89B93CFB6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xmlns="" id="{5141C085-496E-426D-A873-77E40E68BA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Εικόνα 4">
            <a:extLst>
              <a:ext uri="{FF2B5EF4-FFF2-40B4-BE49-F238E27FC236}">
                <a16:creationId xmlns:a16="http://schemas.microsoft.com/office/drawing/2014/main" xmlns="" id="{D30C8FF2-899D-2247-9851-69348D94ED6C}"/>
              </a:ext>
            </a:extLst>
          </p:cNvPr>
          <p:cNvPicPr>
            <a:picLocks noChangeAspect="1"/>
          </p:cNvPicPr>
          <p:nvPr/>
        </p:nvPicPr>
        <p:blipFill>
          <a:blip r:embed="rId6"/>
          <a:stretch>
            <a:fillRect/>
          </a:stretch>
        </p:blipFill>
        <p:spPr>
          <a:xfrm>
            <a:off x="928561" y="643467"/>
            <a:ext cx="4721478" cy="5571066"/>
          </a:xfrm>
          <a:prstGeom prst="rect">
            <a:avLst/>
          </a:prstGeom>
        </p:spPr>
      </p:pic>
      <p:pic>
        <p:nvPicPr>
          <p:cNvPr id="7" name="Εικόνα 6" descr="Εικόνα που περιέχει κείμενο&#10;&#10;Περιγραφή που δημιουργήθηκε αυτόματα">
            <a:extLst>
              <a:ext uri="{FF2B5EF4-FFF2-40B4-BE49-F238E27FC236}">
                <a16:creationId xmlns:a16="http://schemas.microsoft.com/office/drawing/2014/main" xmlns="" id="{B585CC46-3965-2646-A12A-A65BCDA9B2E1}"/>
              </a:ext>
            </a:extLst>
          </p:cNvPr>
          <p:cNvPicPr>
            <a:picLocks noChangeAspect="1"/>
          </p:cNvPicPr>
          <p:nvPr/>
        </p:nvPicPr>
        <p:blipFill>
          <a:blip r:embed="rId7"/>
          <a:stretch>
            <a:fillRect/>
          </a:stretch>
        </p:blipFill>
        <p:spPr>
          <a:xfrm>
            <a:off x="6256865" y="889000"/>
            <a:ext cx="5423959" cy="5207000"/>
          </a:xfrm>
          <a:prstGeom prst="rect">
            <a:avLst/>
          </a:prstGeom>
        </p:spPr>
      </p:pic>
    </p:spTree>
    <p:extLst>
      <p:ext uri="{BB962C8B-B14F-4D97-AF65-F5344CB8AC3E}">
        <p14:creationId xmlns:p14="http://schemas.microsoft.com/office/powerpoint/2010/main" xmlns="" val="370619940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descr="Εικόνα που περιέχει κείμενο, ηλεκτρονικές συσκευές, στιγμιότυπο οθόνης&#10;&#10;Περιγραφή που δημιουργήθηκε αυτόματα">
            <a:extLst>
              <a:ext uri="{FF2B5EF4-FFF2-40B4-BE49-F238E27FC236}">
                <a16:creationId xmlns:a16="http://schemas.microsoft.com/office/drawing/2014/main" xmlns="" id="{BC734545-057F-7C47-A161-568E4690035A}"/>
              </a:ext>
            </a:extLst>
          </p:cNvPr>
          <p:cNvPicPr>
            <a:picLocks noChangeAspect="1"/>
          </p:cNvPicPr>
          <p:nvPr/>
        </p:nvPicPr>
        <p:blipFill>
          <a:blip r:embed="rId2"/>
          <a:stretch>
            <a:fillRect/>
          </a:stretch>
        </p:blipFill>
        <p:spPr>
          <a:xfrm>
            <a:off x="468311" y="1246884"/>
            <a:ext cx="5723582" cy="4364232"/>
          </a:xfrm>
          <a:prstGeom prst="rect">
            <a:avLst/>
          </a:prstGeom>
          <a:effectLst/>
        </p:spPr>
      </p:pic>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xmlns="" id="{9028B1DD-55EC-5C49-BC20-CC2E5675D39D}"/>
              </a:ext>
            </a:extLst>
          </p:cNvPr>
          <p:cNvPicPr>
            <a:picLocks noChangeAspect="1"/>
          </p:cNvPicPr>
          <p:nvPr/>
        </p:nvPicPr>
        <p:blipFill>
          <a:blip r:embed="rId3"/>
          <a:stretch>
            <a:fillRect/>
          </a:stretch>
        </p:blipFill>
        <p:spPr>
          <a:xfrm>
            <a:off x="6556787" y="1246885"/>
            <a:ext cx="4522520" cy="4364232"/>
          </a:xfrm>
          <a:prstGeom prst="rect">
            <a:avLst/>
          </a:prstGeom>
          <a:effectLst/>
        </p:spPr>
      </p:pic>
    </p:spTree>
    <p:extLst>
      <p:ext uri="{BB962C8B-B14F-4D97-AF65-F5344CB8AC3E}">
        <p14:creationId xmlns:p14="http://schemas.microsoft.com/office/powerpoint/2010/main" xmlns="" val="206780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96104CC-8395-E040-A622-93B36A15AF21}"/>
              </a:ext>
            </a:extLst>
          </p:cNvPr>
          <p:cNvSpPr>
            <a:spLocks noGrp="1"/>
          </p:cNvSpPr>
          <p:nvPr>
            <p:ph type="title"/>
          </p:nvPr>
        </p:nvSpPr>
        <p:spPr>
          <a:xfrm>
            <a:off x="424752" y="709196"/>
            <a:ext cx="9404723" cy="874277"/>
          </a:xfrm>
        </p:spPr>
        <p:txBody>
          <a:bodyPr/>
          <a:lstStyle/>
          <a:p>
            <a:r>
              <a:rPr lang="el-GR" sz="3200" dirty="0"/>
              <a:t>Σωληνώδες Αδένωμα (</a:t>
            </a:r>
            <a:r>
              <a:rPr lang="en-US" sz="3200" dirty="0"/>
              <a:t>Tubular adenoma)</a:t>
            </a:r>
            <a:endParaRPr lang="el-GR" sz="3200" dirty="0"/>
          </a:p>
        </p:txBody>
      </p:sp>
      <p:pic>
        <p:nvPicPr>
          <p:cNvPr id="4" name="Εικόνα 3" descr="Εικόνα που περιέχει κείμενο, ροζ&#10;&#10;Περιγραφή που δημιουργήθηκε αυτόματα">
            <a:extLst>
              <a:ext uri="{FF2B5EF4-FFF2-40B4-BE49-F238E27FC236}">
                <a16:creationId xmlns:a16="http://schemas.microsoft.com/office/drawing/2014/main" xmlns="" id="{32C71904-9555-4640-B75C-C5E11107AEF7}"/>
              </a:ext>
            </a:extLst>
          </p:cNvPr>
          <p:cNvPicPr>
            <a:picLocks noChangeAspect="1"/>
          </p:cNvPicPr>
          <p:nvPr/>
        </p:nvPicPr>
        <p:blipFill>
          <a:blip r:embed="rId2"/>
          <a:stretch>
            <a:fillRect/>
          </a:stretch>
        </p:blipFill>
        <p:spPr>
          <a:xfrm>
            <a:off x="607329" y="2062976"/>
            <a:ext cx="5120681" cy="4233231"/>
          </a:xfrm>
          <a:prstGeom prst="rect">
            <a:avLst/>
          </a:prstGeom>
          <a:effectLst/>
        </p:spPr>
      </p:pic>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xmlns="" id="{7818CD90-ECEA-CB48-A06A-09093C17EA51}"/>
              </a:ext>
            </a:extLst>
          </p:cNvPr>
          <p:cNvPicPr>
            <a:picLocks noChangeAspect="1"/>
          </p:cNvPicPr>
          <p:nvPr/>
        </p:nvPicPr>
        <p:blipFill>
          <a:blip r:embed="rId3"/>
          <a:stretch>
            <a:fillRect/>
          </a:stretch>
        </p:blipFill>
        <p:spPr>
          <a:xfrm>
            <a:off x="6463991" y="2062976"/>
            <a:ext cx="5021766" cy="4233231"/>
          </a:xfrm>
          <a:prstGeom prst="rect">
            <a:avLst/>
          </a:prstGeom>
          <a:effectLst/>
        </p:spPr>
      </p:pic>
    </p:spTree>
    <p:extLst>
      <p:ext uri="{BB962C8B-B14F-4D97-AF65-F5344CB8AC3E}">
        <p14:creationId xmlns:p14="http://schemas.microsoft.com/office/powerpoint/2010/main" xmlns="" val="31763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96029FC-19AB-7241-A4C5-60DE95A948A5}"/>
              </a:ext>
            </a:extLst>
          </p:cNvPr>
          <p:cNvSpPr>
            <a:spLocks noGrp="1"/>
          </p:cNvSpPr>
          <p:nvPr>
            <p:ph type="title"/>
          </p:nvPr>
        </p:nvSpPr>
        <p:spPr>
          <a:xfrm>
            <a:off x="646111" y="452718"/>
            <a:ext cx="9404723" cy="632370"/>
          </a:xfrm>
        </p:spPr>
        <p:txBody>
          <a:bodyPr/>
          <a:lstStyle/>
          <a:p>
            <a:r>
              <a:rPr lang="el-GR" sz="2800" dirty="0" err="1"/>
              <a:t>Λαχνωτ</a:t>
            </a:r>
            <a:r>
              <a:rPr lang="en-US" sz="2800" dirty="0" err="1"/>
              <a:t>ό</a:t>
            </a:r>
            <a:r>
              <a:rPr lang="el-GR" sz="2800" dirty="0"/>
              <a:t> αδένωμα </a:t>
            </a:r>
            <a:r>
              <a:rPr lang="en-US" sz="2800" dirty="0"/>
              <a:t>(Villous adenoma)</a:t>
            </a:r>
            <a:endParaRPr lang="el-GR" sz="2800" dirty="0"/>
          </a:p>
        </p:txBody>
      </p:sp>
      <p:pic>
        <p:nvPicPr>
          <p:cNvPr id="4" name="Θέση περιεχομένου 4">
            <a:extLst>
              <a:ext uri="{FF2B5EF4-FFF2-40B4-BE49-F238E27FC236}">
                <a16:creationId xmlns:a16="http://schemas.microsoft.com/office/drawing/2014/main" xmlns="" id="{51A56399-414E-1147-862C-BED1E8D41468}"/>
              </a:ext>
            </a:extLst>
          </p:cNvPr>
          <p:cNvPicPr>
            <a:picLocks noChangeAspect="1"/>
          </p:cNvPicPr>
          <p:nvPr/>
        </p:nvPicPr>
        <p:blipFill>
          <a:blip r:embed="rId2"/>
          <a:stretch>
            <a:fillRect/>
          </a:stretch>
        </p:blipFill>
        <p:spPr>
          <a:xfrm>
            <a:off x="646111" y="1428750"/>
            <a:ext cx="5046513" cy="4430894"/>
          </a:xfrm>
          <a:prstGeom prst="rect">
            <a:avLst/>
          </a:prstGeom>
          <a:effectLst/>
        </p:spPr>
      </p:pic>
      <p:pic>
        <p:nvPicPr>
          <p:cNvPr id="5" name="Εικόνα 4">
            <a:extLst>
              <a:ext uri="{FF2B5EF4-FFF2-40B4-BE49-F238E27FC236}">
                <a16:creationId xmlns:a16="http://schemas.microsoft.com/office/drawing/2014/main" xmlns="" id="{1AC7A171-9C4C-CA4D-AF83-AD38C409A0F5}"/>
              </a:ext>
            </a:extLst>
          </p:cNvPr>
          <p:cNvPicPr>
            <a:picLocks noChangeAspect="1"/>
          </p:cNvPicPr>
          <p:nvPr/>
        </p:nvPicPr>
        <p:blipFill>
          <a:blip r:embed="rId3"/>
          <a:stretch>
            <a:fillRect/>
          </a:stretch>
        </p:blipFill>
        <p:spPr>
          <a:xfrm>
            <a:off x="6718444" y="1428750"/>
            <a:ext cx="5046512" cy="4430893"/>
          </a:xfrm>
          <a:prstGeom prst="rect">
            <a:avLst/>
          </a:prstGeom>
          <a:effectLst/>
        </p:spPr>
      </p:pic>
    </p:spTree>
    <p:extLst>
      <p:ext uri="{BB962C8B-B14F-4D97-AF65-F5344CB8AC3E}">
        <p14:creationId xmlns:p14="http://schemas.microsoft.com/office/powerpoint/2010/main" xmlns="" val="2803179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665D07D-9498-CF4C-B960-DA2065928CB4}"/>
              </a:ext>
            </a:extLst>
          </p:cNvPr>
          <p:cNvSpPr>
            <a:spLocks noGrp="1"/>
          </p:cNvSpPr>
          <p:nvPr>
            <p:ph type="title"/>
          </p:nvPr>
        </p:nvSpPr>
        <p:spPr>
          <a:xfrm>
            <a:off x="646111" y="452718"/>
            <a:ext cx="9404723" cy="1022514"/>
          </a:xfrm>
        </p:spPr>
        <p:txBody>
          <a:bodyPr/>
          <a:lstStyle/>
          <a:p>
            <a:pPr algn="ctr"/>
            <a:r>
              <a:rPr lang="el-GR" sz="2800" dirty="0" err="1"/>
              <a:t>Σωληνολαχνωτ</a:t>
            </a:r>
            <a:r>
              <a:rPr lang="en-US" sz="2800" dirty="0" err="1"/>
              <a:t>ό</a:t>
            </a:r>
            <a:r>
              <a:rPr lang="el-GR" sz="2800" dirty="0"/>
              <a:t> αδένωμα</a:t>
            </a:r>
            <a:br>
              <a:rPr lang="el-GR" sz="2800" dirty="0"/>
            </a:br>
            <a:r>
              <a:rPr lang="el-GR" sz="2800" dirty="0"/>
              <a:t>(</a:t>
            </a:r>
            <a:r>
              <a:rPr lang="en-US" sz="2800" dirty="0" err="1"/>
              <a:t>Tubulovillous</a:t>
            </a:r>
            <a:r>
              <a:rPr lang="en-US" sz="2800" dirty="0"/>
              <a:t> adenoma)</a:t>
            </a:r>
            <a:endParaRPr lang="el-GR" sz="2800" dirty="0"/>
          </a:p>
        </p:txBody>
      </p:sp>
      <p:pic>
        <p:nvPicPr>
          <p:cNvPr id="5" name="Εικόνα 4">
            <a:extLst>
              <a:ext uri="{FF2B5EF4-FFF2-40B4-BE49-F238E27FC236}">
                <a16:creationId xmlns:a16="http://schemas.microsoft.com/office/drawing/2014/main" xmlns="" id="{B075BB3A-1B13-6E47-ACEA-DC0D661B31B1}"/>
              </a:ext>
            </a:extLst>
          </p:cNvPr>
          <p:cNvPicPr>
            <a:picLocks noChangeAspect="1"/>
          </p:cNvPicPr>
          <p:nvPr/>
        </p:nvPicPr>
        <p:blipFill>
          <a:blip r:embed="rId2"/>
          <a:stretch>
            <a:fillRect/>
          </a:stretch>
        </p:blipFill>
        <p:spPr>
          <a:xfrm>
            <a:off x="971550" y="1819397"/>
            <a:ext cx="4614863" cy="4585885"/>
          </a:xfrm>
          <a:prstGeom prst="rect">
            <a:avLst/>
          </a:prstGeom>
          <a:effectLst/>
        </p:spPr>
      </p:pic>
      <p:pic>
        <p:nvPicPr>
          <p:cNvPr id="6" name="Εικόνα 5" descr="Εικόνα που περιέχει κείμενο, λουλούδι&#10;&#10;Περιγραφή που δημιουργήθηκε αυτόματα">
            <a:extLst>
              <a:ext uri="{FF2B5EF4-FFF2-40B4-BE49-F238E27FC236}">
                <a16:creationId xmlns:a16="http://schemas.microsoft.com/office/drawing/2014/main" xmlns="" id="{A1B3E52D-F23E-154B-9CD8-274A1E9D6C89}"/>
              </a:ext>
            </a:extLst>
          </p:cNvPr>
          <p:cNvPicPr>
            <a:picLocks noChangeAspect="1"/>
          </p:cNvPicPr>
          <p:nvPr/>
        </p:nvPicPr>
        <p:blipFill>
          <a:blip r:embed="rId3"/>
          <a:stretch>
            <a:fillRect/>
          </a:stretch>
        </p:blipFill>
        <p:spPr>
          <a:xfrm>
            <a:off x="6605589" y="1796098"/>
            <a:ext cx="4797927" cy="4498059"/>
          </a:xfrm>
          <a:prstGeom prst="rect">
            <a:avLst/>
          </a:prstGeom>
          <a:effectLst/>
        </p:spPr>
      </p:pic>
    </p:spTree>
    <p:extLst>
      <p:ext uri="{BB962C8B-B14F-4D97-AF65-F5344CB8AC3E}">
        <p14:creationId xmlns:p14="http://schemas.microsoft.com/office/powerpoint/2010/main" xmlns="" val="402956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82D1265B-FB74-5F4D-ABF8-55FAB6DBBCEB}"/>
              </a:ext>
            </a:extLst>
          </p:cNvPr>
          <p:cNvPicPr>
            <a:picLocks noChangeAspect="1"/>
          </p:cNvPicPr>
          <p:nvPr/>
        </p:nvPicPr>
        <p:blipFill>
          <a:blip r:embed="rId2"/>
          <a:stretch>
            <a:fillRect/>
          </a:stretch>
        </p:blipFill>
        <p:spPr>
          <a:xfrm>
            <a:off x="1739900" y="2693482"/>
            <a:ext cx="8742522" cy="3643817"/>
          </a:xfrm>
          <a:prstGeom prst="rect">
            <a:avLst/>
          </a:prstGeom>
          <a:effectLst/>
        </p:spPr>
      </p:pic>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xmlns="" id="{73865A6C-3D63-E747-ACBF-E2BD2DD732D3}"/>
              </a:ext>
            </a:extLst>
          </p:cNvPr>
          <p:cNvPicPr>
            <a:picLocks noGrp="1" noChangeAspect="1"/>
          </p:cNvPicPr>
          <p:nvPr>
            <p:ph idx="1"/>
          </p:nvPr>
        </p:nvPicPr>
        <p:blipFill>
          <a:blip r:embed="rId3"/>
          <a:stretch>
            <a:fillRect/>
          </a:stretch>
        </p:blipFill>
        <p:spPr>
          <a:xfrm>
            <a:off x="330200" y="164085"/>
            <a:ext cx="3746500" cy="2055431"/>
          </a:xfrm>
          <a:prstGeom prst="rect">
            <a:avLst/>
          </a:prstGeom>
          <a:effectLst/>
        </p:spPr>
      </p:pic>
    </p:spTree>
    <p:extLst>
      <p:ext uri="{BB962C8B-B14F-4D97-AF65-F5344CB8AC3E}">
        <p14:creationId xmlns:p14="http://schemas.microsoft.com/office/powerpoint/2010/main" xmlns="" val="395163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5B40590-B992-F645-A208-477BBE86840E}"/>
              </a:ext>
            </a:extLst>
          </p:cNvPr>
          <p:cNvSpPr>
            <a:spLocks noGrp="1"/>
          </p:cNvSpPr>
          <p:nvPr>
            <p:ph type="title"/>
          </p:nvPr>
        </p:nvSpPr>
        <p:spPr>
          <a:xfrm>
            <a:off x="646111" y="452718"/>
            <a:ext cx="9404723" cy="842682"/>
          </a:xfrm>
        </p:spPr>
        <p:txBody>
          <a:bodyPr/>
          <a:lstStyle/>
          <a:p>
            <a:r>
              <a:rPr lang="el-GR" sz="3200" dirty="0"/>
              <a:t>Κακοήθεις Όγκοι-Ονοματολογία</a:t>
            </a:r>
          </a:p>
        </p:txBody>
      </p:sp>
      <p:sp>
        <p:nvSpPr>
          <p:cNvPr id="3" name="Θέση περιεχομένου 2">
            <a:extLst>
              <a:ext uri="{FF2B5EF4-FFF2-40B4-BE49-F238E27FC236}">
                <a16:creationId xmlns:a16="http://schemas.microsoft.com/office/drawing/2014/main" xmlns="" id="{44418233-14A9-294D-93A6-F1E4975962DF}"/>
              </a:ext>
            </a:extLst>
          </p:cNvPr>
          <p:cNvSpPr>
            <a:spLocks noGrp="1"/>
          </p:cNvSpPr>
          <p:nvPr>
            <p:ph idx="1"/>
          </p:nvPr>
        </p:nvSpPr>
        <p:spPr>
          <a:xfrm>
            <a:off x="646112" y="1472540"/>
            <a:ext cx="9602294" cy="4513778"/>
          </a:xfrm>
        </p:spPr>
        <p:txBody>
          <a:bodyPr>
            <a:normAutofit/>
          </a:bodyPr>
          <a:lstStyle/>
          <a:p>
            <a:pPr marL="0" indent="0">
              <a:buNone/>
            </a:pPr>
            <a:r>
              <a:rPr lang="el-GR" dirty="0"/>
              <a:t>Οι κακοήθεις όγκοι που προέρχονται από τον </a:t>
            </a:r>
            <a:r>
              <a:rPr lang="el-GR" dirty="0" err="1"/>
              <a:t>μεσεγχυματικό</a:t>
            </a:r>
            <a:r>
              <a:rPr lang="el-GR" dirty="0"/>
              <a:t> ιστό καλούνται </a:t>
            </a:r>
            <a:r>
              <a:rPr lang="el-GR" dirty="0">
                <a:solidFill>
                  <a:srgbClr val="92D050"/>
                </a:solidFill>
              </a:rPr>
              <a:t>σαρκώματα</a:t>
            </a:r>
          </a:p>
          <a:p>
            <a:pPr marL="0" indent="0">
              <a:buNone/>
            </a:pPr>
            <a:r>
              <a:rPr lang="el-GR" sz="1600" dirty="0"/>
              <a:t>Παραδείγματα:</a:t>
            </a:r>
          </a:p>
          <a:p>
            <a:pPr>
              <a:buFont typeface="Arial" panose="020B0604020202020204" pitchFamily="34" charset="0"/>
              <a:buChar char="•"/>
            </a:pPr>
            <a:r>
              <a:rPr lang="el-GR" sz="1600" dirty="0"/>
              <a:t>Ινώδης ιστός: </a:t>
            </a:r>
            <a:r>
              <a:rPr lang="el-GR" sz="1600" dirty="0" err="1"/>
              <a:t>ινοσάρκωμα</a:t>
            </a:r>
            <a:endParaRPr lang="el-GR" sz="1600" dirty="0"/>
          </a:p>
          <a:p>
            <a:pPr>
              <a:buFont typeface="Arial" panose="020B0604020202020204" pitchFamily="34" charset="0"/>
              <a:buChar char="•"/>
            </a:pPr>
            <a:r>
              <a:rPr lang="el-GR" sz="1600" dirty="0"/>
              <a:t>Χόνδρινος ιστός: </a:t>
            </a:r>
            <a:r>
              <a:rPr lang="el-GR" sz="1600" dirty="0" err="1"/>
              <a:t>χονδροσάρκωμα</a:t>
            </a:r>
            <a:endParaRPr lang="el-GR" sz="1600" dirty="0"/>
          </a:p>
          <a:p>
            <a:pPr>
              <a:buFont typeface="Arial" panose="020B0604020202020204" pitchFamily="34" charset="0"/>
              <a:buChar char="•"/>
            </a:pPr>
            <a:r>
              <a:rPr lang="el-GR" sz="1600" dirty="0"/>
              <a:t>Οστίτης ιστός: οστεοσάρκωμα</a:t>
            </a:r>
          </a:p>
          <a:p>
            <a:pPr>
              <a:buFont typeface="Arial" panose="020B0604020202020204" pitchFamily="34" charset="0"/>
              <a:buChar char="•"/>
            </a:pPr>
            <a:r>
              <a:rPr lang="el-GR" sz="1600" dirty="0"/>
              <a:t>Λιπώδης ιστός: </a:t>
            </a:r>
            <a:r>
              <a:rPr lang="el-GR" sz="1600" dirty="0" err="1"/>
              <a:t>λιποσάρκωμα</a:t>
            </a:r>
            <a:endParaRPr lang="el-GR" sz="1600" dirty="0"/>
          </a:p>
          <a:p>
            <a:pPr>
              <a:buFont typeface="Arial" panose="020B0604020202020204" pitchFamily="34" charset="0"/>
              <a:buChar char="•"/>
            </a:pPr>
            <a:r>
              <a:rPr lang="el-GR" sz="1600" dirty="0"/>
              <a:t>Λείος μυϊκός ιστός: </a:t>
            </a:r>
            <a:r>
              <a:rPr lang="el-GR" sz="1600" dirty="0" err="1"/>
              <a:t>λειομυοσάρκωμα</a:t>
            </a:r>
            <a:endParaRPr lang="el-GR" sz="1600" dirty="0"/>
          </a:p>
          <a:p>
            <a:pPr>
              <a:buFont typeface="Arial" panose="020B0604020202020204" pitchFamily="34" charset="0"/>
              <a:buChar char="•"/>
            </a:pPr>
            <a:r>
              <a:rPr lang="el-GR" sz="1600" dirty="0"/>
              <a:t>Σκελετικός μυϊκός ιστός: </a:t>
            </a:r>
            <a:r>
              <a:rPr lang="el-GR" sz="1600" dirty="0" err="1"/>
              <a:t>ραβδομυοσάρκωμα</a:t>
            </a:r>
            <a:endParaRPr lang="el-GR" sz="1600" dirty="0"/>
          </a:p>
          <a:p>
            <a:pPr>
              <a:buFont typeface="Arial" panose="020B0604020202020204" pitchFamily="34" charset="0"/>
              <a:buChar char="•"/>
            </a:pPr>
            <a:r>
              <a:rPr lang="el-GR" sz="1600" dirty="0"/>
              <a:t>Αιμοφόρα αγγεία: </a:t>
            </a:r>
            <a:r>
              <a:rPr lang="el-GR" sz="1600" dirty="0" err="1"/>
              <a:t>αγγειοσάρκωμα</a:t>
            </a:r>
            <a:endParaRPr lang="el-GR" sz="1600" dirty="0"/>
          </a:p>
          <a:p>
            <a:pPr>
              <a:buFont typeface="Arial" panose="020B0604020202020204" pitchFamily="34" charset="0"/>
              <a:buChar char="•"/>
            </a:pPr>
            <a:endParaRPr lang="el-GR" dirty="0">
              <a:solidFill>
                <a:srgbClr val="92D050"/>
              </a:solidFill>
            </a:endParaRPr>
          </a:p>
        </p:txBody>
      </p:sp>
    </p:spTree>
    <p:extLst>
      <p:ext uri="{BB962C8B-B14F-4D97-AF65-F5344CB8AC3E}">
        <p14:creationId xmlns:p14="http://schemas.microsoft.com/office/powerpoint/2010/main" xmlns="" val="165166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984196"/>
          </a:xfrm>
        </p:spPr>
        <p:txBody>
          <a:bodyPr/>
          <a:lstStyle/>
          <a:p>
            <a:r>
              <a:rPr lang="el-GR" sz="3200" dirty="0" smtClean="0"/>
              <a:t>Κακοήθεις Όγκοι-Ονοματολογία</a:t>
            </a:r>
            <a:endParaRPr lang="el-GR" sz="3200" dirty="0"/>
          </a:p>
        </p:txBody>
      </p:sp>
      <p:sp>
        <p:nvSpPr>
          <p:cNvPr id="3" name="2 - Θέση περιεχομένου"/>
          <p:cNvSpPr>
            <a:spLocks noGrp="1"/>
          </p:cNvSpPr>
          <p:nvPr>
            <p:ph idx="1"/>
          </p:nvPr>
        </p:nvSpPr>
        <p:spPr>
          <a:xfrm>
            <a:off x="646111" y="1436914"/>
            <a:ext cx="8946541" cy="4195481"/>
          </a:xfrm>
        </p:spPr>
        <p:txBody>
          <a:bodyPr/>
          <a:lstStyle/>
          <a:p>
            <a:pPr marL="0" indent="0">
              <a:buNone/>
            </a:pPr>
            <a:r>
              <a:rPr lang="el-GR" dirty="0" smtClean="0"/>
              <a:t>Τα κακοήθη νεοπλάσματα επιθηλιακής προέλευσης (από </a:t>
            </a:r>
            <a:r>
              <a:rPr lang="el-GR" dirty="0" smtClean="0"/>
              <a:t>οποιοδήποτε </a:t>
            </a:r>
            <a:r>
              <a:rPr lang="el-GR" dirty="0" smtClean="0"/>
              <a:t>βλαστικό στρώμα) καλούνται </a:t>
            </a:r>
            <a:r>
              <a:rPr lang="el-GR" dirty="0" smtClean="0">
                <a:solidFill>
                  <a:srgbClr val="92D050"/>
                </a:solidFill>
              </a:rPr>
              <a:t>καρκινώματα</a:t>
            </a:r>
            <a:endParaRPr lang="el-GR" dirty="0" smtClean="0"/>
          </a:p>
          <a:p>
            <a:pPr marL="0" indent="0">
              <a:buNone/>
            </a:pPr>
            <a:r>
              <a:rPr lang="el-GR" dirty="0" smtClean="0"/>
              <a:t>Παραδείγματα</a:t>
            </a:r>
          </a:p>
          <a:p>
            <a:pPr>
              <a:buFont typeface="Arial" panose="020B0604020202020204" pitchFamily="34" charset="0"/>
              <a:buChar char="•"/>
            </a:pPr>
            <a:r>
              <a:rPr lang="el-GR" dirty="0" smtClean="0"/>
              <a:t>Πλακώδες ή </a:t>
            </a:r>
            <a:r>
              <a:rPr lang="el-GR" dirty="0" err="1" smtClean="0"/>
              <a:t>ακανθοκυτταρικό</a:t>
            </a:r>
            <a:r>
              <a:rPr lang="el-GR" dirty="0" smtClean="0"/>
              <a:t> καρκίνωμα (στην επιδερμίδα)</a:t>
            </a:r>
          </a:p>
          <a:p>
            <a:pPr>
              <a:buFont typeface="Arial" panose="020B0604020202020204" pitchFamily="34" charset="0"/>
              <a:buChar char="•"/>
            </a:pPr>
            <a:r>
              <a:rPr lang="el-GR" dirty="0" err="1" smtClean="0"/>
              <a:t>Αδενοκαρκίνωμα</a:t>
            </a:r>
            <a:r>
              <a:rPr lang="el-GR" dirty="0" smtClean="0"/>
              <a:t>, όταν σχηματίζει αδενικούς σχηματισμούς (π.χ. παχύ έντερο)</a:t>
            </a:r>
          </a:p>
          <a:p>
            <a:pPr>
              <a:buFont typeface="Arial" panose="020B0604020202020204" pitchFamily="34" charset="0"/>
              <a:buChar char="•"/>
            </a:pPr>
            <a:r>
              <a:rPr lang="el-GR" dirty="0" err="1" smtClean="0"/>
              <a:t>Ουροθηλιακό</a:t>
            </a:r>
            <a:r>
              <a:rPr lang="el-GR" dirty="0" smtClean="0"/>
              <a:t> (από μεταβατικό επιθήλιο) καρκίνωμα (στην ουροδόχο κύστη)</a:t>
            </a:r>
          </a:p>
          <a:p>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4E7307E-E884-A24B-A540-356C8A742FB4}"/>
              </a:ext>
            </a:extLst>
          </p:cNvPr>
          <p:cNvSpPr>
            <a:spLocks noGrp="1"/>
          </p:cNvSpPr>
          <p:nvPr>
            <p:ph type="title"/>
          </p:nvPr>
        </p:nvSpPr>
        <p:spPr>
          <a:xfrm>
            <a:off x="646111" y="609601"/>
            <a:ext cx="6246093" cy="969817"/>
          </a:xfrm>
        </p:spPr>
        <p:txBody>
          <a:bodyPr>
            <a:normAutofit/>
          </a:bodyPr>
          <a:lstStyle/>
          <a:p>
            <a:r>
              <a:rPr lang="el-GR" sz="3200" dirty="0"/>
              <a:t>Ονοματολογία-Μεικτοί Όγκοι</a:t>
            </a:r>
          </a:p>
        </p:txBody>
      </p:sp>
      <p:pic>
        <p:nvPicPr>
          <p:cNvPr id="5" name="Εικόνα 4" descr="Εικόνα που περιέχει κείμενο, ύφασμα&#10;&#10;Περιγραφή που δημιουργήθηκε αυτόματα">
            <a:extLst>
              <a:ext uri="{FF2B5EF4-FFF2-40B4-BE49-F238E27FC236}">
                <a16:creationId xmlns:a16="http://schemas.microsoft.com/office/drawing/2014/main" xmlns="" id="{AE1381E0-D977-F945-B932-F2C1540FD22F}"/>
              </a:ext>
            </a:extLst>
          </p:cNvPr>
          <p:cNvPicPr>
            <a:picLocks noChangeAspect="1"/>
          </p:cNvPicPr>
          <p:nvPr/>
        </p:nvPicPr>
        <p:blipFill rotWithShape="1">
          <a:blip r:embed="rId3"/>
          <a:srcRect l="2611" r="1830" b="2"/>
          <a:stretch/>
        </p:blipFill>
        <p:spPr>
          <a:xfrm>
            <a:off x="7554138" y="609137"/>
            <a:ext cx="3990161" cy="2766290"/>
          </a:xfrm>
          <a:prstGeom prst="rect">
            <a:avLst/>
          </a:prstGeom>
          <a:effectLst>
            <a:outerShdw blurRad="50800" dist="38100" dir="5400000" algn="t" rotWithShape="0">
              <a:prstClr val="black">
                <a:alpha val="43000"/>
              </a:prstClr>
            </a:outerShdw>
          </a:effectLst>
        </p:spPr>
      </p:pic>
      <p:sp>
        <p:nvSpPr>
          <p:cNvPr id="15" name="Rectangle 14">
            <a:extLst>
              <a:ext uri="{FF2B5EF4-FFF2-40B4-BE49-F238E27FC236}">
                <a16:creationId xmlns:a16="http://schemas.microsoft.com/office/drawing/2014/main" xmlns="" id="{BFBBEF31-49A6-486E-B647-0808BB47F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Θέση περιεχομένου 2">
            <a:extLst>
              <a:ext uri="{FF2B5EF4-FFF2-40B4-BE49-F238E27FC236}">
                <a16:creationId xmlns:a16="http://schemas.microsoft.com/office/drawing/2014/main" xmlns="" id="{DFB5B711-6D02-5249-A779-AAFA8AFE9709}"/>
              </a:ext>
            </a:extLst>
          </p:cNvPr>
          <p:cNvSpPr>
            <a:spLocks noGrp="1"/>
          </p:cNvSpPr>
          <p:nvPr>
            <p:ph idx="1"/>
          </p:nvPr>
        </p:nvSpPr>
        <p:spPr>
          <a:xfrm>
            <a:off x="642175" y="1816926"/>
            <a:ext cx="6253484" cy="4431474"/>
          </a:xfrm>
        </p:spPr>
        <p:txBody>
          <a:bodyPr>
            <a:normAutofit/>
          </a:bodyPr>
          <a:lstStyle/>
          <a:p>
            <a:pPr algn="just">
              <a:buFont typeface="Arial" panose="020B0604020202020204" pitchFamily="34" charset="0"/>
              <a:buChar char="•"/>
            </a:pPr>
            <a:r>
              <a:rPr lang="el-GR" dirty="0"/>
              <a:t>Στα καλοήθη και  διαφοροποιημένα κακοήθη νεοπλάσματα, τα παρεγχυματικά κύτταρα φέρουν μια στενή </a:t>
            </a:r>
            <a:r>
              <a:rPr lang="el-GR" dirty="0">
                <a:solidFill>
                  <a:srgbClr val="00B050"/>
                </a:solidFill>
              </a:rPr>
              <a:t>ομοιότητα</a:t>
            </a:r>
            <a:r>
              <a:rPr lang="el-GR" dirty="0"/>
              <a:t> μεταξύ τους</a:t>
            </a:r>
          </a:p>
          <a:p>
            <a:pPr algn="just">
              <a:buFont typeface="Arial" panose="020B0604020202020204" pitchFamily="34" charset="0"/>
              <a:buChar char="•"/>
            </a:pPr>
            <a:r>
              <a:rPr lang="el-GR" dirty="0"/>
              <a:t>Σπάνια, διαφορετική διαφοροποίηση μιας μονής σειράς παρεγχυματικών κυττάρων σε έναν άλλο ιστό δημιουργεί αυτό που καλείται μεικτός όγκος</a:t>
            </a:r>
          </a:p>
          <a:p>
            <a:pPr algn="just">
              <a:buFont typeface="Arial" panose="020B0604020202020204" pitchFamily="34" charset="0"/>
              <a:buChar char="•"/>
            </a:pPr>
            <a:r>
              <a:rPr lang="el-GR" dirty="0"/>
              <a:t>Το καλύτερο παράδειγμα είναι ο μεικτός όγκος προέλευσης από τους σιελογόνους αδένες – </a:t>
            </a:r>
            <a:r>
              <a:rPr lang="el-GR" dirty="0">
                <a:solidFill>
                  <a:srgbClr val="00B050"/>
                </a:solidFill>
              </a:rPr>
              <a:t>πλειόμορφο αδένωμα</a:t>
            </a:r>
          </a:p>
        </p:txBody>
      </p:sp>
      <p:pic>
        <p:nvPicPr>
          <p:cNvPr id="7" name="Εικόνα 6" descr="Εικόνα που περιέχει κλινοσκεπάσματα&#10;&#10;Περιγραφή που δημιουργήθηκε αυτόματα">
            <a:extLst>
              <a:ext uri="{FF2B5EF4-FFF2-40B4-BE49-F238E27FC236}">
                <a16:creationId xmlns:a16="http://schemas.microsoft.com/office/drawing/2014/main" xmlns="" id="{744DD976-AB5C-554B-A9EB-ED53572B958F}"/>
              </a:ext>
            </a:extLst>
          </p:cNvPr>
          <p:cNvPicPr>
            <a:picLocks noChangeAspect="1"/>
          </p:cNvPicPr>
          <p:nvPr/>
        </p:nvPicPr>
        <p:blipFill rotWithShape="1">
          <a:blip r:embed="rId4"/>
          <a:srcRect l="5161" r="-2" b="-2"/>
          <a:stretch/>
        </p:blipFill>
        <p:spPr>
          <a:xfrm>
            <a:off x="7554138" y="3482108"/>
            <a:ext cx="3990161" cy="276629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xmlns="" val="3384863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2E74999-E3CE-7341-B3B5-353F2B946BCD}"/>
              </a:ext>
            </a:extLst>
          </p:cNvPr>
          <p:cNvSpPr>
            <a:spLocks noGrp="1"/>
          </p:cNvSpPr>
          <p:nvPr>
            <p:ph type="title"/>
          </p:nvPr>
        </p:nvSpPr>
        <p:spPr/>
        <p:txBody>
          <a:bodyPr/>
          <a:lstStyle/>
          <a:p>
            <a:r>
              <a:rPr lang="el-GR" sz="3600" dirty="0"/>
              <a:t>Ονοματολογία-</a:t>
            </a:r>
            <a:r>
              <a:rPr lang="el-GR" sz="3600" dirty="0" err="1"/>
              <a:t>Τεράτωμα</a:t>
            </a:r>
            <a:endParaRPr lang="el-GR" sz="3600" dirty="0"/>
          </a:p>
        </p:txBody>
      </p:sp>
      <p:sp>
        <p:nvSpPr>
          <p:cNvPr id="3" name="Θέση περιεχομένου 2">
            <a:extLst>
              <a:ext uri="{FF2B5EF4-FFF2-40B4-BE49-F238E27FC236}">
                <a16:creationId xmlns:a16="http://schemas.microsoft.com/office/drawing/2014/main" xmlns="" id="{46BF9EC2-6CAA-7747-8351-14E56C056551}"/>
              </a:ext>
            </a:extLst>
          </p:cNvPr>
          <p:cNvSpPr>
            <a:spLocks noGrp="1"/>
          </p:cNvSpPr>
          <p:nvPr>
            <p:ph idx="1"/>
          </p:nvPr>
        </p:nvSpPr>
        <p:spPr>
          <a:xfrm>
            <a:off x="645131" y="1549400"/>
            <a:ext cx="10073669" cy="4698999"/>
          </a:xfrm>
        </p:spPr>
        <p:txBody>
          <a:bodyPr>
            <a:normAutofit/>
          </a:bodyPr>
          <a:lstStyle/>
          <a:p>
            <a:pPr algn="just">
              <a:buFont typeface="Arial" panose="020B0604020202020204" pitchFamily="34" charset="0"/>
              <a:buChar char="•"/>
            </a:pPr>
            <a:r>
              <a:rPr lang="el-GR" dirty="0"/>
              <a:t>Η μεγαλύτερη πλειοψηφία των όγκων, ακόμα και των μεικτών όγκων, αποτελούνται από κύτταρα αντιπροσωπευτικά ενός βλαστικού δέρματος</a:t>
            </a:r>
          </a:p>
          <a:p>
            <a:pPr algn="just">
              <a:buFont typeface="Arial" panose="020B0604020202020204" pitchFamily="34" charset="0"/>
              <a:buChar char="•"/>
            </a:pPr>
            <a:r>
              <a:rPr lang="el-GR" dirty="0"/>
              <a:t>Τα </a:t>
            </a:r>
            <a:r>
              <a:rPr lang="el-GR" dirty="0" err="1">
                <a:solidFill>
                  <a:srgbClr val="00B050"/>
                </a:solidFill>
              </a:rPr>
              <a:t>τερατώματα</a:t>
            </a:r>
            <a:r>
              <a:rPr lang="el-GR" dirty="0"/>
              <a:t> αντιπροσωπεύουν μια ποικιλία παρεγχυματικού τύπου κυττάρων, προερχόμενων από περισσότερα του ενός βλαστικά δέρματα, συνήθως και από τα τρία</a:t>
            </a:r>
          </a:p>
          <a:p>
            <a:pPr algn="just">
              <a:buFont typeface="Arial" panose="020B0604020202020204" pitchFamily="34" charset="0"/>
              <a:buChar char="•"/>
            </a:pPr>
            <a:r>
              <a:rPr lang="el-GR" dirty="0"/>
              <a:t>Προκύπτουν από κύτταρα που είναι πολυδύναμα και έτσι εντοπίζονται κυρίως στις </a:t>
            </a:r>
            <a:r>
              <a:rPr lang="el-GR" dirty="0" err="1"/>
              <a:t>γονάδες</a:t>
            </a:r>
            <a:endParaRPr lang="el-GR" dirty="0"/>
          </a:p>
          <a:p>
            <a:pPr algn="just">
              <a:buFont typeface="Arial" panose="020B0604020202020204" pitchFamily="34" charset="0"/>
              <a:buChar char="•"/>
            </a:pPr>
            <a:r>
              <a:rPr lang="el-GR" dirty="0"/>
              <a:t>Τα κύτταρα διαφοροποιούνται προς διάφορες βλαστικές σειρές, παράγοντας ιστούς, που μπορούν να </a:t>
            </a:r>
            <a:r>
              <a:rPr lang="el-GR" dirty="0" err="1"/>
              <a:t>ταυτοποιηθούν</a:t>
            </a:r>
            <a:r>
              <a:rPr lang="el-GR" dirty="0"/>
              <a:t> σε κάθε ιστό του σώματος (δέρμα, λίπος, μυς, έντερο, δόντια)</a:t>
            </a:r>
          </a:p>
          <a:p>
            <a:pPr algn="just">
              <a:buFont typeface="Arial" panose="020B0604020202020204" pitchFamily="34" charset="0"/>
              <a:buChar char="•"/>
            </a:pPr>
            <a:r>
              <a:rPr lang="el-GR" dirty="0"/>
              <a:t>Τυπικό παράδειγμα το κυστικό </a:t>
            </a:r>
            <a:r>
              <a:rPr lang="el-GR" dirty="0" err="1"/>
              <a:t>τεράτωμα</a:t>
            </a:r>
            <a:r>
              <a:rPr lang="el-GR" dirty="0"/>
              <a:t> της ωοθήκης</a:t>
            </a:r>
          </a:p>
        </p:txBody>
      </p:sp>
    </p:spTree>
    <p:extLst>
      <p:ext uri="{BB962C8B-B14F-4D97-AF65-F5344CB8AC3E}">
        <p14:creationId xmlns:p14="http://schemas.microsoft.com/office/powerpoint/2010/main" xmlns="" val="406027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8EAE119-A397-9A4D-A8CB-586A40753A19}"/>
              </a:ext>
            </a:extLst>
          </p:cNvPr>
          <p:cNvSpPr>
            <a:spLocks noGrp="1"/>
          </p:cNvSpPr>
          <p:nvPr>
            <p:ph type="title"/>
          </p:nvPr>
        </p:nvSpPr>
        <p:spPr>
          <a:xfrm>
            <a:off x="609535" y="299253"/>
            <a:ext cx="9404723" cy="1005218"/>
          </a:xfrm>
        </p:spPr>
        <p:txBody>
          <a:bodyPr/>
          <a:lstStyle/>
          <a:p>
            <a:r>
              <a:rPr lang="en-US" sz="3200" dirty="0"/>
              <a:t>Neoplasia</a:t>
            </a:r>
            <a:br>
              <a:rPr lang="en-US" sz="3200" dirty="0"/>
            </a:br>
            <a:r>
              <a:rPr lang="en-US" sz="3200" dirty="0"/>
              <a:t>[G. </a:t>
            </a:r>
            <a:r>
              <a:rPr lang="en-US" sz="3200" i="1" dirty="0" err="1"/>
              <a:t>neos</a:t>
            </a:r>
            <a:r>
              <a:rPr lang="en-US" sz="3200" dirty="0"/>
              <a:t>, new + G. </a:t>
            </a:r>
            <a:r>
              <a:rPr lang="en-US" sz="3200" i="1" dirty="0" err="1"/>
              <a:t>plasis</a:t>
            </a:r>
            <a:r>
              <a:rPr lang="en-US" sz="3200" i="1" dirty="0"/>
              <a:t>, </a:t>
            </a:r>
            <a:r>
              <a:rPr lang="en-US" sz="3200" dirty="0"/>
              <a:t>a molding]</a:t>
            </a:r>
            <a:endParaRPr lang="el-GR" sz="3200" i="1" dirty="0"/>
          </a:p>
        </p:txBody>
      </p:sp>
      <p:sp>
        <p:nvSpPr>
          <p:cNvPr id="3" name="Θέση περιεχομένου 2">
            <a:extLst>
              <a:ext uri="{FF2B5EF4-FFF2-40B4-BE49-F238E27FC236}">
                <a16:creationId xmlns:a16="http://schemas.microsoft.com/office/drawing/2014/main" xmlns="" id="{64DB6F5B-9C31-8849-A718-6E63244B7BF2}"/>
              </a:ext>
            </a:extLst>
          </p:cNvPr>
          <p:cNvSpPr>
            <a:spLocks noGrp="1"/>
          </p:cNvSpPr>
          <p:nvPr>
            <p:ph idx="1"/>
          </p:nvPr>
        </p:nvSpPr>
        <p:spPr>
          <a:xfrm>
            <a:off x="755904" y="1402080"/>
            <a:ext cx="10765536" cy="5230368"/>
          </a:xfrm>
        </p:spPr>
        <p:txBody>
          <a:bodyPr>
            <a:normAutofit fontScale="92500" lnSpcReduction="20000"/>
          </a:bodyPr>
          <a:lstStyle/>
          <a:p>
            <a:pPr>
              <a:buFontTx/>
              <a:buChar char="-"/>
            </a:pPr>
            <a:r>
              <a:rPr lang="en-US" i="1" dirty="0"/>
              <a:t>The pathologic process that results in the formation and growth of a neoplasm</a:t>
            </a:r>
          </a:p>
          <a:p>
            <a:pPr marL="0" indent="0" algn="ctr">
              <a:buNone/>
            </a:pPr>
            <a:r>
              <a:rPr lang="en-US" dirty="0"/>
              <a:t>“Abnormal growth that continues”</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l-GR" dirty="0"/>
              <a:t>Με τον όρο </a:t>
            </a:r>
            <a:r>
              <a:rPr lang="el-GR" b="1" dirty="0"/>
              <a:t>νεοπλασία</a:t>
            </a:r>
            <a:r>
              <a:rPr lang="el-GR" dirty="0"/>
              <a:t> περιγράφεται η διαδικασία της καινούργιας ανάπτυξης και το αποτέλεσμα αυτής καλείται </a:t>
            </a:r>
            <a:r>
              <a:rPr lang="el-GR" b="1" dirty="0"/>
              <a:t>νεόπλασμα</a:t>
            </a:r>
          </a:p>
          <a:p>
            <a:pPr marL="0" indent="0" algn="ctr">
              <a:buNone/>
            </a:pPr>
            <a:endParaRPr lang="el-GR" dirty="0"/>
          </a:p>
        </p:txBody>
      </p:sp>
      <p:pic>
        <p:nvPicPr>
          <p:cNvPr id="5" name="Εικόνα 4" descr="Εικόνα που περιέχει φυτό, διαφορετικός, φρέσκος, λαχανικό&#10;&#10;Περιγραφή που δημιουργήθηκε αυτόματα">
            <a:extLst>
              <a:ext uri="{FF2B5EF4-FFF2-40B4-BE49-F238E27FC236}">
                <a16:creationId xmlns:a16="http://schemas.microsoft.com/office/drawing/2014/main" xmlns="" id="{1836D87E-00B0-5743-9B66-DF574A50799C}"/>
              </a:ext>
            </a:extLst>
          </p:cNvPr>
          <p:cNvPicPr>
            <a:picLocks noChangeAspect="1"/>
          </p:cNvPicPr>
          <p:nvPr/>
        </p:nvPicPr>
        <p:blipFill>
          <a:blip r:embed="rId2"/>
          <a:stretch>
            <a:fillRect/>
          </a:stretch>
        </p:blipFill>
        <p:spPr>
          <a:xfrm>
            <a:off x="3523488" y="2237490"/>
            <a:ext cx="5145024" cy="3559548"/>
          </a:xfrm>
          <a:prstGeom prst="rect">
            <a:avLst/>
          </a:prstGeom>
        </p:spPr>
      </p:pic>
    </p:spTree>
    <p:extLst>
      <p:ext uri="{BB962C8B-B14F-4D97-AF65-F5344CB8AC3E}">
        <p14:creationId xmlns:p14="http://schemas.microsoft.com/office/powerpoint/2010/main" xmlns="" val="2181136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0BD1C68-CF70-254E-B4D3-8F9475B6425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9168" y="1219112"/>
            <a:ext cx="5232032" cy="485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C8DCAC5B-8EEC-6A42-BC87-27F555C6BE1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2" y="1219112"/>
            <a:ext cx="5397810" cy="485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5BD151F1-A68E-3048-89CE-1F44CC36F815}"/>
              </a:ext>
            </a:extLst>
          </p:cNvPr>
          <p:cNvSpPr txBox="1"/>
          <p:nvPr/>
        </p:nvSpPr>
        <p:spPr>
          <a:xfrm>
            <a:off x="559168" y="6254496"/>
            <a:ext cx="5353952" cy="646331"/>
          </a:xfrm>
          <a:prstGeom prst="rect">
            <a:avLst/>
          </a:prstGeom>
          <a:noFill/>
        </p:spPr>
        <p:txBody>
          <a:bodyPr wrap="square" rtlCol="0">
            <a:spAutoFit/>
          </a:bodyPr>
          <a:lstStyle/>
          <a:p>
            <a:pPr algn="ctr"/>
            <a:r>
              <a:rPr lang="el-GR" sz="1200" dirty="0"/>
              <a:t>Μακροσκοπική εικόνα ενός διανοιγμένου κυστικού </a:t>
            </a:r>
            <a:r>
              <a:rPr lang="el-GR" sz="1200" dirty="0" err="1"/>
              <a:t>τερατώματος</a:t>
            </a:r>
            <a:r>
              <a:rPr lang="el-GR" sz="1200" dirty="0"/>
              <a:t> της ωοθήκης. Παρατηρήστε την παρουσία τριχών, σμηγματογόνου υλικού και τριχών.</a:t>
            </a:r>
          </a:p>
        </p:txBody>
      </p:sp>
      <p:sp>
        <p:nvSpPr>
          <p:cNvPr id="3" name="TextBox 2">
            <a:extLst>
              <a:ext uri="{FF2B5EF4-FFF2-40B4-BE49-F238E27FC236}">
                <a16:creationId xmlns:a16="http://schemas.microsoft.com/office/drawing/2014/main" xmlns="" id="{87A95060-8C8C-084F-B50A-BB3045D7152C}"/>
              </a:ext>
            </a:extLst>
          </p:cNvPr>
          <p:cNvSpPr txBox="1"/>
          <p:nvPr/>
        </p:nvSpPr>
        <p:spPr>
          <a:xfrm>
            <a:off x="6400802" y="6266688"/>
            <a:ext cx="5681470" cy="461665"/>
          </a:xfrm>
          <a:prstGeom prst="rect">
            <a:avLst/>
          </a:prstGeom>
          <a:noFill/>
        </p:spPr>
        <p:txBody>
          <a:bodyPr wrap="square" rtlCol="0">
            <a:spAutoFit/>
          </a:bodyPr>
          <a:lstStyle/>
          <a:p>
            <a:pPr algn="ctr"/>
            <a:r>
              <a:rPr lang="el-GR" sz="1200" dirty="0"/>
              <a:t>Μικροσκοπική εικόνα </a:t>
            </a:r>
            <a:r>
              <a:rPr lang="el-GR" sz="1200" dirty="0" err="1"/>
              <a:t>τερατώματος</a:t>
            </a:r>
            <a:r>
              <a:rPr lang="el-GR" sz="1200" dirty="0"/>
              <a:t> που απεικονίζει δέρμα, σμηγματογόνους αδένες, </a:t>
            </a:r>
            <a:r>
              <a:rPr lang="el-GR" sz="1200" dirty="0" err="1"/>
              <a:t>λιποκύτταρα</a:t>
            </a:r>
            <a:r>
              <a:rPr lang="el-GR" sz="1200" dirty="0"/>
              <a:t> και νευρικό ιστό</a:t>
            </a:r>
          </a:p>
        </p:txBody>
      </p:sp>
    </p:spTree>
    <p:extLst>
      <p:ext uri="{BB962C8B-B14F-4D97-AF65-F5344CB8AC3E}">
        <p14:creationId xmlns:p14="http://schemas.microsoft.com/office/powerpoint/2010/main" xmlns="" val="774523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BAF3A7A-0A8A-FF40-831E-61612E936343}"/>
              </a:ext>
            </a:extLst>
          </p:cNvPr>
          <p:cNvSpPr>
            <a:spLocks noGrp="1"/>
          </p:cNvSpPr>
          <p:nvPr>
            <p:ph type="title"/>
          </p:nvPr>
        </p:nvSpPr>
        <p:spPr>
          <a:xfrm>
            <a:off x="646111" y="452718"/>
            <a:ext cx="9404723" cy="969682"/>
          </a:xfrm>
        </p:spPr>
        <p:txBody>
          <a:bodyPr/>
          <a:lstStyle/>
          <a:p>
            <a:r>
              <a:rPr lang="el-GR" sz="3600" dirty="0"/>
              <a:t>Ονοματολογία-</a:t>
            </a:r>
            <a:r>
              <a:rPr lang="el-GR" sz="3600" dirty="0">
                <a:solidFill>
                  <a:srgbClr val="00B050"/>
                </a:solidFill>
              </a:rPr>
              <a:t>Προσοχή!</a:t>
            </a:r>
          </a:p>
        </p:txBody>
      </p:sp>
      <p:sp>
        <p:nvSpPr>
          <p:cNvPr id="3" name="Θέση περιεχομένου 2">
            <a:extLst>
              <a:ext uri="{FF2B5EF4-FFF2-40B4-BE49-F238E27FC236}">
                <a16:creationId xmlns:a16="http://schemas.microsoft.com/office/drawing/2014/main" xmlns="" id="{DB226E30-D61C-9E43-909C-08BC033AA3A4}"/>
              </a:ext>
            </a:extLst>
          </p:cNvPr>
          <p:cNvSpPr>
            <a:spLocks noGrp="1"/>
          </p:cNvSpPr>
          <p:nvPr>
            <p:ph idx="1"/>
          </p:nvPr>
        </p:nvSpPr>
        <p:spPr>
          <a:xfrm>
            <a:off x="736600" y="1422400"/>
            <a:ext cx="9537700" cy="4825999"/>
          </a:xfrm>
        </p:spPr>
        <p:txBody>
          <a:bodyPr/>
          <a:lstStyle/>
          <a:p>
            <a:pPr>
              <a:buFont typeface="Arial" panose="020B0604020202020204" pitchFamily="34" charset="0"/>
              <a:buChar char="•"/>
            </a:pPr>
            <a:r>
              <a:rPr lang="el-GR" dirty="0"/>
              <a:t>Εξαιρέσεις</a:t>
            </a:r>
          </a:p>
          <a:p>
            <a:pPr marL="0" indent="0">
              <a:buNone/>
            </a:pPr>
            <a:r>
              <a:rPr lang="el-GR" dirty="0"/>
              <a:t>	-</a:t>
            </a:r>
            <a:r>
              <a:rPr lang="el-GR" dirty="0">
                <a:solidFill>
                  <a:srgbClr val="FF0000"/>
                </a:solidFill>
              </a:rPr>
              <a:t>Κακοήθεις όγκοι</a:t>
            </a:r>
            <a:r>
              <a:rPr lang="el-GR" dirty="0"/>
              <a:t>: λέμφωμα, μελάνωμα, </a:t>
            </a:r>
            <a:r>
              <a:rPr lang="el-GR" dirty="0" err="1"/>
              <a:t>μεσοθηλίωμα</a:t>
            </a:r>
            <a:r>
              <a:rPr lang="el-GR" dirty="0"/>
              <a:t>, </a:t>
            </a:r>
            <a:r>
              <a:rPr lang="el-GR" dirty="0" err="1"/>
              <a:t>σεμίνωμα</a:t>
            </a:r>
            <a:endParaRPr lang="el-GR" dirty="0"/>
          </a:p>
          <a:p>
            <a:pPr marL="0" indent="0">
              <a:buNone/>
            </a:pPr>
            <a:endParaRPr lang="el-GR" dirty="0"/>
          </a:p>
          <a:p>
            <a:pPr>
              <a:buFont typeface="Arial" panose="020B0604020202020204" pitchFamily="34" charset="0"/>
              <a:buChar char="•"/>
            </a:pPr>
            <a:r>
              <a:rPr lang="el-GR" dirty="0" err="1"/>
              <a:t>Αμάρτωμα</a:t>
            </a:r>
            <a:r>
              <a:rPr lang="el-GR" dirty="0"/>
              <a:t>: μη </a:t>
            </a:r>
            <a:r>
              <a:rPr lang="el-GR" dirty="0" err="1"/>
              <a:t>νεοπλασματική</a:t>
            </a:r>
            <a:r>
              <a:rPr lang="el-GR" dirty="0"/>
              <a:t> αλλοίωση, αντικατοπτρίζει ανώμαλη ανάπτυξη</a:t>
            </a:r>
          </a:p>
          <a:p>
            <a:pPr marL="0" indent="0">
              <a:buNone/>
            </a:pPr>
            <a:r>
              <a:rPr lang="el-GR" dirty="0"/>
              <a:t>	-</a:t>
            </a:r>
            <a:r>
              <a:rPr lang="el-GR" i="1" dirty="0"/>
              <a:t>Μάζα αποδιοργανωμένων αλλά ώριμων διαφοροποιημένων κυττάρων 	ή 	ιστών γηγενών στη συγκεκριμένη περιοχή</a:t>
            </a:r>
          </a:p>
          <a:p>
            <a:pPr marL="0" indent="0">
              <a:buNone/>
            </a:pPr>
            <a:r>
              <a:rPr lang="el-GR" dirty="0"/>
              <a:t>	</a:t>
            </a:r>
          </a:p>
          <a:p>
            <a:pPr>
              <a:buFont typeface="Arial" panose="020B0604020202020204" pitchFamily="34" charset="0"/>
              <a:buChar char="•"/>
            </a:pPr>
            <a:r>
              <a:rPr lang="el-GR" dirty="0" err="1"/>
              <a:t>Χωρίστωμα</a:t>
            </a:r>
            <a:r>
              <a:rPr lang="el-GR" dirty="0"/>
              <a:t>: έκτοπη εστία ιστού – φυσιολογικός ιστός σε μη φυσιολογική θέση</a:t>
            </a:r>
          </a:p>
          <a:p>
            <a:pPr marL="0" indent="0">
              <a:buNone/>
            </a:pPr>
            <a:r>
              <a:rPr lang="el-GR" dirty="0"/>
              <a:t>		</a:t>
            </a:r>
          </a:p>
        </p:txBody>
      </p:sp>
    </p:spTree>
    <p:extLst>
      <p:ext uri="{BB962C8B-B14F-4D97-AF65-F5344CB8AC3E}">
        <p14:creationId xmlns:p14="http://schemas.microsoft.com/office/powerpoint/2010/main" xmlns="" val="1392939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0CE2D3A-B472-D148-83CC-6330F589945D}"/>
              </a:ext>
            </a:extLst>
          </p:cNvPr>
          <p:cNvSpPr>
            <a:spLocks noGrp="1"/>
          </p:cNvSpPr>
          <p:nvPr>
            <p:ph type="title"/>
          </p:nvPr>
        </p:nvSpPr>
        <p:spPr>
          <a:xfrm>
            <a:off x="648930" y="629266"/>
            <a:ext cx="4795482" cy="1641987"/>
          </a:xfrm>
        </p:spPr>
        <p:txBody>
          <a:bodyPr>
            <a:normAutofit/>
          </a:bodyPr>
          <a:lstStyle/>
          <a:p>
            <a:r>
              <a:rPr lang="en-US"/>
              <a:t>Benign or Malignant?</a:t>
            </a:r>
            <a:endParaRPr lang="el-GR"/>
          </a:p>
        </p:txBody>
      </p:sp>
      <p:pic>
        <p:nvPicPr>
          <p:cNvPr id="5" name="Εικόνα 4">
            <a:extLst>
              <a:ext uri="{FF2B5EF4-FFF2-40B4-BE49-F238E27FC236}">
                <a16:creationId xmlns:a16="http://schemas.microsoft.com/office/drawing/2014/main" xmlns="" id="{1285521C-1266-0E40-8A12-47F40C2D5590}"/>
              </a:ext>
            </a:extLst>
          </p:cNvPr>
          <p:cNvPicPr>
            <a:picLocks noChangeAspect="1"/>
          </p:cNvPicPr>
          <p:nvPr/>
        </p:nvPicPr>
        <p:blipFill rotWithShape="1">
          <a:blip r:embed="rId3"/>
          <a:srcRect l="8908"/>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18" name="Rectangle 9">
            <a:extLst>
              <a:ext uri="{FF2B5EF4-FFF2-40B4-BE49-F238E27FC236}">
                <a16:creationId xmlns:a16="http://schemas.microsoft.com/office/drawing/2014/main" xmlns="" id="{8CFA7DB6-9E1C-4921-AAAA-A5A1EDBCBA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Θέση περιεχομένου 2">
            <a:extLst>
              <a:ext uri="{FF2B5EF4-FFF2-40B4-BE49-F238E27FC236}">
                <a16:creationId xmlns:a16="http://schemas.microsoft.com/office/drawing/2014/main" xmlns="" id="{78A3FCC7-5B5E-9643-8773-F35353769313}"/>
              </a:ext>
            </a:extLst>
          </p:cNvPr>
          <p:cNvSpPr>
            <a:spLocks noGrp="1"/>
          </p:cNvSpPr>
          <p:nvPr>
            <p:ph idx="1"/>
          </p:nvPr>
        </p:nvSpPr>
        <p:spPr>
          <a:xfrm>
            <a:off x="647701" y="2438401"/>
            <a:ext cx="4797256" cy="3809998"/>
          </a:xfrm>
        </p:spPr>
        <p:txBody>
          <a:bodyPr>
            <a:normAutofit/>
          </a:bodyPr>
          <a:lstStyle/>
          <a:p>
            <a:pPr>
              <a:buFont typeface="Arial" panose="020B0604020202020204" pitchFamily="34" charset="0"/>
              <a:buChar char="•"/>
            </a:pPr>
            <a:r>
              <a:rPr lang="el-GR"/>
              <a:t>Πώς ξεχωρίζουμε έναν καλοήθη από έναν κακοήθη όγκο;</a:t>
            </a:r>
            <a:endParaRPr lang="en-US"/>
          </a:p>
          <a:p>
            <a:pPr>
              <a:buFont typeface="Arial" panose="020B0604020202020204" pitchFamily="34" charset="0"/>
              <a:buChar char="•"/>
            </a:pPr>
            <a:endParaRPr lang="el-GR"/>
          </a:p>
          <a:p>
            <a:pPr>
              <a:buFont typeface="Arial" panose="020B0604020202020204" pitchFamily="34" charset="0"/>
              <a:buChar char="•"/>
            </a:pPr>
            <a:r>
              <a:rPr lang="el-GR"/>
              <a:t>Χαρακτηριστικ</a:t>
            </a:r>
            <a:r>
              <a:rPr lang="en-US"/>
              <a:t>ά</a:t>
            </a:r>
            <a:r>
              <a:rPr lang="el-GR"/>
              <a:t>:</a:t>
            </a:r>
          </a:p>
          <a:p>
            <a:pPr marL="457200" indent="-457200">
              <a:buFont typeface="+mj-lt"/>
              <a:buAutoNum type="arabicPeriod"/>
            </a:pPr>
            <a:r>
              <a:rPr lang="el-GR"/>
              <a:t>Διαφοροποίηση και αναπλασία</a:t>
            </a:r>
          </a:p>
          <a:p>
            <a:pPr marL="457200" indent="-457200">
              <a:buFont typeface="+mj-lt"/>
              <a:buAutoNum type="arabicPeriod"/>
            </a:pPr>
            <a:r>
              <a:rPr lang="el-GR"/>
              <a:t>Ρυθμός ανάπτυξης</a:t>
            </a:r>
          </a:p>
          <a:p>
            <a:pPr marL="457200" indent="-457200">
              <a:buFont typeface="+mj-lt"/>
              <a:buAutoNum type="arabicPeriod"/>
            </a:pPr>
            <a:r>
              <a:rPr lang="el-GR"/>
              <a:t>Τοπική διήθηση</a:t>
            </a:r>
          </a:p>
          <a:p>
            <a:pPr marL="457200" indent="-457200">
              <a:buFont typeface="+mj-lt"/>
              <a:buAutoNum type="arabicPeriod"/>
            </a:pPr>
            <a:r>
              <a:rPr lang="el-GR"/>
              <a:t>Μετάσταση</a:t>
            </a:r>
            <a:endParaRPr lang="el-GR" dirty="0"/>
          </a:p>
        </p:txBody>
      </p:sp>
    </p:spTree>
    <p:extLst>
      <p:ext uri="{BB962C8B-B14F-4D97-AF65-F5344CB8AC3E}">
        <p14:creationId xmlns:p14="http://schemas.microsoft.com/office/powerpoint/2010/main" xmlns="" val="2484695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BFBD0EA-A5BF-1A41-B7F5-D4097D5BA64E}"/>
              </a:ext>
            </a:extLst>
          </p:cNvPr>
          <p:cNvSpPr>
            <a:spLocks noGrp="1"/>
          </p:cNvSpPr>
          <p:nvPr>
            <p:ph type="title"/>
          </p:nvPr>
        </p:nvSpPr>
        <p:spPr/>
        <p:txBody>
          <a:bodyPr/>
          <a:lstStyle/>
          <a:p>
            <a:r>
              <a:rPr lang="el-GR" sz="3600" dirty="0"/>
              <a:t>Διαφοροποίηση και </a:t>
            </a:r>
            <a:r>
              <a:rPr lang="el-GR" sz="3600" dirty="0" err="1"/>
              <a:t>Αναπλασία</a:t>
            </a:r>
            <a:endParaRPr lang="el-GR" sz="3600" dirty="0"/>
          </a:p>
        </p:txBody>
      </p:sp>
      <p:sp>
        <p:nvSpPr>
          <p:cNvPr id="3" name="Θέση περιεχομένου 2">
            <a:extLst>
              <a:ext uri="{FF2B5EF4-FFF2-40B4-BE49-F238E27FC236}">
                <a16:creationId xmlns:a16="http://schemas.microsoft.com/office/drawing/2014/main" xmlns="" id="{CCDB4EE2-A520-DE46-A4EA-99257662C1BA}"/>
              </a:ext>
            </a:extLst>
          </p:cNvPr>
          <p:cNvSpPr>
            <a:spLocks noGrp="1"/>
          </p:cNvSpPr>
          <p:nvPr>
            <p:ph idx="1"/>
          </p:nvPr>
        </p:nvSpPr>
        <p:spPr>
          <a:xfrm>
            <a:off x="760021" y="1615044"/>
            <a:ext cx="9832769" cy="4633355"/>
          </a:xfrm>
        </p:spPr>
        <p:txBody>
          <a:bodyPr/>
          <a:lstStyle/>
          <a:p>
            <a:pPr algn="just">
              <a:buFont typeface="Arial" panose="020B0604020202020204" pitchFamily="34" charset="0"/>
              <a:buChar char="•"/>
            </a:pPr>
            <a:r>
              <a:rPr lang="el-GR" dirty="0"/>
              <a:t>Η διαφοροποίηση αναφέρεται στον βαθμό στον οποίο τα </a:t>
            </a:r>
            <a:r>
              <a:rPr lang="el-GR" dirty="0" err="1"/>
              <a:t>νεοπλασματικά</a:t>
            </a:r>
            <a:r>
              <a:rPr lang="el-GR" dirty="0"/>
              <a:t> κύτταρα μοιάζουν με τα φυσιολογικά κύτταρα, μορφολογικά και </a:t>
            </a:r>
            <a:r>
              <a:rPr lang="el-GR" dirty="0" smtClean="0"/>
              <a:t>λειτουργικά</a:t>
            </a:r>
          </a:p>
          <a:p>
            <a:pPr algn="just">
              <a:buFont typeface="Arial" panose="020B0604020202020204" pitchFamily="34" charset="0"/>
              <a:buChar char="•"/>
            </a:pPr>
            <a:endParaRPr lang="el-GR" dirty="0"/>
          </a:p>
          <a:p>
            <a:pPr algn="just">
              <a:buFont typeface="Arial" panose="020B0604020202020204" pitchFamily="34" charset="0"/>
              <a:buChar char="•"/>
            </a:pPr>
            <a:r>
              <a:rPr lang="el-GR" dirty="0"/>
              <a:t>Γενικά</a:t>
            </a:r>
          </a:p>
          <a:p>
            <a:pPr marL="0" indent="0" algn="just">
              <a:buNone/>
            </a:pPr>
            <a:r>
              <a:rPr lang="el-GR" dirty="0"/>
              <a:t>	- Οι καλοήθεις όγκοι είναι καλά διαφοροποιημένοι (αποτελούνται από 	κύτταρα που μοιάζουν με τα φυσιολογικά κύτταρα του ιστού προέλευσης τ	ου νεοπλάσματος)</a:t>
            </a:r>
          </a:p>
          <a:p>
            <a:pPr marL="0" indent="0" algn="just">
              <a:buNone/>
            </a:pPr>
            <a:r>
              <a:rPr lang="el-GR" dirty="0"/>
              <a:t>	- Οι κακοήθεις όγκοι μπορεί να είναι καλά διαφοροποιημένοι, μέτρια 	διαφοροποιημένοι ή φτωχά διαφοροποιημένοι. Μπορούν ακόμα να είναι 	αδιαφοροποίητοι </a:t>
            </a:r>
            <a:endParaRPr lang="el-GR" dirty="0" smtClean="0"/>
          </a:p>
          <a:p>
            <a:pPr marL="0" indent="0" algn="just">
              <a:buNone/>
            </a:pPr>
            <a:endParaRPr lang="el-GR" dirty="0"/>
          </a:p>
          <a:p>
            <a:pPr algn="just">
              <a:buFont typeface="Arial" panose="020B0604020202020204" pitchFamily="34" charset="0"/>
              <a:buChar char="•"/>
            </a:pPr>
            <a:r>
              <a:rPr lang="el-GR" b="1" dirty="0" err="1">
                <a:solidFill>
                  <a:srgbClr val="FFC000"/>
                </a:solidFill>
              </a:rPr>
              <a:t>Αναπλασία</a:t>
            </a:r>
            <a:r>
              <a:rPr lang="el-GR" b="1" dirty="0">
                <a:solidFill>
                  <a:srgbClr val="FFC000"/>
                </a:solidFill>
              </a:rPr>
              <a:t> καλείται η έλλειψη διαφοροποίησης</a:t>
            </a:r>
          </a:p>
        </p:txBody>
      </p:sp>
    </p:spTree>
    <p:extLst>
      <p:ext uri="{BB962C8B-B14F-4D97-AF65-F5344CB8AC3E}">
        <p14:creationId xmlns:p14="http://schemas.microsoft.com/office/powerpoint/2010/main" xmlns="" val="3167212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15AB47FD-0192-5041-AC3F-C5DB12E9146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68187" y="249382"/>
            <a:ext cx="7778338" cy="5833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BBA4474A-CCA6-7244-AB22-5C89233EF651}"/>
              </a:ext>
            </a:extLst>
          </p:cNvPr>
          <p:cNvSpPr txBox="1"/>
          <p:nvPr/>
        </p:nvSpPr>
        <p:spPr>
          <a:xfrm>
            <a:off x="1650670" y="6119336"/>
            <a:ext cx="8775865" cy="738664"/>
          </a:xfrm>
          <a:prstGeom prst="rect">
            <a:avLst/>
          </a:prstGeom>
          <a:noFill/>
        </p:spPr>
        <p:txBody>
          <a:bodyPr wrap="square" rtlCol="0">
            <a:spAutoFit/>
          </a:bodyPr>
          <a:lstStyle/>
          <a:p>
            <a:pPr algn="ctr"/>
            <a:r>
              <a:rPr lang="el-GR" sz="1400" dirty="0" err="1"/>
              <a:t>Λειομύωμα</a:t>
            </a:r>
            <a:r>
              <a:rPr lang="el-GR" sz="1400" dirty="0"/>
              <a:t> μήτρας: Αυτός ο καλοήθης καλά διαφοροποιημένος όγκος περιέχει διαπλεκόμενες δεσμίδες λείων μυϊκών κυττάρων, που είναι κυριολεκτικά ταυτόσημα στην εμφάνιση με τα φυσιολογικά λεία </a:t>
            </a:r>
            <a:r>
              <a:rPr lang="el-GR" sz="1400" dirty="0" err="1"/>
              <a:t>μυΙκά</a:t>
            </a:r>
            <a:r>
              <a:rPr lang="el-GR" sz="1400" dirty="0"/>
              <a:t> κύτταρα του μυομητρίου</a:t>
            </a:r>
          </a:p>
        </p:txBody>
      </p:sp>
    </p:spTree>
    <p:extLst>
      <p:ext uri="{BB962C8B-B14F-4D97-AF65-F5344CB8AC3E}">
        <p14:creationId xmlns:p14="http://schemas.microsoft.com/office/powerpoint/2010/main" xmlns="" val="173939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61C9F96F-B93D-334A-BFAF-C855B223FA9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4046" y="415638"/>
            <a:ext cx="7512627" cy="563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646A821E-081A-394D-A6C9-9AE77F89CACD}"/>
              </a:ext>
            </a:extLst>
          </p:cNvPr>
          <p:cNvSpPr txBox="1"/>
          <p:nvPr/>
        </p:nvSpPr>
        <p:spPr>
          <a:xfrm>
            <a:off x="1787236" y="6120245"/>
            <a:ext cx="8520546" cy="646331"/>
          </a:xfrm>
          <a:prstGeom prst="rect">
            <a:avLst/>
          </a:prstGeom>
          <a:noFill/>
        </p:spPr>
        <p:txBody>
          <a:bodyPr wrap="square" rtlCol="0">
            <a:spAutoFit/>
          </a:bodyPr>
          <a:lstStyle/>
          <a:p>
            <a:pPr algn="ctr"/>
            <a:r>
              <a:rPr lang="el-GR" sz="1200" dirty="0"/>
              <a:t>Καλά διαφοροποιημένο πλακώδες καρκίνωμα δέρματος. Τα κύτταρα του όγκου είναι εκπληκτικά όμοια με τα φυσιολογικά κύτταρα του </a:t>
            </a:r>
            <a:r>
              <a:rPr lang="el-GR" sz="1200" dirty="0" err="1"/>
              <a:t>κερατινοποιούμενου</a:t>
            </a:r>
            <a:r>
              <a:rPr lang="el-GR" sz="1200" dirty="0"/>
              <a:t> πλακώδους επιθηλίου με μεσοκυττάριες γέφυρες και </a:t>
            </a:r>
            <a:r>
              <a:rPr lang="el-GR" sz="1200" dirty="0" err="1"/>
              <a:t>μαργαριταροειδείς</a:t>
            </a:r>
            <a:r>
              <a:rPr lang="el-GR" sz="1200" dirty="0"/>
              <a:t> συγκεντρώσεις (πέρλες) κερατίνης</a:t>
            </a:r>
          </a:p>
        </p:txBody>
      </p:sp>
    </p:spTree>
    <p:extLst>
      <p:ext uri="{BB962C8B-B14F-4D97-AF65-F5344CB8AC3E}">
        <p14:creationId xmlns:p14="http://schemas.microsoft.com/office/powerpoint/2010/main" xmlns="" val="4089922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6D34E98-D9A8-E147-A98B-DD30C15C7608}"/>
              </a:ext>
            </a:extLst>
          </p:cNvPr>
          <p:cNvSpPr>
            <a:spLocks noGrp="1"/>
          </p:cNvSpPr>
          <p:nvPr>
            <p:ph type="title"/>
          </p:nvPr>
        </p:nvSpPr>
        <p:spPr>
          <a:xfrm>
            <a:off x="646111" y="452718"/>
            <a:ext cx="9404723" cy="782316"/>
          </a:xfrm>
        </p:spPr>
        <p:txBody>
          <a:bodyPr/>
          <a:lstStyle/>
          <a:p>
            <a:r>
              <a:rPr lang="el-GR" sz="3200" dirty="0"/>
              <a:t>Διαφοροποίηση και </a:t>
            </a:r>
            <a:r>
              <a:rPr lang="el-GR" sz="3200" dirty="0" err="1"/>
              <a:t>Αναπλασία</a:t>
            </a:r>
            <a:endParaRPr lang="el-GR" sz="3200" dirty="0"/>
          </a:p>
        </p:txBody>
      </p:sp>
      <p:sp>
        <p:nvSpPr>
          <p:cNvPr id="3" name="Θέση περιεχομένου 2">
            <a:extLst>
              <a:ext uri="{FF2B5EF4-FFF2-40B4-BE49-F238E27FC236}">
                <a16:creationId xmlns:a16="http://schemas.microsoft.com/office/drawing/2014/main" xmlns="" id="{F229A39E-A605-CE4C-9F84-7A496603E552}"/>
              </a:ext>
            </a:extLst>
          </p:cNvPr>
          <p:cNvSpPr>
            <a:spLocks noGrp="1"/>
          </p:cNvSpPr>
          <p:nvPr>
            <p:ph idx="1"/>
          </p:nvPr>
        </p:nvSpPr>
        <p:spPr>
          <a:xfrm>
            <a:off x="645131" y="1068780"/>
            <a:ext cx="8534495" cy="5789220"/>
          </a:xfrm>
        </p:spPr>
        <p:txBody>
          <a:bodyPr>
            <a:noAutofit/>
          </a:bodyPr>
          <a:lstStyle/>
          <a:p>
            <a:pPr algn="just">
              <a:buNone/>
            </a:pPr>
            <a:r>
              <a:rPr lang="el-GR" sz="1600" dirty="0"/>
              <a:t>	</a:t>
            </a:r>
            <a:r>
              <a:rPr lang="el-GR" sz="1600" dirty="0" smtClean="0"/>
              <a:t>Η </a:t>
            </a:r>
            <a:r>
              <a:rPr lang="el-GR" sz="1600" dirty="0" err="1" smtClean="0"/>
              <a:t>αναπλασία</a:t>
            </a:r>
            <a:r>
              <a:rPr lang="el-GR" sz="1600" dirty="0" smtClean="0"/>
              <a:t> </a:t>
            </a:r>
            <a:r>
              <a:rPr lang="el-GR" sz="1600" dirty="0" smtClean="0"/>
              <a:t>χ</a:t>
            </a:r>
            <a:r>
              <a:rPr lang="el-GR" sz="1600" dirty="0" smtClean="0"/>
              <a:t>αρακτηρίζεται </a:t>
            </a:r>
            <a:r>
              <a:rPr lang="el-GR" sz="1600" dirty="0"/>
              <a:t>από ένα σύνολο μορφολογικών αλλαγών:</a:t>
            </a:r>
          </a:p>
          <a:p>
            <a:pPr marL="457200" indent="-457200" algn="just">
              <a:buFont typeface="+mj-lt"/>
              <a:buAutoNum type="arabicPeriod"/>
            </a:pPr>
            <a:r>
              <a:rPr lang="el-GR" sz="1600" b="1" dirty="0">
                <a:solidFill>
                  <a:srgbClr val="92D050"/>
                </a:solidFill>
              </a:rPr>
              <a:t>Πολυμορφία ή </a:t>
            </a:r>
            <a:r>
              <a:rPr lang="el-GR" sz="1600" b="1" dirty="0" err="1">
                <a:solidFill>
                  <a:srgbClr val="92D050"/>
                </a:solidFill>
              </a:rPr>
              <a:t>πλειομορφισμός</a:t>
            </a:r>
            <a:r>
              <a:rPr lang="el-GR" sz="1600" dirty="0"/>
              <a:t>: ποικιλία στη μορφή και στο σχήμα των κυττάρων</a:t>
            </a:r>
          </a:p>
          <a:p>
            <a:pPr marL="457200" indent="-457200" algn="just">
              <a:buFont typeface="+mj-lt"/>
              <a:buAutoNum type="arabicPeriod"/>
            </a:pPr>
            <a:r>
              <a:rPr lang="el-GR" sz="1600" b="1" dirty="0">
                <a:solidFill>
                  <a:srgbClr val="92D050"/>
                </a:solidFill>
              </a:rPr>
              <a:t>Ανώμαλη μορφολογία του πυρήνα </a:t>
            </a:r>
            <a:r>
              <a:rPr lang="el-GR" sz="1600" dirty="0"/>
              <a:t>(</a:t>
            </a:r>
            <a:r>
              <a:rPr lang="el-GR" sz="1600" dirty="0" err="1"/>
              <a:t>υπερχρωματικοί</a:t>
            </a:r>
            <a:r>
              <a:rPr lang="el-GR" sz="1600" dirty="0"/>
              <a:t> πυρήνες: περιέχουν άφθονο </a:t>
            </a:r>
            <a:r>
              <a:rPr lang="en-US" sz="1600" dirty="0"/>
              <a:t>DNA </a:t>
            </a:r>
            <a:r>
              <a:rPr lang="el-GR" sz="1600" dirty="0"/>
              <a:t>και χρωματίζονται υπερβολικά </a:t>
            </a:r>
            <a:r>
              <a:rPr lang="el-GR" sz="1600" dirty="0" err="1"/>
              <a:t>βασίφιλοι</a:t>
            </a:r>
            <a:r>
              <a:rPr lang="el-GR" sz="1600" dirty="0"/>
              <a:t>-σκοτεινοί)</a:t>
            </a:r>
          </a:p>
          <a:p>
            <a:pPr marL="457200" indent="-457200" algn="just">
              <a:buFont typeface="+mj-lt"/>
              <a:buAutoNum type="arabicPeriod"/>
            </a:pPr>
            <a:r>
              <a:rPr lang="el-GR" sz="1600" b="1" dirty="0">
                <a:solidFill>
                  <a:srgbClr val="92D050"/>
                </a:solidFill>
              </a:rPr>
              <a:t>Αύξηση του λόγου πυρήνα/κυτταροπλάσματος </a:t>
            </a:r>
            <a:r>
              <a:rPr lang="el-GR" sz="1600" dirty="0"/>
              <a:t>(μπορεί να προσεγγίζει το 1:1 αντί του φυσιολογικού 1:4 ή 1:6)</a:t>
            </a:r>
          </a:p>
          <a:p>
            <a:pPr marL="457200" indent="-457200" algn="just">
              <a:buFont typeface="+mj-lt"/>
              <a:buAutoNum type="arabicPeriod"/>
            </a:pPr>
            <a:r>
              <a:rPr lang="el-GR" sz="1600" b="1" dirty="0">
                <a:solidFill>
                  <a:srgbClr val="92D050"/>
                </a:solidFill>
              </a:rPr>
              <a:t>Μιτώσεις</a:t>
            </a:r>
            <a:r>
              <a:rPr lang="el-GR" sz="1600" dirty="0"/>
              <a:t>-μεγαλύτερη δραστηριότητα </a:t>
            </a:r>
            <a:r>
              <a:rPr lang="el-GR" sz="1600" dirty="0" smtClean="0"/>
              <a:t>πολλαπλασιασμού </a:t>
            </a:r>
            <a:r>
              <a:rPr lang="el-GR" sz="1600" dirty="0"/>
              <a:t>των παρεγχυματικών κυττάρων</a:t>
            </a:r>
          </a:p>
          <a:p>
            <a:pPr marL="0" indent="0" algn="just">
              <a:buNone/>
            </a:pPr>
            <a:r>
              <a:rPr lang="el-GR" sz="1600" i="1" dirty="0"/>
              <a:t>	-</a:t>
            </a:r>
            <a:r>
              <a:rPr lang="el-GR" sz="1600" i="1" dirty="0">
                <a:solidFill>
                  <a:srgbClr val="FFC000"/>
                </a:solidFill>
              </a:rPr>
              <a:t>Η παρουσία της μίτωσης, εν τούτοις, δεν υποδεικνύει απαραίτητα ότι ένας 	όγκος είναι 	κακοήθης ή ότι 	ο ιστός είναι </a:t>
            </a:r>
            <a:r>
              <a:rPr lang="el-GR" sz="1600" i="1" dirty="0" err="1">
                <a:solidFill>
                  <a:srgbClr val="FFC000"/>
                </a:solidFill>
              </a:rPr>
              <a:t>νεοπλασματικός</a:t>
            </a:r>
            <a:r>
              <a:rPr lang="el-GR" sz="1600" i="1" dirty="0">
                <a:solidFill>
                  <a:srgbClr val="FFC000"/>
                </a:solidFill>
              </a:rPr>
              <a:t> (μυελός των </a:t>
            </a:r>
            <a:r>
              <a:rPr lang="el-GR" sz="1600" i="1" dirty="0" smtClean="0">
                <a:solidFill>
                  <a:srgbClr val="FFC000"/>
                </a:solidFill>
              </a:rPr>
              <a:t>	οστών</a:t>
            </a:r>
            <a:r>
              <a:rPr lang="el-GR" sz="1600" i="1" dirty="0">
                <a:solidFill>
                  <a:srgbClr val="FFC000"/>
                </a:solidFill>
              </a:rPr>
              <a:t>, υπερπλασία)</a:t>
            </a:r>
          </a:p>
          <a:p>
            <a:pPr marL="0" indent="0" algn="just">
              <a:buNone/>
            </a:pPr>
            <a:r>
              <a:rPr lang="el-GR" sz="1600" i="1" dirty="0"/>
              <a:t>	-</a:t>
            </a:r>
            <a:r>
              <a:rPr lang="el-GR" sz="1600" i="1" dirty="0">
                <a:solidFill>
                  <a:srgbClr val="FFC000"/>
                </a:solidFill>
              </a:rPr>
              <a:t>Πιο σημαντικό, ως μορφολογικό χαρακτηριστικό είναι οι άτυπες, περίεργες 	μιτώσεις 	(</a:t>
            </a:r>
            <a:r>
              <a:rPr lang="el-GR" sz="1600" i="1" dirty="0" err="1">
                <a:solidFill>
                  <a:srgbClr val="FFC000"/>
                </a:solidFill>
              </a:rPr>
              <a:t>τριπολικές</a:t>
            </a:r>
            <a:r>
              <a:rPr lang="el-GR" sz="1600" i="1" dirty="0">
                <a:solidFill>
                  <a:srgbClr val="FFC000"/>
                </a:solidFill>
              </a:rPr>
              <a:t>, 	</a:t>
            </a:r>
            <a:r>
              <a:rPr lang="el-GR" sz="1600" i="1" dirty="0" err="1">
                <a:solidFill>
                  <a:srgbClr val="FFC000"/>
                </a:solidFill>
              </a:rPr>
              <a:t>τετραπολικές</a:t>
            </a:r>
            <a:r>
              <a:rPr lang="el-GR" sz="1600" i="1" dirty="0">
                <a:solidFill>
                  <a:srgbClr val="FFC000"/>
                </a:solidFill>
              </a:rPr>
              <a:t> ή </a:t>
            </a:r>
            <a:r>
              <a:rPr lang="el-GR" sz="1600" i="1" dirty="0" err="1">
                <a:solidFill>
                  <a:srgbClr val="FFC000"/>
                </a:solidFill>
              </a:rPr>
              <a:t>πολυπολικές</a:t>
            </a:r>
            <a:r>
              <a:rPr lang="el-GR" sz="1600" i="1" dirty="0">
                <a:solidFill>
                  <a:srgbClr val="FFC000"/>
                </a:solidFill>
              </a:rPr>
              <a:t> </a:t>
            </a:r>
            <a:r>
              <a:rPr lang="el-GR" sz="1600" i="1" dirty="0" err="1">
                <a:solidFill>
                  <a:srgbClr val="FFC000"/>
                </a:solidFill>
              </a:rPr>
              <a:t>μιτωτικές</a:t>
            </a:r>
            <a:r>
              <a:rPr lang="el-GR" sz="1600" i="1" dirty="0">
                <a:solidFill>
                  <a:srgbClr val="FFC000"/>
                </a:solidFill>
              </a:rPr>
              <a:t> άτρακτοι)</a:t>
            </a:r>
          </a:p>
          <a:p>
            <a:pPr algn="just">
              <a:buAutoNum type="arabicPeriod" startAt="5"/>
            </a:pPr>
            <a:r>
              <a:rPr lang="el-GR" sz="1600" b="1" dirty="0">
                <a:solidFill>
                  <a:srgbClr val="92D050"/>
                </a:solidFill>
              </a:rPr>
              <a:t>Απώλεια της πολικότητας </a:t>
            </a:r>
            <a:r>
              <a:rPr lang="el-GR" sz="1600" dirty="0"/>
              <a:t>(διαταραχή του προσανατολισμού)</a:t>
            </a:r>
          </a:p>
          <a:p>
            <a:pPr algn="just">
              <a:buAutoNum type="arabicPeriod" startAt="5"/>
            </a:pPr>
            <a:r>
              <a:rPr lang="el-GR" sz="1600" dirty="0"/>
              <a:t>Άλλες αλλαγές (</a:t>
            </a:r>
            <a:r>
              <a:rPr lang="el-GR" sz="1600" b="1" dirty="0">
                <a:solidFill>
                  <a:srgbClr val="92D050"/>
                </a:solidFill>
              </a:rPr>
              <a:t>γιγάντια</a:t>
            </a:r>
            <a:r>
              <a:rPr lang="el-GR" sz="1600" dirty="0"/>
              <a:t> </a:t>
            </a:r>
            <a:r>
              <a:rPr lang="el-GR" sz="1600" dirty="0" err="1"/>
              <a:t>νεοπλασματικά</a:t>
            </a:r>
            <a:r>
              <a:rPr lang="el-GR" sz="1600" dirty="0"/>
              <a:t> κύτταρα, </a:t>
            </a:r>
            <a:r>
              <a:rPr lang="el-GR" sz="1600" b="1" dirty="0">
                <a:solidFill>
                  <a:srgbClr val="92D050"/>
                </a:solidFill>
              </a:rPr>
              <a:t>νέκρωση</a:t>
            </a:r>
            <a:r>
              <a:rPr lang="el-GR" sz="1600" dirty="0"/>
              <a:t>)</a:t>
            </a:r>
          </a:p>
          <a:p>
            <a:pPr marL="0" indent="0">
              <a:buNone/>
            </a:pPr>
            <a:r>
              <a:rPr lang="el-GR" sz="1600" dirty="0"/>
              <a:t>	</a:t>
            </a:r>
            <a:endParaRPr lang="el-GR" sz="1600" i="1" dirty="0"/>
          </a:p>
        </p:txBody>
      </p:sp>
    </p:spTree>
    <p:extLst>
      <p:ext uri="{BB962C8B-B14F-4D97-AF65-F5344CB8AC3E}">
        <p14:creationId xmlns:p14="http://schemas.microsoft.com/office/powerpoint/2010/main" xmlns="" val="2461058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57C4B9FA-8402-0D41-9320-8BD8D73489C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78677" y="633845"/>
            <a:ext cx="7034646" cy="5275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EB3D0D75-9AAC-5D45-B7D1-BF38BA04CCF9}"/>
              </a:ext>
            </a:extLst>
          </p:cNvPr>
          <p:cNvSpPr txBox="1"/>
          <p:nvPr/>
        </p:nvSpPr>
        <p:spPr>
          <a:xfrm>
            <a:off x="1662545" y="6109855"/>
            <a:ext cx="9424555" cy="430887"/>
          </a:xfrm>
          <a:prstGeom prst="rect">
            <a:avLst/>
          </a:prstGeom>
          <a:noFill/>
        </p:spPr>
        <p:txBody>
          <a:bodyPr wrap="square" rtlCol="0">
            <a:spAutoFit/>
          </a:bodyPr>
          <a:lstStyle/>
          <a:p>
            <a:pPr algn="ctr"/>
            <a:r>
              <a:rPr lang="el-GR" sz="1100" dirty="0"/>
              <a:t>Αναπλαστικός όγκος σκελετικού μυός (</a:t>
            </a:r>
            <a:r>
              <a:rPr lang="el-GR" sz="1100" dirty="0" err="1"/>
              <a:t>ραβδομυοσάρκωμα</a:t>
            </a:r>
            <a:r>
              <a:rPr lang="el-GR" sz="1100" dirty="0"/>
              <a:t>). Παρατηρήστε τον έντονο κυτταρικό και πυρηνικό </a:t>
            </a:r>
            <a:r>
              <a:rPr lang="el-GR" sz="1100" dirty="0" err="1"/>
              <a:t>πλειομορφισμό</a:t>
            </a:r>
            <a:r>
              <a:rPr lang="el-GR" sz="1100" dirty="0"/>
              <a:t>, τους </a:t>
            </a:r>
            <a:r>
              <a:rPr lang="el-GR" sz="1100" dirty="0" err="1"/>
              <a:t>υπερχρωματικούς</a:t>
            </a:r>
            <a:r>
              <a:rPr lang="el-GR" sz="1100" dirty="0"/>
              <a:t> πυρήνες και τα γιγάντια κύτταρα του όγκου</a:t>
            </a:r>
          </a:p>
        </p:txBody>
      </p:sp>
    </p:spTree>
    <p:extLst>
      <p:ext uri="{BB962C8B-B14F-4D97-AF65-F5344CB8AC3E}">
        <p14:creationId xmlns:p14="http://schemas.microsoft.com/office/powerpoint/2010/main" xmlns="" val="1608991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E6686C08-B3E6-6449-83CB-0583E579557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13288" y="758536"/>
            <a:ext cx="6565423" cy="545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87AED9D6-D9A3-3346-991A-5F4115935D8C}"/>
              </a:ext>
            </a:extLst>
          </p:cNvPr>
          <p:cNvSpPr txBox="1"/>
          <p:nvPr/>
        </p:nvSpPr>
        <p:spPr>
          <a:xfrm>
            <a:off x="2680856" y="6213764"/>
            <a:ext cx="7021606" cy="430887"/>
          </a:xfrm>
          <a:prstGeom prst="rect">
            <a:avLst/>
          </a:prstGeom>
          <a:noFill/>
        </p:spPr>
        <p:txBody>
          <a:bodyPr wrap="square" rtlCol="0">
            <a:spAutoFit/>
          </a:bodyPr>
          <a:lstStyle/>
          <a:p>
            <a:pPr algn="ctr"/>
            <a:r>
              <a:rPr lang="el-GR" sz="1100" dirty="0"/>
              <a:t>Αναπλαστικός όγκος με μεγάλη κυτταρική (στο σχήμα και στο μέγεθος) και πυρηνική πολυμορφία. Το επικρατούν κύτταρο στο κέντρο του πεδίου παρουσιάζει μια ανώμαλη </a:t>
            </a:r>
            <a:r>
              <a:rPr lang="el-GR" sz="1100" dirty="0" err="1"/>
              <a:t>τριπολική</a:t>
            </a:r>
            <a:r>
              <a:rPr lang="el-GR" sz="1100" dirty="0"/>
              <a:t> μίτωση</a:t>
            </a:r>
          </a:p>
        </p:txBody>
      </p:sp>
    </p:spTree>
    <p:extLst>
      <p:ext uri="{BB962C8B-B14F-4D97-AF65-F5344CB8AC3E}">
        <p14:creationId xmlns:p14="http://schemas.microsoft.com/office/powerpoint/2010/main" xmlns="" val="390897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4BC3BA4-60C5-2A40-966B-3265CAC02439}"/>
              </a:ext>
            </a:extLst>
          </p:cNvPr>
          <p:cNvSpPr>
            <a:spLocks noGrp="1"/>
          </p:cNvSpPr>
          <p:nvPr>
            <p:ph type="title"/>
          </p:nvPr>
        </p:nvSpPr>
        <p:spPr>
          <a:xfrm>
            <a:off x="648931" y="629266"/>
            <a:ext cx="4166510" cy="1622321"/>
          </a:xfrm>
        </p:spPr>
        <p:txBody>
          <a:bodyPr>
            <a:normAutofit/>
          </a:bodyPr>
          <a:lstStyle/>
          <a:p>
            <a:r>
              <a:rPr lang="el-GR" sz="3900"/>
              <a:t>Διαφοροποίηση και </a:t>
            </a:r>
            <a:r>
              <a:rPr lang="el-GR" sz="3900" err="1"/>
              <a:t>Αναπλασία</a:t>
            </a:r>
            <a:endParaRPr lang="el-GR" sz="3900"/>
          </a:p>
        </p:txBody>
      </p:sp>
      <p:sp>
        <p:nvSpPr>
          <p:cNvPr id="3" name="Θέση περιεχομένου 2">
            <a:extLst>
              <a:ext uri="{FF2B5EF4-FFF2-40B4-BE49-F238E27FC236}">
                <a16:creationId xmlns:a16="http://schemas.microsoft.com/office/drawing/2014/main" xmlns="" id="{2392706D-686A-4B49-8416-5C9D26E9231B}"/>
              </a:ext>
            </a:extLst>
          </p:cNvPr>
          <p:cNvSpPr>
            <a:spLocks noGrp="1"/>
          </p:cNvSpPr>
          <p:nvPr>
            <p:ph idx="1"/>
          </p:nvPr>
        </p:nvSpPr>
        <p:spPr>
          <a:xfrm>
            <a:off x="648931" y="2438400"/>
            <a:ext cx="4166509" cy="3785419"/>
          </a:xfrm>
        </p:spPr>
        <p:txBody>
          <a:bodyPr>
            <a:normAutofit/>
          </a:bodyPr>
          <a:lstStyle/>
          <a:p>
            <a:pPr marL="0" indent="0">
              <a:buNone/>
            </a:pPr>
            <a:r>
              <a:rPr lang="el-GR" dirty="0"/>
              <a:t>Λειτουργία:</a:t>
            </a:r>
          </a:p>
          <a:p>
            <a:pPr algn="just">
              <a:buFont typeface="Arial" panose="020B0604020202020204" pitchFamily="34" charset="0"/>
              <a:buChar char="•"/>
            </a:pPr>
            <a:r>
              <a:rPr lang="el-GR" dirty="0"/>
              <a:t>Οι καλοήθεις όγκοι έχουν φυσιολογική λειτουργία (πχ αδένωμα του φλοιού των επινεφριδίων)</a:t>
            </a:r>
          </a:p>
          <a:p>
            <a:pPr algn="just">
              <a:buFont typeface="Arial" panose="020B0604020202020204" pitchFamily="34" charset="0"/>
              <a:buChar char="•"/>
            </a:pPr>
            <a:r>
              <a:rPr lang="el-GR" dirty="0"/>
              <a:t>Οι κακοήθεις όγκοι έχουν διάφορη λειτουργία, ανάλογα με τον βαθμό διαφοροποίησής τους (π.χ. το </a:t>
            </a:r>
            <a:r>
              <a:rPr lang="el-GR" dirty="0" err="1"/>
              <a:t>ηπατοκυτταρικό</a:t>
            </a:r>
            <a:r>
              <a:rPr lang="el-GR" dirty="0"/>
              <a:t> καρκίνωμα παράγει χολή)</a:t>
            </a:r>
          </a:p>
        </p:txBody>
      </p:sp>
      <p:sp>
        <p:nvSpPr>
          <p:cNvPr id="10"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Εικόνα 4">
            <a:extLst>
              <a:ext uri="{FF2B5EF4-FFF2-40B4-BE49-F238E27FC236}">
                <a16:creationId xmlns:a16="http://schemas.microsoft.com/office/drawing/2014/main" xmlns="" id="{5534D0CD-F5EE-8F41-97AC-B583CE792172}"/>
              </a:ext>
            </a:extLst>
          </p:cNvPr>
          <p:cNvPicPr>
            <a:picLocks noChangeAspect="1"/>
          </p:cNvPicPr>
          <p:nvPr/>
        </p:nvPicPr>
        <p:blipFill>
          <a:blip r:embed="rId3"/>
          <a:stretch>
            <a:fillRect/>
          </a:stretch>
        </p:blipFill>
        <p:spPr>
          <a:xfrm>
            <a:off x="6093992" y="1371665"/>
            <a:ext cx="5449889" cy="4114666"/>
          </a:xfrm>
          <a:prstGeom prst="rect">
            <a:avLst/>
          </a:prstGeom>
          <a:effectLst/>
        </p:spPr>
      </p:pic>
      <p:sp>
        <p:nvSpPr>
          <p:cNvPr id="16" name="Rectangle 15">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xmlns="" id="{AA2EDC5D-5795-AF45-8F06-0D0635DC83CC}"/>
              </a:ext>
            </a:extLst>
          </p:cNvPr>
          <p:cNvSpPr txBox="1"/>
          <p:nvPr/>
        </p:nvSpPr>
        <p:spPr>
          <a:xfrm>
            <a:off x="6093992" y="5757863"/>
            <a:ext cx="5264571" cy="276999"/>
          </a:xfrm>
          <a:prstGeom prst="rect">
            <a:avLst/>
          </a:prstGeom>
          <a:noFill/>
        </p:spPr>
        <p:txBody>
          <a:bodyPr wrap="square" rtlCol="0">
            <a:spAutoFit/>
          </a:bodyPr>
          <a:lstStyle/>
          <a:p>
            <a:pPr algn="ctr"/>
            <a:r>
              <a:rPr lang="el-GR" sz="1200" dirty="0" err="1">
                <a:solidFill>
                  <a:schemeClr val="bg1"/>
                </a:solidFill>
              </a:rPr>
              <a:t>Ηπατοκυτταρικό</a:t>
            </a:r>
            <a:r>
              <a:rPr lang="el-GR" sz="1200" dirty="0">
                <a:solidFill>
                  <a:schemeClr val="bg1"/>
                </a:solidFill>
              </a:rPr>
              <a:t> καρκίνωμα με παραγωγή χολής</a:t>
            </a:r>
          </a:p>
        </p:txBody>
      </p:sp>
    </p:spTree>
    <p:extLst>
      <p:ext uri="{BB962C8B-B14F-4D97-AF65-F5344CB8AC3E}">
        <p14:creationId xmlns:p14="http://schemas.microsoft.com/office/powerpoint/2010/main" xmlns="" val="3146320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AE32544-B588-7D43-AF5B-95E6DDD6C62E}"/>
              </a:ext>
            </a:extLst>
          </p:cNvPr>
          <p:cNvSpPr>
            <a:spLocks noGrp="1"/>
          </p:cNvSpPr>
          <p:nvPr>
            <p:ph type="title"/>
          </p:nvPr>
        </p:nvSpPr>
        <p:spPr>
          <a:xfrm>
            <a:off x="648929" y="629266"/>
            <a:ext cx="4944152" cy="1622321"/>
          </a:xfrm>
        </p:spPr>
        <p:txBody>
          <a:bodyPr>
            <a:normAutofit/>
          </a:bodyPr>
          <a:lstStyle/>
          <a:p>
            <a:pPr>
              <a:lnSpc>
                <a:spcPct val="90000"/>
              </a:lnSpc>
            </a:pPr>
            <a:r>
              <a:rPr lang="en-US" sz="3100" dirty="0"/>
              <a:t>Neoplasm</a:t>
            </a:r>
            <a:r>
              <a:rPr lang="en-US" sz="2800" dirty="0"/>
              <a:t/>
            </a:r>
            <a:br>
              <a:rPr lang="en-US" sz="2800" dirty="0"/>
            </a:br>
            <a:r>
              <a:rPr lang="en-US" sz="2800" dirty="0"/>
              <a:t>[neo- + G. </a:t>
            </a:r>
            <a:r>
              <a:rPr lang="en-US" sz="2800" i="1" dirty="0"/>
              <a:t>plasma, </a:t>
            </a:r>
            <a:r>
              <a:rPr lang="en-US" sz="2800" dirty="0"/>
              <a:t>thing formed]</a:t>
            </a:r>
            <a:endParaRPr lang="el-GR" sz="2800" i="1" dirty="0"/>
          </a:p>
        </p:txBody>
      </p:sp>
      <p:sp>
        <p:nvSpPr>
          <p:cNvPr id="3" name="Θέση περιεχομένου 2">
            <a:extLst>
              <a:ext uri="{FF2B5EF4-FFF2-40B4-BE49-F238E27FC236}">
                <a16:creationId xmlns:a16="http://schemas.microsoft.com/office/drawing/2014/main" xmlns="" id="{AF448374-39B0-F24F-8E13-40F22FA22B14}"/>
              </a:ext>
            </a:extLst>
          </p:cNvPr>
          <p:cNvSpPr>
            <a:spLocks noGrp="1"/>
          </p:cNvSpPr>
          <p:nvPr>
            <p:ph idx="1"/>
          </p:nvPr>
        </p:nvSpPr>
        <p:spPr>
          <a:xfrm>
            <a:off x="648930" y="2438400"/>
            <a:ext cx="4944151" cy="3785419"/>
          </a:xfrm>
        </p:spPr>
        <p:txBody>
          <a:bodyPr>
            <a:normAutofit/>
          </a:bodyPr>
          <a:lstStyle/>
          <a:p>
            <a:pPr marL="0" indent="0" algn="just">
              <a:lnSpc>
                <a:spcPct val="90000"/>
              </a:lnSpc>
              <a:buNone/>
            </a:pPr>
            <a:r>
              <a:rPr lang="en-US" sz="1700" dirty="0"/>
              <a:t>“A neoplasm is an </a:t>
            </a:r>
            <a:r>
              <a:rPr lang="en-US" sz="1700" b="1" i="1" dirty="0"/>
              <a:t>abnormal mass of tissue</a:t>
            </a:r>
            <a:r>
              <a:rPr lang="en-US" sz="1700" dirty="0"/>
              <a:t>, the growth of which exceeds and is uncoordinated with that of the normal tissues and </a:t>
            </a:r>
            <a:r>
              <a:rPr lang="en-US" sz="1700" b="1" i="1" dirty="0"/>
              <a:t>persists</a:t>
            </a:r>
            <a:r>
              <a:rPr lang="en-US" sz="1700" dirty="0"/>
              <a:t> in the same excessive manner after cessation of the stimuli which evoked the change”</a:t>
            </a:r>
          </a:p>
          <a:p>
            <a:pPr marL="0" indent="0" algn="r">
              <a:lnSpc>
                <a:spcPct val="90000"/>
              </a:lnSpc>
              <a:buNone/>
            </a:pPr>
            <a:r>
              <a:rPr lang="en-US" sz="1700" dirty="0"/>
              <a:t>Sir Rupert Willis</a:t>
            </a:r>
          </a:p>
          <a:p>
            <a:pPr marL="0" indent="0" algn="just">
              <a:lnSpc>
                <a:spcPct val="90000"/>
              </a:lnSpc>
              <a:buNone/>
            </a:pPr>
            <a:endParaRPr lang="en-US" sz="1700" dirty="0"/>
          </a:p>
          <a:p>
            <a:pPr marL="0" indent="0" algn="just">
              <a:lnSpc>
                <a:spcPct val="90000"/>
              </a:lnSpc>
              <a:buNone/>
            </a:pPr>
            <a:r>
              <a:rPr lang="el-GR" sz="1700" dirty="0"/>
              <a:t>«</a:t>
            </a:r>
            <a:r>
              <a:rPr lang="en-US" sz="1700" dirty="0" err="1"/>
              <a:t>Έ</a:t>
            </a:r>
            <a:r>
              <a:rPr lang="el-GR" sz="1700" dirty="0"/>
              <a:t>να νεόπλασμα αποτελεί μια μη φυσιολογική μάζα ιστού, η ανάπτυξη της οποίας υπερβαίνει και είναι σύμφωνη εκείνης των φυσιολογικών ιστών και εμμένει με τον ίδιο υπερβολικό τρόπο μετά τη διακοπή των ερεθισμάτων που ενεπλάκησαν στην αλλαγή»</a:t>
            </a:r>
          </a:p>
        </p:txBody>
      </p:sp>
      <p:sp>
        <p:nvSpPr>
          <p:cNvPr id="10" name="Rectangle 9">
            <a:extLst>
              <a:ext uri="{FF2B5EF4-FFF2-40B4-BE49-F238E27FC236}">
                <a16:creationId xmlns:a16="http://schemas.microsoft.com/office/drawing/2014/main" xmlns="" id="{7EC1FE46-BC17-4FF1-93AF-8B9806F49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xmlns="" id="{A2F3A92E-99C8-43D2-BFF4-FC126D3F9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7582" y="484632"/>
            <a:ext cx="5130204"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κείμενο, άνδρας, παλιός, πόζα&#10;&#10;Περιγραφή που δημιουργήθηκε αυτόματα">
            <a:extLst>
              <a:ext uri="{FF2B5EF4-FFF2-40B4-BE49-F238E27FC236}">
                <a16:creationId xmlns:a16="http://schemas.microsoft.com/office/drawing/2014/main" xmlns="" id="{A429C049-3800-6E4D-A52A-1DF1C98494B2}"/>
              </a:ext>
            </a:extLst>
          </p:cNvPr>
          <p:cNvPicPr>
            <a:picLocks noChangeAspect="1"/>
          </p:cNvPicPr>
          <p:nvPr/>
        </p:nvPicPr>
        <p:blipFill rotWithShape="1">
          <a:blip r:embed="rId3"/>
          <a:srcRect l="1106" r="8967"/>
          <a:stretch/>
        </p:blipFill>
        <p:spPr>
          <a:xfrm>
            <a:off x="7060689" y="967430"/>
            <a:ext cx="4163991" cy="4773591"/>
          </a:xfrm>
          <a:prstGeom prst="rect">
            <a:avLst/>
          </a:prstGeom>
          <a:effectLst/>
        </p:spPr>
      </p:pic>
      <p:sp>
        <p:nvSpPr>
          <p:cNvPr id="14" name="Rectangle 13">
            <a:extLst>
              <a:ext uri="{FF2B5EF4-FFF2-40B4-BE49-F238E27FC236}">
                <a16:creationId xmlns:a16="http://schemas.microsoft.com/office/drawing/2014/main" xmlns="" id="{CA0BBA79-D07A-4635-963C-CD96DA459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194071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192BCEB-ADE6-1B4E-B33A-00923C36C0D6}"/>
              </a:ext>
            </a:extLst>
          </p:cNvPr>
          <p:cNvSpPr>
            <a:spLocks noGrp="1"/>
          </p:cNvSpPr>
          <p:nvPr>
            <p:ph type="title"/>
          </p:nvPr>
        </p:nvSpPr>
        <p:spPr>
          <a:xfrm>
            <a:off x="426655" y="135726"/>
            <a:ext cx="9404723" cy="846146"/>
          </a:xfrm>
        </p:spPr>
        <p:txBody>
          <a:bodyPr/>
          <a:lstStyle/>
          <a:p>
            <a:r>
              <a:rPr lang="el-GR" sz="3200" dirty="0"/>
              <a:t>Διαφοροποίηση και </a:t>
            </a:r>
            <a:r>
              <a:rPr lang="el-GR" sz="3200" dirty="0" err="1"/>
              <a:t>Αναπλασία</a:t>
            </a:r>
            <a:endParaRPr lang="el-GR" sz="3200" dirty="0"/>
          </a:p>
        </p:txBody>
      </p:sp>
      <p:sp>
        <p:nvSpPr>
          <p:cNvPr id="3" name="Θέση περιεχομένου 2">
            <a:extLst>
              <a:ext uri="{FF2B5EF4-FFF2-40B4-BE49-F238E27FC236}">
                <a16:creationId xmlns:a16="http://schemas.microsoft.com/office/drawing/2014/main" xmlns="" id="{3AA31024-1CFF-844F-8882-C10FEA729F8D}"/>
              </a:ext>
            </a:extLst>
          </p:cNvPr>
          <p:cNvSpPr>
            <a:spLocks noGrp="1"/>
          </p:cNvSpPr>
          <p:nvPr>
            <p:ph idx="1"/>
          </p:nvPr>
        </p:nvSpPr>
        <p:spPr>
          <a:xfrm>
            <a:off x="688572" y="900684"/>
            <a:ext cx="5510347" cy="5821590"/>
          </a:xfrm>
        </p:spPr>
        <p:txBody>
          <a:bodyPr>
            <a:noAutofit/>
          </a:bodyPr>
          <a:lstStyle/>
          <a:p>
            <a:pPr marL="0" indent="0">
              <a:buNone/>
            </a:pPr>
            <a:r>
              <a:rPr lang="el-GR" sz="1800" b="1" dirty="0">
                <a:solidFill>
                  <a:srgbClr val="92D050"/>
                </a:solidFill>
              </a:rPr>
              <a:t>Δυσπλασία (</a:t>
            </a:r>
            <a:r>
              <a:rPr lang="el-GR" sz="1800" b="1" dirty="0" err="1">
                <a:solidFill>
                  <a:srgbClr val="92D050"/>
                </a:solidFill>
              </a:rPr>
              <a:t>Ενδοεπιθηλιακή</a:t>
            </a:r>
            <a:r>
              <a:rPr lang="el-GR" sz="1800" b="1" dirty="0">
                <a:solidFill>
                  <a:srgbClr val="92D050"/>
                </a:solidFill>
              </a:rPr>
              <a:t> Νεοπλασία)</a:t>
            </a:r>
          </a:p>
          <a:p>
            <a:pPr algn="just">
              <a:buFont typeface="Arial" panose="020B0604020202020204" pitchFamily="34" charset="0"/>
              <a:buChar char="•"/>
            </a:pPr>
            <a:r>
              <a:rPr lang="el-GR" sz="1800" dirty="0"/>
              <a:t>Μη </a:t>
            </a:r>
            <a:r>
              <a:rPr lang="el-GR" sz="1800" dirty="0" err="1"/>
              <a:t>νεοπλασματική</a:t>
            </a:r>
            <a:r>
              <a:rPr lang="el-GR" sz="1800" dirty="0"/>
              <a:t> ανάπτυξη</a:t>
            </a:r>
          </a:p>
          <a:p>
            <a:pPr algn="just">
              <a:buFont typeface="Arial" panose="020B0604020202020204" pitchFamily="34" charset="0"/>
              <a:buChar char="•"/>
            </a:pPr>
            <a:r>
              <a:rPr lang="el-GR" sz="1800" dirty="0"/>
              <a:t>Απώλεια της ομοιομορφίας των κυττάρων όπως και απώλεια </a:t>
            </a:r>
            <a:r>
              <a:rPr lang="el-GR" sz="1800" dirty="0"/>
              <a:t>τ</a:t>
            </a:r>
            <a:r>
              <a:rPr lang="el-GR" sz="1800" dirty="0" smtClean="0"/>
              <a:t>ου </a:t>
            </a:r>
            <a:r>
              <a:rPr lang="el-GR" sz="1800" dirty="0"/>
              <a:t>αρχιτεκτονικού προσανατολισμού τους</a:t>
            </a:r>
          </a:p>
          <a:p>
            <a:pPr algn="just">
              <a:buFont typeface="Arial" panose="020B0604020202020204" pitchFamily="34" charset="0"/>
              <a:buChar char="•"/>
            </a:pPr>
            <a:r>
              <a:rPr lang="el-GR" sz="1800" dirty="0"/>
              <a:t>Ήπια αναπλαστικά χαρακτηριστικά: </a:t>
            </a:r>
            <a:r>
              <a:rPr lang="el-GR" sz="1800" dirty="0" err="1"/>
              <a:t>πλειομορφισμός</a:t>
            </a:r>
            <a:r>
              <a:rPr lang="el-GR" sz="1800" dirty="0"/>
              <a:t>, </a:t>
            </a:r>
            <a:r>
              <a:rPr lang="el-GR" sz="1800" dirty="0" err="1"/>
              <a:t>υπερχρωματικοί</a:t>
            </a:r>
            <a:r>
              <a:rPr lang="el-GR" sz="1800" dirty="0"/>
              <a:t> πυρήνες, μιτώσεις σχεδόν πάντα </a:t>
            </a:r>
            <a:r>
              <a:rPr lang="el-GR" sz="1800" dirty="0" err="1"/>
              <a:t>προσομοιάζουσες</a:t>
            </a:r>
            <a:r>
              <a:rPr lang="el-GR" sz="1800" dirty="0"/>
              <a:t> με τις φυσιολογικές αλλά συχνά σε μη φυσιολογικές εντοπίσεις</a:t>
            </a:r>
          </a:p>
          <a:p>
            <a:pPr algn="just">
              <a:buFont typeface="Arial" panose="020B0604020202020204" pitchFamily="34" charset="0"/>
              <a:buChar char="•"/>
            </a:pPr>
            <a:r>
              <a:rPr lang="el-GR" sz="1800" dirty="0">
                <a:solidFill>
                  <a:srgbClr val="FFC000"/>
                </a:solidFill>
              </a:rPr>
              <a:t>Η δυσπλασία δεν εξελίσσεται απαραίτητα σε καρκίνο</a:t>
            </a:r>
          </a:p>
          <a:p>
            <a:pPr algn="just">
              <a:buFont typeface="Arial" panose="020B0604020202020204" pitchFamily="34" charset="0"/>
              <a:buChar char="•"/>
            </a:pPr>
            <a:r>
              <a:rPr lang="el-GR" sz="1800" dirty="0"/>
              <a:t>Ήπιες έως μέτριες αλλαγές που δεν εμπλέκουν ολόκληρο το πάχος του επιθηλίου μπορεί να είναι αναστρέψιμες, και με την απομάκρυνση των υποκείμενων αιτιών, το επιθήλιο μπορεί να επιστρέψει στο </a:t>
            </a:r>
            <a:r>
              <a:rPr lang="el-GR" sz="1800" dirty="0" smtClean="0"/>
              <a:t>φυσιολογικό</a:t>
            </a:r>
            <a:endParaRPr lang="el-GR" sz="1800" dirty="0"/>
          </a:p>
        </p:txBody>
      </p:sp>
      <p:sp>
        <p:nvSpPr>
          <p:cNvPr id="4" name="3 - TextBox"/>
          <p:cNvSpPr txBox="1"/>
          <p:nvPr/>
        </p:nvSpPr>
        <p:spPr>
          <a:xfrm>
            <a:off x="6982691" y="1995055"/>
            <a:ext cx="4880758" cy="2862322"/>
          </a:xfrm>
          <a:prstGeom prst="rect">
            <a:avLst/>
          </a:prstGeom>
          <a:noFill/>
        </p:spPr>
        <p:txBody>
          <a:bodyPr wrap="square" rtlCol="0">
            <a:spAutoFit/>
          </a:bodyPr>
          <a:lstStyle/>
          <a:p>
            <a:r>
              <a:rPr lang="el-GR" b="1" dirty="0" smtClean="0">
                <a:solidFill>
                  <a:srgbClr val="92D050"/>
                </a:solidFill>
              </a:rPr>
              <a:t>Καρκίνωμα </a:t>
            </a:r>
            <a:r>
              <a:rPr lang="en-US" b="1" dirty="0" smtClean="0">
                <a:solidFill>
                  <a:srgbClr val="92D050"/>
                </a:solidFill>
              </a:rPr>
              <a:t>in </a:t>
            </a:r>
            <a:r>
              <a:rPr lang="en-US" b="1" dirty="0" smtClean="0">
                <a:solidFill>
                  <a:srgbClr val="92D050"/>
                </a:solidFill>
              </a:rPr>
              <a:t>situ</a:t>
            </a:r>
            <a:endParaRPr lang="el-GR" b="1" dirty="0" smtClean="0">
              <a:solidFill>
                <a:srgbClr val="92D050"/>
              </a:solidFill>
            </a:endParaRPr>
          </a:p>
          <a:p>
            <a:pPr>
              <a:buFont typeface="Arial" pitchFamily="34" charset="0"/>
              <a:buChar char="•"/>
            </a:pPr>
            <a:r>
              <a:rPr lang="el-GR" dirty="0" smtClean="0"/>
              <a:t>οι </a:t>
            </a:r>
            <a:r>
              <a:rPr lang="el-GR" dirty="0" err="1" smtClean="0"/>
              <a:t>δυσπλαστικές</a:t>
            </a:r>
            <a:r>
              <a:rPr lang="el-GR" dirty="0" smtClean="0"/>
              <a:t> αλλαγές εντοπίζονται και καταλαμβάνουν όλο το πάχος του επιθηλίου, αλλά περιορίζονται εντός του </a:t>
            </a:r>
            <a:r>
              <a:rPr lang="el-GR" dirty="0" smtClean="0"/>
              <a:t>ιστού</a:t>
            </a:r>
          </a:p>
          <a:p>
            <a:pPr>
              <a:buFont typeface="Arial" pitchFamily="34" charset="0"/>
              <a:buChar char="•"/>
            </a:pPr>
            <a:endParaRPr lang="el-GR" dirty="0" smtClean="0"/>
          </a:p>
          <a:p>
            <a:endParaRPr lang="el-GR" dirty="0" smtClean="0"/>
          </a:p>
          <a:p>
            <a:r>
              <a:rPr lang="el-GR" dirty="0" smtClean="0">
                <a:solidFill>
                  <a:srgbClr val="92D050"/>
                </a:solidFill>
              </a:rPr>
              <a:t>Διηθητικός όγκος</a:t>
            </a:r>
          </a:p>
          <a:p>
            <a:pPr>
              <a:buFont typeface="Arial" panose="020B0604020202020204" pitchFamily="34" charset="0"/>
              <a:buChar char="•"/>
            </a:pPr>
            <a:r>
              <a:rPr lang="el-GR" dirty="0" smtClean="0"/>
              <a:t>τα </a:t>
            </a:r>
            <a:r>
              <a:rPr lang="el-GR" dirty="0" err="1" smtClean="0"/>
              <a:t>νεοπλασματικά</a:t>
            </a:r>
            <a:r>
              <a:rPr lang="el-GR" dirty="0" smtClean="0"/>
              <a:t> κύτταρα ξεπερνούν τα φυσιολογικά όρια</a:t>
            </a:r>
            <a:endParaRPr lang="el-GR" dirty="0"/>
          </a:p>
        </p:txBody>
      </p:sp>
    </p:spTree>
    <p:extLst>
      <p:ext uri="{BB962C8B-B14F-4D97-AF65-F5344CB8AC3E}">
        <p14:creationId xmlns:p14="http://schemas.microsoft.com/office/powerpoint/2010/main" xmlns="" val="2406867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BE799F6C-C333-5C4D-AFBD-C669FA217697}"/>
              </a:ext>
            </a:extLst>
          </p:cNvPr>
          <p:cNvPicPr>
            <a:picLocks noChangeAspect="1"/>
          </p:cNvPicPr>
          <p:nvPr/>
        </p:nvPicPr>
        <p:blipFill>
          <a:blip r:embed="rId2"/>
          <a:stretch>
            <a:fillRect/>
          </a:stretch>
        </p:blipFill>
        <p:spPr>
          <a:xfrm>
            <a:off x="1870230" y="1044286"/>
            <a:ext cx="8261040" cy="4769428"/>
          </a:xfrm>
          <a:prstGeom prst="rect">
            <a:avLst/>
          </a:prstGeom>
        </p:spPr>
      </p:pic>
      <p:sp>
        <p:nvSpPr>
          <p:cNvPr id="6" name="TextBox 5">
            <a:extLst>
              <a:ext uri="{FF2B5EF4-FFF2-40B4-BE49-F238E27FC236}">
                <a16:creationId xmlns:a16="http://schemas.microsoft.com/office/drawing/2014/main" xmlns="" id="{2B5E7B2A-3ED9-DB47-91CE-30BE3F8ED76F}"/>
              </a:ext>
            </a:extLst>
          </p:cNvPr>
          <p:cNvSpPr txBox="1"/>
          <p:nvPr/>
        </p:nvSpPr>
        <p:spPr>
          <a:xfrm>
            <a:off x="1808018" y="5922818"/>
            <a:ext cx="8385464" cy="646331"/>
          </a:xfrm>
          <a:prstGeom prst="rect">
            <a:avLst/>
          </a:prstGeom>
          <a:noFill/>
        </p:spPr>
        <p:txBody>
          <a:bodyPr wrap="square" rtlCol="0">
            <a:spAutoFit/>
          </a:bodyPr>
          <a:lstStyle/>
          <a:p>
            <a:r>
              <a:rPr lang="el-GR" sz="1200" dirty="0"/>
              <a:t>Φυσιολογικό </a:t>
            </a:r>
            <a:r>
              <a:rPr lang="el-GR" sz="1200" dirty="0" err="1"/>
              <a:t>πολύστιβο</a:t>
            </a:r>
            <a:r>
              <a:rPr lang="el-GR" sz="1200" dirty="0"/>
              <a:t> πλακώδες επιθήλιο από τον </a:t>
            </a:r>
            <a:r>
              <a:rPr lang="el-GR" sz="1200" dirty="0" err="1"/>
              <a:t>εξωτράχηλο</a:t>
            </a:r>
            <a:r>
              <a:rPr lang="el-GR" sz="1200" dirty="0"/>
              <a:t> αριστερά και </a:t>
            </a:r>
            <a:r>
              <a:rPr lang="el-GR" sz="1200" dirty="0" err="1"/>
              <a:t>δυσπλαστικό</a:t>
            </a:r>
            <a:r>
              <a:rPr lang="el-GR" sz="1200" dirty="0"/>
              <a:t> πλακώδες επιθήλιο δεξιά. Τα </a:t>
            </a:r>
            <a:r>
              <a:rPr lang="el-GR" sz="1200" dirty="0" err="1"/>
              <a:t>δυσπλαστικά</a:t>
            </a:r>
            <a:r>
              <a:rPr lang="el-GR" sz="1200" dirty="0"/>
              <a:t> κύτταρα είναι πιο σκούρα, μικρότερα, περισσότερο «συνωστισμένα», χωρίς αρχιτεκτονικό προσανατολισμό ή ωρίμανση. Η δυσπλασία περιορίζεται εντός του επιθηλίου</a:t>
            </a:r>
          </a:p>
        </p:txBody>
      </p:sp>
    </p:spTree>
    <p:extLst>
      <p:ext uri="{BB962C8B-B14F-4D97-AF65-F5344CB8AC3E}">
        <p14:creationId xmlns:p14="http://schemas.microsoft.com/office/powerpoint/2010/main" xmlns="" val="353540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21AD4F1D-A6F1-494C-9077-BA29CCDE790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91453" y="1042953"/>
            <a:ext cx="9809094" cy="477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6A38235-5BCF-B949-8044-4F030F0C98A6}"/>
              </a:ext>
            </a:extLst>
          </p:cNvPr>
          <p:cNvSpPr txBox="1"/>
          <p:nvPr/>
        </p:nvSpPr>
        <p:spPr>
          <a:xfrm>
            <a:off x="1191453" y="5974773"/>
            <a:ext cx="10141527" cy="738664"/>
          </a:xfrm>
          <a:prstGeom prst="rect">
            <a:avLst/>
          </a:prstGeom>
          <a:noFill/>
        </p:spPr>
        <p:txBody>
          <a:bodyPr wrap="square" rtlCol="0">
            <a:spAutoFit/>
          </a:bodyPr>
          <a:lstStyle/>
          <a:p>
            <a:pPr algn="ctr"/>
            <a:r>
              <a:rPr lang="el-GR" sz="1050" dirty="0"/>
              <a:t>Καρκίνωμα </a:t>
            </a:r>
            <a:r>
              <a:rPr lang="en-US" sz="1050" dirty="0"/>
              <a:t>in situ. </a:t>
            </a:r>
            <a:r>
              <a:rPr lang="el-GR" sz="1050" dirty="0"/>
              <a:t>Αριστερά: απεικόνιση χαμηλής μεγέθυνσης δείχνει ότι ολόκληρο το πάχος του επιθηλίου έχει αντικατασταθεί από άτυπα </a:t>
            </a:r>
            <a:r>
              <a:rPr lang="el-GR" sz="1050" dirty="0" err="1"/>
              <a:t>δυσπλαστικά</a:t>
            </a:r>
            <a:r>
              <a:rPr lang="el-GR" sz="1050" dirty="0"/>
              <a:t> κύτταρα. Δεν υπάρχει προοδευτική ωρίμανση των πλακωδών κυττάρων. Η βασική μεμβράνη είναι άθικτη και δεν υπάρχει όγκος στο </a:t>
            </a:r>
            <a:r>
              <a:rPr lang="el-GR" sz="1050" dirty="0" err="1"/>
              <a:t>υποεπιθηλιακό</a:t>
            </a:r>
            <a:r>
              <a:rPr lang="el-GR" sz="1050" dirty="0"/>
              <a:t> στρώμα. Δεξιά: μεγάλης μεγέθυνσης απεικόνιση άλλης περιοχής δείχνει </a:t>
            </a:r>
            <a:r>
              <a:rPr lang="el-GR" sz="1050" dirty="0" smtClean="0"/>
              <a:t>αποτυχία </a:t>
            </a:r>
            <a:r>
              <a:rPr lang="el-GR" sz="1050" dirty="0"/>
              <a:t>φυσιολογικής ωρίμανσης και διαφοροποίησης, έντονο κυτταρικό και πυρηνικό </a:t>
            </a:r>
            <a:r>
              <a:rPr lang="el-GR" sz="1050" dirty="0" err="1"/>
              <a:t>πλειομορφισμό</a:t>
            </a:r>
            <a:r>
              <a:rPr lang="el-GR" sz="1050" dirty="0"/>
              <a:t> και πολυάριθμες μιτώσεις που επεκτείνονται προς την επιφάνεια. Η βασική μεμβράνη δεν φαίνεται σε αυτή την τομή</a:t>
            </a:r>
          </a:p>
        </p:txBody>
      </p:sp>
    </p:spTree>
    <p:extLst>
      <p:ext uri="{BB962C8B-B14F-4D97-AF65-F5344CB8AC3E}">
        <p14:creationId xmlns:p14="http://schemas.microsoft.com/office/powerpoint/2010/main" xmlns="" val="2980114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845504"/>
          </a:xfrm>
        </p:spPr>
        <p:txBody>
          <a:bodyPr/>
          <a:lstStyle/>
          <a:p>
            <a:r>
              <a:rPr lang="el-GR" sz="3200" dirty="0"/>
              <a:t>Ρυθμός ανάπτυξης</a:t>
            </a:r>
          </a:p>
        </p:txBody>
      </p:sp>
      <p:sp>
        <p:nvSpPr>
          <p:cNvPr id="3" name="2 - Θέση περιεχομένου"/>
          <p:cNvSpPr>
            <a:spLocks noGrp="1"/>
          </p:cNvSpPr>
          <p:nvPr>
            <p:ph idx="1"/>
          </p:nvPr>
        </p:nvSpPr>
        <p:spPr>
          <a:xfrm>
            <a:off x="646111" y="1298222"/>
            <a:ext cx="8961027" cy="4950177"/>
          </a:xfrm>
        </p:spPr>
        <p:txBody>
          <a:bodyPr>
            <a:normAutofit fontScale="77500" lnSpcReduction="20000"/>
          </a:bodyPr>
          <a:lstStyle/>
          <a:p>
            <a:pPr algn="just">
              <a:buFont typeface="Arial" pitchFamily="34" charset="0"/>
              <a:buChar char="•"/>
            </a:pPr>
            <a:r>
              <a:rPr lang="el-GR" dirty="0"/>
              <a:t>Μέχρι ένας όγκος να γίνει κλινικά ανιχνεύσιμος , έχει ήδη ολοκληρώσει το μεγαλύτερο μέρος του κύκλου ζωής του (εμπόδιο στη θεραπεία, ανάγκη πρώιμης ανίχνευσης)</a:t>
            </a:r>
          </a:p>
          <a:p>
            <a:pPr algn="just">
              <a:buFont typeface="Arial" pitchFamily="34" charset="0"/>
              <a:buChar char="•"/>
            </a:pPr>
            <a:endParaRPr lang="el-GR" dirty="0"/>
          </a:p>
          <a:p>
            <a:pPr algn="just">
              <a:buFont typeface="Arial" pitchFamily="34" charset="0"/>
              <a:buChar char="•"/>
            </a:pPr>
            <a:r>
              <a:rPr lang="el-GR" dirty="0"/>
              <a:t>Ο ρυθμός ανάπτυξης ενός όγκου καθορίζεται από τρεις κύριους παράγοντες:</a:t>
            </a:r>
          </a:p>
          <a:p>
            <a:pPr marL="457200" indent="-457200" algn="just">
              <a:buFont typeface="+mj-lt"/>
              <a:buAutoNum type="arabicPeriod"/>
            </a:pPr>
            <a:r>
              <a:rPr lang="el-GR" dirty="0"/>
              <a:t>Τον χρόνο διπλασιασμού των καρκινικών κυττάρων</a:t>
            </a:r>
          </a:p>
          <a:p>
            <a:pPr marL="457200" indent="-457200" algn="just">
              <a:buFont typeface="+mj-lt"/>
              <a:buAutoNum type="arabicPeriod"/>
            </a:pPr>
            <a:r>
              <a:rPr lang="el-GR" b="1" dirty="0">
                <a:solidFill>
                  <a:srgbClr val="92D050"/>
                </a:solidFill>
              </a:rPr>
              <a:t>Το κλάσμα των καρκινικών κυττάρων που βρίσκονται σε φάση πολλαπλασιασμού (κλάσμα ανάπτυξης)</a:t>
            </a:r>
          </a:p>
          <a:p>
            <a:pPr marL="457200" indent="-457200" algn="just">
              <a:buFont typeface="+mj-lt"/>
              <a:buAutoNum type="arabicPeriod"/>
            </a:pPr>
            <a:r>
              <a:rPr lang="el-GR" dirty="0"/>
              <a:t>Τον ρυθμό </a:t>
            </a:r>
            <a:r>
              <a:rPr lang="el-GR" dirty="0" err="1"/>
              <a:t>αποφολίδωσης</a:t>
            </a:r>
            <a:r>
              <a:rPr lang="el-GR" dirty="0"/>
              <a:t> των κυττάρων και απώλεια μέσα στην αναπτυσσόμενη αλλοίωση</a:t>
            </a:r>
          </a:p>
          <a:p>
            <a:pPr marL="457200" indent="-457200" algn="just">
              <a:buFont typeface="+mj-lt"/>
              <a:buAutoNum type="arabicPeriod"/>
            </a:pPr>
            <a:endParaRPr lang="el-GR" dirty="0"/>
          </a:p>
          <a:p>
            <a:pPr algn="just">
              <a:buFont typeface="Arial" pitchFamily="34" charset="0"/>
              <a:buChar char="•"/>
            </a:pPr>
            <a:r>
              <a:rPr lang="el-GR" dirty="0"/>
              <a:t>Ο ρυθμός ανάπτυξης των όγκων είναι αντιστρόφως ανάλογος με το επίπεδο διαφοροποίησής τους → Οι περισσότεροι κακοήθεις όγκοι αναπτύσσονται γρηγορότερα από τους καλοήθεις όγκους (εξαιρέσεις!!!)</a:t>
            </a:r>
          </a:p>
          <a:p>
            <a:pPr algn="just">
              <a:buFont typeface="Arial" pitchFamily="34" charset="0"/>
              <a:buChar char="•"/>
            </a:pPr>
            <a:endParaRPr lang="el-GR" dirty="0"/>
          </a:p>
          <a:p>
            <a:pPr algn="just">
              <a:buFont typeface="Arial" pitchFamily="34" charset="0"/>
              <a:buChar char="•"/>
            </a:pPr>
            <a:r>
              <a:rPr lang="el-GR" dirty="0"/>
              <a:t>Ο ρυθμός ανάπτυξης των νεοπλασμάτων μπορεί να μην είναι συνεχής στο πέρασμα του χρόνου (ορμονική διέγερση, επάρκεια αιμάτωσης, άλλες επιδράσεις) </a:t>
            </a:r>
          </a:p>
          <a:p>
            <a:pPr algn="just">
              <a:buFont typeface="Arial" pitchFamily="34" charset="0"/>
              <a:buChar char="•"/>
            </a:pPr>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619726"/>
          </a:xfrm>
        </p:spPr>
        <p:txBody>
          <a:bodyPr/>
          <a:lstStyle/>
          <a:p>
            <a:r>
              <a:rPr lang="el-GR" sz="3200" dirty="0"/>
              <a:t>Κλάσμα ανάπτυξης</a:t>
            </a:r>
          </a:p>
        </p:txBody>
      </p:sp>
      <p:sp>
        <p:nvSpPr>
          <p:cNvPr id="3" name="2 - Θέση περιεχομένου"/>
          <p:cNvSpPr>
            <a:spLocks noGrp="1"/>
          </p:cNvSpPr>
          <p:nvPr>
            <p:ph idx="1"/>
          </p:nvPr>
        </p:nvSpPr>
        <p:spPr>
          <a:xfrm>
            <a:off x="646111" y="1320800"/>
            <a:ext cx="9705799" cy="4927599"/>
          </a:xfrm>
        </p:spPr>
        <p:txBody>
          <a:bodyPr>
            <a:normAutofit/>
          </a:bodyPr>
          <a:lstStyle/>
          <a:p>
            <a:pPr algn="just">
              <a:buFont typeface="Arial" pitchFamily="34" charset="0"/>
              <a:buChar char="•"/>
            </a:pPr>
            <a:r>
              <a:rPr lang="el-GR" dirty="0"/>
              <a:t> Η αναλογία των κυττάρων εντός του πληθυσμού του όγκου που βρίσκονται σε πολλαπλασιασμό</a:t>
            </a:r>
          </a:p>
          <a:p>
            <a:pPr algn="just">
              <a:buFont typeface="Arial" pitchFamily="34" charset="0"/>
              <a:buChar char="•"/>
            </a:pPr>
            <a:r>
              <a:rPr lang="el-GR" dirty="0"/>
              <a:t>Προσοχή</a:t>
            </a:r>
          </a:p>
          <a:p>
            <a:pPr algn="just">
              <a:buNone/>
            </a:pPr>
            <a:r>
              <a:rPr lang="el-GR" dirty="0"/>
              <a:t>	-Κατά τη διάρκεια της </a:t>
            </a:r>
            <a:r>
              <a:rPr lang="el-GR" dirty="0">
                <a:solidFill>
                  <a:srgbClr val="92D050"/>
                </a:solidFill>
              </a:rPr>
              <a:t>πρώιμης</a:t>
            </a:r>
            <a:r>
              <a:rPr lang="el-GR" dirty="0"/>
              <a:t> </a:t>
            </a:r>
            <a:r>
              <a:rPr lang="el-GR" dirty="0" err="1"/>
              <a:t>υπομικροσκοπικής</a:t>
            </a:r>
            <a:r>
              <a:rPr lang="el-GR" dirty="0"/>
              <a:t> φάσης της ανάπτυξης του όγκου, η συντριπτική πλειοψηφία των εξαλλαγμένων κυττάρων του όγκου βρίσκεται στον πληθυσμό πολλαπλασιασμού</a:t>
            </a:r>
          </a:p>
          <a:p>
            <a:pPr algn="just">
              <a:buNone/>
            </a:pPr>
            <a:r>
              <a:rPr lang="el-GR" dirty="0"/>
              <a:t>	-Καθώς οι όγκοι συνεχίζουν να αναπτύσσονται αφήνουν τον </a:t>
            </a:r>
            <a:r>
              <a:rPr lang="el-GR" dirty="0" smtClean="0"/>
              <a:t>πληθυσμό </a:t>
            </a:r>
            <a:r>
              <a:rPr lang="el-GR" dirty="0"/>
              <a:t>αυτό με διαφοροποίηση ή αναστροφή στη φάση </a:t>
            </a:r>
            <a:r>
              <a:rPr lang="en-US" dirty="0"/>
              <a:t>G0</a:t>
            </a:r>
            <a:r>
              <a:rPr lang="el-GR" dirty="0"/>
              <a:t> (</a:t>
            </a:r>
            <a:r>
              <a:rPr lang="el-GR" dirty="0" err="1"/>
              <a:t>αποφολίδωση</a:t>
            </a:r>
            <a:r>
              <a:rPr lang="el-GR" dirty="0"/>
              <a:t>, έλλειψη θρεπτικών παραγόντων, απόπτωση)</a:t>
            </a:r>
            <a:endParaRPr lang="en-US" dirty="0"/>
          </a:p>
          <a:p>
            <a:pPr algn="just">
              <a:buNone/>
            </a:pPr>
            <a:r>
              <a:rPr lang="el-GR" dirty="0"/>
              <a:t>	-</a:t>
            </a:r>
            <a:r>
              <a:rPr lang="el-GR" b="1" dirty="0">
                <a:solidFill>
                  <a:srgbClr val="FFC000"/>
                </a:solidFill>
              </a:rPr>
              <a:t>Μέχρι ο όγκος να γίνει κλινικά ανιχνεύσιμος, τα περισσότερα κύτταρα δεν βρίσκονται στη φάση πολλαπλασιασμού</a:t>
            </a:r>
          </a:p>
          <a:p>
            <a:pPr algn="just">
              <a:buFont typeface="Arial" pitchFamily="34" charset="0"/>
              <a:buChar char="•"/>
            </a:pPr>
            <a:r>
              <a:rPr lang="el-GR" dirty="0"/>
              <a:t>Το κλάσμα ανάπτυξης έχει εμφανή επίδραση στην ευαισθησία στη χημειοθεραπεία</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96711"/>
            <a:ext cx="9404723" cy="845504"/>
          </a:xfrm>
        </p:spPr>
        <p:txBody>
          <a:bodyPr/>
          <a:lstStyle/>
          <a:p>
            <a:r>
              <a:rPr lang="el-GR" sz="3200" dirty="0"/>
              <a:t>Τοπική Διήθηση – Καλοήθεις Όγκοι</a:t>
            </a:r>
          </a:p>
        </p:txBody>
      </p:sp>
      <p:sp>
        <p:nvSpPr>
          <p:cNvPr id="3" name="2 - Θέση περιεχομένου"/>
          <p:cNvSpPr>
            <a:spLocks noGrp="1"/>
          </p:cNvSpPr>
          <p:nvPr>
            <p:ph idx="1"/>
          </p:nvPr>
        </p:nvSpPr>
        <p:spPr>
          <a:xfrm>
            <a:off x="646112" y="1512711"/>
            <a:ext cx="7951624" cy="4188178"/>
          </a:xfrm>
        </p:spPr>
        <p:txBody>
          <a:bodyPr>
            <a:normAutofit fontScale="92500" lnSpcReduction="20000"/>
          </a:bodyPr>
          <a:lstStyle/>
          <a:p>
            <a:pPr algn="just">
              <a:buFont typeface="Arial" pitchFamily="34" charset="0"/>
              <a:buChar char="•"/>
            </a:pPr>
            <a:endParaRPr lang="el-GR" dirty="0"/>
          </a:p>
          <a:p>
            <a:pPr algn="just">
              <a:buFont typeface="Arial" pitchFamily="34" charset="0"/>
              <a:buChar char="•"/>
            </a:pPr>
            <a:endParaRPr lang="el-GR" dirty="0"/>
          </a:p>
          <a:p>
            <a:pPr algn="just">
              <a:buFont typeface="Arial" pitchFamily="34" charset="0"/>
              <a:buChar char="•"/>
            </a:pPr>
            <a:r>
              <a:rPr lang="el-GR" dirty="0"/>
              <a:t>Όλοι οι καλοήθεις όγκοι μεγαλώνουν ως συνεκτικές επεκτατικές μάζες που παραμένουν εντοπισμένες στην περιοχή προέλευσής τους και δεν έχουν την ικανότητα εισχώρησης ή μετάστασης σε απομακρυσμένες περιοχές</a:t>
            </a:r>
          </a:p>
          <a:p>
            <a:pPr algn="just">
              <a:buFont typeface="Arial" pitchFamily="34" charset="0"/>
              <a:buChar char="•"/>
            </a:pPr>
            <a:endParaRPr lang="el-GR" dirty="0"/>
          </a:p>
          <a:p>
            <a:pPr algn="just">
              <a:buFont typeface="Arial" pitchFamily="34" charset="0"/>
              <a:buChar char="•"/>
            </a:pPr>
            <a:r>
              <a:rPr lang="el-GR" dirty="0"/>
              <a:t>Συνήθως δημιουργούν ένα πλαίσιο συμπυκνωμένου συνδετικού ιστού, που καλείται </a:t>
            </a:r>
            <a:r>
              <a:rPr lang="el-GR" dirty="0">
                <a:solidFill>
                  <a:srgbClr val="92D050"/>
                </a:solidFill>
              </a:rPr>
              <a:t>ινώδης κάψα </a:t>
            </a:r>
            <a:r>
              <a:rPr lang="el-GR" dirty="0"/>
              <a:t>(διατηρεί το </a:t>
            </a:r>
            <a:r>
              <a:rPr lang="el-GR" dirty="0" err="1"/>
              <a:t>καλόηθες</a:t>
            </a:r>
            <a:r>
              <a:rPr lang="el-GR" dirty="0"/>
              <a:t> νεόπλασμα διακριτό και εύκολα κινητό</a:t>
            </a:r>
          </a:p>
          <a:p>
            <a:pPr algn="just">
              <a:buFont typeface="Arial" pitchFamily="34" charset="0"/>
              <a:buChar char="•"/>
            </a:pPr>
            <a:endParaRPr lang="el-GR" dirty="0"/>
          </a:p>
          <a:p>
            <a:pPr algn="just">
              <a:buFont typeface="Arial" pitchFamily="34" charset="0"/>
              <a:buChar char="•"/>
            </a:pPr>
            <a:r>
              <a:rPr lang="el-GR" dirty="0"/>
              <a:t>Αν και σχεδόν σε όλους τους καλοήθεις όγκους υπάρχει ένα καλά οριοθετημένο κενό, σε κάποιους λείπει (αιμαγγειώματα)</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age_6487327 (1).JPG"/>
          <p:cNvPicPr>
            <a:picLocks noChangeAspect="1"/>
          </p:cNvPicPr>
          <p:nvPr/>
        </p:nvPicPr>
        <p:blipFill>
          <a:blip r:embed="rId2"/>
          <a:stretch>
            <a:fillRect/>
          </a:stretch>
        </p:blipFill>
        <p:spPr>
          <a:xfrm>
            <a:off x="284163" y="1286050"/>
            <a:ext cx="5574770" cy="4732997"/>
          </a:xfrm>
          <a:prstGeom prst="rect">
            <a:avLst/>
          </a:prstGeom>
        </p:spPr>
      </p:pic>
      <p:pic>
        <p:nvPicPr>
          <p:cNvPr id="5" name="4 - Εικόνα" descr="image_6487327 (2).JPG"/>
          <p:cNvPicPr>
            <a:picLocks noChangeAspect="1"/>
          </p:cNvPicPr>
          <p:nvPr/>
        </p:nvPicPr>
        <p:blipFill>
          <a:blip r:embed="rId3"/>
          <a:stretch>
            <a:fillRect/>
          </a:stretch>
        </p:blipFill>
        <p:spPr>
          <a:xfrm>
            <a:off x="6300966" y="1286050"/>
            <a:ext cx="5518502" cy="4732997"/>
          </a:xfrm>
          <a:prstGeom prst="rect">
            <a:avLst/>
          </a:prstGeom>
        </p:spPr>
      </p:pic>
      <p:sp>
        <p:nvSpPr>
          <p:cNvPr id="6" name="5 - TextBox"/>
          <p:cNvSpPr txBox="1"/>
          <p:nvPr/>
        </p:nvSpPr>
        <p:spPr>
          <a:xfrm>
            <a:off x="6300966" y="6056068"/>
            <a:ext cx="5518502" cy="276999"/>
          </a:xfrm>
          <a:prstGeom prst="rect">
            <a:avLst/>
          </a:prstGeom>
          <a:noFill/>
        </p:spPr>
        <p:txBody>
          <a:bodyPr wrap="square" rtlCol="0">
            <a:spAutoFit/>
          </a:bodyPr>
          <a:lstStyle/>
          <a:p>
            <a:pPr algn="ctr"/>
            <a:r>
              <a:rPr lang="el-GR" sz="1200" dirty="0"/>
              <a:t>Η ινώδης κάψα περιορίζει τον όγκο από τον περιβάλλοντα ιστό</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676171"/>
          </a:xfrm>
        </p:spPr>
        <p:txBody>
          <a:bodyPr/>
          <a:lstStyle/>
          <a:p>
            <a:r>
              <a:rPr lang="el-GR" sz="3200" dirty="0"/>
              <a:t>Τοπική Διήθηση-Κακοήθεις Όγκοι</a:t>
            </a:r>
          </a:p>
        </p:txBody>
      </p:sp>
      <p:sp>
        <p:nvSpPr>
          <p:cNvPr id="3" name="2 - Θέση περιεχομένου"/>
          <p:cNvSpPr>
            <a:spLocks noGrp="1"/>
          </p:cNvSpPr>
          <p:nvPr>
            <p:ph idx="1"/>
          </p:nvPr>
        </p:nvSpPr>
        <p:spPr>
          <a:xfrm>
            <a:off x="824089" y="1399822"/>
            <a:ext cx="9020555" cy="4848577"/>
          </a:xfrm>
        </p:spPr>
        <p:txBody>
          <a:bodyPr/>
          <a:lstStyle/>
          <a:p>
            <a:pPr algn="just">
              <a:buFont typeface="Arial" pitchFamily="34" charset="0"/>
              <a:buChar char="•"/>
            </a:pPr>
            <a:r>
              <a:rPr lang="el-GR" dirty="0"/>
              <a:t>Η ανάπτυξη των καρκίνων συνοδεύεται από προοδευτική διήθηση και καταστροφή του περιβάλλοντα ιστού</a:t>
            </a:r>
          </a:p>
          <a:p>
            <a:pPr algn="just">
              <a:buFont typeface="Arial" pitchFamily="34" charset="0"/>
              <a:buChar char="•"/>
            </a:pPr>
            <a:r>
              <a:rPr lang="el-GR" dirty="0"/>
              <a:t>Οι κακοήθεις όγκοι είναι φτωχά οριοθετημένοι από τον περιβάλλοντα φυσιολογικό ιστό</a:t>
            </a:r>
          </a:p>
          <a:p>
            <a:pPr algn="just">
              <a:buFont typeface="Arial" pitchFamily="34" charset="0"/>
              <a:buChar char="•"/>
            </a:pPr>
            <a:r>
              <a:rPr lang="el-GR" dirty="0"/>
              <a:t>Τα κύτταρα ακολουθούν τις οδούς της μικρότερης αντίστασης (χαλαρός ινώδης ιστός, λιπώδης ιστός)</a:t>
            </a:r>
          </a:p>
          <a:p>
            <a:pPr algn="just">
              <a:buFont typeface="Arial" pitchFamily="34" charset="0"/>
              <a:buChar char="•"/>
            </a:pPr>
            <a:r>
              <a:rPr lang="el-GR" b="1" dirty="0">
                <a:solidFill>
                  <a:srgbClr val="FFC000"/>
                </a:solidFill>
              </a:rPr>
              <a:t>Μετά την ανάπτυξη των μεταστάσεων, η </a:t>
            </a:r>
            <a:r>
              <a:rPr lang="el-GR" b="1" dirty="0" err="1">
                <a:solidFill>
                  <a:srgbClr val="FFC000"/>
                </a:solidFill>
              </a:rPr>
              <a:t>διηθητικότητα</a:t>
            </a:r>
            <a:r>
              <a:rPr lang="el-GR" b="1" dirty="0">
                <a:solidFill>
                  <a:srgbClr val="FFC000"/>
                </a:solidFill>
              </a:rPr>
              <a:t> είναι το πιο αξιόπιστο στοιχείο που διαφοροποιεί τους κακοήθεις από τους καλοήθεις όγκους</a:t>
            </a:r>
          </a:p>
          <a:p>
            <a:pPr algn="just">
              <a:buFont typeface="Arial" pitchFamily="34" charset="0"/>
              <a:buChar char="•"/>
            </a:pPr>
            <a:r>
              <a:rPr lang="en-US" dirty="0"/>
              <a:t>In situ </a:t>
            </a:r>
            <a:r>
              <a:rPr lang="el-GR" dirty="0"/>
              <a:t>επιθηλιακοί καρκίνοι: επιδεικνύουν κυτταρολογικά στοιχεία κακοήθειας, χωρίς διήθηση της βασικής μεμβράνης (</a:t>
            </a:r>
            <a:r>
              <a:rPr lang="el-GR" dirty="0" err="1"/>
              <a:t>προδιηθητικό</a:t>
            </a:r>
            <a:r>
              <a:rPr lang="el-GR" dirty="0"/>
              <a:t> στάδιο)</a:t>
            </a:r>
          </a:p>
          <a:p>
            <a:pPr>
              <a:buFont typeface="Arial" pitchFamily="34" charset="0"/>
              <a:buChar char="•"/>
            </a:pPr>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age_6487327 (3).JPG"/>
          <p:cNvPicPr>
            <a:picLocks noChangeAspect="1"/>
          </p:cNvPicPr>
          <p:nvPr/>
        </p:nvPicPr>
        <p:blipFill>
          <a:blip r:embed="rId2"/>
          <a:stretch>
            <a:fillRect/>
          </a:stretch>
        </p:blipFill>
        <p:spPr>
          <a:xfrm>
            <a:off x="602721" y="1286933"/>
            <a:ext cx="5867426" cy="4357990"/>
          </a:xfrm>
          <a:prstGeom prst="rect">
            <a:avLst/>
          </a:prstGeom>
        </p:spPr>
      </p:pic>
      <p:pic>
        <p:nvPicPr>
          <p:cNvPr id="5" name="4 - Εικόνα" descr="image_6487327 (4).JPG"/>
          <p:cNvPicPr>
            <a:picLocks noChangeAspect="1"/>
          </p:cNvPicPr>
          <p:nvPr/>
        </p:nvPicPr>
        <p:blipFill>
          <a:blip r:embed="rId3"/>
          <a:stretch>
            <a:fillRect/>
          </a:stretch>
        </p:blipFill>
        <p:spPr>
          <a:xfrm>
            <a:off x="6773896" y="1286933"/>
            <a:ext cx="4567085" cy="4357989"/>
          </a:xfrm>
          <a:prstGeom prst="rect">
            <a:avLst/>
          </a:prstGeom>
        </p:spPr>
      </p:pic>
      <p:sp>
        <p:nvSpPr>
          <p:cNvPr id="6" name="5 - TextBox"/>
          <p:cNvSpPr txBox="1"/>
          <p:nvPr/>
        </p:nvSpPr>
        <p:spPr>
          <a:xfrm>
            <a:off x="602721" y="5870222"/>
            <a:ext cx="5867426" cy="646331"/>
          </a:xfrm>
          <a:prstGeom prst="rect">
            <a:avLst/>
          </a:prstGeom>
          <a:noFill/>
        </p:spPr>
        <p:txBody>
          <a:bodyPr wrap="square" rtlCol="0">
            <a:spAutoFit/>
          </a:bodyPr>
          <a:lstStyle/>
          <a:p>
            <a:pPr algn="ctr"/>
            <a:r>
              <a:rPr lang="el-GR" sz="1200" dirty="0"/>
              <a:t>Τομή ενός διηθητικού </a:t>
            </a:r>
            <a:r>
              <a:rPr lang="el-GR" sz="1200" dirty="0" err="1"/>
              <a:t>πορογενούς</a:t>
            </a:r>
            <a:r>
              <a:rPr lang="el-GR" sz="1200" dirty="0"/>
              <a:t> καρκινώματος του μαστού. Η αλλοίωση είναι ρικνωμένη, διηθώντας το περιβάλλον μαζικό παρέγχυμα και είναι πολύ σκληρής σύστασης κατά την ψηλάφηση</a:t>
            </a:r>
          </a:p>
        </p:txBody>
      </p:sp>
      <p:sp>
        <p:nvSpPr>
          <p:cNvPr id="7" name="6 - TextBox"/>
          <p:cNvSpPr txBox="1"/>
          <p:nvPr/>
        </p:nvSpPr>
        <p:spPr>
          <a:xfrm>
            <a:off x="6773896" y="5870222"/>
            <a:ext cx="4567085" cy="830997"/>
          </a:xfrm>
          <a:prstGeom prst="rect">
            <a:avLst/>
          </a:prstGeom>
          <a:noFill/>
        </p:spPr>
        <p:txBody>
          <a:bodyPr wrap="square" rtlCol="0">
            <a:spAutoFit/>
          </a:bodyPr>
          <a:lstStyle/>
          <a:p>
            <a:pPr algn="ctr"/>
            <a:r>
              <a:rPr lang="el-GR" sz="1200" dirty="0"/>
              <a:t>Η μικροσκοπική </a:t>
            </a:r>
            <a:r>
              <a:rPr lang="el-GR" sz="1200" dirty="0" err="1"/>
              <a:t>επεικόνιση</a:t>
            </a:r>
            <a:r>
              <a:rPr lang="el-GR" sz="1200" dirty="0"/>
              <a:t> του καρκινώματος του μαστού δείχνει  την διήθηση του μαζικού στρώματος και του λιπώδους ιστού από </a:t>
            </a:r>
            <a:r>
              <a:rPr lang="el-GR" sz="1200" dirty="0" err="1"/>
              <a:t>δοκίδες</a:t>
            </a:r>
            <a:r>
              <a:rPr lang="el-GR" sz="1200" dirty="0"/>
              <a:t> καρκινικών </a:t>
            </a:r>
            <a:r>
              <a:rPr lang="el-GR" sz="1200" dirty="0" smtClean="0"/>
              <a:t>κυττάρων</a:t>
            </a:r>
            <a:r>
              <a:rPr lang="el-GR" sz="1200" dirty="0"/>
              <a:t>. Απουσία κάψας.</a:t>
            </a:r>
          </a:p>
        </p:txBody>
      </p:sp>
      <p:pic>
        <p:nvPicPr>
          <p:cNvPr id="8" name="Picture 1" descr="Crab on the beach - Crab on a sandy beach (9×7)">
            <a:extLst>
              <a:ext uri="{FF2B5EF4-FFF2-40B4-BE49-F238E27FC236}">
                <a16:creationId xmlns:a16="http://schemas.microsoft.com/office/drawing/2014/main" xmlns="" id="{347FD211-BA29-044B-B20D-21A56276BBDC}"/>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1079" r="12272"/>
          <a:stretch/>
        </p:blipFill>
        <p:spPr bwMode="auto">
          <a:xfrm>
            <a:off x="451262" y="391598"/>
            <a:ext cx="1591294" cy="179066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1845211" y="180623"/>
            <a:ext cx="8862374" cy="6113420"/>
          </a:xfrm>
          <a:prstGeom prst="rect">
            <a:avLst/>
          </a:prstGeom>
          <a:noFill/>
          <a:ln w="9525">
            <a:noFill/>
            <a:miter lim="800000"/>
            <a:headEnd/>
            <a:tailEnd/>
          </a:ln>
        </p:spPr>
      </p:pic>
      <p:sp>
        <p:nvSpPr>
          <p:cNvPr id="5" name="4 - TextBox"/>
          <p:cNvSpPr txBox="1"/>
          <p:nvPr/>
        </p:nvSpPr>
        <p:spPr>
          <a:xfrm>
            <a:off x="1500827" y="6397767"/>
            <a:ext cx="8862374" cy="461665"/>
          </a:xfrm>
          <a:prstGeom prst="rect">
            <a:avLst/>
          </a:prstGeom>
          <a:noFill/>
        </p:spPr>
        <p:txBody>
          <a:bodyPr wrap="square" rtlCol="0">
            <a:spAutoFit/>
          </a:bodyPr>
          <a:lstStyle/>
          <a:p>
            <a:pPr algn="ctr"/>
            <a:r>
              <a:rPr lang="el-GR" sz="1200" dirty="0"/>
              <a:t>Σύγκριση μεταξύ ενός καλοήθους όγκου του μυομητρίου (</a:t>
            </a:r>
            <a:r>
              <a:rPr lang="el-GR" sz="1200" dirty="0" err="1"/>
              <a:t>λειομύωμα</a:t>
            </a:r>
            <a:r>
              <a:rPr lang="el-GR" sz="1200" dirty="0"/>
              <a:t>) και ενός κακοήθους όγκου παρόμοιας προέλευσης (</a:t>
            </a:r>
            <a:r>
              <a:rPr lang="el-GR" sz="1200" dirty="0" err="1"/>
              <a:t>λειομυοσάρκωμα</a:t>
            </a:r>
            <a:r>
              <a:rPr lang="el-GR" sz="1200"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687BA32-EC2A-1F43-99AD-EC75A5AD5F3B}"/>
              </a:ext>
            </a:extLst>
          </p:cNvPr>
          <p:cNvSpPr>
            <a:spLocks noGrp="1"/>
          </p:cNvSpPr>
          <p:nvPr>
            <p:ph type="title"/>
          </p:nvPr>
        </p:nvSpPr>
        <p:spPr>
          <a:xfrm>
            <a:off x="650668" y="629266"/>
            <a:ext cx="4802031" cy="1294537"/>
          </a:xfrm>
        </p:spPr>
        <p:txBody>
          <a:bodyPr>
            <a:normAutofit fontScale="90000"/>
          </a:bodyPr>
          <a:lstStyle/>
          <a:p>
            <a:r>
              <a:rPr lang="el-GR" dirty="0" err="1"/>
              <a:t>Πρ</a:t>
            </a:r>
            <a:r>
              <a:rPr lang="en-US" dirty="0" err="1"/>
              <a:t>oέ</a:t>
            </a:r>
            <a:r>
              <a:rPr lang="el-GR" dirty="0" err="1"/>
              <a:t>λευση</a:t>
            </a:r>
            <a:r>
              <a:rPr lang="el-GR" dirty="0"/>
              <a:t> της λέξης «καρκίνος»</a:t>
            </a:r>
          </a:p>
        </p:txBody>
      </p:sp>
      <p:pic>
        <p:nvPicPr>
          <p:cNvPr id="1025" name="Picture 1" descr="Crab on the beach - Crab on a sandy beach (9×7)">
            <a:extLst>
              <a:ext uri="{FF2B5EF4-FFF2-40B4-BE49-F238E27FC236}">
                <a16:creationId xmlns:a16="http://schemas.microsoft.com/office/drawing/2014/main" xmlns="" id="{347FD211-BA29-044B-B20D-21A56276BBDC}"/>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1079" r="12272"/>
          <a:stretch/>
        </p:blipFill>
        <p:spPr bwMode="auto">
          <a:xfrm>
            <a:off x="6100398" y="10"/>
            <a:ext cx="6094412"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Rectangle 69">
            <a:extLst>
              <a:ext uri="{FF2B5EF4-FFF2-40B4-BE49-F238E27FC236}">
                <a16:creationId xmlns:a16="http://schemas.microsoft.com/office/drawing/2014/main" xmlns="" id="{7983E32D-6031-4B6D-99FC-8D0DB68DFD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Θέση περιεχομένου 2">
            <a:extLst>
              <a:ext uri="{FF2B5EF4-FFF2-40B4-BE49-F238E27FC236}">
                <a16:creationId xmlns:a16="http://schemas.microsoft.com/office/drawing/2014/main" xmlns="" id="{337263DC-63A7-0043-8914-A0B34CD3D475}"/>
              </a:ext>
            </a:extLst>
          </p:cNvPr>
          <p:cNvSpPr>
            <a:spLocks noGrp="1"/>
          </p:cNvSpPr>
          <p:nvPr>
            <p:ph idx="1"/>
          </p:nvPr>
        </p:nvSpPr>
        <p:spPr>
          <a:xfrm>
            <a:off x="650668" y="1733797"/>
            <a:ext cx="4802031" cy="4849883"/>
          </a:xfrm>
        </p:spPr>
        <p:txBody>
          <a:bodyPr>
            <a:normAutofit/>
          </a:bodyPr>
          <a:lstStyle/>
          <a:p>
            <a:pPr algn="just">
              <a:lnSpc>
                <a:spcPct val="90000"/>
              </a:lnSpc>
            </a:pPr>
            <a:endParaRPr lang="en-US" dirty="0" smtClean="0"/>
          </a:p>
          <a:p>
            <a:pPr algn="just">
              <a:lnSpc>
                <a:spcPct val="90000"/>
              </a:lnSpc>
              <a:buFont typeface="Wingdings" pitchFamily="2" charset="2"/>
              <a:buChar char="§"/>
            </a:pPr>
            <a:r>
              <a:rPr lang="el-GR" dirty="0" smtClean="0"/>
              <a:t>Καρκίνος: ο κοινός όρος όλων των κακοήθων </a:t>
            </a:r>
            <a:r>
              <a:rPr lang="el-GR" dirty="0" smtClean="0"/>
              <a:t>όγκων</a:t>
            </a:r>
            <a:endParaRPr lang="en-US" dirty="0" smtClean="0"/>
          </a:p>
          <a:p>
            <a:pPr algn="just">
              <a:lnSpc>
                <a:spcPct val="90000"/>
              </a:lnSpc>
              <a:buFont typeface="Wingdings" pitchFamily="2" charset="2"/>
              <a:buChar char="§"/>
            </a:pPr>
            <a:r>
              <a:rPr lang="el-GR" dirty="0" smtClean="0"/>
              <a:t>Ο </a:t>
            </a:r>
            <a:r>
              <a:rPr lang="el-GR" dirty="0"/>
              <a:t>Ιπποκράτης  (460-370 π.Χ.) ήταν ο πρώτος που χρησιμοποίησε τη λέξη «καρκίνος» (</a:t>
            </a:r>
            <a:r>
              <a:rPr lang="en-US" dirty="0"/>
              <a:t> “cancer” ) </a:t>
            </a:r>
            <a:r>
              <a:rPr lang="el-GR" dirty="0"/>
              <a:t>για να περιγράψει την εν λόγω νόσο</a:t>
            </a:r>
          </a:p>
          <a:p>
            <a:pPr algn="just">
              <a:lnSpc>
                <a:spcPct val="90000"/>
              </a:lnSpc>
              <a:buFont typeface="Wingdings" pitchFamily="2" charset="2"/>
              <a:buChar char="§"/>
            </a:pPr>
            <a:r>
              <a:rPr lang="el-GR" dirty="0"/>
              <a:t>Ο όρος προέρχεται από την ελληνική λέξη «καβούρι»</a:t>
            </a:r>
            <a:r>
              <a:rPr lang="en-US" dirty="0"/>
              <a:t> ( “crab” ) </a:t>
            </a:r>
            <a:endParaRPr lang="el-GR" dirty="0"/>
          </a:p>
          <a:p>
            <a:pPr algn="just">
              <a:lnSpc>
                <a:spcPct val="90000"/>
              </a:lnSpc>
              <a:buFont typeface="Wingdings" pitchFamily="2" charset="2"/>
              <a:buChar char="§"/>
            </a:pPr>
            <a:r>
              <a:rPr lang="el-GR" dirty="0"/>
              <a:t>Πιστεύεται ότι ο Ιπποκράτης αναφερόταν  τόσο στην εμφάνιση όσο και στην ικανότητα της αλλοίωσης να «</a:t>
            </a:r>
            <a:r>
              <a:rPr lang="el-GR" i="1" dirty="0"/>
              <a:t>προσκολλάται σε κάθε μέρος που χωρά με επίμονο τρόπο, όπως το καβούρι</a:t>
            </a:r>
            <a:r>
              <a:rPr lang="el-GR" dirty="0"/>
              <a:t>»</a:t>
            </a:r>
            <a:endParaRPr lang="en-US" dirty="0"/>
          </a:p>
          <a:p>
            <a:pPr algn="just">
              <a:lnSpc>
                <a:spcPct val="90000"/>
              </a:lnSpc>
            </a:pPr>
            <a:endParaRPr lang="el-GR" dirty="0"/>
          </a:p>
        </p:txBody>
      </p:sp>
      <p:sp>
        <p:nvSpPr>
          <p:cNvPr id="4" name="Rectangle 2">
            <a:extLst>
              <a:ext uri="{FF2B5EF4-FFF2-40B4-BE49-F238E27FC236}">
                <a16:creationId xmlns:a16="http://schemas.microsoft.com/office/drawing/2014/main" xmlns="" id="{1D5C1E0E-7AAC-4D47-8579-64389147913A}"/>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l-GR" altLang="el-GR" b="0" i="0" u="none" strike="noStrike" cap="none" normalizeH="0" baseline="0">
                <a:ln>
                  <a:noFill/>
                </a:ln>
                <a:solidFill>
                  <a:schemeClr val="tx1"/>
                </a:solidFill>
                <a:effectLst/>
                <a:latin typeface="Arial" panose="020B0604020202020204" pitchFamily="34" charset="0"/>
              </a:rPr>
              <a:t/>
            </a:r>
            <a:br>
              <a:rPr kumimoji="0" lang="el-GR" altLang="el-GR" b="0" i="0" u="none" strike="noStrike" cap="none" normalizeH="0" baseline="0">
                <a:ln>
                  <a:noFill/>
                </a:ln>
                <a:solidFill>
                  <a:schemeClr val="tx1"/>
                </a:solidFill>
                <a:effectLst/>
                <a:latin typeface="Arial" panose="020B0604020202020204" pitchFamily="34" charset="0"/>
              </a:rPr>
            </a:br>
            <a:endParaRPr kumimoji="0" lang="el-GR" altLang="el-GR"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381332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800349"/>
          </a:xfrm>
        </p:spPr>
        <p:txBody>
          <a:bodyPr/>
          <a:lstStyle/>
          <a:p>
            <a:r>
              <a:rPr lang="el-GR" dirty="0"/>
              <a:t>Μετάσταση</a:t>
            </a:r>
          </a:p>
        </p:txBody>
      </p:sp>
      <p:sp>
        <p:nvSpPr>
          <p:cNvPr id="3" name="2 - Θέση περιεχομένου"/>
          <p:cNvSpPr>
            <a:spLocks noGrp="1"/>
          </p:cNvSpPr>
          <p:nvPr>
            <p:ph idx="1"/>
          </p:nvPr>
        </p:nvSpPr>
        <p:spPr>
          <a:xfrm>
            <a:off x="646112" y="1512712"/>
            <a:ext cx="8652268" cy="4735688"/>
          </a:xfrm>
        </p:spPr>
        <p:txBody>
          <a:bodyPr>
            <a:normAutofit lnSpcReduction="10000"/>
          </a:bodyPr>
          <a:lstStyle/>
          <a:p>
            <a:pPr algn="just">
              <a:buFont typeface="Arial" pitchFamily="34" charset="0"/>
              <a:buChar char="•"/>
            </a:pPr>
            <a:r>
              <a:rPr lang="el-GR" dirty="0"/>
              <a:t>Οι μεταστάσεις είναι εμφυτεύσεις όγκου ασυνεχείς με τον πρωτοπαθή όγκο</a:t>
            </a:r>
          </a:p>
          <a:p>
            <a:pPr algn="just">
              <a:buFont typeface="Arial" pitchFamily="34" charset="0"/>
              <a:buChar char="•"/>
            </a:pPr>
            <a:r>
              <a:rPr lang="el-GR" b="1" dirty="0">
                <a:solidFill>
                  <a:srgbClr val="FFC000"/>
                </a:solidFill>
              </a:rPr>
              <a:t>Η μετάσταση χαρακτηρίζει κατηγορηματικά έναν όγκο ως κακοήθη </a:t>
            </a:r>
            <a:r>
              <a:rPr lang="el-GR" dirty="0"/>
              <a:t>διότι τα καλοήθη νεοπλάσματα δεν δίνουν μεταστάσεις</a:t>
            </a:r>
          </a:p>
          <a:p>
            <a:pPr algn="just">
              <a:buFont typeface="Arial" pitchFamily="34" charset="0"/>
              <a:buChar char="•"/>
            </a:pPr>
            <a:r>
              <a:rPr lang="el-GR" dirty="0"/>
              <a:t>Η επιθετικότητα των καρκίνων τους επιτρέπει να διεισδύουν στα αιμοφόρα  αγγεία, τα λεμφαγγεία και τις σωματικές κοιλότητες</a:t>
            </a:r>
          </a:p>
          <a:p>
            <a:pPr algn="just">
              <a:buFont typeface="Arial" pitchFamily="34" charset="0"/>
              <a:buChar char="•"/>
            </a:pPr>
            <a:r>
              <a:rPr lang="el-GR" dirty="0"/>
              <a:t>Με λίγες εξαιρέσεις όλοι καρκίνοι μπορούν να δώσουν μεταστάσεις (εξαιρέσεις: γλοιώματα, </a:t>
            </a:r>
            <a:r>
              <a:rPr lang="el-GR" dirty="0" err="1"/>
              <a:t>βασικοκυτταρικά</a:t>
            </a:r>
            <a:r>
              <a:rPr lang="el-GR" dirty="0"/>
              <a:t> καρκινώματα)</a:t>
            </a:r>
          </a:p>
          <a:p>
            <a:pPr algn="just">
              <a:buFont typeface="Arial" pitchFamily="34" charset="0"/>
              <a:buChar char="•"/>
            </a:pPr>
            <a:r>
              <a:rPr lang="el-GR" b="1" dirty="0"/>
              <a:t>Οδοί διασποράς</a:t>
            </a:r>
            <a:r>
              <a:rPr lang="el-GR" dirty="0"/>
              <a:t>:</a:t>
            </a:r>
          </a:p>
          <a:p>
            <a:pPr marL="457200" indent="-457200" algn="just">
              <a:buFont typeface="+mj-lt"/>
              <a:buAutoNum type="arabicPeriod"/>
            </a:pPr>
            <a:r>
              <a:rPr lang="el-GR" dirty="0"/>
              <a:t>Άμεση διασπορά στις σωματικές κοιλότητες ή επιφάνειες</a:t>
            </a:r>
          </a:p>
          <a:p>
            <a:pPr marL="457200" indent="-457200" algn="just">
              <a:buFont typeface="+mj-lt"/>
              <a:buAutoNum type="arabicPeriod"/>
            </a:pPr>
            <a:r>
              <a:rPr lang="el-GR" dirty="0" err="1"/>
              <a:t>Λεμφογενής</a:t>
            </a:r>
            <a:r>
              <a:rPr lang="el-GR" dirty="0"/>
              <a:t> διασπορά</a:t>
            </a:r>
          </a:p>
          <a:p>
            <a:pPr marL="457200" indent="-457200" algn="just">
              <a:buFont typeface="+mj-lt"/>
              <a:buAutoNum type="arabicPeriod"/>
            </a:pPr>
            <a:r>
              <a:rPr lang="el-GR" dirty="0" err="1"/>
              <a:t>Αιματογενής</a:t>
            </a:r>
            <a:r>
              <a:rPr lang="el-GR" dirty="0"/>
              <a:t> διασπορά</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732615"/>
          </a:xfrm>
        </p:spPr>
        <p:txBody>
          <a:bodyPr/>
          <a:lstStyle/>
          <a:p>
            <a:r>
              <a:rPr lang="el-GR" sz="2800" dirty="0"/>
              <a:t>Διασπορά στις σωματικές κοιλότητες και επιφάνειες</a:t>
            </a:r>
          </a:p>
        </p:txBody>
      </p:sp>
      <p:sp>
        <p:nvSpPr>
          <p:cNvPr id="3" name="2 - Θέση περιεχομένου"/>
          <p:cNvSpPr>
            <a:spLocks noGrp="1"/>
          </p:cNvSpPr>
          <p:nvPr>
            <p:ph idx="1"/>
          </p:nvPr>
        </p:nvSpPr>
        <p:spPr>
          <a:xfrm>
            <a:off x="812801" y="1490134"/>
            <a:ext cx="8426202" cy="4758266"/>
          </a:xfrm>
        </p:spPr>
        <p:txBody>
          <a:bodyPr>
            <a:normAutofit fontScale="85000" lnSpcReduction="20000"/>
          </a:bodyPr>
          <a:lstStyle/>
          <a:p>
            <a:pPr algn="just">
              <a:buFont typeface="Arial" pitchFamily="34" charset="0"/>
              <a:buChar char="•"/>
            </a:pPr>
            <a:r>
              <a:rPr lang="el-GR" dirty="0"/>
              <a:t>Μπορεί να συμβεί όποτε ένα κακόηθες νεόπλασμα διεισδύει σε ένα φυσικό «ανοιχτό πεδίο»</a:t>
            </a:r>
          </a:p>
          <a:p>
            <a:pPr algn="just">
              <a:buFont typeface="Arial" pitchFamily="34" charset="0"/>
              <a:buChar char="•"/>
            </a:pPr>
            <a:r>
              <a:rPr lang="el-GR" dirty="0"/>
              <a:t>Πιο συχνά εμπλεκόμενη είναι η περιτοναϊκή κοιλότητα, αλλά μπορεί να προσβληθεί και οποιαδήποτε άλλη (πλευριτική, </a:t>
            </a:r>
            <a:r>
              <a:rPr lang="el-GR" dirty="0" err="1"/>
              <a:t>περικαρδιακή</a:t>
            </a:r>
            <a:r>
              <a:rPr lang="el-GR" dirty="0"/>
              <a:t>, </a:t>
            </a:r>
            <a:r>
              <a:rPr lang="el-GR" dirty="0" err="1"/>
              <a:t>υπαραχνοειδής</a:t>
            </a:r>
            <a:r>
              <a:rPr lang="el-GR" dirty="0"/>
              <a:t> και </a:t>
            </a:r>
            <a:r>
              <a:rPr lang="el-GR" dirty="0" err="1"/>
              <a:t>ενδαρθρική</a:t>
            </a:r>
            <a:r>
              <a:rPr lang="el-GR" dirty="0"/>
              <a:t>)</a:t>
            </a:r>
          </a:p>
          <a:p>
            <a:pPr algn="just">
              <a:buFont typeface="Arial" pitchFamily="34" charset="0"/>
              <a:buChar char="•"/>
            </a:pPr>
            <a:r>
              <a:rPr lang="el-GR" dirty="0"/>
              <a:t>Οι κοιλότητες αυτές δεν παρέχουν επίπεδα αντίστασης</a:t>
            </a:r>
          </a:p>
          <a:p>
            <a:pPr algn="just">
              <a:buFont typeface="Arial" pitchFamily="34" charset="0"/>
              <a:buChar char="•"/>
            </a:pPr>
            <a:r>
              <a:rPr lang="el-GR" dirty="0"/>
              <a:t>Παραδείγματα</a:t>
            </a:r>
          </a:p>
          <a:p>
            <a:pPr marL="457200" indent="-457200" algn="just">
              <a:buFont typeface="+mj-lt"/>
              <a:buAutoNum type="arabicPeriod"/>
            </a:pPr>
            <a:r>
              <a:rPr lang="el-GR" dirty="0">
                <a:solidFill>
                  <a:srgbClr val="92D050"/>
                </a:solidFill>
              </a:rPr>
              <a:t>Καρκίνωμα ωοθήκης</a:t>
            </a:r>
            <a:r>
              <a:rPr lang="el-GR" dirty="0"/>
              <a:t>: διασπείρεται </a:t>
            </a:r>
            <a:r>
              <a:rPr lang="el-GR" dirty="0" err="1"/>
              <a:t>ενδοκοιλιακά</a:t>
            </a:r>
            <a:r>
              <a:rPr lang="el-GR" dirty="0"/>
              <a:t>. Όλες οι επιφάνειες καλύπτονται με ένα στρώμα καρκινικών κυττάρων. Δημιουργούνται μάζες που συμφύουν τις έλικες του εντέρου μεταξύ τους (ειλεός)</a:t>
            </a:r>
          </a:p>
          <a:p>
            <a:pPr marL="457200" indent="-457200" algn="just">
              <a:buFont typeface="+mj-lt"/>
              <a:buAutoNum type="arabicPeriod"/>
            </a:pPr>
            <a:r>
              <a:rPr lang="el-GR" dirty="0">
                <a:solidFill>
                  <a:srgbClr val="92D050"/>
                </a:solidFill>
              </a:rPr>
              <a:t>Γαστρικό καρκίνωμα</a:t>
            </a:r>
            <a:r>
              <a:rPr lang="el-GR" dirty="0"/>
              <a:t>: μπορεί να </a:t>
            </a:r>
            <a:r>
              <a:rPr lang="el-GR" dirty="0" err="1"/>
              <a:t>διασπαρεί</a:t>
            </a:r>
            <a:r>
              <a:rPr lang="el-GR" dirty="0"/>
              <a:t> με παρόμοιο τρόπο και μέσω της περιτοναϊκής κοιλότητας να </a:t>
            </a:r>
            <a:r>
              <a:rPr lang="el-GR" dirty="0" err="1"/>
              <a:t>μετασταθεί</a:t>
            </a:r>
            <a:r>
              <a:rPr lang="el-GR" dirty="0"/>
              <a:t> στις ωοθήκες (Όγκοι </a:t>
            </a:r>
            <a:r>
              <a:rPr lang="en-US" dirty="0" err="1" smtClean="0"/>
              <a:t>Krukenberg</a:t>
            </a:r>
            <a:r>
              <a:rPr lang="el-GR" dirty="0" smtClean="0"/>
              <a:t>)</a:t>
            </a:r>
            <a:endParaRPr lang="el-GR" dirty="0"/>
          </a:p>
          <a:p>
            <a:pPr marL="457200" indent="-457200" algn="just">
              <a:buFont typeface="+mj-lt"/>
              <a:buAutoNum type="arabicPeriod"/>
            </a:pPr>
            <a:r>
              <a:rPr lang="el-GR" dirty="0">
                <a:solidFill>
                  <a:srgbClr val="92D050"/>
                </a:solidFill>
              </a:rPr>
              <a:t>Βλεννώδη νεοπλάσματα σκωληκοειδούς απόφυσης</a:t>
            </a:r>
            <a:r>
              <a:rPr lang="el-GR" dirty="0"/>
              <a:t>: γεμίζουν την περιτοναϊκή κοιλότητα με μια ζελατινώδη </a:t>
            </a:r>
            <a:r>
              <a:rPr lang="el-GR" dirty="0" err="1"/>
              <a:t>νεοπλασματική</a:t>
            </a:r>
            <a:r>
              <a:rPr lang="el-GR" dirty="0"/>
              <a:t> μάζα (</a:t>
            </a:r>
            <a:r>
              <a:rPr lang="el-GR" dirty="0" err="1"/>
              <a:t>ψευδομύξωμα</a:t>
            </a:r>
            <a:r>
              <a:rPr lang="el-GR" dirty="0"/>
              <a:t> περιτοναίου)</a:t>
            </a:r>
          </a:p>
          <a:p>
            <a:pPr algn="just">
              <a:buNone/>
            </a:pPr>
            <a:r>
              <a:rPr lang="el-GR" dirty="0"/>
              <a:t>	</a:t>
            </a:r>
          </a:p>
          <a:p>
            <a:pPr>
              <a:buFont typeface="Arial" pitchFamily="34" charset="0"/>
              <a:buChar char="•"/>
            </a:pP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age_6487327 (6).JPG"/>
          <p:cNvPicPr>
            <a:picLocks noChangeAspect="1"/>
          </p:cNvPicPr>
          <p:nvPr/>
        </p:nvPicPr>
        <p:blipFill>
          <a:blip r:embed="rId2"/>
          <a:stretch>
            <a:fillRect/>
          </a:stretch>
        </p:blipFill>
        <p:spPr>
          <a:xfrm>
            <a:off x="1767365" y="390525"/>
            <a:ext cx="8976431" cy="5709391"/>
          </a:xfrm>
          <a:prstGeom prst="rect">
            <a:avLst/>
          </a:prstGeom>
        </p:spPr>
      </p:pic>
      <p:sp>
        <p:nvSpPr>
          <p:cNvPr id="5" name="4 - TextBox"/>
          <p:cNvSpPr txBox="1"/>
          <p:nvPr/>
        </p:nvSpPr>
        <p:spPr>
          <a:xfrm>
            <a:off x="1767365" y="6228433"/>
            <a:ext cx="8829676" cy="461665"/>
          </a:xfrm>
          <a:prstGeom prst="rect">
            <a:avLst/>
          </a:prstGeom>
          <a:noFill/>
        </p:spPr>
        <p:txBody>
          <a:bodyPr wrap="square" rtlCol="0">
            <a:spAutoFit/>
          </a:bodyPr>
          <a:lstStyle/>
          <a:p>
            <a:pPr algn="ctr"/>
            <a:r>
              <a:rPr lang="el-GR" sz="1200" dirty="0" smtClean="0"/>
              <a:t>Εμφυτεύσεις στο </a:t>
            </a:r>
            <a:r>
              <a:rPr lang="el-GR" sz="1200" dirty="0" err="1" smtClean="0"/>
              <a:t>μεσεντέριο</a:t>
            </a:r>
            <a:r>
              <a:rPr lang="el-GR" sz="1200" dirty="0" smtClean="0"/>
              <a:t> από καρκίνωμα ωοθηκών. Παρατηρήστε </a:t>
            </a:r>
            <a:r>
              <a:rPr lang="el-GR" sz="1200" dirty="0"/>
              <a:t>τα πολλαπλά μικρά </a:t>
            </a:r>
            <a:r>
              <a:rPr lang="el-GR" sz="1200" dirty="0" err="1"/>
              <a:t>λευκωπά</a:t>
            </a:r>
            <a:r>
              <a:rPr lang="el-GR" sz="1200" dirty="0"/>
              <a:t> οζίδια στην περιτοναϊκή επιφάνεια του </a:t>
            </a:r>
            <a:r>
              <a:rPr lang="el-GR" sz="1200" dirty="0" err="1"/>
              <a:t>μεσεντερίου</a:t>
            </a:r>
            <a:endParaRPr lang="el-GR" sz="1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age_6487327 (7).JPG"/>
          <p:cNvPicPr>
            <a:picLocks noChangeAspect="1"/>
          </p:cNvPicPr>
          <p:nvPr/>
        </p:nvPicPr>
        <p:blipFill>
          <a:blip r:embed="rId2"/>
          <a:stretch>
            <a:fillRect/>
          </a:stretch>
        </p:blipFill>
        <p:spPr>
          <a:xfrm>
            <a:off x="1571354" y="771366"/>
            <a:ext cx="9098446" cy="5134627"/>
          </a:xfrm>
          <a:prstGeom prst="rect">
            <a:avLst/>
          </a:prstGeom>
        </p:spPr>
      </p:pic>
      <p:sp>
        <p:nvSpPr>
          <p:cNvPr id="5" name="4 - TextBox"/>
          <p:cNvSpPr txBox="1"/>
          <p:nvPr/>
        </p:nvSpPr>
        <p:spPr>
          <a:xfrm>
            <a:off x="1571354" y="6056068"/>
            <a:ext cx="9098446" cy="276999"/>
          </a:xfrm>
          <a:prstGeom prst="rect">
            <a:avLst/>
          </a:prstGeom>
          <a:noFill/>
        </p:spPr>
        <p:txBody>
          <a:bodyPr wrap="square" rtlCol="0">
            <a:spAutoFit/>
          </a:bodyPr>
          <a:lstStyle/>
          <a:p>
            <a:pPr algn="ctr"/>
            <a:r>
              <a:rPr lang="el-GR" sz="1200" dirty="0"/>
              <a:t>Όγκοι </a:t>
            </a:r>
            <a:r>
              <a:rPr lang="en-US" sz="1200" dirty="0" err="1"/>
              <a:t>Krukenberg</a:t>
            </a:r>
            <a:r>
              <a:rPr lang="en-US" sz="1200" dirty="0"/>
              <a:t> </a:t>
            </a:r>
            <a:r>
              <a:rPr lang="el-GR" sz="1200" dirty="0"/>
              <a:t>των ωοθηκών: </a:t>
            </a:r>
            <a:r>
              <a:rPr lang="el-GR" sz="1200" dirty="0" err="1"/>
              <a:t>Αμφοτερόπλευροι</a:t>
            </a:r>
            <a:r>
              <a:rPr lang="el-GR" sz="1200" dirty="0"/>
              <a:t> με </a:t>
            </a:r>
            <a:r>
              <a:rPr lang="el-GR" sz="1200" dirty="0" err="1"/>
              <a:t>πολυοζώδη</a:t>
            </a:r>
            <a:r>
              <a:rPr lang="el-GR" sz="1200" dirty="0"/>
              <a:t> </a:t>
            </a:r>
            <a:r>
              <a:rPr lang="el-GR" sz="1200" dirty="0" smtClean="0"/>
              <a:t>διαμόρφωση (μετάσταση από γαστρικό καρκίνωμα)</a:t>
            </a:r>
            <a:endParaRPr lang="el-GR"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755193"/>
          </a:xfrm>
        </p:spPr>
        <p:txBody>
          <a:bodyPr/>
          <a:lstStyle/>
          <a:p>
            <a:r>
              <a:rPr lang="el-GR" sz="3200" dirty="0" err="1"/>
              <a:t>Λεμφογενής</a:t>
            </a:r>
            <a:r>
              <a:rPr lang="el-GR" sz="3200" dirty="0"/>
              <a:t> διασπορά</a:t>
            </a:r>
          </a:p>
        </p:txBody>
      </p:sp>
      <p:sp>
        <p:nvSpPr>
          <p:cNvPr id="3" name="2 - Θέση περιεχομένου"/>
          <p:cNvSpPr>
            <a:spLocks noGrp="1"/>
          </p:cNvSpPr>
          <p:nvPr>
            <p:ph idx="1"/>
          </p:nvPr>
        </p:nvSpPr>
        <p:spPr>
          <a:xfrm>
            <a:off x="296156" y="1207911"/>
            <a:ext cx="6048199" cy="5492044"/>
          </a:xfrm>
        </p:spPr>
        <p:txBody>
          <a:bodyPr>
            <a:normAutofit fontScale="85000" lnSpcReduction="20000"/>
          </a:bodyPr>
          <a:lstStyle/>
          <a:p>
            <a:pPr algn="just">
              <a:buFont typeface="Arial" pitchFamily="34" charset="0"/>
              <a:buChar char="•"/>
            </a:pPr>
            <a:r>
              <a:rPr lang="el-GR" dirty="0"/>
              <a:t>Είναι ο </a:t>
            </a:r>
            <a:r>
              <a:rPr lang="el-GR" b="1" dirty="0">
                <a:solidFill>
                  <a:srgbClr val="92D050"/>
                </a:solidFill>
              </a:rPr>
              <a:t>πιο συχνός τρόπος </a:t>
            </a:r>
            <a:r>
              <a:rPr lang="el-GR" dirty="0"/>
              <a:t>μετάδοσης για την </a:t>
            </a:r>
            <a:r>
              <a:rPr lang="el-GR" b="1" dirty="0">
                <a:solidFill>
                  <a:srgbClr val="92D050"/>
                </a:solidFill>
              </a:rPr>
              <a:t>πρωταρχική</a:t>
            </a:r>
            <a:r>
              <a:rPr lang="el-GR" dirty="0"/>
              <a:t> διασπορά των </a:t>
            </a:r>
            <a:r>
              <a:rPr lang="el-GR" b="1" dirty="0">
                <a:solidFill>
                  <a:srgbClr val="92D050"/>
                </a:solidFill>
              </a:rPr>
              <a:t>καρκινωμάτων</a:t>
            </a:r>
          </a:p>
          <a:p>
            <a:pPr algn="just">
              <a:buFont typeface="Arial" pitchFamily="34" charset="0"/>
              <a:buChar char="•"/>
            </a:pPr>
            <a:r>
              <a:rPr lang="el-GR" dirty="0">
                <a:solidFill>
                  <a:srgbClr val="FFC000"/>
                </a:solidFill>
              </a:rPr>
              <a:t>Και τα σαρκώματα μπορούν να ακολουθήσουν αυτή την οδό</a:t>
            </a:r>
          </a:p>
          <a:p>
            <a:pPr algn="just">
              <a:buFont typeface="Arial" pitchFamily="34" charset="0"/>
              <a:buChar char="•"/>
            </a:pPr>
            <a:r>
              <a:rPr lang="el-GR" dirty="0"/>
              <a:t>Το μοντέλο της εμπλοκή των λεμφαδένων ακολουθεί τις φυσικές οδούς της </a:t>
            </a:r>
            <a:r>
              <a:rPr lang="el-GR" dirty="0" err="1"/>
              <a:t>λεμφαδενικής</a:t>
            </a:r>
            <a:r>
              <a:rPr lang="el-GR" dirty="0"/>
              <a:t> κυκλοφορίας</a:t>
            </a:r>
          </a:p>
          <a:p>
            <a:pPr algn="just">
              <a:buFont typeface="Arial" pitchFamily="34" charset="0"/>
              <a:buChar char="•"/>
            </a:pPr>
            <a:r>
              <a:rPr lang="el-GR" dirty="0"/>
              <a:t>Παραδείγματα</a:t>
            </a:r>
          </a:p>
          <a:p>
            <a:pPr marL="457200" indent="-457200" algn="just">
              <a:buFont typeface="+mj-lt"/>
              <a:buAutoNum type="arabicPeriod"/>
            </a:pPr>
            <a:r>
              <a:rPr lang="el-GR" dirty="0"/>
              <a:t>Καρκίνωμα άνω-έξω τεταρτημορίου μαστού: μασχαλιαίοι λεμφαδένες</a:t>
            </a:r>
          </a:p>
          <a:p>
            <a:pPr marL="457200" indent="-457200" algn="just">
              <a:buFont typeface="+mj-lt"/>
              <a:buAutoNum type="arabicPeriod"/>
            </a:pPr>
            <a:r>
              <a:rPr lang="el-GR" dirty="0"/>
              <a:t>Καρκίνωμα έσω  τεταρτημορίου: λεμφαδένες θώρακα (κατά μήκος των έσω μαστικών αρτηριών)</a:t>
            </a:r>
            <a:r>
              <a:rPr lang="el-GR" dirty="0" err="1"/>
              <a:t>→υποκλείδιοι</a:t>
            </a:r>
            <a:r>
              <a:rPr lang="el-GR" dirty="0"/>
              <a:t> και </a:t>
            </a:r>
            <a:r>
              <a:rPr lang="el-GR" dirty="0" err="1"/>
              <a:t>υπερκλείδιοι</a:t>
            </a:r>
            <a:r>
              <a:rPr lang="el-GR" dirty="0"/>
              <a:t> λεμφαδένες</a:t>
            </a:r>
          </a:p>
          <a:p>
            <a:pPr marL="457200" indent="-457200" algn="just">
              <a:buFont typeface="+mj-lt"/>
              <a:buAutoNum type="arabicPeriod"/>
            </a:pPr>
            <a:r>
              <a:rPr lang="el-GR" dirty="0"/>
              <a:t>Καρκίνωμα πνεύμονα: </a:t>
            </a:r>
            <a:r>
              <a:rPr lang="el-GR" dirty="0" err="1"/>
              <a:t>περιπυλαίοι</a:t>
            </a:r>
            <a:r>
              <a:rPr lang="el-GR" dirty="0"/>
              <a:t> τραχειοβρογχικοί και </a:t>
            </a:r>
            <a:r>
              <a:rPr lang="el-GR" dirty="0" err="1"/>
              <a:t>μεσοθωρακικοί</a:t>
            </a:r>
            <a:r>
              <a:rPr lang="el-GR" dirty="0"/>
              <a:t> λεμφαδένες</a:t>
            </a:r>
          </a:p>
          <a:p>
            <a:pPr marL="457200" indent="-457200" algn="just">
              <a:buFont typeface="Arial" pitchFamily="34" charset="0"/>
              <a:buChar char="•"/>
            </a:pPr>
            <a:r>
              <a:rPr lang="el-GR" dirty="0"/>
              <a:t>Διασπορά κατά σειρά γειτονίας κατά μήκος της αλύσου των </a:t>
            </a:r>
            <a:r>
              <a:rPr lang="el-GR" dirty="0" err="1"/>
              <a:t>λεμφαδένων→μείζων</a:t>
            </a:r>
            <a:r>
              <a:rPr lang="el-GR" dirty="0"/>
              <a:t> θωρακικός </a:t>
            </a:r>
            <a:r>
              <a:rPr lang="el-GR" dirty="0" err="1"/>
              <a:t>πόρος→άνω</a:t>
            </a:r>
            <a:r>
              <a:rPr lang="el-GR" dirty="0"/>
              <a:t> κοίλη </a:t>
            </a:r>
            <a:r>
              <a:rPr lang="el-GR" dirty="0" err="1"/>
              <a:t>φλέβα→περαιτέρω</a:t>
            </a:r>
            <a:r>
              <a:rPr lang="el-GR" dirty="0"/>
              <a:t> διασπορά μέσω της κυκλοφορίας του αίματος</a:t>
            </a:r>
          </a:p>
          <a:p>
            <a:pPr marL="457200" indent="-457200" algn="just">
              <a:buFont typeface="Arial" pitchFamily="34" charset="0"/>
              <a:buChar char="•"/>
            </a:pPr>
            <a:r>
              <a:rPr lang="el-GR" b="1" dirty="0">
                <a:solidFill>
                  <a:srgbClr val="92D050"/>
                </a:solidFill>
              </a:rPr>
              <a:t>Η διόγκωση των λεμφαδένων κοντά σε έναν καρκίνο δεν σημαίνει  απαραίτητα μετάσταση</a:t>
            </a:r>
            <a:r>
              <a:rPr lang="el-GR" dirty="0"/>
              <a:t> (αντιδραστική υπερπλασία)</a:t>
            </a:r>
          </a:p>
          <a:p>
            <a:pPr marL="457200" indent="-457200">
              <a:buFont typeface="Arial" pitchFamily="34" charset="0"/>
              <a:buChar char="•"/>
            </a:pPr>
            <a:endParaRPr lang="el-GR" dirty="0"/>
          </a:p>
          <a:p>
            <a:pPr>
              <a:buFont typeface="Arial" pitchFamily="34" charset="0"/>
              <a:buChar char="•"/>
            </a:pPr>
            <a:endParaRPr lang="el-GR" dirty="0"/>
          </a:p>
          <a:p>
            <a:pPr>
              <a:buFont typeface="Arial" pitchFamily="34" charset="0"/>
              <a:buChar char="•"/>
            </a:pPr>
            <a:endParaRPr lang="el-GR" dirty="0">
              <a:solidFill>
                <a:srgbClr val="92D050"/>
              </a:solidFill>
            </a:endParaRPr>
          </a:p>
        </p:txBody>
      </p:sp>
      <p:pic>
        <p:nvPicPr>
          <p:cNvPr id="4" name="3 - Εικόνα" descr="image_6487327 (16).JPG"/>
          <p:cNvPicPr>
            <a:picLocks noChangeAspect="1"/>
          </p:cNvPicPr>
          <p:nvPr/>
        </p:nvPicPr>
        <p:blipFill>
          <a:blip r:embed="rId2"/>
          <a:stretch>
            <a:fillRect/>
          </a:stretch>
        </p:blipFill>
        <p:spPr>
          <a:xfrm>
            <a:off x="6491111" y="1723497"/>
            <a:ext cx="5441244" cy="418441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2" y="452717"/>
            <a:ext cx="4975756" cy="1139015"/>
          </a:xfrm>
        </p:spPr>
        <p:txBody>
          <a:bodyPr/>
          <a:lstStyle/>
          <a:p>
            <a:pPr algn="ctr"/>
            <a:r>
              <a:rPr lang="el-GR" sz="2800" dirty="0" err="1"/>
              <a:t>Λεμφογενής</a:t>
            </a:r>
            <a:r>
              <a:rPr lang="el-GR" sz="2800" dirty="0"/>
              <a:t> Διασπορά-</a:t>
            </a:r>
            <a:br>
              <a:rPr lang="el-GR" sz="2800" dirty="0"/>
            </a:br>
            <a:r>
              <a:rPr lang="el-GR" sz="2800" dirty="0"/>
              <a:t>Λεμφαδένας φρουρός</a:t>
            </a:r>
          </a:p>
        </p:txBody>
      </p:sp>
      <p:sp>
        <p:nvSpPr>
          <p:cNvPr id="3" name="2 - Θέση περιεχομένου"/>
          <p:cNvSpPr>
            <a:spLocks noGrp="1"/>
          </p:cNvSpPr>
          <p:nvPr>
            <p:ph idx="1"/>
          </p:nvPr>
        </p:nvSpPr>
        <p:spPr>
          <a:xfrm>
            <a:off x="646112" y="1998134"/>
            <a:ext cx="4806421" cy="4440917"/>
          </a:xfrm>
        </p:spPr>
        <p:txBody>
          <a:bodyPr/>
          <a:lstStyle/>
          <a:p>
            <a:pPr algn="just">
              <a:buFont typeface="Arial" pitchFamily="34" charset="0"/>
              <a:buChar char="•"/>
            </a:pPr>
            <a:r>
              <a:rPr lang="el-GR" dirty="0"/>
              <a:t>Ο πρώτος λεμφαδένας που δέχεται την λέμφο από την περιοχή του πρωτοπαθούς όγκου (καρκίνωμα μαστού, μελάνωμα)</a:t>
            </a:r>
          </a:p>
          <a:p>
            <a:pPr algn="just">
              <a:buFont typeface="Arial" pitchFamily="34" charset="0"/>
              <a:buChar char="•"/>
            </a:pPr>
            <a:endParaRPr lang="el-GR" dirty="0"/>
          </a:p>
          <a:p>
            <a:pPr algn="just">
              <a:buFont typeface="Arial" pitchFamily="34" charset="0"/>
              <a:buChar char="•"/>
            </a:pPr>
            <a:r>
              <a:rPr lang="el-GR" dirty="0"/>
              <a:t>Μπορεί να ευρεθεί από την ένεση </a:t>
            </a:r>
            <a:r>
              <a:rPr lang="el-GR" dirty="0" err="1"/>
              <a:t>ραδιοσημασμένων</a:t>
            </a:r>
            <a:r>
              <a:rPr lang="el-GR" dirty="0"/>
              <a:t> ανιχνευτών ή κυανής χρωστικής ( ο συνδυασμός αυτών των τεχνικών παρέχει τα καλύτερα αποτελέσματα)</a:t>
            </a:r>
          </a:p>
        </p:txBody>
      </p:sp>
      <p:pic>
        <p:nvPicPr>
          <p:cNvPr id="4" name="3 - Εικόνα" descr="image_6487327 (8).JPG"/>
          <p:cNvPicPr>
            <a:picLocks noChangeAspect="1"/>
          </p:cNvPicPr>
          <p:nvPr/>
        </p:nvPicPr>
        <p:blipFill>
          <a:blip r:embed="rId2"/>
          <a:stretch>
            <a:fillRect/>
          </a:stretch>
        </p:blipFill>
        <p:spPr>
          <a:xfrm>
            <a:off x="6422255" y="204363"/>
            <a:ext cx="4640858" cy="623468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age_6487327 (9).JPG"/>
          <p:cNvPicPr>
            <a:picLocks noChangeAspect="1"/>
          </p:cNvPicPr>
          <p:nvPr/>
        </p:nvPicPr>
        <p:blipFill>
          <a:blip r:embed="rId2"/>
          <a:stretch>
            <a:fillRect/>
          </a:stretch>
        </p:blipFill>
        <p:spPr>
          <a:xfrm>
            <a:off x="2494844" y="274074"/>
            <a:ext cx="7315200" cy="590425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935815"/>
          </a:xfrm>
        </p:spPr>
        <p:txBody>
          <a:bodyPr/>
          <a:lstStyle/>
          <a:p>
            <a:r>
              <a:rPr lang="el-GR" sz="3200" dirty="0" err="1"/>
              <a:t>Αιματογενής</a:t>
            </a:r>
            <a:r>
              <a:rPr lang="el-GR" sz="3200" dirty="0"/>
              <a:t> διασπορά</a:t>
            </a:r>
          </a:p>
        </p:txBody>
      </p:sp>
      <p:sp>
        <p:nvSpPr>
          <p:cNvPr id="3" name="2 - Θέση περιεχομένου"/>
          <p:cNvSpPr>
            <a:spLocks noGrp="1"/>
          </p:cNvSpPr>
          <p:nvPr>
            <p:ph idx="1"/>
          </p:nvPr>
        </p:nvSpPr>
        <p:spPr>
          <a:xfrm>
            <a:off x="291313" y="1376851"/>
            <a:ext cx="5836355" cy="4859866"/>
          </a:xfrm>
        </p:spPr>
        <p:txBody>
          <a:bodyPr>
            <a:normAutofit fontScale="92500" lnSpcReduction="20000"/>
          </a:bodyPr>
          <a:lstStyle/>
          <a:p>
            <a:pPr algn="just">
              <a:buFont typeface="Arial" pitchFamily="34" charset="0"/>
              <a:buChar char="•"/>
            </a:pPr>
            <a:r>
              <a:rPr lang="el-GR" dirty="0"/>
              <a:t>Είναι τυπική για τα σαρκώματα αλλά επίσης παρατηρείται και σε καρκινώματα (σε αργότερα στάδια)</a:t>
            </a:r>
          </a:p>
          <a:p>
            <a:pPr algn="just">
              <a:buFont typeface="Arial" pitchFamily="34" charset="0"/>
              <a:buChar char="•"/>
            </a:pPr>
            <a:endParaRPr lang="el-GR" dirty="0"/>
          </a:p>
          <a:p>
            <a:pPr algn="just">
              <a:buFont typeface="Arial" pitchFamily="34" charset="0"/>
              <a:buChar char="•"/>
            </a:pPr>
            <a:r>
              <a:rPr lang="el-GR" dirty="0"/>
              <a:t>Διήθηση </a:t>
            </a:r>
            <a:r>
              <a:rPr lang="el-GR" dirty="0" err="1"/>
              <a:t>λεπτοτοιχωματικών</a:t>
            </a:r>
            <a:r>
              <a:rPr lang="el-GR" dirty="0"/>
              <a:t> </a:t>
            </a:r>
            <a:r>
              <a:rPr lang="el-GR" dirty="0" err="1"/>
              <a:t>φλεβών→μεταφορά</a:t>
            </a:r>
            <a:r>
              <a:rPr lang="el-GR" dirty="0"/>
              <a:t> κατά μήκος του φλεβικού συστήματος ή δημιουργία εμβόλων μέσα στην κυκλοφορία του αίματος</a:t>
            </a:r>
          </a:p>
          <a:p>
            <a:pPr algn="just">
              <a:buFont typeface="Arial" pitchFamily="34" charset="0"/>
              <a:buChar char="•"/>
            </a:pPr>
            <a:endParaRPr lang="el-GR" dirty="0"/>
          </a:p>
          <a:p>
            <a:pPr algn="just">
              <a:buFont typeface="Arial" pitchFamily="34" charset="0"/>
              <a:buChar char="•"/>
            </a:pPr>
            <a:r>
              <a:rPr lang="el-GR" dirty="0"/>
              <a:t>Αντίθετα με τις </a:t>
            </a:r>
            <a:r>
              <a:rPr lang="el-GR" dirty="0" err="1"/>
              <a:t>λεπτοτοιχωματικές</a:t>
            </a:r>
            <a:r>
              <a:rPr lang="el-GR" dirty="0"/>
              <a:t> φλέβες, οι </a:t>
            </a:r>
            <a:r>
              <a:rPr lang="el-GR" dirty="0" err="1"/>
              <a:t>παχυτοιχωματικές</a:t>
            </a:r>
            <a:r>
              <a:rPr lang="el-GR" dirty="0"/>
              <a:t> αρτηρίες ανθίστανται στη διήθηση από τους όγκους</a:t>
            </a:r>
          </a:p>
          <a:p>
            <a:pPr algn="just">
              <a:buFont typeface="Arial" pitchFamily="34" charset="0"/>
              <a:buChar char="•"/>
            </a:pPr>
            <a:endParaRPr lang="en-US" dirty="0"/>
          </a:p>
          <a:p>
            <a:pPr algn="just">
              <a:buFont typeface="Arial" pitchFamily="34" charset="0"/>
              <a:buChar char="•"/>
            </a:pPr>
            <a:r>
              <a:rPr lang="el-GR" dirty="0"/>
              <a:t>Κάποιοι καρκίνοι έχουν την τάση να εισχωρούν στις φλέβες (</a:t>
            </a:r>
            <a:r>
              <a:rPr lang="el-GR" dirty="0" err="1"/>
              <a:t>νεφροκυτταρικό</a:t>
            </a:r>
            <a:r>
              <a:rPr lang="el-GR" dirty="0"/>
              <a:t> καρκίνωμα, </a:t>
            </a:r>
            <a:r>
              <a:rPr lang="el-GR" dirty="0" err="1"/>
              <a:t>ηπατοκυτταρικό</a:t>
            </a:r>
            <a:r>
              <a:rPr lang="el-GR" dirty="0"/>
              <a:t> καρκίνωμα)</a:t>
            </a:r>
          </a:p>
          <a:p>
            <a:pPr>
              <a:buFont typeface="Arial" pitchFamily="34" charset="0"/>
              <a:buChar char="•"/>
            </a:pPr>
            <a:endParaRPr lang="el-GR" dirty="0"/>
          </a:p>
          <a:p>
            <a:pPr>
              <a:buFont typeface="Arial" pitchFamily="34" charset="0"/>
              <a:buChar char="•"/>
            </a:pPr>
            <a:endParaRPr lang="el-GR" dirty="0"/>
          </a:p>
          <a:p>
            <a:pPr>
              <a:buFont typeface="Arial" pitchFamily="34" charset="0"/>
              <a:buChar char="•"/>
            </a:pPr>
            <a:endParaRPr lang="el-GR" dirty="0"/>
          </a:p>
          <a:p>
            <a:pPr>
              <a:buFont typeface="Arial" pitchFamily="34" charset="0"/>
              <a:buChar char="•"/>
            </a:pPr>
            <a:endParaRPr lang="el-GR" dirty="0"/>
          </a:p>
        </p:txBody>
      </p:sp>
      <p:pic>
        <p:nvPicPr>
          <p:cNvPr id="4" name="3 - Εικόνα" descr="image_6487327 (14).JPG"/>
          <p:cNvPicPr>
            <a:picLocks noChangeAspect="1"/>
          </p:cNvPicPr>
          <p:nvPr/>
        </p:nvPicPr>
        <p:blipFill>
          <a:blip r:embed="rId2"/>
          <a:stretch>
            <a:fillRect/>
          </a:stretch>
        </p:blipFill>
        <p:spPr>
          <a:xfrm>
            <a:off x="7007754" y="1234153"/>
            <a:ext cx="4510644" cy="500256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203AB80C-7AED-FC42-B03F-B60CDDB0FE1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3979" y="292608"/>
            <a:ext cx="7916672" cy="5937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2B489C96-8628-FA4F-8174-CA2C054FD83E}"/>
              </a:ext>
            </a:extLst>
          </p:cNvPr>
          <p:cNvSpPr txBox="1"/>
          <p:nvPr/>
        </p:nvSpPr>
        <p:spPr>
          <a:xfrm>
            <a:off x="2157984" y="6315456"/>
            <a:ext cx="7717536" cy="276999"/>
          </a:xfrm>
          <a:prstGeom prst="rect">
            <a:avLst/>
          </a:prstGeom>
          <a:noFill/>
        </p:spPr>
        <p:txBody>
          <a:bodyPr wrap="square" rtlCol="0">
            <a:spAutoFit/>
          </a:bodyPr>
          <a:lstStyle/>
          <a:p>
            <a:pPr algn="ctr"/>
            <a:r>
              <a:rPr lang="el-GR" sz="1200" dirty="0"/>
              <a:t>Ήπαρ με μεταστατικό καρκίνο</a:t>
            </a:r>
          </a:p>
        </p:txBody>
      </p:sp>
    </p:spTree>
    <p:extLst>
      <p:ext uri="{BB962C8B-B14F-4D97-AF65-F5344CB8AC3E}">
        <p14:creationId xmlns:p14="http://schemas.microsoft.com/office/powerpoint/2010/main" xmlns="" val="2960454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age_6487327 (11).JPG"/>
          <p:cNvPicPr>
            <a:picLocks noGrp="1" noChangeAspect="1"/>
          </p:cNvPicPr>
          <p:nvPr>
            <p:ph idx="1"/>
          </p:nvPr>
        </p:nvPicPr>
        <p:blipFill>
          <a:blip r:embed="rId2"/>
          <a:stretch>
            <a:fillRect/>
          </a:stretch>
        </p:blipFill>
        <p:spPr>
          <a:xfrm>
            <a:off x="170745" y="197291"/>
            <a:ext cx="6342945" cy="1943419"/>
          </a:xfrm>
        </p:spPr>
      </p:pic>
      <p:sp>
        <p:nvSpPr>
          <p:cNvPr id="5" name="4 - Ορθογώνιο"/>
          <p:cNvSpPr/>
          <p:nvPr/>
        </p:nvSpPr>
        <p:spPr>
          <a:xfrm>
            <a:off x="417690" y="2698044"/>
            <a:ext cx="6096000" cy="2862322"/>
          </a:xfrm>
          <a:prstGeom prst="rect">
            <a:avLst/>
          </a:prstGeom>
        </p:spPr>
        <p:txBody>
          <a:bodyPr>
            <a:spAutoFit/>
          </a:bodyPr>
          <a:lstStyle/>
          <a:p>
            <a:pPr algn="just">
              <a:buFont typeface="Arial" pitchFamily="34" charset="0"/>
              <a:buChar char="•"/>
            </a:pPr>
            <a:r>
              <a:rPr lang="el-GR" dirty="0"/>
              <a:t>Η θέση της αρχικής μετάστασης εξαρτάται από τη φλεβική παροχέτευση της θέσης του όγκου</a:t>
            </a:r>
          </a:p>
          <a:p>
            <a:pPr algn="just">
              <a:buFont typeface="Arial" pitchFamily="34" charset="0"/>
              <a:buChar char="•"/>
            </a:pPr>
            <a:endParaRPr lang="el-GR" dirty="0"/>
          </a:p>
          <a:p>
            <a:pPr algn="just"/>
            <a:r>
              <a:rPr lang="el-GR" dirty="0"/>
              <a:t> </a:t>
            </a:r>
          </a:p>
          <a:p>
            <a:pPr algn="just">
              <a:buFont typeface="Arial" pitchFamily="34" charset="0"/>
              <a:buChar char="•"/>
            </a:pPr>
            <a:r>
              <a:rPr lang="el-GR" dirty="0"/>
              <a:t>  </a:t>
            </a:r>
            <a:r>
              <a:rPr lang="en-US" dirty="0"/>
              <a:t>“Seed and soil theory”: </a:t>
            </a:r>
            <a:r>
              <a:rPr lang="el-GR" dirty="0"/>
              <a:t>Ο ιστός-στόχος της μετάστασης (έδαφος) θα πρέπει να φέρει την κατάλληλη </a:t>
            </a:r>
            <a:r>
              <a:rPr lang="el-GR" dirty="0" err="1"/>
              <a:t>εξωκυττάρια</a:t>
            </a:r>
            <a:r>
              <a:rPr lang="el-GR" dirty="0"/>
              <a:t> ουσία και τα κατάλληλα μόρια προσκόλλησης που επιτρέπουν στα καρκινικά κύτταρα (σπόρος) να σταματούν στη δεδομένη θέση και να αυξάνονται εκεί</a:t>
            </a:r>
          </a:p>
        </p:txBody>
      </p:sp>
      <p:pic>
        <p:nvPicPr>
          <p:cNvPr id="6" name="5 - Εικόνα" descr="image_6487327 (13).JPG"/>
          <p:cNvPicPr>
            <a:picLocks noChangeAspect="1"/>
          </p:cNvPicPr>
          <p:nvPr/>
        </p:nvPicPr>
        <p:blipFill>
          <a:blip r:embed="rId3"/>
          <a:stretch>
            <a:fillRect/>
          </a:stretch>
        </p:blipFill>
        <p:spPr>
          <a:xfrm>
            <a:off x="6695900" y="4613740"/>
            <a:ext cx="5259034" cy="1893252"/>
          </a:xfrm>
          <a:prstGeom prst="rect">
            <a:avLst/>
          </a:prstGeom>
        </p:spPr>
      </p:pic>
      <p:pic>
        <p:nvPicPr>
          <p:cNvPr id="7" name="6 - Εικόνα" descr="image_6487327 (12).JPG"/>
          <p:cNvPicPr>
            <a:picLocks noChangeAspect="1"/>
          </p:cNvPicPr>
          <p:nvPr/>
        </p:nvPicPr>
        <p:blipFill>
          <a:blip r:embed="rId4"/>
          <a:stretch>
            <a:fillRect/>
          </a:stretch>
        </p:blipFill>
        <p:spPr>
          <a:xfrm>
            <a:off x="6695900" y="1061423"/>
            <a:ext cx="5259034" cy="33745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233E715-CB7C-8840-BA30-88887F182364}"/>
              </a:ext>
            </a:extLst>
          </p:cNvPr>
          <p:cNvSpPr>
            <a:spLocks noGrp="1"/>
          </p:cNvSpPr>
          <p:nvPr>
            <p:ph type="title"/>
          </p:nvPr>
        </p:nvSpPr>
        <p:spPr>
          <a:xfrm>
            <a:off x="648931" y="629266"/>
            <a:ext cx="4166510" cy="1080781"/>
          </a:xfrm>
        </p:spPr>
        <p:txBody>
          <a:bodyPr>
            <a:normAutofit/>
          </a:bodyPr>
          <a:lstStyle/>
          <a:p>
            <a:pPr algn="ctr">
              <a:lnSpc>
                <a:spcPct val="90000"/>
              </a:lnSpc>
            </a:pPr>
            <a:r>
              <a:rPr lang="el-GR" sz="2800" dirty="0"/>
              <a:t>Γενικά Χαρακτηριστικά των Όγκων</a:t>
            </a:r>
          </a:p>
        </p:txBody>
      </p:sp>
      <p:sp>
        <p:nvSpPr>
          <p:cNvPr id="3" name="Θέση περιεχομένου 2">
            <a:extLst>
              <a:ext uri="{FF2B5EF4-FFF2-40B4-BE49-F238E27FC236}">
                <a16:creationId xmlns:a16="http://schemas.microsoft.com/office/drawing/2014/main" xmlns="" id="{2F5382DD-3A16-6149-9795-F39901C1FE8C}"/>
              </a:ext>
            </a:extLst>
          </p:cNvPr>
          <p:cNvSpPr>
            <a:spLocks noGrp="1"/>
          </p:cNvSpPr>
          <p:nvPr>
            <p:ph idx="1"/>
          </p:nvPr>
        </p:nvSpPr>
        <p:spPr>
          <a:xfrm>
            <a:off x="201881" y="1710047"/>
            <a:ext cx="4792139" cy="4513773"/>
          </a:xfrm>
        </p:spPr>
        <p:txBody>
          <a:bodyPr>
            <a:normAutofit fontScale="85000" lnSpcReduction="20000"/>
          </a:bodyPr>
          <a:lstStyle/>
          <a:p>
            <a:pPr>
              <a:lnSpc>
                <a:spcPct val="90000"/>
              </a:lnSpc>
            </a:pPr>
            <a:endParaRPr lang="el-GR" sz="1100" dirty="0">
              <a:sym typeface="Wingdings" pitchFamily="2" charset="2"/>
            </a:endParaRPr>
          </a:p>
          <a:p>
            <a:pPr algn="just">
              <a:lnSpc>
                <a:spcPct val="90000"/>
              </a:lnSpc>
            </a:pPr>
            <a:r>
              <a:rPr lang="el-GR" sz="1900" dirty="0">
                <a:sym typeface="Wingdings" pitchFamily="2" charset="2"/>
              </a:rPr>
              <a:t>Εκτροπή από τους φυσιολογικούς μηχανισμούς που ελέγχουν τον αριθμό των κυττάρων: την </a:t>
            </a:r>
            <a:r>
              <a:rPr lang="el-GR" sz="1900" dirty="0">
                <a:solidFill>
                  <a:srgbClr val="92D050"/>
                </a:solidFill>
                <a:sym typeface="Wingdings" pitchFamily="2" charset="2"/>
              </a:rPr>
              <a:t>κυτταρική παραγωγή</a:t>
            </a:r>
            <a:r>
              <a:rPr lang="el-GR" sz="1900" dirty="0">
                <a:sym typeface="Wingdings" pitchFamily="2" charset="2"/>
              </a:rPr>
              <a:t> μέσω της κυτταρικής διαίρεσης και την </a:t>
            </a:r>
            <a:r>
              <a:rPr lang="el-GR" sz="1900" dirty="0">
                <a:solidFill>
                  <a:srgbClr val="92D050"/>
                </a:solidFill>
                <a:sym typeface="Wingdings" pitchFamily="2" charset="2"/>
              </a:rPr>
              <a:t>κυτταρική απώλεια</a:t>
            </a:r>
            <a:r>
              <a:rPr lang="el-GR" sz="1900" dirty="0">
                <a:sym typeface="Wingdings" pitchFamily="2" charset="2"/>
              </a:rPr>
              <a:t> μέσω της διαδικασίας της απόπτωσης</a:t>
            </a:r>
          </a:p>
          <a:p>
            <a:pPr algn="just">
              <a:lnSpc>
                <a:spcPct val="90000"/>
              </a:lnSpc>
            </a:pPr>
            <a:endParaRPr lang="el-GR" sz="1900" dirty="0">
              <a:sym typeface="Wingdings" pitchFamily="2" charset="2"/>
            </a:endParaRPr>
          </a:p>
          <a:p>
            <a:pPr algn="just">
              <a:lnSpc>
                <a:spcPct val="90000"/>
              </a:lnSpc>
            </a:pPr>
            <a:r>
              <a:rPr lang="el-GR" sz="1900" dirty="0">
                <a:sym typeface="Wingdings" pitchFamily="2" charset="2"/>
              </a:rPr>
              <a:t>Οι περισσότεροι όγκοι είναι </a:t>
            </a:r>
            <a:r>
              <a:rPr lang="el-GR" sz="1900" dirty="0" err="1">
                <a:solidFill>
                  <a:srgbClr val="92D050"/>
                </a:solidFill>
                <a:sym typeface="Wingdings" pitchFamily="2" charset="2"/>
              </a:rPr>
              <a:t>μονοκλωνικοί</a:t>
            </a:r>
            <a:r>
              <a:rPr lang="el-GR" sz="1900" dirty="0">
                <a:sym typeface="Wingdings" pitchFamily="2" charset="2"/>
              </a:rPr>
              <a:t> (=όλα τα κύτταρα του όγκου φαίνεται να έχουν προέλθει από ένα προγονικό κύτταρό που έχει υποστεί μια γενετική αλλαγή, η οποία μετά περνάει σε όλα τα κύτταρα των απογόνων του)</a:t>
            </a:r>
          </a:p>
          <a:p>
            <a:pPr marL="0" indent="0" algn="just">
              <a:lnSpc>
                <a:spcPct val="90000"/>
              </a:lnSpc>
              <a:buNone/>
            </a:pPr>
            <a:endParaRPr lang="el-GR" sz="1900" dirty="0">
              <a:sym typeface="Wingdings" pitchFamily="2" charset="2"/>
            </a:endParaRPr>
          </a:p>
          <a:p>
            <a:pPr algn="just">
              <a:lnSpc>
                <a:spcPct val="90000"/>
              </a:lnSpc>
            </a:pPr>
            <a:r>
              <a:rPr lang="el-GR" sz="1900" dirty="0">
                <a:sym typeface="Wingdings" pitchFamily="2" charset="2"/>
              </a:rPr>
              <a:t>Αν και ο όγκος προέρχεται από έναν αρχικό κυτταρικό κλώνο, οι απόγονοι αυτού του αρχικού κλώνου υφίστανται περαιτέρω γενετικές αλλαγές → κατά τη διάγνωση ο όγκος μπορεί να έχει γίνει ετερογενής → </a:t>
            </a:r>
            <a:r>
              <a:rPr lang="el-GR" sz="1900" dirty="0" err="1">
                <a:solidFill>
                  <a:srgbClr val="92D050"/>
                </a:solidFill>
                <a:sym typeface="Wingdings" pitchFamily="2" charset="2"/>
              </a:rPr>
              <a:t>κλωνική</a:t>
            </a:r>
            <a:r>
              <a:rPr lang="el-GR" sz="1900" dirty="0">
                <a:solidFill>
                  <a:srgbClr val="92D050"/>
                </a:solidFill>
                <a:sym typeface="Wingdings" pitchFamily="2" charset="2"/>
              </a:rPr>
              <a:t> εξέλιξη</a:t>
            </a:r>
          </a:p>
          <a:p>
            <a:pPr>
              <a:lnSpc>
                <a:spcPct val="90000"/>
              </a:lnSpc>
            </a:pPr>
            <a:endParaRPr lang="el-GR" sz="1900" dirty="0"/>
          </a:p>
        </p:txBody>
      </p:sp>
      <p:sp>
        <p:nvSpPr>
          <p:cNvPr id="10"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2">
            <a:extLst>
              <a:ext uri="{FF2B5EF4-FFF2-40B4-BE49-F238E27FC236}">
                <a16:creationId xmlns:a16="http://schemas.microsoft.com/office/drawing/2014/main" xmlns="" id="{982E7DF0-DFE4-6B4B-AD5E-3DA50E667B91}"/>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6093992" y="2005215"/>
            <a:ext cx="5449889" cy="2847566"/>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487793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age_6487327 (15).JPG"/>
          <p:cNvPicPr>
            <a:picLocks noGrp="1" noChangeAspect="1"/>
          </p:cNvPicPr>
          <p:nvPr>
            <p:ph idx="1"/>
          </p:nvPr>
        </p:nvPicPr>
        <p:blipFill>
          <a:blip r:embed="rId2"/>
          <a:stretch>
            <a:fillRect/>
          </a:stretch>
        </p:blipFill>
        <p:spPr>
          <a:xfrm>
            <a:off x="1456268" y="541337"/>
            <a:ext cx="9256888" cy="5912667"/>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687460"/>
          </a:xfrm>
        </p:spPr>
        <p:txBody>
          <a:bodyPr/>
          <a:lstStyle/>
          <a:p>
            <a:r>
              <a:rPr lang="el-GR" sz="3200" dirty="0"/>
              <a:t>Διαβάθμιση και </a:t>
            </a:r>
            <a:r>
              <a:rPr lang="el-GR" sz="3200" dirty="0" err="1"/>
              <a:t>σταδιοποίηση</a:t>
            </a:r>
            <a:r>
              <a:rPr lang="el-GR" sz="3200" dirty="0"/>
              <a:t> των όγκων</a:t>
            </a:r>
          </a:p>
        </p:txBody>
      </p:sp>
      <p:sp>
        <p:nvSpPr>
          <p:cNvPr id="3" name="2 - Θέση περιεχομένου"/>
          <p:cNvSpPr>
            <a:spLocks noGrp="1"/>
          </p:cNvSpPr>
          <p:nvPr>
            <p:ph idx="1"/>
          </p:nvPr>
        </p:nvSpPr>
        <p:spPr>
          <a:xfrm>
            <a:off x="646112" y="1377244"/>
            <a:ext cx="5032199" cy="4871155"/>
          </a:xfrm>
        </p:spPr>
        <p:txBody>
          <a:bodyPr>
            <a:normAutofit fontScale="92500" lnSpcReduction="10000"/>
          </a:bodyPr>
          <a:lstStyle/>
          <a:p>
            <a:pPr>
              <a:buNone/>
            </a:pPr>
            <a:r>
              <a:rPr lang="el-GR" b="1" dirty="0"/>
              <a:t>Διαβάθμιση ( </a:t>
            </a:r>
            <a:r>
              <a:rPr lang="en-US" b="1" dirty="0"/>
              <a:t>grading): </a:t>
            </a:r>
            <a:endParaRPr lang="el-GR" b="1" dirty="0"/>
          </a:p>
          <a:p>
            <a:pPr algn="just">
              <a:buFont typeface="Arial" pitchFamily="34" charset="0"/>
              <a:buChar char="•"/>
            </a:pPr>
            <a:r>
              <a:rPr lang="el-GR" dirty="0"/>
              <a:t>Βασίζεται στον βαθμό διαφοροποίησης των καρκινικών κυττάρων και στον αριθμό μιτώσεων μέσα στον όγκο </a:t>
            </a:r>
            <a:endParaRPr lang="en-US" dirty="0"/>
          </a:p>
          <a:p>
            <a:pPr algn="just">
              <a:buFont typeface="Arial" pitchFamily="34" charset="0"/>
              <a:buChar char="•"/>
            </a:pPr>
            <a:r>
              <a:rPr lang="el-GR" dirty="0"/>
              <a:t>Οι καρκίνοι ταξινομούνται από Ι έως </a:t>
            </a:r>
            <a:r>
              <a:rPr lang="en-US" dirty="0"/>
              <a:t>IV </a:t>
            </a:r>
            <a:r>
              <a:rPr lang="el-GR" dirty="0"/>
              <a:t>με αύξουσα </a:t>
            </a:r>
            <a:r>
              <a:rPr lang="el-GR" dirty="0" err="1"/>
              <a:t>αναπλασία</a:t>
            </a:r>
            <a:r>
              <a:rPr lang="el-GR" dirty="0"/>
              <a:t> (κρίνεται ο βαθμός στον οποίο τα καρκινικά κύτταρα μοιάζουν ή αποτυγχάνουν να μοιάσουν με τα φυσιολογικά αντίστοιχά τους)</a:t>
            </a:r>
          </a:p>
          <a:p>
            <a:pPr algn="just">
              <a:buFont typeface="Arial" pitchFamily="34" charset="0"/>
              <a:buChar char="•"/>
            </a:pPr>
            <a:r>
              <a:rPr lang="el-GR" dirty="0"/>
              <a:t>Θεωρείται ότι σχετίζεται με την επιθετικότητα του νεοπλάσματος</a:t>
            </a:r>
          </a:p>
          <a:p>
            <a:pPr algn="just">
              <a:buFont typeface="Arial" pitchFamily="34" charset="0"/>
              <a:buChar char="•"/>
            </a:pPr>
            <a:r>
              <a:rPr lang="el-GR" dirty="0"/>
              <a:t>Μικρότερης ωστόσο κλινικής αξίας σε σχέση με την </a:t>
            </a:r>
            <a:r>
              <a:rPr lang="el-GR" dirty="0" err="1"/>
              <a:t>σταδιοποίηση</a:t>
            </a:r>
            <a:endParaRPr lang="el-GR" dirty="0"/>
          </a:p>
          <a:p>
            <a:pPr>
              <a:buFont typeface="Arial" pitchFamily="34" charset="0"/>
              <a:buChar char="•"/>
            </a:pPr>
            <a:endParaRPr lang="el-GR" dirty="0"/>
          </a:p>
        </p:txBody>
      </p:sp>
      <p:pic>
        <p:nvPicPr>
          <p:cNvPr id="5" name="7 - Θέση περιεχομένου" descr="image_50460673.JPG"/>
          <p:cNvPicPr>
            <a:picLocks noChangeAspect="1"/>
          </p:cNvPicPr>
          <p:nvPr/>
        </p:nvPicPr>
        <p:blipFill>
          <a:blip r:embed="rId2"/>
          <a:stretch>
            <a:fillRect/>
          </a:stretch>
        </p:blipFill>
        <p:spPr>
          <a:xfrm>
            <a:off x="6355644" y="1359902"/>
            <a:ext cx="4882727" cy="468910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856793"/>
          </a:xfrm>
        </p:spPr>
        <p:txBody>
          <a:bodyPr/>
          <a:lstStyle/>
          <a:p>
            <a:r>
              <a:rPr lang="el-GR" sz="3200" dirty="0"/>
              <a:t>Διαβάθμιση και </a:t>
            </a:r>
            <a:r>
              <a:rPr lang="el-GR" sz="3200" dirty="0" err="1"/>
              <a:t>σταδιοποίηση</a:t>
            </a:r>
            <a:r>
              <a:rPr lang="el-GR" sz="3200" dirty="0"/>
              <a:t> των όγκων</a:t>
            </a:r>
          </a:p>
        </p:txBody>
      </p:sp>
      <p:sp>
        <p:nvSpPr>
          <p:cNvPr id="9" name="8 - Ορθογώνιο"/>
          <p:cNvSpPr/>
          <p:nvPr/>
        </p:nvSpPr>
        <p:spPr>
          <a:xfrm>
            <a:off x="657400" y="2274838"/>
            <a:ext cx="5438600" cy="2308324"/>
          </a:xfrm>
          <a:prstGeom prst="rect">
            <a:avLst/>
          </a:prstGeom>
        </p:spPr>
        <p:txBody>
          <a:bodyPr wrap="square">
            <a:spAutoFit/>
          </a:bodyPr>
          <a:lstStyle/>
          <a:p>
            <a:pPr algn="just">
              <a:buNone/>
            </a:pPr>
            <a:r>
              <a:rPr lang="el-GR" b="1" dirty="0" err="1"/>
              <a:t>Σταδιοποίηση</a:t>
            </a:r>
            <a:r>
              <a:rPr lang="el-GR" b="1" dirty="0"/>
              <a:t> (</a:t>
            </a:r>
            <a:r>
              <a:rPr lang="en-US" b="1" dirty="0"/>
              <a:t> staging):</a:t>
            </a:r>
            <a:endParaRPr lang="el-GR" b="1" dirty="0"/>
          </a:p>
          <a:p>
            <a:pPr algn="just">
              <a:buNone/>
            </a:pPr>
            <a:endParaRPr lang="en-US" dirty="0"/>
          </a:p>
          <a:p>
            <a:pPr algn="just">
              <a:buFont typeface="Arial" pitchFamily="34" charset="0"/>
              <a:buChar char="•"/>
            </a:pPr>
            <a:r>
              <a:rPr lang="el-GR" dirty="0"/>
              <a:t>Βασίζεται στο μέγεθος του πρωτοπαθούς όγκου, στην έκταση της διασποράς στους επιχώριους λεμφαδένες και στην παρουσία ή την απουσία </a:t>
            </a:r>
            <a:r>
              <a:rPr lang="el-GR" dirty="0" err="1"/>
              <a:t>αιματογενών</a:t>
            </a:r>
            <a:r>
              <a:rPr lang="el-GR" dirty="0"/>
              <a:t> μεταστάσεων</a:t>
            </a:r>
          </a:p>
          <a:p>
            <a:pPr algn="just">
              <a:buFont typeface="Arial" pitchFamily="34" charset="0"/>
              <a:buChar char="•"/>
            </a:pPr>
            <a:endParaRPr lang="el-GR" dirty="0"/>
          </a:p>
          <a:p>
            <a:pPr algn="just">
              <a:buFont typeface="Arial" pitchFamily="34" charset="0"/>
              <a:buChar char="•"/>
            </a:pPr>
            <a:r>
              <a:rPr lang="en-US" dirty="0"/>
              <a:t>TNM</a:t>
            </a:r>
            <a:r>
              <a:rPr lang="el-GR" dirty="0"/>
              <a:t> (το δημοφιλέστερο σύστημα)</a:t>
            </a:r>
          </a:p>
        </p:txBody>
      </p:sp>
      <p:pic>
        <p:nvPicPr>
          <p:cNvPr id="11" name="3 - Θέση περιεχομένου" descr="image_6487327 (17).JPG"/>
          <p:cNvPicPr>
            <a:picLocks noChangeAspect="1"/>
          </p:cNvPicPr>
          <p:nvPr/>
        </p:nvPicPr>
        <p:blipFill>
          <a:blip r:embed="rId2"/>
          <a:stretch>
            <a:fillRect/>
          </a:stretch>
        </p:blipFill>
        <p:spPr>
          <a:xfrm>
            <a:off x="6369578" y="1887114"/>
            <a:ext cx="5370867" cy="345503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6111" y="452718"/>
            <a:ext cx="9404723" cy="901949"/>
          </a:xfrm>
        </p:spPr>
        <p:txBody>
          <a:bodyPr/>
          <a:lstStyle/>
          <a:p>
            <a:r>
              <a:rPr lang="el-GR" sz="3200" dirty="0"/>
              <a:t>Επιδράσεις των όγκων στον ξενιστή (1/2)</a:t>
            </a:r>
          </a:p>
        </p:txBody>
      </p:sp>
      <p:sp>
        <p:nvSpPr>
          <p:cNvPr id="3" name="2 - Θέση περιεχομένου"/>
          <p:cNvSpPr>
            <a:spLocks noGrp="1"/>
          </p:cNvSpPr>
          <p:nvPr>
            <p:ph idx="1"/>
          </p:nvPr>
        </p:nvSpPr>
        <p:spPr>
          <a:xfrm>
            <a:off x="646112" y="1354668"/>
            <a:ext cx="9403742" cy="4893732"/>
          </a:xfrm>
        </p:spPr>
        <p:txBody>
          <a:bodyPr/>
          <a:lstStyle/>
          <a:p>
            <a:pPr algn="just">
              <a:buNone/>
            </a:pPr>
            <a:r>
              <a:rPr lang="el-GR" b="1" dirty="0"/>
              <a:t>Τοπικά και Ορμονικά Αποτελέσματα</a:t>
            </a:r>
          </a:p>
          <a:p>
            <a:pPr algn="just">
              <a:buFont typeface="Arial" pitchFamily="34" charset="0"/>
              <a:buChar char="•"/>
            </a:pPr>
            <a:r>
              <a:rPr lang="el-GR" dirty="0"/>
              <a:t>Καταστροφή των γειτονικών ιστών (αδένωμα υπόφυσης)</a:t>
            </a:r>
          </a:p>
          <a:p>
            <a:pPr algn="just">
              <a:buFont typeface="Arial" pitchFamily="34" charset="0"/>
              <a:buChar char="•"/>
            </a:pPr>
            <a:r>
              <a:rPr lang="el-GR" dirty="0"/>
              <a:t>Απόφραξη (νεοπλάσματα εντέρου)</a:t>
            </a:r>
          </a:p>
          <a:p>
            <a:pPr algn="just">
              <a:buFont typeface="Arial" pitchFamily="34" charset="0"/>
              <a:buChar char="•"/>
            </a:pPr>
            <a:r>
              <a:rPr lang="el-GR" dirty="0"/>
              <a:t>Αυξημένη παραγωγή ορμονών (νεόπλασμα από β-κύτταρα στο πάγκρεας)</a:t>
            </a:r>
          </a:p>
          <a:p>
            <a:pPr algn="just">
              <a:buFont typeface="Arial" pitchFamily="34" charset="0"/>
              <a:buChar char="•"/>
            </a:pPr>
            <a:r>
              <a:rPr lang="el-GR" dirty="0"/>
              <a:t>Έλκη, δευτερογενείς λοιμώξεις, αιμορραγία (μέλαινα κένωση, αιματουρία)</a:t>
            </a:r>
          </a:p>
          <a:p>
            <a:pPr algn="just">
              <a:buNone/>
            </a:pPr>
            <a:r>
              <a:rPr lang="el-GR" b="1" dirty="0"/>
              <a:t>Καχεξία καρκίνου</a:t>
            </a:r>
          </a:p>
          <a:p>
            <a:pPr algn="just">
              <a:buFont typeface="Arial" pitchFamily="34" charset="0"/>
              <a:buChar char="•"/>
            </a:pPr>
            <a:r>
              <a:rPr lang="el-GR" dirty="0"/>
              <a:t>Προοδευτική απώλεια λίπους και απώλεια σωματικής μάζας που συνοδεύονται από έντονη ανορεξία και αναιμία</a:t>
            </a:r>
          </a:p>
          <a:p>
            <a:pPr algn="just">
              <a:buFont typeface="Arial" pitchFamily="34" charset="0"/>
              <a:buChar char="•"/>
            </a:pPr>
            <a:r>
              <a:rPr lang="el-GR" dirty="0"/>
              <a:t>Προκύπτει από τη δράση διαλυτών παραγόντων, όπως οι </a:t>
            </a:r>
            <a:r>
              <a:rPr lang="el-GR" dirty="0" err="1"/>
              <a:t>κυτοκίνες</a:t>
            </a:r>
            <a:r>
              <a:rPr lang="el-GR" dirty="0"/>
              <a:t> (</a:t>
            </a:r>
            <a:r>
              <a:rPr lang="en-US" dirty="0"/>
              <a:t>IL-1, TNF-a, IFN-</a:t>
            </a:r>
            <a:r>
              <a:rPr lang="el-GR" dirty="0"/>
              <a:t>γ) που παράγονται από τον όγκο και από τον ξενιστή σε απάντηση στον όγκο</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648930" y="629266"/>
            <a:ext cx="9252154" cy="1223983"/>
          </a:xfrm>
        </p:spPr>
        <p:txBody>
          <a:bodyPr>
            <a:normAutofit/>
          </a:bodyPr>
          <a:lstStyle/>
          <a:p>
            <a:pPr>
              <a:lnSpc>
                <a:spcPct val="90000"/>
              </a:lnSpc>
            </a:pPr>
            <a:r>
              <a:rPr lang="el-GR" sz="3900" dirty="0"/>
              <a:t>Επιδράσεις των όγκων στον ξενιστή (2/2)</a:t>
            </a:r>
          </a:p>
        </p:txBody>
      </p:sp>
      <p:sp>
        <p:nvSpPr>
          <p:cNvPr id="3" name="2 - Θέση περιεχομένου"/>
          <p:cNvSpPr>
            <a:spLocks noGrp="1"/>
          </p:cNvSpPr>
          <p:nvPr>
            <p:ph idx="1"/>
          </p:nvPr>
        </p:nvSpPr>
        <p:spPr>
          <a:xfrm>
            <a:off x="648930" y="1853249"/>
            <a:ext cx="6215008" cy="4606928"/>
          </a:xfrm>
        </p:spPr>
        <p:txBody>
          <a:bodyPr>
            <a:normAutofit/>
          </a:bodyPr>
          <a:lstStyle/>
          <a:p>
            <a:pPr algn="just">
              <a:lnSpc>
                <a:spcPct val="90000"/>
              </a:lnSpc>
              <a:buNone/>
            </a:pPr>
            <a:r>
              <a:rPr lang="el-GR" sz="1800" b="1" dirty="0" err="1"/>
              <a:t>Παρανεοπλασματικά</a:t>
            </a:r>
            <a:r>
              <a:rPr lang="el-GR" sz="1800" b="1" dirty="0"/>
              <a:t> Σύνδρομα</a:t>
            </a:r>
          </a:p>
          <a:p>
            <a:pPr algn="just">
              <a:lnSpc>
                <a:spcPct val="90000"/>
              </a:lnSpc>
              <a:buFont typeface="Arial" pitchFamily="34" charset="0"/>
              <a:buChar char="•"/>
            </a:pPr>
            <a:r>
              <a:rPr lang="el-GR" sz="1800" i="1" dirty="0"/>
              <a:t>Τα διάφορα συμπτώματα στους καρκινοπαθείς που δεν μπορούν εύκολα να εξηγηθούν, είτε από την τοπική είτε από την απομακρυσμένη παρουσία του όγκου είτε από την παραγωγή ορμονών των γηγενών  στον ιστό κυττάρων από τα οποία προέκυψε ο όγκος</a:t>
            </a:r>
          </a:p>
          <a:p>
            <a:pPr algn="just">
              <a:lnSpc>
                <a:spcPct val="90000"/>
              </a:lnSpc>
              <a:buFont typeface="Arial" pitchFamily="34" charset="0"/>
              <a:buChar char="•"/>
            </a:pPr>
            <a:r>
              <a:rPr lang="el-GR" sz="1800" dirty="0"/>
              <a:t>Εκδηλώνονται στο 10% των ασθενών με κακοήθεια</a:t>
            </a:r>
          </a:p>
          <a:p>
            <a:pPr algn="just">
              <a:lnSpc>
                <a:spcPct val="90000"/>
              </a:lnSpc>
              <a:buFont typeface="Arial" pitchFamily="34" charset="0"/>
              <a:buChar char="•"/>
            </a:pPr>
            <a:r>
              <a:rPr lang="el-GR" sz="1800" dirty="0"/>
              <a:t>Μπορούν να αντιπροσωπεύουν την πιο πρώιμη εκδήλωση ενός κρυφού νεοπλάσματος</a:t>
            </a:r>
            <a:endParaRPr lang="en-US" sz="1800" dirty="0"/>
          </a:p>
          <a:p>
            <a:pPr algn="just">
              <a:lnSpc>
                <a:spcPct val="90000"/>
              </a:lnSpc>
              <a:buFont typeface="Arial" pitchFamily="34" charset="0"/>
              <a:buChar char="•"/>
            </a:pPr>
            <a:r>
              <a:rPr lang="el-GR" sz="1800" dirty="0" err="1" smtClean="0"/>
              <a:t>Μπορο</a:t>
            </a:r>
            <a:r>
              <a:rPr lang="en-US" sz="1800" dirty="0"/>
              <a:t>ύ</a:t>
            </a:r>
            <a:r>
              <a:rPr lang="el-GR" sz="1800" dirty="0"/>
              <a:t>ν να αντιπροσωπεύουν τα πιο σημαντικά κλινικά προβλήματα των ασθενών, ακόμη και να είναι θανατηφόρα</a:t>
            </a:r>
          </a:p>
          <a:p>
            <a:pPr algn="just">
              <a:lnSpc>
                <a:spcPct val="90000"/>
              </a:lnSpc>
              <a:buFont typeface="Arial" pitchFamily="34" charset="0"/>
              <a:buChar char="•"/>
            </a:pPr>
            <a:r>
              <a:rPr lang="el-GR" sz="1800" dirty="0"/>
              <a:t>Μπορούν να μιμηθούν τη μεταστατική ασθένεια και επομένως να περιπλέξουν τη θεραπεία</a:t>
            </a:r>
          </a:p>
        </p:txBody>
      </p:sp>
      <p:pic>
        <p:nvPicPr>
          <p:cNvPr id="5" name="Εικόνα 4">
            <a:extLst>
              <a:ext uri="{FF2B5EF4-FFF2-40B4-BE49-F238E27FC236}">
                <a16:creationId xmlns:a16="http://schemas.microsoft.com/office/drawing/2014/main" xmlns="" id="{4752A0E6-79A1-D247-B44E-5B2B543C4FCE}"/>
              </a:ext>
            </a:extLst>
          </p:cNvPr>
          <p:cNvPicPr>
            <a:picLocks noChangeAspect="1"/>
          </p:cNvPicPr>
          <p:nvPr/>
        </p:nvPicPr>
        <p:blipFill rotWithShape="1">
          <a:blip r:embed="rId3"/>
          <a:srcRect l="10814" r="2"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648931" y="629266"/>
            <a:ext cx="4166510" cy="1622321"/>
          </a:xfrm>
        </p:spPr>
        <p:txBody>
          <a:bodyPr>
            <a:normAutofit/>
          </a:bodyPr>
          <a:lstStyle/>
          <a:p>
            <a:r>
              <a:rPr lang="el-GR" sz="2900" dirty="0" err="1"/>
              <a:t>Παρανεοπλασματικά</a:t>
            </a:r>
            <a:r>
              <a:rPr lang="el-GR" sz="2900" dirty="0"/>
              <a:t> Σύνδρομα</a:t>
            </a:r>
          </a:p>
        </p:txBody>
      </p:sp>
      <p:sp>
        <p:nvSpPr>
          <p:cNvPr id="3" name="2 - Θέση περιεχομένου"/>
          <p:cNvSpPr>
            <a:spLocks noGrp="1"/>
          </p:cNvSpPr>
          <p:nvPr>
            <p:ph idx="1"/>
          </p:nvPr>
        </p:nvSpPr>
        <p:spPr>
          <a:xfrm>
            <a:off x="648931" y="2438400"/>
            <a:ext cx="4166509" cy="3785419"/>
          </a:xfrm>
        </p:spPr>
        <p:txBody>
          <a:bodyPr>
            <a:normAutofit/>
          </a:bodyPr>
          <a:lstStyle/>
          <a:p>
            <a:pPr>
              <a:buNone/>
            </a:pPr>
            <a:endParaRPr lang="el-GR" dirty="0"/>
          </a:p>
          <a:p>
            <a:pPr algn="just">
              <a:buNone/>
            </a:pPr>
            <a:r>
              <a:rPr lang="el-GR" dirty="0"/>
              <a:t>	1. </a:t>
            </a:r>
            <a:r>
              <a:rPr lang="el-GR" b="1" dirty="0" err="1">
                <a:solidFill>
                  <a:srgbClr val="92D050"/>
                </a:solidFill>
              </a:rPr>
              <a:t>Ενδοκρινοπάθειες</a:t>
            </a:r>
            <a:r>
              <a:rPr lang="el-GR" b="1" dirty="0">
                <a:solidFill>
                  <a:srgbClr val="92D050"/>
                </a:solidFill>
              </a:rPr>
              <a:t> – έκτοπη παραγωγή ορμονών</a:t>
            </a:r>
            <a:r>
              <a:rPr lang="el-GR" dirty="0"/>
              <a:t>: το σύνδρομο </a:t>
            </a:r>
            <a:r>
              <a:rPr lang="en-US" dirty="0"/>
              <a:t>Cushing </a:t>
            </a:r>
            <a:r>
              <a:rPr lang="el-GR" dirty="0"/>
              <a:t>είναι η πιο κοινή </a:t>
            </a:r>
            <a:r>
              <a:rPr lang="el-GR" dirty="0" err="1" smtClean="0"/>
              <a:t>παρανεοπαλσματική</a:t>
            </a:r>
            <a:r>
              <a:rPr lang="el-GR" dirty="0" smtClean="0"/>
              <a:t> </a:t>
            </a:r>
            <a:r>
              <a:rPr lang="el-GR" dirty="0" err="1" smtClean="0"/>
              <a:t>ενδοκρινοπάθεια</a:t>
            </a:r>
            <a:r>
              <a:rPr lang="en-US" dirty="0" smtClean="0"/>
              <a:t> </a:t>
            </a:r>
            <a:r>
              <a:rPr lang="en-US" dirty="0"/>
              <a:t>(</a:t>
            </a:r>
            <a:r>
              <a:rPr lang="el-GR" dirty="0" err="1"/>
              <a:t>μικροκυτταρικό</a:t>
            </a:r>
            <a:r>
              <a:rPr lang="el-GR" dirty="0"/>
              <a:t> καρκίνωμα πνεύμονα)</a:t>
            </a:r>
          </a:p>
          <a:p>
            <a:pPr>
              <a:buNone/>
            </a:pPr>
            <a:endParaRPr lang="el-GR" dirty="0"/>
          </a:p>
          <a:p>
            <a:pPr>
              <a:buNone/>
            </a:pPr>
            <a:r>
              <a:rPr lang="el-GR" dirty="0"/>
              <a:t>	</a:t>
            </a:r>
          </a:p>
        </p:txBody>
      </p:sp>
      <p:sp>
        <p:nvSpPr>
          <p:cNvPr id="28"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9" name="Rectangle 22">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Εικόνα 4">
            <a:extLst>
              <a:ext uri="{FF2B5EF4-FFF2-40B4-BE49-F238E27FC236}">
                <a16:creationId xmlns:a16="http://schemas.microsoft.com/office/drawing/2014/main" xmlns="" id="{04DB2399-9D47-B644-8B9C-1EC76DBA427C}"/>
              </a:ext>
            </a:extLst>
          </p:cNvPr>
          <p:cNvPicPr>
            <a:picLocks noChangeAspect="1"/>
          </p:cNvPicPr>
          <p:nvPr/>
        </p:nvPicPr>
        <p:blipFill>
          <a:blip r:embed="rId3"/>
          <a:stretch>
            <a:fillRect/>
          </a:stretch>
        </p:blipFill>
        <p:spPr>
          <a:xfrm>
            <a:off x="6093992" y="1473851"/>
            <a:ext cx="5449889" cy="3910295"/>
          </a:xfrm>
          <a:prstGeom prst="rect">
            <a:avLst/>
          </a:prstGeom>
          <a:effectLst/>
        </p:spPr>
      </p:pic>
      <p:sp>
        <p:nvSpPr>
          <p:cNvPr id="27" name="Rectangle 26">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44BC4F8-AB37-E84A-87E2-590EA3F65BD6}"/>
              </a:ext>
            </a:extLst>
          </p:cNvPr>
          <p:cNvSpPr>
            <a:spLocks noGrp="1"/>
          </p:cNvSpPr>
          <p:nvPr>
            <p:ph type="title"/>
          </p:nvPr>
        </p:nvSpPr>
        <p:spPr>
          <a:xfrm>
            <a:off x="648931" y="629266"/>
            <a:ext cx="4166510" cy="1045155"/>
          </a:xfrm>
        </p:spPr>
        <p:txBody>
          <a:bodyPr>
            <a:normAutofit/>
          </a:bodyPr>
          <a:lstStyle/>
          <a:p>
            <a:r>
              <a:rPr lang="el-GR" sz="2900" dirty="0" err="1"/>
              <a:t>Παρανεοπλασματικά</a:t>
            </a:r>
            <a:r>
              <a:rPr lang="el-GR" sz="2900" dirty="0"/>
              <a:t> Σύνδρομα</a:t>
            </a:r>
          </a:p>
        </p:txBody>
      </p:sp>
      <p:sp>
        <p:nvSpPr>
          <p:cNvPr id="3" name="Θέση περιεχομένου 2">
            <a:extLst>
              <a:ext uri="{FF2B5EF4-FFF2-40B4-BE49-F238E27FC236}">
                <a16:creationId xmlns:a16="http://schemas.microsoft.com/office/drawing/2014/main" xmlns="" id="{999B4084-18C6-B943-9DD2-DE595B122C15}"/>
              </a:ext>
            </a:extLst>
          </p:cNvPr>
          <p:cNvSpPr>
            <a:spLocks noGrp="1"/>
          </p:cNvSpPr>
          <p:nvPr>
            <p:ph idx="1"/>
          </p:nvPr>
        </p:nvSpPr>
        <p:spPr>
          <a:xfrm>
            <a:off x="332509" y="1816931"/>
            <a:ext cx="4874710" cy="3785419"/>
          </a:xfrm>
        </p:spPr>
        <p:txBody>
          <a:bodyPr>
            <a:normAutofit/>
          </a:bodyPr>
          <a:lstStyle/>
          <a:p>
            <a:pPr algn="just">
              <a:lnSpc>
                <a:spcPct val="90000"/>
              </a:lnSpc>
              <a:buNone/>
            </a:pPr>
            <a:r>
              <a:rPr lang="el-GR" b="1" dirty="0"/>
              <a:t>2. </a:t>
            </a:r>
            <a:r>
              <a:rPr lang="el-GR" b="1" dirty="0" err="1">
                <a:solidFill>
                  <a:srgbClr val="92D050"/>
                </a:solidFill>
              </a:rPr>
              <a:t>Υπερασβεστιαιμία</a:t>
            </a:r>
            <a:r>
              <a:rPr lang="el-GR" b="1" dirty="0"/>
              <a:t>: το πιο κοινό </a:t>
            </a:r>
            <a:r>
              <a:rPr lang="el-GR" b="1" dirty="0" err="1"/>
              <a:t>παρανεοπλασματικό</a:t>
            </a:r>
            <a:r>
              <a:rPr lang="el-GR" b="1" dirty="0"/>
              <a:t> σύνδρομο </a:t>
            </a:r>
            <a:r>
              <a:rPr lang="el-GR" dirty="0"/>
              <a:t>(συνδέεται με την παραγωγή της σχετικής με την </a:t>
            </a:r>
            <a:r>
              <a:rPr lang="el-GR" dirty="0" err="1"/>
              <a:t>παραθορμόνη</a:t>
            </a:r>
            <a:r>
              <a:rPr lang="el-GR" dirty="0"/>
              <a:t> </a:t>
            </a:r>
            <a:r>
              <a:rPr lang="el-GR" dirty="0" err="1"/>
              <a:t>πρωτεϊνης</a:t>
            </a:r>
            <a:r>
              <a:rPr lang="el-GR" dirty="0"/>
              <a:t>, </a:t>
            </a:r>
            <a:r>
              <a:rPr lang="en-US" dirty="0" err="1" smtClean="0"/>
              <a:t>PTH</a:t>
            </a:r>
            <a:r>
              <a:rPr lang="en-US" dirty="0" err="1" smtClean="0"/>
              <a:t>r</a:t>
            </a:r>
            <a:r>
              <a:rPr lang="en-US" dirty="0" err="1" smtClean="0"/>
              <a:t>P</a:t>
            </a:r>
            <a:r>
              <a:rPr lang="en-US" dirty="0"/>
              <a:t>)</a:t>
            </a:r>
            <a:r>
              <a:rPr lang="el-GR" dirty="0"/>
              <a:t>- καρκίνωμα μαστού, πλακώδες καρκίνωμα πνεύμονα</a:t>
            </a:r>
          </a:p>
          <a:p>
            <a:pPr algn="just">
              <a:lnSpc>
                <a:spcPct val="90000"/>
              </a:lnSpc>
              <a:buNone/>
            </a:pPr>
            <a:r>
              <a:rPr lang="el-GR" dirty="0"/>
              <a:t>	</a:t>
            </a:r>
            <a:r>
              <a:rPr lang="el-GR" b="1" i="1" dirty="0">
                <a:solidFill>
                  <a:schemeClr val="accent4">
                    <a:lumMod val="75000"/>
                  </a:schemeClr>
                </a:solidFill>
              </a:rPr>
              <a:t>Η </a:t>
            </a:r>
            <a:r>
              <a:rPr lang="el-GR" b="1" i="1" dirty="0" err="1">
                <a:solidFill>
                  <a:schemeClr val="accent4">
                    <a:lumMod val="75000"/>
                  </a:schemeClr>
                </a:solidFill>
              </a:rPr>
              <a:t>υπερασβεστιαιμία</a:t>
            </a:r>
            <a:r>
              <a:rPr lang="el-GR" b="1" i="1" dirty="0">
                <a:solidFill>
                  <a:schemeClr val="accent4">
                    <a:lumMod val="75000"/>
                  </a:schemeClr>
                </a:solidFill>
              </a:rPr>
              <a:t> εξαιτίας σκελετικών μεταστάσεων δεν είναι </a:t>
            </a:r>
            <a:r>
              <a:rPr lang="el-GR" b="1" i="1" dirty="0" err="1">
                <a:solidFill>
                  <a:schemeClr val="accent4">
                    <a:lumMod val="75000"/>
                  </a:schemeClr>
                </a:solidFill>
              </a:rPr>
              <a:t>παρανεοπλασματικό</a:t>
            </a:r>
            <a:r>
              <a:rPr lang="el-GR" b="1" i="1" dirty="0">
                <a:solidFill>
                  <a:schemeClr val="accent4">
                    <a:lumMod val="75000"/>
                  </a:schemeClr>
                </a:solidFill>
              </a:rPr>
              <a:t> σύνδρομο</a:t>
            </a:r>
          </a:p>
          <a:p>
            <a:pPr>
              <a:lnSpc>
                <a:spcPct val="90000"/>
              </a:lnSpc>
            </a:pPr>
            <a:endParaRPr lang="el-GR" dirty="0"/>
          </a:p>
        </p:txBody>
      </p:sp>
      <p:sp>
        <p:nvSpPr>
          <p:cNvPr id="10"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Εικόνα 4">
            <a:extLst>
              <a:ext uri="{FF2B5EF4-FFF2-40B4-BE49-F238E27FC236}">
                <a16:creationId xmlns:a16="http://schemas.microsoft.com/office/drawing/2014/main" xmlns="" id="{D7A5DBB1-04BF-8547-8EC9-6C3B6978FF77}"/>
              </a:ext>
            </a:extLst>
          </p:cNvPr>
          <p:cNvPicPr>
            <a:picLocks noChangeAspect="1"/>
          </p:cNvPicPr>
          <p:nvPr/>
        </p:nvPicPr>
        <p:blipFill>
          <a:blip r:embed="rId3"/>
          <a:stretch>
            <a:fillRect/>
          </a:stretch>
        </p:blipFill>
        <p:spPr>
          <a:xfrm>
            <a:off x="5553492" y="2469681"/>
            <a:ext cx="6638508" cy="2479919"/>
          </a:xfrm>
          <a:prstGeom prst="rect">
            <a:avLst/>
          </a:prstGeom>
          <a:effectLst/>
        </p:spPr>
      </p:pic>
      <p:sp>
        <p:nvSpPr>
          <p:cNvPr id="16" name="Rectangle 15">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3714473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9B4C5E7-8C21-DE4A-9210-5A89E060FD50}"/>
              </a:ext>
            </a:extLst>
          </p:cNvPr>
          <p:cNvSpPr>
            <a:spLocks noGrp="1"/>
          </p:cNvSpPr>
          <p:nvPr>
            <p:ph type="title"/>
          </p:nvPr>
        </p:nvSpPr>
        <p:spPr>
          <a:xfrm>
            <a:off x="648931" y="629266"/>
            <a:ext cx="4166510" cy="1622321"/>
          </a:xfrm>
        </p:spPr>
        <p:txBody>
          <a:bodyPr>
            <a:normAutofit/>
          </a:bodyPr>
          <a:lstStyle/>
          <a:p>
            <a:r>
              <a:rPr lang="el-GR" sz="2900" dirty="0" err="1"/>
              <a:t>Παρανεοπλασματικά</a:t>
            </a:r>
            <a:r>
              <a:rPr lang="el-GR" sz="2900" dirty="0"/>
              <a:t> Σύνδρομα</a:t>
            </a:r>
          </a:p>
        </p:txBody>
      </p:sp>
      <p:sp>
        <p:nvSpPr>
          <p:cNvPr id="3" name="Θέση περιεχομένου 2">
            <a:extLst>
              <a:ext uri="{FF2B5EF4-FFF2-40B4-BE49-F238E27FC236}">
                <a16:creationId xmlns:a16="http://schemas.microsoft.com/office/drawing/2014/main" xmlns="" id="{9843A125-1336-3A42-A1A5-4B2E5A4504EB}"/>
              </a:ext>
            </a:extLst>
          </p:cNvPr>
          <p:cNvSpPr>
            <a:spLocks noGrp="1"/>
          </p:cNvSpPr>
          <p:nvPr>
            <p:ph idx="1"/>
          </p:nvPr>
        </p:nvSpPr>
        <p:spPr>
          <a:xfrm>
            <a:off x="648931" y="2438400"/>
            <a:ext cx="4166509" cy="3785419"/>
          </a:xfrm>
        </p:spPr>
        <p:txBody>
          <a:bodyPr>
            <a:normAutofit/>
          </a:bodyPr>
          <a:lstStyle/>
          <a:p>
            <a:pPr marL="0" indent="0" algn="just">
              <a:buNone/>
            </a:pPr>
            <a:r>
              <a:rPr lang="el-GR" b="1" dirty="0"/>
              <a:t>3.</a:t>
            </a:r>
            <a:r>
              <a:rPr lang="el-GR" b="1" dirty="0">
                <a:solidFill>
                  <a:srgbClr val="92D050"/>
                </a:solidFill>
              </a:rPr>
              <a:t>Νευρομυοπαθητικά </a:t>
            </a:r>
            <a:r>
              <a:rPr lang="el-GR" b="1" dirty="0" err="1">
                <a:solidFill>
                  <a:srgbClr val="92D050"/>
                </a:solidFill>
              </a:rPr>
              <a:t>παρανεοπλασματικά</a:t>
            </a:r>
            <a:r>
              <a:rPr lang="el-GR" b="1" dirty="0">
                <a:solidFill>
                  <a:srgbClr val="92D050"/>
                </a:solidFill>
              </a:rPr>
              <a:t> σύνδρομα</a:t>
            </a:r>
            <a:r>
              <a:rPr lang="el-GR" dirty="0"/>
              <a:t> (περιφερική νευροπάθεια, βαριά μυασθένεια) – αντισώματα ενάντια στα καρκινικά κύτταρα που κάνουν διασταυρούμενη αντίδραση με τα νευρικά κύτταρα</a:t>
            </a:r>
          </a:p>
          <a:p>
            <a:endParaRPr lang="el-GR" dirty="0"/>
          </a:p>
        </p:txBody>
      </p:sp>
      <p:sp>
        <p:nvSpPr>
          <p:cNvPr id="10"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Εικόνα 4">
            <a:extLst>
              <a:ext uri="{FF2B5EF4-FFF2-40B4-BE49-F238E27FC236}">
                <a16:creationId xmlns:a16="http://schemas.microsoft.com/office/drawing/2014/main" xmlns="" id="{58E5E5F6-FE80-044F-9639-7CF9792FABBE}"/>
              </a:ext>
            </a:extLst>
          </p:cNvPr>
          <p:cNvPicPr>
            <a:picLocks noChangeAspect="1"/>
          </p:cNvPicPr>
          <p:nvPr/>
        </p:nvPicPr>
        <p:blipFill>
          <a:blip r:embed="rId3"/>
          <a:stretch>
            <a:fillRect/>
          </a:stretch>
        </p:blipFill>
        <p:spPr>
          <a:xfrm>
            <a:off x="6093992" y="1392102"/>
            <a:ext cx="5449889" cy="4073792"/>
          </a:xfrm>
          <a:prstGeom prst="rect">
            <a:avLst/>
          </a:prstGeom>
          <a:effectLst/>
        </p:spPr>
      </p:pic>
      <p:sp>
        <p:nvSpPr>
          <p:cNvPr id="16" name="Rectangle 15">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709325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1ED8FE3-02F3-104C-92C1-72A47B83C74B}"/>
              </a:ext>
            </a:extLst>
          </p:cNvPr>
          <p:cNvSpPr>
            <a:spLocks noGrp="1"/>
          </p:cNvSpPr>
          <p:nvPr>
            <p:ph type="title"/>
          </p:nvPr>
        </p:nvSpPr>
        <p:spPr>
          <a:xfrm>
            <a:off x="463297" y="609601"/>
            <a:ext cx="3877056" cy="1675975"/>
          </a:xfrm>
        </p:spPr>
        <p:txBody>
          <a:bodyPr>
            <a:normAutofit/>
          </a:bodyPr>
          <a:lstStyle/>
          <a:p>
            <a:pPr>
              <a:lnSpc>
                <a:spcPct val="90000"/>
              </a:lnSpc>
            </a:pPr>
            <a:r>
              <a:rPr lang="el-GR" sz="2800" dirty="0" err="1"/>
              <a:t>Παρανεοπλασματικά</a:t>
            </a:r>
            <a:r>
              <a:rPr lang="el-GR" sz="2800" dirty="0"/>
              <a:t> </a:t>
            </a:r>
            <a:br>
              <a:rPr lang="el-GR" sz="2800" dirty="0"/>
            </a:br>
            <a:r>
              <a:rPr lang="el-GR" sz="2800" dirty="0"/>
              <a:t>Σύνδρομα</a:t>
            </a:r>
          </a:p>
        </p:txBody>
      </p:sp>
      <p:pic>
        <p:nvPicPr>
          <p:cNvPr id="5" name="Εικόνα 4" descr="Εικόνα που περιέχει τατουάζ, άνδρας, άτομο, κλείσιμο&#10;&#10;Περιγραφή που δημιουργήθηκε αυτόματα">
            <a:extLst>
              <a:ext uri="{FF2B5EF4-FFF2-40B4-BE49-F238E27FC236}">
                <a16:creationId xmlns:a16="http://schemas.microsoft.com/office/drawing/2014/main" xmlns="" id="{B599E157-6844-C542-AAC8-9FA6BA09D449}"/>
              </a:ext>
            </a:extLst>
          </p:cNvPr>
          <p:cNvPicPr>
            <a:picLocks noChangeAspect="1"/>
          </p:cNvPicPr>
          <p:nvPr/>
        </p:nvPicPr>
        <p:blipFill rotWithShape="1">
          <a:blip r:embed="rId3"/>
          <a:srcRect l="3654"/>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7" name="Εικόνα 6" descr="Εικόνα που περιέχει άτομο, άνδρας, εσωτερικό, εσώρουχο&#10;&#10;Περιγραφή που δημιουργήθηκε αυτόματα">
            <a:extLst>
              <a:ext uri="{FF2B5EF4-FFF2-40B4-BE49-F238E27FC236}">
                <a16:creationId xmlns:a16="http://schemas.microsoft.com/office/drawing/2014/main" xmlns="" id="{2DB614DE-8F2E-F740-A15D-0346CED88669}"/>
              </a:ext>
            </a:extLst>
          </p:cNvPr>
          <p:cNvPicPr>
            <a:picLocks noChangeAspect="1"/>
          </p:cNvPicPr>
          <p:nvPr/>
        </p:nvPicPr>
        <p:blipFill rotWithShape="1">
          <a:blip r:embed="rId4"/>
          <a:srcRect l="17960" r="41835" b="-2"/>
          <a:stretch/>
        </p:blipFill>
        <p:spPr>
          <a:xfrm>
            <a:off x="8135262" y="609601"/>
            <a:ext cx="3409037" cy="5638797"/>
          </a:xfrm>
          <a:prstGeom prst="rect">
            <a:avLst/>
          </a:prstGeom>
          <a:effectLst>
            <a:outerShdw blurRad="50800" dist="38100" dir="5400000" algn="t" rotWithShape="0">
              <a:prstClr val="black">
                <a:alpha val="43000"/>
              </a:prstClr>
            </a:outerShdw>
          </a:effectLst>
        </p:spPr>
      </p:pic>
      <p:sp>
        <p:nvSpPr>
          <p:cNvPr id="23" name="Rectangle 22">
            <a:extLst>
              <a:ext uri="{FF2B5EF4-FFF2-40B4-BE49-F238E27FC236}">
                <a16:creationId xmlns:a16="http://schemas.microsoft.com/office/drawing/2014/main" xmlns="" id="{2D6ABE46-3AEA-463B-83C4-9C034A5860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Θέση περιεχομένου 2">
            <a:extLst>
              <a:ext uri="{FF2B5EF4-FFF2-40B4-BE49-F238E27FC236}">
                <a16:creationId xmlns:a16="http://schemas.microsoft.com/office/drawing/2014/main" xmlns="" id="{D0A07A04-E37B-B842-9320-6284C3BF4AAC}"/>
              </a:ext>
            </a:extLst>
          </p:cNvPr>
          <p:cNvSpPr>
            <a:spLocks noGrp="1"/>
          </p:cNvSpPr>
          <p:nvPr>
            <p:ph idx="1"/>
          </p:nvPr>
        </p:nvSpPr>
        <p:spPr>
          <a:xfrm>
            <a:off x="296883" y="2484544"/>
            <a:ext cx="4043469" cy="3763855"/>
          </a:xfrm>
        </p:spPr>
        <p:txBody>
          <a:bodyPr>
            <a:normAutofit/>
          </a:bodyPr>
          <a:lstStyle/>
          <a:p>
            <a:pPr marL="0" indent="0" algn="just">
              <a:buNone/>
            </a:pPr>
            <a:r>
              <a:rPr lang="el-GR" dirty="0"/>
              <a:t>4.</a:t>
            </a:r>
            <a:r>
              <a:rPr lang="el-GR" b="1" dirty="0">
                <a:solidFill>
                  <a:srgbClr val="92D050"/>
                </a:solidFill>
              </a:rPr>
              <a:t>Μελανίζουσα </a:t>
            </a:r>
            <a:r>
              <a:rPr lang="el-GR" b="1" dirty="0" err="1">
                <a:solidFill>
                  <a:srgbClr val="92D050"/>
                </a:solidFill>
              </a:rPr>
              <a:t>ακάνθωση</a:t>
            </a:r>
            <a:r>
              <a:rPr lang="el-GR" dirty="0">
                <a:solidFill>
                  <a:srgbClr val="92D050"/>
                </a:solidFill>
              </a:rPr>
              <a:t>: </a:t>
            </a:r>
            <a:r>
              <a:rPr lang="el-GR" dirty="0"/>
              <a:t>γκριζόμαυρες </a:t>
            </a:r>
            <a:r>
              <a:rPr lang="el-GR" dirty="0" err="1"/>
              <a:t>υπερκερατωσικές</a:t>
            </a:r>
            <a:r>
              <a:rPr lang="el-GR" dirty="0"/>
              <a:t> πλάκες στο δέρμα ( σε άτομα άνω των 40 ετών συνδέεται με κάποια μορφή καρκίνου)</a:t>
            </a:r>
          </a:p>
          <a:p>
            <a:endParaRPr lang="el-GR" dirty="0"/>
          </a:p>
        </p:txBody>
      </p:sp>
    </p:spTree>
    <p:extLst>
      <p:ext uri="{BB962C8B-B14F-4D97-AF65-F5344CB8AC3E}">
        <p14:creationId xmlns:p14="http://schemas.microsoft.com/office/powerpoint/2010/main" xmlns="" val="3532412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61616D8-E3A6-9D43-8C0E-6D1B93EA6BD2}"/>
              </a:ext>
            </a:extLst>
          </p:cNvPr>
          <p:cNvSpPr>
            <a:spLocks noGrp="1"/>
          </p:cNvSpPr>
          <p:nvPr>
            <p:ph type="title"/>
          </p:nvPr>
        </p:nvSpPr>
        <p:spPr>
          <a:xfrm>
            <a:off x="648931" y="629266"/>
            <a:ext cx="4166510" cy="1622321"/>
          </a:xfrm>
        </p:spPr>
        <p:txBody>
          <a:bodyPr>
            <a:normAutofit/>
          </a:bodyPr>
          <a:lstStyle/>
          <a:p>
            <a:r>
              <a:rPr lang="el-GR" sz="2900" err="1"/>
              <a:t>Παρανεοπλασματικά</a:t>
            </a:r>
            <a:r>
              <a:rPr lang="el-GR" sz="2900"/>
              <a:t> Σύνδρομα</a:t>
            </a:r>
          </a:p>
        </p:txBody>
      </p:sp>
      <p:sp>
        <p:nvSpPr>
          <p:cNvPr id="3" name="Θέση περιεχομένου 2">
            <a:extLst>
              <a:ext uri="{FF2B5EF4-FFF2-40B4-BE49-F238E27FC236}">
                <a16:creationId xmlns:a16="http://schemas.microsoft.com/office/drawing/2014/main" xmlns="" id="{B3DDD1E6-09B1-514B-8261-E47BAED65841}"/>
              </a:ext>
            </a:extLst>
          </p:cNvPr>
          <p:cNvSpPr>
            <a:spLocks noGrp="1"/>
          </p:cNvSpPr>
          <p:nvPr>
            <p:ph idx="1"/>
          </p:nvPr>
        </p:nvSpPr>
        <p:spPr>
          <a:xfrm>
            <a:off x="648931" y="2438400"/>
            <a:ext cx="4166509" cy="3785419"/>
          </a:xfrm>
        </p:spPr>
        <p:txBody>
          <a:bodyPr>
            <a:normAutofit/>
          </a:bodyPr>
          <a:lstStyle/>
          <a:p>
            <a:pPr marL="0" indent="0" algn="just">
              <a:buNone/>
            </a:pPr>
            <a:r>
              <a:rPr lang="el-GR" dirty="0"/>
              <a:t>5.</a:t>
            </a:r>
            <a:r>
              <a:rPr lang="el-GR" b="1" dirty="0">
                <a:solidFill>
                  <a:srgbClr val="92D050"/>
                </a:solidFill>
              </a:rPr>
              <a:t>Υπερτροφική </a:t>
            </a:r>
            <a:r>
              <a:rPr lang="el-GR" b="1" dirty="0" err="1">
                <a:solidFill>
                  <a:srgbClr val="92D050"/>
                </a:solidFill>
              </a:rPr>
              <a:t>οστεοαρθροπάθεια</a:t>
            </a:r>
            <a:r>
              <a:rPr lang="el-GR" dirty="0"/>
              <a:t>: </a:t>
            </a:r>
            <a:r>
              <a:rPr lang="el-GR" dirty="0" err="1"/>
              <a:t>περιοστικός</a:t>
            </a:r>
            <a:r>
              <a:rPr lang="el-GR" dirty="0"/>
              <a:t> σχηματισμός νέου οστίτη ιστού, αρθρίτιδα, </a:t>
            </a:r>
            <a:r>
              <a:rPr lang="el-GR" dirty="0" err="1"/>
              <a:t>πληκτροδακτυλία</a:t>
            </a:r>
            <a:r>
              <a:rPr lang="el-GR" dirty="0"/>
              <a:t> (στο 1-10% των ασθενών με </a:t>
            </a:r>
            <a:r>
              <a:rPr lang="el-GR" dirty="0" err="1"/>
              <a:t>βρογχογενή</a:t>
            </a:r>
            <a:r>
              <a:rPr lang="el-GR" dirty="0"/>
              <a:t> καρκινώματα)</a:t>
            </a:r>
          </a:p>
          <a:p>
            <a:endParaRPr lang="el-GR" dirty="0"/>
          </a:p>
        </p:txBody>
      </p:sp>
      <p:sp>
        <p:nvSpPr>
          <p:cNvPr id="32"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4" name="Rectangle 33">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Εικόνα 4">
            <a:extLst>
              <a:ext uri="{FF2B5EF4-FFF2-40B4-BE49-F238E27FC236}">
                <a16:creationId xmlns:a16="http://schemas.microsoft.com/office/drawing/2014/main" xmlns="" id="{D989280C-4F15-204F-9BA5-5A1718BFE3C9}"/>
              </a:ext>
            </a:extLst>
          </p:cNvPr>
          <p:cNvPicPr>
            <a:picLocks noChangeAspect="1"/>
          </p:cNvPicPr>
          <p:nvPr/>
        </p:nvPicPr>
        <p:blipFill>
          <a:blip r:embed="rId3"/>
          <a:stretch>
            <a:fillRect/>
          </a:stretch>
        </p:blipFill>
        <p:spPr>
          <a:xfrm>
            <a:off x="6093992" y="1651560"/>
            <a:ext cx="5449889" cy="3554876"/>
          </a:xfrm>
          <a:prstGeom prst="rect">
            <a:avLst/>
          </a:prstGeom>
          <a:effectLst/>
        </p:spPr>
      </p:pic>
      <p:sp>
        <p:nvSpPr>
          <p:cNvPr id="38" name="Rectangle 37">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72476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63DA84C-59EA-C541-B437-2D3F044C3694}"/>
              </a:ext>
            </a:extLst>
          </p:cNvPr>
          <p:cNvSpPr>
            <a:spLocks noGrp="1"/>
          </p:cNvSpPr>
          <p:nvPr>
            <p:ph type="title"/>
          </p:nvPr>
        </p:nvSpPr>
        <p:spPr/>
        <p:txBody>
          <a:bodyPr/>
          <a:lstStyle/>
          <a:p>
            <a:r>
              <a:rPr lang="el-GR" dirty="0" err="1"/>
              <a:t>Βσική</a:t>
            </a:r>
            <a:r>
              <a:rPr lang="el-GR" dirty="0"/>
              <a:t> δομή</a:t>
            </a:r>
          </a:p>
        </p:txBody>
      </p:sp>
      <p:sp>
        <p:nvSpPr>
          <p:cNvPr id="3" name="Θέση περιεχομένου 2">
            <a:extLst>
              <a:ext uri="{FF2B5EF4-FFF2-40B4-BE49-F238E27FC236}">
                <a16:creationId xmlns:a16="http://schemas.microsoft.com/office/drawing/2014/main" xmlns="" id="{90BC0844-F333-CE4F-84C2-0809C6FE708D}"/>
              </a:ext>
            </a:extLst>
          </p:cNvPr>
          <p:cNvSpPr>
            <a:spLocks noGrp="1"/>
          </p:cNvSpPr>
          <p:nvPr>
            <p:ph idx="1"/>
          </p:nvPr>
        </p:nvSpPr>
        <p:spPr>
          <a:xfrm>
            <a:off x="645131" y="1280160"/>
            <a:ext cx="5470661" cy="4885746"/>
          </a:xfrm>
        </p:spPr>
        <p:txBody>
          <a:bodyPr>
            <a:normAutofit fontScale="85000" lnSpcReduction="10000"/>
          </a:bodyPr>
          <a:lstStyle/>
          <a:p>
            <a:pPr algn="just">
              <a:buFont typeface="Arial" panose="020B0604020202020204" pitchFamily="34" charset="0"/>
              <a:buChar char="•"/>
            </a:pPr>
            <a:r>
              <a:rPr lang="el-GR" dirty="0"/>
              <a:t>Όλοι οι όγκοι, καλοήθεις και κακοήθεις, έχουν δύο βασικά συστατικά</a:t>
            </a:r>
          </a:p>
          <a:p>
            <a:pPr algn="just">
              <a:buFont typeface="Arial" panose="020B0604020202020204" pitchFamily="34" charset="0"/>
              <a:buChar char="•"/>
            </a:pPr>
            <a:r>
              <a:rPr lang="el-GR" dirty="0">
                <a:solidFill>
                  <a:srgbClr val="92D050"/>
                </a:solidFill>
              </a:rPr>
              <a:t>Παρέγχυμα:</a:t>
            </a:r>
            <a:r>
              <a:rPr lang="el-GR" dirty="0"/>
              <a:t> αποτελούμενο από πολλαπλασιαζόμενα </a:t>
            </a:r>
            <a:r>
              <a:rPr lang="el-GR" dirty="0" err="1"/>
              <a:t>νεοπλασματικά</a:t>
            </a:r>
            <a:r>
              <a:rPr lang="el-GR" dirty="0"/>
              <a:t> κύτταρα</a:t>
            </a:r>
          </a:p>
          <a:p>
            <a:pPr marL="0" indent="0" algn="just">
              <a:buNone/>
            </a:pPr>
            <a:r>
              <a:rPr lang="el-GR" dirty="0"/>
              <a:t>	-καθορίζει τη βιολογική συμπεριφορά</a:t>
            </a:r>
          </a:p>
          <a:p>
            <a:pPr marL="0" indent="0" algn="just">
              <a:buNone/>
            </a:pPr>
            <a:r>
              <a:rPr lang="el-GR" dirty="0"/>
              <a:t>	- η ονοματολογία των όγκων βασίζεται σε </a:t>
            </a:r>
            <a:r>
              <a:rPr lang="en-US" dirty="0" smtClean="0"/>
              <a:t>	</a:t>
            </a:r>
            <a:r>
              <a:rPr lang="el-GR" dirty="0" smtClean="0"/>
              <a:t>αυτό</a:t>
            </a:r>
            <a:endParaRPr lang="el-GR" dirty="0"/>
          </a:p>
          <a:p>
            <a:pPr algn="just">
              <a:buFont typeface="Arial" panose="020B0604020202020204" pitchFamily="34" charset="0"/>
              <a:buChar char="•"/>
            </a:pPr>
            <a:r>
              <a:rPr lang="el-GR" dirty="0">
                <a:solidFill>
                  <a:srgbClr val="92D050"/>
                </a:solidFill>
              </a:rPr>
              <a:t>Στρώμα:</a:t>
            </a:r>
            <a:r>
              <a:rPr lang="el-GR" dirty="0"/>
              <a:t> υποστηρικτικό, μη </a:t>
            </a:r>
            <a:r>
              <a:rPr lang="el-GR" dirty="0" err="1"/>
              <a:t>νεοπλασματικό</a:t>
            </a:r>
            <a:r>
              <a:rPr lang="el-GR" dirty="0"/>
              <a:t>, αποτελούμενο από συνδετικό ιστό, αιμοφόρα αγγεία και φλεγμονώδη κύτταρα</a:t>
            </a:r>
          </a:p>
          <a:p>
            <a:pPr marL="0" indent="0" algn="just">
              <a:buNone/>
            </a:pPr>
            <a:r>
              <a:rPr lang="el-GR" dirty="0"/>
              <a:t>	- καθοριστικής σημασίας για την ανάπτυξη </a:t>
            </a:r>
            <a:r>
              <a:rPr lang="en-US" dirty="0" smtClean="0"/>
              <a:t>	</a:t>
            </a:r>
            <a:r>
              <a:rPr lang="el-GR" dirty="0" smtClean="0"/>
              <a:t>του </a:t>
            </a:r>
            <a:r>
              <a:rPr lang="el-GR" dirty="0"/>
              <a:t>	νεοπλάσματος-		μεταφέρει την </a:t>
            </a:r>
            <a:r>
              <a:rPr lang="en-US" dirty="0" smtClean="0"/>
              <a:t>	</a:t>
            </a:r>
            <a:r>
              <a:rPr lang="el-GR" dirty="0" smtClean="0"/>
              <a:t>αιματική </a:t>
            </a:r>
            <a:r>
              <a:rPr lang="el-GR" dirty="0"/>
              <a:t>	παροχή</a:t>
            </a:r>
          </a:p>
          <a:p>
            <a:pPr marL="0" indent="0" algn="just">
              <a:buNone/>
            </a:pPr>
            <a:r>
              <a:rPr lang="el-GR" dirty="0"/>
              <a:t>	-παρέχει στήριξη για την ανάπτυξη των 	</a:t>
            </a:r>
            <a:r>
              <a:rPr lang="el-GR" dirty="0" err="1"/>
              <a:t>νεοπλασματικών</a:t>
            </a:r>
            <a:r>
              <a:rPr lang="el-GR" dirty="0"/>
              <a:t> 	παρεγχυματικών κυττάρων</a:t>
            </a:r>
          </a:p>
        </p:txBody>
      </p:sp>
      <p:pic>
        <p:nvPicPr>
          <p:cNvPr id="4" name="3 - Εικόνα" descr="image_6487327.JPG"/>
          <p:cNvPicPr>
            <a:picLocks noChangeAspect="1"/>
          </p:cNvPicPr>
          <p:nvPr/>
        </p:nvPicPr>
        <p:blipFill>
          <a:blip r:embed="rId2"/>
          <a:stretch>
            <a:fillRect/>
          </a:stretch>
        </p:blipFill>
        <p:spPr>
          <a:xfrm>
            <a:off x="6941644" y="1128156"/>
            <a:ext cx="4506169" cy="5037750"/>
          </a:xfrm>
          <a:prstGeom prst="rect">
            <a:avLst/>
          </a:prstGeom>
        </p:spPr>
      </p:pic>
    </p:spTree>
    <p:extLst>
      <p:ext uri="{BB962C8B-B14F-4D97-AF65-F5344CB8AC3E}">
        <p14:creationId xmlns:p14="http://schemas.microsoft.com/office/powerpoint/2010/main" xmlns="" val="2793246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59174B8-DCA6-0546-A590-4F204C6C0145}"/>
              </a:ext>
            </a:extLst>
          </p:cNvPr>
          <p:cNvSpPr>
            <a:spLocks noGrp="1"/>
          </p:cNvSpPr>
          <p:nvPr>
            <p:ph type="title"/>
          </p:nvPr>
        </p:nvSpPr>
        <p:spPr>
          <a:xfrm>
            <a:off x="648931" y="629266"/>
            <a:ext cx="4166510" cy="1622321"/>
          </a:xfrm>
        </p:spPr>
        <p:txBody>
          <a:bodyPr>
            <a:normAutofit/>
          </a:bodyPr>
          <a:lstStyle/>
          <a:p>
            <a:r>
              <a:rPr lang="el-GR" sz="2900" err="1"/>
              <a:t>Παρανεοπλασματικά</a:t>
            </a:r>
            <a:r>
              <a:rPr lang="el-GR" sz="2900"/>
              <a:t> Σύνδρομα</a:t>
            </a:r>
          </a:p>
        </p:txBody>
      </p:sp>
      <p:sp>
        <p:nvSpPr>
          <p:cNvPr id="3" name="Θέση περιεχομένου 2">
            <a:extLst>
              <a:ext uri="{FF2B5EF4-FFF2-40B4-BE49-F238E27FC236}">
                <a16:creationId xmlns:a16="http://schemas.microsoft.com/office/drawing/2014/main" xmlns="" id="{AFB556ED-939D-0044-8AA0-3DB14E3CD40F}"/>
              </a:ext>
            </a:extLst>
          </p:cNvPr>
          <p:cNvSpPr>
            <a:spLocks noGrp="1"/>
          </p:cNvSpPr>
          <p:nvPr>
            <p:ph idx="1"/>
          </p:nvPr>
        </p:nvSpPr>
        <p:spPr>
          <a:xfrm>
            <a:off x="296883" y="2251587"/>
            <a:ext cx="4910336" cy="2905496"/>
          </a:xfrm>
        </p:spPr>
        <p:txBody>
          <a:bodyPr>
            <a:normAutofit lnSpcReduction="10000"/>
          </a:bodyPr>
          <a:lstStyle/>
          <a:p>
            <a:pPr algn="just">
              <a:buNone/>
            </a:pPr>
            <a:r>
              <a:rPr lang="el-GR" dirty="0" smtClean="0"/>
              <a:t>6.</a:t>
            </a:r>
            <a:r>
              <a:rPr lang="en-US" dirty="0" smtClean="0"/>
              <a:t> </a:t>
            </a:r>
            <a:r>
              <a:rPr lang="el-GR" b="1" dirty="0" smtClean="0">
                <a:solidFill>
                  <a:srgbClr val="92D050"/>
                </a:solidFill>
              </a:rPr>
              <a:t>Αγγειακές </a:t>
            </a:r>
            <a:r>
              <a:rPr lang="el-GR" b="1" dirty="0">
                <a:solidFill>
                  <a:srgbClr val="92D050"/>
                </a:solidFill>
              </a:rPr>
              <a:t>και αιματολογικές εκδηλώσεις</a:t>
            </a:r>
            <a:r>
              <a:rPr lang="el-GR" dirty="0"/>
              <a:t>: μεταναστευτική θρομβοφλεβίτιδα-σύνδρομο </a:t>
            </a:r>
            <a:r>
              <a:rPr lang="en-US" dirty="0"/>
              <a:t>Trousseau </a:t>
            </a:r>
            <a:r>
              <a:rPr lang="el-GR" dirty="0"/>
              <a:t>(καρκίνωμα παγκρέατος ή πνεύμονα), διάχυτη ενδοαγγειακή πήξη (οξεία </a:t>
            </a:r>
            <a:r>
              <a:rPr lang="el-GR" dirty="0" err="1"/>
              <a:t>προμυελοκυτταρική</a:t>
            </a:r>
            <a:r>
              <a:rPr lang="el-GR" dirty="0"/>
              <a:t> λευχαιμία, προστατικό </a:t>
            </a:r>
            <a:r>
              <a:rPr lang="el-GR" dirty="0" err="1"/>
              <a:t>αδενοκαρκίνωμα</a:t>
            </a:r>
            <a:r>
              <a:rPr lang="el-GR" dirty="0"/>
              <a:t>)</a:t>
            </a:r>
          </a:p>
          <a:p>
            <a:pPr algn="just">
              <a:buNone/>
            </a:pPr>
            <a:r>
              <a:rPr lang="el-GR" dirty="0"/>
              <a:t>	</a:t>
            </a:r>
          </a:p>
          <a:p>
            <a:endParaRPr lang="el-GR" dirty="0"/>
          </a:p>
        </p:txBody>
      </p:sp>
      <p:sp>
        <p:nvSpPr>
          <p:cNvPr id="10"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Εικόνα 4">
            <a:extLst>
              <a:ext uri="{FF2B5EF4-FFF2-40B4-BE49-F238E27FC236}">
                <a16:creationId xmlns:a16="http://schemas.microsoft.com/office/drawing/2014/main" xmlns="" id="{CB21961B-8265-744E-8BEC-EB72F6BED09D}"/>
              </a:ext>
            </a:extLst>
          </p:cNvPr>
          <p:cNvPicPr>
            <a:picLocks noChangeAspect="1"/>
          </p:cNvPicPr>
          <p:nvPr/>
        </p:nvPicPr>
        <p:blipFill>
          <a:blip r:embed="rId3"/>
          <a:stretch>
            <a:fillRect/>
          </a:stretch>
        </p:blipFill>
        <p:spPr>
          <a:xfrm>
            <a:off x="5723320" y="2524465"/>
            <a:ext cx="6265664" cy="2005012"/>
          </a:xfrm>
          <a:prstGeom prst="rect">
            <a:avLst/>
          </a:prstGeom>
          <a:effectLst/>
        </p:spPr>
      </p:pic>
      <p:sp>
        <p:nvSpPr>
          <p:cNvPr id="16" name="Rectangle 15">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870654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DF4AF18-50D4-EC46-8B07-D86F5CB8C1A7}"/>
              </a:ext>
            </a:extLst>
          </p:cNvPr>
          <p:cNvSpPr>
            <a:spLocks noGrp="1"/>
          </p:cNvSpPr>
          <p:nvPr>
            <p:ph type="title"/>
          </p:nvPr>
        </p:nvSpPr>
        <p:spPr/>
        <p:txBody>
          <a:bodyPr/>
          <a:lstStyle/>
          <a:p>
            <a:r>
              <a:rPr lang="el-GR" sz="3200" dirty="0" err="1"/>
              <a:t>Παθολογοανατομική</a:t>
            </a:r>
            <a:r>
              <a:rPr lang="el-GR" sz="3200" dirty="0"/>
              <a:t> Διάγνωση των Όγκων</a:t>
            </a:r>
          </a:p>
        </p:txBody>
      </p:sp>
      <p:sp>
        <p:nvSpPr>
          <p:cNvPr id="3" name="Θέση περιεχομένου 2">
            <a:extLst>
              <a:ext uri="{FF2B5EF4-FFF2-40B4-BE49-F238E27FC236}">
                <a16:creationId xmlns:a16="http://schemas.microsoft.com/office/drawing/2014/main" xmlns="" id="{A02F9208-8EFE-6340-AF50-79269B05D3CF}"/>
              </a:ext>
            </a:extLst>
          </p:cNvPr>
          <p:cNvSpPr>
            <a:spLocks noGrp="1"/>
          </p:cNvSpPr>
          <p:nvPr>
            <p:ph idx="1"/>
          </p:nvPr>
        </p:nvSpPr>
        <p:spPr>
          <a:xfrm>
            <a:off x="875201" y="1516470"/>
            <a:ext cx="7639407" cy="4579530"/>
          </a:xfrm>
        </p:spPr>
        <p:txBody>
          <a:bodyPr/>
          <a:lstStyle/>
          <a:p>
            <a:pPr marL="0" indent="0">
              <a:buNone/>
            </a:pPr>
            <a:r>
              <a:rPr lang="el-GR" b="1" dirty="0">
                <a:solidFill>
                  <a:srgbClr val="92D050"/>
                </a:solidFill>
              </a:rPr>
              <a:t>Λήψη </a:t>
            </a:r>
            <a:r>
              <a:rPr lang="el-GR" b="1" dirty="0" err="1">
                <a:solidFill>
                  <a:srgbClr val="92D050"/>
                </a:solidFill>
              </a:rPr>
              <a:t>βιοπτικού</a:t>
            </a:r>
            <a:r>
              <a:rPr lang="el-GR" b="1" dirty="0">
                <a:solidFill>
                  <a:srgbClr val="92D050"/>
                </a:solidFill>
              </a:rPr>
              <a:t> υλικού για ιστολογική τυποποίηση</a:t>
            </a:r>
            <a:endParaRPr lang="en-US" b="1" dirty="0">
              <a:solidFill>
                <a:srgbClr val="92D050"/>
              </a:solidFill>
            </a:endParaRPr>
          </a:p>
          <a:p>
            <a:pPr marL="0" indent="0">
              <a:buNone/>
            </a:pPr>
            <a:endParaRPr lang="el-GR" b="1" dirty="0">
              <a:solidFill>
                <a:srgbClr val="92D050"/>
              </a:solidFill>
            </a:endParaRPr>
          </a:p>
          <a:p>
            <a:pPr lvl="1" algn="just">
              <a:buFont typeface="Wingdings" pitchFamily="2" charset="2"/>
              <a:buChar char="§"/>
            </a:pPr>
            <a:r>
              <a:rPr lang="el-GR" dirty="0"/>
              <a:t>Χειρουργικό παρασκεύασμα: όγκος και λοιποί ιστοί που αφαιρούνται κατά τη χειρουργική επέμβαση</a:t>
            </a:r>
          </a:p>
          <a:p>
            <a:pPr lvl="1" algn="just">
              <a:buFont typeface="Wingdings" pitchFamily="2" charset="2"/>
              <a:buChar char="§"/>
            </a:pPr>
            <a:r>
              <a:rPr lang="el-GR" dirty="0" err="1"/>
              <a:t>Εκτομή</a:t>
            </a:r>
            <a:r>
              <a:rPr lang="el-GR" dirty="0"/>
              <a:t> όγκου (</a:t>
            </a:r>
            <a:r>
              <a:rPr lang="en-US" dirty="0"/>
              <a:t>Excisional biopsy)</a:t>
            </a:r>
            <a:r>
              <a:rPr lang="el-GR" dirty="0"/>
              <a:t>: αφαίρεση ολόκληρης της βλάβης (συνήθως για τους σχετικά μικρούς όγκους)</a:t>
            </a:r>
          </a:p>
          <a:p>
            <a:pPr lvl="1" algn="just">
              <a:buFont typeface="Wingdings" pitchFamily="2" charset="2"/>
              <a:buChar char="§"/>
            </a:pPr>
            <a:r>
              <a:rPr lang="el-GR" dirty="0"/>
              <a:t>Λήψη χειρουργικής τομής από τον όγκο</a:t>
            </a:r>
            <a:r>
              <a:rPr lang="en-US" dirty="0"/>
              <a:t> (incisional biopsy)</a:t>
            </a:r>
            <a:r>
              <a:rPr lang="el-GR" dirty="0"/>
              <a:t>: ο χειρουργός αφαιρεί ένα (σφηνοειδές) τμήμα ιστού από τον όγκο, αποστέλλοντας ένα σχετικά μεγάλο δείγμα που θεωρεί </a:t>
            </a:r>
            <a:r>
              <a:rPr lang="el-GR" dirty="0" err="1"/>
              <a:t>αντιπροωσπευτικό</a:t>
            </a:r>
            <a:r>
              <a:rPr lang="el-GR" dirty="0"/>
              <a:t> </a:t>
            </a:r>
          </a:p>
          <a:p>
            <a:pPr lvl="1" algn="just">
              <a:buFont typeface="Wingdings" pitchFamily="2" charset="2"/>
              <a:buChar char="§"/>
            </a:pPr>
            <a:r>
              <a:rPr lang="el-GR" dirty="0"/>
              <a:t>Βιοψία με βελόνα: αφαιρείται ένας λεπτός κύλινδρος ιστού υπό ακτινολογική καθοδήγηση</a:t>
            </a:r>
            <a:r>
              <a:rPr lang="en-US" dirty="0"/>
              <a:t> </a:t>
            </a:r>
            <a:r>
              <a:rPr lang="el-GR" dirty="0"/>
              <a:t> ( </a:t>
            </a:r>
            <a:r>
              <a:rPr lang="en-US" dirty="0"/>
              <a:t>SOS </a:t>
            </a:r>
            <a:r>
              <a:rPr lang="el-GR" dirty="0"/>
              <a:t>σφάλμα δειγματοληψίας!!!)</a:t>
            </a:r>
            <a:endParaRPr lang="en-US" dirty="0"/>
          </a:p>
          <a:p>
            <a:pPr marL="0" indent="0">
              <a:buNone/>
            </a:pPr>
            <a:endParaRPr lang="el-GR" dirty="0"/>
          </a:p>
        </p:txBody>
      </p:sp>
    </p:spTree>
    <p:extLst>
      <p:ext uri="{BB962C8B-B14F-4D97-AF65-F5344CB8AC3E}">
        <p14:creationId xmlns:p14="http://schemas.microsoft.com/office/powerpoint/2010/main" xmlns="" val="2496040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57E89A2-724B-2546-BAD0-542CACC22E6C}"/>
              </a:ext>
            </a:extLst>
          </p:cNvPr>
          <p:cNvSpPr>
            <a:spLocks noGrp="1"/>
          </p:cNvSpPr>
          <p:nvPr>
            <p:ph type="title"/>
          </p:nvPr>
        </p:nvSpPr>
        <p:spPr>
          <a:xfrm>
            <a:off x="648931" y="629266"/>
            <a:ext cx="4166510" cy="1622321"/>
          </a:xfrm>
        </p:spPr>
        <p:txBody>
          <a:bodyPr>
            <a:normAutofit/>
          </a:bodyPr>
          <a:lstStyle/>
          <a:p>
            <a:pPr>
              <a:lnSpc>
                <a:spcPct val="90000"/>
              </a:lnSpc>
            </a:pPr>
            <a:r>
              <a:rPr lang="el-GR" sz="2900" err="1"/>
              <a:t>Παθολογοανατομική</a:t>
            </a:r>
            <a:r>
              <a:rPr lang="el-GR" sz="2900"/>
              <a:t> Διάγνωση των Όγκων</a:t>
            </a:r>
          </a:p>
        </p:txBody>
      </p:sp>
      <p:sp>
        <p:nvSpPr>
          <p:cNvPr id="3" name="Θέση περιεχομένου 2">
            <a:extLst>
              <a:ext uri="{FF2B5EF4-FFF2-40B4-BE49-F238E27FC236}">
                <a16:creationId xmlns:a16="http://schemas.microsoft.com/office/drawing/2014/main" xmlns="" id="{E7533D21-7AD8-1D46-B1ED-3C50C567C659}"/>
              </a:ext>
            </a:extLst>
          </p:cNvPr>
          <p:cNvSpPr>
            <a:spLocks noGrp="1"/>
          </p:cNvSpPr>
          <p:nvPr>
            <p:ph idx="1"/>
          </p:nvPr>
        </p:nvSpPr>
        <p:spPr>
          <a:xfrm>
            <a:off x="606687" y="1913881"/>
            <a:ext cx="4166509" cy="3785419"/>
          </a:xfrm>
        </p:spPr>
        <p:txBody>
          <a:bodyPr>
            <a:normAutofit/>
          </a:bodyPr>
          <a:lstStyle/>
          <a:p>
            <a:pPr marL="0" indent="0">
              <a:lnSpc>
                <a:spcPct val="90000"/>
              </a:lnSpc>
              <a:buNone/>
            </a:pPr>
            <a:r>
              <a:rPr lang="en-US" dirty="0"/>
              <a:t>	</a:t>
            </a:r>
            <a:r>
              <a:rPr lang="el-GR" b="1" dirty="0" err="1">
                <a:solidFill>
                  <a:srgbClr val="92D050"/>
                </a:solidFill>
              </a:rPr>
              <a:t>Κυτταρολογ</a:t>
            </a:r>
            <a:r>
              <a:rPr lang="en-US" b="1" dirty="0" err="1">
                <a:solidFill>
                  <a:srgbClr val="92D050"/>
                </a:solidFill>
              </a:rPr>
              <a:t>ί</a:t>
            </a:r>
            <a:r>
              <a:rPr lang="el-GR" b="1" dirty="0">
                <a:solidFill>
                  <a:srgbClr val="92D050"/>
                </a:solidFill>
              </a:rPr>
              <a:t>α</a:t>
            </a:r>
          </a:p>
          <a:p>
            <a:pPr lvl="1">
              <a:lnSpc>
                <a:spcPct val="90000"/>
              </a:lnSpc>
              <a:buFont typeface="Wingdings" pitchFamily="2" charset="2"/>
              <a:buChar char="§"/>
            </a:pPr>
            <a:r>
              <a:rPr lang="el-GR" dirty="0"/>
              <a:t>Λήψη κυττάρων αντί για ιστούς</a:t>
            </a:r>
          </a:p>
          <a:p>
            <a:pPr lvl="1">
              <a:lnSpc>
                <a:spcPct val="90000"/>
              </a:lnSpc>
              <a:buFont typeface="Wingdings" pitchFamily="2" charset="2"/>
              <a:buChar char="§"/>
            </a:pPr>
            <a:r>
              <a:rPr lang="el-GR" dirty="0"/>
              <a:t>Αξιολόγηση της μορφολογίας και του βαθμού συνοχής (χαρακτηριστικό των επιθηλιακών κυττάρων) των κυττάρων του όγκου</a:t>
            </a:r>
          </a:p>
          <a:p>
            <a:pPr lvl="1">
              <a:lnSpc>
                <a:spcPct val="90000"/>
              </a:lnSpc>
              <a:buFont typeface="Wingdings" pitchFamily="2" charset="2"/>
              <a:buChar char="§"/>
            </a:pPr>
            <a:r>
              <a:rPr lang="el-GR" dirty="0"/>
              <a:t>Υγρά σώματος (</a:t>
            </a:r>
            <a:r>
              <a:rPr lang="el-GR" dirty="0" err="1"/>
              <a:t>υπεζωκοτική</a:t>
            </a:r>
            <a:r>
              <a:rPr lang="el-GR" dirty="0"/>
              <a:t> ή περιτοναϊκή κοιλότητα, ούρα, σίελος), συμπαγείς όγκοι</a:t>
            </a:r>
            <a:endParaRPr lang="en-US" dirty="0"/>
          </a:p>
          <a:p>
            <a:pPr lvl="1">
              <a:lnSpc>
                <a:spcPct val="90000"/>
              </a:lnSpc>
              <a:buFont typeface="Wingdings" pitchFamily="2" charset="2"/>
              <a:buChar char="§"/>
            </a:pPr>
            <a:endParaRPr lang="en-US" dirty="0"/>
          </a:p>
        </p:txBody>
      </p:sp>
      <p:sp>
        <p:nvSpPr>
          <p:cNvPr id="9" name="Freeform 31">
            <a:extLst>
              <a:ext uri="{FF2B5EF4-FFF2-40B4-BE49-F238E27FC236}">
                <a16:creationId xmlns:a16="http://schemas.microsoft.com/office/drawing/2014/main" xmlns="" id="{1288C528-6850-4309-8D5E-276D46744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1" name="Rectangle 10">
            <a:extLst>
              <a:ext uri="{FF2B5EF4-FFF2-40B4-BE49-F238E27FC236}">
                <a16:creationId xmlns:a16="http://schemas.microsoft.com/office/drawing/2014/main" xmlns="" id="{E83C4BF2-CE85-4725-91F5-903A0C253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xmlns="" id="{F7E85553-125B-468C-B123-443207482B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Picture 4">
            <a:extLst>
              <a:ext uri="{FF2B5EF4-FFF2-40B4-BE49-F238E27FC236}">
                <a16:creationId xmlns:a16="http://schemas.microsoft.com/office/drawing/2014/main" xmlns="" id="{87E256B9-D21D-3249-98B1-1C1A2435C716}"/>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5945271" y="1712444"/>
            <a:ext cx="6026324" cy="4188294"/>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a:extLst>
              <a:ext uri="{FF2B5EF4-FFF2-40B4-BE49-F238E27FC236}">
                <a16:creationId xmlns:a16="http://schemas.microsoft.com/office/drawing/2014/main" xmlns="" id="{C1DE0CAB-0099-47AE-8A9D-F0C80866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xmlns="" id="{5AC58532-312E-A747-8F59-B72DE708CA33}"/>
              </a:ext>
            </a:extLst>
          </p:cNvPr>
          <p:cNvSpPr txBox="1"/>
          <p:nvPr/>
        </p:nvSpPr>
        <p:spPr>
          <a:xfrm>
            <a:off x="5945271" y="6072188"/>
            <a:ext cx="6098427" cy="646331"/>
          </a:xfrm>
          <a:prstGeom prst="rect">
            <a:avLst/>
          </a:prstGeom>
          <a:noFill/>
        </p:spPr>
        <p:txBody>
          <a:bodyPr wrap="square" rtlCol="0">
            <a:spAutoFit/>
          </a:bodyPr>
          <a:lstStyle/>
          <a:p>
            <a:pPr algn="ctr"/>
            <a:r>
              <a:rPr lang="en-US" sz="1200" dirty="0" err="1">
                <a:solidFill>
                  <a:schemeClr val="bg1"/>
                </a:solidFill>
              </a:rPr>
              <a:t>Έ</a:t>
            </a:r>
            <a:r>
              <a:rPr lang="el-GR" sz="1200" dirty="0">
                <a:solidFill>
                  <a:schemeClr val="bg1"/>
                </a:solidFill>
              </a:rPr>
              <a:t>να φυσιολογικό </a:t>
            </a:r>
            <a:r>
              <a:rPr lang="el-GR" sz="1200" dirty="0" err="1">
                <a:solidFill>
                  <a:schemeClr val="bg1"/>
                </a:solidFill>
              </a:rPr>
              <a:t>τραχηλοκολπικό</a:t>
            </a:r>
            <a:r>
              <a:rPr lang="el-GR" sz="1200" dirty="0">
                <a:solidFill>
                  <a:schemeClr val="bg1"/>
                </a:solidFill>
              </a:rPr>
              <a:t> </a:t>
            </a:r>
            <a:r>
              <a:rPr lang="el-GR" sz="1200" dirty="0" err="1">
                <a:solidFill>
                  <a:schemeClr val="bg1"/>
                </a:solidFill>
              </a:rPr>
              <a:t>πείχρισμα</a:t>
            </a:r>
            <a:r>
              <a:rPr lang="el-GR" sz="1200" dirty="0">
                <a:solidFill>
                  <a:schemeClr val="bg1"/>
                </a:solidFill>
              </a:rPr>
              <a:t> παρουσιάζει μεγάλα επιπεδωμένα πλακώδη κύτταρα και ομάδες μεταπλαστικών κυττάρων, καθώς και μερικά </a:t>
            </a:r>
            <a:r>
              <a:rPr lang="el-GR" sz="1200" dirty="0" err="1">
                <a:solidFill>
                  <a:schemeClr val="bg1"/>
                </a:solidFill>
              </a:rPr>
              <a:t>ουδετρόφιλα</a:t>
            </a:r>
            <a:r>
              <a:rPr lang="el-GR" sz="1200" dirty="0">
                <a:solidFill>
                  <a:schemeClr val="bg1"/>
                </a:solidFill>
              </a:rPr>
              <a:t>. Δεν υπάρχει κανένα </a:t>
            </a:r>
            <a:r>
              <a:rPr lang="el-GR" sz="1200" dirty="0" err="1">
                <a:solidFill>
                  <a:schemeClr val="bg1"/>
                </a:solidFill>
              </a:rPr>
              <a:t>κακόηθες</a:t>
            </a:r>
            <a:r>
              <a:rPr lang="el-GR" sz="1200" dirty="0">
                <a:solidFill>
                  <a:schemeClr val="bg1"/>
                </a:solidFill>
              </a:rPr>
              <a:t> κύτταρο</a:t>
            </a:r>
          </a:p>
        </p:txBody>
      </p:sp>
    </p:spTree>
    <p:extLst>
      <p:ext uri="{BB962C8B-B14F-4D97-AF65-F5344CB8AC3E}">
        <p14:creationId xmlns:p14="http://schemas.microsoft.com/office/powerpoint/2010/main" xmlns="" val="2987728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44492A-EB43-6C4A-86DC-9AF0EBA2C80C}"/>
              </a:ext>
            </a:extLst>
          </p:cNvPr>
          <p:cNvSpPr>
            <a:spLocks noGrp="1"/>
          </p:cNvSpPr>
          <p:nvPr>
            <p:ph type="title"/>
          </p:nvPr>
        </p:nvSpPr>
        <p:spPr>
          <a:xfrm>
            <a:off x="646111" y="452718"/>
            <a:ext cx="9404723" cy="690282"/>
          </a:xfrm>
        </p:spPr>
        <p:txBody>
          <a:bodyPr/>
          <a:lstStyle/>
          <a:p>
            <a:r>
              <a:rPr lang="el-GR" sz="3200" dirty="0" err="1"/>
              <a:t>Παθολογοανατομική</a:t>
            </a:r>
            <a:r>
              <a:rPr lang="el-GR" sz="3200" dirty="0"/>
              <a:t> διάγνωση των Όγκων</a:t>
            </a:r>
          </a:p>
        </p:txBody>
      </p:sp>
      <p:sp>
        <p:nvSpPr>
          <p:cNvPr id="3" name="Θέση περιεχομένου 2">
            <a:extLst>
              <a:ext uri="{FF2B5EF4-FFF2-40B4-BE49-F238E27FC236}">
                <a16:creationId xmlns:a16="http://schemas.microsoft.com/office/drawing/2014/main" xmlns="" id="{C4D8F868-C606-7845-9CC8-FF6ED290ECEC}"/>
              </a:ext>
            </a:extLst>
          </p:cNvPr>
          <p:cNvSpPr>
            <a:spLocks noGrp="1"/>
          </p:cNvSpPr>
          <p:nvPr>
            <p:ph idx="1"/>
          </p:nvPr>
        </p:nvSpPr>
        <p:spPr>
          <a:xfrm>
            <a:off x="645130" y="1485900"/>
            <a:ext cx="7291862" cy="4762499"/>
          </a:xfrm>
        </p:spPr>
        <p:txBody>
          <a:bodyPr>
            <a:normAutofit/>
          </a:bodyPr>
          <a:lstStyle/>
          <a:p>
            <a:pPr marL="0" indent="0" algn="just">
              <a:buNone/>
            </a:pPr>
            <a:r>
              <a:rPr lang="el-GR" b="1" dirty="0">
                <a:solidFill>
                  <a:srgbClr val="92D050"/>
                </a:solidFill>
              </a:rPr>
              <a:t>Συμβατική διάγνωση και επιπρόσθετες τεχνικές</a:t>
            </a:r>
          </a:p>
          <a:p>
            <a:pPr algn="just">
              <a:buFont typeface="Wingdings" pitchFamily="2" charset="2"/>
              <a:buChar char="§"/>
            </a:pPr>
            <a:r>
              <a:rPr lang="el-GR" dirty="0"/>
              <a:t>	χρώση </a:t>
            </a:r>
            <a:r>
              <a:rPr lang="el-GR" dirty="0" err="1"/>
              <a:t>αιματοξυλίνης</a:t>
            </a:r>
            <a:r>
              <a:rPr lang="el-GR" dirty="0"/>
              <a:t> και </a:t>
            </a:r>
            <a:r>
              <a:rPr lang="el-GR" dirty="0" err="1"/>
              <a:t>ηωσίνης</a:t>
            </a:r>
            <a:r>
              <a:rPr lang="el-GR" dirty="0"/>
              <a:t> – συμβατικά κριτήρια κακοήθειας</a:t>
            </a:r>
          </a:p>
          <a:p>
            <a:pPr algn="just">
              <a:buFont typeface="Wingdings" pitchFamily="2" charset="2"/>
              <a:buChar char="§"/>
            </a:pPr>
            <a:r>
              <a:rPr lang="el-GR" dirty="0"/>
              <a:t>	</a:t>
            </a:r>
            <a:r>
              <a:rPr lang="el-GR" dirty="0" err="1"/>
              <a:t>ιστοχημικές</a:t>
            </a:r>
            <a:r>
              <a:rPr lang="el-GR" dirty="0"/>
              <a:t> τεχνικές (για την ανίχνευση γλυκογόνου, </a:t>
            </a:r>
            <a:r>
              <a:rPr lang="el-GR" dirty="0" err="1"/>
              <a:t>βλεννοπολυσακχαριτών</a:t>
            </a:r>
            <a:r>
              <a:rPr lang="el-GR" dirty="0"/>
              <a:t> και χρωστικών)</a:t>
            </a:r>
          </a:p>
          <a:p>
            <a:pPr algn="just">
              <a:buFont typeface="Wingdings" pitchFamily="2" charset="2"/>
              <a:buChar char="§"/>
            </a:pPr>
            <a:r>
              <a:rPr lang="el-GR" dirty="0"/>
              <a:t>	</a:t>
            </a:r>
            <a:r>
              <a:rPr lang="el-GR" dirty="0" err="1"/>
              <a:t>ανοσοϊστοχημεία</a:t>
            </a:r>
            <a:r>
              <a:rPr lang="el-GR" dirty="0"/>
              <a:t>: αντισώματα έναντι κυτταρικών πρωτεϊνών</a:t>
            </a:r>
          </a:p>
          <a:p>
            <a:pPr algn="just">
              <a:buFont typeface="Wingdings" pitchFamily="2" charset="2"/>
              <a:buChar char="§"/>
            </a:pPr>
            <a:r>
              <a:rPr lang="el-GR" dirty="0"/>
              <a:t>	τεχνικές μοριακής βιολογίας π.χ. </a:t>
            </a:r>
            <a:r>
              <a:rPr lang="en-US" dirty="0" smtClean="0"/>
              <a:t>i</a:t>
            </a:r>
            <a:r>
              <a:rPr lang="en-US" dirty="0" smtClean="0"/>
              <a:t>n </a:t>
            </a:r>
            <a:r>
              <a:rPr lang="en-US" dirty="0"/>
              <a:t>situ </a:t>
            </a:r>
            <a:r>
              <a:rPr lang="el-GR" dirty="0" err="1"/>
              <a:t>υβριδιδμός</a:t>
            </a:r>
            <a:r>
              <a:rPr lang="el-GR" dirty="0"/>
              <a:t>: ανίχνευση της έκφρασης συγκεκριμένων γονιδίων</a:t>
            </a:r>
          </a:p>
          <a:p>
            <a:pPr algn="just">
              <a:buFont typeface="Wingdings" pitchFamily="2" charset="2"/>
              <a:buChar char="§"/>
            </a:pPr>
            <a:r>
              <a:rPr lang="el-GR" dirty="0"/>
              <a:t>	</a:t>
            </a:r>
            <a:r>
              <a:rPr lang="el-GR" dirty="0" err="1"/>
              <a:t>καρυότυπος</a:t>
            </a:r>
            <a:r>
              <a:rPr lang="el-GR" dirty="0"/>
              <a:t> ή τεχνικές υβριδισμού </a:t>
            </a:r>
            <a:r>
              <a:rPr lang="el-GR" dirty="0" err="1"/>
              <a:t>νουκλεϊκών</a:t>
            </a:r>
            <a:r>
              <a:rPr lang="el-GR" dirty="0"/>
              <a:t> οξέων (για όγκους με χαρακτηριστικές </a:t>
            </a:r>
            <a:r>
              <a:rPr lang="el-GR" dirty="0" err="1"/>
              <a:t>χρωμοσωμικές</a:t>
            </a:r>
            <a:r>
              <a:rPr lang="el-GR" dirty="0"/>
              <a:t> αναδιατάξεις)</a:t>
            </a:r>
          </a:p>
        </p:txBody>
      </p:sp>
    </p:spTree>
    <p:extLst>
      <p:ext uri="{BB962C8B-B14F-4D97-AF65-F5344CB8AC3E}">
        <p14:creationId xmlns:p14="http://schemas.microsoft.com/office/powerpoint/2010/main" xmlns="" val="3484438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αλί&#10;&#10;Περιγραφή που δημιουργήθηκε αυτόματα">
            <a:extLst>
              <a:ext uri="{FF2B5EF4-FFF2-40B4-BE49-F238E27FC236}">
                <a16:creationId xmlns:a16="http://schemas.microsoft.com/office/drawing/2014/main" xmlns="" id="{93C1F1E5-A219-1548-AB6E-8BBCAC4B7FFC}"/>
              </a:ext>
            </a:extLst>
          </p:cNvPr>
          <p:cNvPicPr>
            <a:picLocks noChangeAspect="1"/>
          </p:cNvPicPr>
          <p:nvPr/>
        </p:nvPicPr>
        <p:blipFill>
          <a:blip r:embed="rId2"/>
          <a:stretch>
            <a:fillRect/>
          </a:stretch>
        </p:blipFill>
        <p:spPr>
          <a:xfrm>
            <a:off x="873918" y="1170618"/>
            <a:ext cx="10444163" cy="4481201"/>
          </a:xfrm>
          <a:prstGeom prst="rect">
            <a:avLst/>
          </a:prstGeom>
        </p:spPr>
      </p:pic>
    </p:spTree>
    <p:extLst>
      <p:ext uri="{BB962C8B-B14F-4D97-AF65-F5344CB8AC3E}">
        <p14:creationId xmlns:p14="http://schemas.microsoft.com/office/powerpoint/2010/main" xmlns="" val="3715481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249FD20-5A3A-6741-893A-102D2892E06D}"/>
              </a:ext>
            </a:extLst>
          </p:cNvPr>
          <p:cNvSpPr>
            <a:spLocks noGrp="1"/>
          </p:cNvSpPr>
          <p:nvPr>
            <p:ph type="title"/>
          </p:nvPr>
        </p:nvSpPr>
        <p:spPr>
          <a:xfrm>
            <a:off x="646111" y="452718"/>
            <a:ext cx="9404723" cy="851826"/>
          </a:xfrm>
        </p:spPr>
        <p:txBody>
          <a:bodyPr/>
          <a:lstStyle/>
          <a:p>
            <a:r>
              <a:rPr lang="el-GR" sz="3200" dirty="0" err="1"/>
              <a:t>Παθολογοανατομική</a:t>
            </a:r>
            <a:r>
              <a:rPr lang="el-GR" sz="3200" dirty="0"/>
              <a:t> διάγνωση των Όγκων</a:t>
            </a:r>
          </a:p>
        </p:txBody>
      </p:sp>
      <p:sp>
        <p:nvSpPr>
          <p:cNvPr id="3" name="Θέση περιεχομένου 2">
            <a:extLst>
              <a:ext uri="{FF2B5EF4-FFF2-40B4-BE49-F238E27FC236}">
                <a16:creationId xmlns:a16="http://schemas.microsoft.com/office/drawing/2014/main" xmlns="" id="{C64A6D62-6AAB-2649-897A-582FF5FBDA87}"/>
              </a:ext>
            </a:extLst>
          </p:cNvPr>
          <p:cNvSpPr>
            <a:spLocks noGrp="1"/>
          </p:cNvSpPr>
          <p:nvPr>
            <p:ph idx="1"/>
          </p:nvPr>
        </p:nvSpPr>
        <p:spPr>
          <a:xfrm>
            <a:off x="646111" y="1511808"/>
            <a:ext cx="8664144" cy="4736591"/>
          </a:xfrm>
        </p:spPr>
        <p:txBody>
          <a:bodyPr>
            <a:normAutofit fontScale="85000" lnSpcReduction="10000"/>
          </a:bodyPr>
          <a:lstStyle/>
          <a:p>
            <a:pPr marL="0" indent="0" algn="just">
              <a:buNone/>
            </a:pPr>
            <a:r>
              <a:rPr lang="el-GR" b="1" dirty="0" err="1">
                <a:solidFill>
                  <a:srgbClr val="92D050"/>
                </a:solidFill>
              </a:rPr>
              <a:t>Νεοπλασματικοί</a:t>
            </a:r>
            <a:r>
              <a:rPr lang="el-GR" b="1" dirty="0">
                <a:solidFill>
                  <a:srgbClr val="92D050"/>
                </a:solidFill>
              </a:rPr>
              <a:t> Δείκτες</a:t>
            </a:r>
          </a:p>
          <a:p>
            <a:pPr algn="just">
              <a:buFont typeface="Wingdings" pitchFamily="2" charset="2"/>
              <a:buChar char="§"/>
            </a:pPr>
            <a:r>
              <a:rPr lang="el-GR" dirty="0"/>
              <a:t>	Παράγονται από τα κύτταρα του όγκου και είναι ανιχνεύσιμες στο αίμα (διάγνωση και παρακολούθηση της πορείας της νόσου)</a:t>
            </a:r>
            <a:endParaRPr lang="en-US" dirty="0"/>
          </a:p>
          <a:p>
            <a:pPr algn="just">
              <a:buFont typeface="Wingdings" pitchFamily="2" charset="2"/>
              <a:buChar char="§"/>
            </a:pPr>
            <a:endParaRPr lang="el-GR" dirty="0"/>
          </a:p>
          <a:p>
            <a:pPr algn="just">
              <a:buFont typeface="Wingdings" pitchFamily="2" charset="2"/>
              <a:buChar char="§"/>
            </a:pPr>
            <a:r>
              <a:rPr lang="el-GR" dirty="0"/>
              <a:t>	</a:t>
            </a:r>
            <a:r>
              <a:rPr lang="el-GR" dirty="0" err="1"/>
              <a:t>ΟγκοεμβρυΙκά</a:t>
            </a:r>
            <a:r>
              <a:rPr lang="el-GR" dirty="0"/>
              <a:t> αντιγόνα: </a:t>
            </a:r>
            <a:r>
              <a:rPr lang="el-GR" dirty="0" err="1"/>
              <a:t>πρωτεϊνες</a:t>
            </a:r>
            <a:r>
              <a:rPr lang="el-GR" dirty="0"/>
              <a:t> που παράγονται συνήθως από τα εμβρυϊκά κύτταρα αλλά όχι από τα φυσιολογικά ώριμα κύτταρα των ενηλίκων</a:t>
            </a:r>
            <a:endParaRPr lang="en-US" dirty="0"/>
          </a:p>
          <a:p>
            <a:pPr algn="just">
              <a:buFont typeface="Wingdings" pitchFamily="2" charset="2"/>
              <a:buChar char="§"/>
            </a:pPr>
            <a:endParaRPr lang="el-GR" dirty="0"/>
          </a:p>
          <a:p>
            <a:pPr algn="just">
              <a:buFont typeface="Wingdings" pitchFamily="2" charset="2"/>
              <a:buChar char="§"/>
            </a:pPr>
            <a:r>
              <a:rPr lang="el-GR" dirty="0"/>
              <a:t>Παραδείγματα:</a:t>
            </a:r>
          </a:p>
          <a:p>
            <a:pPr marL="0" indent="0" algn="just">
              <a:buNone/>
            </a:pPr>
            <a:r>
              <a:rPr lang="en-US" dirty="0"/>
              <a:t>1. CEA: </a:t>
            </a:r>
            <a:r>
              <a:rPr lang="el-GR" dirty="0" err="1"/>
              <a:t>ορθοκολικός</a:t>
            </a:r>
            <a:r>
              <a:rPr lang="el-GR" dirty="0"/>
              <a:t> καρκίνος, καρκίνος παγκρέατος, γαστρικός καρκίνος, καρκίνος μαστού</a:t>
            </a:r>
          </a:p>
          <a:p>
            <a:pPr marL="0" indent="0" algn="just">
              <a:buNone/>
            </a:pPr>
            <a:r>
              <a:rPr lang="en-US" dirty="0"/>
              <a:t>2. AFP: </a:t>
            </a:r>
            <a:r>
              <a:rPr lang="el-GR" dirty="0" err="1"/>
              <a:t>ηπατοκυτταρικός</a:t>
            </a:r>
            <a:r>
              <a:rPr lang="el-GR" dirty="0"/>
              <a:t> καρκίνος, καρκίνος </a:t>
            </a:r>
            <a:r>
              <a:rPr lang="el-GR" dirty="0" err="1"/>
              <a:t>όρχεων</a:t>
            </a:r>
            <a:endParaRPr lang="el-GR" dirty="0"/>
          </a:p>
          <a:p>
            <a:pPr marL="0" indent="0" algn="just">
              <a:buNone/>
            </a:pPr>
            <a:r>
              <a:rPr lang="en-US" dirty="0"/>
              <a:t>3. PSA/PSMA: </a:t>
            </a:r>
            <a:r>
              <a:rPr lang="el-GR" dirty="0"/>
              <a:t>προστατικός καρκίνος</a:t>
            </a:r>
          </a:p>
          <a:p>
            <a:pPr marL="0" indent="0" algn="just">
              <a:buNone/>
            </a:pPr>
            <a:r>
              <a:rPr lang="en-US" dirty="0"/>
              <a:t>4. b-HCG: </a:t>
            </a:r>
            <a:r>
              <a:rPr lang="el-GR" dirty="0" err="1"/>
              <a:t>χοριοκαρκίνωμα</a:t>
            </a:r>
            <a:endParaRPr lang="el-GR" dirty="0"/>
          </a:p>
          <a:p>
            <a:pPr marL="0" indent="0" algn="just">
              <a:buNone/>
            </a:pPr>
            <a:r>
              <a:rPr lang="en-US" dirty="0"/>
              <a:t> 5. Ca125: </a:t>
            </a:r>
            <a:r>
              <a:rPr lang="en-US" dirty="0" err="1"/>
              <a:t>ό</a:t>
            </a:r>
            <a:r>
              <a:rPr lang="el-GR" dirty="0" err="1"/>
              <a:t>γκοι</a:t>
            </a:r>
            <a:r>
              <a:rPr lang="el-GR" dirty="0"/>
              <a:t> ωοθηκών</a:t>
            </a:r>
          </a:p>
          <a:p>
            <a:endParaRPr lang="el-GR" dirty="0"/>
          </a:p>
        </p:txBody>
      </p:sp>
    </p:spTree>
    <p:extLst>
      <p:ext uri="{BB962C8B-B14F-4D97-AF65-F5344CB8AC3E}">
        <p14:creationId xmlns:p14="http://schemas.microsoft.com/office/powerpoint/2010/main" xmlns="" val="4079527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xmlns="" id="{26E32CE1-D113-412E-9933-113646E21F5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3644"/>
          <a:stretch/>
        </p:blipFill>
        <p:spPr>
          <a:xfrm>
            <a:off x="0" y="2669685"/>
            <a:ext cx="4035669" cy="4188315"/>
          </a:xfrm>
          <a:prstGeom prst="rect">
            <a:avLst/>
          </a:prstGeom>
        </p:spPr>
      </p:pic>
      <p:pic>
        <p:nvPicPr>
          <p:cNvPr id="75" name="Picture 74">
            <a:extLst>
              <a:ext uri="{FF2B5EF4-FFF2-40B4-BE49-F238E27FC236}">
                <a16:creationId xmlns:a16="http://schemas.microsoft.com/office/drawing/2014/main" xmlns="" id="{117B7C8B-175B-4009-808B-9F66FD108AB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77" name="Oval 76">
            <a:extLst>
              <a:ext uri="{FF2B5EF4-FFF2-40B4-BE49-F238E27FC236}">
                <a16:creationId xmlns:a16="http://schemas.microsoft.com/office/drawing/2014/main" xmlns="" id="{FE5ECD52-6A23-4FF4-8C32-7B5DE9973A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xmlns="" id="{5C3F2B96-5F34-41C9-8E37-A9CD279A427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81" name="Picture 80">
            <a:extLst>
              <a:ext uri="{FF2B5EF4-FFF2-40B4-BE49-F238E27FC236}">
                <a16:creationId xmlns:a16="http://schemas.microsoft.com/office/drawing/2014/main" xmlns="" id="{9A4E02BF-4F0E-44E2-A489-075900B786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xmlns="" val="0"/>
              </a:ext>
            </a:extLst>
          </a:blip>
          <a:srcRect b="23320"/>
          <a:stretch/>
        </p:blipFill>
        <p:spPr>
          <a:xfrm>
            <a:off x="8609012" y="6096000"/>
            <a:ext cx="993734" cy="762000"/>
          </a:xfrm>
          <a:prstGeom prst="rect">
            <a:avLst/>
          </a:prstGeom>
        </p:spPr>
      </p:pic>
      <p:sp>
        <p:nvSpPr>
          <p:cNvPr id="83" name="Rectangle 82">
            <a:extLst>
              <a:ext uri="{FF2B5EF4-FFF2-40B4-BE49-F238E27FC236}">
                <a16:creationId xmlns:a16="http://schemas.microsoft.com/office/drawing/2014/main" xmlns="" id="{45624C63-3CCA-4EA6-B822-6E710A8206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xmlns="" id="{1FA931BC-5DA4-EC4B-8B8B-2CF2C43356C4}"/>
              </a:ext>
            </a:extLst>
          </p:cNvPr>
          <p:cNvSpPr txBox="1"/>
          <p:nvPr/>
        </p:nvSpPr>
        <p:spPr>
          <a:xfrm>
            <a:off x="7999412" y="1454964"/>
            <a:ext cx="3544887" cy="1286643"/>
          </a:xfrm>
          <a:prstGeom prst="rect">
            <a:avLst/>
          </a:prstGeom>
        </p:spPr>
        <p:txBody>
          <a:bodyPr vert="horz" lIns="91440" tIns="45720" rIns="91440" bIns="45720" rtlCol="0" anchor="b">
            <a:normAutofit/>
          </a:bodyPr>
          <a:lstStyle/>
          <a:p>
            <a:pPr>
              <a:lnSpc>
                <a:spcPct val="90000"/>
              </a:lnSpc>
              <a:spcBef>
                <a:spcPct val="0"/>
              </a:spcBef>
              <a:spcAft>
                <a:spcPts val="600"/>
              </a:spcAft>
              <a:buClr>
                <a:schemeClr val="accent1">
                  <a:lumMod val="60000"/>
                  <a:lumOff val="40000"/>
                </a:schemeClr>
              </a:buClr>
              <a:buSzPct val="80000"/>
            </a:pPr>
            <a:r>
              <a:rPr lang="en-US" sz="4200" dirty="0">
                <a:solidFill>
                  <a:schemeClr val="tx2"/>
                </a:solidFill>
                <a:latin typeface="+mj-lt"/>
                <a:ea typeface="+mj-ea"/>
                <a:cs typeface="+mj-cs"/>
              </a:rPr>
              <a:t>Almost finished…</a:t>
            </a:r>
          </a:p>
        </p:txBody>
      </p:sp>
      <p:sp>
        <p:nvSpPr>
          <p:cNvPr id="5" name="TextBox 4">
            <a:extLst>
              <a:ext uri="{FF2B5EF4-FFF2-40B4-BE49-F238E27FC236}">
                <a16:creationId xmlns:a16="http://schemas.microsoft.com/office/drawing/2014/main" xmlns="" id="{715749ED-1298-C84D-9D90-6B939B9EB42D}"/>
              </a:ext>
            </a:extLst>
          </p:cNvPr>
          <p:cNvSpPr txBox="1"/>
          <p:nvPr/>
        </p:nvSpPr>
        <p:spPr>
          <a:xfrm>
            <a:off x="7988808" y="5257800"/>
            <a:ext cx="4203192" cy="738664"/>
          </a:xfrm>
          <a:prstGeom prst="rect">
            <a:avLst/>
          </a:prstGeom>
          <a:noFill/>
        </p:spPr>
        <p:txBody>
          <a:bodyPr wrap="square" rtlCol="0">
            <a:spAutoFit/>
          </a:bodyPr>
          <a:lstStyle/>
          <a:p>
            <a:r>
              <a:rPr lang="en-US" sz="2400" smtClean="0">
                <a:solidFill>
                  <a:schemeClr val="tx2"/>
                </a:solidFill>
              </a:rPr>
              <a:t>     Λίγη</a:t>
            </a:r>
            <a:r>
              <a:rPr lang="en-US" sz="2400" dirty="0" smtClean="0">
                <a:solidFill>
                  <a:schemeClr val="tx2"/>
                </a:solidFill>
              </a:rPr>
              <a:t> </a:t>
            </a:r>
            <a:r>
              <a:rPr lang="en-US" sz="2400" dirty="0" err="1">
                <a:solidFill>
                  <a:schemeClr val="tx2"/>
                </a:solidFill>
              </a:rPr>
              <a:t>υπομονή</a:t>
            </a:r>
            <a:r>
              <a:rPr lang="en-US" sz="2400" dirty="0">
                <a:solidFill>
                  <a:schemeClr val="tx2"/>
                </a:solidFill>
              </a:rPr>
              <a:t> </a:t>
            </a:r>
            <a:r>
              <a:rPr lang="en-US" sz="2400" dirty="0" err="1">
                <a:solidFill>
                  <a:schemeClr val="tx2"/>
                </a:solidFill>
              </a:rPr>
              <a:t>ακόμα</a:t>
            </a:r>
            <a:r>
              <a:rPr lang="en-US" sz="2400" dirty="0">
                <a:solidFill>
                  <a:schemeClr val="tx2"/>
                </a:solidFill>
              </a:rPr>
              <a:t>…</a:t>
            </a:r>
          </a:p>
          <a:p>
            <a:endParaRPr lang="el-GR" dirty="0"/>
          </a:p>
        </p:txBody>
      </p:sp>
      <p:pic>
        <p:nvPicPr>
          <p:cNvPr id="11" name="10 - Εικόνα" descr="image_6487327.JPG"/>
          <p:cNvPicPr>
            <a:picLocks noChangeAspect="1"/>
          </p:cNvPicPr>
          <p:nvPr/>
        </p:nvPicPr>
        <p:blipFill>
          <a:blip r:embed="rId7"/>
          <a:stretch>
            <a:fillRect/>
          </a:stretch>
        </p:blipFill>
        <p:spPr>
          <a:xfrm>
            <a:off x="547979" y="946360"/>
            <a:ext cx="6707279" cy="5149640"/>
          </a:xfrm>
          <a:prstGeom prst="rect">
            <a:avLst/>
          </a:prstGeom>
        </p:spPr>
      </p:pic>
    </p:spTree>
    <p:extLst>
      <p:ext uri="{BB962C8B-B14F-4D97-AF65-F5344CB8AC3E}">
        <p14:creationId xmlns:p14="http://schemas.microsoft.com/office/powerpoint/2010/main" xmlns="" val="128149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1E3F4E1-B084-4FFF-9627-13782BE0B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1 - Τίτλος"/>
          <p:cNvSpPr>
            <a:spLocks noGrp="1"/>
          </p:cNvSpPr>
          <p:nvPr>
            <p:ph type="title"/>
          </p:nvPr>
        </p:nvSpPr>
        <p:spPr>
          <a:xfrm>
            <a:off x="637603" y="807522"/>
            <a:ext cx="3108626" cy="4572000"/>
          </a:xfrm>
        </p:spPr>
        <p:txBody>
          <a:bodyPr anchor="ctr">
            <a:normAutofit/>
          </a:bodyPr>
          <a:lstStyle/>
          <a:p>
            <a:r>
              <a:rPr lang="el-GR" sz="3200" dirty="0">
                <a:solidFill>
                  <a:srgbClr val="EBEBEB"/>
                </a:solidFill>
              </a:rPr>
              <a:t>Ερωτήσεις</a:t>
            </a:r>
          </a:p>
        </p:txBody>
      </p:sp>
      <p:sp>
        <p:nvSpPr>
          <p:cNvPr id="11" name="Freeform: Shape 10">
            <a:extLst>
              <a:ext uri="{FF2B5EF4-FFF2-40B4-BE49-F238E27FC236}">
                <a16:creationId xmlns:a16="http://schemas.microsoft.com/office/drawing/2014/main" xmlns="" id="{1F8051AB-C2F8-461F-812A-3E5886214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xmlns="" id="{481E0C28-CB2F-425F-98C5-AF23B9B70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xmlns="" id="{2DB2879C-F0B1-4195-A323-E97B6065A7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2 - Θέση περιεχομένου">
            <a:extLst>
              <a:ext uri="{FF2B5EF4-FFF2-40B4-BE49-F238E27FC236}">
                <a16:creationId xmlns:a16="http://schemas.microsoft.com/office/drawing/2014/main" xmlns="" id="{C27BAFF9-C1C0-4F35-BD7B-9840FB572562}"/>
              </a:ext>
            </a:extLst>
          </p:cNvPr>
          <p:cNvGraphicFramePr>
            <a:graphicFrameLocks noGrp="1"/>
          </p:cNvGraphicFramePr>
          <p:nvPr>
            <p:ph idx="1"/>
            <p:extLst>
              <p:ext uri="{D42A27DB-BD31-4B8C-83A1-F6EECF244321}">
                <p14:modId xmlns:p14="http://schemas.microsoft.com/office/powerpoint/2010/main" xmlns="" val="1936237731"/>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1E3F4E1-B084-4FFF-9627-13782BE0B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8196FA05-D116-A74A-BD20-F057C8F92CA1}"/>
              </a:ext>
            </a:extLst>
          </p:cNvPr>
          <p:cNvSpPr>
            <a:spLocks noGrp="1"/>
          </p:cNvSpPr>
          <p:nvPr>
            <p:ph type="title"/>
          </p:nvPr>
        </p:nvSpPr>
        <p:spPr>
          <a:xfrm>
            <a:off x="643855" y="985652"/>
            <a:ext cx="3108626" cy="4572000"/>
          </a:xfrm>
        </p:spPr>
        <p:txBody>
          <a:bodyPr anchor="ctr">
            <a:normAutofit/>
          </a:bodyPr>
          <a:lstStyle/>
          <a:p>
            <a:r>
              <a:rPr lang="el-GR" sz="3200" dirty="0">
                <a:solidFill>
                  <a:srgbClr val="EBEBEB"/>
                </a:solidFill>
              </a:rPr>
              <a:t>Απαντήσεις</a:t>
            </a:r>
          </a:p>
        </p:txBody>
      </p:sp>
      <p:sp>
        <p:nvSpPr>
          <p:cNvPr id="11" name="Freeform: Shape 10">
            <a:extLst>
              <a:ext uri="{FF2B5EF4-FFF2-40B4-BE49-F238E27FC236}">
                <a16:creationId xmlns:a16="http://schemas.microsoft.com/office/drawing/2014/main" xmlns="" id="{1F8051AB-C2F8-461F-812A-3E5886214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xmlns="" id="{481E0C28-CB2F-425F-98C5-AF23B9B70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xmlns="" id="{2DB2879C-F0B1-4195-A323-E97B6065A7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xmlns="" id="{E47B8E3F-5CA6-4756-9AFD-D0F16C727662}"/>
              </a:ext>
            </a:extLst>
          </p:cNvPr>
          <p:cNvGraphicFramePr>
            <a:graphicFrameLocks noGrp="1"/>
          </p:cNvGraphicFramePr>
          <p:nvPr>
            <p:ph idx="1"/>
            <p:extLst>
              <p:ext uri="{D42A27DB-BD31-4B8C-83A1-F6EECF244321}">
                <p14:modId xmlns:p14="http://schemas.microsoft.com/office/powerpoint/2010/main" xmlns="" val="1453012276"/>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75485973"/>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1E3F4E1-B084-4FFF-9627-13782BE0B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9BC2049D-ECBF-A54E-9E87-CD9A42717419}"/>
              </a:ext>
            </a:extLst>
          </p:cNvPr>
          <p:cNvSpPr>
            <a:spLocks noGrp="1"/>
          </p:cNvSpPr>
          <p:nvPr>
            <p:ph type="title"/>
          </p:nvPr>
        </p:nvSpPr>
        <p:spPr>
          <a:xfrm>
            <a:off x="839484" y="855023"/>
            <a:ext cx="3108626" cy="4572000"/>
          </a:xfrm>
        </p:spPr>
        <p:txBody>
          <a:bodyPr anchor="ctr">
            <a:normAutofit/>
          </a:bodyPr>
          <a:lstStyle/>
          <a:p>
            <a:r>
              <a:rPr lang="el-GR" sz="3200" dirty="0" err="1">
                <a:solidFill>
                  <a:srgbClr val="EBEBEB"/>
                </a:solidFill>
              </a:rPr>
              <a:t>Ερωτ</a:t>
            </a:r>
            <a:r>
              <a:rPr lang="en-US" sz="3200" dirty="0">
                <a:solidFill>
                  <a:srgbClr val="EBEBEB"/>
                </a:solidFill>
              </a:rPr>
              <a:t>ή</a:t>
            </a:r>
            <a:r>
              <a:rPr lang="el-GR" sz="3200" dirty="0">
                <a:solidFill>
                  <a:srgbClr val="EBEBEB"/>
                </a:solidFill>
              </a:rPr>
              <a:t>σεις</a:t>
            </a:r>
          </a:p>
        </p:txBody>
      </p:sp>
      <p:sp>
        <p:nvSpPr>
          <p:cNvPr id="11" name="Freeform: Shape 10">
            <a:extLst>
              <a:ext uri="{FF2B5EF4-FFF2-40B4-BE49-F238E27FC236}">
                <a16:creationId xmlns:a16="http://schemas.microsoft.com/office/drawing/2014/main" xmlns="" id="{1F8051AB-C2F8-461F-812A-3E5886214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xmlns="" id="{481E0C28-CB2F-425F-98C5-AF23B9B70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xmlns="" id="{2DB2879C-F0B1-4195-A323-E97B6065A7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xmlns="" id="{569762BF-DDB8-4464-85C8-517DAD189973}"/>
              </a:ext>
            </a:extLst>
          </p:cNvPr>
          <p:cNvGraphicFramePr>
            <a:graphicFrameLocks noGrp="1"/>
          </p:cNvGraphicFramePr>
          <p:nvPr>
            <p:ph idx="1"/>
            <p:extLst>
              <p:ext uri="{D42A27DB-BD31-4B8C-83A1-F6EECF244321}">
                <p14:modId xmlns:p14="http://schemas.microsoft.com/office/powerpoint/2010/main" xmlns="" val="1188691806"/>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7833097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11831AC-61CD-8840-959D-124DD9B72899}"/>
              </a:ext>
            </a:extLst>
          </p:cNvPr>
          <p:cNvSpPr>
            <a:spLocks noGrp="1"/>
          </p:cNvSpPr>
          <p:nvPr>
            <p:ph type="title"/>
          </p:nvPr>
        </p:nvSpPr>
        <p:spPr>
          <a:xfrm>
            <a:off x="646111" y="452718"/>
            <a:ext cx="9404723" cy="912786"/>
          </a:xfrm>
        </p:spPr>
        <p:txBody>
          <a:bodyPr/>
          <a:lstStyle/>
          <a:p>
            <a:r>
              <a:rPr lang="el-GR" sz="3600" dirty="0"/>
              <a:t>Καλοήθεις Όγκοι-Ονοματολογία</a:t>
            </a:r>
          </a:p>
        </p:txBody>
      </p:sp>
      <p:sp>
        <p:nvSpPr>
          <p:cNvPr id="3" name="Θέση περιεχομένου 2">
            <a:extLst>
              <a:ext uri="{FF2B5EF4-FFF2-40B4-BE49-F238E27FC236}">
                <a16:creationId xmlns:a16="http://schemas.microsoft.com/office/drawing/2014/main" xmlns="" id="{A5993579-14CA-BD43-8A48-D65EAB59EE18}"/>
              </a:ext>
            </a:extLst>
          </p:cNvPr>
          <p:cNvSpPr>
            <a:spLocks noGrp="1"/>
          </p:cNvSpPr>
          <p:nvPr>
            <p:ph idx="1"/>
          </p:nvPr>
        </p:nvSpPr>
        <p:spPr>
          <a:xfrm>
            <a:off x="645131" y="1609344"/>
            <a:ext cx="7263836" cy="4901184"/>
          </a:xfrm>
        </p:spPr>
        <p:txBody>
          <a:bodyPr>
            <a:normAutofit/>
          </a:bodyPr>
          <a:lstStyle/>
          <a:p>
            <a:pPr>
              <a:buFont typeface="Arial" panose="020B0604020202020204" pitchFamily="34" charset="0"/>
              <a:buChar char="•"/>
            </a:pPr>
            <a:r>
              <a:rPr lang="el-GR" dirty="0"/>
              <a:t>Χαρακτηρίζονται χρησιμοποιώντας την κατάληξη –</a:t>
            </a:r>
            <a:r>
              <a:rPr lang="el-GR" dirty="0" err="1"/>
              <a:t>ωμα</a:t>
            </a:r>
            <a:r>
              <a:rPr lang="el-GR" dirty="0"/>
              <a:t> στο κύτταρο προέλευσης – κυρίως οι όγκοι των παρεγχυματικών κυττάρων</a:t>
            </a:r>
          </a:p>
          <a:p>
            <a:pPr marL="0" indent="0">
              <a:buNone/>
            </a:pPr>
            <a:r>
              <a:rPr lang="el-GR" sz="1600" dirty="0"/>
              <a:t>Παραδείγματα</a:t>
            </a:r>
          </a:p>
          <a:p>
            <a:pPr>
              <a:buFont typeface="Arial" panose="020B0604020202020204" pitchFamily="34" charset="0"/>
              <a:buChar char="•"/>
            </a:pPr>
            <a:r>
              <a:rPr lang="el-GR" sz="1600" dirty="0"/>
              <a:t>Καλοήθης όγκος </a:t>
            </a:r>
            <a:r>
              <a:rPr lang="el-GR" sz="1600" dirty="0" smtClean="0"/>
              <a:t>από </a:t>
            </a:r>
            <a:r>
              <a:rPr lang="el-GR" sz="1600" dirty="0"/>
              <a:t>ινώδη ιστό: ίνωμα</a:t>
            </a:r>
          </a:p>
          <a:p>
            <a:pPr>
              <a:buFont typeface="Arial" panose="020B0604020202020204" pitchFamily="34" charset="0"/>
              <a:buChar char="•"/>
            </a:pPr>
            <a:r>
              <a:rPr lang="el-GR" sz="1600" dirty="0"/>
              <a:t>Καλοήθης όγκος </a:t>
            </a:r>
            <a:r>
              <a:rPr lang="el-GR" sz="1600" dirty="0" smtClean="0"/>
              <a:t>από </a:t>
            </a:r>
            <a:r>
              <a:rPr lang="el-GR" sz="1600" dirty="0"/>
              <a:t>χόνδρινο ιστό: </a:t>
            </a:r>
            <a:r>
              <a:rPr lang="el-GR" sz="1600" dirty="0" err="1"/>
              <a:t>χόνδρωμα</a:t>
            </a:r>
            <a:endParaRPr lang="el-GR" sz="1600" dirty="0"/>
          </a:p>
          <a:p>
            <a:pPr>
              <a:buFont typeface="Arial" panose="020B0604020202020204" pitchFamily="34" charset="0"/>
              <a:buChar char="•"/>
            </a:pPr>
            <a:r>
              <a:rPr lang="el-GR" sz="1600" dirty="0"/>
              <a:t>Καλοήθης όγκος </a:t>
            </a:r>
            <a:r>
              <a:rPr lang="el-GR" sz="1600" dirty="0" smtClean="0"/>
              <a:t>από </a:t>
            </a:r>
            <a:r>
              <a:rPr lang="el-GR" sz="1600" dirty="0"/>
              <a:t>οστίτη ιστό: οστέωμα</a:t>
            </a:r>
          </a:p>
          <a:p>
            <a:pPr>
              <a:buFont typeface="Arial" panose="020B0604020202020204" pitchFamily="34" charset="0"/>
              <a:buChar char="•"/>
            </a:pPr>
            <a:r>
              <a:rPr lang="el-GR" sz="1600" dirty="0"/>
              <a:t>Καλοήθης όγκος </a:t>
            </a:r>
            <a:r>
              <a:rPr lang="el-GR" sz="1600" dirty="0" smtClean="0"/>
              <a:t>από </a:t>
            </a:r>
            <a:r>
              <a:rPr lang="el-GR" sz="1600" dirty="0"/>
              <a:t>λείο μυϊκό ιστό: </a:t>
            </a:r>
            <a:r>
              <a:rPr lang="el-GR" sz="1600" dirty="0" err="1"/>
              <a:t>λειομύωμα</a:t>
            </a:r>
            <a:endParaRPr lang="el-GR" sz="1600" dirty="0"/>
          </a:p>
          <a:p>
            <a:pPr>
              <a:buFont typeface="Arial" panose="020B0604020202020204" pitchFamily="34" charset="0"/>
              <a:buChar char="•"/>
            </a:pPr>
            <a:r>
              <a:rPr lang="el-GR" sz="1600" dirty="0"/>
              <a:t>Καλοήθης όγκος </a:t>
            </a:r>
            <a:r>
              <a:rPr lang="el-GR" sz="1600" dirty="0" smtClean="0"/>
              <a:t>από </a:t>
            </a:r>
            <a:r>
              <a:rPr lang="el-GR" sz="1600" dirty="0"/>
              <a:t>λιπώδη ιστό: λίπωμα</a:t>
            </a:r>
          </a:p>
          <a:p>
            <a:pPr>
              <a:buFont typeface="Arial" panose="020B0604020202020204" pitchFamily="34" charset="0"/>
              <a:buChar char="•"/>
            </a:pPr>
            <a:r>
              <a:rPr lang="el-GR" sz="1600" dirty="0"/>
              <a:t>Καλοήθης όγκος </a:t>
            </a:r>
            <a:r>
              <a:rPr lang="el-GR" sz="1600" dirty="0" smtClean="0"/>
              <a:t>από </a:t>
            </a:r>
            <a:r>
              <a:rPr lang="el-GR" sz="1600" dirty="0"/>
              <a:t>σκελετικό μυϊκό ιστό: ραβδομύωμα</a:t>
            </a:r>
          </a:p>
          <a:p>
            <a:pPr>
              <a:buFont typeface="Arial" panose="020B0604020202020204" pitchFamily="34" charset="0"/>
              <a:buChar char="•"/>
            </a:pPr>
            <a:r>
              <a:rPr lang="el-GR" sz="1600" dirty="0"/>
              <a:t>Καλοήθης όγκος </a:t>
            </a:r>
            <a:r>
              <a:rPr lang="el-GR" sz="1600" dirty="0" smtClean="0"/>
              <a:t>από </a:t>
            </a:r>
            <a:r>
              <a:rPr lang="el-GR" sz="1600" dirty="0"/>
              <a:t>αιμοφόρα αγγεία: αιμαγγείωμα</a:t>
            </a:r>
          </a:p>
          <a:p>
            <a:pPr>
              <a:buFont typeface="Arial" panose="020B0604020202020204" pitchFamily="34" charset="0"/>
              <a:buChar char="•"/>
            </a:pPr>
            <a:r>
              <a:rPr lang="el-GR" sz="1600" b="1" i="1" dirty="0">
                <a:solidFill>
                  <a:srgbClr val="92D050"/>
                </a:solidFill>
              </a:rPr>
              <a:t>Καλοήθης όγκος που προέρχεται από επιθηλιακό ιστό: ??</a:t>
            </a:r>
          </a:p>
          <a:p>
            <a:pPr>
              <a:buFont typeface="Arial" panose="020B0604020202020204" pitchFamily="34" charset="0"/>
              <a:buChar char="•"/>
            </a:pPr>
            <a:endParaRPr lang="el-GR" sz="1600" dirty="0"/>
          </a:p>
          <a:p>
            <a:pPr>
              <a:buFont typeface="Arial" panose="020B0604020202020204" pitchFamily="34" charset="0"/>
              <a:buChar char="•"/>
            </a:pPr>
            <a:endParaRPr lang="el-GR" sz="1600" dirty="0"/>
          </a:p>
          <a:p>
            <a:pPr>
              <a:buFont typeface="Arial" panose="020B0604020202020204" pitchFamily="34" charset="0"/>
              <a:buChar char="•"/>
            </a:pPr>
            <a:endParaRPr lang="el-GR" dirty="0"/>
          </a:p>
        </p:txBody>
      </p:sp>
      <p:pic>
        <p:nvPicPr>
          <p:cNvPr id="4" name="Picture 1"/>
          <p:cNvPicPr>
            <a:picLocks noChangeAspect="1"/>
          </p:cNvPicPr>
          <p:nvPr/>
        </p:nvPicPr>
        <p:blipFill>
          <a:blip r:embed="rId2"/>
          <a:stretch>
            <a:fillRect/>
          </a:stretch>
        </p:blipFill>
        <p:spPr>
          <a:xfrm>
            <a:off x="6970815" y="2332353"/>
            <a:ext cx="5031179" cy="3240079"/>
          </a:xfrm>
          <a:prstGeom prst="rect">
            <a:avLst/>
          </a:prstGeom>
        </p:spPr>
      </p:pic>
      <p:sp>
        <p:nvSpPr>
          <p:cNvPr id="5" name="4 - TextBox"/>
          <p:cNvSpPr txBox="1"/>
          <p:nvPr/>
        </p:nvSpPr>
        <p:spPr>
          <a:xfrm>
            <a:off x="7125195" y="5585406"/>
            <a:ext cx="4876799" cy="276999"/>
          </a:xfrm>
          <a:prstGeom prst="rect">
            <a:avLst/>
          </a:prstGeom>
          <a:noFill/>
        </p:spPr>
        <p:txBody>
          <a:bodyPr wrap="square" rtlCol="0">
            <a:spAutoFit/>
          </a:bodyPr>
          <a:lstStyle/>
          <a:p>
            <a:pPr algn="ctr"/>
            <a:r>
              <a:rPr lang="el-GR" sz="1200" dirty="0" smtClean="0"/>
              <a:t>Λίπωμα</a:t>
            </a:r>
            <a:endParaRPr lang="el-GR" sz="1200" dirty="0"/>
          </a:p>
        </p:txBody>
      </p:sp>
    </p:spTree>
    <p:extLst>
      <p:ext uri="{BB962C8B-B14F-4D97-AF65-F5344CB8AC3E}">
        <p14:creationId xmlns:p14="http://schemas.microsoft.com/office/powerpoint/2010/main" xmlns="" val="1341636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1E3F4E1-B084-4FFF-9627-13782BE0B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8C9F36ED-A94D-F14E-B0B4-E0B527DDFCAC}"/>
              </a:ext>
            </a:extLst>
          </p:cNvPr>
          <p:cNvSpPr>
            <a:spLocks noGrp="1"/>
          </p:cNvSpPr>
          <p:nvPr>
            <p:ph type="title"/>
          </p:nvPr>
        </p:nvSpPr>
        <p:spPr>
          <a:xfrm>
            <a:off x="839484" y="819397"/>
            <a:ext cx="3108626" cy="4572000"/>
          </a:xfrm>
        </p:spPr>
        <p:txBody>
          <a:bodyPr anchor="ctr">
            <a:normAutofit/>
          </a:bodyPr>
          <a:lstStyle/>
          <a:p>
            <a:r>
              <a:rPr lang="el-GR" sz="3200" dirty="0">
                <a:solidFill>
                  <a:srgbClr val="EBEBEB"/>
                </a:solidFill>
              </a:rPr>
              <a:t>Απαντήσεις</a:t>
            </a:r>
          </a:p>
        </p:txBody>
      </p:sp>
      <p:sp>
        <p:nvSpPr>
          <p:cNvPr id="11" name="Freeform: Shape 10">
            <a:extLst>
              <a:ext uri="{FF2B5EF4-FFF2-40B4-BE49-F238E27FC236}">
                <a16:creationId xmlns:a16="http://schemas.microsoft.com/office/drawing/2014/main" xmlns="" id="{1F8051AB-C2F8-461F-812A-3E5886214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xmlns="" id="{481E0C28-CB2F-425F-98C5-AF23B9B70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xmlns="" id="{2DB2879C-F0B1-4195-A323-E97B6065A7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xmlns="" id="{0812E630-CC3B-4A6D-B581-D2B7F785A650}"/>
              </a:ext>
            </a:extLst>
          </p:cNvPr>
          <p:cNvGraphicFramePr>
            <a:graphicFrameLocks noGrp="1"/>
          </p:cNvGraphicFramePr>
          <p:nvPr>
            <p:ph idx="1"/>
            <p:extLst>
              <p:ext uri="{D42A27DB-BD31-4B8C-83A1-F6EECF244321}">
                <p14:modId xmlns:p14="http://schemas.microsoft.com/office/powerpoint/2010/main" xmlns="" val="3209671623"/>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6312682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26E32CE1-D113-412E-9933-113646E21F5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l="3644"/>
          <a:stretch/>
        </p:blipFill>
        <p:spPr>
          <a:xfrm>
            <a:off x="0" y="2669685"/>
            <a:ext cx="4035669" cy="4188315"/>
          </a:xfrm>
          <a:prstGeom prst="rect">
            <a:avLst/>
          </a:prstGeom>
        </p:spPr>
      </p:pic>
      <p:pic>
        <p:nvPicPr>
          <p:cNvPr id="31" name="Picture 30">
            <a:extLst>
              <a:ext uri="{FF2B5EF4-FFF2-40B4-BE49-F238E27FC236}">
                <a16:creationId xmlns:a16="http://schemas.microsoft.com/office/drawing/2014/main" xmlns="" id="{117B7C8B-175B-4009-808B-9F66FD108AB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33" name="Oval 32">
            <a:extLst>
              <a:ext uri="{FF2B5EF4-FFF2-40B4-BE49-F238E27FC236}">
                <a16:creationId xmlns:a16="http://schemas.microsoft.com/office/drawing/2014/main" xmlns="" id="{FE5ECD52-6A23-4FF4-8C32-7B5DE9973A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xmlns="" id="{5C3F2B96-5F34-41C9-8E37-A9CD279A427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37" name="Picture 36">
            <a:extLst>
              <a:ext uri="{FF2B5EF4-FFF2-40B4-BE49-F238E27FC236}">
                <a16:creationId xmlns:a16="http://schemas.microsoft.com/office/drawing/2014/main" xmlns="" id="{9A4E02BF-4F0E-44E2-A489-075900B786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xmlns="" val="0"/>
              </a:ext>
            </a:extLst>
          </a:blip>
          <a:srcRect b="23320"/>
          <a:stretch/>
        </p:blipFill>
        <p:spPr>
          <a:xfrm>
            <a:off x="8609012" y="6096000"/>
            <a:ext cx="993734" cy="762000"/>
          </a:xfrm>
          <a:prstGeom prst="rect">
            <a:avLst/>
          </a:prstGeom>
        </p:spPr>
      </p:pic>
      <p:sp>
        <p:nvSpPr>
          <p:cNvPr id="39" name="Rectangle 38">
            <a:extLst>
              <a:ext uri="{FF2B5EF4-FFF2-40B4-BE49-F238E27FC236}">
                <a16:creationId xmlns:a16="http://schemas.microsoft.com/office/drawing/2014/main" xmlns="" id="{45624C63-3CCA-4EA6-B822-6E710A8206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Θέση περιεχομένου 4">
            <a:extLst>
              <a:ext uri="{FF2B5EF4-FFF2-40B4-BE49-F238E27FC236}">
                <a16:creationId xmlns:a16="http://schemas.microsoft.com/office/drawing/2014/main" xmlns="" id="{04D383B5-8BD2-0241-8673-493570A4F4E0}"/>
              </a:ext>
            </a:extLst>
          </p:cNvPr>
          <p:cNvPicPr>
            <a:picLocks noGrp="1" noChangeAspect="1"/>
          </p:cNvPicPr>
          <p:nvPr>
            <p:ph idx="1"/>
          </p:nvPr>
        </p:nvPicPr>
        <p:blipFill rotWithShape="1">
          <a:blip r:embed="rId7">
            <a:duotone>
              <a:prstClr val="black"/>
              <a:schemeClr val="accent5">
                <a:tint val="45000"/>
                <a:satMod val="400000"/>
              </a:schemeClr>
            </a:duotone>
            <a:alphaModFix amt="25000"/>
          </a:blip>
          <a:srcRect t="14711" r="9091" b="8680"/>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xmlns="" id="{C4731D99-FE94-40AD-B267-E598F79885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82515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E1666DC-CCEA-A44D-A045-A6B990BB3D68}"/>
              </a:ext>
            </a:extLst>
          </p:cNvPr>
          <p:cNvSpPr>
            <a:spLocks noGrp="1"/>
          </p:cNvSpPr>
          <p:nvPr>
            <p:ph type="title"/>
          </p:nvPr>
        </p:nvSpPr>
        <p:spPr/>
        <p:txBody>
          <a:bodyPr/>
          <a:lstStyle/>
          <a:p>
            <a:r>
              <a:rPr lang="el-GR" sz="3600" dirty="0"/>
              <a:t>Καλοήθεις Όγκοι-Ονοματολογία</a:t>
            </a:r>
          </a:p>
        </p:txBody>
      </p:sp>
      <p:sp>
        <p:nvSpPr>
          <p:cNvPr id="3" name="Θέση περιεχομένου 2">
            <a:extLst>
              <a:ext uri="{FF2B5EF4-FFF2-40B4-BE49-F238E27FC236}">
                <a16:creationId xmlns:a16="http://schemas.microsoft.com/office/drawing/2014/main" xmlns="" id="{D770F8C3-AFD2-4141-95DD-65903BE50780}"/>
              </a:ext>
            </a:extLst>
          </p:cNvPr>
          <p:cNvSpPr>
            <a:spLocks noGrp="1"/>
          </p:cNvSpPr>
          <p:nvPr>
            <p:ph idx="1"/>
          </p:nvPr>
        </p:nvSpPr>
        <p:spPr>
          <a:xfrm>
            <a:off x="475488" y="1267968"/>
            <a:ext cx="6887214" cy="5352288"/>
          </a:xfrm>
        </p:spPr>
        <p:txBody>
          <a:bodyPr>
            <a:normAutofit/>
          </a:bodyPr>
          <a:lstStyle/>
          <a:p>
            <a:pPr algn="just">
              <a:buFont typeface="Arial" panose="020B0604020202020204" pitchFamily="34" charset="0"/>
              <a:buChar char="•"/>
            </a:pPr>
            <a:r>
              <a:rPr lang="el-GR" dirty="0"/>
              <a:t>Η ονοματολογία των </a:t>
            </a:r>
            <a:r>
              <a:rPr lang="el-GR" dirty="0" err="1"/>
              <a:t>καλοήθων</a:t>
            </a:r>
            <a:r>
              <a:rPr lang="el-GR" dirty="0"/>
              <a:t> </a:t>
            </a:r>
            <a:r>
              <a:rPr lang="el-GR" b="1" dirty="0">
                <a:solidFill>
                  <a:srgbClr val="92D050"/>
                </a:solidFill>
              </a:rPr>
              <a:t>επιθηλιακών</a:t>
            </a:r>
            <a:r>
              <a:rPr lang="el-GR" dirty="0"/>
              <a:t> όγκων είναι πιο περίπλοκη (κύτταρα προέλευσης, μικροσκοπική αρχιτεκτονική, μακροσκοπικά πρότυπα)</a:t>
            </a:r>
          </a:p>
          <a:p>
            <a:pPr algn="just">
              <a:buFont typeface="Arial" panose="020B0604020202020204" pitchFamily="34" charset="0"/>
              <a:buChar char="•"/>
            </a:pPr>
            <a:r>
              <a:rPr lang="el-GR" dirty="0"/>
              <a:t>Μπορούν να προέλθουν</a:t>
            </a:r>
            <a:r>
              <a:rPr lang="en-US" dirty="0"/>
              <a:t>:</a:t>
            </a:r>
            <a:r>
              <a:rPr lang="el-GR" dirty="0"/>
              <a:t> </a:t>
            </a:r>
          </a:p>
          <a:p>
            <a:pPr marL="0" indent="0" algn="just">
              <a:buNone/>
            </a:pPr>
            <a:r>
              <a:rPr lang="el-GR" dirty="0"/>
              <a:t>	-είτε από το καλυπτήριο επιθήλιο, πχ πλακώδους </a:t>
            </a:r>
            <a:r>
              <a:rPr lang="en-US" dirty="0" smtClean="0"/>
              <a:t>	</a:t>
            </a:r>
            <a:r>
              <a:rPr lang="el-GR" dirty="0" smtClean="0"/>
              <a:t>τύπου</a:t>
            </a:r>
            <a:r>
              <a:rPr lang="el-GR" dirty="0"/>
              <a:t>, σχηματίζοντας τα </a:t>
            </a:r>
            <a:r>
              <a:rPr lang="el-GR" b="1" dirty="0"/>
              <a:t>θηλώματα</a:t>
            </a:r>
            <a:r>
              <a:rPr lang="el-GR" dirty="0"/>
              <a:t> (στο δέρμα ή </a:t>
            </a:r>
            <a:r>
              <a:rPr lang="en-US" dirty="0" smtClean="0"/>
              <a:t>	</a:t>
            </a:r>
            <a:r>
              <a:rPr lang="el-GR" dirty="0" smtClean="0"/>
              <a:t>στο </a:t>
            </a:r>
            <a:r>
              <a:rPr lang="el-GR" dirty="0"/>
              <a:t>λάρυγγα – 	συνήθως ιογενούς </a:t>
            </a:r>
            <a:r>
              <a:rPr lang="en-US" dirty="0" smtClean="0"/>
              <a:t>	</a:t>
            </a:r>
            <a:r>
              <a:rPr lang="el-GR" dirty="0" smtClean="0"/>
              <a:t>προέλευσης</a:t>
            </a:r>
            <a:r>
              <a:rPr lang="el-GR" dirty="0"/>
              <a:t>) αλλά και μέσα σε σωληνώδεις δομές </a:t>
            </a:r>
            <a:r>
              <a:rPr lang="en-US" dirty="0" smtClean="0"/>
              <a:t>	</a:t>
            </a:r>
            <a:r>
              <a:rPr lang="el-GR" dirty="0" smtClean="0"/>
              <a:t>(</a:t>
            </a:r>
            <a:r>
              <a:rPr lang="el-GR" dirty="0" err="1"/>
              <a:t>ενδοπορικά</a:t>
            </a:r>
            <a:r>
              <a:rPr lang="el-GR" dirty="0"/>
              <a:t> θηλώματα </a:t>
            </a:r>
            <a:r>
              <a:rPr lang="el-GR" dirty="0" smtClean="0"/>
              <a:t>μαστο</a:t>
            </a:r>
            <a:r>
              <a:rPr lang="el-GR" dirty="0" smtClean="0"/>
              <a:t>ύ</a:t>
            </a:r>
            <a:r>
              <a:rPr lang="el-GR" dirty="0" smtClean="0"/>
              <a:t> </a:t>
            </a:r>
            <a:r>
              <a:rPr lang="el-GR" dirty="0"/>
              <a:t>– αιματηρή 	έκκριση από την θηλή)</a:t>
            </a:r>
          </a:p>
          <a:p>
            <a:pPr marL="0" indent="0" algn="just">
              <a:buNone/>
            </a:pPr>
            <a:r>
              <a:rPr lang="el-GR" dirty="0"/>
              <a:t>	-είτε από το αδενικό επιθήλιο, π.χ. σχηματίζοντας τα </a:t>
            </a:r>
            <a:r>
              <a:rPr lang="en-US" dirty="0" smtClean="0"/>
              <a:t>	</a:t>
            </a:r>
            <a:r>
              <a:rPr lang="el-GR" b="1" dirty="0" smtClean="0"/>
              <a:t>αδενώματα</a:t>
            </a:r>
            <a:r>
              <a:rPr lang="el-GR" dirty="0" smtClean="0"/>
              <a:t> </a:t>
            </a:r>
            <a:r>
              <a:rPr lang="el-GR" dirty="0"/>
              <a:t>του παχέος εντέρου ή του θυρεοειδούς </a:t>
            </a:r>
            <a:r>
              <a:rPr lang="en-US" dirty="0" smtClean="0"/>
              <a:t>	</a:t>
            </a:r>
            <a:r>
              <a:rPr lang="el-GR" dirty="0" smtClean="0"/>
              <a:t>αδένα</a:t>
            </a:r>
            <a:endParaRPr lang="el-GR" dirty="0"/>
          </a:p>
          <a:p>
            <a:pPr marL="0" indent="0">
              <a:buNone/>
            </a:pPr>
            <a:endParaRPr lang="el-GR" dirty="0"/>
          </a:p>
        </p:txBody>
      </p:sp>
    </p:spTree>
    <p:extLst>
      <p:ext uri="{BB962C8B-B14F-4D97-AF65-F5344CB8AC3E}">
        <p14:creationId xmlns:p14="http://schemas.microsoft.com/office/powerpoint/2010/main" xmlns="" val="138772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dirty="0" smtClean="0"/>
              <a:t>Καλοήθεις Όγκοι-Ονοματολογία</a:t>
            </a:r>
            <a:endParaRPr lang="el-GR" sz="3200" dirty="0"/>
          </a:p>
        </p:txBody>
      </p:sp>
      <p:sp>
        <p:nvSpPr>
          <p:cNvPr id="3" name="2 - Θέση περιεχομένου"/>
          <p:cNvSpPr>
            <a:spLocks noGrp="1"/>
          </p:cNvSpPr>
          <p:nvPr>
            <p:ph idx="1"/>
          </p:nvPr>
        </p:nvSpPr>
        <p:spPr>
          <a:xfrm>
            <a:off x="0" y="1401288"/>
            <a:ext cx="7060974" cy="4847111"/>
          </a:xfrm>
        </p:spPr>
        <p:txBody>
          <a:bodyPr>
            <a:normAutofit fontScale="62500" lnSpcReduction="20000"/>
          </a:bodyPr>
          <a:lstStyle/>
          <a:p>
            <a:pPr marL="0" indent="0">
              <a:buNone/>
            </a:pPr>
            <a:r>
              <a:rPr lang="el-GR" sz="2600" dirty="0" smtClean="0"/>
              <a:t>Παραδείγματα:</a:t>
            </a:r>
          </a:p>
          <a:p>
            <a:pPr>
              <a:buFont typeface="Arial" panose="020B0604020202020204" pitchFamily="34" charset="0"/>
              <a:buChar char="•"/>
            </a:pPr>
            <a:r>
              <a:rPr lang="el-GR" sz="2600" dirty="0" smtClean="0">
                <a:solidFill>
                  <a:srgbClr val="92D050"/>
                </a:solidFill>
              </a:rPr>
              <a:t>Αδένωμα:</a:t>
            </a:r>
            <a:r>
              <a:rPr lang="el-GR" sz="2600" dirty="0" smtClean="0"/>
              <a:t> </a:t>
            </a:r>
          </a:p>
          <a:p>
            <a:pPr marL="0" indent="0">
              <a:buNone/>
            </a:pPr>
            <a:r>
              <a:rPr lang="el-GR" sz="2600" dirty="0" smtClean="0"/>
              <a:t>	-</a:t>
            </a:r>
            <a:r>
              <a:rPr lang="el-GR" sz="2600" dirty="0" err="1" smtClean="0"/>
              <a:t>καλόηθες</a:t>
            </a:r>
            <a:r>
              <a:rPr lang="el-GR" sz="2600" dirty="0" smtClean="0"/>
              <a:t> επιθηλιακό νεόπλασμα που σχηματίζει αδενικούς </a:t>
            </a:r>
            <a:r>
              <a:rPr lang="en-US" sz="2600" dirty="0" smtClean="0"/>
              <a:t>	</a:t>
            </a:r>
            <a:r>
              <a:rPr lang="el-GR" sz="2600" dirty="0" smtClean="0"/>
              <a:t>σχηματισμούς </a:t>
            </a:r>
            <a:endParaRPr lang="el-GR" sz="2600" dirty="0" smtClean="0"/>
          </a:p>
          <a:p>
            <a:pPr marL="0" indent="0">
              <a:buNone/>
            </a:pPr>
            <a:r>
              <a:rPr lang="el-GR" sz="2600" dirty="0" smtClean="0"/>
              <a:t>	-προέρχεται από αδένες αλλά δεν αναπαράγει απαραίτητα </a:t>
            </a:r>
            <a:r>
              <a:rPr lang="en-US" sz="2600" dirty="0" smtClean="0"/>
              <a:t>	</a:t>
            </a:r>
            <a:r>
              <a:rPr lang="el-GR" sz="2600" dirty="0" smtClean="0"/>
              <a:t>αδενικούς </a:t>
            </a:r>
            <a:r>
              <a:rPr lang="el-GR" sz="2600" dirty="0" smtClean="0"/>
              <a:t>	σχηματισμούς</a:t>
            </a:r>
          </a:p>
          <a:p>
            <a:pPr>
              <a:buFont typeface="Arial" panose="020B0604020202020204" pitchFamily="34" charset="0"/>
              <a:buChar char="•"/>
            </a:pPr>
            <a:r>
              <a:rPr lang="el-GR" sz="2600" dirty="0" smtClean="0">
                <a:solidFill>
                  <a:srgbClr val="92D050"/>
                </a:solidFill>
              </a:rPr>
              <a:t>Θηλώματα:</a:t>
            </a:r>
          </a:p>
          <a:p>
            <a:pPr marL="0" indent="0">
              <a:buNone/>
            </a:pPr>
            <a:r>
              <a:rPr lang="el-GR" sz="2600" dirty="0" smtClean="0"/>
              <a:t>	-παράγουν μικροσκοπικά ή μακροσκοπικά ακροχορδονώδεις ή </a:t>
            </a:r>
            <a:r>
              <a:rPr lang="en-US" sz="2600" dirty="0" smtClean="0"/>
              <a:t>	</a:t>
            </a:r>
            <a:r>
              <a:rPr lang="el-GR" sz="2600" dirty="0" smtClean="0"/>
              <a:t>δίκην </a:t>
            </a:r>
            <a:r>
              <a:rPr lang="el-GR" sz="2600" dirty="0" smtClean="0"/>
              <a:t>δακτύλων </a:t>
            </a:r>
            <a:r>
              <a:rPr lang="el-GR" sz="2600" dirty="0" err="1" smtClean="0"/>
              <a:t>προσεκβολές</a:t>
            </a:r>
            <a:r>
              <a:rPr lang="el-GR" sz="2600" dirty="0" smtClean="0"/>
              <a:t> από επιθηλιακές επιφάνειες</a:t>
            </a:r>
          </a:p>
          <a:p>
            <a:pPr>
              <a:buFont typeface="Arial" panose="020B0604020202020204" pitchFamily="34" charset="0"/>
              <a:buChar char="•"/>
            </a:pPr>
            <a:r>
              <a:rPr lang="el-GR" sz="2600" dirty="0" err="1" smtClean="0">
                <a:solidFill>
                  <a:srgbClr val="92D050"/>
                </a:solidFill>
              </a:rPr>
              <a:t>Κυσταδενώματα</a:t>
            </a:r>
            <a:endParaRPr lang="el-GR" sz="2600" dirty="0" smtClean="0">
              <a:solidFill>
                <a:srgbClr val="92D050"/>
              </a:solidFill>
            </a:endParaRPr>
          </a:p>
          <a:p>
            <a:pPr marL="0" indent="0">
              <a:buNone/>
            </a:pPr>
            <a:r>
              <a:rPr lang="el-GR" sz="2600" dirty="0" smtClean="0"/>
              <a:t>	-σχηματίζουν μεγάλες κυστικές μάζες (τυπικά στην ωοθήκη)</a:t>
            </a:r>
          </a:p>
          <a:p>
            <a:pPr>
              <a:buFont typeface="Arial" panose="020B0604020202020204" pitchFamily="34" charset="0"/>
              <a:buChar char="•"/>
            </a:pPr>
            <a:r>
              <a:rPr lang="el-GR" sz="2600" dirty="0" smtClean="0">
                <a:solidFill>
                  <a:srgbClr val="92D050"/>
                </a:solidFill>
              </a:rPr>
              <a:t>Πολύποδας</a:t>
            </a:r>
          </a:p>
          <a:p>
            <a:pPr marL="0" indent="0">
              <a:buNone/>
            </a:pPr>
            <a:r>
              <a:rPr lang="el-GR" sz="2600" dirty="0" smtClean="0"/>
              <a:t>	-νεόπλασμα που παράγει μία μακροσκοπικά ορατή </a:t>
            </a:r>
            <a:r>
              <a:rPr lang="el-GR" sz="2600" dirty="0" err="1" smtClean="0"/>
              <a:t>προσεκβολή</a:t>
            </a:r>
            <a:r>
              <a:rPr lang="el-GR" sz="2600" dirty="0" smtClean="0"/>
              <a:t> </a:t>
            </a:r>
            <a:r>
              <a:rPr lang="en-US" sz="2600" dirty="0" smtClean="0"/>
              <a:t>	</a:t>
            </a:r>
            <a:r>
              <a:rPr lang="el-GR" sz="2600" dirty="0" smtClean="0"/>
              <a:t>πάνω </a:t>
            </a:r>
            <a:r>
              <a:rPr lang="el-GR" sz="2600" dirty="0" smtClean="0"/>
              <a:t>σε μια </a:t>
            </a:r>
            <a:r>
              <a:rPr lang="el-GR" sz="2600" dirty="0" err="1" smtClean="0"/>
              <a:t>βλεννογονική</a:t>
            </a:r>
            <a:r>
              <a:rPr lang="el-GR" sz="2600" dirty="0" smtClean="0"/>
              <a:t> επιφάνεια και προβάλλει (για 	παράδειγμα σε γαστρικό ή εντερικό σωλήνα)</a:t>
            </a:r>
          </a:p>
          <a:p>
            <a:pPr marL="0" indent="0">
              <a:buNone/>
            </a:pPr>
            <a:endParaRPr lang="el-GR" sz="2600" dirty="0" smtClean="0"/>
          </a:p>
          <a:p>
            <a:endParaRPr lang="el-GR" dirty="0"/>
          </a:p>
        </p:txBody>
      </p:sp>
      <p:pic>
        <p:nvPicPr>
          <p:cNvPr id="4" name="Θέση περιεχομένου 4">
            <a:extLst>
              <a:ext uri="{FF2B5EF4-FFF2-40B4-BE49-F238E27FC236}">
                <a16:creationId xmlns:a16="http://schemas.microsoft.com/office/drawing/2014/main" xmlns="" id="{83B3B807-7527-114C-B4FD-E3102EE3A263}"/>
              </a:ext>
            </a:extLst>
          </p:cNvPr>
          <p:cNvPicPr>
            <a:picLocks noChangeAspect="1"/>
          </p:cNvPicPr>
          <p:nvPr/>
        </p:nvPicPr>
        <p:blipFill>
          <a:blip r:embed="rId2"/>
          <a:stretch>
            <a:fillRect/>
          </a:stretch>
        </p:blipFill>
        <p:spPr>
          <a:xfrm>
            <a:off x="7170772" y="2493819"/>
            <a:ext cx="4870808" cy="2439647"/>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Ιό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A207AED3-9ABC-4A18-9978-A59B65688B1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{D427233C-53F2-7140-955C-FF36814C3296}tf10001062</Template>
  <TotalTime>1330</TotalTime>
  <Words>2835</Words>
  <Application>Microsoft Macintosh PowerPoint</Application>
  <PresentationFormat>Προσαρμογή</PresentationFormat>
  <Paragraphs>356</Paragraphs>
  <Slides>71</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71</vt:i4>
      </vt:variant>
    </vt:vector>
  </HeadingPairs>
  <TitlesOfParts>
    <vt:vector size="72" baseType="lpstr">
      <vt:lpstr>Ιόν</vt:lpstr>
      <vt:lpstr>ΝΕΟΠΛΑΣΜΑΤΑ</vt:lpstr>
      <vt:lpstr>Neoplasia [G. neos, new + G. plasis, a molding]</vt:lpstr>
      <vt:lpstr>Neoplasm [neo- + G. plasma, thing formed]</vt:lpstr>
      <vt:lpstr>Πρoέλευση της λέξης «καρκίνος»</vt:lpstr>
      <vt:lpstr>Γενικά Χαρακτηριστικά των Όγκων</vt:lpstr>
      <vt:lpstr>Βσική δομή</vt:lpstr>
      <vt:lpstr>Καλοήθεις Όγκοι-Ονοματολογία</vt:lpstr>
      <vt:lpstr>Καλοήθεις Όγκοι-Ονοματολογία</vt:lpstr>
      <vt:lpstr>Καλοήθεις Όγκοι-Ονοματολογία</vt:lpstr>
      <vt:lpstr>Διαφάνεια 10</vt:lpstr>
      <vt:lpstr>Διαφάνεια 11</vt:lpstr>
      <vt:lpstr>Σωληνώδες Αδένωμα (Tubular adenoma)</vt:lpstr>
      <vt:lpstr>Λαχνωτό αδένωμα (Villous adenoma)</vt:lpstr>
      <vt:lpstr>Σωληνολαχνωτό αδένωμα (Tubulovillous adenoma)</vt:lpstr>
      <vt:lpstr>Διαφάνεια 15</vt:lpstr>
      <vt:lpstr>Κακοήθεις Όγκοι-Ονοματολογία</vt:lpstr>
      <vt:lpstr>Κακοήθεις Όγκοι-Ονοματολογία</vt:lpstr>
      <vt:lpstr>Ονοματολογία-Μεικτοί Όγκοι</vt:lpstr>
      <vt:lpstr>Ονοματολογία-Τεράτωμα</vt:lpstr>
      <vt:lpstr>Διαφάνεια 20</vt:lpstr>
      <vt:lpstr>Ονοματολογία-Προσοχή!</vt:lpstr>
      <vt:lpstr>Benign or Malignant?</vt:lpstr>
      <vt:lpstr>Διαφοροποίηση και Αναπλασία</vt:lpstr>
      <vt:lpstr>Διαφάνεια 24</vt:lpstr>
      <vt:lpstr>Διαφάνεια 25</vt:lpstr>
      <vt:lpstr>Διαφοροποίηση και Αναπλασία</vt:lpstr>
      <vt:lpstr>Διαφάνεια 27</vt:lpstr>
      <vt:lpstr>Διαφάνεια 28</vt:lpstr>
      <vt:lpstr>Διαφοροποίηση και Αναπλασία</vt:lpstr>
      <vt:lpstr>Διαφοροποίηση και Αναπλασία</vt:lpstr>
      <vt:lpstr>Διαφάνεια 31</vt:lpstr>
      <vt:lpstr>Διαφάνεια 32</vt:lpstr>
      <vt:lpstr>Ρυθμός ανάπτυξης</vt:lpstr>
      <vt:lpstr>Κλάσμα ανάπτυξης</vt:lpstr>
      <vt:lpstr>Τοπική Διήθηση – Καλοήθεις Όγκοι</vt:lpstr>
      <vt:lpstr>Διαφάνεια 36</vt:lpstr>
      <vt:lpstr>Τοπική Διήθηση-Κακοήθεις Όγκοι</vt:lpstr>
      <vt:lpstr>Διαφάνεια 38</vt:lpstr>
      <vt:lpstr>Διαφάνεια 39</vt:lpstr>
      <vt:lpstr>Μετάσταση</vt:lpstr>
      <vt:lpstr>Διασπορά στις σωματικές κοιλότητες και επιφάνειες</vt:lpstr>
      <vt:lpstr>Διαφάνεια 42</vt:lpstr>
      <vt:lpstr>Διαφάνεια 43</vt:lpstr>
      <vt:lpstr>Λεμφογενής διασπορά</vt:lpstr>
      <vt:lpstr>Λεμφογενής Διασπορά- Λεμφαδένας φρουρός</vt:lpstr>
      <vt:lpstr>Διαφάνεια 46</vt:lpstr>
      <vt:lpstr>Αιματογενής διασπορά</vt:lpstr>
      <vt:lpstr>Διαφάνεια 48</vt:lpstr>
      <vt:lpstr>Διαφάνεια 49</vt:lpstr>
      <vt:lpstr>Διαφάνεια 50</vt:lpstr>
      <vt:lpstr>Διαβάθμιση και σταδιοποίηση των όγκων</vt:lpstr>
      <vt:lpstr>Διαβάθμιση και σταδιοποίηση των όγκων</vt:lpstr>
      <vt:lpstr>Επιδράσεις των όγκων στον ξενιστή (1/2)</vt:lpstr>
      <vt:lpstr>Επιδράσεις των όγκων στον ξενιστή (2/2)</vt:lpstr>
      <vt:lpstr>Παρανεοπλασματικά Σύνδρομα</vt:lpstr>
      <vt:lpstr>Παρανεοπλασματικά Σύνδρομα</vt:lpstr>
      <vt:lpstr>Παρανεοπλασματικά Σύνδρομα</vt:lpstr>
      <vt:lpstr>Παρανεοπλασματικά  Σύνδρομα</vt:lpstr>
      <vt:lpstr>Παρανεοπλασματικά Σύνδρομα</vt:lpstr>
      <vt:lpstr>Παρανεοπλασματικά Σύνδρομα</vt:lpstr>
      <vt:lpstr>Παθολογοανατομική Διάγνωση των Όγκων</vt:lpstr>
      <vt:lpstr>Παθολογοανατομική Διάγνωση των Όγκων</vt:lpstr>
      <vt:lpstr>Παθολογοανατομική διάγνωση των Όγκων</vt:lpstr>
      <vt:lpstr>Διαφάνεια 64</vt:lpstr>
      <vt:lpstr>Παθολογοανατομική διάγνωση των Όγκων</vt:lpstr>
      <vt:lpstr>Διαφάνεια 66</vt:lpstr>
      <vt:lpstr>Ερωτήσεις</vt:lpstr>
      <vt:lpstr>Απαντήσεις</vt:lpstr>
      <vt:lpstr>Ερωτήσεις</vt:lpstr>
      <vt:lpstr>Απαντήσεις</vt:lpstr>
      <vt:lpstr>Διαφάνεια 71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ΝΕΟΠΛΑΣΜΑΤΑ</dc:title>
  <dc:creator>Dionysios Dellaportas</dc:creator>
  <cp:lastModifiedBy>Παθολογοανατομικό</cp:lastModifiedBy>
  <cp:revision>184</cp:revision>
  <dcterms:created xsi:type="dcterms:W3CDTF">2021-03-11T16:15:00Z</dcterms:created>
  <dcterms:modified xsi:type="dcterms:W3CDTF">2021-03-17T10:26:13Z</dcterms:modified>
</cp:coreProperties>
</file>