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21" r:id="rId3"/>
    <p:sldId id="326" r:id="rId4"/>
    <p:sldId id="327" r:id="rId5"/>
    <p:sldId id="328" r:id="rId6"/>
    <p:sldId id="329" r:id="rId7"/>
    <p:sldId id="330" r:id="rId8"/>
    <p:sldId id="312" r:id="rId9"/>
    <p:sldId id="331" r:id="rId10"/>
    <p:sldId id="332" r:id="rId11"/>
    <p:sldId id="333" r:id="rId12"/>
    <p:sldId id="334" r:id="rId13"/>
    <p:sldId id="314" r:id="rId14"/>
    <p:sldId id="269" r:id="rId15"/>
    <p:sldId id="315" r:id="rId16"/>
    <p:sldId id="322" r:id="rId17"/>
    <p:sldId id="274" r:id="rId18"/>
    <p:sldId id="275" r:id="rId19"/>
    <p:sldId id="299" r:id="rId20"/>
    <p:sldId id="276" r:id="rId21"/>
    <p:sldId id="277" r:id="rId22"/>
    <p:sldId id="316" r:id="rId23"/>
    <p:sldId id="279" r:id="rId24"/>
    <p:sldId id="281" r:id="rId25"/>
    <p:sldId id="282" r:id="rId26"/>
    <p:sldId id="283" r:id="rId27"/>
    <p:sldId id="280" r:id="rId28"/>
    <p:sldId id="300" r:id="rId29"/>
    <p:sldId id="301" r:id="rId30"/>
    <p:sldId id="284" r:id="rId31"/>
    <p:sldId id="293" r:id="rId32"/>
    <p:sldId id="294" r:id="rId33"/>
    <p:sldId id="296" r:id="rId34"/>
    <p:sldId id="335" r:id="rId35"/>
    <p:sldId id="336" r:id="rId36"/>
    <p:sldId id="287" r:id="rId37"/>
    <p:sldId id="289" r:id="rId38"/>
    <p:sldId id="337" r:id="rId39"/>
    <p:sldId id="290" r:id="rId40"/>
    <p:sldId id="319" r:id="rId41"/>
    <p:sldId id="305" r:id="rId42"/>
    <p:sldId id="320" r:id="rId43"/>
    <p:sldId id="323" r:id="rId44"/>
    <p:sldId id="304" r:id="rId45"/>
    <p:sldId id="324" r:id="rId46"/>
    <p:sldId id="325" r:id="rId47"/>
    <p:sldId id="338" r:id="rId48"/>
    <p:sldId id="306" r:id="rId49"/>
    <p:sldId id="298"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13" autoAdjust="0"/>
  </p:normalViewPr>
  <p:slideViewPr>
    <p:cSldViewPr>
      <p:cViewPr varScale="1">
        <p:scale>
          <a:sx n="61" d="100"/>
          <a:sy n="61" d="100"/>
        </p:scale>
        <p:origin x="165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373A41-8E41-4B51-BAB4-4D7C60BD8B78}" type="datetimeFigureOut">
              <a:rPr lang="el-GR" smtClean="0"/>
              <a:pPr/>
              <a:t>24/6/2022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B49B64-D2FC-49A5-8027-C76B4BD141CA}" type="slidenum">
              <a:rPr lang="el-GR" smtClean="0"/>
              <a:pPr/>
              <a:t>‹#›</a:t>
            </a:fld>
            <a:endParaRPr lang="el-GR"/>
          </a:p>
        </p:txBody>
      </p:sp>
    </p:spTree>
    <p:extLst>
      <p:ext uri="{BB962C8B-B14F-4D97-AF65-F5344CB8AC3E}">
        <p14:creationId xmlns:p14="http://schemas.microsoft.com/office/powerpoint/2010/main" val="356852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3600" b="0" i="0" u="none" strike="noStrike" kern="1200" cap="none" spc="0" normalizeH="0" baseline="0" noProof="0" dirty="0">
              <a:ln>
                <a:noFill/>
              </a:ln>
              <a:solidFill>
                <a:prstClr val="white"/>
              </a:solidFill>
              <a:effectLst/>
              <a:uLnTx/>
              <a:uFillTx/>
              <a:latin typeface="+mn-lt"/>
              <a:ea typeface="+mn-ea"/>
              <a:cs typeface="+mn-cs"/>
            </a:endParaRPr>
          </a:p>
        </p:txBody>
      </p:sp>
      <p:sp>
        <p:nvSpPr>
          <p:cNvPr id="4" name="Θέση αριθμού διαφάνειας 3"/>
          <p:cNvSpPr>
            <a:spLocks noGrp="1"/>
          </p:cNvSpPr>
          <p:nvPr>
            <p:ph type="sldNum" sz="quarter" idx="5"/>
          </p:nvPr>
        </p:nvSpPr>
        <p:spPr/>
        <p:txBody>
          <a:bodyPr/>
          <a:lstStyle/>
          <a:p>
            <a:fld id="{B7B49B64-D2FC-49A5-8027-C76B4BD141CA}"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199006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B49B64-D2FC-49A5-8027-C76B4BD141CA}" type="slidenum">
              <a:rPr lang="el-GR" smtClean="0">
                <a:solidFill>
                  <a:prstClr val="black"/>
                </a:solidFill>
              </a:rPr>
              <a:pPr/>
              <a:t>4</a:t>
            </a:fld>
            <a:endParaRPr lang="el-GR">
              <a:solidFill>
                <a:prstClr val="black"/>
              </a:solidFill>
            </a:endParaRPr>
          </a:p>
        </p:txBody>
      </p:sp>
    </p:spTree>
    <p:extLst>
      <p:ext uri="{BB962C8B-B14F-4D97-AF65-F5344CB8AC3E}">
        <p14:creationId xmlns:p14="http://schemas.microsoft.com/office/powerpoint/2010/main" val="615440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B49B64-D2FC-49A5-8027-C76B4BD141CA}" type="slidenum">
              <a:rPr lang="el-GR" smtClean="0">
                <a:solidFill>
                  <a:prstClr val="black"/>
                </a:solidFill>
              </a:rPr>
              <a:pPr/>
              <a:t>5</a:t>
            </a:fld>
            <a:endParaRPr lang="el-GR">
              <a:solidFill>
                <a:prstClr val="black"/>
              </a:solidFill>
            </a:endParaRPr>
          </a:p>
        </p:txBody>
      </p:sp>
    </p:spTree>
    <p:extLst>
      <p:ext uri="{BB962C8B-B14F-4D97-AF65-F5344CB8AC3E}">
        <p14:creationId xmlns:p14="http://schemas.microsoft.com/office/powerpoint/2010/main" val="243024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M checkpoint is also known as the spindle checkpoint: here, the cell examines whether all the sister chromatids are correctly attached to the spindle microtubules. Because the separation of the sister chromatids during anaphase is an irreversible step, the cycle will not proceed until all the chromosomes are firmly attached to at least two spindle fibers from opposite poles of the cell.</a:t>
            </a:r>
          </a:p>
          <a:p>
            <a:r>
              <a:rPr lang="en-US" dirty="0"/>
              <a:t>How does this checkpoint work? It seems that cells don't actually scan the metaphase plate to confirm that all of the chromosomes are there. Instead, they look for "straggler" chromosomes that are in the wrong place (e.g., floating around in the cytoplasm). If a chromosome is misplaced, the cell will pause mitosis, allowing time for the spindle to capture the stray chromosome.</a:t>
            </a:r>
          </a:p>
        </p:txBody>
      </p:sp>
      <p:sp>
        <p:nvSpPr>
          <p:cNvPr id="4" name="Θέση αριθμού διαφάνειας 3"/>
          <p:cNvSpPr>
            <a:spLocks noGrp="1"/>
          </p:cNvSpPr>
          <p:nvPr>
            <p:ph type="sldNum" sz="quarter" idx="10"/>
          </p:nvPr>
        </p:nvSpPr>
        <p:spPr/>
        <p:txBody>
          <a:bodyPr/>
          <a:lstStyle/>
          <a:p>
            <a:fld id="{B7B49B64-D2FC-49A5-8027-C76B4BD141CA}" type="slidenum">
              <a:rPr lang="el-GR" smtClean="0"/>
              <a:pPr/>
              <a:t>12</a:t>
            </a:fld>
            <a:endParaRPr lang="el-GR"/>
          </a:p>
        </p:txBody>
      </p:sp>
    </p:spTree>
    <p:extLst>
      <p:ext uri="{BB962C8B-B14F-4D97-AF65-F5344CB8AC3E}">
        <p14:creationId xmlns:p14="http://schemas.microsoft.com/office/powerpoint/2010/main" val="37856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7B49B64-D2FC-49A5-8027-C76B4BD141CA}" type="slidenum">
              <a:rPr lang="el-GR" smtClean="0"/>
              <a:pPr/>
              <a:t>17</a:t>
            </a:fld>
            <a:endParaRPr lang="el-GR"/>
          </a:p>
        </p:txBody>
      </p:sp>
    </p:spTree>
    <p:extLst>
      <p:ext uri="{BB962C8B-B14F-4D97-AF65-F5344CB8AC3E}">
        <p14:creationId xmlns:p14="http://schemas.microsoft.com/office/powerpoint/2010/main" val="370835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i="0" dirty="0">
                <a:solidFill>
                  <a:srgbClr val="FFFFFF"/>
                </a:solidFill>
                <a:effectLst/>
                <a:latin typeface="Arial"/>
              </a:rPr>
              <a:t>cervical intraepithelial neoplasia II (CIN II) involving the transformation zone. Note cytoplasmic maturation at the upper layer and the abrupt transition from dysplastic squamous epithelium to benign columnar epithelium (left) (40x).</a:t>
            </a:r>
            <a:endParaRPr lang="en-US" dirty="0"/>
          </a:p>
        </p:txBody>
      </p:sp>
      <p:sp>
        <p:nvSpPr>
          <p:cNvPr id="4" name="Θέση αριθμού διαφάνειας 3"/>
          <p:cNvSpPr>
            <a:spLocks noGrp="1"/>
          </p:cNvSpPr>
          <p:nvPr>
            <p:ph type="sldNum" sz="quarter" idx="10"/>
          </p:nvPr>
        </p:nvSpPr>
        <p:spPr/>
        <p:txBody>
          <a:bodyPr/>
          <a:lstStyle/>
          <a:p>
            <a:fld id="{B7B49B64-D2FC-49A5-8027-C76B4BD141CA}" type="slidenum">
              <a:rPr lang="el-GR" smtClean="0"/>
              <a:pPr/>
              <a:t>38</a:t>
            </a:fld>
            <a:endParaRPr lang="el-GR"/>
          </a:p>
        </p:txBody>
      </p:sp>
    </p:spTree>
    <p:extLst>
      <p:ext uri="{BB962C8B-B14F-4D97-AF65-F5344CB8AC3E}">
        <p14:creationId xmlns:p14="http://schemas.microsoft.com/office/powerpoint/2010/main" val="71920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B7B49B64-D2FC-49A5-8027-C76B4BD141CA}" type="slidenum">
              <a:rPr lang="el-GR" smtClean="0"/>
              <a:pPr/>
              <a:t>40</a:t>
            </a:fld>
            <a:endParaRPr lang="el-GR"/>
          </a:p>
        </p:txBody>
      </p:sp>
    </p:spTree>
    <p:extLst>
      <p:ext uri="{BB962C8B-B14F-4D97-AF65-F5344CB8AC3E}">
        <p14:creationId xmlns:p14="http://schemas.microsoft.com/office/powerpoint/2010/main" val="24332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Vulva, vagina</a:t>
            </a:r>
            <a:endParaRPr lang="el-GR" dirty="0"/>
          </a:p>
        </p:txBody>
      </p:sp>
      <p:sp>
        <p:nvSpPr>
          <p:cNvPr id="4" name="Θέση αριθμού διαφάνειας 3"/>
          <p:cNvSpPr>
            <a:spLocks noGrp="1"/>
          </p:cNvSpPr>
          <p:nvPr>
            <p:ph type="sldNum" sz="quarter" idx="10"/>
          </p:nvPr>
        </p:nvSpPr>
        <p:spPr/>
        <p:txBody>
          <a:bodyPr/>
          <a:lstStyle/>
          <a:p>
            <a:fld id="{B7B49B64-D2FC-49A5-8027-C76B4BD141CA}" type="slidenum">
              <a:rPr lang="el-GR" smtClean="0"/>
              <a:pPr/>
              <a:t>42</a:t>
            </a:fld>
            <a:endParaRPr lang="el-GR"/>
          </a:p>
        </p:txBody>
      </p:sp>
    </p:spTree>
    <p:extLst>
      <p:ext uri="{BB962C8B-B14F-4D97-AF65-F5344CB8AC3E}">
        <p14:creationId xmlns:p14="http://schemas.microsoft.com/office/powerpoint/2010/main" val="114856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C5486B12-EEAC-4B62-BC57-7B517E8DCA8F}" type="datetimeFigureOut">
              <a:rPr lang="el-GR" smtClean="0"/>
              <a:pPr/>
              <a:t>24/6/2022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5486B12-EEAC-4B62-BC57-7B517E8DCA8F}" type="datetimeFigureOut">
              <a:rPr lang="el-GR" smtClean="0"/>
              <a:pPr/>
              <a:t>24/6/2022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5486B12-EEAC-4B62-BC57-7B517E8DCA8F}" type="datetimeFigureOut">
              <a:rPr lang="el-GR" smtClean="0"/>
              <a:pPr/>
              <a:t>24/6/2022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7868276-297B-489A-83DC-667CA7C4B204}"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5486B12-EEAC-4B62-BC57-7B517E8DCA8F}" type="datetimeFigureOut">
              <a:rPr lang="el-GR" smtClean="0"/>
              <a:pPr/>
              <a:t>24/6/2022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486B12-EEAC-4B62-BC57-7B517E8DCA8F}" type="datetimeFigureOut">
              <a:rPr lang="el-GR" smtClean="0"/>
              <a:pPr/>
              <a:t>24/6/2022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C5486B12-EEAC-4B62-BC57-7B517E8DCA8F}" type="datetimeFigureOut">
              <a:rPr lang="el-GR" smtClean="0"/>
              <a:pPr/>
              <a:t>24/6/2022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C5486B12-EEAC-4B62-BC57-7B517E8DCA8F}" type="datetimeFigureOut">
              <a:rPr lang="el-GR" smtClean="0"/>
              <a:pPr/>
              <a:t>24/6/2022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C5486B12-EEAC-4B62-BC57-7B517E8DCA8F}" type="datetimeFigureOut">
              <a:rPr lang="el-GR" smtClean="0"/>
              <a:pPr/>
              <a:t>24/6/2022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86B12-EEAC-4B62-BC57-7B517E8DCA8F}" type="datetimeFigureOut">
              <a:rPr lang="el-GR" smtClean="0"/>
              <a:pPr/>
              <a:t>24/6/2022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486B12-EEAC-4B62-BC57-7B517E8DCA8F}" type="datetimeFigureOut">
              <a:rPr lang="el-GR" smtClean="0"/>
              <a:pPr/>
              <a:t>24/6/2022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486B12-EEAC-4B62-BC57-7B517E8DCA8F}" type="datetimeFigureOut">
              <a:rPr lang="el-GR" smtClean="0"/>
              <a:pPr/>
              <a:t>24/6/2022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B447A96-39DC-455D-BA73-39F6096D72E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86B12-EEAC-4B62-BC57-7B517E8DCA8F}" type="datetimeFigureOut">
              <a:rPr lang="el-GR" smtClean="0"/>
              <a:pPr/>
              <a:t>24/6/2022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47A96-39DC-455D-BA73-39F6096D72E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hyperlink" Target="http://screening.iarc.fr/atlashisto_detail.php?flag=1&amp;lang=1&amp;Id=00003828&amp;cat=B3" TargetMode="External"/><Relationship Id="rId1" Type="http://schemas.openxmlformats.org/officeDocument/2006/relationships/slideLayout" Target="../slideLayouts/slideLayout12.xml"/><Relationship Id="rId6" Type="http://schemas.openxmlformats.org/officeDocument/2006/relationships/hyperlink" Target="http://screening.iarc.fr/atlashisto_detail.php?flag=1&amp;lang=1&amp;Id=hexocole&amp;cat=B2" TargetMode="External"/><Relationship Id="rId5" Type="http://schemas.openxmlformats.org/officeDocument/2006/relationships/image" Target="../media/image19.jpeg"/><Relationship Id="rId4" Type="http://schemas.openxmlformats.org/officeDocument/2006/relationships/hyperlink" Target="http://screening.iarc.fr/atlashisto_detail.php?flag=1&amp;lang=1&amp;Id=h0006625&amp;cat=B3"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84784"/>
            <a:ext cx="7772400" cy="1470025"/>
          </a:xfrm>
        </p:spPr>
        <p:txBody>
          <a:bodyPr>
            <a:normAutofit fontScale="90000"/>
          </a:bodyPr>
          <a:lstStyle/>
          <a:p>
            <a:r>
              <a:rPr lang="el-GR" b="1" dirty="0">
                <a:solidFill>
                  <a:schemeClr val="bg1"/>
                </a:solidFill>
              </a:rPr>
              <a:t>Διαταραχές κυτταρικής αύξησης και διαφοροποίησης</a:t>
            </a:r>
            <a:br>
              <a:rPr lang="el-GR" b="1" dirty="0">
                <a:solidFill>
                  <a:schemeClr val="bg1"/>
                </a:solidFill>
              </a:rPr>
            </a:br>
            <a:r>
              <a:rPr lang="el-GR" b="1" dirty="0">
                <a:solidFill>
                  <a:schemeClr val="bg1"/>
                </a:solidFill>
              </a:rPr>
              <a:t>Ατροφία-υπερτροφία-υπερπλασία-μετάπλαση-δυσπλασία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60648"/>
            <a:ext cx="7914926" cy="6367036"/>
          </a:xfrm>
          <a:prstGeom prst="rect">
            <a:avLst/>
          </a:prstGeom>
          <a:solidFill>
            <a:schemeClr val="bg1"/>
          </a:solidFill>
          <a:ln>
            <a:noFill/>
          </a:ln>
          <a:effectLst/>
        </p:spPr>
      </p:pic>
    </p:spTree>
    <p:extLst>
      <p:ext uri="{BB962C8B-B14F-4D97-AF65-F5344CB8AC3E}">
        <p14:creationId xmlns:p14="http://schemas.microsoft.com/office/powerpoint/2010/main" val="416212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5871" y="168228"/>
            <a:ext cx="5764441" cy="6573140"/>
          </a:xfrm>
          <a:prstGeom prst="rect">
            <a:avLst/>
          </a:prstGeom>
          <a:solidFill>
            <a:schemeClr val="bg1"/>
          </a:solidFill>
          <a:ln>
            <a:noFill/>
          </a:ln>
          <a:effectLst/>
        </p:spPr>
      </p:pic>
    </p:spTree>
    <p:extLst>
      <p:ext uri="{BB962C8B-B14F-4D97-AF65-F5344CB8AC3E}">
        <p14:creationId xmlns:p14="http://schemas.microsoft.com/office/powerpoint/2010/main" val="350396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76196"/>
            <a:ext cx="6768752" cy="6177140"/>
          </a:xfrm>
          <a:prstGeom prst="rect">
            <a:avLst/>
          </a:prstGeom>
          <a:solidFill>
            <a:schemeClr val="bg1"/>
          </a:solidFill>
          <a:ln>
            <a:noFill/>
          </a:ln>
          <a:effectLst/>
        </p:spPr>
      </p:pic>
    </p:spTree>
    <p:extLst>
      <p:ext uri="{BB962C8B-B14F-4D97-AF65-F5344CB8AC3E}">
        <p14:creationId xmlns:p14="http://schemas.microsoft.com/office/powerpoint/2010/main" val="1889446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fs.textcube.com/blog/3/37590/attach/XSmFDGA7in.jpg"/>
          <p:cNvPicPr>
            <a:picLocks noChangeAspect="1" noChangeArrowheads="1"/>
          </p:cNvPicPr>
          <p:nvPr/>
        </p:nvPicPr>
        <p:blipFill>
          <a:blip r:embed="rId2" cstate="print"/>
          <a:srcRect l="4454" t="25088" r="909" b="6338"/>
          <a:stretch>
            <a:fillRect/>
          </a:stretch>
        </p:blipFill>
        <p:spPr bwMode="auto">
          <a:xfrm>
            <a:off x="1547664" y="2060848"/>
            <a:ext cx="6120680" cy="2952328"/>
          </a:xfrm>
          <a:prstGeom prst="rect">
            <a:avLst/>
          </a:prstGeom>
          <a:noFill/>
        </p:spPr>
      </p:pic>
      <p:sp>
        <p:nvSpPr>
          <p:cNvPr id="3" name="Rectangle 2"/>
          <p:cNvSpPr/>
          <p:nvPr/>
        </p:nvSpPr>
        <p:spPr>
          <a:xfrm>
            <a:off x="1691680" y="2204864"/>
            <a:ext cx="108012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4" name="Rectangle 3"/>
          <p:cNvSpPr/>
          <p:nvPr/>
        </p:nvSpPr>
        <p:spPr>
          <a:xfrm>
            <a:off x="3275856" y="2204864"/>
            <a:ext cx="122413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 name="Rectangle 4"/>
          <p:cNvSpPr/>
          <p:nvPr/>
        </p:nvSpPr>
        <p:spPr>
          <a:xfrm>
            <a:off x="5724128" y="2276872"/>
            <a:ext cx="136815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TextBox 5"/>
          <p:cNvSpPr txBox="1"/>
          <p:nvPr/>
        </p:nvSpPr>
        <p:spPr>
          <a:xfrm>
            <a:off x="1403648" y="1628800"/>
            <a:ext cx="1512168" cy="400110"/>
          </a:xfrm>
          <a:prstGeom prst="rect">
            <a:avLst/>
          </a:prstGeom>
          <a:noFill/>
        </p:spPr>
        <p:txBody>
          <a:bodyPr wrap="square" rtlCol="0">
            <a:spAutoFit/>
          </a:bodyPr>
          <a:lstStyle/>
          <a:p>
            <a:r>
              <a:rPr lang="el-GR" sz="2000" b="1" dirty="0">
                <a:solidFill>
                  <a:prstClr val="white"/>
                </a:solidFill>
              </a:rPr>
              <a:t>Αυτοκρινής</a:t>
            </a:r>
          </a:p>
        </p:txBody>
      </p:sp>
      <p:sp>
        <p:nvSpPr>
          <p:cNvPr id="7" name="TextBox 6"/>
          <p:cNvSpPr txBox="1"/>
          <p:nvPr/>
        </p:nvSpPr>
        <p:spPr>
          <a:xfrm>
            <a:off x="3203848" y="1628800"/>
            <a:ext cx="1728192" cy="400110"/>
          </a:xfrm>
          <a:prstGeom prst="rect">
            <a:avLst/>
          </a:prstGeom>
          <a:noFill/>
        </p:spPr>
        <p:txBody>
          <a:bodyPr wrap="square" rtlCol="0">
            <a:spAutoFit/>
          </a:bodyPr>
          <a:lstStyle/>
          <a:p>
            <a:r>
              <a:rPr lang="el-GR" sz="2000" b="1" dirty="0">
                <a:solidFill>
                  <a:prstClr val="white"/>
                </a:solidFill>
              </a:rPr>
              <a:t>Παρακρινής</a:t>
            </a:r>
          </a:p>
        </p:txBody>
      </p:sp>
      <p:sp>
        <p:nvSpPr>
          <p:cNvPr id="8" name="TextBox 7"/>
          <p:cNvSpPr txBox="1"/>
          <p:nvPr/>
        </p:nvSpPr>
        <p:spPr>
          <a:xfrm>
            <a:off x="5364088" y="1628800"/>
            <a:ext cx="2016224" cy="400110"/>
          </a:xfrm>
          <a:prstGeom prst="rect">
            <a:avLst/>
          </a:prstGeom>
          <a:noFill/>
        </p:spPr>
        <p:txBody>
          <a:bodyPr wrap="square" rtlCol="0">
            <a:spAutoFit/>
          </a:bodyPr>
          <a:lstStyle/>
          <a:p>
            <a:r>
              <a:rPr lang="el-GR" sz="2000" b="1" dirty="0">
                <a:solidFill>
                  <a:prstClr val="white"/>
                </a:solidFill>
              </a:rPr>
              <a:t>Ενδοκρινής</a:t>
            </a:r>
          </a:p>
        </p:txBody>
      </p:sp>
      <p:sp>
        <p:nvSpPr>
          <p:cNvPr id="9" name="Rectangle 8"/>
          <p:cNvSpPr/>
          <p:nvPr/>
        </p:nvSpPr>
        <p:spPr>
          <a:xfrm>
            <a:off x="1835696" y="2492896"/>
            <a:ext cx="72008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0" name="Rectangle 9"/>
          <p:cNvSpPr/>
          <p:nvPr/>
        </p:nvSpPr>
        <p:spPr>
          <a:xfrm>
            <a:off x="3203848" y="2276872"/>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1" name="TextBox 10"/>
          <p:cNvSpPr txBox="1"/>
          <p:nvPr/>
        </p:nvSpPr>
        <p:spPr>
          <a:xfrm>
            <a:off x="1619672" y="2492896"/>
            <a:ext cx="1152128" cy="400110"/>
          </a:xfrm>
          <a:prstGeom prst="rect">
            <a:avLst/>
          </a:prstGeom>
          <a:noFill/>
        </p:spPr>
        <p:txBody>
          <a:bodyPr wrap="square" rtlCol="0">
            <a:spAutoFit/>
          </a:bodyPr>
          <a:lstStyle/>
          <a:p>
            <a:pPr algn="ctr"/>
            <a:r>
              <a:rPr lang="el-GR" sz="1000" b="1" dirty="0">
                <a:solidFill>
                  <a:prstClr val="black"/>
                </a:solidFill>
              </a:rPr>
              <a:t>Αυξητικοί παράγοντες</a:t>
            </a:r>
          </a:p>
        </p:txBody>
      </p:sp>
      <p:sp>
        <p:nvSpPr>
          <p:cNvPr id="12" name="TextBox 11"/>
          <p:cNvSpPr txBox="1"/>
          <p:nvPr/>
        </p:nvSpPr>
        <p:spPr>
          <a:xfrm>
            <a:off x="3707904" y="2420888"/>
            <a:ext cx="1152128" cy="400110"/>
          </a:xfrm>
          <a:prstGeom prst="rect">
            <a:avLst/>
          </a:prstGeom>
          <a:noFill/>
        </p:spPr>
        <p:txBody>
          <a:bodyPr wrap="square" rtlCol="0">
            <a:spAutoFit/>
          </a:bodyPr>
          <a:lstStyle/>
          <a:p>
            <a:pPr algn="ctr"/>
            <a:r>
              <a:rPr lang="el-GR" sz="1000" b="1" dirty="0">
                <a:solidFill>
                  <a:prstClr val="black"/>
                </a:solidFill>
              </a:rPr>
              <a:t>Αυξητικοί παράγοντες</a:t>
            </a:r>
          </a:p>
        </p:txBody>
      </p:sp>
      <p:sp>
        <p:nvSpPr>
          <p:cNvPr id="13" name="Rectangle 12"/>
          <p:cNvSpPr/>
          <p:nvPr/>
        </p:nvSpPr>
        <p:spPr>
          <a:xfrm>
            <a:off x="1907704" y="4725144"/>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4" name="TextBox 13"/>
          <p:cNvSpPr txBox="1"/>
          <p:nvPr/>
        </p:nvSpPr>
        <p:spPr>
          <a:xfrm>
            <a:off x="1907704" y="4653136"/>
            <a:ext cx="2880320" cy="246221"/>
          </a:xfrm>
          <a:prstGeom prst="rect">
            <a:avLst/>
          </a:prstGeom>
          <a:noFill/>
        </p:spPr>
        <p:txBody>
          <a:bodyPr wrap="square" rtlCol="0">
            <a:spAutoFit/>
          </a:bodyPr>
          <a:lstStyle/>
          <a:p>
            <a:r>
              <a:rPr lang="el-GR" sz="1000" b="1" dirty="0">
                <a:solidFill>
                  <a:prstClr val="black"/>
                </a:solidFill>
              </a:rPr>
              <a:t>Υποδοχείς</a:t>
            </a:r>
          </a:p>
        </p:txBody>
      </p:sp>
      <p:sp>
        <p:nvSpPr>
          <p:cNvPr id="15" name="Rectangle 14"/>
          <p:cNvSpPr/>
          <p:nvPr/>
        </p:nvSpPr>
        <p:spPr>
          <a:xfrm>
            <a:off x="5292080" y="2564904"/>
            <a:ext cx="187220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6" name="TextBox 15"/>
          <p:cNvSpPr txBox="1"/>
          <p:nvPr/>
        </p:nvSpPr>
        <p:spPr>
          <a:xfrm>
            <a:off x="5004048" y="2492896"/>
            <a:ext cx="1152128" cy="400110"/>
          </a:xfrm>
          <a:prstGeom prst="rect">
            <a:avLst/>
          </a:prstGeom>
          <a:noFill/>
        </p:spPr>
        <p:txBody>
          <a:bodyPr wrap="square" rtlCol="0">
            <a:spAutoFit/>
          </a:bodyPr>
          <a:lstStyle/>
          <a:p>
            <a:pPr algn="ctr"/>
            <a:r>
              <a:rPr lang="el-GR" sz="1000" b="1" dirty="0">
                <a:solidFill>
                  <a:prstClr val="black"/>
                </a:solidFill>
              </a:rPr>
              <a:t>Αυξητικοί παράγοντες</a:t>
            </a:r>
          </a:p>
        </p:txBody>
      </p:sp>
      <p:sp>
        <p:nvSpPr>
          <p:cNvPr id="17" name="TextBox 16"/>
          <p:cNvSpPr txBox="1"/>
          <p:nvPr/>
        </p:nvSpPr>
        <p:spPr>
          <a:xfrm>
            <a:off x="5940152" y="2636912"/>
            <a:ext cx="576064" cy="246221"/>
          </a:xfrm>
          <a:prstGeom prst="rect">
            <a:avLst/>
          </a:prstGeom>
          <a:noFill/>
        </p:spPr>
        <p:txBody>
          <a:bodyPr wrap="square" rtlCol="0">
            <a:spAutoFit/>
          </a:bodyPr>
          <a:lstStyle/>
          <a:p>
            <a:r>
              <a:rPr lang="el-GR" sz="1000" b="1" dirty="0">
                <a:solidFill>
                  <a:prstClr val="black"/>
                </a:solidFill>
              </a:rPr>
              <a:t>Αγγείο</a:t>
            </a:r>
          </a:p>
        </p:txBody>
      </p:sp>
      <p:sp>
        <p:nvSpPr>
          <p:cNvPr id="18" name="TextBox 17"/>
          <p:cNvSpPr txBox="1"/>
          <p:nvPr/>
        </p:nvSpPr>
        <p:spPr>
          <a:xfrm>
            <a:off x="6372200" y="2420888"/>
            <a:ext cx="936104" cy="400110"/>
          </a:xfrm>
          <a:prstGeom prst="rect">
            <a:avLst/>
          </a:prstGeom>
          <a:noFill/>
        </p:spPr>
        <p:txBody>
          <a:bodyPr wrap="square" rtlCol="0">
            <a:spAutoFit/>
          </a:bodyPr>
          <a:lstStyle/>
          <a:p>
            <a:pPr algn="ctr"/>
            <a:r>
              <a:rPr lang="el-GR" sz="1000" b="1" dirty="0">
                <a:solidFill>
                  <a:prstClr val="black"/>
                </a:solidFill>
              </a:rPr>
              <a:t>Κύτταρο στόχος</a:t>
            </a:r>
          </a:p>
        </p:txBody>
      </p:sp>
      <p:sp>
        <p:nvSpPr>
          <p:cNvPr id="19" name="Rectangle 18"/>
          <p:cNvSpPr/>
          <p:nvPr/>
        </p:nvSpPr>
        <p:spPr>
          <a:xfrm>
            <a:off x="5148064" y="4725144"/>
            <a:ext cx="10081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0" name="TextBox 19"/>
          <p:cNvSpPr txBox="1"/>
          <p:nvPr/>
        </p:nvSpPr>
        <p:spPr>
          <a:xfrm>
            <a:off x="5148064" y="4653136"/>
            <a:ext cx="1152128" cy="246221"/>
          </a:xfrm>
          <a:prstGeom prst="rect">
            <a:avLst/>
          </a:prstGeom>
          <a:noFill/>
        </p:spPr>
        <p:txBody>
          <a:bodyPr wrap="square" rtlCol="0">
            <a:spAutoFit/>
          </a:bodyPr>
          <a:lstStyle/>
          <a:p>
            <a:r>
              <a:rPr lang="el-GR" sz="1000" b="1" dirty="0">
                <a:solidFill>
                  <a:prstClr val="black"/>
                </a:solidFill>
              </a:rPr>
              <a:t>Βασική μεμβράνη</a:t>
            </a:r>
          </a:p>
        </p:txBody>
      </p:sp>
      <p:sp>
        <p:nvSpPr>
          <p:cNvPr id="21" name="Rectangle 20"/>
          <p:cNvSpPr/>
          <p:nvPr/>
        </p:nvSpPr>
        <p:spPr>
          <a:xfrm>
            <a:off x="6300192" y="4437112"/>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2" name="TextBox 21"/>
          <p:cNvSpPr txBox="1"/>
          <p:nvPr/>
        </p:nvSpPr>
        <p:spPr>
          <a:xfrm>
            <a:off x="6156176" y="4365104"/>
            <a:ext cx="1080120" cy="400110"/>
          </a:xfrm>
          <a:prstGeom prst="rect">
            <a:avLst/>
          </a:prstGeom>
          <a:noFill/>
        </p:spPr>
        <p:txBody>
          <a:bodyPr wrap="square" rtlCol="0">
            <a:spAutoFit/>
          </a:bodyPr>
          <a:lstStyle/>
          <a:p>
            <a:pPr algn="ctr"/>
            <a:r>
              <a:rPr lang="el-GR" sz="1000" b="1" dirty="0">
                <a:solidFill>
                  <a:prstClr val="black"/>
                </a:solidFill>
              </a:rPr>
              <a:t>Ενδοθηλιακό κύτταρο</a:t>
            </a:r>
          </a:p>
        </p:txBody>
      </p:sp>
      <p:sp>
        <p:nvSpPr>
          <p:cNvPr id="2" name="Ορθογώνιο 1"/>
          <p:cNvSpPr/>
          <p:nvPr/>
        </p:nvSpPr>
        <p:spPr>
          <a:xfrm>
            <a:off x="1187624" y="620688"/>
            <a:ext cx="6984776" cy="584775"/>
          </a:xfrm>
          <a:prstGeom prst="rect">
            <a:avLst/>
          </a:prstGeom>
        </p:spPr>
        <p:txBody>
          <a:bodyPr wrap="square">
            <a:spAutoFit/>
          </a:bodyPr>
          <a:lstStyle/>
          <a:p>
            <a:pPr algn="ctr"/>
            <a:r>
              <a:rPr lang="el-GR" sz="3200" dirty="0">
                <a:solidFill>
                  <a:srgbClr val="FFFF00"/>
                </a:solidFill>
              </a:rPr>
              <a:t>Ρύθμιση κυτταρικού κύκλου</a:t>
            </a:r>
            <a:endParaRPr lang="el-GR" dirty="0"/>
          </a:p>
        </p:txBody>
      </p:sp>
      <p:sp>
        <p:nvSpPr>
          <p:cNvPr id="23" name="Ορθογώνιο 22"/>
          <p:cNvSpPr/>
          <p:nvPr/>
        </p:nvSpPr>
        <p:spPr>
          <a:xfrm>
            <a:off x="179512" y="5315724"/>
            <a:ext cx="8748464" cy="461665"/>
          </a:xfrm>
          <a:prstGeom prst="rect">
            <a:avLst/>
          </a:prstGeom>
        </p:spPr>
        <p:txBody>
          <a:bodyPr wrap="square">
            <a:spAutoFit/>
          </a:bodyPr>
          <a:lstStyle/>
          <a:p>
            <a:pPr lvl="0"/>
            <a:r>
              <a:rPr lang="el-GR" sz="2400" b="1" dirty="0">
                <a:solidFill>
                  <a:srgbClr val="66FF66"/>
                </a:solidFill>
              </a:rPr>
              <a:t>Αυξητικοί Παράγοντες =&gt;Μικρές πρωτεΐνες ή </a:t>
            </a:r>
            <a:r>
              <a:rPr lang="el-GR" sz="2400" b="1" dirty="0" err="1">
                <a:solidFill>
                  <a:srgbClr val="66FF66"/>
                </a:solidFill>
              </a:rPr>
              <a:t>πολυπεπτιδικά</a:t>
            </a:r>
            <a:r>
              <a:rPr lang="el-GR" sz="2400" b="1" dirty="0">
                <a:solidFill>
                  <a:srgbClr val="66FF66"/>
                </a:solidFill>
              </a:rPr>
              <a:t> μόρια</a:t>
            </a:r>
          </a:p>
        </p:txBody>
      </p:sp>
    </p:spTree>
    <p:extLst>
      <p:ext uri="{BB962C8B-B14F-4D97-AF65-F5344CB8AC3E}">
        <p14:creationId xmlns:p14="http://schemas.microsoft.com/office/powerpoint/2010/main" val="237050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79909"/>
            <a:ext cx="8712968" cy="1384995"/>
          </a:xfrm>
          <a:prstGeom prst="rect">
            <a:avLst/>
          </a:prstGeom>
          <a:noFill/>
          <a:ln w="28575">
            <a:solidFill>
              <a:srgbClr val="C00000"/>
            </a:solidFill>
          </a:ln>
        </p:spPr>
        <p:txBody>
          <a:bodyPr wrap="square" rtlCol="0">
            <a:spAutoFit/>
          </a:bodyPr>
          <a:lstStyle/>
          <a:p>
            <a:pPr algn="ctr"/>
            <a:r>
              <a:rPr lang="el-GR" sz="2800" b="1" dirty="0">
                <a:solidFill>
                  <a:srgbClr val="FFFF00"/>
                </a:solidFill>
              </a:rPr>
              <a:t>Πολλοί ιστοί απαντούν σε παθολογικές καταστάσεις τροποποιώντας το ρυθμό πολλαπλασιασμού των κυττάρων τους</a:t>
            </a:r>
          </a:p>
        </p:txBody>
      </p:sp>
      <p:sp>
        <p:nvSpPr>
          <p:cNvPr id="3" name="TextBox 2"/>
          <p:cNvSpPr txBox="1"/>
          <p:nvPr/>
        </p:nvSpPr>
        <p:spPr>
          <a:xfrm>
            <a:off x="683568" y="2780928"/>
            <a:ext cx="7848872" cy="1697068"/>
          </a:xfrm>
          <a:prstGeom prst="rect">
            <a:avLst/>
          </a:prstGeom>
          <a:noFill/>
        </p:spPr>
        <p:txBody>
          <a:bodyPr wrap="square" rtlCol="0">
            <a:spAutoFit/>
          </a:bodyPr>
          <a:lstStyle/>
          <a:p>
            <a:pPr>
              <a:lnSpc>
                <a:spcPct val="150000"/>
              </a:lnSpc>
              <a:buClr>
                <a:srgbClr val="FFFF00"/>
              </a:buClr>
              <a:buFont typeface="Wingdings" pitchFamily="2" charset="2"/>
              <a:buChar char="Ø"/>
            </a:pPr>
            <a:r>
              <a:rPr lang="el-GR" sz="2400" b="1" dirty="0">
                <a:solidFill>
                  <a:schemeClr val="bg1"/>
                </a:solidFill>
              </a:rPr>
              <a:t> Κινητοποίηση κυττάρων της </a:t>
            </a:r>
            <a:r>
              <a:rPr lang="en-US" sz="2400" b="1" dirty="0">
                <a:solidFill>
                  <a:schemeClr val="bg1"/>
                </a:solidFill>
              </a:rPr>
              <a:t>G</a:t>
            </a:r>
            <a:r>
              <a:rPr lang="en-US" sz="2400" b="1" baseline="-25000" dirty="0">
                <a:solidFill>
                  <a:schemeClr val="bg1"/>
                </a:solidFill>
              </a:rPr>
              <a:t>0</a:t>
            </a:r>
            <a:r>
              <a:rPr lang="en-US" sz="2400" b="1" dirty="0">
                <a:solidFill>
                  <a:schemeClr val="bg1"/>
                </a:solidFill>
              </a:rPr>
              <a:t> </a:t>
            </a:r>
            <a:r>
              <a:rPr lang="el-GR" sz="2400" b="1" dirty="0">
                <a:solidFill>
                  <a:schemeClr val="bg1"/>
                </a:solidFill>
              </a:rPr>
              <a:t>φάσης</a:t>
            </a:r>
          </a:p>
          <a:p>
            <a:pPr>
              <a:lnSpc>
                <a:spcPct val="150000"/>
              </a:lnSpc>
              <a:buClr>
                <a:srgbClr val="FFFF00"/>
              </a:buClr>
              <a:buFont typeface="Wingdings" pitchFamily="2" charset="2"/>
              <a:buChar char="Ø"/>
            </a:pPr>
            <a:r>
              <a:rPr lang="el-GR" sz="2400" b="1" dirty="0">
                <a:solidFill>
                  <a:schemeClr val="bg1"/>
                </a:solidFill>
              </a:rPr>
              <a:t> Τροποποίηση του χρόνου εως τη φάση της μίτωσης</a:t>
            </a:r>
          </a:p>
          <a:p>
            <a:pPr>
              <a:lnSpc>
                <a:spcPct val="150000"/>
              </a:lnSpc>
              <a:buClr>
                <a:srgbClr val="FFFF00"/>
              </a:buClr>
              <a:buFont typeface="Wingdings" pitchFamily="2" charset="2"/>
              <a:buChar char="Ø"/>
            </a:pPr>
            <a:r>
              <a:rPr lang="el-GR" sz="2400" b="1" dirty="0">
                <a:solidFill>
                  <a:schemeClr val="bg1"/>
                </a:solidFill>
              </a:rPr>
              <a:t> Αύξηση του αριθμού των κυττάρων στον κυτταρικό κύκλο</a:t>
            </a:r>
          </a:p>
        </p:txBody>
      </p:sp>
      <p:sp>
        <p:nvSpPr>
          <p:cNvPr id="4" name="TextBox 3"/>
          <p:cNvSpPr txBox="1"/>
          <p:nvPr/>
        </p:nvSpPr>
        <p:spPr>
          <a:xfrm>
            <a:off x="1907704" y="4653136"/>
            <a:ext cx="7632848" cy="461665"/>
          </a:xfrm>
          <a:prstGeom prst="rect">
            <a:avLst/>
          </a:prstGeom>
          <a:noFill/>
        </p:spPr>
        <p:txBody>
          <a:bodyPr wrap="square" rtlCol="0">
            <a:spAutoFit/>
          </a:bodyPr>
          <a:lstStyle/>
          <a:p>
            <a:r>
              <a:rPr lang="el-GR" sz="2400" b="1" dirty="0">
                <a:solidFill>
                  <a:srgbClr val="66FF66"/>
                </a:solidFill>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FFFF00"/>
                </a:solidFill>
              </a:rPr>
              <a:t>Απόπτωση</a:t>
            </a:r>
          </a:p>
        </p:txBody>
      </p:sp>
      <p:sp>
        <p:nvSpPr>
          <p:cNvPr id="3" name="Θέση περιεχομένου 2"/>
          <p:cNvSpPr>
            <a:spLocks noGrp="1"/>
          </p:cNvSpPr>
          <p:nvPr>
            <p:ph idx="1"/>
          </p:nvPr>
        </p:nvSpPr>
        <p:spPr/>
        <p:txBody>
          <a:bodyPr>
            <a:normAutofit/>
          </a:bodyPr>
          <a:lstStyle/>
          <a:p>
            <a:pPr>
              <a:lnSpc>
                <a:spcPct val="150000"/>
              </a:lnSpc>
            </a:pPr>
            <a:r>
              <a:rPr lang="el-GR" sz="2800" dirty="0">
                <a:solidFill>
                  <a:schemeClr val="bg1"/>
                </a:solidFill>
              </a:rPr>
              <a:t>Προγραμματισμένος κυτταρικός θάνατος</a:t>
            </a:r>
          </a:p>
          <a:p>
            <a:pPr>
              <a:lnSpc>
                <a:spcPct val="150000"/>
              </a:lnSpc>
            </a:pPr>
            <a:r>
              <a:rPr lang="el-GR" sz="2800" dirty="0">
                <a:solidFill>
                  <a:schemeClr val="bg1"/>
                </a:solidFill>
              </a:rPr>
              <a:t>Βασικός μηχανισμός της εμβρυϊκής διάπλασης</a:t>
            </a:r>
          </a:p>
          <a:p>
            <a:pPr>
              <a:lnSpc>
                <a:spcPct val="150000"/>
              </a:lnSpc>
            </a:pPr>
            <a:r>
              <a:rPr lang="el-GR" sz="2800" dirty="0">
                <a:solidFill>
                  <a:schemeClr val="bg1"/>
                </a:solidFill>
              </a:rPr>
              <a:t>Καταστολή </a:t>
            </a:r>
            <a:r>
              <a:rPr lang="el-GR" sz="2800" dirty="0" err="1">
                <a:solidFill>
                  <a:schemeClr val="bg1"/>
                </a:solidFill>
              </a:rPr>
              <a:t>ογκογένεσης</a:t>
            </a:r>
            <a:endParaRPr lang="el-GR" sz="2800" dirty="0">
              <a:solidFill>
                <a:schemeClr val="bg1"/>
              </a:solidFill>
            </a:endParaRPr>
          </a:p>
          <a:p>
            <a:pPr>
              <a:lnSpc>
                <a:spcPct val="150000"/>
              </a:lnSpc>
            </a:pPr>
            <a:r>
              <a:rPr lang="el-GR" sz="2800" dirty="0">
                <a:solidFill>
                  <a:schemeClr val="bg1"/>
                </a:solidFill>
              </a:rPr>
              <a:t>Καρκίνος: ανικανότητα των κυττάρων να υποστούν απόπτωσ</a:t>
            </a:r>
            <a:r>
              <a:rPr lang="el-GR" dirty="0">
                <a:solidFill>
                  <a:schemeClr val="bg1"/>
                </a:solidFill>
              </a:rPr>
              <a:t>η </a:t>
            </a:r>
          </a:p>
        </p:txBody>
      </p:sp>
    </p:spTree>
    <p:extLst>
      <p:ext uri="{BB962C8B-B14F-4D97-AF65-F5344CB8AC3E}">
        <p14:creationId xmlns:p14="http://schemas.microsoft.com/office/powerpoint/2010/main" val="536899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C7DAF9B-3D4B-4CCB-B986-10CE42CB667A}"/>
              </a:ext>
            </a:extLst>
          </p:cNvPr>
          <p:cNvSpPr>
            <a:spLocks noGrp="1"/>
          </p:cNvSpPr>
          <p:nvPr>
            <p:ph type="title"/>
          </p:nvPr>
        </p:nvSpPr>
        <p:spPr>
          <a:xfrm>
            <a:off x="722313" y="1850901"/>
            <a:ext cx="7772400" cy="1362075"/>
          </a:xfrm>
        </p:spPr>
        <p:txBody>
          <a:bodyPr>
            <a:normAutofit/>
          </a:bodyPr>
          <a:lstStyle/>
          <a:p>
            <a:pPr algn="ctr"/>
            <a:r>
              <a:rPr lang="el-GR" sz="4400" cap="none" spc="600" dirty="0">
                <a:solidFill>
                  <a:schemeClr val="bg1"/>
                </a:solidFill>
              </a:rPr>
              <a:t>Διαταραχές</a:t>
            </a:r>
          </a:p>
        </p:txBody>
      </p:sp>
      <p:sp>
        <p:nvSpPr>
          <p:cNvPr id="5" name="Θέση κειμένου 4">
            <a:extLst>
              <a:ext uri="{FF2B5EF4-FFF2-40B4-BE49-F238E27FC236}">
                <a16:creationId xmlns:a16="http://schemas.microsoft.com/office/drawing/2014/main" id="{9A0B924B-6246-41EA-9195-31C67613ED9D}"/>
              </a:ext>
            </a:extLst>
          </p:cNvPr>
          <p:cNvSpPr>
            <a:spLocks noGrp="1"/>
          </p:cNvSpPr>
          <p:nvPr>
            <p:ph type="body" idx="1"/>
          </p:nvPr>
        </p:nvSpPr>
        <p:spPr/>
        <p:txBody>
          <a:bodyPr/>
          <a:lstStyle/>
          <a:p>
            <a:r>
              <a:rPr lang="el-GR" dirty="0"/>
              <a:t>Δ</a:t>
            </a:r>
          </a:p>
        </p:txBody>
      </p:sp>
    </p:spTree>
    <p:extLst>
      <p:ext uri="{BB962C8B-B14F-4D97-AF65-F5344CB8AC3E}">
        <p14:creationId xmlns:p14="http://schemas.microsoft.com/office/powerpoint/2010/main" val="168315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2" y="548680"/>
            <a:ext cx="6408712" cy="646331"/>
          </a:xfrm>
          <a:prstGeom prst="rect">
            <a:avLst/>
          </a:prstGeom>
          <a:noFill/>
        </p:spPr>
        <p:txBody>
          <a:bodyPr wrap="square" rtlCol="0">
            <a:spAutoFit/>
          </a:bodyPr>
          <a:lstStyle/>
          <a:p>
            <a:r>
              <a:rPr lang="el-GR" sz="3600" b="1" dirty="0">
                <a:solidFill>
                  <a:srgbClr val="FFFF00"/>
                </a:solidFill>
              </a:rPr>
              <a:t>Ατροφία</a:t>
            </a:r>
          </a:p>
        </p:txBody>
      </p:sp>
      <p:sp>
        <p:nvSpPr>
          <p:cNvPr id="3" name="TextBox 2"/>
          <p:cNvSpPr txBox="1"/>
          <p:nvPr/>
        </p:nvSpPr>
        <p:spPr>
          <a:xfrm>
            <a:off x="971600" y="1340768"/>
            <a:ext cx="7632848" cy="1200329"/>
          </a:xfrm>
          <a:prstGeom prst="rect">
            <a:avLst/>
          </a:prstGeom>
          <a:noFill/>
        </p:spPr>
        <p:txBody>
          <a:bodyPr wrap="square" rtlCol="0">
            <a:spAutoFit/>
          </a:bodyPr>
          <a:lstStyle/>
          <a:p>
            <a:pPr marL="342900" indent="-342900">
              <a:buFont typeface="Arial" panose="020B0604020202020204" pitchFamily="34" charset="0"/>
              <a:buChar char="•"/>
            </a:pPr>
            <a:r>
              <a:rPr lang="el-GR" sz="2400" b="1" dirty="0">
                <a:solidFill>
                  <a:schemeClr val="bg1"/>
                </a:solidFill>
              </a:rPr>
              <a:t>Ελάττωση μεγέθους ενός ιστού ή ενός οργάνου</a:t>
            </a:r>
          </a:p>
          <a:p>
            <a:endParaRPr lang="el-GR" sz="2400" b="1" dirty="0">
              <a:solidFill>
                <a:schemeClr val="bg1"/>
              </a:solidFill>
            </a:endParaRPr>
          </a:p>
          <a:p>
            <a:pPr marL="342900" indent="-342900">
              <a:buFont typeface="Arial" panose="020B0604020202020204" pitchFamily="34" charset="0"/>
              <a:buChar char="•"/>
            </a:pPr>
            <a:r>
              <a:rPr lang="el-GR" sz="2400" b="1" dirty="0">
                <a:solidFill>
                  <a:schemeClr val="bg1"/>
                </a:solidFill>
              </a:rPr>
              <a:t>Σμίκρυνση κυττάρων ή  ελάττωση αριθμού </a:t>
            </a:r>
          </a:p>
        </p:txBody>
      </p:sp>
      <p:sp>
        <p:nvSpPr>
          <p:cNvPr id="4" name="TextBox 3"/>
          <p:cNvSpPr txBox="1"/>
          <p:nvPr/>
        </p:nvSpPr>
        <p:spPr>
          <a:xfrm>
            <a:off x="611560" y="3068960"/>
            <a:ext cx="8064896" cy="2246769"/>
          </a:xfrm>
          <a:prstGeom prst="rect">
            <a:avLst/>
          </a:prstGeom>
          <a:noFill/>
        </p:spPr>
        <p:txBody>
          <a:bodyPr wrap="square" rtlCol="0">
            <a:spAutoFit/>
          </a:bodyPr>
          <a:lstStyle/>
          <a:p>
            <a:r>
              <a:rPr lang="el-GR" sz="2400" b="1" dirty="0">
                <a:solidFill>
                  <a:srgbClr val="FFFF00"/>
                </a:solidFill>
              </a:rPr>
              <a:t>Φυσιολογική: </a:t>
            </a:r>
            <a:r>
              <a:rPr lang="el-GR" sz="2400" b="1" dirty="0">
                <a:solidFill>
                  <a:schemeClr val="bg1"/>
                </a:solidFill>
              </a:rPr>
              <a:t>ατροφία των ενδομητρικών αδενίων  στην εμμηνόπαυση</a:t>
            </a:r>
          </a:p>
          <a:p>
            <a:r>
              <a:rPr lang="el-GR" sz="2400" b="1" dirty="0">
                <a:solidFill>
                  <a:srgbClr val="FFFF00"/>
                </a:solidFill>
              </a:rPr>
              <a:t>Παθολογική: </a:t>
            </a:r>
            <a:r>
              <a:rPr lang="el-GR" sz="2400" b="1" dirty="0">
                <a:solidFill>
                  <a:schemeClr val="bg1"/>
                </a:solidFill>
              </a:rPr>
              <a:t>ατροφία των σκελετικών μυών σε πολυομυελίτιδα</a:t>
            </a:r>
          </a:p>
          <a:p>
            <a:endParaRPr lang="el-GR" sz="2000" b="1" dirty="0">
              <a:solidFill>
                <a:schemeClr val="bg1"/>
              </a:solidFill>
            </a:endParaRPr>
          </a:p>
          <a:p>
            <a:endParaRPr lang="el-GR" sz="24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t1.gstatic.com/images?q=tbn:ANd9GcRWXxK8LR6RRpu8BI2gYSyEZvjHrQnonj3FlxXpTUceV8DhMQE&amp;t=1&amp;usg=__JVcMLBflXZ8-REsVtluNMkbLFNQ="/>
          <p:cNvPicPr>
            <a:picLocks noChangeAspect="1" noChangeArrowheads="1"/>
          </p:cNvPicPr>
          <p:nvPr/>
        </p:nvPicPr>
        <p:blipFill>
          <a:blip r:embed="rId2" cstate="print"/>
          <a:srcRect b="11330"/>
          <a:stretch>
            <a:fillRect/>
          </a:stretch>
        </p:blipFill>
        <p:spPr bwMode="auto">
          <a:xfrm>
            <a:off x="755576" y="1484784"/>
            <a:ext cx="3384376" cy="2697026"/>
          </a:xfrm>
          <a:prstGeom prst="rect">
            <a:avLst/>
          </a:prstGeom>
          <a:noFill/>
        </p:spPr>
      </p:pic>
      <p:pic>
        <p:nvPicPr>
          <p:cNvPr id="27652" name="Picture 4" descr="http://t1.gstatic.com/images?q=tbn:ANd9GcRb2f_rbKLm9A87KuoKx6XnmqJeyqhyoH8Le68wQOHt8FRGnxQ&amp;t=1&amp;usg=__KWtOD_sOEBgWy8cHXUtjF4gNMEA="/>
          <p:cNvPicPr>
            <a:picLocks noChangeAspect="1" noChangeArrowheads="1"/>
          </p:cNvPicPr>
          <p:nvPr/>
        </p:nvPicPr>
        <p:blipFill>
          <a:blip r:embed="rId3" cstate="print"/>
          <a:srcRect/>
          <a:stretch>
            <a:fillRect/>
          </a:stretch>
        </p:blipFill>
        <p:spPr bwMode="auto">
          <a:xfrm>
            <a:off x="4716016" y="1484784"/>
            <a:ext cx="3369383" cy="2592288"/>
          </a:xfrm>
          <a:prstGeom prst="rect">
            <a:avLst/>
          </a:prstGeom>
          <a:noFill/>
        </p:spPr>
      </p:pic>
      <p:sp>
        <p:nvSpPr>
          <p:cNvPr id="4" name="TextBox 3"/>
          <p:cNvSpPr txBox="1"/>
          <p:nvPr/>
        </p:nvSpPr>
        <p:spPr>
          <a:xfrm>
            <a:off x="755576" y="4581128"/>
            <a:ext cx="7848872" cy="1200329"/>
          </a:xfrm>
          <a:prstGeom prst="rect">
            <a:avLst/>
          </a:prstGeom>
          <a:noFill/>
        </p:spPr>
        <p:txBody>
          <a:bodyPr wrap="square" rtlCol="0">
            <a:spAutoFit/>
          </a:bodyPr>
          <a:lstStyle/>
          <a:p>
            <a:pPr>
              <a:buClr>
                <a:srgbClr val="FFFF00"/>
              </a:buClr>
              <a:buFont typeface="Wingdings" pitchFamily="2" charset="2"/>
              <a:buChar char="Ø"/>
            </a:pPr>
            <a:r>
              <a:rPr lang="el-GR" sz="2400" b="1" dirty="0">
                <a:solidFill>
                  <a:schemeClr val="bg1"/>
                </a:solidFill>
              </a:rPr>
              <a:t> Μείωση του μεγέθους του κυττάρου λόγω μείωσης των δομικών στοιχείων</a:t>
            </a:r>
          </a:p>
          <a:p>
            <a:pPr>
              <a:buClr>
                <a:srgbClr val="FFFF00"/>
              </a:buClr>
              <a:buFont typeface="Wingdings" pitchFamily="2" charset="2"/>
              <a:buChar char="Ø"/>
            </a:pPr>
            <a:r>
              <a:rPr lang="el-GR" sz="2400" b="1" dirty="0">
                <a:solidFill>
                  <a:schemeClr val="bg1"/>
                </a:solidFill>
              </a:rPr>
              <a:t> Πύκνωση του πυρήνα</a:t>
            </a:r>
          </a:p>
        </p:txBody>
      </p:sp>
      <p:sp>
        <p:nvSpPr>
          <p:cNvPr id="5" name="TextBox 4"/>
          <p:cNvSpPr txBox="1"/>
          <p:nvPr/>
        </p:nvSpPr>
        <p:spPr>
          <a:xfrm>
            <a:off x="3059832" y="548680"/>
            <a:ext cx="6408712" cy="646331"/>
          </a:xfrm>
          <a:prstGeom prst="rect">
            <a:avLst/>
          </a:prstGeom>
          <a:noFill/>
        </p:spPr>
        <p:txBody>
          <a:bodyPr wrap="square" rtlCol="0">
            <a:spAutoFit/>
          </a:bodyPr>
          <a:lstStyle/>
          <a:p>
            <a:r>
              <a:rPr lang="el-GR" sz="3600" b="1" dirty="0">
                <a:solidFill>
                  <a:srgbClr val="FFFF00"/>
                </a:solidFill>
              </a:rPr>
              <a:t>Ατροφία</a:t>
            </a:r>
          </a:p>
        </p:txBody>
      </p:sp>
      <p:sp>
        <p:nvSpPr>
          <p:cNvPr id="2" name="TextBox 1"/>
          <p:cNvSpPr txBox="1"/>
          <p:nvPr/>
        </p:nvSpPr>
        <p:spPr>
          <a:xfrm>
            <a:off x="755576" y="4077072"/>
            <a:ext cx="3384376" cy="369332"/>
          </a:xfrm>
          <a:prstGeom prst="rect">
            <a:avLst/>
          </a:prstGeom>
          <a:solidFill>
            <a:schemeClr val="bg1"/>
          </a:solidFill>
        </p:spPr>
        <p:txBody>
          <a:bodyPr wrap="square" rtlCol="0">
            <a:spAutoFit/>
          </a:bodyPr>
          <a:lstStyle/>
          <a:p>
            <a:r>
              <a:rPr lang="el-GR" dirty="0" err="1"/>
              <a:t>Προστατης</a:t>
            </a:r>
            <a:r>
              <a:rPr lang="el-GR" dirty="0"/>
              <a:t> αδένας</a:t>
            </a:r>
            <a:endParaRPr lang="en-US" dirty="0"/>
          </a:p>
        </p:txBody>
      </p:sp>
      <p:sp>
        <p:nvSpPr>
          <p:cNvPr id="7" name="TextBox 6"/>
          <p:cNvSpPr txBox="1"/>
          <p:nvPr/>
        </p:nvSpPr>
        <p:spPr>
          <a:xfrm>
            <a:off x="4708519" y="4085456"/>
            <a:ext cx="3384376" cy="369332"/>
          </a:xfrm>
          <a:prstGeom prst="rect">
            <a:avLst/>
          </a:prstGeom>
          <a:solidFill>
            <a:schemeClr val="bg1"/>
          </a:solidFill>
        </p:spPr>
        <p:txBody>
          <a:bodyPr wrap="square" rtlCol="0">
            <a:spAutoFit/>
          </a:bodyPr>
          <a:lstStyle/>
          <a:p>
            <a:r>
              <a:rPr lang="el-GR" dirty="0"/>
              <a:t>Γραμμωτός μυς</a:t>
            </a:r>
            <a:endParaRPr lang="en-US" dirty="0"/>
          </a:p>
        </p:txBody>
      </p:sp>
      <p:sp>
        <p:nvSpPr>
          <p:cNvPr id="3" name="Έλλειψη 2"/>
          <p:cNvSpPr/>
          <p:nvPr/>
        </p:nvSpPr>
        <p:spPr>
          <a:xfrm>
            <a:off x="1043608" y="1772816"/>
            <a:ext cx="1800200" cy="165618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Έλλειψη 8"/>
          <p:cNvSpPr/>
          <p:nvPr/>
        </p:nvSpPr>
        <p:spPr>
          <a:xfrm>
            <a:off x="5652120" y="1772816"/>
            <a:ext cx="1800200" cy="165618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LE082"/>
          <p:cNvPicPr>
            <a:picLocks noChangeAspect="1" noChangeArrowheads="1"/>
          </p:cNvPicPr>
          <p:nvPr/>
        </p:nvPicPr>
        <p:blipFill>
          <a:blip r:embed="rId2" cstate="print"/>
          <a:srcRect/>
          <a:stretch>
            <a:fillRect/>
          </a:stretch>
        </p:blipFill>
        <p:spPr bwMode="auto">
          <a:xfrm>
            <a:off x="1547664" y="1556792"/>
            <a:ext cx="5448300" cy="4175125"/>
          </a:xfrm>
          <a:prstGeom prst="rect">
            <a:avLst/>
          </a:prstGeom>
          <a:noFill/>
        </p:spPr>
      </p:pic>
      <p:sp>
        <p:nvSpPr>
          <p:cNvPr id="3" name="TextBox 2"/>
          <p:cNvSpPr txBox="1"/>
          <p:nvPr/>
        </p:nvSpPr>
        <p:spPr>
          <a:xfrm>
            <a:off x="3059832" y="548680"/>
            <a:ext cx="6408712" cy="646331"/>
          </a:xfrm>
          <a:prstGeom prst="rect">
            <a:avLst/>
          </a:prstGeom>
          <a:noFill/>
        </p:spPr>
        <p:txBody>
          <a:bodyPr wrap="square" rtlCol="0">
            <a:spAutoFit/>
          </a:bodyPr>
          <a:lstStyle/>
          <a:p>
            <a:r>
              <a:rPr lang="el-GR" sz="3600" b="1" dirty="0">
                <a:solidFill>
                  <a:srgbClr val="FFFF00"/>
                </a:solidFill>
              </a:rPr>
              <a:t>Ατροφία</a:t>
            </a:r>
          </a:p>
        </p:txBody>
      </p:sp>
      <p:sp>
        <p:nvSpPr>
          <p:cNvPr id="5" name="TextBox 4"/>
          <p:cNvSpPr txBox="1"/>
          <p:nvPr/>
        </p:nvSpPr>
        <p:spPr>
          <a:xfrm>
            <a:off x="1979712" y="6021288"/>
            <a:ext cx="4176464" cy="369332"/>
          </a:xfrm>
          <a:prstGeom prst="rect">
            <a:avLst/>
          </a:prstGeom>
          <a:solidFill>
            <a:schemeClr val="bg1"/>
          </a:solidFill>
        </p:spPr>
        <p:txBody>
          <a:bodyPr wrap="square" rtlCol="0">
            <a:spAutoFit/>
          </a:bodyPr>
          <a:lstStyle/>
          <a:p>
            <a:pPr algn="ctr"/>
            <a:r>
              <a:rPr lang="el-GR" dirty="0"/>
              <a:t>Ατροφία </a:t>
            </a:r>
            <a:r>
              <a:rPr lang="el-GR" dirty="0" err="1"/>
              <a:t>όρχεος</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CDC14B-881D-4E1C-B101-81D54CCE4BF2}"/>
              </a:ext>
            </a:extLst>
          </p:cNvPr>
          <p:cNvSpPr>
            <a:spLocks noGrp="1"/>
          </p:cNvSpPr>
          <p:nvPr>
            <p:ph type="title"/>
          </p:nvPr>
        </p:nvSpPr>
        <p:spPr/>
        <p:txBody>
          <a:bodyPr>
            <a:normAutofit fontScale="90000"/>
          </a:bodyPr>
          <a:lstStyle/>
          <a:p>
            <a:r>
              <a:rPr lang="el-GR" b="1" dirty="0">
                <a:solidFill>
                  <a:srgbClr val="FFFF00"/>
                </a:solidFill>
              </a:rPr>
              <a:t>Φυσιολογική κυτταρική αύξηση και διαφοροποίηση</a:t>
            </a:r>
          </a:p>
        </p:txBody>
      </p:sp>
      <p:sp>
        <p:nvSpPr>
          <p:cNvPr id="3" name="Θέση περιεχομένου 2">
            <a:extLst>
              <a:ext uri="{FF2B5EF4-FFF2-40B4-BE49-F238E27FC236}">
                <a16:creationId xmlns:a16="http://schemas.microsoft.com/office/drawing/2014/main" id="{FF328D81-99DC-425C-B803-47712AE61912}"/>
              </a:ext>
            </a:extLst>
          </p:cNvPr>
          <p:cNvSpPr>
            <a:spLocks noGrp="1"/>
          </p:cNvSpPr>
          <p:nvPr>
            <p:ph idx="1"/>
          </p:nvPr>
        </p:nvSpPr>
        <p:spPr>
          <a:xfrm>
            <a:off x="683568" y="2132856"/>
            <a:ext cx="8229600" cy="4525963"/>
          </a:xfrm>
        </p:spPr>
        <p:txBody>
          <a:bodyPr>
            <a:normAutofit/>
          </a:bodyPr>
          <a:lstStyle/>
          <a:p>
            <a:r>
              <a:rPr lang="el-GR" b="1" dirty="0">
                <a:solidFill>
                  <a:schemeClr val="bg1"/>
                </a:solidFill>
              </a:rPr>
              <a:t>Εμβρυογένεση</a:t>
            </a:r>
            <a:endParaRPr lang="en-US" b="1" dirty="0">
              <a:solidFill>
                <a:schemeClr val="bg1"/>
              </a:solidFill>
            </a:endParaRPr>
          </a:p>
          <a:p>
            <a:r>
              <a:rPr lang="el-GR" b="1" dirty="0">
                <a:solidFill>
                  <a:prstClr val="white"/>
                </a:solidFill>
              </a:rPr>
              <a:t>Σωματική διάπλαση</a:t>
            </a:r>
          </a:p>
          <a:p>
            <a:r>
              <a:rPr lang="el-GR" b="1" dirty="0">
                <a:solidFill>
                  <a:schemeClr val="bg1"/>
                </a:solidFill>
              </a:rPr>
              <a:t>Σε όλη τη διάρκεια της  ζωής </a:t>
            </a:r>
            <a:r>
              <a:rPr lang="en-US" b="1" dirty="0">
                <a:solidFill>
                  <a:schemeClr val="bg1"/>
                </a:solidFill>
              </a:rPr>
              <a:t>(</a:t>
            </a:r>
            <a:r>
              <a:rPr lang="el-GR" b="1" dirty="0">
                <a:solidFill>
                  <a:schemeClr val="bg1"/>
                </a:solidFill>
              </a:rPr>
              <a:t>ομοιόσταση)</a:t>
            </a:r>
          </a:p>
          <a:p>
            <a:endParaRPr lang="el-GR" sz="3600" b="1" dirty="0">
              <a:solidFill>
                <a:schemeClr val="bg1"/>
              </a:solidFill>
            </a:endParaRPr>
          </a:p>
          <a:p>
            <a:endParaRPr lang="el-GR" dirty="0"/>
          </a:p>
        </p:txBody>
      </p:sp>
      <p:sp>
        <p:nvSpPr>
          <p:cNvPr id="4" name="TextBox 3"/>
          <p:cNvSpPr txBox="1"/>
          <p:nvPr/>
        </p:nvSpPr>
        <p:spPr>
          <a:xfrm>
            <a:off x="1043608" y="4437112"/>
            <a:ext cx="7272808" cy="1471172"/>
          </a:xfrm>
          <a:prstGeom prst="rect">
            <a:avLst/>
          </a:prstGeom>
          <a:noFill/>
          <a:ln w="57150">
            <a:solidFill>
              <a:srgbClr val="FFFF00"/>
            </a:solidFill>
          </a:ln>
        </p:spPr>
        <p:txBody>
          <a:bodyPr wrap="square" rtlCol="0">
            <a:spAutoFit/>
          </a:bodyPr>
          <a:lstStyle/>
          <a:p>
            <a:pPr marL="342900" lvl="0" indent="-342900">
              <a:spcBef>
                <a:spcPct val="20000"/>
              </a:spcBef>
              <a:buFont typeface="Arial" pitchFamily="34" charset="0"/>
              <a:buChar char="•"/>
            </a:pPr>
            <a:r>
              <a:rPr lang="el-GR" sz="2800" b="1" dirty="0">
                <a:solidFill>
                  <a:prstClr val="white"/>
                </a:solidFill>
              </a:rPr>
              <a:t>Απαραίτητη η ισορροπία μεταξύ κυτταρικού πολλαπλασιασμού και κυτταρικού θανάτου</a:t>
            </a:r>
          </a:p>
          <a:p>
            <a:pPr marL="342900" lvl="0" indent="-342900">
              <a:spcBef>
                <a:spcPct val="20000"/>
              </a:spcBef>
              <a:buFont typeface="Arial" pitchFamily="34" charset="0"/>
              <a:buChar char="•"/>
            </a:pPr>
            <a:r>
              <a:rPr lang="el-GR" sz="2800" b="1" dirty="0">
                <a:solidFill>
                  <a:prstClr val="white"/>
                </a:solidFill>
              </a:rPr>
              <a:t>Διαταραχή της ισορροπίας =&gt;Νόσος</a:t>
            </a:r>
          </a:p>
        </p:txBody>
      </p:sp>
    </p:spTree>
    <p:extLst>
      <p:ext uri="{BB962C8B-B14F-4D97-AF65-F5344CB8AC3E}">
        <p14:creationId xmlns:p14="http://schemas.microsoft.com/office/powerpoint/2010/main" val="399327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776" y="548680"/>
            <a:ext cx="7128792" cy="584775"/>
          </a:xfrm>
          <a:prstGeom prst="rect">
            <a:avLst/>
          </a:prstGeom>
          <a:noFill/>
        </p:spPr>
        <p:txBody>
          <a:bodyPr wrap="square" rtlCol="0">
            <a:spAutoFit/>
          </a:bodyPr>
          <a:lstStyle/>
          <a:p>
            <a:r>
              <a:rPr lang="el-GR" sz="3200" b="1" dirty="0">
                <a:solidFill>
                  <a:srgbClr val="FFFF00"/>
                </a:solidFill>
              </a:rPr>
              <a:t>Αίτια ατροφίας</a:t>
            </a:r>
          </a:p>
        </p:txBody>
      </p:sp>
      <p:sp>
        <p:nvSpPr>
          <p:cNvPr id="3" name="TextBox 2"/>
          <p:cNvSpPr txBox="1"/>
          <p:nvPr/>
        </p:nvSpPr>
        <p:spPr>
          <a:xfrm>
            <a:off x="395536" y="1225689"/>
            <a:ext cx="8460432" cy="5021055"/>
          </a:xfrm>
          <a:prstGeom prst="rect">
            <a:avLst/>
          </a:prstGeom>
          <a:noFill/>
        </p:spPr>
        <p:txBody>
          <a:bodyPr wrap="square" rtlCol="0">
            <a:spAutoFit/>
          </a:bodyPr>
          <a:lstStyle/>
          <a:p>
            <a:pPr>
              <a:lnSpc>
                <a:spcPct val="150000"/>
              </a:lnSpc>
              <a:buClr>
                <a:srgbClr val="FFFF00"/>
              </a:buClr>
              <a:buFont typeface="Wingdings" pitchFamily="2" charset="2"/>
              <a:buChar char="ü"/>
            </a:pPr>
            <a:r>
              <a:rPr lang="el-GR" sz="2400" b="1" dirty="0">
                <a:solidFill>
                  <a:schemeClr val="bg1"/>
                </a:solidFill>
              </a:rPr>
              <a:t>Μείωση της λειτουργικότητας: κατάγματα, ακινητοποίηση</a:t>
            </a:r>
          </a:p>
          <a:p>
            <a:pPr>
              <a:lnSpc>
                <a:spcPct val="150000"/>
              </a:lnSpc>
              <a:buClr>
                <a:srgbClr val="FFFF00"/>
              </a:buClr>
              <a:buFont typeface="Wingdings" pitchFamily="2" charset="2"/>
              <a:buChar char="ü"/>
            </a:pPr>
            <a:r>
              <a:rPr lang="el-GR" sz="2400" b="1" dirty="0">
                <a:solidFill>
                  <a:schemeClr val="bg1"/>
                </a:solidFill>
              </a:rPr>
              <a:t>Απώλεια της νεύρωσης (απονευρωτική ατροφία): απώλεια της </a:t>
            </a:r>
            <a:r>
              <a:rPr lang="el-GR" sz="2400" b="1" dirty="0" err="1">
                <a:solidFill>
                  <a:schemeClr val="bg1"/>
                </a:solidFill>
              </a:rPr>
              <a:t>νευρομυικής</a:t>
            </a:r>
            <a:r>
              <a:rPr lang="el-GR" sz="2400" b="1" dirty="0">
                <a:solidFill>
                  <a:schemeClr val="bg1"/>
                </a:solidFill>
              </a:rPr>
              <a:t> διαβίβασης</a:t>
            </a:r>
          </a:p>
          <a:p>
            <a:pPr>
              <a:lnSpc>
                <a:spcPct val="150000"/>
              </a:lnSpc>
              <a:buClr>
                <a:srgbClr val="FFFF00"/>
              </a:buClr>
              <a:buFont typeface="Wingdings" pitchFamily="2" charset="2"/>
              <a:buChar char="ü"/>
            </a:pPr>
            <a:r>
              <a:rPr lang="el-GR" sz="2400" b="1" dirty="0">
                <a:solidFill>
                  <a:schemeClr val="bg1"/>
                </a:solidFill>
              </a:rPr>
              <a:t>Μειωμένη παροχή αίματος: αθηροσκλήρωση, ισχαιμία</a:t>
            </a:r>
          </a:p>
          <a:p>
            <a:pPr>
              <a:lnSpc>
                <a:spcPct val="150000"/>
              </a:lnSpc>
              <a:buClr>
                <a:srgbClr val="FFFF00"/>
              </a:buClr>
              <a:buFont typeface="Wingdings" pitchFamily="2" charset="2"/>
              <a:buChar char="ü"/>
            </a:pPr>
            <a:r>
              <a:rPr lang="el-GR" sz="2400" b="1" dirty="0">
                <a:solidFill>
                  <a:schemeClr val="bg1"/>
                </a:solidFill>
              </a:rPr>
              <a:t>Ανεπαρκής σίτιση: χρόνια υπερπαραγωγή του </a:t>
            </a:r>
            <a:r>
              <a:rPr lang="en-US" sz="2400" b="1" dirty="0">
                <a:solidFill>
                  <a:schemeClr val="bg1"/>
                </a:solidFill>
              </a:rPr>
              <a:t>TNF</a:t>
            </a:r>
            <a:endParaRPr lang="el-GR" sz="2400" b="1" dirty="0">
              <a:solidFill>
                <a:schemeClr val="bg1"/>
              </a:solidFill>
            </a:endParaRPr>
          </a:p>
          <a:p>
            <a:pPr>
              <a:lnSpc>
                <a:spcPct val="150000"/>
              </a:lnSpc>
              <a:buClr>
                <a:srgbClr val="FFFF00"/>
              </a:buClr>
              <a:buFont typeface="Wingdings" pitchFamily="2" charset="2"/>
              <a:buChar char="ü"/>
            </a:pPr>
            <a:r>
              <a:rPr lang="el-GR" sz="2400" b="1" dirty="0">
                <a:solidFill>
                  <a:schemeClr val="bg1"/>
                </a:solidFill>
              </a:rPr>
              <a:t>Απώλεια ενδοκρινικού ερεθίσματος:  σε </a:t>
            </a:r>
            <a:r>
              <a:rPr lang="el-GR" sz="2400" b="1" dirty="0" err="1">
                <a:solidFill>
                  <a:schemeClr val="bg1"/>
                </a:solidFill>
              </a:rPr>
              <a:t>ορμονοεξαρτώμενα</a:t>
            </a:r>
            <a:r>
              <a:rPr lang="el-GR" sz="2400" b="1" dirty="0">
                <a:solidFill>
                  <a:schemeClr val="bg1"/>
                </a:solidFill>
              </a:rPr>
              <a:t> όργανα</a:t>
            </a:r>
          </a:p>
          <a:p>
            <a:pPr>
              <a:lnSpc>
                <a:spcPct val="150000"/>
              </a:lnSpc>
              <a:buClr>
                <a:srgbClr val="FFFF00"/>
              </a:buClr>
              <a:buFont typeface="Wingdings" pitchFamily="2" charset="2"/>
              <a:buChar char="ü"/>
            </a:pPr>
            <a:r>
              <a:rPr lang="el-GR" sz="2400" b="1" dirty="0">
                <a:solidFill>
                  <a:schemeClr val="bg1"/>
                </a:solidFill>
              </a:rPr>
              <a:t>Γήρας: σταδιακή απώλεια των κυττάρων</a:t>
            </a:r>
          </a:p>
          <a:p>
            <a:pPr>
              <a:lnSpc>
                <a:spcPct val="150000"/>
              </a:lnSpc>
              <a:buClr>
                <a:srgbClr val="FFFF00"/>
              </a:buClr>
              <a:buFont typeface="Wingdings" pitchFamily="2" charset="2"/>
              <a:buChar char="ü"/>
            </a:pPr>
            <a:r>
              <a:rPr lang="el-GR" sz="2400" b="1" dirty="0">
                <a:solidFill>
                  <a:schemeClr val="bg1"/>
                </a:solidFill>
              </a:rPr>
              <a:t>Μηχανική πίεση: πιθανόν λόγω ισχαιμίας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548680"/>
            <a:ext cx="7488832" cy="584775"/>
          </a:xfrm>
          <a:prstGeom prst="rect">
            <a:avLst/>
          </a:prstGeom>
          <a:noFill/>
        </p:spPr>
        <p:txBody>
          <a:bodyPr wrap="square" rtlCol="0">
            <a:spAutoFit/>
          </a:bodyPr>
          <a:lstStyle/>
          <a:p>
            <a:r>
              <a:rPr lang="el-GR" sz="3200" b="1" dirty="0">
                <a:solidFill>
                  <a:srgbClr val="FFFF00"/>
                </a:solidFill>
              </a:rPr>
              <a:t>Υπερπλασία - Υπερτροφία</a:t>
            </a:r>
          </a:p>
        </p:txBody>
      </p:sp>
      <p:sp>
        <p:nvSpPr>
          <p:cNvPr id="3" name="TextBox 2"/>
          <p:cNvSpPr txBox="1"/>
          <p:nvPr/>
        </p:nvSpPr>
        <p:spPr>
          <a:xfrm>
            <a:off x="827584" y="1700808"/>
            <a:ext cx="7776864" cy="3662541"/>
          </a:xfrm>
          <a:prstGeom prst="rect">
            <a:avLst/>
          </a:prstGeom>
          <a:noFill/>
        </p:spPr>
        <p:txBody>
          <a:bodyPr wrap="square" rtlCol="0">
            <a:spAutoFit/>
          </a:bodyPr>
          <a:lstStyle/>
          <a:p>
            <a:r>
              <a:rPr lang="el-GR" sz="3200" b="1" dirty="0">
                <a:solidFill>
                  <a:srgbClr val="FFFF00"/>
                </a:solidFill>
              </a:rPr>
              <a:t>Υπερπλασία: </a:t>
            </a:r>
            <a:r>
              <a:rPr lang="el-GR" sz="2400" b="1" dirty="0">
                <a:solidFill>
                  <a:schemeClr val="bg1"/>
                </a:solidFill>
              </a:rPr>
              <a:t>η αύξηση του </a:t>
            </a:r>
            <a:r>
              <a:rPr lang="el-GR" sz="2400" b="1" dirty="0">
                <a:solidFill>
                  <a:schemeClr val="accent6">
                    <a:lumMod val="60000"/>
                    <a:lumOff val="40000"/>
                  </a:schemeClr>
                </a:solidFill>
              </a:rPr>
              <a:t>αριθμού</a:t>
            </a:r>
            <a:r>
              <a:rPr lang="el-GR" sz="2400" b="1" dirty="0">
                <a:solidFill>
                  <a:schemeClr val="bg1"/>
                </a:solidFill>
              </a:rPr>
              <a:t> των κυττάρων ενός ιστού, η οποία συνήθως οδηγεί και στην αύξηση του όγκου του αντίστοιχου οργάνου</a:t>
            </a:r>
          </a:p>
          <a:p>
            <a:endParaRPr lang="el-GR" sz="2400" b="1" dirty="0">
              <a:solidFill>
                <a:schemeClr val="bg1"/>
              </a:solidFill>
            </a:endParaRPr>
          </a:p>
          <a:p>
            <a:r>
              <a:rPr lang="el-GR" sz="2400" b="1" dirty="0">
                <a:solidFill>
                  <a:srgbClr val="66FF66"/>
                </a:solidFill>
              </a:rPr>
              <a:t>Η αύξηση των κυττάρων οφείλεται σε πολλαπλασιασμό υπό την επίδραση αυξητικών παραγόντων ή ορμονών.</a:t>
            </a:r>
          </a:p>
          <a:p>
            <a:endParaRPr lang="el-GR" sz="2400" b="1" dirty="0">
              <a:solidFill>
                <a:schemeClr val="bg1"/>
              </a:solidFill>
            </a:endParaRPr>
          </a:p>
          <a:p>
            <a:r>
              <a:rPr lang="el-GR" sz="3200" b="1" dirty="0">
                <a:solidFill>
                  <a:srgbClr val="FFFF00"/>
                </a:solidFill>
              </a:rPr>
              <a:t>Υπερτροφία: </a:t>
            </a:r>
            <a:r>
              <a:rPr lang="el-GR" sz="2400" b="1" dirty="0">
                <a:solidFill>
                  <a:schemeClr val="bg1"/>
                </a:solidFill>
              </a:rPr>
              <a:t>η αύξηση του</a:t>
            </a:r>
            <a:r>
              <a:rPr lang="el-GR" sz="2400" b="1" dirty="0">
                <a:solidFill>
                  <a:schemeClr val="accent6">
                    <a:lumMod val="60000"/>
                    <a:lumOff val="40000"/>
                  </a:schemeClr>
                </a:solidFill>
              </a:rPr>
              <a:t> μεγέθους </a:t>
            </a:r>
            <a:r>
              <a:rPr lang="el-GR" sz="2400" b="1" dirty="0">
                <a:solidFill>
                  <a:schemeClr val="bg1"/>
                </a:solidFill>
              </a:rPr>
              <a:t>των κυττάρων ενός ιστού χωρίς κυτταρική διαίρεση (μυϊκός ιστός).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data:image/jpeg;base64,/9j/4AAQSkZJRgABAQAAAQABAAD/2wBDAAkGBwgHBgkIBwgKCgkLDRYPDQwMDRsUFRAWIB0iIiAdHx8kKDQsJCYxJx8fLT0tMTU3Ojo6Iys/RD84QzQ5Ojf/2wBDAQoKCg0MDRoPDxo3JR8lNzc3Nzc3Nzc3Nzc3Nzc3Nzc3Nzc3Nzc3Nzc3Nzc3Nzc3Nzc3Nzc3Nzc3Nzc3Nzc3Nzf/wAARCACcAO8DASIAAhEBAxEB/8QAGgAAAgMBAQAAAAAAAAAAAAAABAUCAwYBAP/EAD0QAAEDAwIDBQYFAwMEAwEAAAECAxEABCESMQVBURMiYXGBBjKRobHRFCNCwfAkUuEVM/FicoKyNEOi0v/EABoBAAIDAQEAAAAAAAAAAAAAAAECAAMEBQb/xAAoEQACAgEEAgIBBAMAAAAAAAAAAQIRAwQSITEiQSMyUQUzYXETQoH/2gAMAwEAAhEDEQA/ADrx0N2rjpIGlHTPynrQfCwrU8VBUgwSTJUZJ/cYo51r8SyWVFQC+7Prz5CYryG22V6G0BCQTgSZ8z1rPdI9k43KzhMgqieU/wA9ao4r2rPGOAHXhlSHEoAI1SohXrkVeqJhPQ8udPlcOt3rq2febJctzDZiYJiD4UNyi7KNY+IhzSQkkSNIViR4EVnOIPXd9xhuzHcQg6lkCJM/PFaBKQh0JUY0wcnHr/OdcZt0JuHbhQCXHO6k+A2FVJ1yYOnZc2gaT1O5pbxaQ4op9CeWORo166ZYcb/EOJQXICU9ZMSR0nnS+/ubd68etUrJfYCe0GYBVt4Gok+xsMvkBFpAEgSSR6ic1BZwrOQJ8ef+Km8CCBBxgjyAFVIhaykYkHxpzor8hdvLaBOEgY+demQCoiQhQ896mCE2y5SkkFIzQ6llOggAhJOx3GfvQRSvJtnFEBSUgyNU58hQjzmpCR/2/MH711xRASQrAUDNUSTI/VOKajTGHFnlgqU5gwFefWpuSltAIgHO3861B0EpUAd1QY5fOpKAU2EpkwT8wKg5ZZpCrhlKp0qWAqN8mKH9nmOJcMueKW1+tKre4bU6yQoEJUlQEY2JSUkg7wOlEsEtvIVHuuA+oNAWnBr+047fcXXdJVZKUoto1mSVnYiDtP0orpoxamLc4stuUmFd4DSY7teEBxZGQAcDaP8Ag1dcOdq4skggiSQT9KHWqO8RqkbdJ6/zlQ6NquiSipq3WknuLSEnG5BBB+vxqDyChpvVgKnfw/5qAWkt7RkAgkEwdtqktQLKEgGU6oJ5zFQZL2MODOlN0hEb486l7UcRueGWlq9ZuaFl5SSQAZESAZ5TUbRlK2WrhTiEJQpaJVuSDIj40fxmwRxWwDDmlKgQUlWwJGPjUVJ2zm6lKUrEdyVP8c4ZxNCdIuW2ioQMEYInyO1ax5TQShhK41yECfeTif2oZizFtaNMEhSWUgZG8ilfFrxxvjnDFNYSCRjAjV08IBqXu4M1fgdvIBWAeSQkYmTPL+cqgohS1JbAJ2HhB3muqJJCgYCdlEbY3pSzx20XxHidk0l1a7BrtXXUplAI/TP93ywelKothuhykEIhBQDtJMct+teYVr1EKSlJ2UemNvhNZD2X49dce4rcuOuBtllAKLcAgGZ3nc49a11uhs28KWI6EyByqShtFb4sQI7y0ddXzrhkLKtU+dcTKSlQPugnrXFEd9Q64M0x2l2SYCl3KU9T0rVsFsBXaJOmR/is1wVKXOIJUsgaQT509WguNuIgAgJSSZ6zSy7MOt5ntOPAIcUWpUSowCceQ9YohoaGFKg/mZSjfT4k1W0kl4wAABnznavXiiO00wVGdPSBtNIY3+DM+1YuDxbhy2CVtlCQrSSdJK4mNuf71V7Naru/4pdqOpS3MnlBKjj5VqPy3C12yAVapAUJ0qnl4UAxYNcOQ83ZISgOulxQncn9qu3+ND415Abx0mUqBhU/L/Irtsn83cYB5125aJla4xzSMVy21qcKRChidOB6+FD0dBtbQx91tu1cQSQpQKh3cSmDHnEn0pe65EAc9j6VSrhPGF8atLwcacVYtr/MtlI0gggggJGDIxJriidISo7ACdqlL0V6dttpnnZBgj3u8B5pH+aGdc7KTp1HeJip3bpQlHROIOdopfdLabf0I2IUpOgyAYJmJ5ydxzpkrNN0gtu7QXuyKSlRyCTIPWiCdhIIwR44rMsvwtp1RnSoQSRtPh8/OtQ2gruFJSREiIxRkqBjlaZID8zeCCTtR7jgPDrwKiNGpMDJMigSCi4SExmNxTocMB4a+tZJcdbI0DE42qtsqzyiqszwOAYHeSRvzqBW02htx1bQQEysuq0pgePlVraFNhAUMasAziYoHijXa2DJJJyYk4kSB86ZK+C+b8XQXbP8LuXENsXCXiuUqU0kiAMpjET4+NXO8MfCElhhwpV3hI2BA3z1rM8AuVakNqUlQbXCZASpKgrIkeHI9BWntL1xlOiFOQYBCiCJn+ZouG1lGJ5HG4so16Sy2pMFtS1K1eOn7GtHbE/hpICkgfLx6ik6nrJSW3rlt/tTCfy16Z86eWwSLRtwe7pC4I2FJIq1D46LNQKoIISpCsxtGfvUFpQUglCCs8yPWa4l5nt0sKV+aEzAzIMiR86scP5Rk+7BONz/AMUvRjXB1yEtzAIEQOgnNKeCcJt+G2dw0ClanlrW+4Rl1a5HyGBTVyW2+/G4QQd886FZUjsUhQ1SSI57zioroFWhXwz2ctuEpIsC6EOlKnC6qVKI2PpNNXl9iAHHEpTgSRvj/FWNJ1DW4TpEKiZjA+cD50i45xg2F3bMAJh0KWpKxMpAgQfM706uToia6K23Gw6AkkkiNJHhNcWZTA3JmKk0lIbfKZQrCYGYiSQT8qrmJxBzsZ9KCOzB22MuAI1P3BkDSgRI8RTkrJKckwAciD0MUt9mm9bFy9jvEAfU05Q2kKkJOtOSMxStnN1U/lZ23QEqcJ0kqOCP0jpVTpSXZORkKSN664heqQrSIjbB9fSlT/Ejw+4Qi/ZLbU6W30ErRmfe6H4+lBKyiK5sYPSt4BwlIAkKjB8KQe0HGm+GK0aUuPqTJE4AnE9fIU6Q8h1pK2l6+hGQoHofjQT9o3+KLpaSVAAFwpGoHzp48PkuxrkQ8JZvLtar3ibrpiEsNKGkCRlQT8hPWnS0y6kEBJCwQFYyNsUQtSWgrQCDgkxQd6+VXAKkmCqRG4FFuzTBPoZWTSNStY1FJCgFch5Vn1HUDHPpTTg763bpbJVClNKKfGP58qV6TpT5VKHwx2zkv6KOIpJbSUCFBRgpGdsfPnSW5PecBKWnAmS4Ry6Hpy2mtC6yh0dm4VAKJOpO4IyFD4Cktxwy8JUG2kKAV7xcAbjnuZyOUferItByWLrRtTzzDKSQXHBhIIBAMk58M1rUGLpa0DIWSD6/8Uv4bw4cOBUuHLlYIJSISgcwB49aPYOpwqM5UdqE3b4GxR2xdnTKrpCSTv61oUcTYQ+mwc1aymCoHGozAis84Qm4SQCOZPSj+Mf062LptMJeB1rSkEhYAIPnFVtFeogpOKYrBLUAYhRCvSu3SEvcKCdRQ4hzCiMe8Y+Yqy80KfW61HZrWSAQNyNvr8aikqVaqCnCEap0QIUSf2zij0XtXBCKy4RctXDz6LixWBpddCNRWdJ6kbQTjbFN0hJMmYmMiiOx12hVrCHVNuJCRA1pg4IPORuKpTqJCgTknl1o7nLsXAlHckQUgadQVEdRn5VoeFXiEi2aK/eRBjwPL5CkCzDffgcvl0qbaFi64a42TqLqkeEEbwPOpVg1Md0B9c2pXfNXjagA2SlwHbScz6GPnRqD3gpQhOoEzzkGqD3GVJgARBA6VZ2sPnEhUAikZzGdve60QAnK0x3s0IxulUjTpgp6mI+9e9oyf9DuChRSUgKkDPdM/tXkJltQaUAoEBRI5ajJ+H1qegJ+BJxxX4gECBvgCSP516ViL/hdzxLj/EgLwtfhXpT2gKoQ4lKgB6z8K19vd21+32tm8lzQ4ptSknEg4HXn8qTKaP8AqvFHFpVoLbIBB8B8afG3FsVJSYkZ46+tbvZrtnUuKCiEJAkEwfGY5U8AwSAOZgDasbwxK7m9bUUFCArSA2NKSdWZHPafMVr1KAbJO8Enr5U+Sk+Dq6dvbbNFwBITw4qVspSlft+1MQ6pIQsqiRJg5PhVFoyLezQ0iPy206tQmSc/erCUodb1e7pg/CqH2c3I1LI2dW6853jCAYgEZg43rO8K4qbvjNzZvBCrZZUgNqSCAQT9RinrijlsKzuCOfr6Ut9neEJsXLl5xpPauqMK/wCnYR4nJpk0o2BUkF2tja8JQpm3CgyFKcIWqQPD0mhVPJcBU2Qof3AzI8KIRfsr4xccPQFB1i2S8omCCFKIjPPHzpe/bt27YDHcQNkjYdT86lP2XYKbIKXqEHYmZFVOuBJaP6oTOfKppXLciJnbyql5v+nS6NxCSKKN8aRJoqt7pLiCCUbZ6g/sTVEwkd07daks99USBIjwiuOd5cJ6RULaV2Xsp1XbCeRWRNUIKwgZnujA5QIq23WfxTEp72xA8QaqMaQElMg5x/1H7VLE/wBjxSr3lIPu4671ZahISSD61QSVtKOpPuxhMRvG3Op2bjin321AJS2RGnfnuPQVEG+CNydbi/CKdpZS97OvAAa9AdRndSME/D60jcBLrngafcJUDZpb/uYUM9ST9qBRql4xf8im3YU+wQjvFJEpzMCRIHl9Krfs3WkOQkuIBgKQnUkT18araKkgmQYSScQfjRjF2socQUIUFwFNkqCVDnMUWWS33aKLZCXEvKeMltBU2Qog6ozHXEz5CqGiAlMyYzPpNMWWW37ll3tFIVJ1aRCkxgmTy2EdKAUhKMNHUMHYiJHjQiTG05NFyHVoToCAonn4dJplw9epsIKWmyHDAEyrEg9Sd6USClMicAzg9KP4W4UtranAgwTEZ8KIueFwHrg7iyvMgp+J3oZtWQVKCYxJqrhDrzvD2VXEl9EtuT+pSTBI89/WinGgl8woQVFQ9c0pzo90A8Sl5l5grOlaFJJAmMeFdLiWeHvLcEhLY1EGNk5+Un0qtHErdy+dt+yUlacyB+3Kh/aKzcu+BO2TUFT60BQBiAVon5GjVcMEvqU+zHCnOEcLTavOJcP4hbhKeaTtn1rvGj2TDpMA90fCmygFLUIOkZB8sAfCk/tAP6ZSf7lCPHeaN2yYV5ICVwu1sHNVuXVlaQU9qZCBAGPH51YlBdeabA99QBP89a6vvuEkqJOSCZ0+FHcFaQ7fNlaoCUlRTGZ2FFs6vGPG2PXXEpcBIEETHj1+teKlK74/SoBQjEYNSgOlByUQNq8+yEpbZSO9uozjeqrORauiCzJSUDUARvzzVzLZbZXrIGqBJz61kOL8buE8easLOUoYIK0J2WZGFeYnbaifbW34recGZb4W245LkOpZMqI5Rkc59Yp9nKVkfRLhjRHtbx91YEN2zDecx3Z/b50Y+cEkiAQCknfah+HP/gGWbTiClfjbhhCHFhBJUsCMnbwFTuSlUaeRyKkuzTp4NcsHU0SklMDxqp5KhZkAEBWM+W/zotCVFtYBxHTyq19A/wBFWSnvNuBQ9T9jUs1udV/YqSScmRj9q6cpI58o9aigEg5wCYq9pI1kEgAY+tEvbo7ZvBq5YWpAIC0kn1qlTRGRogGDqwR/IqxSfy8chj0rqklbCkKIWSo7gZO/OoxH3aKEgBAKyVhR3J23+Nc4W2U8QfbGqFo7QEjEbRPWrNIkrECTJ67fCKu4cNdyhZATIA8s0ECXEbKn0lu4cbIiMCmHDnOzskTuFxPx/wAULfp/rXDBBJzPWvNuAWbKNipxf0ogn5QVg6klLiklRBGCQK60lMKAURKT7hMmYirrvC9QnvJBOee1csRruWUzBMDqeVT0O342ct1uIeSltZRKiMnBxOR6VI6XkaSEyAO8SUkgDnmqnNTbwKkmUuCTHiaqdEOKmDAjfzFGgKN8osUnSMj3REetTYcCHiYHMEdeY+lUT/dIEAk7b4q5houqcVEpSNeDNQaS8eTQDUeFOuIKtSG1xtjHL1FUAu8S4HbuhehxbYJWkZE9fCi+Eyq2SkgAbKBGw6/KvBhDVoplASEBJCPDHXpSWcaT2zFa+FpZtXjbukPrb0dqRMLCTCvSR8KC9mr32hdLtvx6wDSGxpTdAABRn9MGDMb43Faq8yw7hJSAJ+RrMcdQC5Zv/iiyO3CVBbmlBT64xTRe7gH35HLCZaW7MEjSR15/HMelIeMy4ppIPdbkK8zT22CvwZ1ROox4eNIL0Bbrg/6utBdl2nVzbLfwlw+oqQ2sqA7wGJH70y4Pav2KnnHhClI7snqTz+FPXuxtWkwk74E7+lDXNwh1TbbKiZc1LVtCedLusEtXLJGkuDhWGW9S1AITJWo4GPdx0xUe1UtvtLhxJUqAVRAEnlVjrgW2EoBJPupUcGg2rjW+nWBEqJ8+lAoSb5BrjhVmeLDiJSrtuzDZkb889eW/QUZaqkLa74Efpzmo3y0oKik++c/zyFU8NWtbi9RxGlQottrkuUbx2D39i0X2rlQVqZkJhY6GJEZz0qh6FyMSNjtU+LXyWuK29ktBSm7bUEKH94OAfShLq6bYTqcCpXGlKUypWOQmmo04JNxVlyFqSACmeuDTG0T2/CrhspMQVAzI2mljDpVpJbIUU+4YkZPSm/Bk95cxBwOtBhzuo2IBhKSIJyI9KkFHVO1RWktuKQT7iin4YrzeVfzw+xpjWnxZICUeh5DwqxggnyMgf+NQbVJAHLf5VUn3kysp7sahE9P2qAOqX+VKpODgHwq/h2XFDY6cAHwoQ+5pkmJEyJ/n3q/hCCq70JICVAgR1oUSX0Zy8VquFEHJgnzivIVDbO0pWs/IVIW71xeqbQAF7lRBIAmM169t1WTobcXqUdRJHLFSwbo8RI37qGG0uvHQjsgQTzM8q9we4D9xavtzC1ApyOmPpSv2rseJXztg3ZwLdFukrJx3p5k+Aouy/pUNIQcN4Hj/AJp2lRXFynFqg3iIULu5anAcgZnfz86ocbWrWtIB/LJOw5nrUn1lb9wtSyVSSCfSotLParAiChSST5kz8qBZFNRSIoCk9moBQRASVJOJnb50XaLgROoqSUyB4UEtT2lClqMEBQJzXQogGAD0Kh/OlQdrcjRcGcVCwVKBCB5j19aOW2pTaNSlEkDUAYk/yKU8AVr7bbKJjn/PtTogBtB0zMH71W+zkZ1WRgeohCkz/uNjP0NZj2u4Fc8bFqxZ3LDTSXEre7YkA45ddzitGkdpatnGopCDG4yYn5Ui9qOCXfE323bJ1YcYQE6MbgnOcRFPDhi9KjQ2DQbtmWxKtMI6ymBWYuHCh93eNZG/jTb2da4hatRxJRWiE9mFiSjMb5weQnFJEq1LUVSJJOPHNSuWaNJF7pG5vB3+0U5iBoUYgb52npz+HMZFvCnAEGCMd7nSNu5uSlFuHlKQqCW1GfSn7a1FkuTlQieSR/DVdUZ54ZYUkA9opLepMhIgzMZHh51S224t9IbcBkkxRLqtLKdcJ6ZjHjQ1q6dC9Kto0nVn/iii2Le2y+9eQWm3G4UnIkCcQRQ/CiQ8qZIWmB51aGQplaQoiYJAwPD0qdqyW7gSArUdJIPyqEUoqDiZ/wBqxr43wRKPeTdqV4wDP0EVeVbJnYCirttLlx+IUElTAUhK5MgHBj5b0H7ruDB3Oasu0jVp4Ui9k+OOe3Wm3CJJUkHBTPnvSJolKjkyT18qacIel/Bg6cCP80rBqItxYv4ojs+IXAAI7xPx/wCaHbKoGnTPjR3HcX6xIOBt5UubMKE+VFdF+J3jRYg5WR0/TUFqGo4kSoR8fvU1KBcSVAHE4IM5/aKg6g9k/wB3KTq25Tn6moMn7JKB74CgpPvAg9ZFUsqWm7CwQCSCkjlgferVqmFSqQgjIgyIqrSQ5IgSkDV40BvRsOGhHYlxLSe0IlUkTMnryFLPaRjtEM3KP7ihYG4kEj6U34Me0tEKSoiZ6RvNC8bbCOGXCSP1pUB0z/mkT5OPCbjn/wCi9CO3vQgbFKET0ATSRSlGdQSCARG1OeGrHbIcUuCDJ8oildwP6hQWIIKp8d6ss6WJ1JxPGVF1R5gf+tVOKP4h6BiVfPP71avuJaKv/sQFE+kVS5Ic1iM5z5D7UTRAYvo18FYc56imfLFCJHcI7pVpnPnFMXgT7MIiO46R8c0pQqDj+3H1oIpwvcmv5G3BFKSXEAiC2oH/AKRvBrQuL7O2J3KSITPTn9KzfBRL60gSVQI65mn7yim0fKjkBMKI2kj70sjn6tfKY3jl/eWXGLVDKlJQkgEZhZKufU5x5GmXFri9a4vctWgIdVadogTKSU59Jz8aI4p+Fatze3KApdsnUkqE6TpKoI800xtGGrtu2uhKS8ykmEggSJjbanbVFTaXZBTna8HU84Eh0o1kHBBwQPQRWY0FKZmT4Vpr5tRtHEgBR7MlJIyCccsdKSP2r1okG4SUpnTJ60qZq0copPkGbXpeQQsapHPnWsUR2fQaSFdNv8VjrNGu8YRAOpwCfGa0V7dFu+srYrJU4tYV46QBQasbWrySPPvR3XSqUjf+4cqES72QMnG4NHPW3boBxrkgeFLyypCh2iigTGkCT/MVEJi20M7BzSlGpSRAUjVIwRRSH23DpbI7T3RBBjrista8ST/qqeDFIUs61KcIMpgEp23kTNcYecaeI1pVB/ST/NqjjTEjhWRtphoWXUPNJ3WVFPnM0C45L6tyCTV9lKrpDYMFfdzig1H804AgkGPKmXBuxqnQQHAHCfr60bYrIumjnTqgkeZpck5BnlVzDhC0qAylQIzUZMitBvtAkm7ERq7ESRtzFKwfr9qbe0IBuEGSPyseMGk52PlUXQMH7SQovuLvFxxplXZNMLhKgnvq6nVmN9qg9fXdu4pxu5X3kEK1HVqnAEHnkUrvgtq4dK29SS+k6xIIBTCh488bYolS0ptmxlQ7M6TG/wAOf25Vo2pGZTbbRprdYfYQvAOx0qkYxH1+NTP+0FRMJIEbzS/gKm/w+lmexBCkTv3hOfGRTIthYUkkgTggxzqhrk2QlaRo/Zm47RhxucIdj4iiOPpH4B0CT3f2n9qVezuHnytUBamjp260/vh3AoxoElUxAAGZnlVMvscjN4ai0ZSyXKyqVJAHIYig7twrvFQMa1THic/Wi7fjlvxy7uUcOtgbe2UEG6X3AtR5JSBMc5McuorxXZIUnt7SXFEkqDij54NW0/Z0MOXc9yRBKVOcIYdKJDRLajMcz96HcACSSgyJ5TGPGjHnVs2bTrDnZqcdJHZ4EbZHpQLlxrVrKEJen30pwTsSRURZjclbobWiFOcEfDqQhsrS4haxAI5nypZ2AQCCpKikDAVHqAa1z7aH2fw6khSHEiY8P4KyjrZYUoOJMpVkqyNpHgRQTKNPltsL4EUtOPOkE6UGO6d5ECY3p2tvVbuMqMrUoSSCJ9ee1K+FtOFIW4ANWNgOpB+NOXHwhxtEe+nMncgj7mlfZm1MrnaMr7RcQ4MtTnCeLXpsu10u9qtEpiCCJ5HfetPbONItLfsEpNtpT2Q/vTpMfKgL3gnD73iLd3cWrb1yy2EoccyEAGRjY5JzFMUqQp3vZAxMb+PzNFtVwZ22yF2ntQEPZZcQW1jbCsY+9KuBo43w9S7LjARxThk/kXgcT2yANg4lUT5iaY8aaU5wq4S0lSXSnU2oGQFAyPmPnUuB3x4jwGxvHG1IVcNhRR0UMEfEGpH62LJ8IzHDWg3xJhRJw4DEeBprc2PacTRxBayENylDenbzPnSzhgLvFWAomEkqVHQCf550/dOlAaQO0jKoJgVG6Z0dW/kRxL4YaWtY906ZO5OK8bJNykuaQCf7VxnzpM/fM3CXksPJKUOKQoZISsHI88iqbe/ubU90k8tJGDNSmhI4HKO6PZZb8HU17T3XFHFJ7wQy2AJIEAEn6eU0I4lSLpxBTCkrIMjlJH1pk3xJVzcqU4lCUqGUjJmMEeooPiekcRdUNIDo1iB1H3o232X6eEoSqR62c0PtqG4UJqF+kI4i+gDSjtJwORE1Wkw5PI1bxAld24s/qCSI/wC2iaEqnZUjePSpoJCu7GD+9QaEuJjqB+1dQoGBuZxUYzXY29oFdqzaPpBIUCn6EfKfhScnHyp3eugcCtVDKlHqMYI/nlSPlEzymhEp0/0aEnGmWUt8SD0pDjDbja4VDZClBW2P+apS2tFsQCCtGE6QSFSOQxjw61pEWDfEkutuL0OAS2YkQd+f0oW34bbcPUW7dSnAk91ZUCBtsOXPO9Xb1RUofI0WcKsVWdskugJWqFBCROhMmAT172T401TY3TykqRbLIUow5pxGK9w/3UhQBI+/+a1dm7rQrORVEpMrzZ5YVwLeG27fDrRT18O+rSNOnaDMfvVvFeIWtxYXDLdwO0UhQSIOSQRB+FCe1jbpaS5J7MKATH7VnrcNh0KcMpB3iaCV+QmPAs0f8snyM+EWLnDuHuNrbQlTzqnNICQMgAbY3B+NA37Wi4AVAzHxJrSS28w2tlWpISE+RG4P850i4uAlLaokDnR3W+SzTSqdFNyta7RmSACfdGwIJ+9CJgLSCe7qBirgoKYSDnQVH4lP3qsCX0JxJIPnmnNsVVo1zDiHkJDZk6tEDl1zXeEOJvLdx9dv2KipaUSkZAwMcqV2t20hoNrCi4ozIIiJrQ28uMKUCAFFQEc9qqfBx86cGCuau6kAqUAEgZ0ycChULS9eq0HX+FQsOJ2OokRjyq4q03AJKiDKSgHI2zFVNWqxeX7/ACWlJBCoBPLaouiuzqbhAvTbrUA4oSgH9SYzp67yfI0U2IgbFIOI6mlauGhfFkcRcWqGSQhKckHTpjyyfjTQEKcwSnVkpV4mBUYWRafduHHGXAnsgnSkGZ6Hep8Ls27OxbtmVL7JnVo7QSQCon9zS3hC7x3it2/c6ksJAQ0ggASCc5zypxboMKKBpSdu9mJ3qPjgSRmOAoH+oOqWBpDCwPUj7U0amJBSRrgf9oz96VezveffJ3FvPxIpuTpZXgGEq3/8vtRlwzdqf3GYvgKCl3jLBMlPEFkBR66v/wCKJcMk7EE7z50betoteKtLt0BCrgOOOx+pUIz/ADqaDUACI51Y+zVpvpQTaMoW+lIKQTIzIkxjMY5V25dFxasvEBLqJQsasjnn4UOx76T0I/aoXY7PiTzQJKF61EHqCI/9jQSsM7WVEHzpQSnYGc1b2yH0hSVbAA+lUu5YPjvVFgfyk+H+KJb1Kg/TpSlYMJUVFJ8jH7VBOFiKIeANhaz1WPnVGme9JBEbHwFAkXY0WjVwNqdu2IHxNKlJKVGVCd6btjVwHP6XTHxpU4T3j0NKmVYXy1/JfaL7F/tCrYEE9PE/WoXgSl7UDKSlJE+OQapStUpM5k/vVl7hxPihP0pqHqp2FcMMqOMg5PWtJwxcKCSQJ51l7T/dUOUCtFw0wtJ56h+9VzMWsRZx9pxzhN32vZq0qC0BAOEgjfqd9oGR0rHkGTnpW94qSjht4tO6W1EVhVrLyStQAKhJCRA5VMfRP02T2NDTg1wGrZSD7q8+o3+VT4ywn8AHG8pUBvyilVuog6YHv7+VP7odrwFC15UUyfiKj4Y+VbMqa9mebHcV5KPwg/tUWP8A5TfkD8jXWf8AbUOWk123H9V/4E/IVabfyEISSu2O+PPnTa1481bnsHG0hLazC5Jx/BStGQyOUx/+6CWfzVev/tQaszvDHLxI0COJuXd4nSWCkggISZUfCfmOVGsuDsikAAJXhauhkkgchM1l+FjRxSzyT+cnfzNaRSyVvtwAEgRG4yaSSSox6jFGElFBXehKpIByU6tvX5VxYW2CEqM6wBO+xPpkj4V60J0JMncn4CrFAKdQDtM/Cksy9OjiVBJWhSlEYClLifLHpFGNEhO0cvTlWRubt/SV6zq7bf1NO/Z+8dfaKHdKtOxIzsKLXFj5MVQ3Wf/Z"/>
          <p:cNvSpPr>
            <a:spLocks noChangeAspect="1" noChangeArrowheads="1"/>
          </p:cNvSpPr>
          <p:nvPr/>
        </p:nvSpPr>
        <p:spPr bwMode="auto">
          <a:xfrm>
            <a:off x="155575" y="-563563"/>
            <a:ext cx="1809750" cy="11811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
        <p:nvSpPr>
          <p:cNvPr id="38916" name="AutoShape 4" descr="data:image/jpeg;base64,/9j/4AAQSkZJRgABAQAAAQABAAD/2wBDAAkGBwgHBgkIBwgKCgkLDRYPDQwMDRsUFRAWIB0iIiAdHx8kKDQsJCYxJx8fLT0tMTU3Ojo6Iys/RD84QzQ5Ojf/2wBDAQoKCg0MDRoPDxo3JR8lNzc3Nzc3Nzc3Nzc3Nzc3Nzc3Nzc3Nzc3Nzc3Nzc3Nzc3Nzc3Nzc3Nzc3Nzc3Nzc3Nzf/wAARCACcAO8DASIAAhEBAxEB/8QAGgAAAgMBAQAAAAAAAAAAAAAABAUCAwYBAP/EAD0QAAEDAwIDBQYFAwMEAwEAAAECAxEABCESMQVBURMiYXGBBjKRobHRFCNCwfAkUuEVM/FicoKyNEOi0v/EABoBAAIDAQEAAAAAAAAAAAAAAAECAAMEBQb/xAAoEQACAgEEAgIBBAMAAAAAAAAAAQIRAwQSITEiQSMyUQUzYXETQoH/2gAMAwEAAhEDEQA/ADrx0N2rjpIGlHTPynrQfCwrU8VBUgwSTJUZJ/cYo51r8SyWVFQC+7Prz5CYryG22V6G0BCQTgSZ8z1rPdI9k43KzhMgqieU/wA9ao4r2rPGOAHXhlSHEoAI1SohXrkVeqJhPQ8udPlcOt3rq2febJctzDZiYJiD4UNyi7KNY+IhzSQkkSNIViR4EVnOIPXd9xhuzHcQg6lkCJM/PFaBKQh0JUY0wcnHr/OdcZt0JuHbhQCXHO6k+A2FVJ1yYOnZc2gaT1O5pbxaQ4op9CeWORo166ZYcb/EOJQXICU9ZMSR0nnS+/ubd68etUrJfYCe0GYBVt4Gok+xsMvkBFpAEgSSR6ic1BZwrOQJ8ef+Km8CCBBxgjyAFVIhaykYkHxpzor8hdvLaBOEgY+demQCoiQhQ896mCE2y5SkkFIzQ6llOggAhJOx3GfvQRSvJtnFEBSUgyNU58hQjzmpCR/2/MH711xRASQrAUDNUSTI/VOKajTGHFnlgqU5gwFefWpuSltAIgHO3861B0EpUAd1QY5fOpKAU2EpkwT8wKg5ZZpCrhlKp0qWAqN8mKH9nmOJcMueKW1+tKre4bU6yQoEJUlQEY2JSUkg7wOlEsEtvIVHuuA+oNAWnBr+047fcXXdJVZKUoto1mSVnYiDtP0orpoxamLc4stuUmFd4DSY7teEBxZGQAcDaP8Ag1dcOdq4skggiSQT9KHWqO8RqkbdJ6/zlQ6NquiSipq3WknuLSEnG5BBB+vxqDyChpvVgKnfw/5qAWkt7RkAgkEwdtqktQLKEgGU6oJ5zFQZL2MODOlN0hEb486l7UcRueGWlq9ZuaFl5SSQAZESAZ5TUbRlK2WrhTiEJQpaJVuSDIj40fxmwRxWwDDmlKgQUlWwJGPjUVJ2zm6lKUrEdyVP8c4ZxNCdIuW2ioQMEYInyO1ax5TQShhK41yECfeTif2oZizFtaNMEhSWUgZG8ilfFrxxvjnDFNYSCRjAjV08IBqXu4M1fgdvIBWAeSQkYmTPL+cqgohS1JbAJ2HhB3muqJJCgYCdlEbY3pSzx20XxHidk0l1a7BrtXXUplAI/TP93ywelKothuhykEIhBQDtJMct+teYVr1EKSlJ2UemNvhNZD2X49dce4rcuOuBtllAKLcAgGZ3nc49a11uhs28KWI6EyByqShtFb4sQI7y0ddXzrhkLKtU+dcTKSlQPugnrXFEd9Q64M0x2l2SYCl3KU9T0rVsFsBXaJOmR/is1wVKXOIJUsgaQT509WguNuIgAgJSSZ6zSy7MOt5ntOPAIcUWpUSowCceQ9YohoaGFKg/mZSjfT4k1W0kl4wAABnznavXiiO00wVGdPSBtNIY3+DM+1YuDxbhy2CVtlCQrSSdJK4mNuf71V7Naru/4pdqOpS3MnlBKjj5VqPy3C12yAVapAUJ0qnl4UAxYNcOQ83ZISgOulxQncn9qu3+ND415Abx0mUqBhU/L/Irtsn83cYB5125aJla4xzSMVy21qcKRChidOB6+FD0dBtbQx91tu1cQSQpQKh3cSmDHnEn0pe65EAc9j6VSrhPGF8atLwcacVYtr/MtlI0gggggJGDIxJriidISo7ACdqlL0V6dttpnnZBgj3u8B5pH+aGdc7KTp1HeJip3bpQlHROIOdopfdLabf0I2IUpOgyAYJmJ5ydxzpkrNN0gtu7QXuyKSlRyCTIPWiCdhIIwR44rMsvwtp1RnSoQSRtPh8/OtQ2gruFJSREiIxRkqBjlaZID8zeCCTtR7jgPDrwKiNGpMDJMigSCi4SExmNxTocMB4a+tZJcdbI0DE42qtsqzyiqszwOAYHeSRvzqBW02htx1bQQEysuq0pgePlVraFNhAUMasAziYoHijXa2DJJJyYk4kSB86ZK+C+b8XQXbP8LuXENsXCXiuUqU0kiAMpjET4+NXO8MfCElhhwpV3hI2BA3z1rM8AuVakNqUlQbXCZASpKgrIkeHI9BWntL1xlOiFOQYBCiCJn+ZouG1lGJ5HG4so16Sy2pMFtS1K1eOn7GtHbE/hpICkgfLx6ik6nrJSW3rlt/tTCfy16Z86eWwSLRtwe7pC4I2FJIq1D46LNQKoIISpCsxtGfvUFpQUglCCs8yPWa4l5nt0sKV+aEzAzIMiR86scP5Rk+7BONz/AMUvRjXB1yEtzAIEQOgnNKeCcJt+G2dw0ClanlrW+4Rl1a5HyGBTVyW2+/G4QQd886FZUjsUhQ1SSI57zioroFWhXwz2ctuEpIsC6EOlKnC6qVKI2PpNNXl9iAHHEpTgSRvj/FWNJ1DW4TpEKiZjA+cD50i45xg2F3bMAJh0KWpKxMpAgQfM706uToia6K23Gw6AkkkiNJHhNcWZTA3JmKk0lIbfKZQrCYGYiSQT8qrmJxBzsZ9KCOzB22MuAI1P3BkDSgRI8RTkrJKckwAciD0MUt9mm9bFy9jvEAfU05Q2kKkJOtOSMxStnN1U/lZ23QEqcJ0kqOCP0jpVTpSXZORkKSN664heqQrSIjbB9fSlT/Ejw+4Qi/ZLbU6W30ErRmfe6H4+lBKyiK5sYPSt4BwlIAkKjB8KQe0HGm+GK0aUuPqTJE4AnE9fIU6Q8h1pK2l6+hGQoHofjQT9o3+KLpaSVAAFwpGoHzp48PkuxrkQ8JZvLtar3ibrpiEsNKGkCRlQT8hPWnS0y6kEBJCwQFYyNsUQtSWgrQCDgkxQd6+VXAKkmCqRG4FFuzTBPoZWTSNStY1FJCgFch5Vn1HUDHPpTTg763bpbJVClNKKfGP58qV6TpT5VKHwx2zkv6KOIpJbSUCFBRgpGdsfPnSW5PecBKWnAmS4Ry6Hpy2mtC6yh0dm4VAKJOpO4IyFD4Cktxwy8JUG2kKAV7xcAbjnuZyOUferItByWLrRtTzzDKSQXHBhIIBAMk58M1rUGLpa0DIWSD6/8Uv4bw4cOBUuHLlYIJSISgcwB49aPYOpwqM5UdqE3b4GxR2xdnTKrpCSTv61oUcTYQ+mwc1aymCoHGozAis84Qm4SQCOZPSj+Mf062LptMJeB1rSkEhYAIPnFVtFeogpOKYrBLUAYhRCvSu3SEvcKCdRQ4hzCiMe8Y+Yqy80KfW61HZrWSAQNyNvr8aikqVaqCnCEap0QIUSf2zij0XtXBCKy4RctXDz6LixWBpddCNRWdJ6kbQTjbFN0hJMmYmMiiOx12hVrCHVNuJCRA1pg4IPORuKpTqJCgTknl1o7nLsXAlHckQUgadQVEdRn5VoeFXiEi2aK/eRBjwPL5CkCzDffgcvl0qbaFi64a42TqLqkeEEbwPOpVg1Md0B9c2pXfNXjagA2SlwHbScz6GPnRqD3gpQhOoEzzkGqD3GVJgARBA6VZ2sPnEhUAikZzGdve60QAnK0x3s0IxulUjTpgp6mI+9e9oyf9DuChRSUgKkDPdM/tXkJltQaUAoEBRI5ajJ+H1qegJ+BJxxX4gECBvgCSP516ViL/hdzxLj/EgLwtfhXpT2gKoQ4lKgB6z8K19vd21+32tm8lzQ4ptSknEg4HXn8qTKaP8AqvFHFpVoLbIBB8B8afG3FsVJSYkZ46+tbvZrtnUuKCiEJAkEwfGY5U8AwSAOZgDasbwxK7m9bUUFCArSA2NKSdWZHPafMVr1KAbJO8Enr5U+Sk+Dq6dvbbNFwBITw4qVspSlft+1MQ6pIQsqiRJg5PhVFoyLezQ0iPy206tQmSc/erCUodb1e7pg/CqH2c3I1LI2dW6853jCAYgEZg43rO8K4qbvjNzZvBCrZZUgNqSCAQT9RinrijlsKzuCOfr6Ut9neEJsXLl5xpPauqMK/wCnYR4nJpk0o2BUkF2tja8JQpm3CgyFKcIWqQPD0mhVPJcBU2Qof3AzI8KIRfsr4xccPQFB1i2S8omCCFKIjPPHzpe/bt27YDHcQNkjYdT86lP2XYKbIKXqEHYmZFVOuBJaP6oTOfKppXLciJnbyql5v+nS6NxCSKKN8aRJoqt7pLiCCUbZ6g/sTVEwkd07daks99USBIjwiuOd5cJ6RULaV2Xsp1XbCeRWRNUIKwgZnujA5QIq23WfxTEp72xA8QaqMaQElMg5x/1H7VLE/wBjxSr3lIPu4671ZahISSD61QSVtKOpPuxhMRvG3Op2bjin321AJS2RGnfnuPQVEG+CNydbi/CKdpZS97OvAAa9AdRndSME/D60jcBLrngafcJUDZpb/uYUM9ST9qBRql4xf8im3YU+wQjvFJEpzMCRIHl9Krfs3WkOQkuIBgKQnUkT18araKkgmQYSScQfjRjF2socQUIUFwFNkqCVDnMUWWS33aKLZCXEvKeMltBU2Qog6ozHXEz5CqGiAlMyYzPpNMWWW37ll3tFIVJ1aRCkxgmTy2EdKAUhKMNHUMHYiJHjQiTG05NFyHVoToCAonn4dJplw9epsIKWmyHDAEyrEg9Sd6USClMicAzg9KP4W4UtranAgwTEZ8KIueFwHrg7iyvMgp+J3oZtWQVKCYxJqrhDrzvD2VXEl9EtuT+pSTBI89/WinGgl8woQVFQ9c0pzo90A8Sl5l5grOlaFJJAmMeFdLiWeHvLcEhLY1EGNk5+Un0qtHErdy+dt+yUlacyB+3Kh/aKzcu+BO2TUFT60BQBiAVon5GjVcMEvqU+zHCnOEcLTavOJcP4hbhKeaTtn1rvGj2TDpMA90fCmygFLUIOkZB8sAfCk/tAP6ZSf7lCPHeaN2yYV5ICVwu1sHNVuXVlaQU9qZCBAGPH51YlBdeabA99QBP89a6vvuEkqJOSCZ0+FHcFaQ7fNlaoCUlRTGZ2FFs6vGPG2PXXEpcBIEETHj1+teKlK74/SoBQjEYNSgOlByUQNq8+yEpbZSO9uozjeqrORauiCzJSUDUARvzzVzLZbZXrIGqBJz61kOL8buE8easLOUoYIK0J2WZGFeYnbaifbW34recGZb4W245LkOpZMqI5Rkc59Yp9nKVkfRLhjRHtbx91YEN2zDecx3Z/b50Y+cEkiAQCknfah+HP/gGWbTiClfjbhhCHFhBJUsCMnbwFTuSlUaeRyKkuzTp4NcsHU0SklMDxqp5KhZkAEBWM+W/zotCVFtYBxHTyq19A/wBFWSnvNuBQ9T9jUs1udV/YqSScmRj9q6cpI58o9aigEg5wCYq9pI1kEgAY+tEvbo7ZvBq5YWpAIC0kn1qlTRGRogGDqwR/IqxSfy8chj0rqklbCkKIWSo7gZO/OoxH3aKEgBAKyVhR3J23+Nc4W2U8QfbGqFo7QEjEbRPWrNIkrECTJ67fCKu4cNdyhZATIA8s0ECXEbKn0lu4cbIiMCmHDnOzskTuFxPx/wAULfp/rXDBBJzPWvNuAWbKNipxf0ogn5QVg6klLiklRBGCQK60lMKAURKT7hMmYirrvC9QnvJBOee1csRruWUzBMDqeVT0O342ct1uIeSltZRKiMnBxOR6VI6XkaSEyAO8SUkgDnmqnNTbwKkmUuCTHiaqdEOKmDAjfzFGgKN8osUnSMj3REetTYcCHiYHMEdeY+lUT/dIEAk7b4q5houqcVEpSNeDNQaS8eTQDUeFOuIKtSG1xtjHL1FUAu8S4HbuhehxbYJWkZE9fCi+Eyq2SkgAbKBGw6/KvBhDVoplASEBJCPDHXpSWcaT2zFa+FpZtXjbukPrb0dqRMLCTCvSR8KC9mr32hdLtvx6wDSGxpTdAABRn9MGDMb43Faq8yw7hJSAJ+RrMcdQC5Zv/iiyO3CVBbmlBT64xTRe7gH35HLCZaW7MEjSR15/HMelIeMy4ppIPdbkK8zT22CvwZ1ROox4eNIL0Bbrg/6utBdl2nVzbLfwlw+oqQ2sqA7wGJH70y4Pav2KnnHhClI7snqTz+FPXuxtWkwk74E7+lDXNwh1TbbKiZc1LVtCedLusEtXLJGkuDhWGW9S1AITJWo4GPdx0xUe1UtvtLhxJUqAVRAEnlVjrgW2EoBJPupUcGg2rjW+nWBEqJ8+lAoSb5BrjhVmeLDiJSrtuzDZkb889eW/QUZaqkLa74Efpzmo3y0oKik++c/zyFU8NWtbi9RxGlQottrkuUbx2D39i0X2rlQVqZkJhY6GJEZz0qh6FyMSNjtU+LXyWuK29ktBSm7bUEKH94OAfShLq6bYTqcCpXGlKUypWOQmmo04JNxVlyFqSACmeuDTG0T2/CrhspMQVAzI2mljDpVpJbIUU+4YkZPSm/Bk95cxBwOtBhzuo2IBhKSIJyI9KkFHVO1RWktuKQT7iin4YrzeVfzw+xpjWnxZICUeh5DwqxggnyMgf+NQbVJAHLf5VUn3kysp7sahE9P2qAOqX+VKpODgHwq/h2XFDY6cAHwoQ+5pkmJEyJ/n3q/hCCq70JICVAgR1oUSX0Zy8VquFEHJgnzivIVDbO0pWs/IVIW71xeqbQAF7lRBIAmM169t1WTobcXqUdRJHLFSwbo8RI37qGG0uvHQjsgQTzM8q9we4D9xavtzC1ApyOmPpSv2rseJXztg3ZwLdFukrJx3p5k+Aouy/pUNIQcN4Hj/AJp2lRXFynFqg3iIULu5anAcgZnfz86ocbWrWtIB/LJOw5nrUn1lb9wtSyVSSCfSotLParAiChSST5kz8qBZFNRSIoCk9moBQRASVJOJnb50XaLgROoqSUyB4UEtT2lClqMEBQJzXQogGAD0Kh/OlQdrcjRcGcVCwVKBCB5j19aOW2pTaNSlEkDUAYk/yKU8AVr7bbKJjn/PtTogBtB0zMH71W+zkZ1WRgeohCkz/uNjP0NZj2u4Fc8bFqxZ3LDTSXEre7YkA45ddzitGkdpatnGopCDG4yYn5Ui9qOCXfE323bJ1YcYQE6MbgnOcRFPDhi9KjQ2DQbtmWxKtMI6ymBWYuHCh93eNZG/jTb2da4hatRxJRWiE9mFiSjMb5weQnFJEq1LUVSJJOPHNSuWaNJF7pG5vB3+0U5iBoUYgb52npz+HMZFvCnAEGCMd7nSNu5uSlFuHlKQqCW1GfSn7a1FkuTlQieSR/DVdUZ54ZYUkA9opLepMhIgzMZHh51S224t9IbcBkkxRLqtLKdcJ6ZjHjQ1q6dC9Kto0nVn/iii2Le2y+9eQWm3G4UnIkCcQRQ/CiQ8qZIWmB51aGQplaQoiYJAwPD0qdqyW7gSArUdJIPyqEUoqDiZ/wBqxr43wRKPeTdqV4wDP0EVeVbJnYCirttLlx+IUElTAUhK5MgHBj5b0H7ruDB3Oasu0jVp4Ui9k+OOe3Wm3CJJUkHBTPnvSJolKjkyT18qacIel/Bg6cCP80rBqItxYv4ojs+IXAAI7xPx/wCaHbKoGnTPjR3HcX6xIOBt5UubMKE+VFdF+J3jRYg5WR0/TUFqGo4kSoR8fvU1KBcSVAHE4IM5/aKg6g9k/wB3KTq25Tn6moMn7JKB74CgpPvAg9ZFUsqWm7CwQCSCkjlgferVqmFSqQgjIgyIqrSQ5IgSkDV40BvRsOGhHYlxLSe0IlUkTMnryFLPaRjtEM3KP7ihYG4kEj6U34Me0tEKSoiZ6RvNC8bbCOGXCSP1pUB0z/mkT5OPCbjn/wCi9CO3vQgbFKET0ATSRSlGdQSCARG1OeGrHbIcUuCDJ8oildwP6hQWIIKp8d6ss6WJ1JxPGVF1R5gf+tVOKP4h6BiVfPP71avuJaKv/sQFE+kVS5Ic1iM5z5D7UTRAYvo18FYc56imfLFCJHcI7pVpnPnFMXgT7MIiO46R8c0pQqDj+3H1oIpwvcmv5G3BFKSXEAiC2oH/AKRvBrQuL7O2J3KSITPTn9KzfBRL60gSVQI65mn7yim0fKjkBMKI2kj70sjn6tfKY3jl/eWXGLVDKlJQkgEZhZKufU5x5GmXFri9a4vctWgIdVadogTKSU59Jz8aI4p+Fatze3KApdsnUkqE6TpKoI800xtGGrtu2uhKS8ykmEggSJjbanbVFTaXZBTna8HU84Eh0o1kHBBwQPQRWY0FKZmT4Vpr5tRtHEgBR7MlJIyCccsdKSP2r1okG4SUpnTJ60qZq0copPkGbXpeQQsapHPnWsUR2fQaSFdNv8VjrNGu8YRAOpwCfGa0V7dFu+srYrJU4tYV46QBQasbWrySPPvR3XSqUjf+4cqES72QMnG4NHPW3boBxrkgeFLyypCh2iigTGkCT/MVEJi20M7BzSlGpSRAUjVIwRRSH23DpbI7T3RBBjrista8ST/qqeDFIUs61KcIMpgEp23kTNcYecaeI1pVB/ST/NqjjTEjhWRtphoWXUPNJ3WVFPnM0C45L6tyCTV9lKrpDYMFfdzig1H804AgkGPKmXBuxqnQQHAHCfr60bYrIumjnTqgkeZpck5BnlVzDhC0qAylQIzUZMitBvtAkm7ERq7ESRtzFKwfr9qbe0IBuEGSPyseMGk52PlUXQMH7SQovuLvFxxplXZNMLhKgnvq6nVmN9qg9fXdu4pxu5X3kEK1HVqnAEHnkUrvgtq4dK29SS+k6xIIBTCh488bYolS0ptmxlQ7M6TG/wAOf25Vo2pGZTbbRprdYfYQvAOx0qkYxH1+NTP+0FRMJIEbzS/gKm/w+lmexBCkTv3hOfGRTIthYUkkgTggxzqhrk2QlaRo/Zm47RhxucIdj4iiOPpH4B0CT3f2n9qVezuHnytUBamjp260/vh3AoxoElUxAAGZnlVMvscjN4ai0ZSyXKyqVJAHIYig7twrvFQMa1THic/Wi7fjlvxy7uUcOtgbe2UEG6X3AtR5JSBMc5McuorxXZIUnt7SXFEkqDij54NW0/Z0MOXc9yRBKVOcIYdKJDRLajMcz96HcACSSgyJ5TGPGjHnVs2bTrDnZqcdJHZ4EbZHpQLlxrVrKEJen30pwTsSRURZjclbobWiFOcEfDqQhsrS4haxAI5nypZ2AQCCpKikDAVHqAa1z7aH2fw6khSHEiY8P4KyjrZYUoOJMpVkqyNpHgRQTKNPltsL4EUtOPOkE6UGO6d5ECY3p2tvVbuMqMrUoSSCJ9ee1K+FtOFIW4ANWNgOpB+NOXHwhxtEe+nMncgj7mlfZm1MrnaMr7RcQ4MtTnCeLXpsu10u9qtEpiCCJ5HfetPbONItLfsEpNtpT2Q/vTpMfKgL3gnD73iLd3cWrb1yy2EoccyEAGRjY5JzFMUqQp3vZAxMb+PzNFtVwZ22yF2ntQEPZZcQW1jbCsY+9KuBo43w9S7LjARxThk/kXgcT2yANg4lUT5iaY8aaU5wq4S0lSXSnU2oGQFAyPmPnUuB3x4jwGxvHG1IVcNhRR0UMEfEGpH62LJ8IzHDWg3xJhRJw4DEeBprc2PacTRxBayENylDenbzPnSzhgLvFWAomEkqVHQCf550/dOlAaQO0jKoJgVG6Z0dW/kRxL4YaWtY906ZO5OK8bJNykuaQCf7VxnzpM/fM3CXksPJKUOKQoZISsHI88iqbe/ubU90k8tJGDNSmhI4HKO6PZZb8HU17T3XFHFJ7wQy2AJIEAEn6eU0I4lSLpxBTCkrIMjlJH1pk3xJVzcqU4lCUqGUjJmMEeooPiekcRdUNIDo1iB1H3o232X6eEoSqR62c0PtqG4UJqF+kI4i+gDSjtJwORE1Wkw5PI1bxAld24s/qCSI/wC2iaEqnZUjePSpoJCu7GD+9QaEuJjqB+1dQoGBuZxUYzXY29oFdqzaPpBIUCn6EfKfhScnHyp3eugcCtVDKlHqMYI/nlSPlEzymhEp0/0aEnGmWUt8SD0pDjDbja4VDZClBW2P+apS2tFsQCCtGE6QSFSOQxjw61pEWDfEkutuL0OAS2YkQd+f0oW34bbcPUW7dSnAk91ZUCBtsOXPO9Xb1RUofI0WcKsVWdskugJWqFBCROhMmAT172T401TY3TykqRbLIUow5pxGK9w/3UhQBI+/+a1dm7rQrORVEpMrzZ5YVwLeG27fDrRT18O+rSNOnaDMfvVvFeIWtxYXDLdwO0UhQSIOSQRB+FCe1jbpaS5J7MKATH7VnrcNh0KcMpB3iaCV+QmPAs0f8snyM+EWLnDuHuNrbQlTzqnNICQMgAbY3B+NA37Wi4AVAzHxJrSS28w2tlWpISE+RG4P850i4uAlLaokDnR3W+SzTSqdFNyta7RmSACfdGwIJ+9CJgLSCe7qBirgoKYSDnQVH4lP3qsCX0JxJIPnmnNsVVo1zDiHkJDZk6tEDl1zXeEOJvLdx9dv2KipaUSkZAwMcqV2t20hoNrCi4ozIIiJrQ28uMKUCAFFQEc9qqfBx86cGCuau6kAqUAEgZ0ycChULS9eq0HX+FQsOJ2OokRjyq4q03AJKiDKSgHI2zFVNWqxeX7/ACWlJBCoBPLaouiuzqbhAvTbrUA4oSgH9SYzp67yfI0U2IgbFIOI6mlauGhfFkcRcWqGSQhKckHTpjyyfjTQEKcwSnVkpV4mBUYWRafduHHGXAnsgnSkGZ6Hep8Ls27OxbtmVL7JnVo7QSQCon9zS3hC7x3it2/c6ksJAQ0ggASCc5zypxboMKKBpSdu9mJ3qPjgSRmOAoH+oOqWBpDCwPUj7U0amJBSRrgf9oz96VezveffJ3FvPxIpuTpZXgGEq3/8vtRlwzdqf3GYvgKCl3jLBMlPEFkBR66v/wCKJcMk7EE7z50betoteKtLt0BCrgOOOx+pUIz/ADqaDUACI51Y+zVpvpQTaMoW+lIKQTIzIkxjMY5V25dFxasvEBLqJQsasjnn4UOx76T0I/aoXY7PiTzQJKF61EHqCI/9jQSsM7WVEHzpQSnYGc1b2yH0hSVbAA+lUu5YPjvVFgfyk+H+KJb1Kg/TpSlYMJUVFJ8jH7VBOFiKIeANhaz1WPnVGme9JBEbHwFAkXY0WjVwNqdu2IHxNKlJKVGVCd6btjVwHP6XTHxpU4T3j0NKmVYXy1/JfaL7F/tCrYEE9PE/WoXgSl7UDKSlJE+OQapStUpM5k/vVl7hxPihP0pqHqp2FcMMqOMg5PWtJwxcKCSQJ51l7T/dUOUCtFw0wtJ56h+9VzMWsRZx9pxzhN32vZq0qC0BAOEgjfqd9oGR0rHkGTnpW94qSjht4tO6W1EVhVrLyStQAKhJCRA5VMfRP02T2NDTg1wGrZSD7q8+o3+VT4ywn8AHG8pUBvyilVuog6YHv7+VP7odrwFC15UUyfiKj4Y+VbMqa9mebHcV5KPwg/tUWP8A5TfkD8jXWf8AbUOWk123H9V/4E/IVabfyEISSu2O+PPnTa1481bnsHG0hLazC5Jx/BStGQyOUx/+6CWfzVev/tQaszvDHLxI0COJuXd4nSWCkggISZUfCfmOVGsuDsikAAJXhauhkkgchM1l+FjRxSzyT+cnfzNaRSyVvtwAEgRG4yaSSSox6jFGElFBXehKpIByU6tvX5VxYW2CEqM6wBO+xPpkj4V60J0JMncn4CrFAKdQDtM/Cksy9OjiVBJWhSlEYClLifLHpFGNEhO0cvTlWRubt/SV6zq7bf1NO/Z+8dfaKHdKtOxIzsKLXFj5MVQ3Wf/Z"/>
          <p:cNvSpPr>
            <a:spLocks noChangeAspect="1" noChangeArrowheads="1"/>
          </p:cNvSpPr>
          <p:nvPr/>
        </p:nvSpPr>
        <p:spPr bwMode="auto">
          <a:xfrm>
            <a:off x="155575" y="-563563"/>
            <a:ext cx="1809750" cy="11811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pic>
        <p:nvPicPr>
          <p:cNvPr id="38918" name="Picture 6" descr="http://t0.gstatic.com/images?q=tbn:ANd9GcQo6T5OvImUqE7AkxeLs5-yXpYhLnnsYSetl5HxfR66slOyrp8&amp;t=1&amp;usg=__078CtK_AoC_mUWmRFb40mSGpqSM="/>
          <p:cNvPicPr>
            <a:picLocks noChangeAspect="1" noChangeArrowheads="1"/>
          </p:cNvPicPr>
          <p:nvPr/>
        </p:nvPicPr>
        <p:blipFill>
          <a:blip r:embed="rId2" cstate="print"/>
          <a:srcRect/>
          <a:stretch>
            <a:fillRect/>
          </a:stretch>
        </p:blipFill>
        <p:spPr bwMode="auto">
          <a:xfrm>
            <a:off x="1060450" y="2182566"/>
            <a:ext cx="3456384" cy="2250380"/>
          </a:xfrm>
          <a:prstGeom prst="rect">
            <a:avLst/>
          </a:prstGeom>
          <a:noFill/>
        </p:spPr>
      </p:pic>
      <p:sp>
        <p:nvSpPr>
          <p:cNvPr id="5" name="TextBox 4"/>
          <p:cNvSpPr txBox="1"/>
          <p:nvPr/>
        </p:nvSpPr>
        <p:spPr>
          <a:xfrm>
            <a:off x="899592" y="692696"/>
            <a:ext cx="4104456" cy="523220"/>
          </a:xfrm>
          <a:prstGeom prst="rect">
            <a:avLst/>
          </a:prstGeom>
          <a:noFill/>
        </p:spPr>
        <p:txBody>
          <a:bodyPr wrap="square" rtlCol="0">
            <a:spAutoFit/>
          </a:bodyPr>
          <a:lstStyle/>
          <a:p>
            <a:r>
              <a:rPr lang="el-GR" sz="2800" b="1" dirty="0">
                <a:solidFill>
                  <a:srgbClr val="FFFF00"/>
                </a:solidFill>
              </a:rPr>
              <a:t>Υπερτροφία</a:t>
            </a:r>
          </a:p>
        </p:txBody>
      </p:sp>
      <p:sp>
        <p:nvSpPr>
          <p:cNvPr id="6" name="TextBox 5"/>
          <p:cNvSpPr txBox="1"/>
          <p:nvPr/>
        </p:nvSpPr>
        <p:spPr>
          <a:xfrm>
            <a:off x="899592" y="1268760"/>
            <a:ext cx="7272808" cy="830997"/>
          </a:xfrm>
          <a:prstGeom prst="rect">
            <a:avLst/>
          </a:prstGeom>
          <a:noFill/>
        </p:spPr>
        <p:txBody>
          <a:bodyPr wrap="square" rtlCol="0">
            <a:spAutoFit/>
          </a:bodyPr>
          <a:lstStyle/>
          <a:p>
            <a:r>
              <a:rPr lang="el-GR" sz="2400" b="1" dirty="0">
                <a:solidFill>
                  <a:prstClr val="white"/>
                </a:solidFill>
              </a:rPr>
              <a:t>Η υπερτροφία είναι χαρακτηριστικό των κυττάρων που δεν υπόκεινται σε διαίρεση (καρδιακός μύς).</a:t>
            </a:r>
          </a:p>
        </p:txBody>
      </p:sp>
      <p:sp>
        <p:nvSpPr>
          <p:cNvPr id="7" name="TextBox 6"/>
          <p:cNvSpPr txBox="1"/>
          <p:nvPr/>
        </p:nvSpPr>
        <p:spPr>
          <a:xfrm>
            <a:off x="323528" y="4869160"/>
            <a:ext cx="8496944" cy="1569660"/>
          </a:xfrm>
          <a:prstGeom prst="rect">
            <a:avLst/>
          </a:prstGeom>
          <a:noFill/>
        </p:spPr>
        <p:txBody>
          <a:bodyPr wrap="square" rtlCol="0">
            <a:spAutoFit/>
          </a:bodyPr>
          <a:lstStyle/>
          <a:p>
            <a:r>
              <a:rPr lang="el-GR" sz="2400" b="1" dirty="0">
                <a:solidFill>
                  <a:prstClr val="white"/>
                </a:solidFill>
              </a:rPr>
              <a:t>Είναι αποτέλεσμα </a:t>
            </a:r>
            <a:r>
              <a:rPr lang="el-GR" sz="2400" b="1" dirty="0">
                <a:solidFill>
                  <a:srgbClr val="FFFF00"/>
                </a:solidFill>
              </a:rPr>
              <a:t>λειτουργικής υπερφόρτωσης </a:t>
            </a:r>
            <a:r>
              <a:rPr lang="el-GR" sz="2400" b="1" dirty="0">
                <a:solidFill>
                  <a:prstClr val="white"/>
                </a:solidFill>
              </a:rPr>
              <a:t>των κυττάρων τα οποία αντιδρούν με αύξηση του μεγέθους τους ίσως επειδή δεν μπορουν να ανταπεξέλθουν μέσω μιτωτικής διαίρεσης ή παραγωγής νέων κυττάρων</a:t>
            </a:r>
            <a:r>
              <a:rPr lang="el-GR" sz="2000" b="1" dirty="0">
                <a:solidFill>
                  <a:prstClr val="white"/>
                </a:solidFill>
              </a:rPr>
              <a:t>.</a:t>
            </a:r>
          </a:p>
        </p:txBody>
      </p:sp>
    </p:spTree>
    <p:extLst>
      <p:ext uri="{BB962C8B-B14F-4D97-AF65-F5344CB8AC3E}">
        <p14:creationId xmlns:p14="http://schemas.microsoft.com/office/powerpoint/2010/main" val="722410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620688"/>
            <a:ext cx="6696744" cy="461665"/>
          </a:xfrm>
          <a:prstGeom prst="rect">
            <a:avLst/>
          </a:prstGeom>
          <a:noFill/>
        </p:spPr>
        <p:txBody>
          <a:bodyPr wrap="square" rtlCol="0">
            <a:spAutoFit/>
          </a:bodyPr>
          <a:lstStyle/>
          <a:p>
            <a:r>
              <a:rPr lang="el-GR" sz="2400" b="1" dirty="0">
                <a:solidFill>
                  <a:srgbClr val="FFFF00"/>
                </a:solidFill>
              </a:rPr>
              <a:t>Υπερπλασία</a:t>
            </a:r>
          </a:p>
        </p:txBody>
      </p:sp>
      <p:sp>
        <p:nvSpPr>
          <p:cNvPr id="3" name="TextBox 2"/>
          <p:cNvSpPr txBox="1"/>
          <p:nvPr/>
        </p:nvSpPr>
        <p:spPr>
          <a:xfrm>
            <a:off x="611560" y="1340768"/>
            <a:ext cx="8064896" cy="2308324"/>
          </a:xfrm>
          <a:prstGeom prst="rect">
            <a:avLst/>
          </a:prstGeom>
          <a:noFill/>
        </p:spPr>
        <p:txBody>
          <a:bodyPr wrap="square" rtlCol="0">
            <a:spAutoFit/>
          </a:bodyPr>
          <a:lstStyle/>
          <a:p>
            <a:r>
              <a:rPr lang="el-GR" sz="2400" b="1" dirty="0">
                <a:solidFill>
                  <a:srgbClr val="FFFF00"/>
                </a:solidFill>
              </a:rPr>
              <a:t>Ορμονική: </a:t>
            </a:r>
            <a:r>
              <a:rPr lang="el-GR" sz="2400" b="1" dirty="0">
                <a:solidFill>
                  <a:schemeClr val="bg1"/>
                </a:solidFill>
              </a:rPr>
              <a:t>αυξάνει τη λειτουργική ικανότητα των ιστών   </a:t>
            </a:r>
            <a:r>
              <a:rPr lang="el-GR" sz="2400" i="1" dirty="0">
                <a:solidFill>
                  <a:srgbClr val="66FF66"/>
                </a:solidFill>
              </a:rPr>
              <a:t>αδενοκυψέλες γυναικείου μαστού, μήτρα, υπερπλασία επινεφριδίων λόγω υπερέκκρισης </a:t>
            </a:r>
            <a:r>
              <a:rPr lang="en-US" sz="2400" i="1" dirty="0">
                <a:solidFill>
                  <a:srgbClr val="66FF66"/>
                </a:solidFill>
              </a:rPr>
              <a:t>ACTH </a:t>
            </a:r>
            <a:r>
              <a:rPr lang="el-GR" sz="2400" i="1" dirty="0">
                <a:solidFill>
                  <a:srgbClr val="66FF66"/>
                </a:solidFill>
              </a:rPr>
              <a:t>από όγκο υπόφυσης</a:t>
            </a:r>
          </a:p>
          <a:p>
            <a:endParaRPr lang="el-GR" sz="2400" b="1" dirty="0">
              <a:solidFill>
                <a:schemeClr val="bg1"/>
              </a:solidFill>
            </a:endParaRPr>
          </a:p>
          <a:p>
            <a:r>
              <a:rPr lang="el-GR" sz="2400" b="1" dirty="0">
                <a:solidFill>
                  <a:srgbClr val="FFFF00"/>
                </a:solidFill>
              </a:rPr>
              <a:t>Αντισταθμιστική: </a:t>
            </a:r>
            <a:r>
              <a:rPr lang="el-GR" sz="2400" b="1" dirty="0">
                <a:solidFill>
                  <a:schemeClr val="bg1"/>
                </a:solidFill>
              </a:rPr>
              <a:t>αυξάνει τη μάζα των ιστών μετά απο βλάβη ή μερική αφαίρεση </a:t>
            </a:r>
            <a:r>
              <a:rPr lang="el-GR" sz="2400" i="1" dirty="0">
                <a:solidFill>
                  <a:srgbClr val="66FF66"/>
                </a:solidFill>
              </a:rPr>
              <a:t>(ήπαρ)</a:t>
            </a:r>
          </a:p>
        </p:txBody>
      </p:sp>
      <p:pic>
        <p:nvPicPr>
          <p:cNvPr id="28674" name="Picture 2" descr="http://t1.gstatic.com/images?q=tbn:ANd9GcQQkaoHAq2ugm11MxYN-XCuRNUb-SLLMNf4DeSiJjar0EaYKBc&amp;t=1&amp;usg=__3yLaHSg96bs2CepuCvnl5rcyVjg="/>
          <p:cNvPicPr>
            <a:picLocks noChangeAspect="1" noChangeArrowheads="1"/>
          </p:cNvPicPr>
          <p:nvPr/>
        </p:nvPicPr>
        <p:blipFill>
          <a:blip r:embed="rId2" cstate="print"/>
          <a:srcRect/>
          <a:stretch>
            <a:fillRect/>
          </a:stretch>
        </p:blipFill>
        <p:spPr bwMode="auto">
          <a:xfrm>
            <a:off x="1187624" y="3861048"/>
            <a:ext cx="6466076" cy="266429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836712"/>
            <a:ext cx="7848872" cy="5078313"/>
          </a:xfrm>
          <a:prstGeom prst="rect">
            <a:avLst/>
          </a:prstGeom>
          <a:noFill/>
        </p:spPr>
        <p:txBody>
          <a:bodyPr wrap="square" rtlCol="0">
            <a:spAutoFit/>
          </a:bodyPr>
          <a:lstStyle/>
          <a:p>
            <a:r>
              <a:rPr lang="el-GR" sz="2400" b="1" dirty="0">
                <a:solidFill>
                  <a:srgbClr val="FFFF00"/>
                </a:solidFill>
              </a:rPr>
              <a:t>Στην ορμονική υπερπλασία: </a:t>
            </a:r>
            <a:r>
              <a:rPr lang="el-GR" sz="2400" b="1" dirty="0">
                <a:solidFill>
                  <a:schemeClr val="bg1"/>
                </a:solidFill>
              </a:rPr>
              <a:t>οι ορμόνες δρούν ως αυξητικοί παράγοντες και πυροδοτούν τη μεταγραφή διαφόρων κυτταρικών γονιδίων.</a:t>
            </a:r>
          </a:p>
          <a:p>
            <a:endParaRPr lang="el-GR" sz="2400" b="1" dirty="0">
              <a:solidFill>
                <a:schemeClr val="bg1"/>
              </a:solidFill>
            </a:endParaRPr>
          </a:p>
          <a:p>
            <a:r>
              <a:rPr lang="el-GR" sz="2400" b="1" dirty="0">
                <a:solidFill>
                  <a:srgbClr val="FFFF00"/>
                </a:solidFill>
              </a:rPr>
              <a:t>Στην αντισταθμιστική υπερπλασία: </a:t>
            </a:r>
            <a:r>
              <a:rPr lang="el-GR" sz="2400" b="1" dirty="0">
                <a:solidFill>
                  <a:schemeClr val="bg1"/>
                </a:solidFill>
              </a:rPr>
              <a:t>η πηγή των αυξητικών παραγόντων δεν είναι απόλυτα γνωστή.</a:t>
            </a:r>
          </a:p>
          <a:p>
            <a:endParaRPr lang="el-GR" sz="2400" b="1" dirty="0">
              <a:solidFill>
                <a:schemeClr val="bg1"/>
              </a:solidFill>
            </a:endParaRPr>
          </a:p>
          <a:p>
            <a:endParaRPr lang="el-GR" sz="2400" b="1" dirty="0">
              <a:solidFill>
                <a:schemeClr val="bg1"/>
              </a:solidFill>
            </a:endParaRPr>
          </a:p>
          <a:p>
            <a:r>
              <a:rPr lang="el-GR" sz="2400" b="1" dirty="0">
                <a:solidFill>
                  <a:schemeClr val="bg1"/>
                </a:solidFill>
              </a:rPr>
              <a:t>Η αύξηση της ιστικής μάζας λόγω απώλειας των κυττάρων επιτυγχάνεται όχι μόνο μέσω του πολλαπλασιασμού των υπόλοιπων κυτάρων αλλά και  από  την ανάπτυξη νέων κυττάρων από </a:t>
            </a:r>
            <a:r>
              <a:rPr lang="el-GR" sz="2400" b="1" dirty="0">
                <a:solidFill>
                  <a:srgbClr val="66FF66"/>
                </a:solidFill>
              </a:rPr>
              <a:t>τα αρχέγονα κύτταρα</a:t>
            </a:r>
            <a:r>
              <a:rPr lang="el-GR" sz="2400" b="1" dirty="0">
                <a:solidFill>
                  <a:schemeClr val="bg1"/>
                </a:solidFill>
              </a:rPr>
              <a:t>.</a:t>
            </a:r>
          </a:p>
          <a:p>
            <a:endParaRPr lang="el-GR" dirty="0"/>
          </a:p>
          <a:p>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Oval 3"/>
          <p:cNvSpPr>
            <a:spLocks noChangeArrowheads="1"/>
          </p:cNvSpPr>
          <p:nvPr/>
        </p:nvSpPr>
        <p:spPr bwMode="auto">
          <a:xfrm>
            <a:off x="4572000" y="4292600"/>
            <a:ext cx="2376488" cy="936625"/>
          </a:xfrm>
          <a:prstGeom prst="ellipse">
            <a:avLst/>
          </a:prstGeom>
          <a:solidFill>
            <a:srgbClr val="C0C0C0"/>
          </a:solidFill>
          <a:ln w="28575">
            <a:solidFill>
              <a:srgbClr val="800080"/>
            </a:solidFill>
            <a:round/>
            <a:headEnd/>
            <a:tailEnd/>
          </a:ln>
          <a:effectLst/>
        </p:spPr>
        <p:txBody>
          <a:bodyPr wrap="none" anchor="ctr"/>
          <a:lstStyle/>
          <a:p>
            <a:endParaRPr lang="el-GR"/>
          </a:p>
        </p:txBody>
      </p:sp>
      <p:sp>
        <p:nvSpPr>
          <p:cNvPr id="17412" name="Oval 4"/>
          <p:cNvSpPr>
            <a:spLocks noChangeArrowheads="1"/>
          </p:cNvSpPr>
          <p:nvPr/>
        </p:nvSpPr>
        <p:spPr bwMode="auto">
          <a:xfrm>
            <a:off x="1979613" y="2133600"/>
            <a:ext cx="6840537" cy="3887788"/>
          </a:xfrm>
          <a:prstGeom prst="ellipse">
            <a:avLst/>
          </a:prstGeom>
          <a:noFill/>
          <a:ln w="76200">
            <a:solidFill>
              <a:srgbClr val="FFFF00"/>
            </a:solidFill>
            <a:round/>
            <a:headEnd/>
            <a:tailEnd/>
          </a:ln>
          <a:effectLst/>
        </p:spPr>
        <p:txBody>
          <a:bodyPr wrap="none" anchor="ctr"/>
          <a:lstStyle/>
          <a:p>
            <a:endParaRPr lang="el-GR"/>
          </a:p>
        </p:txBody>
      </p:sp>
      <p:sp>
        <p:nvSpPr>
          <p:cNvPr id="17413" name="AutoShape 5"/>
          <p:cNvSpPr>
            <a:spLocks noChangeArrowheads="1"/>
          </p:cNvSpPr>
          <p:nvPr/>
        </p:nvSpPr>
        <p:spPr bwMode="auto">
          <a:xfrm rot="16200000">
            <a:off x="2818607" y="2301081"/>
            <a:ext cx="914400" cy="433387"/>
          </a:xfrm>
          <a:prstGeom prst="flowChartOnlineStorage">
            <a:avLst/>
          </a:prstGeom>
          <a:solidFill>
            <a:schemeClr val="accent1"/>
          </a:solidFill>
          <a:ln w="9525">
            <a:solidFill>
              <a:schemeClr val="tx1"/>
            </a:solidFill>
            <a:miter lim="800000"/>
            <a:headEnd/>
            <a:tailEnd/>
          </a:ln>
          <a:effectLst/>
        </p:spPr>
        <p:txBody>
          <a:bodyPr wrap="none" anchor="ctr"/>
          <a:lstStyle/>
          <a:p>
            <a:endParaRPr lang="el-GR"/>
          </a:p>
        </p:txBody>
      </p:sp>
      <p:sp>
        <p:nvSpPr>
          <p:cNvPr id="17414" name="AutoShape 6"/>
          <p:cNvSpPr>
            <a:spLocks noChangeArrowheads="1"/>
          </p:cNvSpPr>
          <p:nvPr/>
        </p:nvSpPr>
        <p:spPr bwMode="auto">
          <a:xfrm rot="16200000">
            <a:off x="4906963" y="1941513"/>
            <a:ext cx="914400" cy="431800"/>
          </a:xfrm>
          <a:prstGeom prst="flowChartOnlineStorage">
            <a:avLst/>
          </a:prstGeom>
          <a:solidFill>
            <a:schemeClr val="accent1"/>
          </a:solidFill>
          <a:ln w="9525">
            <a:solidFill>
              <a:schemeClr val="tx1"/>
            </a:solidFill>
            <a:miter lim="800000"/>
            <a:headEnd/>
            <a:tailEnd/>
          </a:ln>
          <a:effectLst/>
        </p:spPr>
        <p:txBody>
          <a:bodyPr wrap="none" anchor="ctr"/>
          <a:lstStyle/>
          <a:p>
            <a:endParaRPr lang="el-GR"/>
          </a:p>
        </p:txBody>
      </p:sp>
      <p:sp>
        <p:nvSpPr>
          <p:cNvPr id="17415" name="AutoShape 7"/>
          <p:cNvSpPr>
            <a:spLocks noChangeArrowheads="1"/>
          </p:cNvSpPr>
          <p:nvPr/>
        </p:nvSpPr>
        <p:spPr bwMode="auto">
          <a:xfrm rot="16200000">
            <a:off x="7211219" y="2374106"/>
            <a:ext cx="914400" cy="433388"/>
          </a:xfrm>
          <a:prstGeom prst="flowChartOnlineStorage">
            <a:avLst/>
          </a:prstGeom>
          <a:solidFill>
            <a:schemeClr val="accent1"/>
          </a:solidFill>
          <a:ln w="9525">
            <a:solidFill>
              <a:schemeClr val="tx1"/>
            </a:solidFill>
            <a:miter lim="800000"/>
            <a:headEnd/>
            <a:tailEnd/>
          </a:ln>
          <a:effectLst/>
        </p:spPr>
        <p:txBody>
          <a:bodyPr wrap="none" anchor="ctr"/>
          <a:lstStyle/>
          <a:p>
            <a:endParaRPr lang="el-GR"/>
          </a:p>
        </p:txBody>
      </p:sp>
      <p:sp>
        <p:nvSpPr>
          <p:cNvPr id="17416" name="Text Box 8"/>
          <p:cNvSpPr txBox="1">
            <a:spLocks noChangeArrowheads="1"/>
          </p:cNvSpPr>
          <p:nvPr/>
        </p:nvSpPr>
        <p:spPr bwMode="auto">
          <a:xfrm>
            <a:off x="2339975" y="476250"/>
            <a:ext cx="6804025" cy="457200"/>
          </a:xfrm>
          <a:prstGeom prst="rect">
            <a:avLst/>
          </a:prstGeom>
          <a:noFill/>
          <a:ln w="9525">
            <a:noFill/>
            <a:miter lim="800000"/>
            <a:headEnd/>
            <a:tailEnd/>
          </a:ln>
          <a:effectLst/>
        </p:spPr>
        <p:txBody>
          <a:bodyPr>
            <a:spAutoFit/>
          </a:bodyPr>
          <a:lstStyle/>
          <a:p>
            <a:pPr>
              <a:spcBef>
                <a:spcPct val="50000"/>
              </a:spcBef>
            </a:pPr>
            <a:r>
              <a:rPr lang="el-GR" sz="2400" b="1" dirty="0">
                <a:solidFill>
                  <a:schemeClr val="bg1"/>
                </a:solidFill>
              </a:rPr>
              <a:t>Αυξητικοί Παράγοντες (</a:t>
            </a:r>
            <a:r>
              <a:rPr lang="en-US" sz="2400" b="1" dirty="0">
                <a:solidFill>
                  <a:schemeClr val="bg1"/>
                </a:solidFill>
              </a:rPr>
              <a:t>TGF, EGF, PDGF…)</a:t>
            </a:r>
            <a:endParaRPr lang="el-GR" sz="2400" b="1" dirty="0">
              <a:solidFill>
                <a:schemeClr val="bg1"/>
              </a:solidFill>
            </a:endParaRPr>
          </a:p>
        </p:txBody>
      </p:sp>
      <p:sp>
        <p:nvSpPr>
          <p:cNvPr id="17417" name="AutoShape 9"/>
          <p:cNvSpPr>
            <a:spLocks noChangeArrowheads="1"/>
          </p:cNvSpPr>
          <p:nvPr/>
        </p:nvSpPr>
        <p:spPr bwMode="auto">
          <a:xfrm rot="16200000">
            <a:off x="2951957" y="1593056"/>
            <a:ext cx="719138" cy="358775"/>
          </a:xfrm>
          <a:prstGeom prst="flowChartPreparation">
            <a:avLst/>
          </a:prstGeom>
          <a:solidFill>
            <a:schemeClr val="accent1"/>
          </a:solidFill>
          <a:ln w="9525">
            <a:solidFill>
              <a:schemeClr val="tx1"/>
            </a:solidFill>
            <a:miter lim="800000"/>
            <a:headEnd/>
            <a:tailEnd/>
          </a:ln>
          <a:effectLst/>
        </p:spPr>
        <p:txBody>
          <a:bodyPr wrap="none" anchor="ctr"/>
          <a:lstStyle/>
          <a:p>
            <a:endParaRPr lang="el-GR"/>
          </a:p>
        </p:txBody>
      </p:sp>
      <p:sp>
        <p:nvSpPr>
          <p:cNvPr id="17418" name="AutoShape 10"/>
          <p:cNvSpPr>
            <a:spLocks noChangeArrowheads="1"/>
          </p:cNvSpPr>
          <p:nvPr/>
        </p:nvSpPr>
        <p:spPr bwMode="auto">
          <a:xfrm rot="16200000">
            <a:off x="5039519" y="1232694"/>
            <a:ext cx="719137" cy="358775"/>
          </a:xfrm>
          <a:prstGeom prst="flowChartPreparation">
            <a:avLst/>
          </a:prstGeom>
          <a:solidFill>
            <a:schemeClr val="accent1"/>
          </a:solidFill>
          <a:ln w="9525">
            <a:solidFill>
              <a:schemeClr val="tx1"/>
            </a:solidFill>
            <a:miter lim="800000"/>
            <a:headEnd/>
            <a:tailEnd/>
          </a:ln>
          <a:effectLst/>
        </p:spPr>
        <p:txBody>
          <a:bodyPr wrap="none" anchor="ctr"/>
          <a:lstStyle/>
          <a:p>
            <a:endParaRPr lang="el-GR"/>
          </a:p>
        </p:txBody>
      </p:sp>
      <p:sp>
        <p:nvSpPr>
          <p:cNvPr id="17419" name="AutoShape 11"/>
          <p:cNvSpPr>
            <a:spLocks noChangeArrowheads="1"/>
          </p:cNvSpPr>
          <p:nvPr/>
        </p:nvSpPr>
        <p:spPr bwMode="auto">
          <a:xfrm rot="16200000">
            <a:off x="7344569" y="1664494"/>
            <a:ext cx="719137" cy="358775"/>
          </a:xfrm>
          <a:prstGeom prst="flowChartPreparation">
            <a:avLst/>
          </a:prstGeom>
          <a:solidFill>
            <a:schemeClr val="accent1"/>
          </a:solidFill>
          <a:ln w="9525">
            <a:solidFill>
              <a:schemeClr val="tx1"/>
            </a:solidFill>
            <a:miter lim="800000"/>
            <a:headEnd/>
            <a:tailEnd/>
          </a:ln>
          <a:effectLst/>
        </p:spPr>
        <p:txBody>
          <a:bodyPr wrap="none" anchor="ctr"/>
          <a:lstStyle/>
          <a:p>
            <a:endParaRPr lang="el-GR"/>
          </a:p>
        </p:txBody>
      </p:sp>
      <p:sp>
        <p:nvSpPr>
          <p:cNvPr id="17420" name="Text Box 12"/>
          <p:cNvSpPr txBox="1">
            <a:spLocks noChangeArrowheads="1"/>
          </p:cNvSpPr>
          <p:nvPr/>
        </p:nvSpPr>
        <p:spPr bwMode="auto">
          <a:xfrm>
            <a:off x="5292725" y="4581525"/>
            <a:ext cx="1008063" cy="457200"/>
          </a:xfrm>
          <a:prstGeom prst="rect">
            <a:avLst/>
          </a:prstGeom>
          <a:noFill/>
          <a:ln w="9525">
            <a:noFill/>
            <a:miter lim="800000"/>
            <a:headEnd/>
            <a:tailEnd/>
          </a:ln>
          <a:effectLst/>
        </p:spPr>
        <p:txBody>
          <a:bodyPr>
            <a:spAutoFit/>
          </a:bodyPr>
          <a:lstStyle/>
          <a:p>
            <a:pPr>
              <a:spcBef>
                <a:spcPct val="50000"/>
              </a:spcBef>
            </a:pPr>
            <a:r>
              <a:rPr lang="en-US" sz="2400" b="1"/>
              <a:t>DNA</a:t>
            </a:r>
            <a:endParaRPr lang="el-GR" sz="2400" b="1"/>
          </a:p>
        </p:txBody>
      </p:sp>
      <p:sp>
        <p:nvSpPr>
          <p:cNvPr id="12" name="TextBox 11"/>
          <p:cNvSpPr txBox="1"/>
          <p:nvPr/>
        </p:nvSpPr>
        <p:spPr>
          <a:xfrm>
            <a:off x="1763688" y="2204864"/>
            <a:ext cx="1440160" cy="369332"/>
          </a:xfrm>
          <a:prstGeom prst="rect">
            <a:avLst/>
          </a:prstGeom>
          <a:noFill/>
        </p:spPr>
        <p:txBody>
          <a:bodyPr wrap="square" rtlCol="0">
            <a:spAutoFit/>
          </a:bodyPr>
          <a:lstStyle/>
          <a:p>
            <a:r>
              <a:rPr lang="el-GR" dirty="0">
                <a:solidFill>
                  <a:schemeClr val="bg1"/>
                </a:solidFill>
              </a:rPr>
              <a:t>Υποδοχείς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nimBg="1"/>
      <p:bldP spid="17418" grpId="0" animBg="1"/>
      <p:bldP spid="174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Oval 3"/>
          <p:cNvSpPr>
            <a:spLocks noChangeArrowheads="1"/>
          </p:cNvSpPr>
          <p:nvPr/>
        </p:nvSpPr>
        <p:spPr bwMode="auto">
          <a:xfrm>
            <a:off x="4572000" y="4292600"/>
            <a:ext cx="2376488" cy="936625"/>
          </a:xfrm>
          <a:prstGeom prst="ellipse">
            <a:avLst/>
          </a:prstGeom>
          <a:solidFill>
            <a:srgbClr val="C0C0C0"/>
          </a:solidFill>
          <a:ln w="28575">
            <a:solidFill>
              <a:srgbClr val="800080"/>
            </a:solidFill>
            <a:round/>
            <a:headEnd/>
            <a:tailEnd/>
          </a:ln>
          <a:effectLst/>
        </p:spPr>
        <p:txBody>
          <a:bodyPr wrap="none" anchor="ctr"/>
          <a:lstStyle/>
          <a:p>
            <a:endParaRPr lang="el-GR"/>
          </a:p>
        </p:txBody>
      </p:sp>
      <p:sp>
        <p:nvSpPr>
          <p:cNvPr id="20484" name="Oval 4"/>
          <p:cNvSpPr>
            <a:spLocks noChangeArrowheads="1"/>
          </p:cNvSpPr>
          <p:nvPr/>
        </p:nvSpPr>
        <p:spPr bwMode="auto">
          <a:xfrm>
            <a:off x="1979613" y="2133600"/>
            <a:ext cx="6840537" cy="3887788"/>
          </a:xfrm>
          <a:prstGeom prst="ellipse">
            <a:avLst/>
          </a:prstGeom>
          <a:noFill/>
          <a:ln w="76200">
            <a:solidFill>
              <a:srgbClr val="FFFF00"/>
            </a:solidFill>
            <a:round/>
            <a:headEnd/>
            <a:tailEnd/>
          </a:ln>
          <a:effectLst/>
        </p:spPr>
        <p:txBody>
          <a:bodyPr wrap="none" anchor="ctr"/>
          <a:lstStyle/>
          <a:p>
            <a:endParaRPr lang="el-GR"/>
          </a:p>
        </p:txBody>
      </p:sp>
      <p:sp>
        <p:nvSpPr>
          <p:cNvPr id="20485" name="AutoShape 5"/>
          <p:cNvSpPr>
            <a:spLocks noChangeArrowheads="1"/>
          </p:cNvSpPr>
          <p:nvPr/>
        </p:nvSpPr>
        <p:spPr bwMode="auto">
          <a:xfrm rot="16200000">
            <a:off x="2818607" y="2301081"/>
            <a:ext cx="914400" cy="433387"/>
          </a:xfrm>
          <a:prstGeom prst="flowChartOnlineStorage">
            <a:avLst/>
          </a:prstGeom>
          <a:solidFill>
            <a:schemeClr val="accent1"/>
          </a:solidFill>
          <a:ln w="9525">
            <a:solidFill>
              <a:schemeClr val="tx1"/>
            </a:solidFill>
            <a:miter lim="800000"/>
            <a:headEnd/>
            <a:tailEnd/>
          </a:ln>
          <a:effectLst/>
        </p:spPr>
        <p:txBody>
          <a:bodyPr wrap="none" anchor="ctr"/>
          <a:lstStyle/>
          <a:p>
            <a:endParaRPr lang="el-GR"/>
          </a:p>
        </p:txBody>
      </p:sp>
      <p:sp>
        <p:nvSpPr>
          <p:cNvPr id="20486" name="AutoShape 6"/>
          <p:cNvSpPr>
            <a:spLocks noChangeArrowheads="1"/>
          </p:cNvSpPr>
          <p:nvPr/>
        </p:nvSpPr>
        <p:spPr bwMode="auto">
          <a:xfrm rot="16200000">
            <a:off x="4906963" y="1941513"/>
            <a:ext cx="914400" cy="431800"/>
          </a:xfrm>
          <a:prstGeom prst="flowChartOnlineStorage">
            <a:avLst/>
          </a:prstGeom>
          <a:solidFill>
            <a:schemeClr val="accent1"/>
          </a:solidFill>
          <a:ln w="9525">
            <a:solidFill>
              <a:schemeClr val="tx1"/>
            </a:solidFill>
            <a:miter lim="800000"/>
            <a:headEnd/>
            <a:tailEnd/>
          </a:ln>
          <a:effectLst/>
        </p:spPr>
        <p:txBody>
          <a:bodyPr wrap="none" anchor="ctr"/>
          <a:lstStyle/>
          <a:p>
            <a:endParaRPr lang="el-GR"/>
          </a:p>
        </p:txBody>
      </p:sp>
      <p:sp>
        <p:nvSpPr>
          <p:cNvPr id="20487" name="AutoShape 7"/>
          <p:cNvSpPr>
            <a:spLocks noChangeArrowheads="1"/>
          </p:cNvSpPr>
          <p:nvPr/>
        </p:nvSpPr>
        <p:spPr bwMode="auto">
          <a:xfrm rot="16200000">
            <a:off x="7211219" y="2374106"/>
            <a:ext cx="914400" cy="433388"/>
          </a:xfrm>
          <a:prstGeom prst="flowChartOnlineStorage">
            <a:avLst/>
          </a:prstGeom>
          <a:solidFill>
            <a:schemeClr val="accent1"/>
          </a:solidFill>
          <a:ln w="9525">
            <a:solidFill>
              <a:schemeClr val="tx1"/>
            </a:solidFill>
            <a:miter lim="800000"/>
            <a:headEnd/>
            <a:tailEnd/>
          </a:ln>
          <a:effectLst/>
        </p:spPr>
        <p:txBody>
          <a:bodyPr wrap="none" anchor="ctr"/>
          <a:lstStyle/>
          <a:p>
            <a:endParaRPr lang="el-GR"/>
          </a:p>
        </p:txBody>
      </p:sp>
      <p:sp>
        <p:nvSpPr>
          <p:cNvPr id="20488" name="Text Box 8"/>
          <p:cNvSpPr txBox="1">
            <a:spLocks noChangeArrowheads="1"/>
          </p:cNvSpPr>
          <p:nvPr/>
        </p:nvSpPr>
        <p:spPr bwMode="auto">
          <a:xfrm>
            <a:off x="2339975" y="476250"/>
            <a:ext cx="6804025" cy="457200"/>
          </a:xfrm>
          <a:prstGeom prst="rect">
            <a:avLst/>
          </a:prstGeom>
          <a:noFill/>
          <a:ln w="9525">
            <a:noFill/>
            <a:miter lim="800000"/>
            <a:headEnd/>
            <a:tailEnd/>
          </a:ln>
          <a:effectLst/>
        </p:spPr>
        <p:txBody>
          <a:bodyPr>
            <a:spAutoFit/>
          </a:bodyPr>
          <a:lstStyle/>
          <a:p>
            <a:pPr>
              <a:spcBef>
                <a:spcPct val="50000"/>
              </a:spcBef>
            </a:pPr>
            <a:r>
              <a:rPr lang="el-GR" sz="2400" b="1" dirty="0">
                <a:solidFill>
                  <a:schemeClr val="bg1"/>
                </a:solidFill>
              </a:rPr>
              <a:t>Αυξητικοί Παράγοντες (</a:t>
            </a:r>
            <a:r>
              <a:rPr lang="en-US" sz="2400" b="1" dirty="0">
                <a:solidFill>
                  <a:schemeClr val="bg1"/>
                </a:solidFill>
              </a:rPr>
              <a:t>TGF, EGF, PDGF…)</a:t>
            </a:r>
            <a:endParaRPr lang="el-GR" sz="2400" b="1" dirty="0">
              <a:solidFill>
                <a:schemeClr val="bg1"/>
              </a:solidFill>
            </a:endParaRPr>
          </a:p>
        </p:txBody>
      </p:sp>
      <p:sp>
        <p:nvSpPr>
          <p:cNvPr id="20489" name="AutoShape 9"/>
          <p:cNvSpPr>
            <a:spLocks noChangeArrowheads="1"/>
          </p:cNvSpPr>
          <p:nvPr/>
        </p:nvSpPr>
        <p:spPr bwMode="auto">
          <a:xfrm rot="16200000">
            <a:off x="2951957" y="1593056"/>
            <a:ext cx="719138" cy="358775"/>
          </a:xfrm>
          <a:prstGeom prst="flowChartPreparation">
            <a:avLst/>
          </a:prstGeom>
          <a:solidFill>
            <a:schemeClr val="accent1"/>
          </a:solidFill>
          <a:ln w="9525">
            <a:solidFill>
              <a:schemeClr val="tx1"/>
            </a:solidFill>
            <a:miter lim="800000"/>
            <a:headEnd/>
            <a:tailEnd/>
          </a:ln>
          <a:effectLst/>
        </p:spPr>
        <p:txBody>
          <a:bodyPr wrap="none" anchor="ctr"/>
          <a:lstStyle/>
          <a:p>
            <a:endParaRPr lang="el-GR"/>
          </a:p>
        </p:txBody>
      </p:sp>
      <p:sp>
        <p:nvSpPr>
          <p:cNvPr id="20490" name="AutoShape 10"/>
          <p:cNvSpPr>
            <a:spLocks noChangeArrowheads="1"/>
          </p:cNvSpPr>
          <p:nvPr/>
        </p:nvSpPr>
        <p:spPr bwMode="auto">
          <a:xfrm rot="16200000">
            <a:off x="5039519" y="1232694"/>
            <a:ext cx="719137" cy="358775"/>
          </a:xfrm>
          <a:prstGeom prst="flowChartPreparation">
            <a:avLst/>
          </a:prstGeom>
          <a:solidFill>
            <a:schemeClr val="accent1"/>
          </a:solidFill>
          <a:ln w="9525">
            <a:solidFill>
              <a:schemeClr val="tx1"/>
            </a:solidFill>
            <a:miter lim="800000"/>
            <a:headEnd/>
            <a:tailEnd/>
          </a:ln>
          <a:effectLst/>
        </p:spPr>
        <p:txBody>
          <a:bodyPr wrap="none" anchor="ctr"/>
          <a:lstStyle/>
          <a:p>
            <a:endParaRPr lang="el-GR"/>
          </a:p>
        </p:txBody>
      </p:sp>
      <p:sp>
        <p:nvSpPr>
          <p:cNvPr id="20491" name="AutoShape 11"/>
          <p:cNvSpPr>
            <a:spLocks noChangeArrowheads="1"/>
          </p:cNvSpPr>
          <p:nvPr/>
        </p:nvSpPr>
        <p:spPr bwMode="auto">
          <a:xfrm rot="16200000">
            <a:off x="7344569" y="1664494"/>
            <a:ext cx="719137" cy="358775"/>
          </a:xfrm>
          <a:prstGeom prst="flowChartPreparation">
            <a:avLst/>
          </a:prstGeom>
          <a:solidFill>
            <a:schemeClr val="accent1"/>
          </a:solidFill>
          <a:ln w="9525">
            <a:solidFill>
              <a:schemeClr val="tx1"/>
            </a:solidFill>
            <a:miter lim="800000"/>
            <a:headEnd/>
            <a:tailEnd/>
          </a:ln>
          <a:effectLst/>
        </p:spPr>
        <p:txBody>
          <a:bodyPr wrap="none" anchor="ctr"/>
          <a:lstStyle/>
          <a:p>
            <a:endParaRPr lang="el-GR"/>
          </a:p>
        </p:txBody>
      </p:sp>
      <p:sp>
        <p:nvSpPr>
          <p:cNvPr id="20492" name="Text Box 12"/>
          <p:cNvSpPr txBox="1">
            <a:spLocks noChangeArrowheads="1"/>
          </p:cNvSpPr>
          <p:nvPr/>
        </p:nvSpPr>
        <p:spPr bwMode="auto">
          <a:xfrm>
            <a:off x="5292725" y="4581525"/>
            <a:ext cx="1008063" cy="457200"/>
          </a:xfrm>
          <a:prstGeom prst="rect">
            <a:avLst/>
          </a:prstGeom>
          <a:noFill/>
          <a:ln w="9525">
            <a:noFill/>
            <a:miter lim="800000"/>
            <a:headEnd/>
            <a:tailEnd/>
          </a:ln>
          <a:effectLst/>
        </p:spPr>
        <p:txBody>
          <a:bodyPr>
            <a:spAutoFit/>
          </a:bodyPr>
          <a:lstStyle/>
          <a:p>
            <a:pPr>
              <a:spcBef>
                <a:spcPct val="50000"/>
              </a:spcBef>
            </a:pPr>
            <a:r>
              <a:rPr lang="en-US" sz="2400" b="1"/>
              <a:t>DNA</a:t>
            </a:r>
            <a:endParaRPr lang="el-GR" sz="2400" b="1"/>
          </a:p>
        </p:txBody>
      </p:sp>
      <p:grpSp>
        <p:nvGrpSpPr>
          <p:cNvPr id="2" name="Group 17"/>
          <p:cNvGrpSpPr>
            <a:grpSpLocks/>
          </p:cNvGrpSpPr>
          <p:nvPr/>
        </p:nvGrpSpPr>
        <p:grpSpPr bwMode="auto">
          <a:xfrm>
            <a:off x="3492500" y="2852738"/>
            <a:ext cx="3816350" cy="1800225"/>
            <a:chOff x="2200" y="1797"/>
            <a:chExt cx="2404" cy="1134"/>
          </a:xfrm>
        </p:grpSpPr>
        <p:sp>
          <p:nvSpPr>
            <p:cNvPr id="20493" name="Line 13"/>
            <p:cNvSpPr>
              <a:spLocks noChangeShapeType="1"/>
            </p:cNvSpPr>
            <p:nvPr/>
          </p:nvSpPr>
          <p:spPr bwMode="auto">
            <a:xfrm>
              <a:off x="2200" y="2069"/>
              <a:ext cx="1134" cy="817"/>
            </a:xfrm>
            <a:prstGeom prst="line">
              <a:avLst/>
            </a:prstGeom>
            <a:noFill/>
            <a:ln w="57150">
              <a:solidFill>
                <a:srgbClr val="FFFF00"/>
              </a:solidFill>
              <a:round/>
              <a:headEnd/>
              <a:tailEnd type="triangle" w="med" len="med"/>
            </a:ln>
            <a:effectLst/>
          </p:spPr>
          <p:txBody>
            <a:bodyPr/>
            <a:lstStyle/>
            <a:p>
              <a:endParaRPr lang="el-GR"/>
            </a:p>
          </p:txBody>
        </p:sp>
        <p:grpSp>
          <p:nvGrpSpPr>
            <p:cNvPr id="3" name="Group 16"/>
            <p:cNvGrpSpPr>
              <a:grpSpLocks/>
            </p:cNvGrpSpPr>
            <p:nvPr/>
          </p:nvGrpSpPr>
          <p:grpSpPr bwMode="auto">
            <a:xfrm>
              <a:off x="3379" y="1797"/>
              <a:ext cx="1225" cy="1134"/>
              <a:chOff x="3379" y="1797"/>
              <a:chExt cx="1225" cy="1134"/>
            </a:xfrm>
          </p:grpSpPr>
          <p:sp>
            <p:nvSpPr>
              <p:cNvPr id="20494" name="Line 14"/>
              <p:cNvSpPr>
                <a:spLocks noChangeShapeType="1"/>
              </p:cNvSpPr>
              <p:nvPr/>
            </p:nvSpPr>
            <p:spPr bwMode="auto">
              <a:xfrm>
                <a:off x="3379" y="1797"/>
                <a:ext cx="227" cy="1089"/>
              </a:xfrm>
              <a:prstGeom prst="line">
                <a:avLst/>
              </a:prstGeom>
              <a:noFill/>
              <a:ln w="57150">
                <a:solidFill>
                  <a:srgbClr val="FFFF00"/>
                </a:solidFill>
                <a:round/>
                <a:headEnd/>
                <a:tailEnd type="triangle" w="med" len="med"/>
              </a:ln>
              <a:effectLst/>
            </p:spPr>
            <p:txBody>
              <a:bodyPr/>
              <a:lstStyle/>
              <a:p>
                <a:endParaRPr lang="el-GR"/>
              </a:p>
            </p:txBody>
          </p:sp>
          <p:sp>
            <p:nvSpPr>
              <p:cNvPr id="20495" name="Line 15"/>
              <p:cNvSpPr>
                <a:spLocks noChangeShapeType="1"/>
              </p:cNvSpPr>
              <p:nvPr/>
            </p:nvSpPr>
            <p:spPr bwMode="auto">
              <a:xfrm flipH="1">
                <a:off x="3923" y="2069"/>
                <a:ext cx="681" cy="862"/>
              </a:xfrm>
              <a:prstGeom prst="line">
                <a:avLst/>
              </a:prstGeom>
              <a:noFill/>
              <a:ln w="57150">
                <a:solidFill>
                  <a:srgbClr val="FFFF00"/>
                </a:solidFill>
                <a:round/>
                <a:headEnd/>
                <a:tailEnd type="triangle" w="med" len="med"/>
              </a:ln>
              <a:effectLst/>
            </p:spPr>
            <p:txBody>
              <a:bodyPr/>
              <a:lstStyle/>
              <a:p>
                <a:endParaRPr lang="el-GR"/>
              </a:p>
            </p:txBody>
          </p:sp>
        </p:grpSp>
      </p:grpSp>
      <p:sp>
        <p:nvSpPr>
          <p:cNvPr id="17" name="TextBox 16"/>
          <p:cNvSpPr txBox="1"/>
          <p:nvPr/>
        </p:nvSpPr>
        <p:spPr>
          <a:xfrm>
            <a:off x="1763688" y="2204864"/>
            <a:ext cx="1440160" cy="369332"/>
          </a:xfrm>
          <a:prstGeom prst="rect">
            <a:avLst/>
          </a:prstGeom>
          <a:noFill/>
        </p:spPr>
        <p:txBody>
          <a:bodyPr wrap="square" rtlCol="0">
            <a:spAutoFit/>
          </a:bodyPr>
          <a:lstStyle/>
          <a:p>
            <a:r>
              <a:rPr lang="el-GR" dirty="0">
                <a:solidFill>
                  <a:schemeClr val="bg1"/>
                </a:solidFill>
              </a:rPr>
              <a:t>Υποδοχείς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404664"/>
            <a:ext cx="6768752" cy="461665"/>
          </a:xfrm>
          <a:prstGeom prst="rect">
            <a:avLst/>
          </a:prstGeom>
          <a:noFill/>
        </p:spPr>
        <p:txBody>
          <a:bodyPr wrap="square" rtlCol="0">
            <a:spAutoFit/>
          </a:bodyPr>
          <a:lstStyle/>
          <a:p>
            <a:r>
              <a:rPr lang="el-GR" sz="2400" b="1" dirty="0">
                <a:solidFill>
                  <a:srgbClr val="FFFF00"/>
                </a:solidFill>
              </a:rPr>
              <a:t>Μερική ηπατεκτομή</a:t>
            </a:r>
          </a:p>
        </p:txBody>
      </p:sp>
      <p:pic>
        <p:nvPicPr>
          <p:cNvPr id="32770" name="Picture 2" descr="http://t1.gstatic.com/images?q=tbn:ANd9GcQ3JgPVgOXVjyqdpcdxHleQOJiDRN5y9AlSm02cI1oi_YrbbQ4&amp;t=1&amp;usg=__EkhCzJ4VpRIEWbnRcSC3isFrsLY="/>
          <p:cNvPicPr>
            <a:picLocks noChangeAspect="1" noChangeArrowheads="1"/>
          </p:cNvPicPr>
          <p:nvPr/>
        </p:nvPicPr>
        <p:blipFill>
          <a:blip r:embed="rId2" cstate="print"/>
          <a:srcRect t="5497"/>
          <a:stretch>
            <a:fillRect/>
          </a:stretch>
        </p:blipFill>
        <p:spPr bwMode="auto">
          <a:xfrm>
            <a:off x="3059832" y="1628800"/>
            <a:ext cx="3075355" cy="2475732"/>
          </a:xfrm>
          <a:prstGeom prst="rect">
            <a:avLst/>
          </a:prstGeom>
          <a:noFill/>
        </p:spPr>
      </p:pic>
      <p:sp>
        <p:nvSpPr>
          <p:cNvPr id="5" name="Rectangle 4"/>
          <p:cNvSpPr/>
          <p:nvPr/>
        </p:nvSpPr>
        <p:spPr>
          <a:xfrm>
            <a:off x="5508104" y="3140968"/>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Arrow Connector 6"/>
          <p:cNvCxnSpPr/>
          <p:nvPr/>
        </p:nvCxnSpPr>
        <p:spPr>
          <a:xfrm rot="10800000" flipV="1">
            <a:off x="5796136" y="2780928"/>
            <a:ext cx="359246" cy="79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56176" y="2492896"/>
            <a:ext cx="2088232" cy="523220"/>
          </a:xfrm>
          <a:prstGeom prst="rect">
            <a:avLst/>
          </a:prstGeom>
          <a:noFill/>
        </p:spPr>
        <p:txBody>
          <a:bodyPr wrap="square" rtlCol="0">
            <a:spAutoFit/>
          </a:bodyPr>
          <a:lstStyle/>
          <a:p>
            <a:r>
              <a:rPr lang="el-GR" sz="1400" b="1" dirty="0">
                <a:solidFill>
                  <a:schemeClr val="bg1"/>
                </a:solidFill>
              </a:rPr>
              <a:t>Κυτταροκίνες: </a:t>
            </a:r>
            <a:r>
              <a:rPr lang="en-US" sz="1400" b="1" dirty="0">
                <a:solidFill>
                  <a:schemeClr val="bg1"/>
                </a:solidFill>
              </a:rPr>
              <a:t>TNF</a:t>
            </a:r>
          </a:p>
          <a:p>
            <a:r>
              <a:rPr lang="en-US" sz="1400" b="1" dirty="0">
                <a:solidFill>
                  <a:schemeClr val="bg1"/>
                </a:solidFill>
              </a:rPr>
              <a:t>                           IL-6</a:t>
            </a:r>
            <a:endParaRPr lang="el-GR" sz="1400" b="1" dirty="0">
              <a:solidFill>
                <a:schemeClr val="bg1"/>
              </a:solidFill>
            </a:endParaRPr>
          </a:p>
        </p:txBody>
      </p:sp>
      <p:sp>
        <p:nvSpPr>
          <p:cNvPr id="10" name="TextBox 9"/>
          <p:cNvSpPr txBox="1"/>
          <p:nvPr/>
        </p:nvSpPr>
        <p:spPr>
          <a:xfrm>
            <a:off x="6156176" y="2132856"/>
            <a:ext cx="2376264" cy="369332"/>
          </a:xfrm>
          <a:prstGeom prst="rect">
            <a:avLst/>
          </a:prstGeom>
          <a:noFill/>
        </p:spPr>
        <p:txBody>
          <a:bodyPr wrap="square" rtlCol="0">
            <a:spAutoFit/>
          </a:bodyPr>
          <a:lstStyle/>
          <a:p>
            <a:r>
              <a:rPr lang="el-GR" b="1" u="sng" dirty="0">
                <a:solidFill>
                  <a:srgbClr val="FFFF00"/>
                </a:solidFill>
              </a:rPr>
              <a:t>προετοιμασία</a:t>
            </a:r>
          </a:p>
        </p:txBody>
      </p:sp>
      <p:cxnSp>
        <p:nvCxnSpPr>
          <p:cNvPr id="14" name="Straight Arrow Connector 13"/>
          <p:cNvCxnSpPr/>
          <p:nvPr/>
        </p:nvCxnSpPr>
        <p:spPr>
          <a:xfrm rot="5400000">
            <a:off x="4788024" y="2060848"/>
            <a:ext cx="936104" cy="7200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88024" y="836712"/>
            <a:ext cx="2592288" cy="769441"/>
          </a:xfrm>
          <a:prstGeom prst="rect">
            <a:avLst/>
          </a:prstGeom>
          <a:noFill/>
        </p:spPr>
        <p:txBody>
          <a:bodyPr wrap="square" rtlCol="0">
            <a:spAutoFit/>
          </a:bodyPr>
          <a:lstStyle/>
          <a:p>
            <a:r>
              <a:rPr lang="el-GR" sz="1600" b="1" u="sng" dirty="0">
                <a:solidFill>
                  <a:srgbClr val="FFFF00"/>
                </a:solidFill>
              </a:rPr>
              <a:t>Πολλαπλασιασμός</a:t>
            </a:r>
          </a:p>
          <a:p>
            <a:r>
              <a:rPr lang="el-GR" sz="1400" b="1" dirty="0">
                <a:solidFill>
                  <a:schemeClr val="bg1"/>
                </a:solidFill>
              </a:rPr>
              <a:t>Αυξητικοί παράγοντες: </a:t>
            </a:r>
            <a:r>
              <a:rPr lang="en-US" sz="1400" b="1" dirty="0">
                <a:solidFill>
                  <a:schemeClr val="bg1"/>
                </a:solidFill>
              </a:rPr>
              <a:t>HGF</a:t>
            </a:r>
          </a:p>
          <a:p>
            <a:r>
              <a:rPr lang="en-US" sz="1400" b="1" dirty="0">
                <a:solidFill>
                  <a:schemeClr val="bg1"/>
                </a:solidFill>
              </a:rPr>
              <a:t>                                            TGF-a</a:t>
            </a:r>
            <a:endParaRPr lang="el-GR" sz="1400" b="1" dirty="0">
              <a:solidFill>
                <a:schemeClr val="bg1"/>
              </a:solidFill>
            </a:endParaRPr>
          </a:p>
        </p:txBody>
      </p:sp>
      <p:sp>
        <p:nvSpPr>
          <p:cNvPr id="16" name="TextBox 15"/>
          <p:cNvSpPr txBox="1"/>
          <p:nvPr/>
        </p:nvSpPr>
        <p:spPr>
          <a:xfrm>
            <a:off x="323528" y="4293096"/>
            <a:ext cx="8640960" cy="2246769"/>
          </a:xfrm>
          <a:prstGeom prst="rect">
            <a:avLst/>
          </a:prstGeom>
          <a:noFill/>
        </p:spPr>
        <p:txBody>
          <a:bodyPr wrap="square" rtlCol="0">
            <a:spAutoFit/>
          </a:bodyPr>
          <a:lstStyle/>
          <a:p>
            <a:pPr>
              <a:buClr>
                <a:srgbClr val="FFFF00"/>
              </a:buClr>
              <a:buFont typeface="Wingdings" pitchFamily="2" charset="2"/>
              <a:buChar char="ü"/>
            </a:pPr>
            <a:r>
              <a:rPr lang="el-GR" sz="2000" b="1" dirty="0">
                <a:solidFill>
                  <a:schemeClr val="bg1"/>
                </a:solidFill>
              </a:rPr>
              <a:t>  </a:t>
            </a:r>
            <a:r>
              <a:rPr lang="el-GR" sz="2000" b="1" dirty="0">
                <a:solidFill>
                  <a:schemeClr val="accent6">
                    <a:lumMod val="40000"/>
                    <a:lumOff val="60000"/>
                  </a:schemeClr>
                </a:solidFill>
              </a:rPr>
              <a:t>Πολλαπλασιασμός και αποκατάσταση μάζας.</a:t>
            </a:r>
          </a:p>
          <a:p>
            <a:pPr>
              <a:buClr>
                <a:srgbClr val="FFFF00"/>
              </a:buClr>
              <a:buFont typeface="Wingdings" pitchFamily="2" charset="2"/>
              <a:buChar char="ü"/>
            </a:pPr>
            <a:r>
              <a:rPr lang="el-GR" sz="2000" b="1" dirty="0">
                <a:solidFill>
                  <a:schemeClr val="accent6">
                    <a:lumMod val="40000"/>
                    <a:lumOff val="60000"/>
                  </a:schemeClr>
                </a:solidFill>
              </a:rPr>
              <a:t>  Πώς σταματά ο πολλαπλασιασμός?</a:t>
            </a:r>
          </a:p>
          <a:p>
            <a:pPr>
              <a:buClr>
                <a:srgbClr val="FFFF00"/>
              </a:buClr>
              <a:buFont typeface="Wingdings" pitchFamily="2" charset="2"/>
              <a:buChar char="ü"/>
            </a:pPr>
            <a:r>
              <a:rPr lang="el-GR" sz="2000" b="1" dirty="0">
                <a:solidFill>
                  <a:schemeClr val="bg1"/>
                </a:solidFill>
              </a:rPr>
              <a:t>  Οι παράγοντες που καθορίζουν την ολοκλήρωση της κυτταρικής αντιγραφής δεν είναι γνωστοί.</a:t>
            </a:r>
          </a:p>
          <a:p>
            <a:pPr>
              <a:buClr>
                <a:srgbClr val="FFFF00"/>
              </a:buClr>
              <a:buFont typeface="Wingdings" pitchFamily="2" charset="2"/>
              <a:buChar char="ü"/>
            </a:pPr>
            <a:r>
              <a:rPr lang="el-GR" sz="2000" b="1" dirty="0">
                <a:solidFill>
                  <a:schemeClr val="bg1"/>
                </a:solidFill>
              </a:rPr>
              <a:t>  Μπορεί να εμπλέκονται αναστολείς του κυτταρικού κύκλου, διακοπή της παραγωγής αυξητικών παραγόντων και μειωμένες ηπατικές μεταβολικές απαιτήσεις.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765_02"/>
          <p:cNvPicPr>
            <a:picLocks noChangeAspect="1" noChangeArrowheads="1"/>
          </p:cNvPicPr>
          <p:nvPr/>
        </p:nvPicPr>
        <p:blipFill>
          <a:blip r:embed="rId2" cstate="print"/>
          <a:srcRect/>
          <a:stretch>
            <a:fillRect/>
          </a:stretch>
        </p:blipFill>
        <p:spPr bwMode="auto">
          <a:xfrm>
            <a:off x="395536" y="2420888"/>
            <a:ext cx="3874973" cy="3167261"/>
          </a:xfrm>
          <a:prstGeom prst="rect">
            <a:avLst/>
          </a:prstGeom>
          <a:noFill/>
        </p:spPr>
      </p:pic>
      <p:pic>
        <p:nvPicPr>
          <p:cNvPr id="3" name="Picture 2" descr="http://t3.gstatic.com/images?q=tbn:ANd9GcTZ7NZlh_e59_bNUIeKhgpIegZgTsdUpKKCA9xQ_9CeOt4CB08&amp;t=1&amp;usg=__BqZSo5ERhfrs0M6aVNad8KHJ7cE="/>
          <p:cNvPicPr>
            <a:picLocks noChangeAspect="1" noChangeArrowheads="1"/>
          </p:cNvPicPr>
          <p:nvPr/>
        </p:nvPicPr>
        <p:blipFill>
          <a:blip r:embed="rId3" cstate="print"/>
          <a:srcRect/>
          <a:stretch>
            <a:fillRect/>
          </a:stretch>
        </p:blipFill>
        <p:spPr bwMode="auto">
          <a:xfrm>
            <a:off x="4572000" y="2420888"/>
            <a:ext cx="4032448" cy="3096344"/>
          </a:xfrm>
          <a:prstGeom prst="rect">
            <a:avLst/>
          </a:prstGeom>
          <a:noFill/>
        </p:spPr>
      </p:pic>
      <p:sp>
        <p:nvSpPr>
          <p:cNvPr id="4" name="TextBox 3"/>
          <p:cNvSpPr txBox="1"/>
          <p:nvPr/>
        </p:nvSpPr>
        <p:spPr>
          <a:xfrm>
            <a:off x="1907704" y="332656"/>
            <a:ext cx="5112568" cy="523220"/>
          </a:xfrm>
          <a:prstGeom prst="rect">
            <a:avLst/>
          </a:prstGeom>
          <a:noFill/>
        </p:spPr>
        <p:txBody>
          <a:bodyPr wrap="square" rtlCol="0">
            <a:spAutoFit/>
          </a:bodyPr>
          <a:lstStyle/>
          <a:p>
            <a:r>
              <a:rPr lang="el-GR" sz="2800" b="1" dirty="0">
                <a:solidFill>
                  <a:srgbClr val="FFFF00"/>
                </a:solidFill>
              </a:rPr>
              <a:t>Υπερπλασία ενδομητρίου</a:t>
            </a:r>
          </a:p>
        </p:txBody>
      </p:sp>
      <p:sp>
        <p:nvSpPr>
          <p:cNvPr id="5" name="TextBox 4"/>
          <p:cNvSpPr txBox="1"/>
          <p:nvPr/>
        </p:nvSpPr>
        <p:spPr>
          <a:xfrm>
            <a:off x="683568" y="1052736"/>
            <a:ext cx="7200800" cy="1015663"/>
          </a:xfrm>
          <a:prstGeom prst="rect">
            <a:avLst/>
          </a:prstGeom>
          <a:noFill/>
        </p:spPr>
        <p:txBody>
          <a:bodyPr wrap="square" rtlCol="0">
            <a:spAutoFit/>
          </a:bodyPr>
          <a:lstStyle/>
          <a:p>
            <a:pPr>
              <a:buClr>
                <a:srgbClr val="FFFF00"/>
              </a:buClr>
              <a:buFont typeface="Wingdings" pitchFamily="2" charset="2"/>
              <a:buChar char="§"/>
            </a:pPr>
            <a:r>
              <a:rPr lang="el-GR" sz="2000" b="1" dirty="0">
                <a:solidFill>
                  <a:schemeClr val="bg1"/>
                </a:solidFill>
              </a:rPr>
              <a:t> Αποτέλεσμα παρατεταμμένης οιστρογονικής επίδρασης</a:t>
            </a:r>
          </a:p>
          <a:p>
            <a:pPr>
              <a:buClr>
                <a:srgbClr val="FFFF00"/>
              </a:buClr>
              <a:buFont typeface="Wingdings" pitchFamily="2" charset="2"/>
              <a:buChar char="§"/>
            </a:pPr>
            <a:r>
              <a:rPr lang="el-GR" sz="2000" b="1" dirty="0">
                <a:solidFill>
                  <a:schemeClr val="bg1"/>
                </a:solidFill>
              </a:rPr>
              <a:t> Τα οιστρογόνα δρουν τόσο στο στρώμα, όσο και στα επιθηλιακά κύτταρα</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1.gstatic.com/images?q=tbn:ANd9GcTuac6lf-mX_W8212HFv2od_DxpW2KXHFaOxTc0lEMtrfzFeTc&amp;t=1&amp;usg=__wgt0rrhrL8Qtf4-6mhJmz6cNrwM="/>
          <p:cNvPicPr>
            <a:picLocks noChangeAspect="1" noChangeArrowheads="1"/>
          </p:cNvPicPr>
          <p:nvPr/>
        </p:nvPicPr>
        <p:blipFill>
          <a:blip r:embed="rId2" cstate="print"/>
          <a:srcRect/>
          <a:stretch>
            <a:fillRect/>
          </a:stretch>
        </p:blipFill>
        <p:spPr bwMode="auto">
          <a:xfrm>
            <a:off x="1547664" y="1700807"/>
            <a:ext cx="5796644" cy="4215741"/>
          </a:xfrm>
          <a:prstGeom prst="rect">
            <a:avLst/>
          </a:prstGeom>
          <a:noFill/>
        </p:spPr>
      </p:pic>
      <p:sp>
        <p:nvSpPr>
          <p:cNvPr id="5" name="TextBox 4"/>
          <p:cNvSpPr txBox="1"/>
          <p:nvPr/>
        </p:nvSpPr>
        <p:spPr>
          <a:xfrm>
            <a:off x="2339752" y="764704"/>
            <a:ext cx="4608512" cy="523220"/>
          </a:xfrm>
          <a:prstGeom prst="rect">
            <a:avLst/>
          </a:prstGeom>
          <a:noFill/>
        </p:spPr>
        <p:txBody>
          <a:bodyPr wrap="square" rtlCol="0">
            <a:spAutoFit/>
          </a:bodyPr>
          <a:lstStyle/>
          <a:p>
            <a:r>
              <a:rPr lang="el-GR" sz="2800" b="1" dirty="0">
                <a:solidFill>
                  <a:srgbClr val="FFFF00"/>
                </a:solidFill>
              </a:rPr>
              <a:t>Φυσιολογική επιδερμίδα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620688"/>
            <a:ext cx="6984776" cy="1815882"/>
          </a:xfrm>
          <a:prstGeom prst="rect">
            <a:avLst/>
          </a:prstGeom>
          <a:noFill/>
        </p:spPr>
        <p:txBody>
          <a:bodyPr wrap="square" rtlCol="0">
            <a:spAutoFit/>
          </a:bodyPr>
          <a:lstStyle/>
          <a:p>
            <a:pPr algn="ctr"/>
            <a:r>
              <a:rPr lang="el-GR" sz="2800" b="1" dirty="0">
                <a:solidFill>
                  <a:prstClr val="white"/>
                </a:solidFill>
              </a:rPr>
              <a:t>Ζυγώτης   </a:t>
            </a:r>
          </a:p>
          <a:p>
            <a:pPr algn="ctr"/>
            <a:endParaRPr lang="el-GR" sz="2800" b="1" dirty="0">
              <a:solidFill>
                <a:prstClr val="white"/>
              </a:solidFill>
            </a:endParaRPr>
          </a:p>
          <a:p>
            <a:pPr algn="ctr"/>
            <a:r>
              <a:rPr lang="el-GR" sz="2800" b="1" dirty="0">
                <a:solidFill>
                  <a:prstClr val="white"/>
                </a:solidFill>
              </a:rPr>
              <a:t>  200 μορφολογικά ξεχωριστοί    </a:t>
            </a:r>
          </a:p>
          <a:p>
            <a:pPr algn="ctr"/>
            <a:r>
              <a:rPr lang="el-GR" sz="2800" b="1" dirty="0">
                <a:solidFill>
                  <a:prstClr val="white"/>
                </a:solidFill>
              </a:rPr>
              <a:t>   κυτταρικοί τύποι</a:t>
            </a:r>
          </a:p>
        </p:txBody>
      </p:sp>
      <p:cxnSp>
        <p:nvCxnSpPr>
          <p:cNvPr id="6" name="Straight Arrow Connector 5"/>
          <p:cNvCxnSpPr/>
          <p:nvPr/>
        </p:nvCxnSpPr>
        <p:spPr>
          <a:xfrm rot="5400000">
            <a:off x="4428778" y="1267966"/>
            <a:ext cx="288032" cy="158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3648" y="4077072"/>
            <a:ext cx="7200800" cy="1631216"/>
          </a:xfrm>
          <a:prstGeom prst="rect">
            <a:avLst/>
          </a:prstGeom>
          <a:noFill/>
        </p:spPr>
        <p:txBody>
          <a:bodyPr wrap="square" rtlCol="0">
            <a:spAutoFit/>
          </a:bodyPr>
          <a:lstStyle/>
          <a:p>
            <a:r>
              <a:rPr lang="el-GR" sz="2800" b="1" dirty="0">
                <a:solidFill>
                  <a:srgbClr val="FFFF00"/>
                </a:solidFill>
              </a:rPr>
              <a:t>Κάθε κυτταρικός τύπος έχει:</a:t>
            </a:r>
          </a:p>
          <a:p>
            <a:pPr>
              <a:buClr>
                <a:srgbClr val="FFFF00"/>
              </a:buClr>
              <a:buFont typeface="Wingdings" pitchFamily="2" charset="2"/>
              <a:buChar char="Ø"/>
            </a:pPr>
            <a:r>
              <a:rPr lang="el-GR" sz="2400" b="1" dirty="0">
                <a:solidFill>
                  <a:prstClr val="white"/>
                </a:solidFill>
              </a:rPr>
              <a:t> Διαφορετικό μεταβολισμό και συμπεριφορά</a:t>
            </a:r>
          </a:p>
          <a:p>
            <a:pPr>
              <a:buClr>
                <a:srgbClr val="FFFF00"/>
              </a:buClr>
              <a:buFont typeface="Wingdings" pitchFamily="2" charset="2"/>
              <a:buChar char="Ø"/>
            </a:pPr>
            <a:r>
              <a:rPr lang="el-GR" sz="2400" b="1" dirty="0">
                <a:solidFill>
                  <a:prstClr val="white"/>
                </a:solidFill>
              </a:rPr>
              <a:t> Μοναδικό τρόπο αντίδρασης στις αλλαγές του περιβάλλοντος</a:t>
            </a:r>
          </a:p>
        </p:txBody>
      </p:sp>
      <p:sp>
        <p:nvSpPr>
          <p:cNvPr id="5" name="Rectangle 4"/>
          <p:cNvSpPr/>
          <p:nvPr/>
        </p:nvSpPr>
        <p:spPr>
          <a:xfrm>
            <a:off x="1547664" y="2636912"/>
            <a:ext cx="6192688" cy="1077218"/>
          </a:xfrm>
          <a:prstGeom prst="rect">
            <a:avLst/>
          </a:prstGeom>
          <a:ln>
            <a:solidFill>
              <a:schemeClr val="bg1"/>
            </a:solidFill>
          </a:ln>
        </p:spPr>
        <p:txBody>
          <a:bodyPr wrap="square">
            <a:spAutoFit/>
          </a:bodyPr>
          <a:lstStyle/>
          <a:p>
            <a:pPr algn="ctr">
              <a:buClr>
                <a:srgbClr val="FFFF00"/>
              </a:buClr>
            </a:pPr>
            <a:r>
              <a:rPr lang="el-GR" sz="3200" b="1" dirty="0">
                <a:solidFill>
                  <a:srgbClr val="92D050"/>
                </a:solidFill>
              </a:rPr>
              <a:t>Κοινό γενετικό υλικό</a:t>
            </a:r>
          </a:p>
          <a:p>
            <a:pPr algn="ctr">
              <a:buClr>
                <a:srgbClr val="FFFF00"/>
              </a:buClr>
            </a:pPr>
            <a:r>
              <a:rPr lang="el-GR" sz="3200" b="1" dirty="0">
                <a:solidFill>
                  <a:srgbClr val="92D050"/>
                </a:solidFill>
              </a:rPr>
              <a:t>Έκφραση διαφορετικών γονιδίων</a:t>
            </a:r>
          </a:p>
        </p:txBody>
      </p:sp>
      <p:sp>
        <p:nvSpPr>
          <p:cNvPr id="2" name="Ορθογώνιο: Στρογγύλεμα γωνιών 1">
            <a:extLst>
              <a:ext uri="{FF2B5EF4-FFF2-40B4-BE49-F238E27FC236}">
                <a16:creationId xmlns:a16="http://schemas.microsoft.com/office/drawing/2014/main" id="{D691218C-5707-4672-8A26-57B1DF71856D}"/>
              </a:ext>
            </a:extLst>
          </p:cNvPr>
          <p:cNvSpPr/>
          <p:nvPr/>
        </p:nvSpPr>
        <p:spPr>
          <a:xfrm>
            <a:off x="611560" y="2204864"/>
            <a:ext cx="504056" cy="38164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l-GR" sz="3200" dirty="0">
                <a:solidFill>
                  <a:prstClr val="white"/>
                </a:solidFill>
              </a:rPr>
              <a:t>Διαφοροποίηση</a:t>
            </a:r>
          </a:p>
        </p:txBody>
      </p:sp>
    </p:spTree>
    <p:extLst>
      <p:ext uri="{BB962C8B-B14F-4D97-AF65-F5344CB8AC3E}">
        <p14:creationId xmlns:p14="http://schemas.microsoft.com/office/powerpoint/2010/main" val="13896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620688"/>
            <a:ext cx="7056784" cy="523220"/>
          </a:xfrm>
          <a:prstGeom prst="rect">
            <a:avLst/>
          </a:prstGeom>
          <a:noFill/>
        </p:spPr>
        <p:txBody>
          <a:bodyPr wrap="square" rtlCol="0">
            <a:spAutoFit/>
          </a:bodyPr>
          <a:lstStyle/>
          <a:p>
            <a:pPr algn="ctr"/>
            <a:r>
              <a:rPr lang="el-GR" sz="2800" b="1" dirty="0" err="1">
                <a:solidFill>
                  <a:srgbClr val="FFFF00"/>
                </a:solidFill>
              </a:rPr>
              <a:t>Ψευδο</a:t>
            </a:r>
            <a:r>
              <a:rPr lang="el-GR" sz="2800" b="1" dirty="0">
                <a:solidFill>
                  <a:srgbClr val="FFFF00"/>
                </a:solidFill>
              </a:rPr>
              <a:t>-</a:t>
            </a:r>
            <a:r>
              <a:rPr lang="el-GR" sz="2800" b="1" dirty="0" err="1">
                <a:solidFill>
                  <a:srgbClr val="FFFF00"/>
                </a:solidFill>
              </a:rPr>
              <a:t>επιθηλιωματώδης</a:t>
            </a:r>
            <a:r>
              <a:rPr lang="el-GR" sz="2800" b="1" dirty="0">
                <a:solidFill>
                  <a:srgbClr val="FFFF00"/>
                </a:solidFill>
              </a:rPr>
              <a:t> υπερπλασία</a:t>
            </a:r>
          </a:p>
        </p:txBody>
      </p:sp>
      <p:pic>
        <p:nvPicPr>
          <p:cNvPr id="33800" name="Picture 8" descr="http://t2.gstatic.com/images?q=tbn:ANd9GcRnKC0EFwALNL3b-6FBCr5HKfFW8eEK8z0IIJniZVp_zPjPObw&amp;t=1&amp;usg=__pzkdk0uS3AxaDq7V0EL7wo1viFE="/>
          <p:cNvPicPr>
            <a:picLocks noChangeAspect="1" noChangeArrowheads="1"/>
          </p:cNvPicPr>
          <p:nvPr/>
        </p:nvPicPr>
        <p:blipFill>
          <a:blip r:embed="rId2" cstate="print"/>
          <a:srcRect l="2953" t="3837" r="2548" b="15575"/>
          <a:stretch>
            <a:fillRect/>
          </a:stretch>
        </p:blipFill>
        <p:spPr bwMode="auto">
          <a:xfrm>
            <a:off x="2195736" y="1772816"/>
            <a:ext cx="4752528" cy="3168352"/>
          </a:xfrm>
          <a:prstGeom prst="rect">
            <a:avLst/>
          </a:prstGeom>
          <a:noFill/>
        </p:spPr>
      </p:pic>
      <p:sp>
        <p:nvSpPr>
          <p:cNvPr id="7" name="TextBox 6"/>
          <p:cNvSpPr txBox="1"/>
          <p:nvPr/>
        </p:nvSpPr>
        <p:spPr>
          <a:xfrm>
            <a:off x="1331640" y="5229200"/>
            <a:ext cx="6984776" cy="954107"/>
          </a:xfrm>
          <a:prstGeom prst="rect">
            <a:avLst/>
          </a:prstGeom>
          <a:noFill/>
        </p:spPr>
        <p:txBody>
          <a:bodyPr wrap="square" rtlCol="0">
            <a:spAutoFit/>
          </a:bodyPr>
          <a:lstStyle/>
          <a:p>
            <a:r>
              <a:rPr lang="el-GR" sz="2800" b="1" dirty="0">
                <a:solidFill>
                  <a:schemeClr val="bg1"/>
                </a:solidFill>
              </a:rPr>
              <a:t>Υπερκεράτωση, ακάνθωση και ανώμαλες καταδύσεις στο υποκείμενο χόριο.</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548680"/>
            <a:ext cx="6768752" cy="523220"/>
          </a:xfrm>
          <a:prstGeom prst="rect">
            <a:avLst/>
          </a:prstGeom>
          <a:noFill/>
        </p:spPr>
        <p:txBody>
          <a:bodyPr wrap="square" rtlCol="0">
            <a:spAutoFit/>
          </a:bodyPr>
          <a:lstStyle/>
          <a:p>
            <a:r>
              <a:rPr lang="el-GR" sz="2800" b="1" dirty="0">
                <a:solidFill>
                  <a:srgbClr val="FFFF00"/>
                </a:solidFill>
              </a:rPr>
              <a:t>Μετάπλαση</a:t>
            </a:r>
          </a:p>
        </p:txBody>
      </p:sp>
      <p:sp>
        <p:nvSpPr>
          <p:cNvPr id="3" name="TextBox 2"/>
          <p:cNvSpPr txBox="1"/>
          <p:nvPr/>
        </p:nvSpPr>
        <p:spPr>
          <a:xfrm>
            <a:off x="683568" y="1556792"/>
            <a:ext cx="7848872" cy="5078313"/>
          </a:xfrm>
          <a:prstGeom prst="rect">
            <a:avLst/>
          </a:prstGeom>
          <a:noFill/>
        </p:spPr>
        <p:txBody>
          <a:bodyPr wrap="square" rtlCol="0">
            <a:spAutoFit/>
          </a:bodyPr>
          <a:lstStyle/>
          <a:p>
            <a:pPr>
              <a:buClr>
                <a:srgbClr val="FFFF00"/>
              </a:buClr>
              <a:buFont typeface="Wingdings" pitchFamily="2" charset="2"/>
              <a:buChar char="Ø"/>
            </a:pPr>
            <a:r>
              <a:rPr lang="el-GR" sz="2000" b="1" dirty="0">
                <a:solidFill>
                  <a:schemeClr val="bg1"/>
                </a:solidFill>
              </a:rPr>
              <a:t> </a:t>
            </a:r>
            <a:r>
              <a:rPr lang="el-GR" sz="2400" b="1" dirty="0">
                <a:solidFill>
                  <a:schemeClr val="bg1"/>
                </a:solidFill>
              </a:rPr>
              <a:t>Η αναστρέψιμη βλάβη κατά την οποία ένας ώριμος κυτταρικός τύπος  αντικαθίσταται από έναν άλλο ώριμο κυτταρικό τύπο.</a:t>
            </a:r>
          </a:p>
          <a:p>
            <a:pPr>
              <a:buClr>
                <a:srgbClr val="FFFF00"/>
              </a:buClr>
              <a:buFont typeface="Wingdings" pitchFamily="2" charset="2"/>
              <a:buChar char="Ø"/>
            </a:pPr>
            <a:endParaRPr lang="el-GR" sz="2400" b="1" dirty="0">
              <a:solidFill>
                <a:schemeClr val="bg1"/>
              </a:solidFill>
            </a:endParaRPr>
          </a:p>
          <a:p>
            <a:pPr>
              <a:buClr>
                <a:srgbClr val="FFFF00"/>
              </a:buClr>
              <a:buFont typeface="Wingdings" pitchFamily="2" charset="2"/>
              <a:buChar char="Ø"/>
            </a:pPr>
            <a:r>
              <a:rPr lang="el-GR" sz="2400" b="1" dirty="0">
                <a:solidFill>
                  <a:schemeClr val="bg1"/>
                </a:solidFill>
              </a:rPr>
              <a:t> Προσαρμοστική απάντηση που προσφέρει προστασία από τοπική βλάβη</a:t>
            </a:r>
          </a:p>
          <a:p>
            <a:pPr>
              <a:buClr>
                <a:srgbClr val="FFFF00"/>
              </a:buClr>
              <a:buFont typeface="Wingdings" pitchFamily="2" charset="2"/>
              <a:buChar char="Ø"/>
            </a:pPr>
            <a:endParaRPr lang="el-GR" sz="2400" b="1" dirty="0">
              <a:solidFill>
                <a:schemeClr val="bg1"/>
              </a:solidFill>
            </a:endParaRPr>
          </a:p>
          <a:p>
            <a:pPr>
              <a:buClr>
                <a:srgbClr val="FFFF00"/>
              </a:buClr>
              <a:buFont typeface="Wingdings" pitchFamily="2" charset="2"/>
              <a:buChar char="Ø"/>
            </a:pPr>
            <a:r>
              <a:rPr lang="el-GR" sz="2400" b="1" dirty="0">
                <a:solidFill>
                  <a:schemeClr val="bg1"/>
                </a:solidFill>
              </a:rPr>
              <a:t> Εμπλέκονται κυτταροκίνες, αυξητικοί παράγοντες και στοιχεία της εξωκυττάριας θεμέλιας ουσίας.</a:t>
            </a:r>
          </a:p>
          <a:p>
            <a:pPr>
              <a:buClr>
                <a:srgbClr val="FFFF00"/>
              </a:buClr>
              <a:buFont typeface="Wingdings" pitchFamily="2" charset="2"/>
              <a:buChar char="Ø"/>
            </a:pPr>
            <a:endParaRPr lang="el-GR" sz="2400" b="1" dirty="0">
              <a:solidFill>
                <a:schemeClr val="bg1"/>
              </a:solidFill>
            </a:endParaRPr>
          </a:p>
          <a:p>
            <a:pPr>
              <a:buClr>
                <a:srgbClr val="FFFF00"/>
              </a:buClr>
              <a:buFont typeface="Wingdings" pitchFamily="2" charset="2"/>
              <a:buChar char="Ø"/>
            </a:pPr>
            <a:r>
              <a:rPr lang="el-GR" sz="2400" b="1" dirty="0">
                <a:solidFill>
                  <a:schemeClr val="bg1"/>
                </a:solidFill>
              </a:rPr>
              <a:t>Αυξημένη πιθανότητα για κακοήθεια (μεταπλαστικός ιστός πιο επιρρεπής στα βλαπτικά ερεθίσματα) </a:t>
            </a:r>
          </a:p>
          <a:p>
            <a:endParaRPr lang="el-GR" dirty="0"/>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536" y="0"/>
            <a:ext cx="8229600" cy="1143000"/>
          </a:xfrm>
        </p:spPr>
        <p:txBody>
          <a:bodyPr/>
          <a:lstStyle/>
          <a:p>
            <a:r>
              <a:rPr lang="el-GR" sz="3600" b="1" dirty="0">
                <a:solidFill>
                  <a:srgbClr val="FFFF00"/>
                </a:solidFill>
              </a:rPr>
              <a:t>Μετάπλαση</a:t>
            </a:r>
          </a:p>
        </p:txBody>
      </p:sp>
      <p:pic>
        <p:nvPicPr>
          <p:cNvPr id="11268" name="Picture 4" descr="Zoom in">
            <a:hlinkClick r:id="rId2"/>
          </p:cNvPr>
          <p:cNvPicPr>
            <a:picLocks noGrp="1" noChangeAspect="1" noChangeArrowheads="1"/>
          </p:cNvPicPr>
          <p:nvPr>
            <p:ph sz="half" idx="1"/>
          </p:nvPr>
        </p:nvPicPr>
        <p:blipFill>
          <a:blip r:embed="rId3" cstate="print"/>
          <a:srcRect/>
          <a:stretch>
            <a:fillRect/>
          </a:stretch>
        </p:blipFill>
        <p:spPr>
          <a:xfrm>
            <a:off x="468313" y="2060575"/>
            <a:ext cx="4038600" cy="3044825"/>
          </a:xfrm>
          <a:ln/>
        </p:spPr>
      </p:pic>
      <p:pic>
        <p:nvPicPr>
          <p:cNvPr id="11270" name="Picture 6" descr="Zoom in">
            <a:hlinkClick r:id="rId4"/>
          </p:cNvPr>
          <p:cNvPicPr>
            <a:picLocks noGrp="1" noChangeAspect="1" noChangeArrowheads="1"/>
          </p:cNvPicPr>
          <p:nvPr>
            <p:ph sz="quarter" idx="2"/>
          </p:nvPr>
        </p:nvPicPr>
        <p:blipFill>
          <a:blip r:embed="rId5" cstate="print"/>
          <a:srcRect/>
          <a:stretch>
            <a:fillRect/>
          </a:stretch>
        </p:blipFill>
        <p:spPr>
          <a:xfrm>
            <a:off x="5003800" y="1196975"/>
            <a:ext cx="3671888" cy="2589213"/>
          </a:xfrm>
          <a:noFill/>
          <a:ln/>
        </p:spPr>
      </p:pic>
      <p:pic>
        <p:nvPicPr>
          <p:cNvPr id="11272" name="Picture 8" descr="Zoom in">
            <a:hlinkClick r:id="rId6"/>
          </p:cNvPr>
          <p:cNvPicPr>
            <a:picLocks noGrp="1" noChangeAspect="1" noChangeArrowheads="1"/>
          </p:cNvPicPr>
          <p:nvPr>
            <p:ph sz="quarter" idx="3"/>
          </p:nvPr>
        </p:nvPicPr>
        <p:blipFill>
          <a:blip r:embed="rId7" cstate="print"/>
          <a:srcRect l="8620"/>
          <a:stretch>
            <a:fillRect/>
          </a:stretch>
        </p:blipFill>
        <p:spPr>
          <a:xfrm>
            <a:off x="5003800" y="3933825"/>
            <a:ext cx="3744913" cy="2663825"/>
          </a:xfrm>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l-GR" sz="3600" b="1" dirty="0">
                <a:solidFill>
                  <a:srgbClr val="FFFF00"/>
                </a:solidFill>
              </a:rPr>
              <a:t>Μετάπλαση</a:t>
            </a:r>
          </a:p>
        </p:txBody>
      </p:sp>
      <p:sp>
        <p:nvSpPr>
          <p:cNvPr id="18435" name="Rectangle 3"/>
          <p:cNvSpPr>
            <a:spLocks noGrp="1" noChangeArrowheads="1"/>
          </p:cNvSpPr>
          <p:nvPr>
            <p:ph type="body" idx="1"/>
          </p:nvPr>
        </p:nvSpPr>
        <p:spPr/>
        <p:txBody>
          <a:bodyPr>
            <a:normAutofit/>
          </a:bodyPr>
          <a:lstStyle/>
          <a:p>
            <a:r>
              <a:rPr lang="el-GR" sz="2400" b="1" dirty="0">
                <a:solidFill>
                  <a:schemeClr val="bg1"/>
                </a:solidFill>
              </a:rPr>
              <a:t>Πνεύμονας: κυλινδρικό κροσσωτό προς πλακώδες (κάπνισμα)</a:t>
            </a:r>
          </a:p>
          <a:p>
            <a:pPr>
              <a:buFontTx/>
              <a:buNone/>
            </a:pPr>
            <a:endParaRPr lang="el-GR" sz="2400" b="1" dirty="0">
              <a:solidFill>
                <a:schemeClr val="bg1"/>
              </a:solidFill>
            </a:endParaRPr>
          </a:p>
          <a:p>
            <a:r>
              <a:rPr lang="el-GR" sz="2400" b="1" dirty="0">
                <a:solidFill>
                  <a:schemeClr val="bg1"/>
                </a:solidFill>
              </a:rPr>
              <a:t>Οισοφάγος: πλακώδες προς κυλινδρικό (παλινδρόμηση)</a:t>
            </a:r>
          </a:p>
          <a:p>
            <a:pPr>
              <a:buFontTx/>
              <a:buNone/>
            </a:pPr>
            <a:endParaRPr lang="el-GR" sz="2400" b="1" dirty="0">
              <a:solidFill>
                <a:schemeClr val="bg1"/>
              </a:solidFill>
            </a:endParaRPr>
          </a:p>
          <a:p>
            <a:r>
              <a:rPr lang="el-GR" sz="2400" b="1" dirty="0">
                <a:solidFill>
                  <a:schemeClr val="bg1"/>
                </a:solidFill>
              </a:rPr>
              <a:t>Ουροδόχος: μεταβατικό προς πλακώδες</a:t>
            </a:r>
          </a:p>
          <a:p>
            <a:pPr>
              <a:buFontTx/>
              <a:buNone/>
            </a:pPr>
            <a:endParaRPr lang="el-GR" sz="2400" b="1" dirty="0">
              <a:solidFill>
                <a:schemeClr val="accent1"/>
              </a:solidFill>
            </a:endParaRPr>
          </a:p>
          <a:p>
            <a:r>
              <a:rPr lang="el-GR" sz="2400" b="1" dirty="0">
                <a:solidFill>
                  <a:schemeClr val="bg1"/>
                </a:solidFill>
              </a:rPr>
              <a:t>Μετάπλαση συμβαίνει και στους </a:t>
            </a:r>
            <a:r>
              <a:rPr lang="el-GR" sz="2400" b="1" dirty="0" err="1">
                <a:solidFill>
                  <a:schemeClr val="bg1"/>
                </a:solidFill>
              </a:rPr>
              <a:t>μεσεγχυματικούς</a:t>
            </a:r>
            <a:r>
              <a:rPr lang="el-GR" sz="2400" b="1" dirty="0">
                <a:solidFill>
                  <a:schemeClr val="bg1"/>
                </a:solidFill>
              </a:rPr>
              <a:t> ιστούς (ινώδης σε οστίτη)</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5061" t="15153" r="25377" b="18625"/>
          <a:stretch/>
        </p:blipFill>
        <p:spPr bwMode="auto">
          <a:xfrm>
            <a:off x="0" y="0"/>
            <a:ext cx="8036523" cy="604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2500" t="14197" r="24052" b="10383"/>
          <a:stretch/>
        </p:blipFill>
        <p:spPr bwMode="auto">
          <a:xfrm>
            <a:off x="4019360" y="2852937"/>
            <a:ext cx="5013879" cy="397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66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785" t="14455" r="16493" b="11405"/>
          <a:stretch/>
        </p:blipFill>
        <p:spPr bwMode="auto">
          <a:xfrm>
            <a:off x="251520" y="313526"/>
            <a:ext cx="8697203" cy="628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Έλλειψη 3"/>
          <p:cNvSpPr/>
          <p:nvPr/>
        </p:nvSpPr>
        <p:spPr>
          <a:xfrm rot="19543217">
            <a:off x="987527" y="1231727"/>
            <a:ext cx="3916269" cy="156376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54" t="14456" r="42361" b="45348"/>
          <a:stretch/>
        </p:blipFill>
        <p:spPr bwMode="auto">
          <a:xfrm>
            <a:off x="251520" y="213403"/>
            <a:ext cx="8712968" cy="636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49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548680"/>
            <a:ext cx="7200800" cy="584775"/>
          </a:xfrm>
          <a:prstGeom prst="rect">
            <a:avLst/>
          </a:prstGeom>
          <a:noFill/>
        </p:spPr>
        <p:txBody>
          <a:bodyPr wrap="square" rtlCol="0">
            <a:spAutoFit/>
          </a:bodyPr>
          <a:lstStyle/>
          <a:p>
            <a:r>
              <a:rPr lang="el-GR" sz="3200" b="1" dirty="0">
                <a:solidFill>
                  <a:srgbClr val="FFFF00"/>
                </a:solidFill>
              </a:rPr>
              <a:t>Δυσπλασία-</a:t>
            </a:r>
            <a:r>
              <a:rPr lang="el-GR" sz="3200" b="1" dirty="0" err="1">
                <a:solidFill>
                  <a:srgbClr val="FFFF00"/>
                </a:solidFill>
              </a:rPr>
              <a:t>Ενδοεπιθηλιακή</a:t>
            </a:r>
            <a:r>
              <a:rPr lang="el-GR" sz="3200" b="1" dirty="0">
                <a:solidFill>
                  <a:srgbClr val="FFFF00"/>
                </a:solidFill>
              </a:rPr>
              <a:t> νεοπλασία</a:t>
            </a:r>
          </a:p>
        </p:txBody>
      </p:sp>
      <p:sp>
        <p:nvSpPr>
          <p:cNvPr id="3" name="TextBox 2"/>
          <p:cNvSpPr txBox="1"/>
          <p:nvPr/>
        </p:nvSpPr>
        <p:spPr>
          <a:xfrm>
            <a:off x="683568" y="1484784"/>
            <a:ext cx="8064896" cy="5078313"/>
          </a:xfrm>
          <a:prstGeom prst="rect">
            <a:avLst/>
          </a:prstGeom>
          <a:noFill/>
        </p:spPr>
        <p:txBody>
          <a:bodyPr wrap="square" rtlCol="0">
            <a:spAutoFit/>
          </a:bodyPr>
          <a:lstStyle/>
          <a:p>
            <a:r>
              <a:rPr lang="el-GR" sz="2800" b="1" dirty="0" err="1">
                <a:solidFill>
                  <a:srgbClr val="66FF66"/>
                </a:solidFill>
              </a:rPr>
              <a:t>Προκαρκινική</a:t>
            </a:r>
            <a:r>
              <a:rPr lang="el-GR" sz="2800" b="1" dirty="0">
                <a:solidFill>
                  <a:srgbClr val="66FF66"/>
                </a:solidFill>
              </a:rPr>
              <a:t> αλλοίωση: κυτταρολογικοί χαρακτήρες κακοήθειας χωρίς την ικανότητα διηθητικής ανάπτυξης </a:t>
            </a:r>
          </a:p>
          <a:p>
            <a:pPr>
              <a:buClr>
                <a:srgbClr val="FFFF00"/>
              </a:buClr>
            </a:pPr>
            <a:endParaRPr lang="el-GR" sz="2400" b="1" dirty="0">
              <a:solidFill>
                <a:schemeClr val="bg1"/>
              </a:solidFill>
            </a:endParaRPr>
          </a:p>
          <a:p>
            <a:pPr>
              <a:lnSpc>
                <a:spcPct val="150000"/>
              </a:lnSpc>
              <a:buClr>
                <a:srgbClr val="FFFF00"/>
              </a:buClr>
              <a:buFont typeface="Wingdings" pitchFamily="2" charset="2"/>
              <a:buChar char="ü"/>
            </a:pPr>
            <a:r>
              <a:rPr lang="el-GR" sz="2400" b="1" dirty="0">
                <a:solidFill>
                  <a:schemeClr val="bg1"/>
                </a:solidFill>
              </a:rPr>
              <a:t> Ποικιλία στο μέγεθος και το σχήμα των κυττάρων</a:t>
            </a:r>
          </a:p>
          <a:p>
            <a:pPr>
              <a:lnSpc>
                <a:spcPct val="150000"/>
              </a:lnSpc>
              <a:buClr>
                <a:srgbClr val="FFFF00"/>
              </a:buClr>
              <a:buFont typeface="Wingdings" pitchFamily="2" charset="2"/>
              <a:buChar char="ü"/>
            </a:pPr>
            <a:r>
              <a:rPr lang="el-GR" sz="2400" b="1" dirty="0">
                <a:solidFill>
                  <a:schemeClr val="bg1"/>
                </a:solidFill>
              </a:rPr>
              <a:t> Αύξηση του μεγέθους, ακανόνιστα όρια και βαθυχρωματισμός του πυρήνα</a:t>
            </a:r>
          </a:p>
          <a:p>
            <a:pPr>
              <a:lnSpc>
                <a:spcPct val="150000"/>
              </a:lnSpc>
              <a:buClr>
                <a:srgbClr val="FFFF00"/>
              </a:buClr>
              <a:buFont typeface="Wingdings" pitchFamily="2" charset="2"/>
              <a:buChar char="ü"/>
            </a:pPr>
            <a:r>
              <a:rPr lang="el-GR" sz="2400" b="1" dirty="0">
                <a:solidFill>
                  <a:schemeClr val="bg1"/>
                </a:solidFill>
              </a:rPr>
              <a:t> Ακανόνιστη διευθέτηση των κυττάρων</a:t>
            </a:r>
          </a:p>
          <a:p>
            <a:pPr>
              <a:lnSpc>
                <a:spcPct val="150000"/>
              </a:lnSpc>
              <a:buClr>
                <a:srgbClr val="FFFF00"/>
              </a:buClr>
              <a:buFont typeface="Wingdings" pitchFamily="2" charset="2"/>
              <a:buChar char="ü"/>
            </a:pPr>
            <a:r>
              <a:rPr lang="el-GR" sz="2400" b="1" dirty="0">
                <a:solidFill>
                  <a:schemeClr val="bg1"/>
                </a:solidFill>
              </a:rPr>
              <a:t> Αύξηση του αριθμού των μιτώσεων</a:t>
            </a:r>
          </a:p>
          <a:p>
            <a:pPr>
              <a:lnSpc>
                <a:spcPct val="150000"/>
              </a:lnSpc>
              <a:buClr>
                <a:srgbClr val="FFFF00"/>
              </a:buClr>
              <a:buFont typeface="Wingdings" pitchFamily="2" charset="2"/>
              <a:buChar char="ü"/>
            </a:pPr>
            <a:r>
              <a:rPr lang="el-GR" sz="2400" b="1" dirty="0">
                <a:solidFill>
                  <a:schemeClr val="bg1"/>
                </a:solidFill>
              </a:rPr>
              <a:t> Μιτώσεις σε επιφανειακές μοίρες του ιστού</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24-6-10\ciniiiX10.tif"/>
          <p:cNvPicPr>
            <a:picLocks noChangeAspect="1" noChangeArrowheads="1"/>
          </p:cNvPicPr>
          <p:nvPr/>
        </p:nvPicPr>
        <p:blipFill>
          <a:blip r:embed="rId2" cstate="print"/>
          <a:srcRect t="15137" b="3857"/>
          <a:stretch>
            <a:fillRect/>
          </a:stretch>
        </p:blipFill>
        <p:spPr bwMode="auto">
          <a:xfrm>
            <a:off x="3203848" y="1988840"/>
            <a:ext cx="5602172" cy="3817565"/>
          </a:xfrm>
          <a:prstGeom prst="rect">
            <a:avLst/>
          </a:prstGeom>
          <a:noFill/>
          <a:ln w="9525">
            <a:noFill/>
            <a:miter lim="800000"/>
            <a:headEnd/>
            <a:tailEnd/>
          </a:ln>
        </p:spPr>
      </p:pic>
      <p:sp>
        <p:nvSpPr>
          <p:cNvPr id="5" name="TextBox 4"/>
          <p:cNvSpPr txBox="1"/>
          <p:nvPr/>
        </p:nvSpPr>
        <p:spPr>
          <a:xfrm>
            <a:off x="2555776" y="404664"/>
            <a:ext cx="4752528" cy="646331"/>
          </a:xfrm>
          <a:prstGeom prst="rect">
            <a:avLst/>
          </a:prstGeom>
          <a:noFill/>
        </p:spPr>
        <p:txBody>
          <a:bodyPr wrap="square" rtlCol="0">
            <a:spAutoFit/>
          </a:bodyPr>
          <a:lstStyle/>
          <a:p>
            <a:r>
              <a:rPr lang="el-GR" sz="3600" b="1" dirty="0">
                <a:solidFill>
                  <a:srgbClr val="FFFF00"/>
                </a:solidFill>
              </a:rPr>
              <a:t>Πλακώδες επιθήλιο</a:t>
            </a:r>
          </a:p>
        </p:txBody>
      </p:sp>
      <p:pic>
        <p:nvPicPr>
          <p:cNvPr id="8194" name="Picture 2" descr="http://t3.gstatic.com/images?q=tbn:ANd9GcR6s6_4vPgnnyjyE6Ho8zSsC566qhLPL735mJtaz33Sdk1pabs&amp;t=1&amp;usg=__CaDY11kCN97Z13R8_XldSLSToX8="/>
          <p:cNvPicPr>
            <a:picLocks noChangeAspect="1" noChangeArrowheads="1"/>
          </p:cNvPicPr>
          <p:nvPr/>
        </p:nvPicPr>
        <p:blipFill>
          <a:blip r:embed="rId3" cstate="print"/>
          <a:srcRect/>
          <a:stretch>
            <a:fillRect/>
          </a:stretch>
        </p:blipFill>
        <p:spPr bwMode="auto">
          <a:xfrm>
            <a:off x="251520" y="2348880"/>
            <a:ext cx="2664296" cy="3024336"/>
          </a:xfrm>
          <a:prstGeom prst="rect">
            <a:avLst/>
          </a:prstGeom>
          <a:noFill/>
        </p:spPr>
      </p:pic>
      <p:sp>
        <p:nvSpPr>
          <p:cNvPr id="7" name="TextBox 6"/>
          <p:cNvSpPr txBox="1"/>
          <p:nvPr/>
        </p:nvSpPr>
        <p:spPr>
          <a:xfrm>
            <a:off x="611560" y="1844824"/>
            <a:ext cx="2232248" cy="400110"/>
          </a:xfrm>
          <a:prstGeom prst="rect">
            <a:avLst/>
          </a:prstGeom>
          <a:noFill/>
        </p:spPr>
        <p:txBody>
          <a:bodyPr wrap="square" rtlCol="0">
            <a:spAutoFit/>
          </a:bodyPr>
          <a:lstStyle/>
          <a:p>
            <a:r>
              <a:rPr lang="el-GR" sz="2000" b="1" dirty="0">
                <a:solidFill>
                  <a:schemeClr val="bg1"/>
                </a:solidFill>
              </a:rPr>
              <a:t>Φυσιολογικό</a:t>
            </a:r>
          </a:p>
        </p:txBody>
      </p:sp>
      <p:sp>
        <p:nvSpPr>
          <p:cNvPr id="8" name="TextBox 7"/>
          <p:cNvSpPr txBox="1"/>
          <p:nvPr/>
        </p:nvSpPr>
        <p:spPr>
          <a:xfrm>
            <a:off x="4788024" y="1412776"/>
            <a:ext cx="3672408" cy="400110"/>
          </a:xfrm>
          <a:prstGeom prst="rect">
            <a:avLst/>
          </a:prstGeom>
          <a:noFill/>
        </p:spPr>
        <p:txBody>
          <a:bodyPr wrap="square" rtlCol="0">
            <a:spAutoFit/>
          </a:bodyPr>
          <a:lstStyle/>
          <a:p>
            <a:r>
              <a:rPr lang="el-GR" sz="2000" b="1" dirty="0">
                <a:solidFill>
                  <a:schemeClr val="bg1"/>
                </a:solidFill>
              </a:rPr>
              <a:t>Σοβαρή δυσπλασία</a:t>
            </a:r>
          </a:p>
        </p:txBody>
      </p:sp>
      <p:sp>
        <p:nvSpPr>
          <p:cNvPr id="2" name="TextBox 1"/>
          <p:cNvSpPr txBox="1"/>
          <p:nvPr/>
        </p:nvSpPr>
        <p:spPr>
          <a:xfrm>
            <a:off x="323528" y="6021288"/>
            <a:ext cx="4543231" cy="461665"/>
          </a:xfrm>
          <a:prstGeom prst="rect">
            <a:avLst/>
          </a:prstGeom>
          <a:noFill/>
        </p:spPr>
        <p:txBody>
          <a:bodyPr wrap="none" rtlCol="0">
            <a:spAutoFit/>
          </a:bodyPr>
          <a:lstStyle/>
          <a:p>
            <a:r>
              <a:rPr lang="el-GR" sz="2400" dirty="0">
                <a:solidFill>
                  <a:schemeClr val="bg1"/>
                </a:solidFill>
              </a:rPr>
              <a:t>Απώλεια φυσιολογικής ωρίμανσης</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75" t="14884" r="30861" b="28622"/>
          <a:stretch/>
        </p:blipFill>
        <p:spPr bwMode="auto">
          <a:xfrm>
            <a:off x="251520" y="476671"/>
            <a:ext cx="8712968" cy="581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59" t="14521" r="21035" b="10230"/>
          <a:stretch/>
        </p:blipFill>
        <p:spPr bwMode="auto">
          <a:xfrm>
            <a:off x="2457443" y="1268760"/>
            <a:ext cx="6491720" cy="4680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5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pmj.bmj.com/content/79/933/416/F2.large.jpg"/>
          <p:cNvPicPr>
            <a:picLocks noChangeAspect="1" noChangeArrowheads="1"/>
          </p:cNvPicPr>
          <p:nvPr/>
        </p:nvPicPr>
        <p:blipFill>
          <a:blip r:embed="rId2" cstate="print"/>
          <a:srcRect/>
          <a:stretch>
            <a:fillRect/>
          </a:stretch>
        </p:blipFill>
        <p:spPr bwMode="auto">
          <a:xfrm>
            <a:off x="3491880" y="1556792"/>
            <a:ext cx="5321317" cy="4248472"/>
          </a:xfrm>
          <a:prstGeom prst="rect">
            <a:avLst/>
          </a:prstGeom>
          <a:noFill/>
        </p:spPr>
      </p:pic>
      <p:sp>
        <p:nvSpPr>
          <p:cNvPr id="3" name="TextBox 2"/>
          <p:cNvSpPr txBox="1"/>
          <p:nvPr/>
        </p:nvSpPr>
        <p:spPr>
          <a:xfrm>
            <a:off x="2627784" y="404664"/>
            <a:ext cx="4824536" cy="584775"/>
          </a:xfrm>
          <a:prstGeom prst="rect">
            <a:avLst/>
          </a:prstGeom>
          <a:noFill/>
        </p:spPr>
        <p:txBody>
          <a:bodyPr wrap="square" rtlCol="0">
            <a:spAutoFit/>
          </a:bodyPr>
          <a:lstStyle/>
          <a:p>
            <a:r>
              <a:rPr lang="el-GR" sz="3200" b="1" dirty="0">
                <a:solidFill>
                  <a:srgbClr val="FFFF00"/>
                </a:solidFill>
              </a:rPr>
              <a:t>Αδενικό επιθήλιο</a:t>
            </a:r>
          </a:p>
        </p:txBody>
      </p:sp>
      <p:pic>
        <p:nvPicPr>
          <p:cNvPr id="4" name="Picture 4" descr="http://www.mtmlabs.com/img/mtm/5/chapter11_figure12c_histology.jpg"/>
          <p:cNvPicPr>
            <a:picLocks noChangeAspect="1" noChangeArrowheads="1"/>
          </p:cNvPicPr>
          <p:nvPr/>
        </p:nvPicPr>
        <p:blipFill>
          <a:blip r:embed="rId3" cstate="print"/>
          <a:srcRect/>
          <a:stretch>
            <a:fillRect/>
          </a:stretch>
        </p:blipFill>
        <p:spPr bwMode="auto">
          <a:xfrm rot="16200000">
            <a:off x="-338801" y="2075107"/>
            <a:ext cx="4248472" cy="321184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5B736B-70DE-48DD-9652-235B83104C47}"/>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52A5CB68-D404-49DE-A97B-93C875E73E5B}"/>
              </a:ext>
            </a:extLst>
          </p:cNvPr>
          <p:cNvPicPr>
            <a:picLocks noGrp="1" noChangeAspect="1"/>
          </p:cNvPicPr>
          <p:nvPr>
            <p:ph idx="1"/>
          </p:nvPr>
        </p:nvPicPr>
        <p:blipFill rotWithShape="1">
          <a:blip r:embed="rId3" cstate="print"/>
          <a:srcRect l="30323" t="29270" r="24953" b="15045"/>
          <a:stretch/>
        </p:blipFill>
        <p:spPr>
          <a:xfrm>
            <a:off x="323528" y="274638"/>
            <a:ext cx="8561964" cy="6267417"/>
          </a:xfrm>
          <a:prstGeom prst="rect">
            <a:avLst/>
          </a:prstGeom>
        </p:spPr>
      </p:pic>
      <p:sp>
        <p:nvSpPr>
          <p:cNvPr id="5" name="Ορθογώνιο: Στρογγύλεμα γωνιών 1">
            <a:extLst>
              <a:ext uri="{FF2B5EF4-FFF2-40B4-BE49-F238E27FC236}">
                <a16:creationId xmlns:a16="http://schemas.microsoft.com/office/drawing/2014/main" id="{D691218C-5707-4672-8A26-57B1DF71856D}"/>
              </a:ext>
            </a:extLst>
          </p:cNvPr>
          <p:cNvSpPr/>
          <p:nvPr/>
        </p:nvSpPr>
        <p:spPr>
          <a:xfrm rot="5400000">
            <a:off x="4319972" y="296652"/>
            <a:ext cx="504056" cy="6192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l-GR" sz="3200" dirty="0">
                <a:solidFill>
                  <a:prstClr val="white"/>
                </a:solidFill>
              </a:rPr>
              <a:t>Διαφοροποίηση</a:t>
            </a:r>
          </a:p>
        </p:txBody>
      </p:sp>
    </p:spTree>
    <p:extLst>
      <p:ext uri="{BB962C8B-B14F-4D97-AF65-F5344CB8AC3E}">
        <p14:creationId xmlns:p14="http://schemas.microsoft.com/office/powerpoint/2010/main" val="26421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dysplasia in barrett's esophagus path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412" y="1519014"/>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835696" y="476672"/>
            <a:ext cx="5953553" cy="584775"/>
          </a:xfrm>
          <a:prstGeom prst="rect">
            <a:avLst/>
          </a:prstGeom>
        </p:spPr>
        <p:txBody>
          <a:bodyPr wrap="none">
            <a:spAutoFit/>
          </a:bodyPr>
          <a:lstStyle/>
          <a:p>
            <a:pPr lvl="0"/>
            <a:r>
              <a:rPr lang="el-GR" sz="3200" b="1" dirty="0">
                <a:solidFill>
                  <a:srgbClr val="FFFF00"/>
                </a:solidFill>
              </a:rPr>
              <a:t>Οισοφάγος </a:t>
            </a:r>
            <a:r>
              <a:rPr lang="en-US" sz="3200" b="1" dirty="0">
                <a:solidFill>
                  <a:srgbClr val="FFFF00"/>
                </a:solidFill>
              </a:rPr>
              <a:t>Barrett </a:t>
            </a:r>
            <a:r>
              <a:rPr lang="el-GR" sz="3200" b="1" dirty="0">
                <a:solidFill>
                  <a:srgbClr val="FFFF00"/>
                </a:solidFill>
              </a:rPr>
              <a:t>με δυσπλασία</a:t>
            </a:r>
          </a:p>
        </p:txBody>
      </p:sp>
    </p:spTree>
    <p:extLst>
      <p:ext uri="{BB962C8B-B14F-4D97-AF65-F5344CB8AC3E}">
        <p14:creationId xmlns:p14="http://schemas.microsoft.com/office/powerpoint/2010/main" val="26674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16X40"/>
          <p:cNvPicPr>
            <a:picLocks noChangeAspect="1" noChangeArrowheads="1"/>
          </p:cNvPicPr>
          <p:nvPr/>
        </p:nvPicPr>
        <p:blipFill>
          <a:blip r:embed="rId2" cstate="print"/>
          <a:srcRect r="50866" b="50864"/>
          <a:stretch>
            <a:fillRect/>
          </a:stretch>
        </p:blipFill>
        <p:spPr bwMode="auto">
          <a:xfrm>
            <a:off x="1979712" y="2060848"/>
            <a:ext cx="5256584" cy="3750967"/>
          </a:xfrm>
          <a:prstGeom prst="rect">
            <a:avLst/>
          </a:prstGeom>
          <a:noFill/>
          <a:ln w="9525">
            <a:noFill/>
            <a:miter lim="800000"/>
            <a:headEnd/>
            <a:tailEnd/>
          </a:ln>
        </p:spPr>
      </p:pic>
      <p:sp>
        <p:nvSpPr>
          <p:cNvPr id="3" name="TextBox 2"/>
          <p:cNvSpPr txBox="1"/>
          <p:nvPr/>
        </p:nvSpPr>
        <p:spPr>
          <a:xfrm>
            <a:off x="1115616" y="836712"/>
            <a:ext cx="7056784" cy="1077218"/>
          </a:xfrm>
          <a:prstGeom prst="rect">
            <a:avLst/>
          </a:prstGeom>
          <a:noFill/>
        </p:spPr>
        <p:txBody>
          <a:bodyPr wrap="square" rtlCol="0">
            <a:spAutoFit/>
          </a:bodyPr>
          <a:lstStyle/>
          <a:p>
            <a:pPr algn="ctr"/>
            <a:r>
              <a:rPr lang="el-GR" sz="3200" b="1" dirty="0">
                <a:solidFill>
                  <a:srgbClr val="FFFF00"/>
                </a:solidFill>
              </a:rPr>
              <a:t>Συνύπαρξη σοβαρής δυσπλασίας και φυσιολογικού επιθήλιου</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1143000"/>
          </a:xfrm>
        </p:spPr>
        <p:txBody>
          <a:bodyPr>
            <a:noAutofit/>
          </a:bodyPr>
          <a:lstStyle/>
          <a:p>
            <a:r>
              <a:rPr lang="el-GR" sz="3600" dirty="0">
                <a:solidFill>
                  <a:srgbClr val="FFFF00"/>
                </a:solidFill>
              </a:rPr>
              <a:t>Κύριες θέσεις </a:t>
            </a:r>
            <a:r>
              <a:rPr lang="el-GR" sz="3600" dirty="0" err="1">
                <a:solidFill>
                  <a:srgbClr val="FFFF00"/>
                </a:solidFill>
              </a:rPr>
              <a:t>ενδοεπιθηλιακής</a:t>
            </a:r>
            <a:r>
              <a:rPr lang="el-GR" sz="3600" dirty="0">
                <a:solidFill>
                  <a:srgbClr val="FFFF00"/>
                </a:solidFill>
              </a:rPr>
              <a:t> νεοπλασίας</a:t>
            </a:r>
          </a:p>
        </p:txBody>
      </p:sp>
      <p:sp>
        <p:nvSpPr>
          <p:cNvPr id="3" name="Θέση περιεχομένου 2"/>
          <p:cNvSpPr>
            <a:spLocks noGrp="1"/>
          </p:cNvSpPr>
          <p:nvPr>
            <p:ph idx="1"/>
          </p:nvPr>
        </p:nvSpPr>
        <p:spPr>
          <a:xfrm>
            <a:off x="457200" y="1340768"/>
            <a:ext cx="8229600" cy="3629000"/>
          </a:xfrm>
        </p:spPr>
        <p:txBody>
          <a:bodyPr>
            <a:normAutofit fontScale="92500" lnSpcReduction="10000"/>
          </a:bodyPr>
          <a:lstStyle/>
          <a:p>
            <a:r>
              <a:rPr lang="el-GR" sz="2800" dirty="0">
                <a:solidFill>
                  <a:schemeClr val="bg1"/>
                </a:solidFill>
              </a:rPr>
              <a:t>Τράχηλος μήτρας (</a:t>
            </a:r>
            <a:r>
              <a:rPr lang="en-US" sz="2800" dirty="0">
                <a:solidFill>
                  <a:schemeClr val="bg1"/>
                </a:solidFill>
              </a:rPr>
              <a:t>CIN)</a:t>
            </a:r>
          </a:p>
          <a:p>
            <a:r>
              <a:rPr lang="el-GR" sz="2800" dirty="0">
                <a:solidFill>
                  <a:schemeClr val="bg1"/>
                </a:solidFill>
              </a:rPr>
              <a:t>Αιδοίο (</a:t>
            </a:r>
            <a:r>
              <a:rPr lang="en-US" sz="2800" dirty="0">
                <a:solidFill>
                  <a:schemeClr val="bg1"/>
                </a:solidFill>
              </a:rPr>
              <a:t>VIN</a:t>
            </a:r>
            <a:r>
              <a:rPr lang="el-GR" sz="2800" dirty="0">
                <a:solidFill>
                  <a:schemeClr val="bg1"/>
                </a:solidFill>
              </a:rPr>
              <a:t>)</a:t>
            </a:r>
            <a:endParaRPr lang="en-US" sz="2800" dirty="0">
              <a:solidFill>
                <a:schemeClr val="bg1"/>
              </a:solidFill>
            </a:endParaRPr>
          </a:p>
          <a:p>
            <a:r>
              <a:rPr lang="el-GR" sz="2800" dirty="0">
                <a:solidFill>
                  <a:schemeClr val="bg1"/>
                </a:solidFill>
              </a:rPr>
              <a:t>Κόλπος (</a:t>
            </a:r>
            <a:r>
              <a:rPr lang="en-US" sz="2800" dirty="0">
                <a:solidFill>
                  <a:schemeClr val="bg1"/>
                </a:solidFill>
              </a:rPr>
              <a:t>VAIN</a:t>
            </a:r>
            <a:r>
              <a:rPr lang="el-GR" sz="2800" dirty="0">
                <a:solidFill>
                  <a:schemeClr val="bg1"/>
                </a:solidFill>
              </a:rPr>
              <a:t>)</a:t>
            </a:r>
            <a:endParaRPr lang="en-US" sz="2800" dirty="0">
              <a:solidFill>
                <a:schemeClr val="bg1"/>
              </a:solidFill>
            </a:endParaRPr>
          </a:p>
          <a:p>
            <a:r>
              <a:rPr lang="el-GR" sz="2800" dirty="0">
                <a:solidFill>
                  <a:schemeClr val="bg1"/>
                </a:solidFill>
              </a:rPr>
              <a:t>Προστάτης (</a:t>
            </a:r>
            <a:r>
              <a:rPr lang="en-US" sz="2800" dirty="0">
                <a:solidFill>
                  <a:schemeClr val="bg1"/>
                </a:solidFill>
              </a:rPr>
              <a:t>PIN</a:t>
            </a:r>
            <a:r>
              <a:rPr lang="el-GR" sz="2800" dirty="0">
                <a:solidFill>
                  <a:schemeClr val="bg1"/>
                </a:solidFill>
              </a:rPr>
              <a:t>)</a:t>
            </a:r>
          </a:p>
          <a:p>
            <a:r>
              <a:rPr lang="el-GR" sz="2800" dirty="0">
                <a:solidFill>
                  <a:schemeClr val="bg1"/>
                </a:solidFill>
              </a:rPr>
              <a:t>Δέρμα</a:t>
            </a:r>
          </a:p>
          <a:p>
            <a:r>
              <a:rPr lang="el-GR" sz="2800" dirty="0">
                <a:solidFill>
                  <a:schemeClr val="bg1"/>
                </a:solidFill>
              </a:rPr>
              <a:t>Μαστός</a:t>
            </a:r>
            <a:endParaRPr lang="en-US" sz="2800" dirty="0">
              <a:solidFill>
                <a:schemeClr val="bg1"/>
              </a:solidFill>
            </a:endParaRPr>
          </a:p>
          <a:p>
            <a:r>
              <a:rPr lang="el-GR" sz="2800" dirty="0" err="1">
                <a:solidFill>
                  <a:schemeClr val="bg1"/>
                </a:solidFill>
              </a:rPr>
              <a:t>Παγκρεας</a:t>
            </a:r>
            <a:r>
              <a:rPr lang="el-GR" sz="2800" dirty="0">
                <a:solidFill>
                  <a:schemeClr val="bg1"/>
                </a:solidFill>
              </a:rPr>
              <a:t> (</a:t>
            </a:r>
            <a:r>
              <a:rPr lang="en-US" sz="2800" dirty="0" err="1">
                <a:solidFill>
                  <a:schemeClr val="bg1"/>
                </a:solidFill>
              </a:rPr>
              <a:t>PanIN</a:t>
            </a:r>
            <a:r>
              <a:rPr lang="en-US" sz="2800" dirty="0">
                <a:solidFill>
                  <a:schemeClr val="bg1"/>
                </a:solidFill>
              </a:rPr>
              <a:t>)</a:t>
            </a:r>
          </a:p>
          <a:p>
            <a:r>
              <a:rPr lang="el-GR" sz="2800" dirty="0">
                <a:solidFill>
                  <a:schemeClr val="bg1"/>
                </a:solidFill>
              </a:rPr>
              <a:t>Χοληφόρα (</a:t>
            </a:r>
            <a:r>
              <a:rPr lang="en-US" sz="2800" dirty="0" err="1">
                <a:solidFill>
                  <a:schemeClr val="bg1"/>
                </a:solidFill>
              </a:rPr>
              <a:t>BiliN</a:t>
            </a:r>
            <a:r>
              <a:rPr lang="el-GR" sz="2800" dirty="0">
                <a:solidFill>
                  <a:schemeClr val="bg1"/>
                </a:solidFill>
              </a:rPr>
              <a:t>)</a:t>
            </a:r>
          </a:p>
        </p:txBody>
      </p:sp>
      <p:sp>
        <p:nvSpPr>
          <p:cNvPr id="4" name="TextBox 3"/>
          <p:cNvSpPr txBox="1"/>
          <p:nvPr/>
        </p:nvSpPr>
        <p:spPr>
          <a:xfrm>
            <a:off x="251520" y="5661248"/>
            <a:ext cx="8496944" cy="954107"/>
          </a:xfrm>
          <a:prstGeom prst="rect">
            <a:avLst/>
          </a:prstGeom>
          <a:noFill/>
        </p:spPr>
        <p:txBody>
          <a:bodyPr wrap="square" rtlCol="0">
            <a:spAutoFit/>
          </a:bodyPr>
          <a:lstStyle/>
          <a:p>
            <a:r>
              <a:rPr lang="el-GR" sz="2800" dirty="0">
                <a:solidFill>
                  <a:srgbClr val="66FF66"/>
                </a:solidFill>
              </a:rPr>
              <a:t>Προληπτικός έλεγχος: ανίχνευση πρώιμων αλλοιώσεων</a:t>
            </a:r>
          </a:p>
          <a:p>
            <a:pPr algn="ctr"/>
            <a:r>
              <a:rPr lang="el-GR" sz="2800" dirty="0">
                <a:solidFill>
                  <a:srgbClr val="66FF66"/>
                </a:solidFill>
              </a:rPr>
              <a:t>Όχι πάντα εφικτός</a:t>
            </a:r>
          </a:p>
        </p:txBody>
      </p:sp>
    </p:spTree>
    <p:extLst>
      <p:ext uri="{BB962C8B-B14F-4D97-AF65-F5344CB8AC3E}">
        <p14:creationId xmlns:p14="http://schemas.microsoft.com/office/powerpoint/2010/main" val="1295792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620688"/>
            <a:ext cx="6984776" cy="523220"/>
          </a:xfrm>
          <a:prstGeom prst="rect">
            <a:avLst/>
          </a:prstGeom>
          <a:noFill/>
        </p:spPr>
        <p:txBody>
          <a:bodyPr wrap="square" rtlCol="0">
            <a:spAutoFit/>
          </a:bodyPr>
          <a:lstStyle/>
          <a:p>
            <a:r>
              <a:rPr lang="el-GR" sz="2800" b="1" dirty="0">
                <a:solidFill>
                  <a:srgbClr val="FFFF00"/>
                </a:solidFill>
              </a:rPr>
              <a:t>Παράγοντες που τροποποιούν τα κύτταρα</a:t>
            </a:r>
          </a:p>
        </p:txBody>
      </p:sp>
      <p:sp>
        <p:nvSpPr>
          <p:cNvPr id="3" name="TextBox 2"/>
          <p:cNvSpPr txBox="1"/>
          <p:nvPr/>
        </p:nvSpPr>
        <p:spPr>
          <a:xfrm>
            <a:off x="683568" y="1772816"/>
            <a:ext cx="7632848" cy="1846659"/>
          </a:xfrm>
          <a:prstGeom prst="rect">
            <a:avLst/>
          </a:prstGeom>
          <a:noFill/>
        </p:spPr>
        <p:txBody>
          <a:bodyPr wrap="square" rtlCol="0">
            <a:spAutoFit/>
          </a:bodyPr>
          <a:lstStyle/>
          <a:p>
            <a:pPr marL="342900" indent="-342900">
              <a:buFont typeface="Wingdings" panose="05000000000000000000" pitchFamily="2" charset="2"/>
              <a:buChar char="Ø"/>
            </a:pPr>
            <a:r>
              <a:rPr lang="el-GR" sz="2400" b="1" dirty="0">
                <a:solidFill>
                  <a:srgbClr val="FFFF00"/>
                </a:solidFill>
              </a:rPr>
              <a:t>Ογκογόνοι ιοί: </a:t>
            </a:r>
            <a:r>
              <a:rPr lang="el-GR" sz="2400" b="1" dirty="0">
                <a:solidFill>
                  <a:prstClr val="white"/>
                </a:solidFill>
              </a:rPr>
              <a:t>η ενσωμάτωση του γονιδιώματος των ιών στο γενετικό υλικό των κυττάρων έχει ως αποτέλεσμα τον αυξημένο πολλαπλασιασμό.</a:t>
            </a:r>
          </a:p>
          <a:p>
            <a:pPr marL="342900" indent="-342900">
              <a:buFont typeface="Wingdings" panose="05000000000000000000" pitchFamily="2" charset="2"/>
              <a:buChar char="Ø"/>
            </a:pPr>
            <a:endParaRPr lang="el-GR" sz="2400" b="1" dirty="0">
              <a:solidFill>
                <a:prstClr val="white"/>
              </a:solidFill>
            </a:endParaRPr>
          </a:p>
          <a:p>
            <a:endParaRPr lang="el-GR" dirty="0">
              <a:solidFill>
                <a:prstClr val="black"/>
              </a:solidFill>
            </a:endParaRPr>
          </a:p>
        </p:txBody>
      </p:sp>
      <p:sp>
        <p:nvSpPr>
          <p:cNvPr id="5" name="TextBox 4"/>
          <p:cNvSpPr txBox="1"/>
          <p:nvPr/>
        </p:nvSpPr>
        <p:spPr>
          <a:xfrm>
            <a:off x="755576" y="2996952"/>
            <a:ext cx="7056784" cy="2308324"/>
          </a:xfrm>
          <a:prstGeom prst="rect">
            <a:avLst/>
          </a:prstGeom>
          <a:noFill/>
        </p:spPr>
        <p:txBody>
          <a:bodyPr wrap="square" rtlCol="0">
            <a:spAutoFit/>
          </a:bodyPr>
          <a:lstStyle/>
          <a:p>
            <a:pPr>
              <a:buClr>
                <a:srgbClr val="FFFF00"/>
              </a:buClr>
              <a:buFont typeface="Wingdings" pitchFamily="2" charset="2"/>
              <a:buChar char="Ø"/>
            </a:pPr>
            <a:r>
              <a:rPr lang="el-GR" sz="2400" b="1" dirty="0">
                <a:solidFill>
                  <a:prstClr val="white"/>
                </a:solidFill>
              </a:rPr>
              <a:t> </a:t>
            </a:r>
            <a:r>
              <a:rPr lang="el-GR" sz="2400" b="1" dirty="0">
                <a:solidFill>
                  <a:srgbClr val="FFFF00"/>
                </a:solidFill>
              </a:rPr>
              <a:t>Χημικές ουσίες</a:t>
            </a:r>
            <a:r>
              <a:rPr lang="el-GR" sz="2400" b="1" dirty="0">
                <a:solidFill>
                  <a:prstClr val="white"/>
                </a:solidFill>
              </a:rPr>
              <a:t>: </a:t>
            </a:r>
            <a:r>
              <a:rPr lang="el-GR" sz="2400" b="1" dirty="0" err="1">
                <a:solidFill>
                  <a:prstClr val="white"/>
                </a:solidFill>
              </a:rPr>
              <a:t>πολυκυκλικοί</a:t>
            </a:r>
            <a:r>
              <a:rPr lang="el-GR" sz="2400" b="1" dirty="0">
                <a:solidFill>
                  <a:prstClr val="white"/>
                </a:solidFill>
              </a:rPr>
              <a:t> υδρογονάνθρακες</a:t>
            </a:r>
          </a:p>
          <a:p>
            <a:pPr>
              <a:buClr>
                <a:srgbClr val="FFFF00"/>
              </a:buClr>
              <a:buFont typeface="Wingdings" pitchFamily="2" charset="2"/>
              <a:buChar char="Ø"/>
            </a:pPr>
            <a:r>
              <a:rPr lang="el-GR" sz="2400" b="1" dirty="0">
                <a:solidFill>
                  <a:prstClr val="white"/>
                </a:solidFill>
              </a:rPr>
              <a:t> </a:t>
            </a:r>
            <a:r>
              <a:rPr lang="el-GR" sz="2400" b="1" dirty="0">
                <a:solidFill>
                  <a:srgbClr val="FFFF00"/>
                </a:solidFill>
              </a:rPr>
              <a:t>Ακτινοβολία</a:t>
            </a:r>
            <a:r>
              <a:rPr lang="el-GR" sz="2400" b="1" dirty="0">
                <a:solidFill>
                  <a:prstClr val="white"/>
                </a:solidFill>
              </a:rPr>
              <a:t>: </a:t>
            </a:r>
            <a:r>
              <a:rPr lang="el-GR" sz="2400" b="1" dirty="0" err="1">
                <a:solidFill>
                  <a:prstClr val="white"/>
                </a:solidFill>
              </a:rPr>
              <a:t>ιονίζουσα</a:t>
            </a:r>
            <a:r>
              <a:rPr lang="el-GR" sz="2400" b="1" dirty="0">
                <a:solidFill>
                  <a:prstClr val="white"/>
                </a:solidFill>
              </a:rPr>
              <a:t> ή υπεριώδης</a:t>
            </a:r>
          </a:p>
          <a:p>
            <a:pPr>
              <a:buClr>
                <a:srgbClr val="FFFF00"/>
              </a:buClr>
              <a:buFont typeface="Wingdings" pitchFamily="2" charset="2"/>
              <a:buChar char="Ø"/>
            </a:pPr>
            <a:endParaRPr lang="el-GR" sz="2400" b="1" dirty="0">
              <a:solidFill>
                <a:prstClr val="white"/>
              </a:solidFill>
            </a:endParaRPr>
          </a:p>
          <a:p>
            <a:pPr>
              <a:buClr>
                <a:srgbClr val="FFFF00"/>
              </a:buClr>
              <a:buFont typeface="Wingdings" pitchFamily="2" charset="2"/>
              <a:buChar char="Ø"/>
            </a:pPr>
            <a:endParaRPr lang="el-GR" sz="2400" b="1" dirty="0">
              <a:solidFill>
                <a:prstClr val="white"/>
              </a:solidFill>
            </a:endParaRPr>
          </a:p>
          <a:p>
            <a:pPr marL="342900" indent="-342900">
              <a:buClr>
                <a:prstClr val="white"/>
              </a:buClr>
              <a:buFont typeface="Wingdings" panose="05000000000000000000" pitchFamily="2" charset="2"/>
              <a:buChar char="ü"/>
            </a:pPr>
            <a:r>
              <a:rPr lang="el-GR" sz="2400" b="1" dirty="0">
                <a:solidFill>
                  <a:prstClr val="white"/>
                </a:solidFill>
              </a:rPr>
              <a:t> Ενεργοποίηση </a:t>
            </a:r>
            <a:r>
              <a:rPr lang="el-GR" sz="2400" b="1" dirty="0" err="1">
                <a:solidFill>
                  <a:prstClr val="white"/>
                </a:solidFill>
              </a:rPr>
              <a:t>πρωτο-ογκογονιδίων</a:t>
            </a:r>
            <a:endParaRPr lang="el-GR" sz="2400" b="1" dirty="0">
              <a:solidFill>
                <a:prstClr val="white"/>
              </a:solidFill>
            </a:endParaRPr>
          </a:p>
          <a:p>
            <a:pPr marL="342900" indent="-342900">
              <a:buClr>
                <a:prstClr val="white"/>
              </a:buClr>
              <a:buFont typeface="Wingdings" panose="05000000000000000000" pitchFamily="2" charset="2"/>
              <a:buChar char="ü"/>
            </a:pPr>
            <a:r>
              <a:rPr lang="el-GR" sz="2400" b="1" dirty="0">
                <a:solidFill>
                  <a:prstClr val="white"/>
                </a:solidFill>
              </a:rPr>
              <a:t> Απενεργοποίηση </a:t>
            </a:r>
            <a:r>
              <a:rPr lang="el-GR" sz="2400" b="1" dirty="0" err="1">
                <a:solidFill>
                  <a:prstClr val="white"/>
                </a:solidFill>
              </a:rPr>
              <a:t>ογκοκατασταλτικών</a:t>
            </a:r>
            <a:r>
              <a:rPr lang="el-GR" sz="2400" b="1" dirty="0">
                <a:solidFill>
                  <a:prstClr val="white"/>
                </a:solidFill>
              </a:rPr>
              <a:t> γονιδίων</a:t>
            </a:r>
          </a:p>
        </p:txBody>
      </p:sp>
      <p:sp>
        <p:nvSpPr>
          <p:cNvPr id="4" name="Ορθογώνιο: Στρογγύλεμα γωνιών 3">
            <a:extLst>
              <a:ext uri="{FF2B5EF4-FFF2-40B4-BE49-F238E27FC236}">
                <a16:creationId xmlns:a16="http://schemas.microsoft.com/office/drawing/2014/main" id="{C8466D29-3C93-47F0-B820-BF9A0247D204}"/>
              </a:ext>
            </a:extLst>
          </p:cNvPr>
          <p:cNvSpPr/>
          <p:nvPr/>
        </p:nvSpPr>
        <p:spPr>
          <a:xfrm>
            <a:off x="539552" y="4437112"/>
            <a:ext cx="7056784" cy="98640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val="933492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TEM - human papilloma virus (HPV)"/>
          <p:cNvPicPr>
            <a:picLocks noChangeAspect="1" noChangeArrowheads="1"/>
          </p:cNvPicPr>
          <p:nvPr/>
        </p:nvPicPr>
        <p:blipFill>
          <a:blip r:embed="rId2" cstate="print"/>
          <a:srcRect/>
          <a:stretch>
            <a:fillRect/>
          </a:stretch>
        </p:blipFill>
        <p:spPr bwMode="auto">
          <a:xfrm>
            <a:off x="250825" y="1628775"/>
            <a:ext cx="4319588" cy="3127375"/>
          </a:xfrm>
          <a:prstGeom prst="rect">
            <a:avLst/>
          </a:prstGeom>
          <a:noFill/>
        </p:spPr>
      </p:pic>
      <p:pic>
        <p:nvPicPr>
          <p:cNvPr id="9223" name="Picture 7" descr="TEM - human papilloma virus (HPV)"/>
          <p:cNvPicPr>
            <a:picLocks noChangeAspect="1" noChangeArrowheads="1"/>
          </p:cNvPicPr>
          <p:nvPr/>
        </p:nvPicPr>
        <p:blipFill>
          <a:blip r:embed="rId3" cstate="print"/>
          <a:srcRect/>
          <a:stretch>
            <a:fillRect/>
          </a:stretch>
        </p:blipFill>
        <p:spPr bwMode="auto">
          <a:xfrm>
            <a:off x="4932363" y="1125538"/>
            <a:ext cx="3505200" cy="4676775"/>
          </a:xfrm>
          <a:prstGeom prst="rect">
            <a:avLst/>
          </a:prstGeom>
          <a:noFill/>
        </p:spPr>
      </p:pic>
      <p:sp>
        <p:nvSpPr>
          <p:cNvPr id="9226" name="Text Box 10"/>
          <p:cNvSpPr txBox="1">
            <a:spLocks noChangeArrowheads="1"/>
          </p:cNvSpPr>
          <p:nvPr/>
        </p:nvSpPr>
        <p:spPr bwMode="auto">
          <a:xfrm>
            <a:off x="1908175" y="5013325"/>
            <a:ext cx="2520950" cy="646331"/>
          </a:xfrm>
          <a:prstGeom prst="rect">
            <a:avLst/>
          </a:prstGeom>
          <a:noFill/>
          <a:ln w="9525">
            <a:noFill/>
            <a:miter lim="800000"/>
            <a:headEnd/>
            <a:tailEnd/>
          </a:ln>
          <a:effectLst/>
        </p:spPr>
        <p:txBody>
          <a:bodyPr>
            <a:spAutoFit/>
          </a:bodyPr>
          <a:lstStyle/>
          <a:p>
            <a:pPr>
              <a:spcBef>
                <a:spcPct val="50000"/>
              </a:spcBef>
            </a:pPr>
            <a:r>
              <a:rPr lang="en-US" sz="3600" b="1" dirty="0">
                <a:solidFill>
                  <a:schemeClr val="bg1"/>
                </a:solidFill>
              </a:rPr>
              <a:t>HPV </a:t>
            </a:r>
            <a:r>
              <a:rPr lang="el-GR" sz="3600" b="1" dirty="0">
                <a:solidFill>
                  <a:schemeClr val="bg1"/>
                </a:solidFill>
              </a:rPr>
              <a:t>ιός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25CCD40-66E5-4E94-8FAB-54FD520793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983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B0C569B-132D-4604-A938-78AA8274953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000"/>
          <a:stretch/>
        </p:blipFill>
        <p:spPr bwMode="auto">
          <a:xfrm>
            <a:off x="395537" y="1412776"/>
            <a:ext cx="8522180" cy="460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938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4104456" cy="413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https://www.aafp.org/afp/2013/0615/afp20130615p836-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54386"/>
            <a:ext cx="4249417" cy="4221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5373216"/>
            <a:ext cx="3600400" cy="461665"/>
          </a:xfrm>
          <a:prstGeom prst="rect">
            <a:avLst/>
          </a:prstGeom>
          <a:solidFill>
            <a:schemeClr val="bg1"/>
          </a:solidFill>
        </p:spPr>
        <p:txBody>
          <a:bodyPr wrap="square" rtlCol="0">
            <a:spAutoFit/>
          </a:bodyPr>
          <a:lstStyle/>
          <a:p>
            <a:pPr algn="ctr"/>
            <a:r>
              <a:rPr lang="el-GR" sz="2400" b="1" dirty="0"/>
              <a:t>Κολποσκόπηση</a:t>
            </a:r>
            <a:endParaRPr lang="en-US" sz="2400" b="1" dirty="0"/>
          </a:p>
        </p:txBody>
      </p:sp>
    </p:spTree>
    <p:extLst>
      <p:ext uri="{BB962C8B-B14F-4D97-AF65-F5344CB8AC3E}">
        <p14:creationId xmlns:p14="http://schemas.microsoft.com/office/powerpoint/2010/main" val="3896931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827088" y="1412875"/>
            <a:ext cx="7704137" cy="1225550"/>
          </a:xfrm>
          <a:prstGeom prst="rect">
            <a:avLst/>
          </a:prstGeom>
          <a:noFill/>
          <a:ln w="38100">
            <a:solidFill>
              <a:schemeClr val="tx1"/>
            </a:solidFill>
            <a:prstDash val="dash"/>
            <a:miter lim="800000"/>
            <a:headEnd/>
            <a:tailEnd/>
          </a:ln>
          <a:effectLst/>
        </p:spPr>
        <p:txBody>
          <a:bodyPr>
            <a:spAutoFit/>
          </a:bodyPr>
          <a:lstStyle/>
          <a:p>
            <a:pPr algn="ctr">
              <a:spcBef>
                <a:spcPct val="50000"/>
              </a:spcBef>
            </a:pPr>
            <a:r>
              <a:rPr lang="el-GR" sz="2400" b="1" dirty="0">
                <a:solidFill>
                  <a:srgbClr val="FFFF00"/>
                </a:solidFill>
              </a:rPr>
              <a:t>Απαραίτητη προϋπόθεση για την καρκινογένεση είναι η ενσωμάτωση του γονιδιώματος του </a:t>
            </a:r>
            <a:r>
              <a:rPr lang="en-US" sz="2400" b="1" dirty="0">
                <a:solidFill>
                  <a:srgbClr val="FFFF00"/>
                </a:solidFill>
              </a:rPr>
              <a:t>HPV </a:t>
            </a:r>
            <a:r>
              <a:rPr lang="el-GR" sz="2400" b="1" dirty="0">
                <a:solidFill>
                  <a:srgbClr val="FFFF00"/>
                </a:solidFill>
              </a:rPr>
              <a:t>στο χρωμόσωμα των κυττάρων του ξενιστή</a:t>
            </a:r>
          </a:p>
        </p:txBody>
      </p:sp>
      <p:sp>
        <p:nvSpPr>
          <p:cNvPr id="24581" name="Text Box 5"/>
          <p:cNvSpPr txBox="1">
            <a:spLocks noChangeArrowheads="1"/>
          </p:cNvSpPr>
          <p:nvPr/>
        </p:nvSpPr>
        <p:spPr bwMode="auto">
          <a:xfrm>
            <a:off x="1258888" y="3778250"/>
            <a:ext cx="6842125" cy="1006475"/>
          </a:xfrm>
          <a:prstGeom prst="rect">
            <a:avLst/>
          </a:prstGeom>
          <a:noFill/>
          <a:ln w="9525">
            <a:noFill/>
            <a:miter lim="800000"/>
            <a:headEnd/>
            <a:tailEnd/>
          </a:ln>
          <a:effectLst/>
        </p:spPr>
        <p:txBody>
          <a:bodyPr>
            <a:spAutoFit/>
          </a:bodyPr>
          <a:lstStyle/>
          <a:p>
            <a:pPr algn="ctr">
              <a:spcBef>
                <a:spcPct val="50000"/>
              </a:spcBef>
            </a:pPr>
            <a:r>
              <a:rPr lang="el-GR" sz="2000" b="1" dirty="0">
                <a:solidFill>
                  <a:schemeClr val="bg1"/>
                </a:solidFill>
              </a:rPr>
              <a:t>Το 80% των γυναικών αναπαραγωγικής ηλικίας θα προσβληθούν από τον ιό αλλά ελάχιστες θα εμφανίσουν διηθητικό καρκίνο.</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5856" y="4077072"/>
            <a:ext cx="4320480" cy="584775"/>
          </a:xfrm>
          <a:prstGeom prst="rect">
            <a:avLst/>
          </a:prstGeom>
          <a:noFill/>
        </p:spPr>
        <p:txBody>
          <a:bodyPr wrap="square" rtlCol="0">
            <a:spAutoFit/>
          </a:bodyPr>
          <a:lstStyle/>
          <a:p>
            <a:r>
              <a:rPr lang="el-GR" sz="3200" b="1" dirty="0">
                <a:solidFill>
                  <a:srgbClr val="FFFF00"/>
                </a:solidFill>
              </a:rPr>
              <a:t>Σας ευχαριστώ</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F43C1-F511-4D6E-B76C-9977F2BD8AB8}"/>
              </a:ext>
            </a:extLst>
          </p:cNvPr>
          <p:cNvSpPr>
            <a:spLocks noGrp="1"/>
          </p:cNvSpPr>
          <p:nvPr>
            <p:ph type="title"/>
          </p:nvPr>
        </p:nvSpPr>
        <p:spPr>
          <a:xfrm>
            <a:off x="0" y="-243408"/>
            <a:ext cx="9144000" cy="1143000"/>
          </a:xfrm>
        </p:spPr>
        <p:txBody>
          <a:bodyPr>
            <a:normAutofit fontScale="90000"/>
          </a:bodyPr>
          <a:lstStyle/>
          <a:p>
            <a:r>
              <a:rPr lang="el-GR" sz="3600" b="1" dirty="0">
                <a:solidFill>
                  <a:schemeClr val="bg1"/>
                </a:solidFill>
              </a:rPr>
              <a:t>Κυτταρικός πολλαπλασιασμός-Κυτταρικός κύκλος</a:t>
            </a:r>
          </a:p>
        </p:txBody>
      </p:sp>
      <p:pic>
        <p:nvPicPr>
          <p:cNvPr id="4" name="Θέση περιεχομένου 3">
            <a:extLst>
              <a:ext uri="{FF2B5EF4-FFF2-40B4-BE49-F238E27FC236}">
                <a16:creationId xmlns:a16="http://schemas.microsoft.com/office/drawing/2014/main" id="{C7014245-1E2B-4DD8-8A8E-0F36E079F682}"/>
              </a:ext>
            </a:extLst>
          </p:cNvPr>
          <p:cNvPicPr>
            <a:picLocks noGrp="1" noChangeAspect="1"/>
          </p:cNvPicPr>
          <p:nvPr>
            <p:ph idx="1"/>
          </p:nvPr>
        </p:nvPicPr>
        <p:blipFill rotWithShape="1">
          <a:blip r:embed="rId3" cstate="print"/>
          <a:srcRect l="30321" t="25709" r="26506" b="26940"/>
          <a:stretch/>
        </p:blipFill>
        <p:spPr>
          <a:xfrm>
            <a:off x="869822" y="692696"/>
            <a:ext cx="7590609" cy="4680520"/>
          </a:xfrm>
          <a:prstGeom prst="rect">
            <a:avLst/>
          </a:prstGeom>
        </p:spPr>
      </p:pic>
      <p:sp>
        <p:nvSpPr>
          <p:cNvPr id="5" name="TextBox 4">
            <a:extLst>
              <a:ext uri="{FF2B5EF4-FFF2-40B4-BE49-F238E27FC236}">
                <a16:creationId xmlns:a16="http://schemas.microsoft.com/office/drawing/2014/main" id="{1D6A62CF-78B7-4D08-80B0-AEC6A6956E75}"/>
              </a:ext>
            </a:extLst>
          </p:cNvPr>
          <p:cNvSpPr txBox="1"/>
          <p:nvPr/>
        </p:nvSpPr>
        <p:spPr>
          <a:xfrm>
            <a:off x="251519" y="5448706"/>
            <a:ext cx="8640961" cy="1292662"/>
          </a:xfrm>
          <a:prstGeom prst="rect">
            <a:avLst/>
          </a:prstGeom>
          <a:noFill/>
        </p:spPr>
        <p:txBody>
          <a:bodyPr wrap="square" rtlCol="0">
            <a:spAutoFit/>
          </a:bodyPr>
          <a:lstStyle/>
          <a:p>
            <a:r>
              <a:rPr lang="el-GR" sz="2400" b="1" dirty="0">
                <a:solidFill>
                  <a:prstClr val="white"/>
                </a:solidFill>
              </a:rPr>
              <a:t>Το κύτταρο μπορεί να </a:t>
            </a:r>
          </a:p>
          <a:p>
            <a:pPr marL="285750" indent="-285750">
              <a:buFont typeface="Arial" panose="020B0604020202020204" pitchFamily="34" charset="0"/>
              <a:buChar char="•"/>
            </a:pPr>
            <a:r>
              <a:rPr lang="el-GR" b="1" dirty="0">
                <a:solidFill>
                  <a:prstClr val="white"/>
                </a:solidFill>
              </a:rPr>
              <a:t>προχωρήσει σε νέο κυτταρικό κύκλο</a:t>
            </a:r>
            <a:r>
              <a:rPr lang="en-US" b="1" dirty="0">
                <a:solidFill>
                  <a:prstClr val="white"/>
                </a:solidFill>
              </a:rPr>
              <a:t> (G1)</a:t>
            </a:r>
            <a:r>
              <a:rPr lang="el-GR" b="1" dirty="0">
                <a:solidFill>
                  <a:prstClr val="white"/>
                </a:solidFill>
              </a:rPr>
              <a:t>επιδερμίδα, επιθήλιο ΓΕΣ</a:t>
            </a:r>
          </a:p>
          <a:p>
            <a:pPr marL="285750" indent="-285750">
              <a:buFont typeface="Arial" panose="020B0604020202020204" pitchFamily="34" charset="0"/>
              <a:buChar char="•"/>
            </a:pPr>
            <a:r>
              <a:rPr lang="el-GR" b="1" dirty="0">
                <a:solidFill>
                  <a:prstClr val="white"/>
                </a:solidFill>
              </a:rPr>
              <a:t>μπει σε φάση ηρεμίας  (</a:t>
            </a:r>
            <a:r>
              <a:rPr lang="en-US" b="1" dirty="0">
                <a:solidFill>
                  <a:prstClr val="white"/>
                </a:solidFill>
              </a:rPr>
              <a:t>G</a:t>
            </a:r>
            <a:r>
              <a:rPr lang="en-US" b="1" baseline="-25000" dirty="0">
                <a:solidFill>
                  <a:prstClr val="white"/>
                </a:solidFill>
              </a:rPr>
              <a:t>0</a:t>
            </a:r>
            <a:r>
              <a:rPr lang="el-GR" b="1" dirty="0">
                <a:solidFill>
                  <a:prstClr val="white"/>
                </a:solidFill>
              </a:rPr>
              <a:t>) </a:t>
            </a:r>
            <a:r>
              <a:rPr lang="el-GR" b="1" dirty="0" err="1">
                <a:solidFill>
                  <a:prstClr val="white"/>
                </a:solidFill>
              </a:rPr>
              <a:t>ηπατοκύτταρα</a:t>
            </a:r>
            <a:endParaRPr lang="en-US" b="1" dirty="0">
              <a:solidFill>
                <a:prstClr val="white"/>
              </a:solidFill>
            </a:endParaRPr>
          </a:p>
          <a:p>
            <a:pPr marL="285750" indent="-285750">
              <a:buFont typeface="Arial" panose="020B0604020202020204" pitchFamily="34" charset="0"/>
              <a:buChar char="•"/>
            </a:pPr>
            <a:r>
              <a:rPr lang="el-GR" b="1" dirty="0">
                <a:solidFill>
                  <a:prstClr val="white"/>
                </a:solidFill>
              </a:rPr>
              <a:t>διαφοροποιηθεί χάνοντας τη δυνατότητα να αναπαραχθεί (νευρώνες, μυοκάρδιο)</a:t>
            </a:r>
          </a:p>
        </p:txBody>
      </p:sp>
      <p:sp>
        <p:nvSpPr>
          <p:cNvPr id="6" name="TextBox 5">
            <a:extLst>
              <a:ext uri="{FF2B5EF4-FFF2-40B4-BE49-F238E27FC236}">
                <a16:creationId xmlns:a16="http://schemas.microsoft.com/office/drawing/2014/main" id="{107424C6-A467-4CA5-AAAC-4E51AC6537C2}"/>
              </a:ext>
            </a:extLst>
          </p:cNvPr>
          <p:cNvSpPr txBox="1"/>
          <p:nvPr/>
        </p:nvSpPr>
        <p:spPr>
          <a:xfrm>
            <a:off x="889248" y="2721115"/>
            <a:ext cx="2458616" cy="646331"/>
          </a:xfrm>
          <a:prstGeom prst="rect">
            <a:avLst/>
          </a:prstGeom>
          <a:solidFill>
            <a:schemeClr val="bg1"/>
          </a:solidFill>
        </p:spPr>
        <p:txBody>
          <a:bodyPr wrap="square" rtlCol="0">
            <a:spAutoFit/>
          </a:bodyPr>
          <a:lstStyle/>
          <a:p>
            <a:pPr algn="ctr"/>
            <a:r>
              <a:rPr lang="en-US" b="1" dirty="0">
                <a:ln w="0"/>
                <a:solidFill>
                  <a:prstClr val="black"/>
                </a:solidFill>
              </a:rPr>
              <a:t>G1: </a:t>
            </a:r>
            <a:r>
              <a:rPr lang="el-GR" b="1" dirty="0">
                <a:ln w="0"/>
                <a:solidFill>
                  <a:prstClr val="black"/>
                </a:solidFill>
              </a:rPr>
              <a:t>Προετοιμασία για σύνθεση </a:t>
            </a:r>
            <a:r>
              <a:rPr lang="en-US" b="1" dirty="0">
                <a:ln w="0"/>
                <a:solidFill>
                  <a:prstClr val="black"/>
                </a:solidFill>
              </a:rPr>
              <a:t>DNA</a:t>
            </a:r>
            <a:endParaRPr lang="el-GR" b="1" dirty="0">
              <a:ln w="0"/>
              <a:solidFill>
                <a:prstClr val="black"/>
              </a:solidFill>
            </a:endParaRPr>
          </a:p>
        </p:txBody>
      </p:sp>
      <p:sp>
        <p:nvSpPr>
          <p:cNvPr id="7" name="Ορθογώνιο 6">
            <a:extLst>
              <a:ext uri="{FF2B5EF4-FFF2-40B4-BE49-F238E27FC236}">
                <a16:creationId xmlns:a16="http://schemas.microsoft.com/office/drawing/2014/main" id="{A28C43BD-0551-48A4-AECE-58CC59C83BB4}"/>
              </a:ext>
            </a:extLst>
          </p:cNvPr>
          <p:cNvSpPr/>
          <p:nvPr/>
        </p:nvSpPr>
        <p:spPr>
          <a:xfrm>
            <a:off x="899592" y="1496979"/>
            <a:ext cx="2314600" cy="369332"/>
          </a:xfrm>
          <a:prstGeom prst="rect">
            <a:avLst/>
          </a:prstGeom>
          <a:solidFill>
            <a:schemeClr val="bg1"/>
          </a:solidFill>
        </p:spPr>
        <p:txBody>
          <a:bodyPr wrap="square">
            <a:spAutoFit/>
          </a:bodyPr>
          <a:lstStyle/>
          <a:p>
            <a:pPr algn="ctr"/>
            <a:r>
              <a:rPr lang="en-US" b="1" dirty="0">
                <a:solidFill>
                  <a:prstClr val="black"/>
                </a:solidFill>
              </a:rPr>
              <a:t>S: </a:t>
            </a:r>
            <a:r>
              <a:rPr lang="el-GR" b="1" dirty="0">
                <a:solidFill>
                  <a:prstClr val="black"/>
                </a:solidFill>
              </a:rPr>
              <a:t>Σύνθεση </a:t>
            </a:r>
            <a:r>
              <a:rPr lang="en-US" b="1" dirty="0">
                <a:solidFill>
                  <a:prstClr val="black"/>
                </a:solidFill>
              </a:rPr>
              <a:t>DNA</a:t>
            </a:r>
            <a:endParaRPr lang="el-GR" b="1" dirty="0">
              <a:solidFill>
                <a:prstClr val="black"/>
              </a:solidFill>
            </a:endParaRPr>
          </a:p>
        </p:txBody>
      </p:sp>
      <p:sp>
        <p:nvSpPr>
          <p:cNvPr id="8" name="TextBox 7">
            <a:extLst>
              <a:ext uri="{FF2B5EF4-FFF2-40B4-BE49-F238E27FC236}">
                <a16:creationId xmlns:a16="http://schemas.microsoft.com/office/drawing/2014/main" id="{585B6487-1A37-4EC9-B90D-EDC76FE68BF6}"/>
              </a:ext>
            </a:extLst>
          </p:cNvPr>
          <p:cNvSpPr txBox="1"/>
          <p:nvPr/>
        </p:nvSpPr>
        <p:spPr>
          <a:xfrm>
            <a:off x="865185" y="2073042"/>
            <a:ext cx="2482679" cy="433155"/>
          </a:xfrm>
          <a:prstGeom prst="rect">
            <a:avLst/>
          </a:prstGeom>
          <a:solidFill>
            <a:schemeClr val="bg1"/>
          </a:solidFill>
        </p:spPr>
        <p:txBody>
          <a:bodyPr wrap="square" rtlCol="0">
            <a:spAutoFit/>
          </a:bodyPr>
          <a:lstStyle/>
          <a:p>
            <a:endParaRPr lang="el-GR" dirty="0">
              <a:solidFill>
                <a:prstClr val="black"/>
              </a:solidFill>
            </a:endParaRPr>
          </a:p>
        </p:txBody>
      </p:sp>
      <p:cxnSp>
        <p:nvCxnSpPr>
          <p:cNvPr id="10" name="Ευθύγραμμο βέλος σύνδεσης 9">
            <a:extLst>
              <a:ext uri="{FF2B5EF4-FFF2-40B4-BE49-F238E27FC236}">
                <a16:creationId xmlns:a16="http://schemas.microsoft.com/office/drawing/2014/main" id="{E258CEF3-399E-4347-9AD7-397A2F867639}"/>
              </a:ext>
            </a:extLst>
          </p:cNvPr>
          <p:cNvCxnSpPr>
            <a:cxnSpLocks/>
          </p:cNvCxnSpPr>
          <p:nvPr/>
        </p:nvCxnSpPr>
        <p:spPr>
          <a:xfrm>
            <a:off x="3131840" y="1645857"/>
            <a:ext cx="6480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Ορθογώνιο 2"/>
          <p:cNvSpPr/>
          <p:nvPr/>
        </p:nvSpPr>
        <p:spPr>
          <a:xfrm>
            <a:off x="1187624" y="3429000"/>
            <a:ext cx="226825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Στρογγυλεμένο ορθογώνιο 12"/>
          <p:cNvSpPr/>
          <p:nvPr/>
        </p:nvSpPr>
        <p:spPr>
          <a:xfrm>
            <a:off x="2056892" y="3645024"/>
            <a:ext cx="1074948"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G0</a:t>
            </a:r>
          </a:p>
          <a:p>
            <a:pPr algn="ctr"/>
            <a:r>
              <a:rPr lang="el-GR" b="1" dirty="0">
                <a:solidFill>
                  <a:schemeClr val="tx1"/>
                </a:solidFill>
              </a:rPr>
              <a:t>Ηρεμία</a:t>
            </a:r>
            <a:endParaRPr lang="en-US" b="1" dirty="0">
              <a:solidFill>
                <a:schemeClr val="tx1"/>
              </a:solidFill>
            </a:endParaRPr>
          </a:p>
        </p:txBody>
      </p:sp>
      <p:sp>
        <p:nvSpPr>
          <p:cNvPr id="14" name="Ορθογώνιο 13"/>
          <p:cNvSpPr/>
          <p:nvPr/>
        </p:nvSpPr>
        <p:spPr>
          <a:xfrm>
            <a:off x="5787647" y="836712"/>
            <a:ext cx="2991396" cy="369332"/>
          </a:xfrm>
          <a:prstGeom prst="rect">
            <a:avLst/>
          </a:prstGeom>
          <a:solidFill>
            <a:schemeClr val="bg1"/>
          </a:solidFill>
        </p:spPr>
        <p:txBody>
          <a:bodyPr wrap="none">
            <a:spAutoFit/>
          </a:bodyPr>
          <a:lstStyle/>
          <a:p>
            <a:pPr lvl="0" algn="ctr"/>
            <a:r>
              <a:rPr lang="en-US" b="1" dirty="0"/>
              <a:t>G2:</a:t>
            </a:r>
            <a:r>
              <a:rPr lang="el-GR" b="1" dirty="0"/>
              <a:t>Προετοιμασία για μίτωση</a:t>
            </a:r>
          </a:p>
        </p:txBody>
      </p:sp>
    </p:spTree>
    <p:extLst>
      <p:ext uri="{BB962C8B-B14F-4D97-AF65-F5344CB8AC3E}">
        <p14:creationId xmlns:p14="http://schemas.microsoft.com/office/powerpoint/2010/main" val="134204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620688"/>
            <a:ext cx="7704856" cy="646331"/>
          </a:xfrm>
          <a:prstGeom prst="rect">
            <a:avLst/>
          </a:prstGeom>
          <a:noFill/>
        </p:spPr>
        <p:txBody>
          <a:bodyPr wrap="square" rtlCol="0">
            <a:spAutoFit/>
          </a:bodyPr>
          <a:lstStyle/>
          <a:p>
            <a:pPr algn="ctr"/>
            <a:r>
              <a:rPr lang="el-GR" sz="3600" b="1" dirty="0">
                <a:solidFill>
                  <a:srgbClr val="66FF66"/>
                </a:solidFill>
              </a:rPr>
              <a:t>Κύτταρα και κυτταρικός κύκλος</a:t>
            </a:r>
          </a:p>
        </p:txBody>
      </p:sp>
      <p:sp>
        <p:nvSpPr>
          <p:cNvPr id="3" name="TextBox 2"/>
          <p:cNvSpPr txBox="1"/>
          <p:nvPr/>
        </p:nvSpPr>
        <p:spPr>
          <a:xfrm>
            <a:off x="467544" y="1772816"/>
            <a:ext cx="8208912" cy="4093428"/>
          </a:xfrm>
          <a:prstGeom prst="rect">
            <a:avLst/>
          </a:prstGeom>
          <a:noFill/>
        </p:spPr>
        <p:txBody>
          <a:bodyPr wrap="square" rtlCol="0">
            <a:spAutoFit/>
          </a:bodyPr>
          <a:lstStyle/>
          <a:p>
            <a:r>
              <a:rPr lang="el-GR" sz="2200" b="1" u="sng" dirty="0">
                <a:solidFill>
                  <a:srgbClr val="FFFF00"/>
                </a:solidFill>
              </a:rPr>
              <a:t>Κύτταρα που δεν ανανεώνονται </a:t>
            </a:r>
            <a:endParaRPr lang="el-GR" sz="2200" b="1" u="sng" dirty="0">
              <a:solidFill>
                <a:prstClr val="white"/>
              </a:solidFill>
            </a:endParaRPr>
          </a:p>
          <a:p>
            <a:r>
              <a:rPr lang="el-GR" sz="2200" b="1" dirty="0">
                <a:solidFill>
                  <a:prstClr val="white"/>
                </a:solidFill>
              </a:rPr>
              <a:t>τα λειτουργικά  κύτταρα μειώνονται σταδιακά </a:t>
            </a:r>
            <a:r>
              <a:rPr lang="el-GR" sz="2200" i="1" dirty="0">
                <a:solidFill>
                  <a:srgbClr val="92D050"/>
                </a:solidFill>
              </a:rPr>
              <a:t>  </a:t>
            </a:r>
            <a:r>
              <a:rPr lang="el-GR" sz="2200" b="1" dirty="0">
                <a:solidFill>
                  <a:prstClr val="white"/>
                </a:solidFill>
              </a:rPr>
              <a:t>(νευρικός ιστός, γεννετικά κύτταρα θήλεος)</a:t>
            </a:r>
          </a:p>
          <a:p>
            <a:endParaRPr lang="el-GR" sz="2200" b="1" dirty="0">
              <a:solidFill>
                <a:prstClr val="white"/>
              </a:solidFill>
            </a:endParaRPr>
          </a:p>
          <a:p>
            <a:r>
              <a:rPr lang="el-GR" sz="2200" b="1" u="sng" dirty="0">
                <a:solidFill>
                  <a:srgbClr val="FFFF00"/>
                </a:solidFill>
              </a:rPr>
              <a:t>Κύτταρα που ανανεώνονται:</a:t>
            </a:r>
          </a:p>
          <a:p>
            <a:r>
              <a:rPr lang="el-GR" sz="2200" b="1" dirty="0">
                <a:solidFill>
                  <a:prstClr val="white"/>
                </a:solidFill>
              </a:rPr>
              <a:t>Αρχέγονα κύτταρα      Αωρα πολλαπλασιαζόμενα κύτταρα</a:t>
            </a:r>
          </a:p>
          <a:p>
            <a:endParaRPr lang="el-GR" sz="2200" b="1" dirty="0">
              <a:solidFill>
                <a:prstClr val="white"/>
              </a:solidFill>
            </a:endParaRPr>
          </a:p>
          <a:p>
            <a:r>
              <a:rPr lang="el-GR" sz="2200" b="1" dirty="0">
                <a:solidFill>
                  <a:prstClr val="white"/>
                </a:solidFill>
              </a:rPr>
              <a:t>Κύτταρα που είναι σταθερά αλλά πολλαπλασιάζονται κάτω από ορισμένες συνθήκες (</a:t>
            </a:r>
            <a:r>
              <a:rPr lang="el-GR" sz="2200" b="1" dirty="0" err="1">
                <a:solidFill>
                  <a:prstClr val="white"/>
                </a:solidFill>
              </a:rPr>
              <a:t>ηπατοκύτταρα</a:t>
            </a:r>
            <a:r>
              <a:rPr lang="el-GR" sz="2200" b="1" dirty="0">
                <a:solidFill>
                  <a:prstClr val="white"/>
                </a:solidFill>
              </a:rPr>
              <a:t>).</a:t>
            </a:r>
          </a:p>
          <a:p>
            <a:endParaRPr lang="en-US" sz="2200" b="1" dirty="0">
              <a:solidFill>
                <a:prstClr val="white"/>
              </a:solidFill>
            </a:endParaRPr>
          </a:p>
          <a:p>
            <a:r>
              <a:rPr lang="el-GR" sz="2200" b="1" dirty="0">
                <a:solidFill>
                  <a:prstClr val="white"/>
                </a:solidFill>
              </a:rPr>
              <a:t>Κύτταρα σε διαρκώς </a:t>
            </a:r>
            <a:r>
              <a:rPr lang="el-GR" sz="2200" b="1" dirty="0" err="1">
                <a:solidFill>
                  <a:prstClr val="white"/>
                </a:solidFill>
              </a:rPr>
              <a:t>ανανεούμενους</a:t>
            </a:r>
            <a:r>
              <a:rPr lang="el-GR" sz="2200" b="1" dirty="0">
                <a:solidFill>
                  <a:prstClr val="white"/>
                </a:solidFill>
              </a:rPr>
              <a:t> ιστούς (δέρμα) </a:t>
            </a:r>
            <a:endParaRPr lang="en-US" sz="2200" b="1" dirty="0">
              <a:solidFill>
                <a:prstClr val="white"/>
              </a:solidFill>
            </a:endParaRPr>
          </a:p>
          <a:p>
            <a:endParaRPr lang="el-GR" dirty="0">
              <a:solidFill>
                <a:prstClr val="black"/>
              </a:solidFill>
            </a:endParaRPr>
          </a:p>
        </p:txBody>
      </p:sp>
      <p:cxnSp>
        <p:nvCxnSpPr>
          <p:cNvPr id="8" name="Straight Arrow Connector 7"/>
          <p:cNvCxnSpPr/>
          <p:nvPr/>
        </p:nvCxnSpPr>
        <p:spPr>
          <a:xfrm>
            <a:off x="2783384" y="3700264"/>
            <a:ext cx="288032" cy="1588"/>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24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CDC14B-881D-4E1C-B101-81D54CCE4BF2}"/>
              </a:ext>
            </a:extLst>
          </p:cNvPr>
          <p:cNvSpPr>
            <a:spLocks noGrp="1"/>
          </p:cNvSpPr>
          <p:nvPr>
            <p:ph type="title"/>
          </p:nvPr>
        </p:nvSpPr>
        <p:spPr/>
        <p:txBody>
          <a:bodyPr>
            <a:normAutofit fontScale="90000"/>
          </a:bodyPr>
          <a:lstStyle/>
          <a:p>
            <a:r>
              <a:rPr lang="el-GR" b="1" dirty="0">
                <a:solidFill>
                  <a:srgbClr val="FFFF00"/>
                </a:solidFill>
              </a:rPr>
              <a:t>Φυσιολογική κυτταρική αύξηση και διαφοροποίηση</a:t>
            </a:r>
          </a:p>
        </p:txBody>
      </p:sp>
      <p:sp>
        <p:nvSpPr>
          <p:cNvPr id="4" name="Ορθογώνιο 3">
            <a:extLst>
              <a:ext uri="{FF2B5EF4-FFF2-40B4-BE49-F238E27FC236}">
                <a16:creationId xmlns:a16="http://schemas.microsoft.com/office/drawing/2014/main" id="{6E145AA6-E1FE-4564-8D99-139BDF4410A5}"/>
              </a:ext>
            </a:extLst>
          </p:cNvPr>
          <p:cNvSpPr/>
          <p:nvPr/>
        </p:nvSpPr>
        <p:spPr>
          <a:xfrm>
            <a:off x="313184" y="2276872"/>
            <a:ext cx="8507288" cy="1668149"/>
          </a:xfrm>
          <a:prstGeom prst="rect">
            <a:avLst/>
          </a:prstGeom>
          <a:ln>
            <a:solidFill>
              <a:schemeClr val="bg1">
                <a:lumMod val="95000"/>
              </a:schemeClr>
            </a:solidFill>
          </a:ln>
        </p:spPr>
        <p:txBody>
          <a:bodyPr wrap="square">
            <a:spAutoFit/>
          </a:bodyPr>
          <a:lstStyle/>
          <a:p>
            <a:pPr algn="ctr">
              <a:spcBef>
                <a:spcPct val="20000"/>
              </a:spcBef>
            </a:pPr>
            <a:r>
              <a:rPr lang="el-GR" sz="3200" dirty="0">
                <a:solidFill>
                  <a:srgbClr val="FFFF00"/>
                </a:solidFill>
              </a:rPr>
              <a:t>Απαραίτητη η ισορροπία μεταξύ κυτταρικού πολλαπλασιασμού και κυτταρικού θανάτου</a:t>
            </a:r>
          </a:p>
          <a:p>
            <a:pPr algn="ctr">
              <a:spcBef>
                <a:spcPct val="20000"/>
              </a:spcBef>
            </a:pPr>
            <a:r>
              <a:rPr lang="el-GR" sz="3200" dirty="0">
                <a:solidFill>
                  <a:prstClr val="white"/>
                </a:solidFill>
              </a:rPr>
              <a:t>Διαταραχή της ισορροπίας =&gt;Νόσος</a:t>
            </a:r>
          </a:p>
        </p:txBody>
      </p:sp>
    </p:spTree>
    <p:extLst>
      <p:ext uri="{BB962C8B-B14F-4D97-AF65-F5344CB8AC3E}">
        <p14:creationId xmlns:p14="http://schemas.microsoft.com/office/powerpoint/2010/main" val="3793175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rgbClr val="66FF66"/>
                </a:solidFill>
              </a:rPr>
              <a:t>Κυτταρικός πολλαπλασιασμός </a:t>
            </a:r>
            <a:br>
              <a:rPr lang="el-GR" dirty="0">
                <a:solidFill>
                  <a:srgbClr val="66FF66"/>
                </a:solidFill>
              </a:rPr>
            </a:br>
            <a:r>
              <a:rPr lang="el-GR" dirty="0">
                <a:solidFill>
                  <a:srgbClr val="66FF66"/>
                </a:solidFill>
              </a:rPr>
              <a:t>Αύξηση</a:t>
            </a:r>
          </a:p>
        </p:txBody>
      </p:sp>
      <p:sp>
        <p:nvSpPr>
          <p:cNvPr id="3" name="Θέση περιεχομένου 2"/>
          <p:cNvSpPr>
            <a:spLocks noGrp="1"/>
          </p:cNvSpPr>
          <p:nvPr>
            <p:ph idx="1"/>
          </p:nvPr>
        </p:nvSpPr>
        <p:spPr/>
        <p:txBody>
          <a:bodyPr/>
          <a:lstStyle/>
          <a:p>
            <a:r>
              <a:rPr lang="el-GR" dirty="0">
                <a:solidFill>
                  <a:schemeClr val="bg1"/>
                </a:solidFill>
              </a:rPr>
              <a:t>Ρύθμιση κυτταρικού πολλαπλασιασμού </a:t>
            </a:r>
            <a:r>
              <a:rPr lang="el-GR" dirty="0">
                <a:solidFill>
                  <a:srgbClr val="FFFF00"/>
                </a:solidFill>
              </a:rPr>
              <a:t>μέσω κυτταρικού κύκλου</a:t>
            </a:r>
          </a:p>
          <a:p>
            <a:pPr marL="0" indent="0">
              <a:buNone/>
            </a:pPr>
            <a:r>
              <a:rPr lang="el-GR" dirty="0">
                <a:solidFill>
                  <a:srgbClr val="FFFF00"/>
                </a:solidFill>
              </a:rPr>
              <a:t>    (πολλαπλά σημεία ελέγχου)</a:t>
            </a:r>
          </a:p>
          <a:p>
            <a:endParaRPr lang="el-GR" dirty="0"/>
          </a:p>
          <a:p>
            <a:r>
              <a:rPr lang="el-GR" dirty="0">
                <a:solidFill>
                  <a:schemeClr val="bg1"/>
                </a:solidFill>
              </a:rPr>
              <a:t>Ρύθμιση κυτταρικού θανάτου </a:t>
            </a:r>
            <a:r>
              <a:rPr lang="el-GR" dirty="0">
                <a:solidFill>
                  <a:srgbClr val="FFFF00"/>
                </a:solidFill>
              </a:rPr>
              <a:t>μέσω απόπτωσης</a:t>
            </a:r>
          </a:p>
        </p:txBody>
      </p:sp>
    </p:spTree>
    <p:extLst>
      <p:ext uri="{BB962C8B-B14F-4D97-AF65-F5344CB8AC3E}">
        <p14:creationId xmlns:p14="http://schemas.microsoft.com/office/powerpoint/2010/main" val="2125197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6"/>
            <a:ext cx="8229600" cy="350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67544" y="4422011"/>
            <a:ext cx="8280920" cy="2031325"/>
          </a:xfrm>
          <a:prstGeom prst="rect">
            <a:avLst/>
          </a:prstGeom>
          <a:solidFill>
            <a:schemeClr val="bg1"/>
          </a:solidFill>
        </p:spPr>
        <p:txBody>
          <a:bodyPr wrap="square">
            <a:spAutoFit/>
          </a:bodyPr>
          <a:lstStyle/>
          <a:p>
            <a:pPr fontAlgn="base">
              <a:lnSpc>
                <a:spcPct val="200000"/>
              </a:lnSpc>
              <a:buFont typeface="Arial"/>
              <a:buChar char="•"/>
            </a:pPr>
            <a:r>
              <a:rPr lang="en-US" dirty="0">
                <a:solidFill>
                  <a:srgbClr val="21242C"/>
                </a:solidFill>
                <a:latin typeface="inherit"/>
              </a:rPr>
              <a:t>The G</a:t>
            </a:r>
            <a:r>
              <a:rPr lang="en-US" dirty="0">
                <a:solidFill>
                  <a:srgbClr val="21242C"/>
                </a:solidFill>
                <a:latin typeface="KaTeX_Main"/>
              </a:rPr>
              <a:t>1</a:t>
            </a:r>
            <a:r>
              <a:rPr lang="en-US" dirty="0">
                <a:solidFill>
                  <a:srgbClr val="21242C"/>
                </a:solidFill>
                <a:latin typeface="inherit"/>
              </a:rPr>
              <a:t> checkpoint, at the G</a:t>
            </a:r>
            <a:r>
              <a:rPr lang="en-US" dirty="0">
                <a:solidFill>
                  <a:srgbClr val="21242C"/>
                </a:solidFill>
                <a:latin typeface="KaTeX_Main"/>
              </a:rPr>
              <a:t>1</a:t>
            </a:r>
            <a:r>
              <a:rPr lang="en-US" dirty="0">
                <a:solidFill>
                  <a:srgbClr val="21242C"/>
                </a:solidFill>
                <a:latin typeface="inherit"/>
              </a:rPr>
              <a:t>/S transition.</a:t>
            </a:r>
          </a:p>
          <a:p>
            <a:pPr fontAlgn="base">
              <a:lnSpc>
                <a:spcPct val="200000"/>
              </a:lnSpc>
              <a:buFont typeface="Arial"/>
              <a:buChar char="•"/>
            </a:pPr>
            <a:r>
              <a:rPr lang="en-US" dirty="0">
                <a:solidFill>
                  <a:srgbClr val="21242C"/>
                </a:solidFill>
                <a:latin typeface="inherit"/>
              </a:rPr>
              <a:t>The G2 checkpoint, at the G2/M transition.</a:t>
            </a:r>
          </a:p>
          <a:p>
            <a:pPr fontAlgn="base">
              <a:lnSpc>
                <a:spcPct val="200000"/>
              </a:lnSpc>
              <a:buFont typeface="Arial"/>
              <a:buChar char="•"/>
            </a:pPr>
            <a:r>
              <a:rPr lang="en-US" dirty="0">
                <a:solidFill>
                  <a:srgbClr val="21242C"/>
                </a:solidFill>
                <a:latin typeface="inherit"/>
              </a:rPr>
              <a:t>The spindle checkpoint, at the transition from metaphase to anaphase.</a:t>
            </a:r>
          </a:p>
          <a:p>
            <a:endParaRPr lang="en-US" dirty="0"/>
          </a:p>
        </p:txBody>
      </p:sp>
    </p:spTree>
    <p:extLst>
      <p:ext uri="{BB962C8B-B14F-4D97-AF65-F5344CB8AC3E}">
        <p14:creationId xmlns:p14="http://schemas.microsoft.com/office/powerpoint/2010/main" val="2235391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2797</TotalTime>
  <Words>1244</Words>
  <Application>Microsoft Office PowerPoint</Application>
  <PresentationFormat>Προβολή στην οθόνη (4:3)</PresentationFormat>
  <Paragraphs>205</Paragraphs>
  <Slides>49</Slides>
  <Notes>8</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49</vt:i4>
      </vt:variant>
    </vt:vector>
  </HeadingPairs>
  <TitlesOfParts>
    <vt:vector size="55" baseType="lpstr">
      <vt:lpstr>Arial</vt:lpstr>
      <vt:lpstr>Calibri</vt:lpstr>
      <vt:lpstr>inherit</vt:lpstr>
      <vt:lpstr>KaTeX_Main</vt:lpstr>
      <vt:lpstr>Wingdings</vt:lpstr>
      <vt:lpstr>Office Theme</vt:lpstr>
      <vt:lpstr>Διαταραχές κυτταρικής αύξησης και διαφοροποίησης Ατροφία-υπερτροφία-υπερπλασία-μετάπλαση-δυσπλασία</vt:lpstr>
      <vt:lpstr>Φυσιολογική κυτταρική αύξηση και διαφοροποίηση</vt:lpstr>
      <vt:lpstr>Παρουσίαση του PowerPoint</vt:lpstr>
      <vt:lpstr>Παρουσίαση του PowerPoint</vt:lpstr>
      <vt:lpstr>Κυτταρικός πολλαπλασιασμός-Κυτταρικός κύκλος</vt:lpstr>
      <vt:lpstr>Παρουσίαση του PowerPoint</vt:lpstr>
      <vt:lpstr>Φυσιολογική κυτταρική αύξηση και διαφοροποίηση</vt:lpstr>
      <vt:lpstr>Κυτταρικός πολλαπλασιασμός  Αύξηση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Απόπτωση</vt:lpstr>
      <vt:lpstr>Διαταραχές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Μετάπλαση</vt:lpstr>
      <vt:lpstr>Μετάπλαση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Κύριες θέσεις ενδοεπιθηλιακής νεοπλασίας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Ατυπία – Υπερπλασία - Δυσπλασία</dc:title>
  <dc:creator>Κίττυ Παυλάκη</dc:creator>
  <cp:lastModifiedBy>Maria Giannari</cp:lastModifiedBy>
  <cp:revision>103</cp:revision>
  <dcterms:created xsi:type="dcterms:W3CDTF">2010-09-18T09:47:59Z</dcterms:created>
  <dcterms:modified xsi:type="dcterms:W3CDTF">2022-06-24T10:04:38Z</dcterms:modified>
</cp:coreProperties>
</file>