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86" r:id="rId2"/>
    <p:sldId id="612" r:id="rId3"/>
    <p:sldId id="523" r:id="rId4"/>
    <p:sldId id="613" r:id="rId5"/>
    <p:sldId id="614" r:id="rId6"/>
    <p:sldId id="617" r:id="rId7"/>
    <p:sldId id="795" r:id="rId8"/>
    <p:sldId id="619" r:id="rId9"/>
    <p:sldId id="630" r:id="rId10"/>
    <p:sldId id="615" r:id="rId11"/>
    <p:sldId id="524" r:id="rId12"/>
    <p:sldId id="525" r:id="rId13"/>
    <p:sldId id="526" r:id="rId14"/>
    <p:sldId id="628" r:id="rId15"/>
    <p:sldId id="616" r:id="rId16"/>
    <p:sldId id="620" r:id="rId17"/>
    <p:sldId id="527" r:id="rId18"/>
    <p:sldId id="528" r:id="rId19"/>
    <p:sldId id="623" r:id="rId20"/>
    <p:sldId id="622" r:id="rId21"/>
    <p:sldId id="624" r:id="rId22"/>
    <p:sldId id="625" r:id="rId23"/>
    <p:sldId id="627" r:id="rId24"/>
    <p:sldId id="529" r:id="rId25"/>
    <p:sldId id="580" r:id="rId26"/>
    <p:sldId id="530" r:id="rId27"/>
    <p:sldId id="531" r:id="rId28"/>
    <p:sldId id="532" r:id="rId29"/>
    <p:sldId id="796" r:id="rId30"/>
    <p:sldId id="533" r:id="rId31"/>
    <p:sldId id="534" r:id="rId32"/>
    <p:sldId id="535" r:id="rId33"/>
    <p:sldId id="536" r:id="rId34"/>
    <p:sldId id="631" r:id="rId35"/>
    <p:sldId id="797" r:id="rId36"/>
    <p:sldId id="798" r:id="rId37"/>
    <p:sldId id="537" r:id="rId38"/>
    <p:sldId id="581" r:id="rId39"/>
    <p:sldId id="582" r:id="rId40"/>
    <p:sldId id="540" r:id="rId41"/>
    <p:sldId id="539" r:id="rId42"/>
    <p:sldId id="541" r:id="rId43"/>
    <p:sldId id="632" r:id="rId44"/>
    <p:sldId id="651" r:id="rId45"/>
    <p:sldId id="652" r:id="rId46"/>
    <p:sldId id="653" r:id="rId47"/>
    <p:sldId id="542" r:id="rId48"/>
    <p:sldId id="583" r:id="rId49"/>
    <p:sldId id="543" r:id="rId50"/>
    <p:sldId id="584" r:id="rId51"/>
    <p:sldId id="544" r:id="rId52"/>
    <p:sldId id="545" r:id="rId53"/>
    <p:sldId id="546" r:id="rId54"/>
    <p:sldId id="547" r:id="rId55"/>
    <p:sldId id="548" r:id="rId56"/>
    <p:sldId id="549" r:id="rId57"/>
    <p:sldId id="592" r:id="rId58"/>
    <p:sldId id="594" r:id="rId59"/>
    <p:sldId id="551" r:id="rId60"/>
    <p:sldId id="554" r:id="rId61"/>
    <p:sldId id="556" r:id="rId62"/>
    <p:sldId id="557" r:id="rId63"/>
    <p:sldId id="558" r:id="rId64"/>
    <p:sldId id="799" r:id="rId65"/>
    <p:sldId id="559" r:id="rId66"/>
    <p:sldId id="561" r:id="rId67"/>
    <p:sldId id="569" r:id="rId68"/>
    <p:sldId id="570" r:id="rId69"/>
    <p:sldId id="577" r:id="rId70"/>
    <p:sldId id="634" r:id="rId71"/>
    <p:sldId id="800" r:id="rId72"/>
    <p:sldId id="644" r:id="rId73"/>
    <p:sldId id="645" r:id="rId74"/>
    <p:sldId id="646" r:id="rId75"/>
    <p:sldId id="737" r:id="rId76"/>
    <p:sldId id="648" r:id="rId77"/>
    <p:sldId id="736" r:id="rId78"/>
    <p:sldId id="649" r:id="rId79"/>
    <p:sldId id="650" r:id="rId80"/>
    <p:sldId id="578" r:id="rId81"/>
    <p:sldId id="801" r:id="rId8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4675" autoAdjust="0"/>
  </p:normalViewPr>
  <p:slideViewPr>
    <p:cSldViewPr>
      <p:cViewPr varScale="1">
        <p:scale>
          <a:sx n="86" d="100"/>
          <a:sy n="86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09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42E85-BDDC-4A02-9B34-0DEF1538ADA1}" type="datetimeFigureOut">
              <a:rPr lang="en-US" smtClean="0"/>
              <a:pPr/>
              <a:t>12/12/2018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376EF-6BE7-4CB0-AF91-161529FAFB87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3BE54-EE2D-403F-9597-350D7B55783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DA9535-F7FC-4636-9CA8-584F0419677A}" type="datetimeFigureOut">
              <a:rPr lang="en-US" smtClean="0"/>
              <a:pPr/>
              <a:t>12/12/2018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1C54E4-E896-4C19-8BB8-7100C6B61AB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1C54E4-E896-4C19-8BB8-7100C6B61AB5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1C54E4-E896-4C19-8BB8-7100C6B61AB5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35DEE-5852-4C76-B3CD-321610E03DD4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CFDCDA-E2DC-4DEE-A829-DE4218B6390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CFDCDA-E2DC-4DEE-A829-DE4218B6390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5C3F0E-729C-48BA-918A-4D1E98C3B8A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5C3F0E-729C-48BA-918A-4D1E98C3B8A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853F1-1D09-42BC-BFCD-8C933267F71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853F1-1D09-42BC-BFCD-8C933267F71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EC9B3B-C189-4573-B9D9-468445BECD9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853F1-1D09-42BC-BFCD-8C933267F71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48EAE-2C52-40E7-8843-20EE69EEE5AD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48EAE-2C52-40E7-8843-20EE69EEE5AD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B2EC90-B9E5-4719-8E79-DA4268FF032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3BE54-EE2D-403F-9597-350D7B557836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DA9535-F7FC-4636-9CA8-584F0419677A}" type="datetimeFigureOut">
              <a:rPr lang="en-US" smtClean="0"/>
              <a:pPr/>
              <a:t>12/12/2018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03/12/2018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6B7D-A341-4703-ADDA-B13EA587157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4.jpeg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g 6.6a.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375" y="1371600"/>
            <a:ext cx="1089211" cy="1143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Picture 11" descr="Fig 6.3.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50323" y="1371600"/>
            <a:ext cx="1432034" cy="1143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4" name="Picture 13" descr="Fig 6.5a.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4600" y="1371600"/>
            <a:ext cx="1219200" cy="114370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/>
        </p:nvSpPr>
        <p:spPr>
          <a:xfrm>
            <a:off x="304800" y="3048000"/>
            <a:ext cx="8686800" cy="304800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ΒΑΣΙΚΕΣ ΑΡΧΕΣ ΛΕΙΤΟΥΡΓΙΑΣ ΤΟΥ ΑΝΟΣΙΑΚΟΥ ΣΥΣΤΗΜΑΤΟΣ</a:t>
            </a:r>
          </a:p>
          <a:p>
            <a:endParaRPr lang="el-GR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b="1" i="1" dirty="0" smtClean="0">
                <a:latin typeface="Times New Roman" pitchFamily="18" charset="0"/>
                <a:cs typeface="Times New Roman" pitchFamily="18" charset="0"/>
              </a:rPr>
              <a:t>Περικλής Γ. Φούκας</a:t>
            </a: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l-GR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B’ </a:t>
            </a: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Εργαστήριο Παθολογικής Ανατομικής</a:t>
            </a:r>
            <a:br>
              <a:rPr lang="el-GR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Ιατρικής Σχολής, ΕΚΠ</a:t>
            </a:r>
            <a:r>
              <a:rPr lang="el-GR" sz="1400" dirty="0" smtClean="0">
                <a:latin typeface="Times New Roman" pitchFamily="18" charset="0"/>
                <a:cs typeface="Times New Roman" pitchFamily="18" charset="0"/>
              </a:rPr>
              <a:t>Α</a:t>
            </a:r>
            <a:endParaRPr lang="fr-CH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r-CH" sz="1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b="1" i="1" dirty="0" smtClean="0">
                <a:latin typeface="Times New Roman" pitchFamily="18" charset="0"/>
                <a:cs typeface="Times New Roman" pitchFamily="18" charset="0"/>
              </a:rPr>
              <a:t>Άννυ Δελλαδέτσιμα</a:t>
            </a:r>
          </a:p>
          <a:p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’ </a:t>
            </a: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Εργαστήριο Παθολογικής Ανατομικής</a:t>
            </a:r>
            <a:br>
              <a:rPr lang="el-GR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Ιατρικής Σχολής, ΕΚΠ</a:t>
            </a:r>
            <a:r>
              <a:rPr lang="el-GR" sz="1400" dirty="0" smtClean="0">
                <a:latin typeface="Times New Roman" pitchFamily="18" charset="0"/>
                <a:cs typeface="Times New Roman" pitchFamily="18" charset="0"/>
              </a:rPr>
              <a:t>Α</a:t>
            </a:r>
            <a:endParaRPr lang="el-GR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8" name="Picture 2" descr="figure 3-01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2954" y="1371600"/>
            <a:ext cx="1338394" cy="1143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27202" y="1377357"/>
            <a:ext cx="1054398" cy="115124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1" name="Picture 2" descr="http://www.expertconsultbook.com/expertconsult/b/bbmapAsset?appID=NGE&amp;isbn=978-0-7216-0040-6&amp;eid=4-u1.0-B978-0-7216-0040-6..00008-3..f008-003af-9780721600406&amp;assetType=fu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12231" y="1371600"/>
            <a:ext cx="901065" cy="1143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3" name="Picture 1" descr="f002-009-P374163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08096" y="1371601"/>
            <a:ext cx="1277928" cy="1143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PGFoukas\Desktop\UofATHENS\LESSONS\IMAGES\IMMUNOPATHOLOGY\ROBBINS\Fig 6.1.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5131" y="2438400"/>
            <a:ext cx="6816869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457200" y="228600"/>
            <a:ext cx="8229600" cy="5635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Ανοσιακή απάντηση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3559366" y="1066800"/>
            <a:ext cx="0" cy="48006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0" y="2819400"/>
            <a:ext cx="1513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Επιθηλιακοί </a:t>
            </a:r>
          </a:p>
          <a:p>
            <a:r>
              <a:rPr lang="el-G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φραγμοί</a:t>
            </a:r>
            <a:endParaRPr lang="fr-CH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0" y="4230469"/>
            <a:ext cx="16017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Φαγοκύτταρα</a:t>
            </a:r>
          </a:p>
          <a:p>
            <a:pPr>
              <a:buFont typeface="Arial" pitchFamily="34" charset="0"/>
              <a:buChar char="•"/>
            </a:pPr>
            <a:r>
              <a:rPr lang="el-G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ΝΚ κύτταρα</a:t>
            </a:r>
          </a:p>
          <a:p>
            <a:pPr>
              <a:buFont typeface="Arial" pitchFamily="34" charset="0"/>
              <a:buChar char="•"/>
            </a:pPr>
            <a:r>
              <a:rPr lang="el-G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Συμπλήρωμα</a:t>
            </a:r>
            <a:endParaRPr lang="fr-CH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1198158" y="1524000"/>
            <a:ext cx="2307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Μη ειδική, έμφυτη (</a:t>
            </a:r>
            <a:r>
              <a:rPr lang="en-US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Innate)</a:t>
            </a:r>
            <a:endParaRPr lang="en-US" sz="14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5"/>
          <p:cNvSpPr txBox="1"/>
          <p:nvPr/>
        </p:nvSpPr>
        <p:spPr>
          <a:xfrm>
            <a:off x="4572000" y="1524000"/>
            <a:ext cx="2871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Ειδική, προσαρμοστική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(Adaptive)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05200" y="2711068"/>
            <a:ext cx="1066800" cy="23961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Rectangle 15"/>
          <p:cNvSpPr/>
          <p:nvPr/>
        </p:nvSpPr>
        <p:spPr>
          <a:xfrm>
            <a:off x="4735417" y="4082668"/>
            <a:ext cx="1066800" cy="23961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457200" y="228600"/>
            <a:ext cx="8229600" cy="5635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Ανοσολογική μνήμη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8948" y="1292423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Adaptive memory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905000"/>
            <a:ext cx="4495800" cy="30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 rot="5400000">
            <a:off x="1790700" y="3848100"/>
            <a:ext cx="4648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419600" y="529429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Memory</a:t>
            </a:r>
            <a:r>
              <a:rPr lang="fr-CH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The property of the </a:t>
            </a:r>
            <a:r>
              <a:rPr lang="en-US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adaptive immune system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to respond </a:t>
            </a: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more rapidly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with </a:t>
            </a:r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greater magnitude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and</a:t>
            </a:r>
          </a:p>
          <a:p>
            <a:r>
              <a:rPr lang="en-US" sz="1400" u="sng" dirty="0" smtClean="0">
                <a:latin typeface="Times New Roman" pitchFamily="18" charset="0"/>
                <a:cs typeface="Times New Roman" pitchFamily="18" charset="0"/>
              </a:rPr>
              <a:t>more effectively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to a repeated exposure to an antigen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compared with the response to the first exposure.</a:t>
            </a:r>
            <a:endParaRPr lang="fr-CH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457200" y="228600"/>
            <a:ext cx="8229600" cy="5635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Ανοσολογική μνήμη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1292423"/>
            <a:ext cx="1545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Innate memory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8948" y="1292423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Adaptive memory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981200"/>
            <a:ext cx="261565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905000"/>
            <a:ext cx="4495800" cy="30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 rot="5400000">
            <a:off x="1790700" y="3848100"/>
            <a:ext cx="4648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419600" y="529429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Memory</a:t>
            </a:r>
            <a:r>
              <a:rPr lang="fr-CH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The property of the </a:t>
            </a:r>
            <a:r>
              <a:rPr lang="en-US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adaptive immune system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to respond more rapidly, with greater magnitude, and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more effectively to a repeated exposure to an antigen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compared with the response to the first exposure.</a:t>
            </a:r>
            <a:endParaRPr lang="fr-CH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457200" y="198438"/>
            <a:ext cx="8229600" cy="5635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Ειδική ανοσιακή απάντηση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14313" y="1219200"/>
            <a:ext cx="8678862" cy="208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fr-CH" alt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400" dirty="0" smtClean="0">
                <a:latin typeface="Times New Roman" pitchFamily="18" charset="0"/>
                <a:cs typeface="Times New Roman" pitchFamily="18" charset="0"/>
              </a:rPr>
              <a:t>Το σύστημα ειδικής </a:t>
            </a:r>
            <a:r>
              <a:rPr lang="fr-CH" altLang="el-GR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altLang="el-GR" sz="2400" dirty="0" smtClean="0">
                <a:latin typeface="Times New Roman" pitchFamily="18" charset="0"/>
                <a:cs typeface="Times New Roman" pitchFamily="18" charset="0"/>
              </a:rPr>
              <a:t>χυμικής  </a:t>
            </a:r>
            <a:r>
              <a:rPr lang="el-GR" altLang="el-GR" sz="2400" dirty="0">
                <a:latin typeface="Times New Roman" pitchFamily="18" charset="0"/>
                <a:cs typeface="Times New Roman" pitchFamily="18" charset="0"/>
              </a:rPr>
              <a:t>και  </a:t>
            </a:r>
            <a:r>
              <a:rPr lang="el-GR" altLang="el-GR" sz="2400" dirty="0" smtClean="0">
                <a:latin typeface="Times New Roman" pitchFamily="18" charset="0"/>
                <a:cs typeface="Times New Roman" pitchFamily="18" charset="0"/>
              </a:rPr>
              <a:t>κυτταρικής</a:t>
            </a:r>
            <a:r>
              <a:rPr lang="fr-CH" altLang="el-GR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altLang="el-GR" sz="2400" dirty="0" smtClean="0">
                <a:latin typeface="Times New Roman" pitchFamily="18" charset="0"/>
                <a:cs typeface="Times New Roman" pitchFamily="18" charset="0"/>
              </a:rPr>
              <a:t> ανοσίας</a:t>
            </a:r>
            <a:r>
              <a:rPr lang="fr-CH" alt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400" dirty="0" smtClean="0">
                <a:latin typeface="Times New Roman" pitchFamily="18" charset="0"/>
                <a:cs typeface="Times New Roman" pitchFamily="18" charset="0"/>
              </a:rPr>
              <a:t>είναι  </a:t>
            </a:r>
            <a:r>
              <a:rPr lang="el-GR" altLang="el-GR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γενετικά </a:t>
            </a:r>
            <a:r>
              <a:rPr lang="el-GR" altLang="el-GR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προσχεδιασμένο</a:t>
            </a:r>
            <a:r>
              <a:rPr lang="el-GR" altLang="el-GR" sz="2400" dirty="0" smtClean="0">
                <a:latin typeface="Times New Roman" pitchFamily="18" charset="0"/>
                <a:cs typeface="Times New Roman" pitchFamily="18" charset="0"/>
              </a:rPr>
              <a:t> για </a:t>
            </a:r>
            <a:r>
              <a:rPr lang="el-GR" altLang="el-GR" sz="2400" dirty="0">
                <a:latin typeface="Times New Roman" pitchFamily="18" charset="0"/>
                <a:cs typeface="Times New Roman" pitchFamily="18" charset="0"/>
              </a:rPr>
              <a:t>την </a:t>
            </a:r>
            <a:r>
              <a:rPr lang="el-GR" altLang="el-GR" sz="2400" dirty="0" smtClean="0">
                <a:latin typeface="Times New Roman" pitchFamily="18" charset="0"/>
                <a:cs typeface="Times New Roman" pitchFamily="18" charset="0"/>
              </a:rPr>
              <a:t>αναγνώριση</a:t>
            </a:r>
            <a:r>
              <a:rPr lang="fr-CH" alt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400" dirty="0" smtClean="0">
                <a:latin typeface="Times New Roman" pitchFamily="18" charset="0"/>
                <a:cs typeface="Times New Roman" pitchFamily="18" charset="0"/>
              </a:rPr>
              <a:t>και τη στοχευμένη  </a:t>
            </a:r>
            <a:r>
              <a:rPr lang="el-GR" altLang="el-GR" sz="2400" dirty="0">
                <a:latin typeface="Times New Roman" pitchFamily="18" charset="0"/>
                <a:cs typeface="Times New Roman" pitchFamily="18" charset="0"/>
              </a:rPr>
              <a:t>προσβολή </a:t>
            </a:r>
            <a:r>
              <a:rPr lang="el-GR" altLang="el-GR" sz="2400" dirty="0" smtClean="0">
                <a:latin typeface="Times New Roman" pitchFamily="18" charset="0"/>
                <a:cs typeface="Times New Roman" pitchFamily="18" charset="0"/>
              </a:rPr>
              <a:t>του</a:t>
            </a:r>
            <a:r>
              <a:rPr lang="fr-CH" altLang="el-GR" sz="24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l-GR" altLang="el-GR" sz="2400" dirty="0" smtClean="0">
                <a:latin typeface="Times New Roman" pitchFamily="18" charset="0"/>
                <a:cs typeface="Times New Roman" pitchFamily="18" charset="0"/>
              </a:rPr>
              <a:t>κάθε ξένου </a:t>
            </a:r>
            <a:r>
              <a:rPr lang="el-GR" altLang="el-GR" sz="2400" dirty="0">
                <a:latin typeface="Times New Roman" pitchFamily="18" charset="0"/>
                <a:cs typeface="Times New Roman" pitchFamily="18" charset="0"/>
              </a:rPr>
              <a:t>βλαπτικού </a:t>
            </a:r>
            <a:r>
              <a:rPr lang="el-GR" altLang="el-GR" sz="2400" dirty="0" smtClean="0">
                <a:latin typeface="Times New Roman" pitchFamily="18" charset="0"/>
                <a:cs typeface="Times New Roman" pitchFamily="18" charset="0"/>
              </a:rPr>
              <a:t>παράγοντα</a:t>
            </a:r>
            <a:endParaRPr lang="en-US" altLang="el-GR" sz="2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l-GR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fr-CH" alt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l-GR" sz="24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l-GR" altLang="el-GR" sz="2400" dirty="0">
                <a:latin typeface="Times New Roman" pitchFamily="18" charset="0"/>
                <a:cs typeface="Times New Roman" pitchFamily="18" charset="0"/>
              </a:rPr>
              <a:t>παντάται μόνο στα σπονδυλωτά ζώα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l-GR" altLang="el-GR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676400"/>
            <a:ext cx="5562600" cy="4719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457200" y="198438"/>
            <a:ext cx="8229600" cy="5635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Ειδική ανοσιακή απάντηση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7243" y="1292423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Χυμική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1292423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Κυτταρική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676400"/>
            <a:ext cx="5562600" cy="4719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457200" y="198438"/>
            <a:ext cx="8229600" cy="5635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Ειδική ανοσιακή απάντηση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7243" y="1292423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Χυμική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1292423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Κυτταρική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895600" y="2242851"/>
            <a:ext cx="990600" cy="3048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Rectangle 10"/>
          <p:cNvSpPr/>
          <p:nvPr/>
        </p:nvSpPr>
        <p:spPr>
          <a:xfrm>
            <a:off x="5660834" y="2353021"/>
            <a:ext cx="990600" cy="3048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676400"/>
            <a:ext cx="5562600" cy="4719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457200" y="198438"/>
            <a:ext cx="8229600" cy="5635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Ειδική ανοσιακή απάντηση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7243" y="1292423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Χυμική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1292423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Κυτταρική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895600" y="2242851"/>
            <a:ext cx="990600" cy="3048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Rectangle 10"/>
          <p:cNvSpPr/>
          <p:nvPr/>
        </p:nvSpPr>
        <p:spPr>
          <a:xfrm>
            <a:off x="5660834" y="2353021"/>
            <a:ext cx="990600" cy="3048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4495800" y="3124200"/>
            <a:ext cx="838200" cy="152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057862"/>
            <a:ext cx="4800600" cy="489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3488788" y="152400"/>
            <a:ext cx="2150012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ΧΥΜΙΚΗ ΑΝΟΣΙΑ</a:t>
            </a:r>
            <a:endParaRPr lang="fr-CH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6200" y="990600"/>
            <a:ext cx="2383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1. Τύποι αντισωμάτων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4" name="Picture 2" descr="figure 1-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813909"/>
            <a:ext cx="3962400" cy="596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897775" y="685800"/>
            <a:ext cx="0" cy="6172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5234650" y="685800"/>
            <a:ext cx="0" cy="6172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76200" y="990600"/>
            <a:ext cx="245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2. Δράση αντισωμάτων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488788" y="152400"/>
            <a:ext cx="2150012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ΧΥΜΙΚΗ ΑΝΟΣΙΑ</a:t>
            </a:r>
            <a:endParaRPr lang="fr-CH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4" name="Picture 2" descr="figure 1-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813909"/>
            <a:ext cx="3962400" cy="596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897775" y="685800"/>
            <a:ext cx="0" cy="6172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5234650" y="685800"/>
            <a:ext cx="0" cy="6172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76200" y="990600"/>
            <a:ext cx="245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2. Δράση αντισωμάτων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488788" y="152400"/>
            <a:ext cx="2150012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ΧΥΜΙΚΗ ΑΝΟΣΙΑ</a:t>
            </a:r>
            <a:endParaRPr lang="fr-CH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90800" y="838200"/>
            <a:ext cx="1295400" cy="57912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ZoneTexte 12"/>
          <p:cNvSpPr txBox="1"/>
          <p:nvPr/>
        </p:nvSpPr>
        <p:spPr>
          <a:xfrm>
            <a:off x="304800" y="2057400"/>
            <a:ext cx="180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Εξουδετέρωση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2 - Θέση περιεχομένου"/>
          <p:cNvSpPr>
            <a:spLocks noGrp="1" noChangeArrowheads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l-GR" altLang="el-GR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altLang="el-GR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Ανοσία</a:t>
            </a:r>
            <a:r>
              <a:rPr lang="de-CH" altLang="el-GR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de-CH" altLang="el-GR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Immunity</a:t>
            </a:r>
            <a:r>
              <a:rPr lang="de-CH" altLang="el-G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altLang="el-GR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altLang="el-GR" sz="2400" dirty="0" smtClean="0">
                <a:latin typeface="Times New Roman" pitchFamily="18" charset="0"/>
                <a:cs typeface="Times New Roman" pitchFamily="18" charset="0"/>
              </a:rPr>
              <a:t>άνευ νόσου)</a:t>
            </a:r>
            <a:r>
              <a:rPr lang="fr-CH" altLang="el-GR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l-GR" altLang="el-GR" sz="2400" dirty="0" smtClean="0">
                <a:latin typeface="Times New Roman" pitchFamily="18" charset="0"/>
                <a:cs typeface="Times New Roman" pitchFamily="18" charset="0"/>
              </a:rPr>
              <a:t> είναι η  προστασία </a:t>
            </a:r>
            <a:r>
              <a:rPr lang="fr-CH" altLang="el-GR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altLang="el-GR" sz="2400" dirty="0" smtClean="0">
                <a:latin typeface="Times New Roman" pitchFamily="18" charset="0"/>
                <a:cs typeface="Times New Roman" pitchFamily="18" charset="0"/>
              </a:rPr>
              <a:t>άμυνα</a:t>
            </a:r>
            <a:r>
              <a:rPr lang="fr-CH" altLang="el-GR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altLang="el-GR" sz="2400" dirty="0" smtClean="0">
                <a:latin typeface="Times New Roman" pitchFamily="18" charset="0"/>
                <a:cs typeface="Times New Roman" pitchFamily="18" charset="0"/>
              </a:rPr>
              <a:t> του οργανισμού έναντι βλαπτικών παραγόντων κυρίως μικροοργανισμών, η οποία επιτυγχάνεται μέσω του ανοσοποιητικού / ανοσολογικού συστήματος (αμυντικό σύστημα)</a:t>
            </a:r>
            <a:endParaRPr lang="fr-CH" altLang="el-G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fr-CH" altLang="el-GR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l-GR" altLang="el-GR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Ανοσιακή απάντηση </a:t>
            </a:r>
            <a:r>
              <a:rPr lang="fr-CH" altLang="el-GR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 Immune </a:t>
            </a:r>
            <a:r>
              <a:rPr lang="fr-CH" altLang="el-GR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response</a:t>
            </a:r>
            <a:r>
              <a:rPr lang="fr-CH" altLang="el-GR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l-GR" altLang="el-GR" sz="2400" dirty="0" smtClean="0">
                <a:latin typeface="Times New Roman" pitchFamily="18" charset="0"/>
                <a:cs typeface="Times New Roman" pitchFamily="18" charset="0"/>
              </a:rPr>
              <a:t>είναι η συλλογική και συντονισμένη απάντηση του οργανισμού στην εισαγωγή ξένων ουσιών που επιτυγχάνεται μέσω των κυττάρων και των μορίων του ανοσιακού συστήματος</a:t>
            </a:r>
            <a:endParaRPr lang="el-GR" altLang="el-GR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el-GR" altLang="el-GR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cxnSp>
        <p:nvCxnSpPr>
          <p:cNvPr id="4" name="Straight Connector 24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4" name="Picture 2" descr="figure 1-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813909"/>
            <a:ext cx="3962400" cy="596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897775" y="685800"/>
            <a:ext cx="0" cy="6172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5234650" y="685800"/>
            <a:ext cx="0" cy="6172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76200" y="990600"/>
            <a:ext cx="245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2. Δράση αντισωμάτων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488788" y="152400"/>
            <a:ext cx="2150012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ΧΥΜΙΚΗ ΑΝΟΣΙΑ</a:t>
            </a:r>
            <a:endParaRPr lang="fr-CH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4800" y="205740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Οψωνοποίηση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19251" y="838200"/>
            <a:ext cx="1295400" cy="57912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4" name="Picture 2" descr="figure 1-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813909"/>
            <a:ext cx="3962400" cy="596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897775" y="685800"/>
            <a:ext cx="0" cy="6172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5234650" y="685800"/>
            <a:ext cx="0" cy="6172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76200" y="990600"/>
            <a:ext cx="245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2. Δράση αντισωμάτων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488788" y="152400"/>
            <a:ext cx="2150012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ΧΥΜΙΚΗ ΑΝΟΣΙΑ</a:t>
            </a:r>
            <a:endParaRPr lang="fr-CH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4800" y="2057400"/>
            <a:ext cx="1976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Ενεργοποίηση</a:t>
            </a:r>
          </a:p>
          <a:p>
            <a:r>
              <a:rPr lang="el-G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συμπληρώματος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57800" y="838200"/>
            <a:ext cx="1295400" cy="57912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451600" cy="419100"/>
          </a:xfrm>
        </p:spPr>
        <p:txBody>
          <a:bodyPr>
            <a:noAutofit/>
          </a:bodyPr>
          <a:lstStyle/>
          <a:p>
            <a:r>
              <a:rPr lang="el-GR" altLang="el-G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Συμπλήρωμα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143000"/>
            <a:ext cx="8393112" cy="4929187"/>
          </a:xfrm>
        </p:spPr>
        <p:txBody>
          <a:bodyPr>
            <a:normAutofit/>
          </a:bodyPr>
          <a:lstStyle/>
          <a:p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Το  σύστημα  του  συμπληρώματος  δρα  με  μεγάλη  ταχύτητα</a:t>
            </a:r>
          </a:p>
          <a:p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Οι 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πρωτείνες 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του συστήματος βρίσκονται 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σε  υψηλές 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πυκνότητες 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στο 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αίμα και 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στους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 ιστούς</a:t>
            </a:r>
          </a:p>
          <a:p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Προσβάλλει 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εισβολείς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 με 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περίσσιες  ομάδες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 ΟΗ 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ή  αμινών 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στην επιφάνειά 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τους</a:t>
            </a:r>
          </a:p>
          <a:p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Κάθε μη προστατευμένη επιφάνεια αποτελεί στόχο</a:t>
            </a:r>
          </a:p>
          <a:p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Διαφορετικές  </a:t>
            </a:r>
            <a:r>
              <a:rPr lang="fr-CH" altLang="el-GR" sz="2000" dirty="0" smtClean="0">
                <a:latin typeface="Times New Roman" pitchFamily="18" charset="0"/>
                <a:cs typeface="Times New Roman" pitchFamily="18" charset="0"/>
              </a:rPr>
              <a:t>(≥ 4)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οδοί 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ενεργοποίησης</a:t>
            </a:r>
          </a:p>
          <a:p>
            <a:endParaRPr lang="el-GR" altLang="el-G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451600" cy="419100"/>
          </a:xfrm>
        </p:spPr>
        <p:txBody>
          <a:bodyPr>
            <a:noAutofit/>
          </a:bodyPr>
          <a:lstStyle/>
          <a:p>
            <a:r>
              <a:rPr lang="el-GR" altLang="el-G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Συμπλήρωμα</a:t>
            </a:r>
          </a:p>
        </p:txBody>
      </p:sp>
      <p:cxnSp>
        <p:nvCxnSpPr>
          <p:cNvPr id="4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FD380335-0F20-4E03-838A-BDC2C4BDA5A3}"/>
              </a:ext>
            </a:extLst>
          </p:cNvPr>
          <p:cNvSpPr txBox="1">
            <a:spLocks noChangeArrowheads="1"/>
          </p:cNvSpPr>
          <p:nvPr/>
        </p:nvSpPr>
        <p:spPr>
          <a:xfrm>
            <a:off x="352425" y="914400"/>
            <a:ext cx="8715375" cy="4683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</a:t>
            </a:r>
            <a:r>
              <a:rPr kumimoji="0" lang="el-GR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Ποικίλες λειτουργίες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Κυτταρολυτική  δράση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μέσω  του  συμπλέγματος προσβολής μεμβράνης (</a:t>
            </a:r>
            <a:r>
              <a:rPr kumimoji="0" lang="fr-CH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membrane </a:t>
            </a:r>
            <a:r>
              <a:rPr kumimoji="0" lang="fr-CH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attack</a:t>
            </a:r>
            <a:r>
              <a:rPr kumimoji="0" lang="fr-CH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CH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complex</a:t>
            </a:r>
            <a:r>
              <a:rPr kumimoji="0" lang="fr-CH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MAC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r-CH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l-GR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(σύμπλεγμα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l-GR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5β,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l-GR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6,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l-GR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7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l-GR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8,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l-GR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9, το οποίο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l-GR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δημιουργεί οπές στην κυτταρική μεμβράνη και προκαλεί οσμωτική λυση /υδρόλυση)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Οψωνοποίηση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</a:t>
            </a:r>
            <a:r>
              <a:rPr kumimoji="0" lang="el-GR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(διεκολύνει  τη  φαγοκυττάρωση  επικαλύπτοντας   την  επιφάνεια  του  εισβολέα και συνδεόμενο  με  ειδικούς  υποδοχείς  στην  επιφάνεια  των  μακροφάγων /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iC3b receptors )</a:t>
            </a:r>
            <a:r>
              <a:rPr kumimoji="0" lang="el-GR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20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Χημειοτακτική  δράση</a:t>
            </a: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(C3a, C5a)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l-GR" sz="2000" b="1" i="1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747444"/>
            <a:ext cx="5562600" cy="584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495800" y="6550223"/>
            <a:ext cx="3249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Markiewski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MM et al. Am J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Pathol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(2007)</a:t>
            </a:r>
            <a:endParaRPr lang="en-US" sz="14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76200" y="990600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3. Συμπλήρωμα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488788" y="152400"/>
            <a:ext cx="2150012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ΧΥΜΙΚΗ ΑΝΟΣΙΑ</a:t>
            </a:r>
            <a:endParaRPr lang="fr-CH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747444"/>
            <a:ext cx="5562600" cy="584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495800" y="6550223"/>
            <a:ext cx="3249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Markiewski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MM et al. Am J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Pathol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(2007)</a:t>
            </a:r>
            <a:endParaRPr lang="en-US" sz="14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068975" y="6213675"/>
            <a:ext cx="1219200" cy="3048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/>
          <p:cNvSpPr/>
          <p:nvPr/>
        </p:nvSpPr>
        <p:spPr>
          <a:xfrm>
            <a:off x="4191000" y="6218500"/>
            <a:ext cx="1676400" cy="3048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ZoneTexte 8"/>
          <p:cNvSpPr txBox="1"/>
          <p:nvPr/>
        </p:nvSpPr>
        <p:spPr>
          <a:xfrm>
            <a:off x="76200" y="990600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3. Συμπλήρωμα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88788" y="152400"/>
            <a:ext cx="2150012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ΧΥΜΙΚΗ ΑΝΟΣΙΑ</a:t>
            </a:r>
            <a:endParaRPr lang="fr-CH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4" name="Picture 2" descr="figure 2-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81000"/>
            <a:ext cx="5715000" cy="605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76200" y="448270"/>
            <a:ext cx="29114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3. Συμπλήρωμα</a:t>
            </a:r>
          </a:p>
          <a:p>
            <a:pPr lvl="1"/>
            <a:r>
              <a:rPr lang="el-G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3.1. Φλεγμονή</a:t>
            </a:r>
          </a:p>
          <a:p>
            <a:pPr lvl="1"/>
            <a:r>
              <a:rPr lang="el-GR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3.2. Λύση βακτηριδίων</a:t>
            </a:r>
            <a:endParaRPr lang="fr-CH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4" name="Picture 2" descr="figure 2-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45354"/>
            <a:ext cx="7620000" cy="523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76200" y="448270"/>
            <a:ext cx="29114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3. Συμπλήρωμα</a:t>
            </a:r>
          </a:p>
          <a:p>
            <a:pPr lvl="1"/>
            <a:r>
              <a:rPr lang="el-GR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3.1. Φλεγμονή</a:t>
            </a:r>
          </a:p>
          <a:p>
            <a:pPr lvl="1"/>
            <a:r>
              <a:rPr lang="el-G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3.2. Λύση βακτηριδίων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8700" y="1476375"/>
            <a:ext cx="68199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3276600" y="152400"/>
            <a:ext cx="2537939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ΚΥΤΤΑΡΙΚΗ ΑΝΟΣΙΑ</a:t>
            </a:r>
            <a:endParaRPr lang="fr-CH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2400" y="1066800"/>
            <a:ext cx="36122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Τ λεμφοκύτταρα</a:t>
            </a:r>
            <a:endParaRPr lang="fr-CH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fr-CH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Βοηθητικά </a:t>
            </a:r>
            <a:r>
              <a:rPr lang="fr-CH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(T </a:t>
            </a:r>
            <a:r>
              <a:rPr lang="fr-CH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helper</a:t>
            </a:r>
            <a:r>
              <a:rPr lang="fr-CH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Th)</a:t>
            </a:r>
            <a:endParaRPr lang="el-GR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fr-CH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Κυτταροτοξικά</a:t>
            </a:r>
            <a:r>
              <a:rPr lang="fr-CH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(T </a:t>
            </a:r>
            <a:r>
              <a:rPr lang="fr-CH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cytotoxic</a:t>
            </a:r>
            <a:r>
              <a:rPr lang="fr-CH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fr-CH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3276600" y="152400"/>
            <a:ext cx="2537939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ΚΥΤΤΑΡΙΚΗ ΑΝΟΣΙΑ</a:t>
            </a:r>
            <a:endParaRPr lang="fr-CH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2400" y="1066800"/>
            <a:ext cx="36122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Τ λεμφοκύτταρα</a:t>
            </a:r>
            <a:endParaRPr lang="fr-CH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fr-CH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Βοηθητικά </a:t>
            </a:r>
            <a:r>
              <a:rPr lang="fr-CH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(T </a:t>
            </a:r>
            <a:r>
              <a:rPr lang="fr-CH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helper</a:t>
            </a:r>
            <a:r>
              <a:rPr lang="fr-CH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Th)</a:t>
            </a:r>
            <a:endParaRPr lang="el-GR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fr-CH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Κυτταροτοξικά</a:t>
            </a:r>
            <a:r>
              <a:rPr lang="fr-CH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(T </a:t>
            </a:r>
            <a:r>
              <a:rPr lang="fr-CH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cytotoxic</a:t>
            </a:r>
            <a:r>
              <a:rPr lang="fr-CH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fr-CH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413" y="2362200"/>
            <a:ext cx="78771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4572" y="838200"/>
            <a:ext cx="128995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PGFoukas\Desktop\UofATHENS\LESSONS\IMAGES\IMMUNOPATHOLOGY\ROBBINS\Fig 6.1.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5131" y="2438400"/>
            <a:ext cx="6816869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457200" y="228600"/>
            <a:ext cx="8229600" cy="5635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Ανοσιακή απάντηση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8158" y="1524000"/>
            <a:ext cx="2307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Μη ειδική, έμφυτη (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Innate)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1524000"/>
            <a:ext cx="2871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Ειδική, προσαρμοστική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(Adaptive)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3559366" y="1066800"/>
            <a:ext cx="0" cy="48006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05800" cy="762000"/>
          </a:xfrm>
        </p:spPr>
        <p:txBody>
          <a:bodyPr>
            <a:normAutofit/>
          </a:bodyPr>
          <a:lstStyle/>
          <a:p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Αναγνώριση των αντιγόνων από τα Β και Τ λεμφοκύτταρα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4" name="Picture 2" descr="figure 3-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124964"/>
            <a:ext cx="6451600" cy="543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34778" y="152400"/>
            <a:ext cx="624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1. Υποδοχέας Β λεμφοκυττάρων</a:t>
            </a:r>
            <a:r>
              <a:rPr lang="fr-CH" b="1" dirty="0" smtClean="0">
                <a:latin typeface="Times New Roman" pitchFamily="18" charset="0"/>
                <a:cs typeface="Times New Roman" pitchFamily="18" charset="0"/>
              </a:rPr>
              <a:t> (BCR, </a:t>
            </a:r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αντίσωμα επιφανείας</a:t>
            </a:r>
            <a:r>
              <a:rPr lang="fr-CH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4" name="Picture 2" descr="figure 3-01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9372" y="804034"/>
            <a:ext cx="6642753" cy="56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34778" y="152400"/>
            <a:ext cx="624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1. Υποδοχέας Β λεμφοκυττάρων</a:t>
            </a:r>
            <a:r>
              <a:rPr lang="fr-CH" b="1" dirty="0" smtClean="0">
                <a:latin typeface="Times New Roman" pitchFamily="18" charset="0"/>
                <a:cs typeface="Times New Roman" pitchFamily="18" charset="0"/>
              </a:rPr>
              <a:t> (BCR, </a:t>
            </a:r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αντίσωμα επιφανείας</a:t>
            </a:r>
            <a:r>
              <a:rPr lang="fr-CH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4" name="Picture 2" descr="figure 3-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609600"/>
            <a:ext cx="7721600" cy="5713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234778" y="152400"/>
            <a:ext cx="624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1. Υποδοχέας Β λεμφοκυττάρων</a:t>
            </a:r>
            <a:r>
              <a:rPr lang="fr-CH" b="1" dirty="0" smtClean="0">
                <a:latin typeface="Times New Roman" pitchFamily="18" charset="0"/>
                <a:cs typeface="Times New Roman" pitchFamily="18" charset="0"/>
              </a:rPr>
              <a:t> (BCR, </a:t>
            </a:r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αντίσωμα επιφανείας</a:t>
            </a:r>
            <a:r>
              <a:rPr lang="fr-CH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- Τίτλος"/>
          <p:cNvSpPr>
            <a:spLocks noGrp="1" noChangeArrowheads="1"/>
          </p:cNvSpPr>
          <p:nvPr>
            <p:ph type="title"/>
          </p:nvPr>
        </p:nvSpPr>
        <p:spPr>
          <a:xfrm>
            <a:off x="1968500" y="152400"/>
            <a:ext cx="4965700" cy="576263"/>
          </a:xfrm>
        </p:spPr>
        <p:txBody>
          <a:bodyPr>
            <a:noAutofit/>
          </a:bodyPr>
          <a:lstStyle/>
          <a:p>
            <a:r>
              <a:rPr lang="el-GR" altLang="el-G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l-GR" altLang="el-G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br>
              <a:rPr lang="el-GR" altLang="el-G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l-GR" altLang="el-G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Αντιγόνα</a:t>
            </a:r>
            <a:r>
              <a:rPr lang="el-GR" altLang="el-GR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l-GR" altLang="el-GR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el-GR" altLang="el-GR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2 - Θέση περιεχομένου"/>
          <p:cNvSpPr>
            <a:spLocks noGrp="1" noChangeArrowheads="1"/>
          </p:cNvSpPr>
          <p:nvPr>
            <p:ph idx="1"/>
          </p:nvPr>
        </p:nvSpPr>
        <p:spPr>
          <a:xfrm>
            <a:off x="250825" y="1066801"/>
            <a:ext cx="8713788" cy="43434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Αναγνωρίζονται από τον οργανισμό ως ξένα  μόρια και πυροδοτούν μια μη ειδική  και  μια ειδική ανοσολογική απάντηση</a:t>
            </a:r>
          </a:p>
          <a:p>
            <a:pPr>
              <a:buFontTx/>
              <a:buNone/>
            </a:pPr>
            <a:endParaRPr lang="el-GR" altLang="el-G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Tx/>
              <a:buNone/>
            </a:pP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α. </a:t>
            </a:r>
            <a:r>
              <a:rPr lang="el-GR" alt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Πλήρες αντιγόνο </a:t>
            </a:r>
            <a:r>
              <a:rPr lang="fr-CH" alt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CH" altLang="el-GR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antigen</a:t>
            </a:r>
            <a:r>
              <a:rPr lang="fr-CH" alt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alt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alt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l-GR" alt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ανοσογόνο</a:t>
            </a:r>
            <a:r>
              <a:rPr lang="fr-CH" alt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fr-CH" altLang="el-GR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immunogen</a:t>
            </a:r>
            <a:r>
              <a:rPr lang="fr-CH" alt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l-GR" altLang="el-GR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Tx/>
              <a:buNone/>
            </a:pP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β. </a:t>
            </a:r>
            <a:r>
              <a:rPr lang="el-GR" alt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Ατελές αντιγόνο (απτίνη, </a:t>
            </a:r>
            <a:r>
              <a:rPr lang="fr-CH" altLang="el-GR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hapten</a:t>
            </a:r>
            <a:r>
              <a:rPr lang="el-GR" alt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): 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χαμηλού μοριακού βάρους μόριο </a:t>
            </a:r>
            <a:r>
              <a:rPr lang="el-GR" altLang="el-GR" sz="2000" i="1" dirty="0" smtClean="0">
                <a:latin typeface="Times New Roman" pitchFamily="18" charset="0"/>
                <a:cs typeface="Times New Roman" pitchFamily="18" charset="0"/>
              </a:rPr>
              <a:t>(βραχύ πεπτίδιο ή φαρμακευτική ουσία)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το οποίο</a:t>
            </a:r>
            <a:r>
              <a:rPr lang="el-GR" altLang="el-GR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δρα σαν αντιγόνο </a:t>
            </a:r>
            <a:r>
              <a:rPr lang="fr-CH" altLang="el-GR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αναγνωρίζεται από τον υποδοχέα επιφανείας</a:t>
            </a:r>
            <a:r>
              <a:rPr lang="fr-CH" altLang="el-GR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 αλλά για να δράσει σαν ανοσογόνο</a:t>
            </a:r>
            <a:r>
              <a:rPr lang="fr-CH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θα πρέπει να προσδεθεί σε κάποιο μακρομόριο </a:t>
            </a:r>
            <a:r>
              <a:rPr lang="fr-CH" altLang="el-GR" sz="2000" dirty="0" smtClean="0">
                <a:latin typeface="Times New Roman" pitchFamily="18" charset="0"/>
                <a:cs typeface="Times New Roman" pitchFamily="18" charset="0"/>
              </a:rPr>
              <a:t>(carrier,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φορέας</a:t>
            </a:r>
            <a:r>
              <a:rPr lang="fr-CH" altLang="el-GR" sz="2000" dirty="0" smtClean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Αυτό συμβαίνει γιατί προκειμένου να ενεργοποιηθεί το Β λεμφοκύτταρο θα πρέπει πολλοί κοντινοί </a:t>
            </a:r>
            <a:r>
              <a:rPr lang="fr-CH" altLang="el-GR" sz="2000" dirty="0" smtClean="0">
                <a:latin typeface="Times New Roman" pitchFamily="18" charset="0"/>
                <a:cs typeface="Times New Roman" pitchFamily="18" charset="0"/>
              </a:rPr>
              <a:t>BCR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να ενεργοποιηθούν ταυτόχρονα </a:t>
            </a:r>
            <a:r>
              <a:rPr lang="fr-CH" altLang="el-GR" sz="2000" dirty="0" smtClean="0">
                <a:latin typeface="Times New Roman" pitchFamily="18" charset="0"/>
                <a:cs typeface="Times New Roman" pitchFamily="18" charset="0"/>
              </a:rPr>
              <a:t>(cross-</a:t>
            </a:r>
            <a:r>
              <a:rPr lang="fr-CH" altLang="el-GR" sz="2000" dirty="0" err="1" smtClean="0">
                <a:latin typeface="Times New Roman" pitchFamily="18" charset="0"/>
                <a:cs typeface="Times New Roman" pitchFamily="18" charset="0"/>
              </a:rPr>
              <a:t>linking</a:t>
            </a:r>
            <a:r>
              <a:rPr lang="fr-CH" altLang="el-GR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el-G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Tx/>
              <a:buNone/>
            </a:pPr>
            <a:endParaRPr lang="el-GR" altLang="el-G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- Τίτλος"/>
          <p:cNvSpPr>
            <a:spLocks noGrp="1" noChangeArrowheads="1"/>
          </p:cNvSpPr>
          <p:nvPr>
            <p:ph type="title"/>
          </p:nvPr>
        </p:nvSpPr>
        <p:spPr>
          <a:xfrm>
            <a:off x="1968500" y="152400"/>
            <a:ext cx="4965700" cy="576263"/>
          </a:xfrm>
        </p:spPr>
        <p:txBody>
          <a:bodyPr>
            <a:noAutofit/>
          </a:bodyPr>
          <a:lstStyle/>
          <a:p>
            <a:r>
              <a:rPr lang="el-GR" altLang="el-G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l-GR" altLang="el-G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br>
              <a:rPr lang="el-GR" altLang="el-G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l-GR" altLang="el-G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Αντιγόνα</a:t>
            </a:r>
            <a:r>
              <a:rPr lang="el-GR" altLang="el-GR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l-GR" altLang="el-GR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el-GR" altLang="el-GR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8229"/>
            <a:ext cx="1905000" cy="677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905000"/>
            <a:ext cx="423862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7843" y="5105400"/>
            <a:ext cx="128995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- Τίτλος"/>
          <p:cNvSpPr>
            <a:spLocks noGrp="1" noChangeArrowheads="1"/>
          </p:cNvSpPr>
          <p:nvPr>
            <p:ph type="title"/>
          </p:nvPr>
        </p:nvSpPr>
        <p:spPr>
          <a:xfrm>
            <a:off x="1968500" y="152400"/>
            <a:ext cx="4965700" cy="576263"/>
          </a:xfrm>
        </p:spPr>
        <p:txBody>
          <a:bodyPr>
            <a:noAutofit/>
          </a:bodyPr>
          <a:lstStyle/>
          <a:p>
            <a:r>
              <a:rPr lang="el-GR" altLang="el-G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l-GR" altLang="el-G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br>
              <a:rPr lang="el-GR" altLang="el-G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l-GR" altLang="el-G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Αντιγόνα</a:t>
            </a:r>
            <a:r>
              <a:rPr lang="el-GR" altLang="el-GR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l-GR" altLang="el-GR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el-GR" altLang="el-GR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2 - Θέση περιεχομένου"/>
          <p:cNvSpPr>
            <a:spLocks noGrp="1" noChangeArrowheads="1"/>
          </p:cNvSpPr>
          <p:nvPr>
            <p:ph idx="1"/>
          </p:nvPr>
        </p:nvSpPr>
        <p:spPr>
          <a:xfrm>
            <a:off x="250825" y="1066801"/>
            <a:ext cx="8713788" cy="43434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Αναγνωρίζονται από τον οργανισμό ως ξένα  μόρια και πυροδοτούν μια μη ειδική  και  μια ειδική ανοσολογική απάντηση</a:t>
            </a:r>
          </a:p>
          <a:p>
            <a:pPr>
              <a:buFontTx/>
              <a:buNone/>
            </a:pPr>
            <a:endParaRPr lang="el-GR" altLang="el-G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Tx/>
              <a:buNone/>
            </a:pP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α. </a:t>
            </a:r>
            <a:r>
              <a:rPr lang="el-GR" alt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Πλήρες αντιγόνο </a:t>
            </a:r>
            <a:r>
              <a:rPr lang="fr-CH" alt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CH" altLang="el-GR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antigen</a:t>
            </a:r>
            <a:r>
              <a:rPr lang="fr-CH" alt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alt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alt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l-GR" alt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ανοσογόνο</a:t>
            </a:r>
            <a:r>
              <a:rPr lang="fr-CH" alt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fr-CH" altLang="el-GR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immunogen</a:t>
            </a:r>
            <a:r>
              <a:rPr lang="fr-CH" alt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l-GR" altLang="el-GR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Tx/>
              <a:buNone/>
            </a:pP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β. </a:t>
            </a:r>
            <a:r>
              <a:rPr lang="el-GR" alt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Ατελές αντιγόνο (απτίνη, </a:t>
            </a:r>
            <a:r>
              <a:rPr lang="fr-CH" altLang="el-GR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hapten</a:t>
            </a:r>
            <a:r>
              <a:rPr lang="el-GR" alt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): 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χαμηλού μοριακού βάρους μόριο </a:t>
            </a:r>
            <a:r>
              <a:rPr lang="el-GR" altLang="el-GR" sz="2000" i="1" dirty="0" smtClean="0">
                <a:latin typeface="Times New Roman" pitchFamily="18" charset="0"/>
                <a:cs typeface="Times New Roman" pitchFamily="18" charset="0"/>
              </a:rPr>
              <a:t>(βραχύ πεπτίδιο ή φαρμακευτική ουσία)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το οποίο</a:t>
            </a:r>
            <a:r>
              <a:rPr lang="el-GR" altLang="el-GR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δρα σαν αντιγόνο </a:t>
            </a:r>
            <a:r>
              <a:rPr lang="fr-CH" altLang="el-GR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αναγνωρίζεται από τον υποδοχέα επιφανείας</a:t>
            </a:r>
            <a:r>
              <a:rPr lang="fr-CH" altLang="el-GR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 αλλά για να δράσει σαν ανοσογόνο</a:t>
            </a:r>
            <a:r>
              <a:rPr lang="fr-CH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θα πρέπει να προσδεθεί σε κάποιο μακρομόριο </a:t>
            </a:r>
            <a:r>
              <a:rPr lang="fr-CH" altLang="el-GR" sz="2000" dirty="0" smtClean="0">
                <a:latin typeface="Times New Roman" pitchFamily="18" charset="0"/>
                <a:cs typeface="Times New Roman" pitchFamily="18" charset="0"/>
              </a:rPr>
              <a:t>(carrier,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φορέας</a:t>
            </a:r>
            <a:r>
              <a:rPr lang="fr-CH" altLang="el-GR" sz="2000" dirty="0" smtClean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Αυτό συμβαίνει γιατί προκειμένου να ενεργοποιηθεί το Β λεμφοκύτταρο θα πρέπει πολλοί κοντινοί </a:t>
            </a:r>
            <a:r>
              <a:rPr lang="fr-CH" altLang="el-GR" sz="2000" dirty="0" smtClean="0">
                <a:latin typeface="Times New Roman" pitchFamily="18" charset="0"/>
                <a:cs typeface="Times New Roman" pitchFamily="18" charset="0"/>
              </a:rPr>
              <a:t>BCR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να ενεργοποιηθούν ταυτόχρονα </a:t>
            </a:r>
            <a:r>
              <a:rPr lang="fr-CH" altLang="el-GR" sz="2000" dirty="0" smtClean="0">
                <a:latin typeface="Times New Roman" pitchFamily="18" charset="0"/>
                <a:cs typeface="Times New Roman" pitchFamily="18" charset="0"/>
              </a:rPr>
              <a:t>(cross-</a:t>
            </a:r>
            <a:r>
              <a:rPr lang="fr-CH" altLang="el-GR" sz="2000" dirty="0" err="1" smtClean="0">
                <a:latin typeface="Times New Roman" pitchFamily="18" charset="0"/>
                <a:cs typeface="Times New Roman" pitchFamily="18" charset="0"/>
              </a:rPr>
              <a:t>linking</a:t>
            </a:r>
            <a:r>
              <a:rPr lang="fr-CH" altLang="el-GR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el-G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Tx/>
              <a:buNone/>
            </a:pP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γ. </a:t>
            </a:r>
            <a:r>
              <a:rPr lang="el-GR" alt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Επίτοπος</a:t>
            </a:r>
            <a:r>
              <a:rPr lang="fr-CH" alt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fr-CH" altLang="el-GR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epitope</a:t>
            </a:r>
            <a:r>
              <a:rPr lang="fr-CH" alt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l-GR" alt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ή αντιγονικός καθοριστής </a:t>
            </a:r>
            <a:r>
              <a:rPr lang="fr-CH" alt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CH" altLang="el-GR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determinant</a:t>
            </a:r>
            <a:r>
              <a:rPr lang="fr-CH" alt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altLang="el-GR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 περιοχή στο αντιγόνο που συνδέεται με το αντίσωμα (πολύ μικρή περιοχή, 5-7 αμινοξέα)</a:t>
            </a:r>
          </a:p>
        </p:txBody>
      </p:sp>
      <p:cxnSp>
        <p:nvCxnSpPr>
          <p:cNvPr id="4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234778" y="152400"/>
            <a:ext cx="624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1. Υποδοχέας Β λεμφοκυττάρων</a:t>
            </a:r>
            <a:r>
              <a:rPr lang="fr-CH" b="1" dirty="0" smtClean="0">
                <a:latin typeface="Times New Roman" pitchFamily="18" charset="0"/>
                <a:cs typeface="Times New Roman" pitchFamily="18" charset="0"/>
              </a:rPr>
              <a:t> (BCR, </a:t>
            </a:r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αντίσωμα επιφανείας</a:t>
            </a:r>
            <a:r>
              <a:rPr lang="fr-CH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04800" y="762000"/>
            <a:ext cx="2212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Αντιγονικοί επίτοποι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59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850" y="1133475"/>
            <a:ext cx="721995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9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12" y="4038600"/>
            <a:ext cx="1716088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234778" y="152400"/>
            <a:ext cx="624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1. Υποδοχέας Β λεμφοκυττάρων</a:t>
            </a:r>
            <a:r>
              <a:rPr lang="fr-CH" b="1" dirty="0" smtClean="0">
                <a:latin typeface="Times New Roman" pitchFamily="18" charset="0"/>
                <a:cs typeface="Times New Roman" pitchFamily="18" charset="0"/>
              </a:rPr>
              <a:t> (BCR, </a:t>
            </a:r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αντίσωμα επιφανείας</a:t>
            </a:r>
            <a:r>
              <a:rPr lang="fr-CH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04800" y="762000"/>
            <a:ext cx="3665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Αναγνωρίζει εξωκυττάρια αντιγόνα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" descr="figure 1-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09800"/>
            <a:ext cx="82899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057400" y="2209800"/>
            <a:ext cx="6705600" cy="281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1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234778" y="152400"/>
            <a:ext cx="4028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2. Υποδοχέας Τ λεμφοκυττάρων</a:t>
            </a:r>
            <a:r>
              <a:rPr lang="fr-CH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fr-CH" b="1" dirty="0" smtClean="0">
                <a:latin typeface="Times New Roman" pitchFamily="18" charset="0"/>
                <a:cs typeface="Times New Roman" pitchFamily="18" charset="0"/>
              </a:rPr>
              <a:t>CR)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04800" y="762000"/>
            <a:ext cx="88281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Αναγνωρίζει ενδοκυττάρια αντιγόνα με την μορφή σπασμένων μικρών πεπτιδίων</a:t>
            </a:r>
          </a:p>
          <a:p>
            <a:r>
              <a:rPr lang="el-G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τα οποία παρουσιάζονται στην επιφάνεια</a:t>
            </a:r>
            <a:r>
              <a:rPr lang="fr-CH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των κυττάρων με την βοήθεια των αντιγόνων</a:t>
            </a:r>
          </a:p>
          <a:p>
            <a:r>
              <a:rPr lang="el-G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ιστοσυμβατότητας </a:t>
            </a:r>
            <a:r>
              <a:rPr lang="fr-CH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(MHC </a:t>
            </a:r>
            <a:r>
              <a:rPr lang="el-G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μόρια</a:t>
            </a:r>
            <a:r>
              <a:rPr lang="fr-CH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" descr="figure 1-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09800"/>
            <a:ext cx="82899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81000" y="2133600"/>
            <a:ext cx="16764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PGFoukas\Desktop\UofATHENS\LESSONS\IMAGES\IMMUNOPATHOLOGY\ROBBINS\Fig 6.1.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5131" y="2438400"/>
            <a:ext cx="6816869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457200" y="228600"/>
            <a:ext cx="8229600" cy="5635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Ανοσιακή απάντηση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3559366" y="1066800"/>
            <a:ext cx="0" cy="48006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003234" y="3548348"/>
            <a:ext cx="1066800" cy="23961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ZoneTexte 11"/>
          <p:cNvSpPr txBox="1"/>
          <p:nvPr/>
        </p:nvSpPr>
        <p:spPr>
          <a:xfrm>
            <a:off x="0" y="2819400"/>
            <a:ext cx="1513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Επιθηλιακοί </a:t>
            </a:r>
          </a:p>
          <a:p>
            <a:r>
              <a:rPr lang="el-G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φραγμοί</a:t>
            </a:r>
            <a:endParaRPr lang="fr-CH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1198158" y="1524000"/>
            <a:ext cx="2307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Μη ειδική, έμφυτη (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Innate)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5"/>
          <p:cNvSpPr txBox="1"/>
          <p:nvPr/>
        </p:nvSpPr>
        <p:spPr>
          <a:xfrm>
            <a:off x="4572000" y="1524000"/>
            <a:ext cx="2871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Ειδική, προσαρμοστική</a:t>
            </a:r>
            <a:r>
              <a:rPr lang="en-US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(Adaptive)</a:t>
            </a:r>
            <a:endParaRPr lang="en-US" sz="14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4" name="Picture 2" descr="figure 3-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6800" y="919515"/>
            <a:ext cx="4521200" cy="5557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34778" y="152400"/>
            <a:ext cx="4028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2. Υποδοχέας Τ λεμφοκυττάρων</a:t>
            </a:r>
            <a:r>
              <a:rPr lang="fr-CH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fr-CH" b="1" dirty="0" smtClean="0">
                <a:latin typeface="Times New Roman" pitchFamily="18" charset="0"/>
                <a:cs typeface="Times New Roman" pitchFamily="18" charset="0"/>
              </a:rPr>
              <a:t>CR)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4" name="Picture 2" descr="figure 3-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838200"/>
            <a:ext cx="3810000" cy="5919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34778" y="152400"/>
            <a:ext cx="4124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Σύγκριση Β και Τ κυτταρικού υποδοχέα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4" name="Picture 2" descr="figure 5-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7600" y="1124843"/>
            <a:ext cx="7035800" cy="5293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34778" y="152400"/>
            <a:ext cx="530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Αντιγονική παρουσίαση στον Τ κυτταρικό υποδοχέα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4" name="Picture 2" descr="figure 5-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7600" y="1124843"/>
            <a:ext cx="7035800" cy="5293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34778" y="152400"/>
            <a:ext cx="66032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Αντιγονική παρουσίαση στον Τ κυτταρικό υποδοχέα</a:t>
            </a:r>
          </a:p>
          <a:p>
            <a:r>
              <a:rPr lang="el-G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μέσω των μορίων του μείζονος συμπλέγματος ιστοσυμβατότητας </a:t>
            </a:r>
          </a:p>
          <a:p>
            <a:r>
              <a:rPr lang="fr-CH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(=</a:t>
            </a:r>
            <a:r>
              <a:rPr lang="el-G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αντιγόνα ιστισυμβατότητας</a:t>
            </a:r>
            <a:r>
              <a:rPr lang="fr-CH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1738432" y="3733799"/>
            <a:ext cx="1036900" cy="144780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238" y="692150"/>
            <a:ext cx="8664575" cy="4979988"/>
          </a:xfrm>
        </p:spPr>
        <p:txBody>
          <a:bodyPr>
            <a:normAutofit/>
          </a:bodyPr>
          <a:lstStyle/>
          <a:p>
            <a:pPr algn="just" eaLnBrk="1" hangingPunct="1">
              <a:buFontTx/>
              <a:buNone/>
            </a:pP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l-GR" altLang="el-GR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Tx/>
              <a:buNone/>
            </a:pP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altLang="el-GR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altLang="el-GR" sz="2000" b="1" dirty="0" smtClean="0">
                <a:latin typeface="Times New Roman" pitchFamily="18" charset="0"/>
                <a:cs typeface="Times New Roman" pitchFamily="18" charset="0"/>
              </a:rPr>
              <a:t>Ανοσορυθμιστικά αντιγόνα κυτταρικής επιφάνειας</a:t>
            </a:r>
          </a:p>
          <a:p>
            <a:pPr algn="just" eaLnBrk="1" hangingPunct="1">
              <a:buFontTx/>
              <a:buNone/>
            </a:pP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l-GR" altLang="el-GR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Tx/>
              <a:buNone/>
            </a:pPr>
            <a:r>
              <a:rPr lang="el-GR" altLang="el-GR" sz="20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alt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Συνώνυμα </a:t>
            </a:r>
            <a:endParaRPr lang="en-US" altLang="el-GR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Αντιγόνα μείζονος συμπλέγματος ιστοσυμβατότητας (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MHC)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1" hangingPunct="1">
              <a:buFont typeface="Wingdings" pitchFamily="2" charset="2"/>
              <a:buChar char="§"/>
            </a:pP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 Ανθρώπινα λευκυτταρικά αντιγόνα (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HLA)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1" hangingPunct="1">
              <a:buFont typeface="Wingdings" pitchFamily="2" charset="2"/>
              <a:buChar char="§"/>
            </a:pP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 Αντιγόνα μεταμοσχεύσεων </a:t>
            </a:r>
          </a:p>
          <a:p>
            <a:pPr eaLnBrk="1" hangingPunct="1">
              <a:buFontTx/>
              <a:buNone/>
            </a:pPr>
            <a:endParaRPr lang="el-GR" altLang="el-GR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Tx/>
              <a:buNone/>
            </a:pP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3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-15240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Μόρια  Ιστοσυμβατότητας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-15240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Μόρια  Ιστοσυμβατότητας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762000"/>
            <a:ext cx="8750300" cy="44291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l-GR" altLang="el-GR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000" b="1" dirty="0" smtClean="0">
                <a:latin typeface="Times New Roman" pitchFamily="18" charset="0"/>
                <a:cs typeface="Times New Roman" pitchFamily="18" charset="0"/>
              </a:rPr>
              <a:t>Βασικοί  συντελεστές  της ειδικής  κυτταρικής ανοσο-αντίδρασης 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μέσω  της  </a:t>
            </a:r>
            <a:r>
              <a:rPr lang="el-GR" altLang="el-GR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παρουσίασης   αντιγονικών  πεπτιδίων ως  σύμπλεγμα  στα  Τ  λεμφοκύτταρα</a:t>
            </a:r>
          </a:p>
          <a:p>
            <a:pPr eaLnBrk="1" hangingPunct="1">
              <a:lnSpc>
                <a:spcPct val="90000"/>
              </a:lnSpc>
            </a:pPr>
            <a:endParaRPr lang="el-GR" altLang="el-GR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000" b="1" dirty="0" smtClean="0">
                <a:latin typeface="Times New Roman" pitchFamily="18" charset="0"/>
                <a:cs typeface="Times New Roman" pitchFamily="18" charset="0"/>
              </a:rPr>
              <a:t>Ιδιαίτερα  πολυμορφικό σύστημα 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λόγω  μεγάλου αριθμού  εναλλακτικών  γονιδιακών  αλληλιών, ο συνδυασμός των οποίων καθορίζει την  </a:t>
            </a:r>
            <a:r>
              <a:rPr lang="el-GR" altLang="el-GR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ιστική  ταυτότητα 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κάθε  ατόμου</a:t>
            </a:r>
            <a:endParaRPr lang="el-GR" altLang="el-GR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l-GR" altLang="el-GR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000" b="1" dirty="0" smtClean="0">
                <a:latin typeface="Times New Roman" pitchFamily="18" charset="0"/>
                <a:cs typeface="Times New Roman" pitchFamily="18" charset="0"/>
              </a:rPr>
              <a:t>Ιδιαίτερα ανοσογόνα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,  υπεύθυνα  για  την απόρριψη αλλομοσχευμάτων </a:t>
            </a:r>
          </a:p>
          <a:p>
            <a:pPr eaLnBrk="1" hangingPunct="1">
              <a:lnSpc>
                <a:spcPct val="90000"/>
              </a:lnSpc>
            </a:pPr>
            <a:endParaRPr lang="el-GR" altLang="el-G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0"/>
            <a:ext cx="77724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Ταξινόμηση των μορίων </a:t>
            </a:r>
            <a:r>
              <a:rPr lang="en-US" altLang="el-G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HLA</a:t>
            </a:r>
            <a:endParaRPr lang="el-GR" altLang="el-GR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l-GR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HLA </a:t>
            </a:r>
            <a:r>
              <a:rPr lang="el-GR" altLang="el-GR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Τάξης Ι</a:t>
            </a:r>
            <a:r>
              <a:rPr lang="el-GR" altLang="el-GR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altLang="el-GR" sz="2000" b="1" dirty="0" smtClean="0">
                <a:latin typeface="Times New Roman" pitchFamily="18" charset="0"/>
                <a:cs typeface="Times New Roman" pitchFamily="18" charset="0"/>
              </a:rPr>
              <a:t>υπάρχουν  σε όλα  τα  κύτταρα</a:t>
            </a:r>
            <a:r>
              <a:rPr lang="fr-CH" altLang="el-GR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Παρουσιάζουν  ξένες  προς  τον  οργανισμό  πρωτεΐνες  ενδο-κυττάριας  προέλευσης  </a:t>
            </a:r>
            <a:r>
              <a:rPr lang="el-GR" altLang="el-GR" sz="2000" i="1" dirty="0" smtClean="0">
                <a:latin typeface="Times New Roman" pitchFamily="18" charset="0"/>
                <a:cs typeface="Times New Roman" pitchFamily="18" charset="0"/>
              </a:rPr>
              <a:t>(παθολογικές πρωτεΐνες</a:t>
            </a:r>
            <a:r>
              <a:rPr lang="en-US" altLang="el-GR" sz="2000" i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l-GR" altLang="el-GR" sz="2000" i="1" dirty="0" smtClean="0">
                <a:latin typeface="Times New Roman" pitchFamily="18" charset="0"/>
                <a:cs typeface="Times New Roman" pitchFamily="18" charset="0"/>
              </a:rPr>
              <a:t> ιικές πρωτεΐνες και πρωτεΐνες καρκινικών κυττάρων)</a:t>
            </a:r>
          </a:p>
          <a:p>
            <a:pPr eaLnBrk="1" hangingPunct="1">
              <a:buFontTx/>
              <a:buNone/>
            </a:pPr>
            <a:r>
              <a:rPr lang="el-GR" altLang="el-GR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altLang="el-GR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HLA </a:t>
            </a:r>
            <a:r>
              <a:rPr lang="el-GR" altLang="el-GR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Τάξης ΙΙ</a:t>
            </a:r>
            <a:r>
              <a:rPr lang="el-GR" altLang="el-GR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b="1" dirty="0" smtClean="0">
                <a:latin typeface="Times New Roman" pitchFamily="18" charset="0"/>
                <a:cs typeface="Times New Roman" pitchFamily="18" charset="0"/>
              </a:rPr>
              <a:t>υπάρχουν  κυρίως  στα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altLang="el-GR" sz="2000" b="1" dirty="0" smtClean="0">
                <a:latin typeface="Times New Roman" pitchFamily="18" charset="0"/>
                <a:cs typeface="Times New Roman" pitchFamily="18" charset="0"/>
              </a:rPr>
              <a:t>μακροφάγα,  στα  κύτταρα  </a:t>
            </a:r>
            <a:r>
              <a:rPr lang="en-US" altLang="el-GR" sz="2000" b="1" dirty="0" err="1" smtClean="0">
                <a:latin typeface="Times New Roman" pitchFamily="18" charset="0"/>
                <a:cs typeface="Times New Roman" pitchFamily="18" charset="0"/>
              </a:rPr>
              <a:t>Langerhans</a:t>
            </a:r>
            <a:r>
              <a:rPr lang="en-US" altLang="el-GR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b="1" dirty="0" smtClean="0">
                <a:latin typeface="Times New Roman" pitchFamily="18" charset="0"/>
                <a:cs typeface="Times New Roman" pitchFamily="18" charset="0"/>
              </a:rPr>
              <a:t>του δέρματος,  στα  διαπλεκόμενα  και  δενδριτικά  κύτταρα  του  λεμφικού ιστού  και  στα  Β λεμφοκύτταρα  </a:t>
            </a:r>
            <a:r>
              <a:rPr lang="fr-CH" alt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CH" altLang="el-GR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antigen</a:t>
            </a:r>
            <a:r>
              <a:rPr lang="fr-CH" alt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altLang="el-GR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presenting</a:t>
            </a:r>
            <a:r>
              <a:rPr lang="fr-CH" alt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altLang="el-GR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cells</a:t>
            </a:r>
            <a:r>
              <a:rPr lang="fr-CH" alt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alt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Παρουσιάζουν  κλάσματα  πεπτιδίων 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προϊόντα  φαγοκυττάρωσης εξωγενών πρωτεϊνών π.χ.</a:t>
            </a:r>
            <a:r>
              <a:rPr lang="el-GR" altLang="el-GR" sz="2000" i="1" dirty="0" smtClean="0">
                <a:latin typeface="Times New Roman" pitchFamily="18" charset="0"/>
                <a:cs typeface="Times New Roman" pitchFamily="18" charset="0"/>
              </a:rPr>
              <a:t> βακτηριακών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/>
            <a:endParaRPr lang="el-GR" altLang="el-GR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l-GR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HLA </a:t>
            </a:r>
            <a:r>
              <a:rPr lang="el-GR" altLang="el-GR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Τάξης ΙΙΙ</a:t>
            </a:r>
            <a:r>
              <a:rPr lang="el-GR" altLang="el-GR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συστατικά  συμπληρώματος,  κυτταρ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κίνες (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TNF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α και β), 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πρωτεΐνες οξείας φάσης.</a:t>
            </a:r>
          </a:p>
        </p:txBody>
      </p:sp>
      <p:cxnSp>
        <p:nvCxnSpPr>
          <p:cNvPr id="4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4" name="Picture 2" descr="figure 1-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928155"/>
            <a:ext cx="6673850" cy="562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34778" y="152400"/>
            <a:ext cx="425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Δύο τύποι αντιγόνων ιστοσυμβατότητας</a:t>
            </a:r>
            <a:r>
              <a:rPr lang="fr-CH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4" name="Picture 2" descr="figure 1-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928155"/>
            <a:ext cx="6673850" cy="562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34778" y="152400"/>
            <a:ext cx="425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Δύο τύποι αντιγόνων ιστοσυμβατότητας</a:t>
            </a:r>
            <a:r>
              <a:rPr lang="fr-CH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81200" y="1371600"/>
            <a:ext cx="2057400" cy="4572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/>
          <p:cNvSpPr/>
          <p:nvPr/>
        </p:nvSpPr>
        <p:spPr>
          <a:xfrm>
            <a:off x="4953000" y="1371600"/>
            <a:ext cx="2133600" cy="4572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186370" name="Picture 2" descr="C:\Documents and Settings\PGFoukas\Desktop\UofATHENS\LESSONS\JANEWAY's IMMUNOBIOLOGY\JPEGs\Chapter 03\figure 3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" y="457200"/>
            <a:ext cx="3613473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371" name="Picture 3" descr="C:\Documents and Settings\PGFoukas\Desktop\UofATHENS\LESSONS\JANEWAY's IMMUNOBIOLOGY\JPEGs\Chapter 03\figure 3-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57200"/>
            <a:ext cx="3352800" cy="3029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6"/>
          <p:cNvCxnSpPr/>
          <p:nvPr/>
        </p:nvCxnSpPr>
        <p:spPr>
          <a:xfrm rot="5400000">
            <a:off x="1714500" y="3238500"/>
            <a:ext cx="5715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78101" y="76200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MHC class I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73901" y="76200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MHC class I</a:t>
            </a:r>
            <a:r>
              <a:rPr lang="el-GR" b="1" dirty="0" smtClean="0">
                <a:solidFill>
                  <a:srgbClr val="C00000"/>
                </a:solidFill>
              </a:rPr>
              <a:t>Ι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86372" name="Picture 4" descr="mso12CCF"/>
          <p:cNvPicPr>
            <a:picLocks noChangeAspect="1" noChangeArrowheads="1"/>
          </p:cNvPicPr>
          <p:nvPr/>
        </p:nvPicPr>
        <p:blipFill>
          <a:blip r:embed="rId5" cstate="print"/>
          <a:srcRect l="21132" t="3149" r="55919" b="71304"/>
          <a:stretch>
            <a:fillRect/>
          </a:stretch>
        </p:blipFill>
        <p:spPr bwMode="auto">
          <a:xfrm>
            <a:off x="609600" y="3810000"/>
            <a:ext cx="3048000" cy="187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3" name="Picture 5" descr="mso12CCF"/>
          <p:cNvPicPr>
            <a:picLocks noChangeAspect="1" noChangeArrowheads="1"/>
          </p:cNvPicPr>
          <p:nvPr/>
        </p:nvPicPr>
        <p:blipFill>
          <a:blip r:embed="rId5" cstate="print"/>
          <a:srcRect l="17610" t="60718" r="50612" b="4112"/>
          <a:stretch>
            <a:fillRect/>
          </a:stretch>
        </p:blipFill>
        <p:spPr bwMode="auto">
          <a:xfrm>
            <a:off x="5410199" y="3733800"/>
            <a:ext cx="3429001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PGFoukas\Desktop\UofATHENS\LESSONS\IMAGES\IMMUNOPATHOLOGY\ROBBINS\Fig 6.1.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5131" y="2438400"/>
            <a:ext cx="6816869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457200" y="228600"/>
            <a:ext cx="8229600" cy="5635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Ανοσιακή απάντηση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3559366" y="1066800"/>
            <a:ext cx="0" cy="48006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0" y="2819400"/>
            <a:ext cx="1513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Επιθηλιακοί </a:t>
            </a:r>
          </a:p>
          <a:p>
            <a:r>
              <a:rPr lang="el-G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φραγμοί</a:t>
            </a:r>
            <a:endParaRPr lang="fr-CH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03234" y="3548348"/>
            <a:ext cx="1066800" cy="23961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ZoneTexte 11"/>
          <p:cNvSpPr txBox="1"/>
          <p:nvPr/>
        </p:nvSpPr>
        <p:spPr>
          <a:xfrm>
            <a:off x="0" y="4230469"/>
            <a:ext cx="16017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Φαγοκύτταρα</a:t>
            </a:r>
          </a:p>
          <a:p>
            <a:pPr>
              <a:buFont typeface="Arial" pitchFamily="34" charset="0"/>
              <a:buChar char="•"/>
            </a:pPr>
            <a:r>
              <a:rPr lang="el-G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ΝΚ κύτταρα</a:t>
            </a:r>
          </a:p>
          <a:p>
            <a:pPr>
              <a:buFont typeface="Arial" pitchFamily="34" charset="0"/>
              <a:buChar char="•"/>
            </a:pPr>
            <a:r>
              <a:rPr lang="el-G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Συμπλήρωμα</a:t>
            </a:r>
            <a:endParaRPr lang="fr-CH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1198158" y="1524000"/>
            <a:ext cx="2307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Μη ειδική, έμφυτη (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Innate)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5"/>
          <p:cNvSpPr txBox="1"/>
          <p:nvPr/>
        </p:nvSpPr>
        <p:spPr>
          <a:xfrm>
            <a:off x="4572000" y="1524000"/>
            <a:ext cx="2871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Ειδική, προσαρμοστική</a:t>
            </a:r>
            <a:r>
              <a:rPr lang="en-US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(Adaptive)</a:t>
            </a:r>
            <a:endParaRPr lang="en-US" sz="14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186370" name="Picture 2" descr="C:\Documents and Settings\PGFoukas\Desktop\UofATHENS\LESSONS\JANEWAY's IMMUNOBIOLOGY\JPEGs\Chapter 03\figure 3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" y="457200"/>
            <a:ext cx="3613473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371" name="Picture 3" descr="C:\Documents and Settings\PGFoukas\Desktop\UofATHENS\LESSONS\JANEWAY's IMMUNOBIOLOGY\JPEGs\Chapter 03\figure 3-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57200"/>
            <a:ext cx="3352800" cy="3029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6"/>
          <p:cNvCxnSpPr/>
          <p:nvPr/>
        </p:nvCxnSpPr>
        <p:spPr>
          <a:xfrm rot="5400000">
            <a:off x="1714500" y="3238500"/>
            <a:ext cx="5715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78101" y="76200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MHC class I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73901" y="76200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MHC class I</a:t>
            </a:r>
            <a:r>
              <a:rPr lang="el-GR" b="1" dirty="0" smtClean="0">
                <a:solidFill>
                  <a:srgbClr val="C00000"/>
                </a:solidFill>
              </a:rPr>
              <a:t>Ι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71600" y="3886200"/>
            <a:ext cx="21421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tx2"/>
                </a:solidFill>
              </a:rPr>
              <a:t>Ενδογενή αντιγόνα</a:t>
            </a:r>
          </a:p>
          <a:p>
            <a:pPr algn="ctr"/>
            <a:endParaRPr lang="el-GR" b="1" dirty="0" smtClean="0">
              <a:solidFill>
                <a:schemeClr val="tx2"/>
              </a:solidFill>
            </a:endParaRPr>
          </a:p>
          <a:p>
            <a:pPr algn="ctr"/>
            <a:endParaRPr lang="el-GR" b="1" dirty="0" smtClean="0">
              <a:solidFill>
                <a:schemeClr val="tx2"/>
              </a:solidFill>
            </a:endParaRPr>
          </a:p>
          <a:p>
            <a:pPr algn="ctr"/>
            <a:endParaRPr lang="el-GR" b="1" dirty="0" smtClean="0">
              <a:solidFill>
                <a:schemeClr val="tx2"/>
              </a:solidFill>
            </a:endParaRPr>
          </a:p>
          <a:p>
            <a:pPr algn="ctr"/>
            <a:r>
              <a:rPr lang="fr-CH" b="1" dirty="0" smtClean="0">
                <a:solidFill>
                  <a:schemeClr val="tx2"/>
                </a:solidFill>
              </a:rPr>
              <a:t>CD8+ </a:t>
            </a:r>
            <a:r>
              <a:rPr lang="el-GR" b="1" dirty="0" smtClean="0">
                <a:solidFill>
                  <a:schemeClr val="tx2"/>
                </a:solidFill>
              </a:rPr>
              <a:t>κυτταροτοξικά</a:t>
            </a:r>
          </a:p>
          <a:p>
            <a:pPr algn="ctr"/>
            <a:r>
              <a:rPr lang="el-GR" b="1" dirty="0" smtClean="0">
                <a:solidFill>
                  <a:schemeClr val="tx2"/>
                </a:solidFill>
              </a:rPr>
              <a:t>Τ λεμφοκύτταρα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977527" y="3886200"/>
            <a:ext cx="192193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tx2"/>
                </a:solidFill>
              </a:rPr>
              <a:t>Εξωγενή αντιγόνα</a:t>
            </a:r>
          </a:p>
          <a:p>
            <a:pPr algn="ctr"/>
            <a:endParaRPr lang="el-GR" b="1" dirty="0" smtClean="0">
              <a:solidFill>
                <a:schemeClr val="tx2"/>
              </a:solidFill>
            </a:endParaRPr>
          </a:p>
          <a:p>
            <a:pPr algn="ctr"/>
            <a:endParaRPr lang="el-GR" b="1" dirty="0" smtClean="0">
              <a:solidFill>
                <a:schemeClr val="tx2"/>
              </a:solidFill>
            </a:endParaRPr>
          </a:p>
          <a:p>
            <a:pPr algn="ctr"/>
            <a:endParaRPr lang="el-GR" b="1" dirty="0" smtClean="0">
              <a:solidFill>
                <a:schemeClr val="tx2"/>
              </a:solidFill>
            </a:endParaRPr>
          </a:p>
          <a:p>
            <a:pPr algn="ctr"/>
            <a:r>
              <a:rPr lang="fr-CH" b="1" dirty="0" smtClean="0">
                <a:solidFill>
                  <a:schemeClr val="tx2"/>
                </a:solidFill>
              </a:rPr>
              <a:t>CD</a:t>
            </a:r>
            <a:r>
              <a:rPr lang="el-GR" b="1" dirty="0" smtClean="0">
                <a:solidFill>
                  <a:schemeClr val="tx2"/>
                </a:solidFill>
              </a:rPr>
              <a:t>4</a:t>
            </a:r>
            <a:r>
              <a:rPr lang="fr-CH" b="1" dirty="0" smtClean="0">
                <a:solidFill>
                  <a:schemeClr val="tx2"/>
                </a:solidFill>
              </a:rPr>
              <a:t>+ </a:t>
            </a:r>
            <a:r>
              <a:rPr lang="el-GR" b="1" dirty="0" smtClean="0">
                <a:solidFill>
                  <a:schemeClr val="tx2"/>
                </a:solidFill>
              </a:rPr>
              <a:t>βοηθητικά</a:t>
            </a:r>
          </a:p>
          <a:p>
            <a:pPr algn="ctr"/>
            <a:r>
              <a:rPr lang="el-GR" b="1" dirty="0" smtClean="0">
                <a:solidFill>
                  <a:schemeClr val="tx2"/>
                </a:solidFill>
              </a:rPr>
              <a:t>Τ λεμφοκύτταρα</a:t>
            </a:r>
          </a:p>
        </p:txBody>
      </p:sp>
      <p:sp>
        <p:nvSpPr>
          <p:cNvPr id="12" name="Flèche vers le bas 11"/>
          <p:cNvSpPr/>
          <p:nvPr/>
        </p:nvSpPr>
        <p:spPr>
          <a:xfrm>
            <a:off x="2286000" y="4343400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Flèche vers le bas 12"/>
          <p:cNvSpPr/>
          <p:nvPr/>
        </p:nvSpPr>
        <p:spPr>
          <a:xfrm>
            <a:off x="6858000" y="4343400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19200" y="1295400"/>
            <a:ext cx="582211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TCR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2971800"/>
            <a:ext cx="132600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MHC-peptide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85782"/>
            <a:ext cx="1905000" cy="669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4572000"/>
            <a:ext cx="4319588" cy="2111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4" name="Picture 2" descr="figure 1-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14400"/>
            <a:ext cx="8531225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figure 1-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0837" y="3659354"/>
            <a:ext cx="3357563" cy="312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Connector 5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234778" y="152400"/>
            <a:ext cx="8172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Αντιγονική παρουσίαση ενδογενών </a:t>
            </a:r>
            <a:r>
              <a:rPr lang="fr-CH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ιικών</a:t>
            </a:r>
            <a:r>
              <a:rPr lang="fr-CH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αντιγόνων στα </a:t>
            </a:r>
            <a:r>
              <a:rPr lang="fr-CH" b="1" dirty="0" smtClean="0">
                <a:latin typeface="Times New Roman" pitchFamily="18" charset="0"/>
                <a:cs typeface="Times New Roman" pitchFamily="18" charset="0"/>
              </a:rPr>
              <a:t>CD8+ T </a:t>
            </a:r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λεμφοκύτταρα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5" name="Picture 2" descr="figure 1-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908582"/>
            <a:ext cx="6311900" cy="564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Connector 3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34778" y="152400"/>
            <a:ext cx="7356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Αντιγονική παρουσίαση εξωγενών αντιγόνων στα </a:t>
            </a:r>
            <a:r>
              <a:rPr lang="fr-CH" b="1" dirty="0" smtClean="0">
                <a:latin typeface="Times New Roman" pitchFamily="18" charset="0"/>
                <a:cs typeface="Times New Roman" pitchFamily="18" charset="0"/>
              </a:rPr>
              <a:t>CD</a:t>
            </a:r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fr-CH" b="1" dirty="0" smtClean="0">
                <a:latin typeface="Times New Roman" pitchFamily="18" charset="0"/>
                <a:cs typeface="Times New Roman" pitchFamily="18" charset="0"/>
              </a:rPr>
              <a:t>+ T </a:t>
            </a:r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λεμφοκύτταρα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3150" y="2133600"/>
            <a:ext cx="1482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Macrophage</a:t>
            </a:r>
            <a:r>
              <a:rPr lang="el-G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fr-CH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CH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l-G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4964668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 lymphocyte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4" name="Picture 3" descr="figure 1-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1358900"/>
            <a:ext cx="8535987" cy="414020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34778" y="152400"/>
            <a:ext cx="7356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Αντιγονική παρουσίαση εξωγενών αντιγόνων στα </a:t>
            </a:r>
            <a:r>
              <a:rPr lang="fr-CH" b="1" dirty="0" smtClean="0">
                <a:latin typeface="Times New Roman" pitchFamily="18" charset="0"/>
                <a:cs typeface="Times New Roman" pitchFamily="18" charset="0"/>
              </a:rPr>
              <a:t>CD</a:t>
            </a:r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fr-CH" b="1" dirty="0" smtClean="0">
                <a:latin typeface="Times New Roman" pitchFamily="18" charset="0"/>
                <a:cs typeface="Times New Roman" pitchFamily="18" charset="0"/>
              </a:rPr>
              <a:t>+ T </a:t>
            </a:r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λεμφοκύτταρα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657600" y="4724400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l-GR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ocuments and Settings\PGFoukas\Desktop\UofATHENS\LESSONS\JANEWAY's IMMUNOBIOLOGY\JPEGs\Chapter 02\figure 2-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100" y="762000"/>
            <a:ext cx="7304848" cy="48006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234778" y="152400"/>
            <a:ext cx="8662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Για την ενεργοποίηση των Τ λεμφοκυττάρων είναι απαραίτητα </a:t>
            </a:r>
            <a:r>
              <a:rPr lang="el-GR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συνδιεγερτικά σήματα</a:t>
            </a:r>
            <a:endParaRPr lang="fr-CH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Documents and Settings\PGFoukas\Desktop\UofATHENS\LESSONS\JANEWAY's IMMUNOBIOLOGY\JPEGs\Chapter 08\figure_08_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52400"/>
            <a:ext cx="4648200" cy="6406141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0" y="609600"/>
            <a:ext cx="385073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Τα ενεργοποιημένα Τ λεμφοκύτταρα</a:t>
            </a:r>
          </a:p>
          <a:p>
            <a:r>
              <a:rPr lang="el-GR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εκφράζουν στην επιφάνειά τους την </a:t>
            </a:r>
          </a:p>
          <a:p>
            <a:r>
              <a:rPr lang="el-GR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πρωτείνη </a:t>
            </a:r>
            <a:r>
              <a:rPr lang="fr-CH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CTLA-4, </a:t>
            </a:r>
            <a:r>
              <a:rPr lang="el-GR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η οποία δεσμέυει </a:t>
            </a:r>
          </a:p>
          <a:p>
            <a:r>
              <a:rPr lang="el-GR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τα μόρια Β7.1, 2 που εκφράζονται στην </a:t>
            </a:r>
          </a:p>
          <a:p>
            <a:r>
              <a:rPr lang="el-GR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επιφάνεια των αντιγονοπαρουσιαστικών</a:t>
            </a:r>
          </a:p>
          <a:p>
            <a:r>
              <a:rPr lang="el-GR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κυττάρων και στέλνει ανασταλτικό </a:t>
            </a:r>
          </a:p>
          <a:p>
            <a:r>
              <a:rPr lang="el-GR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ενδοκυττάριο σήμα</a:t>
            </a:r>
            <a:r>
              <a:rPr lang="fr-CH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για παύση της </a:t>
            </a:r>
          </a:p>
          <a:p>
            <a:r>
              <a:rPr lang="el-GR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κατάστασης ενεργοποίησης.</a:t>
            </a:r>
            <a:endParaRPr lang="fr-CH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èche vers le bas 5"/>
          <p:cNvSpPr/>
          <p:nvPr/>
        </p:nvSpPr>
        <p:spPr>
          <a:xfrm>
            <a:off x="1524000" y="3048000"/>
            <a:ext cx="3048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ZoneTexte 6"/>
          <p:cNvSpPr txBox="1"/>
          <p:nvPr/>
        </p:nvSpPr>
        <p:spPr>
          <a:xfrm>
            <a:off x="914400" y="3810000"/>
            <a:ext cx="1523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Brake</a:t>
            </a:r>
            <a:endParaRPr lang="fr-CH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6306" name="AutoShape 2" descr="Image result for bra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226308" name="AutoShape 4" descr="Image result for bra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pic>
        <p:nvPicPr>
          <p:cNvPr id="2263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495800"/>
            <a:ext cx="173355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8863" y="1981200"/>
            <a:ext cx="4486275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8225" y="76200"/>
            <a:ext cx="70675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3"/>
          <p:cNvCxnSpPr/>
          <p:nvPr/>
        </p:nvCxnSpPr>
        <p:spPr>
          <a:xfrm>
            <a:off x="0" y="16002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25" y="6553200"/>
            <a:ext cx="28479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8225" y="76200"/>
            <a:ext cx="70675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3"/>
          <p:cNvCxnSpPr/>
          <p:nvPr/>
        </p:nvCxnSpPr>
        <p:spPr>
          <a:xfrm>
            <a:off x="0" y="16002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25" y="6553200"/>
            <a:ext cx="28479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1063" y="1729420"/>
            <a:ext cx="7500937" cy="4823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4" name="Picture 2" descr="figure 6-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447800"/>
            <a:ext cx="3098800" cy="457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figure 6-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1953" y="1447800"/>
            <a:ext cx="288904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52400" y="228600"/>
            <a:ext cx="6807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Το ρεπερτόριο των αντισωμάτων και των Τ κυτταρικών υποδοχέων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3" y="76200"/>
            <a:ext cx="6838950" cy="738187"/>
          </a:xfrm>
        </p:spPr>
        <p:txBody>
          <a:bodyPr/>
          <a:lstStyle/>
          <a:p>
            <a:r>
              <a:rPr lang="el-GR" altLang="el-G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Μακροφάγα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066800"/>
            <a:ext cx="8178800" cy="5286375"/>
          </a:xfrm>
        </p:spPr>
        <p:txBody>
          <a:bodyPr/>
          <a:lstStyle/>
          <a:p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οπικοί φρουροί  στις πύλες εισόδου  μικροβίων  </a:t>
            </a:r>
            <a:r>
              <a:rPr lang="el-GR" altLang="el-GR" sz="2000" i="1" dirty="0" smtClean="0">
                <a:latin typeface="Times New Roman" pitchFamily="18" charset="0"/>
                <a:cs typeface="Times New Roman" pitchFamily="18" charset="0"/>
              </a:rPr>
              <a:t>(δέρμα, πνεύμονες, βλεννογόνοι)</a:t>
            </a:r>
          </a:p>
          <a:p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Ενεργοποιούνται μετά από αναγνώριση μέσω επιφανειακών υποδοχέων </a:t>
            </a:r>
            <a:r>
              <a:rPr lang="fr-CH" altLang="el-GR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π.χ. </a:t>
            </a:r>
            <a:r>
              <a:rPr lang="fr-CH" altLang="el-GR" sz="2000" dirty="0" smtClean="0">
                <a:latin typeface="Times New Roman" pitchFamily="18" charset="0"/>
                <a:cs typeface="Times New Roman" pitchFamily="18" charset="0"/>
              </a:rPr>
              <a:t>LPS </a:t>
            </a:r>
            <a:r>
              <a:rPr lang="fr-CH" altLang="el-GR" sz="2000" dirty="0" err="1" smtClean="0">
                <a:latin typeface="Times New Roman" pitchFamily="18" charset="0"/>
                <a:cs typeface="Times New Roman" pitchFamily="18" charset="0"/>
              </a:rPr>
              <a:t>receptor</a:t>
            </a:r>
            <a:r>
              <a:rPr lang="fr-CH" altLang="el-GR" sz="2000" dirty="0" smtClean="0">
                <a:latin typeface="Times New Roman" pitchFamily="18" charset="0"/>
                <a:cs typeface="Times New Roman" pitchFamily="18" charset="0"/>
              </a:rPr>
              <a:t>, mannose </a:t>
            </a:r>
            <a:r>
              <a:rPr lang="fr-CH" altLang="el-GR" sz="2000" dirty="0" err="1" smtClean="0">
                <a:latin typeface="Times New Roman" pitchFamily="18" charset="0"/>
                <a:cs typeface="Times New Roman" pitchFamily="18" charset="0"/>
              </a:rPr>
              <a:t>receptor</a:t>
            </a:r>
            <a:r>
              <a:rPr lang="fr-CH" altLang="el-GR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CH" altLang="el-GR" sz="2000" dirty="0" err="1" smtClean="0">
                <a:latin typeface="Times New Roman" pitchFamily="18" charset="0"/>
                <a:cs typeface="Times New Roman" pitchFamily="18" charset="0"/>
              </a:rPr>
              <a:t>TLRs</a:t>
            </a:r>
            <a:r>
              <a:rPr lang="fr-CH" altLang="el-GR" sz="20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συστατικά του εξωτερικού τοιχώματος μικροβίων </a:t>
            </a:r>
            <a:r>
              <a:rPr lang="el-GR" altLang="el-GR" sz="2000" i="1" dirty="0" smtClean="0">
                <a:latin typeface="Times New Roman" pitchFamily="18" charset="0"/>
                <a:cs typeface="Times New Roman" pitchFamily="18" charset="0"/>
              </a:rPr>
              <a:t>(π.χ. </a:t>
            </a:r>
            <a:r>
              <a:rPr lang="fr-CH" altLang="el-GR" sz="2000" i="1" dirty="0" smtClean="0">
                <a:latin typeface="Times New Roman" pitchFamily="18" charset="0"/>
                <a:cs typeface="Times New Roman" pitchFamily="18" charset="0"/>
              </a:rPr>
              <a:t>LPS, mannose </a:t>
            </a:r>
            <a:r>
              <a:rPr lang="fr-CH" altLang="el-GR" sz="2000" i="1" dirty="0" err="1" smtClean="0">
                <a:latin typeface="Times New Roman" pitchFamily="18" charset="0"/>
                <a:cs typeface="Times New Roman" pitchFamily="18" charset="0"/>
              </a:rPr>
              <a:t>etc</a:t>
            </a:r>
            <a:r>
              <a:rPr lang="el-GR" altLang="el-GR" sz="2000" i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Στην υπερενεργοποιημένη  μορφή  καταστρέφουν τον εισβολέα μέσω φαγοκυττάρωσης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</a:p>
          <a:p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Παράγουν  την  κυτταροκίνη Τ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NF</a:t>
            </a:r>
            <a:r>
              <a:rPr lang="el-GR" altLang="el-GR" sz="2000" i="1" dirty="0" smtClean="0">
                <a:latin typeface="Times New Roman" pitchFamily="18" charset="0"/>
                <a:cs typeface="Times New Roman" pitchFamily="18" charset="0"/>
              </a:rPr>
              <a:t> (ο</a:t>
            </a:r>
            <a:r>
              <a:rPr lang="en-US" altLang="el-GR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l-GR" sz="20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TNF</a:t>
            </a:r>
            <a:r>
              <a:rPr lang="el-GR" altLang="el-GR" sz="20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i="1" dirty="0" smtClean="0">
                <a:latin typeface="Times New Roman" pitchFamily="18" charset="0"/>
                <a:cs typeface="Times New Roman" pitchFamily="18" charset="0"/>
              </a:rPr>
              <a:t>καταστρέφει μολυσμένα κύτταρα από ιούς καθώς και καρκινικά</a:t>
            </a:r>
            <a:r>
              <a:rPr lang="fr-CH" altLang="el-GR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i="1" dirty="0" smtClean="0">
                <a:latin typeface="Times New Roman" pitchFamily="18" charset="0"/>
                <a:cs typeface="Times New Roman" pitchFamily="18" charset="0"/>
              </a:rPr>
              <a:t>κύτταρα και  συμβάλλει στη ενεργοποίηση άλλων ανοσολογικών συντελεστών όπως ΝΚ κύτταρα )</a:t>
            </a:r>
          </a:p>
          <a:p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Ενεργοποιούνται και από την Ι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en-US" altLang="el-GR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altLang="el-GR" sz="2000" dirty="0" smtClean="0">
                <a:latin typeface="Times New Roman" pitchFamily="18" charset="0"/>
                <a:cs typeface="Times New Roman" pitchFamily="18" charset="0"/>
              </a:rPr>
              <a:t>γ</a:t>
            </a:r>
          </a:p>
          <a:p>
            <a:endParaRPr lang="el-GR" altLang="el-G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2145" y="4120735"/>
            <a:ext cx="2539455" cy="273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1009" name="Picture 1" descr="msoF70A8"/>
          <p:cNvPicPr>
            <a:picLocks noChangeAspect="1" noChangeArrowheads="1"/>
          </p:cNvPicPr>
          <p:nvPr/>
        </p:nvPicPr>
        <p:blipFill>
          <a:blip r:embed="rId3" cstate="print"/>
          <a:srcRect l="3391" t="1312" r="9326" b="49269"/>
          <a:stretch>
            <a:fillRect/>
          </a:stretch>
        </p:blipFill>
        <p:spPr bwMode="auto">
          <a:xfrm>
            <a:off x="5715000" y="1066800"/>
            <a:ext cx="2968625" cy="434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334000" y="6400800"/>
            <a:ext cx="2908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From:</a:t>
            </a:r>
            <a:r>
              <a:rPr lang="en-US" sz="1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Historical Atlas of Immunology</a:t>
            </a:r>
            <a:endParaRPr lang="en-US" sz="1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120833" name="Picture 1" descr="mso54F23"/>
          <p:cNvPicPr>
            <a:picLocks noChangeAspect="1" noChangeArrowheads="1"/>
          </p:cNvPicPr>
          <p:nvPr/>
        </p:nvPicPr>
        <p:blipFill>
          <a:blip r:embed="rId4" cstate="print"/>
          <a:srcRect l="1750" t="51892" r="53848" b="755"/>
          <a:stretch>
            <a:fillRect/>
          </a:stretch>
        </p:blipFill>
        <p:spPr bwMode="auto">
          <a:xfrm>
            <a:off x="914399" y="381000"/>
            <a:ext cx="3997817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0"/>
            <a:ext cx="2308453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0274"/>
            <a:ext cx="2362200" cy="681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014391"/>
            <a:ext cx="2843212" cy="193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3581400"/>
            <a:ext cx="3024187" cy="2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1009" name="Picture 1" descr="msoF70A8"/>
          <p:cNvPicPr>
            <a:picLocks noChangeAspect="1" noChangeArrowheads="1"/>
          </p:cNvPicPr>
          <p:nvPr/>
        </p:nvPicPr>
        <p:blipFill>
          <a:blip r:embed="rId3" cstate="print"/>
          <a:srcRect l="3391" t="1312" r="9326" b="49269"/>
          <a:stretch>
            <a:fillRect/>
          </a:stretch>
        </p:blipFill>
        <p:spPr bwMode="auto">
          <a:xfrm>
            <a:off x="5715000" y="1066800"/>
            <a:ext cx="2968625" cy="434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4081" name="Picture 1" descr="msoF70A8"/>
          <p:cNvPicPr>
            <a:picLocks noChangeAspect="1" noChangeArrowheads="1"/>
          </p:cNvPicPr>
          <p:nvPr/>
        </p:nvPicPr>
        <p:blipFill>
          <a:blip r:embed="rId3" cstate="print"/>
          <a:srcRect l="3180" t="52057" r="9431" b="1106"/>
          <a:stretch>
            <a:fillRect/>
          </a:stretch>
        </p:blipFill>
        <p:spPr bwMode="auto">
          <a:xfrm>
            <a:off x="533400" y="381000"/>
            <a:ext cx="4191000" cy="5800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334000" y="6400800"/>
            <a:ext cx="2908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From:</a:t>
            </a:r>
            <a:r>
              <a:rPr lang="en-US" sz="1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Historical Atlas of Immunology</a:t>
            </a:r>
            <a:endParaRPr lang="en-US" sz="1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Clonal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selection theory, Burnet  F.M.,1959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9600" y="1524000"/>
            <a:ext cx="800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Κάθε λεμφοκύτταρο φέρει στην επιφάνειά του πολυάριθμα αντίγραφα ενός μοναδικού υποδοχέα ειδικό για κάποιο ξένο αντιγόνο</a:t>
            </a:r>
          </a:p>
          <a:p>
            <a:endParaRPr lang="el-G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2. Αναγνώριση μέσω του επιφανειακού υποδοχέα και ενδοκυττάρια μεταφορά του σήματος αποτελεί το εναρκτήριο γεγονός της ανοσολογικής απάντησης</a:t>
            </a:r>
          </a:p>
          <a:p>
            <a:endParaRPr lang="el-G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3. Τα λεμφοκύτταρα των οποίων ο επιφανειακός υποδοχέας αναγνωρίζει ίδια (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self)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αντιγόνα εξαλείφονται πρώιμα στη ζωή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6" name="Picture 1" descr="msoF70A8"/>
          <p:cNvPicPr>
            <a:picLocks noChangeAspect="1" noChangeArrowheads="1"/>
          </p:cNvPicPr>
          <p:nvPr/>
        </p:nvPicPr>
        <p:blipFill>
          <a:blip r:embed="rId3" cstate="print"/>
          <a:srcRect l="3180" t="52057" r="9431" b="1106"/>
          <a:stretch>
            <a:fillRect/>
          </a:stretch>
        </p:blipFill>
        <p:spPr bwMode="auto">
          <a:xfrm>
            <a:off x="6934200" y="4104257"/>
            <a:ext cx="1934528" cy="2677543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Clonal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selection theory, Burnet  F.M.,1959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9600" y="1524000"/>
            <a:ext cx="800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l-GR" sz="20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Κάθε λεμφοκύτταρο φέρει στην επιφάνειά του πολυάριθμα αντίγραφα ενός μοναδικού υποδοχέα ειδικό για κάποιο ξένο αντιγόνο</a:t>
            </a:r>
          </a:p>
          <a:p>
            <a:endParaRPr lang="el-GR" sz="2000" dirty="0" smtClean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l-GR" sz="20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Αναγνώριση μέσω του επιφανειακού υποδοχέα και ενδοκυττάρια μεταφορά του σήματος αποτελεί το εναρκτήριο γεγονός της ανοσολογικής απάντησης</a:t>
            </a:r>
          </a:p>
          <a:p>
            <a:endParaRPr lang="el-GR" sz="2000" dirty="0" smtClean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l-GR" sz="20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Τα λεμφοκύτταρα των οποίων ο επιφανειακός υποδοχέας αναγνωρίζει ίδια (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self) </a:t>
            </a:r>
            <a:r>
              <a:rPr lang="el-GR" sz="20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αντιγόνα εξαλείφονται πρώιμα στη ζωή 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6" name="Picture 1" descr="msoF70A8"/>
          <p:cNvPicPr>
            <a:picLocks noChangeAspect="1" noChangeArrowheads="1"/>
          </p:cNvPicPr>
          <p:nvPr/>
        </p:nvPicPr>
        <p:blipFill>
          <a:blip r:embed="rId3" cstate="print"/>
          <a:srcRect l="3180" t="52057" r="9431" b="1106"/>
          <a:stretch>
            <a:fillRect/>
          </a:stretch>
        </p:blipFill>
        <p:spPr bwMode="auto">
          <a:xfrm>
            <a:off x="6934200" y="4104257"/>
            <a:ext cx="1934528" cy="267754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143000"/>
            <a:ext cx="2667000" cy="540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1" descr="mso9A4B0"/>
          <p:cNvPicPr>
            <a:picLocks noChangeAspect="1" noChangeArrowheads="1"/>
          </p:cNvPicPr>
          <p:nvPr/>
        </p:nvPicPr>
        <p:blipFill>
          <a:blip r:embed="rId3" cstate="print"/>
          <a:srcRect l="50267" b="46211"/>
          <a:stretch>
            <a:fillRect/>
          </a:stretch>
        </p:blipFill>
        <p:spPr bwMode="auto">
          <a:xfrm>
            <a:off x="228600" y="152400"/>
            <a:ext cx="2750944" cy="407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2034" name="Picture 2" descr="mso9A4B0"/>
          <p:cNvPicPr>
            <a:picLocks noChangeAspect="1" noChangeArrowheads="1"/>
          </p:cNvPicPr>
          <p:nvPr/>
        </p:nvPicPr>
        <p:blipFill>
          <a:blip r:embed="rId3" cstate="print"/>
          <a:srcRect l="1755" t="57742" r="1245" b="249"/>
          <a:stretch>
            <a:fillRect/>
          </a:stretch>
        </p:blipFill>
        <p:spPr bwMode="auto">
          <a:xfrm>
            <a:off x="3395663" y="3124200"/>
            <a:ext cx="5400674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2400" y="4267200"/>
            <a:ext cx="2908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From:</a:t>
            </a:r>
            <a:r>
              <a:rPr lang="en-US" sz="1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Historical Atlas of Immunology</a:t>
            </a:r>
            <a:endParaRPr lang="en-US" sz="1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11468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685800"/>
            <a:ext cx="5195888" cy="171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4" name="Picture 2" descr="figure 4-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48133"/>
            <a:ext cx="7772400" cy="570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2400" y="228600"/>
            <a:ext cx="3586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Το ρεπερτόριο των αντισωμάτων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4" name="Picture 2" descr="figure 4-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949577"/>
            <a:ext cx="6873875" cy="560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886200" y="2971800"/>
            <a:ext cx="2438400" cy="1524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ZoneTexte 6"/>
          <p:cNvSpPr txBox="1"/>
          <p:nvPr/>
        </p:nvSpPr>
        <p:spPr>
          <a:xfrm>
            <a:off x="3124200" y="358140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latin typeface="Times New Roman" pitchFamily="18" charset="0"/>
                <a:cs typeface="Times New Roman" pitchFamily="18" charset="0"/>
              </a:rPr>
              <a:t>TCR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152400" y="228600"/>
            <a:ext cx="6807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Το ρεπερτόριο των αντισωμάτων και των Τ κυτταρικών υποδοχέων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4" name="Picture 2" descr="figure 4-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08444"/>
            <a:ext cx="7315200" cy="5649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2400" y="228600"/>
            <a:ext cx="6807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Το ρεπερτόριο των αντισωμάτων και των Τ κυτταρικών υποδοχέων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838200"/>
            <a:ext cx="4876800" cy="296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15074" y="4714126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4056" y="3962400"/>
            <a:ext cx="3986544" cy="277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Straight Connector 12"/>
          <p:cNvCxnSpPr/>
          <p:nvPr/>
        </p:nvCxnSpPr>
        <p:spPr>
          <a:xfrm rot="5400000">
            <a:off x="3124200" y="5410200"/>
            <a:ext cx="25908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5" name="Picture 2" descr="figure 4-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3218" y="3886200"/>
            <a:ext cx="394158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Connector 8"/>
          <p:cNvCxnSpPr/>
          <p:nvPr/>
        </p:nvCxnSpPr>
        <p:spPr>
          <a:xfrm rot="10800000" flipV="1">
            <a:off x="1054925" y="3048000"/>
            <a:ext cx="1143000" cy="762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3493324" y="3188525"/>
            <a:ext cx="838200" cy="533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H="1">
            <a:off x="3695700" y="3314700"/>
            <a:ext cx="1524000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172200" y="2895600"/>
            <a:ext cx="2209800" cy="1143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104" y="1905000"/>
            <a:ext cx="1879600" cy="14097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3" y="76200"/>
            <a:ext cx="6838950" cy="738187"/>
          </a:xfrm>
        </p:spPr>
        <p:txBody>
          <a:bodyPr/>
          <a:lstStyle/>
          <a:p>
            <a:r>
              <a:rPr lang="el-GR" altLang="el-G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Μακροφάγα</a:t>
            </a:r>
          </a:p>
        </p:txBody>
      </p:sp>
      <p:cxnSp>
        <p:nvCxnSpPr>
          <p:cNvPr id="4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6455944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838200"/>
            <a:ext cx="248602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271" y="4724400"/>
            <a:ext cx="1583129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300163"/>
            <a:ext cx="800100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2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6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53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4354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Fig 6.6a.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514600" cy="263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6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53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4354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Fig 6.6a.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514600" cy="263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28" name="Picture 4" descr="C:\Documents and Settings\PGFoukas\Desktop\UofATHENS\LESSONS\JANEWAY's IMMUNOBIOLOGY\JPEGs\Chapter 02\figure 2-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1600" y="3124199"/>
            <a:ext cx="4979248" cy="3272263"/>
          </a:xfrm>
          <a:prstGeom prst="rect">
            <a:avLst/>
          </a:prstGeom>
          <a:noFill/>
        </p:spPr>
      </p:pic>
      <p:sp>
        <p:nvSpPr>
          <p:cNvPr id="29" name="Oval 28"/>
          <p:cNvSpPr/>
          <p:nvPr/>
        </p:nvSpPr>
        <p:spPr>
          <a:xfrm>
            <a:off x="5943600" y="1905000"/>
            <a:ext cx="609600" cy="609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rot="10800000" flipV="1">
            <a:off x="1981200" y="2057400"/>
            <a:ext cx="3886200" cy="914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6096000" y="2819400"/>
            <a:ext cx="45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0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7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5378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72200" y="2971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477000" y="32004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172200" y="31242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943600" y="32004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324600" y="3276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Forme libre 35"/>
          <p:cNvSpPr/>
          <p:nvPr/>
        </p:nvSpPr>
        <p:spPr>
          <a:xfrm>
            <a:off x="5475383" y="3183875"/>
            <a:ext cx="352540" cy="451691"/>
          </a:xfrm>
          <a:custGeom>
            <a:avLst/>
            <a:gdLst>
              <a:gd name="connsiteX0" fmla="*/ 154236 w 352540"/>
              <a:gd name="connsiteY0" fmla="*/ 176270 h 451691"/>
              <a:gd name="connsiteX1" fmla="*/ 143219 w 352540"/>
              <a:gd name="connsiteY1" fmla="*/ 220337 h 451691"/>
              <a:gd name="connsiteX2" fmla="*/ 0 w 352540"/>
              <a:gd name="connsiteY2" fmla="*/ 242371 h 451691"/>
              <a:gd name="connsiteX3" fmla="*/ 33051 w 352540"/>
              <a:gd name="connsiteY3" fmla="*/ 231354 h 451691"/>
              <a:gd name="connsiteX4" fmla="*/ 110169 w 352540"/>
              <a:gd name="connsiteY4" fmla="*/ 220337 h 451691"/>
              <a:gd name="connsiteX5" fmla="*/ 143219 w 352540"/>
              <a:gd name="connsiteY5" fmla="*/ 198303 h 451691"/>
              <a:gd name="connsiteX6" fmla="*/ 99152 w 352540"/>
              <a:gd name="connsiteY6" fmla="*/ 143219 h 451691"/>
              <a:gd name="connsiteX7" fmla="*/ 44068 w 352540"/>
              <a:gd name="connsiteY7" fmla="*/ 88135 h 451691"/>
              <a:gd name="connsiteX8" fmla="*/ 22034 w 352540"/>
              <a:gd name="connsiteY8" fmla="*/ 55084 h 451691"/>
              <a:gd name="connsiteX9" fmla="*/ 55084 w 352540"/>
              <a:gd name="connsiteY9" fmla="*/ 77118 h 451691"/>
              <a:gd name="connsiteX10" fmla="*/ 88135 w 352540"/>
              <a:gd name="connsiteY10" fmla="*/ 110168 h 451691"/>
              <a:gd name="connsiteX11" fmla="*/ 121186 w 352540"/>
              <a:gd name="connsiteY11" fmla="*/ 121185 h 451691"/>
              <a:gd name="connsiteX12" fmla="*/ 165253 w 352540"/>
              <a:gd name="connsiteY12" fmla="*/ 143219 h 451691"/>
              <a:gd name="connsiteX13" fmla="*/ 198304 w 352540"/>
              <a:gd name="connsiteY13" fmla="*/ 77118 h 451691"/>
              <a:gd name="connsiteX14" fmla="*/ 209321 w 352540"/>
              <a:gd name="connsiteY14" fmla="*/ 22033 h 451691"/>
              <a:gd name="connsiteX15" fmla="*/ 242371 w 352540"/>
              <a:gd name="connsiteY15" fmla="*/ 0 h 451691"/>
              <a:gd name="connsiteX16" fmla="*/ 264405 w 352540"/>
              <a:gd name="connsiteY16" fmla="*/ 44067 h 451691"/>
              <a:gd name="connsiteX17" fmla="*/ 209321 w 352540"/>
              <a:gd name="connsiteY17" fmla="*/ 99152 h 451691"/>
              <a:gd name="connsiteX18" fmla="*/ 198304 w 352540"/>
              <a:gd name="connsiteY18" fmla="*/ 132202 h 451691"/>
              <a:gd name="connsiteX19" fmla="*/ 220337 w 352540"/>
              <a:gd name="connsiteY19" fmla="*/ 165253 h 451691"/>
              <a:gd name="connsiteX20" fmla="*/ 297456 w 352540"/>
              <a:gd name="connsiteY20" fmla="*/ 198303 h 451691"/>
              <a:gd name="connsiteX21" fmla="*/ 319489 w 352540"/>
              <a:gd name="connsiteY21" fmla="*/ 231354 h 451691"/>
              <a:gd name="connsiteX22" fmla="*/ 352540 w 352540"/>
              <a:gd name="connsiteY22" fmla="*/ 264405 h 451691"/>
              <a:gd name="connsiteX23" fmla="*/ 319489 w 352540"/>
              <a:gd name="connsiteY23" fmla="*/ 253388 h 451691"/>
              <a:gd name="connsiteX24" fmla="*/ 275422 w 352540"/>
              <a:gd name="connsiteY24" fmla="*/ 242371 h 451691"/>
              <a:gd name="connsiteX25" fmla="*/ 209321 w 352540"/>
              <a:gd name="connsiteY25" fmla="*/ 209320 h 451691"/>
              <a:gd name="connsiteX26" fmla="*/ 187287 w 352540"/>
              <a:gd name="connsiteY26" fmla="*/ 275421 h 451691"/>
              <a:gd name="connsiteX27" fmla="*/ 143219 w 352540"/>
              <a:gd name="connsiteY27" fmla="*/ 451691 h 451691"/>
              <a:gd name="connsiteX28" fmla="*/ 99152 w 352540"/>
              <a:gd name="connsiteY28" fmla="*/ 440674 h 451691"/>
              <a:gd name="connsiteX29" fmla="*/ 132203 w 352540"/>
              <a:gd name="connsiteY29" fmla="*/ 352539 h 451691"/>
              <a:gd name="connsiteX30" fmla="*/ 165253 w 352540"/>
              <a:gd name="connsiteY30" fmla="*/ 341523 h 451691"/>
              <a:gd name="connsiteX31" fmla="*/ 176270 w 352540"/>
              <a:gd name="connsiteY31" fmla="*/ 275421 h 451691"/>
              <a:gd name="connsiteX32" fmla="*/ 143219 w 352540"/>
              <a:gd name="connsiteY32" fmla="*/ 264405 h 451691"/>
              <a:gd name="connsiteX33" fmla="*/ 154236 w 352540"/>
              <a:gd name="connsiteY33" fmla="*/ 176270 h 45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52540" h="451691">
                <a:moveTo>
                  <a:pt x="154236" y="176270"/>
                </a:moveTo>
                <a:cubicBezTo>
                  <a:pt x="150564" y="190959"/>
                  <a:pt x="149183" y="206420"/>
                  <a:pt x="143219" y="220337"/>
                </a:cubicBezTo>
                <a:cubicBezTo>
                  <a:pt x="113994" y="288530"/>
                  <a:pt x="87480" y="250324"/>
                  <a:pt x="0" y="242371"/>
                </a:cubicBezTo>
                <a:cubicBezTo>
                  <a:pt x="11017" y="238699"/>
                  <a:pt x="21664" y="233632"/>
                  <a:pt x="33051" y="231354"/>
                </a:cubicBezTo>
                <a:cubicBezTo>
                  <a:pt x="58514" y="226261"/>
                  <a:pt x="85297" y="227799"/>
                  <a:pt x="110169" y="220337"/>
                </a:cubicBezTo>
                <a:cubicBezTo>
                  <a:pt x="122851" y="216532"/>
                  <a:pt x="132202" y="205648"/>
                  <a:pt x="143219" y="198303"/>
                </a:cubicBezTo>
                <a:cubicBezTo>
                  <a:pt x="121773" y="133962"/>
                  <a:pt x="148983" y="193050"/>
                  <a:pt x="99152" y="143219"/>
                </a:cubicBezTo>
                <a:cubicBezTo>
                  <a:pt x="25707" y="69774"/>
                  <a:pt x="132200" y="146889"/>
                  <a:pt x="44068" y="88135"/>
                </a:cubicBezTo>
                <a:cubicBezTo>
                  <a:pt x="36723" y="77118"/>
                  <a:pt x="12672" y="64447"/>
                  <a:pt x="22034" y="55084"/>
                </a:cubicBezTo>
                <a:cubicBezTo>
                  <a:pt x="31396" y="45721"/>
                  <a:pt x="44912" y="68642"/>
                  <a:pt x="55084" y="77118"/>
                </a:cubicBezTo>
                <a:cubicBezTo>
                  <a:pt x="67053" y="87092"/>
                  <a:pt x="75171" y="101526"/>
                  <a:pt x="88135" y="110168"/>
                </a:cubicBezTo>
                <a:cubicBezTo>
                  <a:pt x="97798" y="116610"/>
                  <a:pt x="110512" y="116610"/>
                  <a:pt x="121186" y="121185"/>
                </a:cubicBezTo>
                <a:cubicBezTo>
                  <a:pt x="136281" y="127654"/>
                  <a:pt x="150564" y="135874"/>
                  <a:pt x="165253" y="143219"/>
                </a:cubicBezTo>
                <a:cubicBezTo>
                  <a:pt x="186794" y="110908"/>
                  <a:pt x="189182" y="113606"/>
                  <a:pt x="198304" y="77118"/>
                </a:cubicBezTo>
                <a:cubicBezTo>
                  <a:pt x="202846" y="58952"/>
                  <a:pt x="200031" y="38291"/>
                  <a:pt x="209321" y="22033"/>
                </a:cubicBezTo>
                <a:cubicBezTo>
                  <a:pt x="215890" y="10537"/>
                  <a:pt x="231354" y="7344"/>
                  <a:pt x="242371" y="0"/>
                </a:cubicBezTo>
                <a:cubicBezTo>
                  <a:pt x="249716" y="14689"/>
                  <a:pt x="264405" y="27644"/>
                  <a:pt x="264405" y="44067"/>
                </a:cubicBezTo>
                <a:cubicBezTo>
                  <a:pt x="264405" y="89446"/>
                  <a:pt x="238699" y="89359"/>
                  <a:pt x="209321" y="99152"/>
                </a:cubicBezTo>
                <a:cubicBezTo>
                  <a:pt x="205649" y="110169"/>
                  <a:pt x="196395" y="120747"/>
                  <a:pt x="198304" y="132202"/>
                </a:cubicBezTo>
                <a:cubicBezTo>
                  <a:pt x="200481" y="145262"/>
                  <a:pt x="210974" y="155890"/>
                  <a:pt x="220337" y="165253"/>
                </a:cubicBezTo>
                <a:cubicBezTo>
                  <a:pt x="245696" y="190612"/>
                  <a:pt x="263746" y="189876"/>
                  <a:pt x="297456" y="198303"/>
                </a:cubicBezTo>
                <a:cubicBezTo>
                  <a:pt x="304800" y="209320"/>
                  <a:pt x="311013" y="221182"/>
                  <a:pt x="319489" y="231354"/>
                </a:cubicBezTo>
                <a:cubicBezTo>
                  <a:pt x="329463" y="243323"/>
                  <a:pt x="352540" y="248825"/>
                  <a:pt x="352540" y="264405"/>
                </a:cubicBezTo>
                <a:cubicBezTo>
                  <a:pt x="352540" y="276018"/>
                  <a:pt x="330655" y="256578"/>
                  <a:pt x="319489" y="253388"/>
                </a:cubicBezTo>
                <a:cubicBezTo>
                  <a:pt x="304930" y="249228"/>
                  <a:pt x="290111" y="246043"/>
                  <a:pt x="275422" y="242371"/>
                </a:cubicBezTo>
                <a:cubicBezTo>
                  <a:pt x="266545" y="230535"/>
                  <a:pt x="240095" y="166236"/>
                  <a:pt x="209321" y="209320"/>
                </a:cubicBezTo>
                <a:cubicBezTo>
                  <a:pt x="195821" y="228219"/>
                  <a:pt x="187287" y="275421"/>
                  <a:pt x="187287" y="275421"/>
                </a:cubicBezTo>
                <a:cubicBezTo>
                  <a:pt x="184522" y="316895"/>
                  <a:pt x="226745" y="451691"/>
                  <a:pt x="143219" y="451691"/>
                </a:cubicBezTo>
                <a:cubicBezTo>
                  <a:pt x="128078" y="451691"/>
                  <a:pt x="113841" y="444346"/>
                  <a:pt x="99152" y="440674"/>
                </a:cubicBezTo>
                <a:cubicBezTo>
                  <a:pt x="105124" y="410814"/>
                  <a:pt x="105186" y="374153"/>
                  <a:pt x="132203" y="352539"/>
                </a:cubicBezTo>
                <a:cubicBezTo>
                  <a:pt x="141271" y="345285"/>
                  <a:pt x="154236" y="345195"/>
                  <a:pt x="165253" y="341523"/>
                </a:cubicBezTo>
                <a:cubicBezTo>
                  <a:pt x="179860" y="319612"/>
                  <a:pt x="203638" y="302788"/>
                  <a:pt x="176270" y="275421"/>
                </a:cubicBezTo>
                <a:cubicBezTo>
                  <a:pt x="168058" y="267210"/>
                  <a:pt x="154236" y="268077"/>
                  <a:pt x="143219" y="264405"/>
                </a:cubicBezTo>
                <a:lnTo>
                  <a:pt x="154236" y="17627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7" name="Ellipse 36"/>
          <p:cNvSpPr/>
          <p:nvPr/>
        </p:nvSpPr>
        <p:spPr>
          <a:xfrm>
            <a:off x="5791200" y="3352800"/>
            <a:ext cx="45719" cy="762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8" name="ZoneTexte 37"/>
          <p:cNvSpPr txBox="1"/>
          <p:nvPr/>
        </p:nvSpPr>
        <p:spPr>
          <a:xfrm>
            <a:off x="5671851" y="3636485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FFFF00"/>
                </a:solidFill>
              </a:rPr>
              <a:t>Ag</a:t>
            </a:r>
            <a:endParaRPr lang="fr-CH" dirty="0">
              <a:solidFill>
                <a:srgbClr val="FFFF00"/>
              </a:solidFill>
            </a:endParaRPr>
          </a:p>
        </p:txBody>
      </p:sp>
      <p:cxnSp>
        <p:nvCxnSpPr>
          <p:cNvPr id="40" name="Connecteur droit avec flèche 39"/>
          <p:cNvCxnSpPr/>
          <p:nvPr/>
        </p:nvCxnSpPr>
        <p:spPr>
          <a:xfrm flipH="1" flipV="1">
            <a:off x="5812315" y="3440017"/>
            <a:ext cx="762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4953000" y="3352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latin typeface="Times New Roman" pitchFamily="18" charset="0"/>
                <a:cs typeface="Times New Roman" pitchFamily="18" charset="0"/>
              </a:rPr>
              <a:t>FDC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5628702" y="3200400"/>
            <a:ext cx="45719" cy="762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3" name="Ellipse 42"/>
          <p:cNvSpPr/>
          <p:nvPr/>
        </p:nvSpPr>
        <p:spPr>
          <a:xfrm>
            <a:off x="5638800" y="3505200"/>
            <a:ext cx="45719" cy="762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4" name="Ellipse 43"/>
          <p:cNvSpPr/>
          <p:nvPr/>
        </p:nvSpPr>
        <p:spPr>
          <a:xfrm>
            <a:off x="5486400" y="3352800"/>
            <a:ext cx="45719" cy="762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5" name="Oval 29"/>
          <p:cNvSpPr/>
          <p:nvPr/>
        </p:nvSpPr>
        <p:spPr>
          <a:xfrm>
            <a:off x="6019800" y="3352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0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7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5378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72200" y="2971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477000" y="32004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172200" y="31242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943600" y="32004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324600" y="3276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Forme libre 35"/>
          <p:cNvSpPr/>
          <p:nvPr/>
        </p:nvSpPr>
        <p:spPr>
          <a:xfrm>
            <a:off x="5475383" y="3183875"/>
            <a:ext cx="352540" cy="451691"/>
          </a:xfrm>
          <a:custGeom>
            <a:avLst/>
            <a:gdLst>
              <a:gd name="connsiteX0" fmla="*/ 154236 w 352540"/>
              <a:gd name="connsiteY0" fmla="*/ 176270 h 451691"/>
              <a:gd name="connsiteX1" fmla="*/ 143219 w 352540"/>
              <a:gd name="connsiteY1" fmla="*/ 220337 h 451691"/>
              <a:gd name="connsiteX2" fmla="*/ 0 w 352540"/>
              <a:gd name="connsiteY2" fmla="*/ 242371 h 451691"/>
              <a:gd name="connsiteX3" fmla="*/ 33051 w 352540"/>
              <a:gd name="connsiteY3" fmla="*/ 231354 h 451691"/>
              <a:gd name="connsiteX4" fmla="*/ 110169 w 352540"/>
              <a:gd name="connsiteY4" fmla="*/ 220337 h 451691"/>
              <a:gd name="connsiteX5" fmla="*/ 143219 w 352540"/>
              <a:gd name="connsiteY5" fmla="*/ 198303 h 451691"/>
              <a:gd name="connsiteX6" fmla="*/ 99152 w 352540"/>
              <a:gd name="connsiteY6" fmla="*/ 143219 h 451691"/>
              <a:gd name="connsiteX7" fmla="*/ 44068 w 352540"/>
              <a:gd name="connsiteY7" fmla="*/ 88135 h 451691"/>
              <a:gd name="connsiteX8" fmla="*/ 22034 w 352540"/>
              <a:gd name="connsiteY8" fmla="*/ 55084 h 451691"/>
              <a:gd name="connsiteX9" fmla="*/ 55084 w 352540"/>
              <a:gd name="connsiteY9" fmla="*/ 77118 h 451691"/>
              <a:gd name="connsiteX10" fmla="*/ 88135 w 352540"/>
              <a:gd name="connsiteY10" fmla="*/ 110168 h 451691"/>
              <a:gd name="connsiteX11" fmla="*/ 121186 w 352540"/>
              <a:gd name="connsiteY11" fmla="*/ 121185 h 451691"/>
              <a:gd name="connsiteX12" fmla="*/ 165253 w 352540"/>
              <a:gd name="connsiteY12" fmla="*/ 143219 h 451691"/>
              <a:gd name="connsiteX13" fmla="*/ 198304 w 352540"/>
              <a:gd name="connsiteY13" fmla="*/ 77118 h 451691"/>
              <a:gd name="connsiteX14" fmla="*/ 209321 w 352540"/>
              <a:gd name="connsiteY14" fmla="*/ 22033 h 451691"/>
              <a:gd name="connsiteX15" fmla="*/ 242371 w 352540"/>
              <a:gd name="connsiteY15" fmla="*/ 0 h 451691"/>
              <a:gd name="connsiteX16" fmla="*/ 264405 w 352540"/>
              <a:gd name="connsiteY16" fmla="*/ 44067 h 451691"/>
              <a:gd name="connsiteX17" fmla="*/ 209321 w 352540"/>
              <a:gd name="connsiteY17" fmla="*/ 99152 h 451691"/>
              <a:gd name="connsiteX18" fmla="*/ 198304 w 352540"/>
              <a:gd name="connsiteY18" fmla="*/ 132202 h 451691"/>
              <a:gd name="connsiteX19" fmla="*/ 220337 w 352540"/>
              <a:gd name="connsiteY19" fmla="*/ 165253 h 451691"/>
              <a:gd name="connsiteX20" fmla="*/ 297456 w 352540"/>
              <a:gd name="connsiteY20" fmla="*/ 198303 h 451691"/>
              <a:gd name="connsiteX21" fmla="*/ 319489 w 352540"/>
              <a:gd name="connsiteY21" fmla="*/ 231354 h 451691"/>
              <a:gd name="connsiteX22" fmla="*/ 352540 w 352540"/>
              <a:gd name="connsiteY22" fmla="*/ 264405 h 451691"/>
              <a:gd name="connsiteX23" fmla="*/ 319489 w 352540"/>
              <a:gd name="connsiteY23" fmla="*/ 253388 h 451691"/>
              <a:gd name="connsiteX24" fmla="*/ 275422 w 352540"/>
              <a:gd name="connsiteY24" fmla="*/ 242371 h 451691"/>
              <a:gd name="connsiteX25" fmla="*/ 209321 w 352540"/>
              <a:gd name="connsiteY25" fmla="*/ 209320 h 451691"/>
              <a:gd name="connsiteX26" fmla="*/ 187287 w 352540"/>
              <a:gd name="connsiteY26" fmla="*/ 275421 h 451691"/>
              <a:gd name="connsiteX27" fmla="*/ 143219 w 352540"/>
              <a:gd name="connsiteY27" fmla="*/ 451691 h 451691"/>
              <a:gd name="connsiteX28" fmla="*/ 99152 w 352540"/>
              <a:gd name="connsiteY28" fmla="*/ 440674 h 451691"/>
              <a:gd name="connsiteX29" fmla="*/ 132203 w 352540"/>
              <a:gd name="connsiteY29" fmla="*/ 352539 h 451691"/>
              <a:gd name="connsiteX30" fmla="*/ 165253 w 352540"/>
              <a:gd name="connsiteY30" fmla="*/ 341523 h 451691"/>
              <a:gd name="connsiteX31" fmla="*/ 176270 w 352540"/>
              <a:gd name="connsiteY31" fmla="*/ 275421 h 451691"/>
              <a:gd name="connsiteX32" fmla="*/ 143219 w 352540"/>
              <a:gd name="connsiteY32" fmla="*/ 264405 h 451691"/>
              <a:gd name="connsiteX33" fmla="*/ 154236 w 352540"/>
              <a:gd name="connsiteY33" fmla="*/ 176270 h 45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52540" h="451691">
                <a:moveTo>
                  <a:pt x="154236" y="176270"/>
                </a:moveTo>
                <a:cubicBezTo>
                  <a:pt x="150564" y="190959"/>
                  <a:pt x="149183" y="206420"/>
                  <a:pt x="143219" y="220337"/>
                </a:cubicBezTo>
                <a:cubicBezTo>
                  <a:pt x="113994" y="288530"/>
                  <a:pt x="87480" y="250324"/>
                  <a:pt x="0" y="242371"/>
                </a:cubicBezTo>
                <a:cubicBezTo>
                  <a:pt x="11017" y="238699"/>
                  <a:pt x="21664" y="233632"/>
                  <a:pt x="33051" y="231354"/>
                </a:cubicBezTo>
                <a:cubicBezTo>
                  <a:pt x="58514" y="226261"/>
                  <a:pt x="85297" y="227799"/>
                  <a:pt x="110169" y="220337"/>
                </a:cubicBezTo>
                <a:cubicBezTo>
                  <a:pt x="122851" y="216532"/>
                  <a:pt x="132202" y="205648"/>
                  <a:pt x="143219" y="198303"/>
                </a:cubicBezTo>
                <a:cubicBezTo>
                  <a:pt x="121773" y="133962"/>
                  <a:pt x="148983" y="193050"/>
                  <a:pt x="99152" y="143219"/>
                </a:cubicBezTo>
                <a:cubicBezTo>
                  <a:pt x="25707" y="69774"/>
                  <a:pt x="132200" y="146889"/>
                  <a:pt x="44068" y="88135"/>
                </a:cubicBezTo>
                <a:cubicBezTo>
                  <a:pt x="36723" y="77118"/>
                  <a:pt x="12672" y="64447"/>
                  <a:pt x="22034" y="55084"/>
                </a:cubicBezTo>
                <a:cubicBezTo>
                  <a:pt x="31396" y="45721"/>
                  <a:pt x="44912" y="68642"/>
                  <a:pt x="55084" y="77118"/>
                </a:cubicBezTo>
                <a:cubicBezTo>
                  <a:pt x="67053" y="87092"/>
                  <a:pt x="75171" y="101526"/>
                  <a:pt x="88135" y="110168"/>
                </a:cubicBezTo>
                <a:cubicBezTo>
                  <a:pt x="97798" y="116610"/>
                  <a:pt x="110512" y="116610"/>
                  <a:pt x="121186" y="121185"/>
                </a:cubicBezTo>
                <a:cubicBezTo>
                  <a:pt x="136281" y="127654"/>
                  <a:pt x="150564" y="135874"/>
                  <a:pt x="165253" y="143219"/>
                </a:cubicBezTo>
                <a:cubicBezTo>
                  <a:pt x="186794" y="110908"/>
                  <a:pt x="189182" y="113606"/>
                  <a:pt x="198304" y="77118"/>
                </a:cubicBezTo>
                <a:cubicBezTo>
                  <a:pt x="202846" y="58952"/>
                  <a:pt x="200031" y="38291"/>
                  <a:pt x="209321" y="22033"/>
                </a:cubicBezTo>
                <a:cubicBezTo>
                  <a:pt x="215890" y="10537"/>
                  <a:pt x="231354" y="7344"/>
                  <a:pt x="242371" y="0"/>
                </a:cubicBezTo>
                <a:cubicBezTo>
                  <a:pt x="249716" y="14689"/>
                  <a:pt x="264405" y="27644"/>
                  <a:pt x="264405" y="44067"/>
                </a:cubicBezTo>
                <a:cubicBezTo>
                  <a:pt x="264405" y="89446"/>
                  <a:pt x="238699" y="89359"/>
                  <a:pt x="209321" y="99152"/>
                </a:cubicBezTo>
                <a:cubicBezTo>
                  <a:pt x="205649" y="110169"/>
                  <a:pt x="196395" y="120747"/>
                  <a:pt x="198304" y="132202"/>
                </a:cubicBezTo>
                <a:cubicBezTo>
                  <a:pt x="200481" y="145262"/>
                  <a:pt x="210974" y="155890"/>
                  <a:pt x="220337" y="165253"/>
                </a:cubicBezTo>
                <a:cubicBezTo>
                  <a:pt x="245696" y="190612"/>
                  <a:pt x="263746" y="189876"/>
                  <a:pt x="297456" y="198303"/>
                </a:cubicBezTo>
                <a:cubicBezTo>
                  <a:pt x="304800" y="209320"/>
                  <a:pt x="311013" y="221182"/>
                  <a:pt x="319489" y="231354"/>
                </a:cubicBezTo>
                <a:cubicBezTo>
                  <a:pt x="329463" y="243323"/>
                  <a:pt x="352540" y="248825"/>
                  <a:pt x="352540" y="264405"/>
                </a:cubicBezTo>
                <a:cubicBezTo>
                  <a:pt x="352540" y="276018"/>
                  <a:pt x="330655" y="256578"/>
                  <a:pt x="319489" y="253388"/>
                </a:cubicBezTo>
                <a:cubicBezTo>
                  <a:pt x="304930" y="249228"/>
                  <a:pt x="290111" y="246043"/>
                  <a:pt x="275422" y="242371"/>
                </a:cubicBezTo>
                <a:cubicBezTo>
                  <a:pt x="266545" y="230535"/>
                  <a:pt x="240095" y="166236"/>
                  <a:pt x="209321" y="209320"/>
                </a:cubicBezTo>
                <a:cubicBezTo>
                  <a:pt x="195821" y="228219"/>
                  <a:pt x="187287" y="275421"/>
                  <a:pt x="187287" y="275421"/>
                </a:cubicBezTo>
                <a:cubicBezTo>
                  <a:pt x="184522" y="316895"/>
                  <a:pt x="226745" y="451691"/>
                  <a:pt x="143219" y="451691"/>
                </a:cubicBezTo>
                <a:cubicBezTo>
                  <a:pt x="128078" y="451691"/>
                  <a:pt x="113841" y="444346"/>
                  <a:pt x="99152" y="440674"/>
                </a:cubicBezTo>
                <a:cubicBezTo>
                  <a:pt x="105124" y="410814"/>
                  <a:pt x="105186" y="374153"/>
                  <a:pt x="132203" y="352539"/>
                </a:cubicBezTo>
                <a:cubicBezTo>
                  <a:pt x="141271" y="345285"/>
                  <a:pt x="154236" y="345195"/>
                  <a:pt x="165253" y="341523"/>
                </a:cubicBezTo>
                <a:cubicBezTo>
                  <a:pt x="179860" y="319612"/>
                  <a:pt x="203638" y="302788"/>
                  <a:pt x="176270" y="275421"/>
                </a:cubicBezTo>
                <a:cubicBezTo>
                  <a:pt x="168058" y="267210"/>
                  <a:pt x="154236" y="268077"/>
                  <a:pt x="143219" y="264405"/>
                </a:cubicBezTo>
                <a:lnTo>
                  <a:pt x="154236" y="17627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7" name="Ellipse 36"/>
          <p:cNvSpPr/>
          <p:nvPr/>
        </p:nvSpPr>
        <p:spPr>
          <a:xfrm>
            <a:off x="5791200" y="3352800"/>
            <a:ext cx="45719" cy="762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8" name="ZoneTexte 37"/>
          <p:cNvSpPr txBox="1"/>
          <p:nvPr/>
        </p:nvSpPr>
        <p:spPr>
          <a:xfrm>
            <a:off x="5671851" y="3636485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FFFF00"/>
                </a:solidFill>
              </a:rPr>
              <a:t>Ag</a:t>
            </a:r>
            <a:endParaRPr lang="fr-CH" dirty="0">
              <a:solidFill>
                <a:srgbClr val="FFFF00"/>
              </a:solidFill>
            </a:endParaRPr>
          </a:p>
        </p:txBody>
      </p:sp>
      <p:cxnSp>
        <p:nvCxnSpPr>
          <p:cNvPr id="40" name="Connecteur droit avec flèche 39"/>
          <p:cNvCxnSpPr/>
          <p:nvPr/>
        </p:nvCxnSpPr>
        <p:spPr>
          <a:xfrm flipH="1" flipV="1">
            <a:off x="5812315" y="3440017"/>
            <a:ext cx="762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4953000" y="3352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latin typeface="Times New Roman" pitchFamily="18" charset="0"/>
                <a:cs typeface="Times New Roman" pitchFamily="18" charset="0"/>
              </a:rPr>
              <a:t>FDC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5628702" y="3200400"/>
            <a:ext cx="45719" cy="762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3" name="Ellipse 42"/>
          <p:cNvSpPr/>
          <p:nvPr/>
        </p:nvSpPr>
        <p:spPr>
          <a:xfrm>
            <a:off x="5638800" y="3505200"/>
            <a:ext cx="45719" cy="762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4" name="Ellipse 43"/>
          <p:cNvSpPr/>
          <p:nvPr/>
        </p:nvSpPr>
        <p:spPr>
          <a:xfrm>
            <a:off x="5486400" y="3352800"/>
            <a:ext cx="45719" cy="762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514600"/>
            <a:ext cx="4957763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" name="Straight Connector 28"/>
          <p:cNvCxnSpPr/>
          <p:nvPr/>
        </p:nvCxnSpPr>
        <p:spPr>
          <a:xfrm>
            <a:off x="5029200" y="2514600"/>
            <a:ext cx="990600" cy="381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30"/>
          <p:cNvCxnSpPr/>
          <p:nvPr/>
        </p:nvCxnSpPr>
        <p:spPr>
          <a:xfrm rot="5400000">
            <a:off x="4533900" y="4152900"/>
            <a:ext cx="2286000" cy="1295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Oval 29"/>
          <p:cNvSpPr/>
          <p:nvPr/>
        </p:nvSpPr>
        <p:spPr>
          <a:xfrm>
            <a:off x="6019800" y="3352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79234" y="2590800"/>
            <a:ext cx="1600200" cy="304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9" name="Rectangle 48"/>
          <p:cNvSpPr/>
          <p:nvPr/>
        </p:nvSpPr>
        <p:spPr>
          <a:xfrm>
            <a:off x="2590800" y="2590800"/>
            <a:ext cx="1905000" cy="3048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>
              <a:solidFill>
                <a:srgbClr val="FFC00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044766" y="5235766"/>
            <a:ext cx="609600" cy="304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1" name="Rectangle 50"/>
          <p:cNvSpPr/>
          <p:nvPr/>
        </p:nvSpPr>
        <p:spPr>
          <a:xfrm>
            <a:off x="1088834" y="5573617"/>
            <a:ext cx="609600" cy="3048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94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401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6402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85800" y="2514600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h0</a:t>
            </a:r>
            <a:endParaRPr lang="en-US" sz="1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371600" y="2895600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h2</a:t>
            </a:r>
            <a:endParaRPr lang="en-US" sz="1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371600" y="2133600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h1</a:t>
            </a:r>
            <a:endParaRPr lang="en-US" sz="1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209800" y="2133600"/>
            <a:ext cx="914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IL2</a:t>
            </a:r>
          </a:p>
          <a:p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IFN-</a:t>
            </a:r>
            <a:r>
              <a:rPr lang="el-GR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γ</a:t>
            </a:r>
          </a:p>
          <a:p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TNF</a:t>
            </a:r>
            <a:endParaRPr lang="en-US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09800" y="2895600"/>
            <a:ext cx="914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IL-4</a:t>
            </a:r>
          </a:p>
          <a:p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IL-5</a:t>
            </a:r>
            <a:endParaRPr lang="el-GR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IL-10</a:t>
            </a:r>
            <a:endParaRPr lang="en-US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3352800" y="2286000"/>
            <a:ext cx="304800" cy="3048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>
            <a:off x="3352800" y="3048000"/>
            <a:ext cx="304800" cy="3048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33800" y="2209800"/>
            <a:ext cx="5334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IgG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733800" y="2971800"/>
            <a:ext cx="5334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IgE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0" name="Date Placeholder 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0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7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5378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057400"/>
            <a:ext cx="48006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9" name="Straight Connector 28"/>
          <p:cNvCxnSpPr/>
          <p:nvPr/>
        </p:nvCxnSpPr>
        <p:spPr>
          <a:xfrm>
            <a:off x="4876800" y="2133600"/>
            <a:ext cx="1066800" cy="685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4076700" y="4686300"/>
            <a:ext cx="2971800" cy="1371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72200" y="2971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477000" y="32004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172200" y="31242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943600" y="32004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324600" y="3276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Forme libre 35"/>
          <p:cNvSpPr/>
          <p:nvPr/>
        </p:nvSpPr>
        <p:spPr>
          <a:xfrm>
            <a:off x="5475383" y="3183875"/>
            <a:ext cx="352540" cy="451691"/>
          </a:xfrm>
          <a:custGeom>
            <a:avLst/>
            <a:gdLst>
              <a:gd name="connsiteX0" fmla="*/ 154236 w 352540"/>
              <a:gd name="connsiteY0" fmla="*/ 176270 h 451691"/>
              <a:gd name="connsiteX1" fmla="*/ 143219 w 352540"/>
              <a:gd name="connsiteY1" fmla="*/ 220337 h 451691"/>
              <a:gd name="connsiteX2" fmla="*/ 0 w 352540"/>
              <a:gd name="connsiteY2" fmla="*/ 242371 h 451691"/>
              <a:gd name="connsiteX3" fmla="*/ 33051 w 352540"/>
              <a:gd name="connsiteY3" fmla="*/ 231354 h 451691"/>
              <a:gd name="connsiteX4" fmla="*/ 110169 w 352540"/>
              <a:gd name="connsiteY4" fmla="*/ 220337 h 451691"/>
              <a:gd name="connsiteX5" fmla="*/ 143219 w 352540"/>
              <a:gd name="connsiteY5" fmla="*/ 198303 h 451691"/>
              <a:gd name="connsiteX6" fmla="*/ 99152 w 352540"/>
              <a:gd name="connsiteY6" fmla="*/ 143219 h 451691"/>
              <a:gd name="connsiteX7" fmla="*/ 44068 w 352540"/>
              <a:gd name="connsiteY7" fmla="*/ 88135 h 451691"/>
              <a:gd name="connsiteX8" fmla="*/ 22034 w 352540"/>
              <a:gd name="connsiteY8" fmla="*/ 55084 h 451691"/>
              <a:gd name="connsiteX9" fmla="*/ 55084 w 352540"/>
              <a:gd name="connsiteY9" fmla="*/ 77118 h 451691"/>
              <a:gd name="connsiteX10" fmla="*/ 88135 w 352540"/>
              <a:gd name="connsiteY10" fmla="*/ 110168 h 451691"/>
              <a:gd name="connsiteX11" fmla="*/ 121186 w 352540"/>
              <a:gd name="connsiteY11" fmla="*/ 121185 h 451691"/>
              <a:gd name="connsiteX12" fmla="*/ 165253 w 352540"/>
              <a:gd name="connsiteY12" fmla="*/ 143219 h 451691"/>
              <a:gd name="connsiteX13" fmla="*/ 198304 w 352540"/>
              <a:gd name="connsiteY13" fmla="*/ 77118 h 451691"/>
              <a:gd name="connsiteX14" fmla="*/ 209321 w 352540"/>
              <a:gd name="connsiteY14" fmla="*/ 22033 h 451691"/>
              <a:gd name="connsiteX15" fmla="*/ 242371 w 352540"/>
              <a:gd name="connsiteY15" fmla="*/ 0 h 451691"/>
              <a:gd name="connsiteX16" fmla="*/ 264405 w 352540"/>
              <a:gd name="connsiteY16" fmla="*/ 44067 h 451691"/>
              <a:gd name="connsiteX17" fmla="*/ 209321 w 352540"/>
              <a:gd name="connsiteY17" fmla="*/ 99152 h 451691"/>
              <a:gd name="connsiteX18" fmla="*/ 198304 w 352540"/>
              <a:gd name="connsiteY18" fmla="*/ 132202 h 451691"/>
              <a:gd name="connsiteX19" fmla="*/ 220337 w 352540"/>
              <a:gd name="connsiteY19" fmla="*/ 165253 h 451691"/>
              <a:gd name="connsiteX20" fmla="*/ 297456 w 352540"/>
              <a:gd name="connsiteY20" fmla="*/ 198303 h 451691"/>
              <a:gd name="connsiteX21" fmla="*/ 319489 w 352540"/>
              <a:gd name="connsiteY21" fmla="*/ 231354 h 451691"/>
              <a:gd name="connsiteX22" fmla="*/ 352540 w 352540"/>
              <a:gd name="connsiteY22" fmla="*/ 264405 h 451691"/>
              <a:gd name="connsiteX23" fmla="*/ 319489 w 352540"/>
              <a:gd name="connsiteY23" fmla="*/ 253388 h 451691"/>
              <a:gd name="connsiteX24" fmla="*/ 275422 w 352540"/>
              <a:gd name="connsiteY24" fmla="*/ 242371 h 451691"/>
              <a:gd name="connsiteX25" fmla="*/ 209321 w 352540"/>
              <a:gd name="connsiteY25" fmla="*/ 209320 h 451691"/>
              <a:gd name="connsiteX26" fmla="*/ 187287 w 352540"/>
              <a:gd name="connsiteY26" fmla="*/ 275421 h 451691"/>
              <a:gd name="connsiteX27" fmla="*/ 143219 w 352540"/>
              <a:gd name="connsiteY27" fmla="*/ 451691 h 451691"/>
              <a:gd name="connsiteX28" fmla="*/ 99152 w 352540"/>
              <a:gd name="connsiteY28" fmla="*/ 440674 h 451691"/>
              <a:gd name="connsiteX29" fmla="*/ 132203 w 352540"/>
              <a:gd name="connsiteY29" fmla="*/ 352539 h 451691"/>
              <a:gd name="connsiteX30" fmla="*/ 165253 w 352540"/>
              <a:gd name="connsiteY30" fmla="*/ 341523 h 451691"/>
              <a:gd name="connsiteX31" fmla="*/ 176270 w 352540"/>
              <a:gd name="connsiteY31" fmla="*/ 275421 h 451691"/>
              <a:gd name="connsiteX32" fmla="*/ 143219 w 352540"/>
              <a:gd name="connsiteY32" fmla="*/ 264405 h 451691"/>
              <a:gd name="connsiteX33" fmla="*/ 154236 w 352540"/>
              <a:gd name="connsiteY33" fmla="*/ 176270 h 45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52540" h="451691">
                <a:moveTo>
                  <a:pt x="154236" y="176270"/>
                </a:moveTo>
                <a:cubicBezTo>
                  <a:pt x="150564" y="190959"/>
                  <a:pt x="149183" y="206420"/>
                  <a:pt x="143219" y="220337"/>
                </a:cubicBezTo>
                <a:cubicBezTo>
                  <a:pt x="113994" y="288530"/>
                  <a:pt x="87480" y="250324"/>
                  <a:pt x="0" y="242371"/>
                </a:cubicBezTo>
                <a:cubicBezTo>
                  <a:pt x="11017" y="238699"/>
                  <a:pt x="21664" y="233632"/>
                  <a:pt x="33051" y="231354"/>
                </a:cubicBezTo>
                <a:cubicBezTo>
                  <a:pt x="58514" y="226261"/>
                  <a:pt x="85297" y="227799"/>
                  <a:pt x="110169" y="220337"/>
                </a:cubicBezTo>
                <a:cubicBezTo>
                  <a:pt x="122851" y="216532"/>
                  <a:pt x="132202" y="205648"/>
                  <a:pt x="143219" y="198303"/>
                </a:cubicBezTo>
                <a:cubicBezTo>
                  <a:pt x="121773" y="133962"/>
                  <a:pt x="148983" y="193050"/>
                  <a:pt x="99152" y="143219"/>
                </a:cubicBezTo>
                <a:cubicBezTo>
                  <a:pt x="25707" y="69774"/>
                  <a:pt x="132200" y="146889"/>
                  <a:pt x="44068" y="88135"/>
                </a:cubicBezTo>
                <a:cubicBezTo>
                  <a:pt x="36723" y="77118"/>
                  <a:pt x="12672" y="64447"/>
                  <a:pt x="22034" y="55084"/>
                </a:cubicBezTo>
                <a:cubicBezTo>
                  <a:pt x="31396" y="45721"/>
                  <a:pt x="44912" y="68642"/>
                  <a:pt x="55084" y="77118"/>
                </a:cubicBezTo>
                <a:cubicBezTo>
                  <a:pt x="67053" y="87092"/>
                  <a:pt x="75171" y="101526"/>
                  <a:pt x="88135" y="110168"/>
                </a:cubicBezTo>
                <a:cubicBezTo>
                  <a:pt x="97798" y="116610"/>
                  <a:pt x="110512" y="116610"/>
                  <a:pt x="121186" y="121185"/>
                </a:cubicBezTo>
                <a:cubicBezTo>
                  <a:pt x="136281" y="127654"/>
                  <a:pt x="150564" y="135874"/>
                  <a:pt x="165253" y="143219"/>
                </a:cubicBezTo>
                <a:cubicBezTo>
                  <a:pt x="186794" y="110908"/>
                  <a:pt x="189182" y="113606"/>
                  <a:pt x="198304" y="77118"/>
                </a:cubicBezTo>
                <a:cubicBezTo>
                  <a:pt x="202846" y="58952"/>
                  <a:pt x="200031" y="38291"/>
                  <a:pt x="209321" y="22033"/>
                </a:cubicBezTo>
                <a:cubicBezTo>
                  <a:pt x="215890" y="10537"/>
                  <a:pt x="231354" y="7344"/>
                  <a:pt x="242371" y="0"/>
                </a:cubicBezTo>
                <a:cubicBezTo>
                  <a:pt x="249716" y="14689"/>
                  <a:pt x="264405" y="27644"/>
                  <a:pt x="264405" y="44067"/>
                </a:cubicBezTo>
                <a:cubicBezTo>
                  <a:pt x="264405" y="89446"/>
                  <a:pt x="238699" y="89359"/>
                  <a:pt x="209321" y="99152"/>
                </a:cubicBezTo>
                <a:cubicBezTo>
                  <a:pt x="205649" y="110169"/>
                  <a:pt x="196395" y="120747"/>
                  <a:pt x="198304" y="132202"/>
                </a:cubicBezTo>
                <a:cubicBezTo>
                  <a:pt x="200481" y="145262"/>
                  <a:pt x="210974" y="155890"/>
                  <a:pt x="220337" y="165253"/>
                </a:cubicBezTo>
                <a:cubicBezTo>
                  <a:pt x="245696" y="190612"/>
                  <a:pt x="263746" y="189876"/>
                  <a:pt x="297456" y="198303"/>
                </a:cubicBezTo>
                <a:cubicBezTo>
                  <a:pt x="304800" y="209320"/>
                  <a:pt x="311013" y="221182"/>
                  <a:pt x="319489" y="231354"/>
                </a:cubicBezTo>
                <a:cubicBezTo>
                  <a:pt x="329463" y="243323"/>
                  <a:pt x="352540" y="248825"/>
                  <a:pt x="352540" y="264405"/>
                </a:cubicBezTo>
                <a:cubicBezTo>
                  <a:pt x="352540" y="276018"/>
                  <a:pt x="330655" y="256578"/>
                  <a:pt x="319489" y="253388"/>
                </a:cubicBezTo>
                <a:cubicBezTo>
                  <a:pt x="304930" y="249228"/>
                  <a:pt x="290111" y="246043"/>
                  <a:pt x="275422" y="242371"/>
                </a:cubicBezTo>
                <a:cubicBezTo>
                  <a:pt x="266545" y="230535"/>
                  <a:pt x="240095" y="166236"/>
                  <a:pt x="209321" y="209320"/>
                </a:cubicBezTo>
                <a:cubicBezTo>
                  <a:pt x="195821" y="228219"/>
                  <a:pt x="187287" y="275421"/>
                  <a:pt x="187287" y="275421"/>
                </a:cubicBezTo>
                <a:cubicBezTo>
                  <a:pt x="184522" y="316895"/>
                  <a:pt x="226745" y="451691"/>
                  <a:pt x="143219" y="451691"/>
                </a:cubicBezTo>
                <a:cubicBezTo>
                  <a:pt x="128078" y="451691"/>
                  <a:pt x="113841" y="444346"/>
                  <a:pt x="99152" y="440674"/>
                </a:cubicBezTo>
                <a:cubicBezTo>
                  <a:pt x="105124" y="410814"/>
                  <a:pt x="105186" y="374153"/>
                  <a:pt x="132203" y="352539"/>
                </a:cubicBezTo>
                <a:cubicBezTo>
                  <a:pt x="141271" y="345285"/>
                  <a:pt x="154236" y="345195"/>
                  <a:pt x="165253" y="341523"/>
                </a:cubicBezTo>
                <a:cubicBezTo>
                  <a:pt x="179860" y="319612"/>
                  <a:pt x="203638" y="302788"/>
                  <a:pt x="176270" y="275421"/>
                </a:cubicBezTo>
                <a:cubicBezTo>
                  <a:pt x="168058" y="267210"/>
                  <a:pt x="154236" y="268077"/>
                  <a:pt x="143219" y="264405"/>
                </a:cubicBezTo>
                <a:lnTo>
                  <a:pt x="154236" y="17627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7" name="Ellipse 36"/>
          <p:cNvSpPr/>
          <p:nvPr/>
        </p:nvSpPr>
        <p:spPr>
          <a:xfrm>
            <a:off x="5791200" y="3352800"/>
            <a:ext cx="45719" cy="762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8" name="ZoneTexte 37"/>
          <p:cNvSpPr txBox="1"/>
          <p:nvPr/>
        </p:nvSpPr>
        <p:spPr>
          <a:xfrm>
            <a:off x="5671851" y="3636485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FFFF00"/>
                </a:solidFill>
              </a:rPr>
              <a:t>Ag</a:t>
            </a:r>
            <a:endParaRPr lang="fr-CH" dirty="0">
              <a:solidFill>
                <a:srgbClr val="FFFF00"/>
              </a:solidFill>
            </a:endParaRPr>
          </a:p>
        </p:txBody>
      </p:sp>
      <p:cxnSp>
        <p:nvCxnSpPr>
          <p:cNvPr id="40" name="Connecteur droit avec flèche 39"/>
          <p:cNvCxnSpPr/>
          <p:nvPr/>
        </p:nvCxnSpPr>
        <p:spPr>
          <a:xfrm flipH="1" flipV="1">
            <a:off x="5812315" y="3440017"/>
            <a:ext cx="762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4953000" y="3352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latin typeface="Times New Roman" pitchFamily="18" charset="0"/>
                <a:cs typeface="Times New Roman" pitchFamily="18" charset="0"/>
              </a:rPr>
              <a:t>FDC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5628702" y="3200400"/>
            <a:ext cx="45719" cy="762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3" name="Ellipse 42"/>
          <p:cNvSpPr/>
          <p:nvPr/>
        </p:nvSpPr>
        <p:spPr>
          <a:xfrm>
            <a:off x="5638800" y="3505200"/>
            <a:ext cx="45719" cy="762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4" name="Ellipse 43"/>
          <p:cNvSpPr/>
          <p:nvPr/>
        </p:nvSpPr>
        <p:spPr>
          <a:xfrm>
            <a:off x="5486400" y="3352800"/>
            <a:ext cx="45719" cy="762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81000"/>
            <a:ext cx="5200650" cy="587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8000" y="3733800"/>
            <a:ext cx="3251200" cy="243840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509990" y="5864423"/>
            <a:ext cx="1329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CD21(+) FDCs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C:\Documents and Settings\PGFoukas\Desktop\EDUCATION\P.G.FOUKAS\GERMINAL CENTERS\PHOTOS\Germinal center Ki67-CD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5664200" y="533400"/>
            <a:ext cx="3149600" cy="236220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715000" y="2511623"/>
            <a:ext cx="1042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CD20/Ki67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57200"/>
            <a:ext cx="4343400" cy="4145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C:\Documents and Settings\PGFoukas\Desktop\EDUCATION\P.G.FOUKAS\GERMINAL CENTERS\PHOTOS\Germinal center tingible body macroph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57200"/>
            <a:ext cx="2641600" cy="198120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C:\Documents and Settings\PGFoukas\Desktop\EDUCATION\P.G.FOUKAS\GERMINAL CENTERS\PHOTOS\Germinal center CD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2590800"/>
            <a:ext cx="2641600" cy="198120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19800" y="4188023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CD68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4762500"/>
            <a:ext cx="2590800" cy="194310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62000" y="6324600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CD21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C:\Documents and Settings\PGFoukas\Desktop\EDUCATION\P.G.FOUKAS\GERMINAL CENTERS\PHOTOS\Germinal center CD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0" y="4781550"/>
            <a:ext cx="2565400" cy="192405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410200" y="6324600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CD57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4876800" y="4191000"/>
            <a:ext cx="19050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3200400" y="4343400"/>
            <a:ext cx="35814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6781800" y="4800600"/>
            <a:ext cx="20560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C00000"/>
                </a:solidFill>
              </a:rPr>
              <a:t>Φαγοκυττάρωση των</a:t>
            </a:r>
          </a:p>
          <a:p>
            <a:r>
              <a:rPr lang="el-GR" sz="1400" b="1" dirty="0" smtClean="0">
                <a:solidFill>
                  <a:srgbClr val="C00000"/>
                </a:solidFill>
              </a:rPr>
              <a:t>αποπτωτικών σωματίων </a:t>
            </a:r>
          </a:p>
          <a:p>
            <a:r>
              <a:rPr lang="el-GR" sz="1400" b="1" dirty="0" smtClean="0">
                <a:solidFill>
                  <a:srgbClr val="C00000"/>
                </a:solidFill>
              </a:rPr>
              <a:t>από μακροφάγα</a:t>
            </a:r>
            <a:endParaRPr lang="fr-CH" sz="1400" b="1" dirty="0">
              <a:solidFill>
                <a:srgbClr val="C00000"/>
              </a:solidFill>
            </a:endParaRPr>
          </a:p>
        </p:txBody>
      </p:sp>
      <p:sp>
        <p:nvSpPr>
          <p:cNvPr id="17" name="Flèche vers le bas 16"/>
          <p:cNvSpPr/>
          <p:nvPr/>
        </p:nvSpPr>
        <p:spPr>
          <a:xfrm>
            <a:off x="7543800" y="5562600"/>
            <a:ext cx="1524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" name="ZoneTexte 17"/>
          <p:cNvSpPr txBox="1"/>
          <p:nvPr/>
        </p:nvSpPr>
        <p:spPr>
          <a:xfrm>
            <a:off x="6248400" y="5943600"/>
            <a:ext cx="2629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chemeClr val="tx2"/>
                </a:solidFill>
              </a:rPr>
              <a:t>Εικόνα δίκην έναστρου ουρανού</a:t>
            </a:r>
          </a:p>
          <a:p>
            <a:pPr algn="ctr"/>
            <a:r>
              <a:rPr lang="fr-CH" sz="1400" b="1" dirty="0" err="1" smtClean="0">
                <a:solidFill>
                  <a:schemeClr val="tx2"/>
                </a:solidFill>
              </a:rPr>
              <a:t>Starry</a:t>
            </a:r>
            <a:r>
              <a:rPr lang="fr-CH" sz="1400" b="1" dirty="0" smtClean="0">
                <a:solidFill>
                  <a:schemeClr val="tx2"/>
                </a:solidFill>
              </a:rPr>
              <a:t> </a:t>
            </a:r>
            <a:r>
              <a:rPr lang="fr-CH" sz="1400" b="1" dirty="0" err="1" smtClean="0">
                <a:solidFill>
                  <a:schemeClr val="tx2"/>
                </a:solidFill>
              </a:rPr>
              <a:t>sky</a:t>
            </a:r>
            <a:endParaRPr lang="fr-CH" sz="1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3" y="76200"/>
            <a:ext cx="6838950" cy="738187"/>
          </a:xfrm>
        </p:spPr>
        <p:txBody>
          <a:bodyPr/>
          <a:lstStyle/>
          <a:p>
            <a:r>
              <a:rPr lang="el-GR" altLang="el-GR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Ουδετερόφιλα πολυμορφοπύρηνα</a:t>
            </a:r>
          </a:p>
        </p:txBody>
      </p:sp>
      <p:cxnSp>
        <p:nvCxnSpPr>
          <p:cNvPr id="4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28600" y="914400"/>
            <a:ext cx="7993062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alt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Ιδιαίτερα δραστικά φαγοκύτταρα στην ενεργοποιημένη μορφή (εκτελεστές) με μικρή διάρκεια ζωής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alt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Παράγουν και απελευθερώνουν ισχυρές δραστικές ουσίες  </a:t>
            </a:r>
            <a:r>
              <a:rPr kumimoji="0" lang="el-GR" altLang="el-GR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(λυσοσωματικά ένζυμα, ρίζες οξυγόνου)</a:t>
            </a:r>
            <a:r>
              <a:rPr kumimoji="0" lang="el-GR" alt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και κυτταροκίνες  όπως ΤΝ</a:t>
            </a:r>
            <a:r>
              <a:rPr kumimoji="0" lang="en-US" alt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F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l-GR" alt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ναγνώριση βλαπτικών παραγόντων μέσω  υποδοχέων</a:t>
            </a:r>
            <a:r>
              <a:rPr kumimoji="0" lang="en-US" alt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PRR (pattern recognition receptors)</a:t>
            </a:r>
            <a:r>
              <a:rPr kumimoji="0" lang="el-GR" alt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l-GR" alt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Σημαντικότεροι υποδοχείς  τύπου </a:t>
            </a:r>
            <a:r>
              <a:rPr kumimoji="0" lang="en-US" alt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Toll </a:t>
            </a:r>
            <a:r>
              <a:rPr kumimoji="0" lang="el-GR" alt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el-GR" alt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Τ</a:t>
            </a:r>
            <a:r>
              <a:rPr kumimoji="0" lang="en-US" alt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LR)</a:t>
            </a:r>
            <a:endParaRPr kumimoji="0" lang="el-GR" altLang="el-G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899" y="3200400"/>
            <a:ext cx="7154701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0335" y="3200400"/>
            <a:ext cx="180366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j03008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1828800"/>
            <a:ext cx="1814512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1905000" y="3573463"/>
            <a:ext cx="2590800" cy="465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B cell lymphomas (~95%)</a:t>
            </a:r>
            <a:endParaRPr lang="el-GR">
              <a:latin typeface="Calibri" pitchFamily="34" charset="0"/>
            </a:endParaRPr>
          </a:p>
        </p:txBody>
      </p:sp>
      <p:sp>
        <p:nvSpPr>
          <p:cNvPr id="32772" name="Rectangle 6"/>
          <p:cNvSpPr>
            <a:spLocks noChangeArrowheads="1"/>
          </p:cNvSpPr>
          <p:nvPr/>
        </p:nvSpPr>
        <p:spPr bwMode="auto">
          <a:xfrm>
            <a:off x="5257800" y="3573463"/>
            <a:ext cx="2362200" cy="465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T cell lymphomas (~5%)</a:t>
            </a:r>
            <a:endParaRPr lang="el-GR">
              <a:latin typeface="Calibri" pitchFamily="34" charset="0"/>
            </a:endParaRPr>
          </a:p>
        </p:txBody>
      </p:sp>
      <p:sp>
        <p:nvSpPr>
          <p:cNvPr id="32773" name="Line 7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277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4365625"/>
            <a:ext cx="3240088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g 6.6a.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375" y="1371600"/>
            <a:ext cx="1089211" cy="1143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Picture 11" descr="Fig 6.3.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50323" y="1371600"/>
            <a:ext cx="1432034" cy="1143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4" name="Picture 13" descr="Fig 6.5a.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4600" y="1371600"/>
            <a:ext cx="1219200" cy="114370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/>
        </p:nvSpPr>
        <p:spPr>
          <a:xfrm>
            <a:off x="304800" y="3048000"/>
            <a:ext cx="8686800" cy="304800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ΒΑΣΙΚΕΣ ΑΡΧΕΣ ΛΕΙΤΟΥΡΓΙΑΣ ΤΟΥ ΑΝΟΣΙΑΚΟΥ ΣΥΣΤΗΜΑΤΟΣ</a:t>
            </a:r>
          </a:p>
          <a:p>
            <a:endParaRPr lang="el-GR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b="1" i="1" dirty="0" smtClean="0">
                <a:latin typeface="Times New Roman" pitchFamily="18" charset="0"/>
                <a:cs typeface="Times New Roman" pitchFamily="18" charset="0"/>
              </a:rPr>
              <a:t>Περικλής Γ. Φούκας</a:t>
            </a: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l-GR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B’ </a:t>
            </a: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Εργαστήριο Παθολογικής Ανατομικής</a:t>
            </a:r>
            <a:br>
              <a:rPr lang="el-GR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Ιατρικής Σχολής, ΕΚΠ</a:t>
            </a:r>
            <a:r>
              <a:rPr lang="el-GR" sz="1400" dirty="0" smtClean="0">
                <a:latin typeface="Times New Roman" pitchFamily="18" charset="0"/>
                <a:cs typeface="Times New Roman" pitchFamily="18" charset="0"/>
              </a:rPr>
              <a:t>Α</a:t>
            </a:r>
            <a:endParaRPr lang="fr-CH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r-CH" sz="1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b="1" i="1" dirty="0" smtClean="0">
                <a:latin typeface="Times New Roman" pitchFamily="18" charset="0"/>
                <a:cs typeface="Times New Roman" pitchFamily="18" charset="0"/>
              </a:rPr>
              <a:t>Άννυ Δελλαδέτσιμα</a:t>
            </a:r>
          </a:p>
          <a:p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’ </a:t>
            </a: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Εργαστήριο Παθολογικής Ανατομικής</a:t>
            </a:r>
            <a:br>
              <a:rPr lang="el-GR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Ιατρικής Σχολής, ΕΚΠ</a:t>
            </a:r>
            <a:r>
              <a:rPr lang="el-GR" sz="1400" dirty="0" smtClean="0">
                <a:latin typeface="Times New Roman" pitchFamily="18" charset="0"/>
                <a:cs typeface="Times New Roman" pitchFamily="18" charset="0"/>
              </a:rPr>
              <a:t>Α</a:t>
            </a:r>
            <a:endParaRPr lang="el-GR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8" name="Picture 2" descr="figure 3-01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2954" y="1371600"/>
            <a:ext cx="1338394" cy="1143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27202" y="1377357"/>
            <a:ext cx="1054398" cy="115124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1" name="Picture 2" descr="http://www.expertconsultbook.com/expertconsult/b/bbmapAsset?appID=NGE&amp;isbn=978-0-7216-0040-6&amp;eid=4-u1.0-B978-0-7216-0040-6..00008-3..f008-003af-9780721600406&amp;assetType=fu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12231" y="1371600"/>
            <a:ext cx="901065" cy="1143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3" name="Picture 1" descr="f002-009-P374163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08096" y="1371601"/>
            <a:ext cx="1277928" cy="1143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609600" y="4797152"/>
            <a:ext cx="4916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ΕΥΧΑΡΙΣΤΩ</a:t>
            </a:r>
            <a:endParaRPr lang="fr-CH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03/12/2018</a:t>
            </a:r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990600"/>
            <a:ext cx="81534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4800600"/>
            <a:ext cx="24669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271" y="4724400"/>
            <a:ext cx="1583129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5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4098</TotalTime>
  <Words>1842</Words>
  <Application>Microsoft Office PowerPoint</Application>
  <PresentationFormat>Affichage à l'écran (4:3)</PresentationFormat>
  <Paragraphs>450</Paragraphs>
  <Slides>81</Slides>
  <Notes>68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81</vt:i4>
      </vt:variant>
    </vt:vector>
  </HeadingPairs>
  <TitlesOfParts>
    <vt:vector size="82" baseType="lpstr">
      <vt:lpstr>Office Theme</vt:lpstr>
      <vt:lpstr>Diapositive 1</vt:lpstr>
      <vt:lpstr>Diapositive 2</vt:lpstr>
      <vt:lpstr>Diapositive 3</vt:lpstr>
      <vt:lpstr>Diapositive 4</vt:lpstr>
      <vt:lpstr>Diapositive 5</vt:lpstr>
      <vt:lpstr>Μακροφάγα</vt:lpstr>
      <vt:lpstr>Μακροφάγα</vt:lpstr>
      <vt:lpstr>Ουδετερόφιλα πολυμορφοπύρηνα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Συμπλήρωμα</vt:lpstr>
      <vt:lpstr>Συμπλήρωμα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Αναγνώριση των αντιγόνων από τα Β και Τ λεμφοκύτταρα</vt:lpstr>
      <vt:lpstr>Diapositive 31</vt:lpstr>
      <vt:lpstr>Diapositive 32</vt:lpstr>
      <vt:lpstr>Diapositive 33</vt:lpstr>
      <vt:lpstr>               Αντιγόνα </vt:lpstr>
      <vt:lpstr>               Αντιγόνα </vt:lpstr>
      <vt:lpstr>               Αντιγόνα 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Μόρια  Ιστοσυμβατότητας</vt:lpstr>
      <vt:lpstr>Μόρια  Ιστοσυμβατότητας</vt:lpstr>
      <vt:lpstr>Ταξινόμηση των μορίων HLA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Clonal selection theory, Burnet  F.M.,1959</vt:lpstr>
      <vt:lpstr>Clonal selection theory, Burnet  F.M.,1959</vt:lpstr>
      <vt:lpstr>Diapositive 65</vt:lpstr>
      <vt:lpstr>Diapositive 66</vt:lpstr>
      <vt:lpstr>Diapositive 67</vt:lpstr>
      <vt:lpstr>Diapositive 68</vt:lpstr>
      <vt:lpstr>Diapositive 69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Diapositive 78</vt:lpstr>
      <vt:lpstr>Diapositive 79</vt:lpstr>
      <vt:lpstr>Diapositive 80</vt:lpstr>
      <vt:lpstr>Diapositive 81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Foukas Periklis</dc:creator>
  <cp:lastModifiedBy>Foukas Periklis (HOS41643)</cp:lastModifiedBy>
  <cp:revision>268</cp:revision>
  <dcterms:created xsi:type="dcterms:W3CDTF">2007-10-28T08:17:10Z</dcterms:created>
  <dcterms:modified xsi:type="dcterms:W3CDTF">2018-12-12T09:29:57Z</dcterms:modified>
</cp:coreProperties>
</file>