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8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465" r:id="rId2"/>
    <p:sldId id="466" r:id="rId3"/>
    <p:sldId id="467" r:id="rId4"/>
    <p:sldId id="468" r:id="rId5"/>
    <p:sldId id="469" r:id="rId6"/>
    <p:sldId id="470" r:id="rId7"/>
    <p:sldId id="471" r:id="rId8"/>
    <p:sldId id="472" r:id="rId9"/>
    <p:sldId id="473" r:id="rId10"/>
    <p:sldId id="474" r:id="rId11"/>
    <p:sldId id="475" r:id="rId12"/>
    <p:sldId id="476" r:id="rId13"/>
    <p:sldId id="477" r:id="rId14"/>
    <p:sldId id="478" r:id="rId15"/>
    <p:sldId id="364" r:id="rId16"/>
    <p:sldId id="381" r:id="rId17"/>
    <p:sldId id="308" r:id="rId18"/>
    <p:sldId id="447" r:id="rId19"/>
    <p:sldId id="305" r:id="rId20"/>
    <p:sldId id="457" r:id="rId21"/>
    <p:sldId id="458" r:id="rId22"/>
    <p:sldId id="264" r:id="rId23"/>
    <p:sldId id="459" r:id="rId24"/>
    <p:sldId id="460" r:id="rId25"/>
    <p:sldId id="461" r:id="rId26"/>
    <p:sldId id="266" r:id="rId27"/>
    <p:sldId id="462" r:id="rId28"/>
    <p:sldId id="463" r:id="rId29"/>
    <p:sldId id="261" r:id="rId30"/>
    <p:sldId id="464" r:id="rId31"/>
    <p:sldId id="259" r:id="rId32"/>
    <p:sldId id="271" r:id="rId33"/>
    <p:sldId id="448" r:id="rId34"/>
    <p:sldId id="390" r:id="rId35"/>
    <p:sldId id="391" r:id="rId36"/>
    <p:sldId id="392" r:id="rId37"/>
    <p:sldId id="393" r:id="rId38"/>
    <p:sldId id="384" r:id="rId39"/>
    <p:sldId id="382" r:id="rId40"/>
    <p:sldId id="272" r:id="rId41"/>
    <p:sldId id="455" r:id="rId42"/>
    <p:sldId id="273" r:id="rId43"/>
    <p:sldId id="450" r:id="rId44"/>
    <p:sldId id="275" r:id="rId45"/>
    <p:sldId id="276" r:id="rId46"/>
    <p:sldId id="446" r:id="rId47"/>
    <p:sldId id="394" r:id="rId48"/>
    <p:sldId id="277" r:id="rId49"/>
    <p:sldId id="396" r:id="rId50"/>
    <p:sldId id="397" r:id="rId51"/>
    <p:sldId id="398" r:id="rId52"/>
    <p:sldId id="399" r:id="rId53"/>
    <p:sldId id="400" r:id="rId54"/>
    <p:sldId id="401" r:id="rId55"/>
    <p:sldId id="402" r:id="rId56"/>
    <p:sldId id="403" r:id="rId57"/>
    <p:sldId id="404" r:id="rId58"/>
    <p:sldId id="405" r:id="rId59"/>
    <p:sldId id="406" r:id="rId60"/>
    <p:sldId id="407" r:id="rId61"/>
    <p:sldId id="408" r:id="rId62"/>
    <p:sldId id="445" r:id="rId63"/>
    <p:sldId id="412" r:id="rId64"/>
    <p:sldId id="413" r:id="rId65"/>
    <p:sldId id="417" r:id="rId66"/>
    <p:sldId id="416" r:id="rId67"/>
    <p:sldId id="411" r:id="rId68"/>
    <p:sldId id="409" r:id="rId69"/>
    <p:sldId id="410" r:id="rId70"/>
    <p:sldId id="414" r:id="rId71"/>
    <p:sldId id="419" r:id="rId72"/>
    <p:sldId id="444" r:id="rId73"/>
    <p:sldId id="422" r:id="rId74"/>
    <p:sldId id="420" r:id="rId75"/>
    <p:sldId id="421" r:id="rId76"/>
    <p:sldId id="423" r:id="rId77"/>
    <p:sldId id="425" r:id="rId78"/>
    <p:sldId id="443" r:id="rId79"/>
    <p:sldId id="428" r:id="rId80"/>
    <p:sldId id="431" r:id="rId81"/>
    <p:sldId id="429" r:id="rId82"/>
    <p:sldId id="430" r:id="rId83"/>
    <p:sldId id="426" r:id="rId84"/>
    <p:sldId id="432" r:id="rId85"/>
    <p:sldId id="434" r:id="rId86"/>
    <p:sldId id="441" r:id="rId87"/>
    <p:sldId id="436" r:id="rId88"/>
    <p:sldId id="435" r:id="rId89"/>
    <p:sldId id="438" r:id="rId90"/>
    <p:sldId id="439" r:id="rId91"/>
    <p:sldId id="440" r:id="rId92"/>
    <p:sldId id="442" r:id="rId93"/>
    <p:sldId id="449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8" autoAdjust="0"/>
    <p:restoredTop sz="94675" autoAdjust="0"/>
  </p:normalViewPr>
  <p:slideViewPr>
    <p:cSldViewPr>
      <p:cViewPr varScale="1">
        <p:scale>
          <a:sx n="86" d="100"/>
          <a:sy n="86" d="100"/>
        </p:scale>
        <p:origin x="-13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42E85-BDDC-4A02-9B34-0DEF1538ADA1}" type="datetimeFigureOut">
              <a:rPr lang="en-US" smtClean="0"/>
              <a:pPr/>
              <a:t>12/12/2018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376EF-6BE7-4CB0-AF91-161529FAFB87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12/12/2018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3BE54-EE2D-403F-9597-350D7B557836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2CDA9535-F7FC-4636-9CA8-584F0419677A}" type="datetimeFigureOut">
              <a:rPr lang="en-US" smtClean="0"/>
              <a:pPr/>
              <a:t>12/12/2018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376EF-6BE7-4CB0-AF91-161529FAFB8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6B7D-A341-4703-ADDA-B13EA5871572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eg"/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0.png"/><Relationship Id="rId5" Type="http://schemas.openxmlformats.org/officeDocument/2006/relationships/image" Target="../media/image2.png"/><Relationship Id="rId10" Type="http://schemas.openxmlformats.org/officeDocument/2006/relationships/image" Target="../media/image59.pn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375" y="1371600"/>
            <a:ext cx="1089211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50323" y="1371600"/>
            <a:ext cx="1432034" cy="11430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24600" y="1371600"/>
            <a:ext cx="1219200" cy="114370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sp>
        <p:nvSpPr>
          <p:cNvPr id="23" name="Subtitle 2"/>
          <p:cNvSpPr>
            <a:spLocks noGrp="1"/>
          </p:cNvSpPr>
          <p:nvPr/>
        </p:nvSpPr>
        <p:spPr>
          <a:xfrm>
            <a:off x="304800" y="3048000"/>
            <a:ext cx="8686800" cy="3048000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ΑΝΤΙΔΡΑΣΕΙΣ ΥΠΕΡΕΥΑΙΣΘΗΣΙΑΣ</a:t>
            </a:r>
            <a:r>
              <a:rPr lang="fr-CH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ΑΥΤΟΑΝΟΣΙΑ</a:t>
            </a:r>
            <a:r>
              <a:rPr lang="fr-CH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ΑΥΤΟΑΝΟΣΑ ΝΟΣΗΜΑΤΑ</a:t>
            </a: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 smtClean="0">
                <a:latin typeface="Times New Roman" pitchFamily="18" charset="0"/>
                <a:cs typeface="Times New Roman" pitchFamily="18" charset="0"/>
              </a:rPr>
              <a:t>Περικλής Γ. Φούκας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B’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fr-CH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fr-CH" sz="14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l-GR" sz="1600" b="1" i="1" dirty="0" smtClean="0">
                <a:latin typeface="Times New Roman" pitchFamily="18" charset="0"/>
                <a:cs typeface="Times New Roman" pitchFamily="18" charset="0"/>
              </a:rPr>
              <a:t>Άννυ Δελλαδέτσιμα</a:t>
            </a:r>
          </a:p>
          <a:p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’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Εργαστήριο Παθολογικής Ανατομικής</a:t>
            </a:r>
            <a:br>
              <a:rPr lang="el-GR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Ιατρικής Σχολής, ΕΚΠ</a:t>
            </a:r>
            <a:r>
              <a:rPr lang="el-GR" sz="1400" dirty="0" smtClean="0">
                <a:latin typeface="Times New Roman" pitchFamily="18" charset="0"/>
                <a:cs typeface="Times New Roman" pitchFamily="18" charset="0"/>
              </a:rPr>
              <a:t>Α</a:t>
            </a:r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el-GR" sz="16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0" y="1295400"/>
            <a:ext cx="9144000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8" name="Picture 2" descr="figure 3-01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2954" y="1371600"/>
            <a:ext cx="1338394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27202" y="1377357"/>
            <a:ext cx="1054398" cy="115124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1" name="Picture 2" descr="http://www.expertconsultbook.com/expertconsult/b/bbmapAsset?appID=NGE&amp;isbn=978-0-7216-0040-6&amp;eid=4-u1.0-B978-0-7216-0040-6..00008-3..f008-003af-9780721600406&amp;assetType=fu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12231" y="1371600"/>
            <a:ext cx="901065" cy="11430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13" name="Picture 1" descr="f002-009-P37416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08096" y="1371601"/>
            <a:ext cx="1277928" cy="11430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52429"/>
            <a:ext cx="4419600" cy="525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7" y="1600200"/>
            <a:ext cx="4500563" cy="118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119349" y="4278217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638800" y="5202715"/>
            <a:ext cx="202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Νόσος </a:t>
            </a:r>
            <a:r>
              <a:rPr lang="fr-CH" b="1" dirty="0" smtClean="0">
                <a:solidFill>
                  <a:srgbClr val="C00000"/>
                </a:solidFill>
              </a:rPr>
              <a:t>Graves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Μυασθένεια </a:t>
            </a:r>
            <a:r>
              <a:rPr lang="fr-CH" b="1" dirty="0" smtClean="0">
                <a:solidFill>
                  <a:srgbClr val="C00000"/>
                </a:solidFill>
              </a:rPr>
              <a:t>gravis</a:t>
            </a:r>
            <a:endParaRPr lang="fr-CH" b="1" dirty="0">
              <a:solidFill>
                <a:srgbClr val="C0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886200" y="5530468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19349" y="4278217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97136" y="6620522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639762"/>
          </a:xfrm>
        </p:spPr>
        <p:txBody>
          <a:bodyPr>
            <a:noAutofit/>
          </a:bodyPr>
          <a:lstStyle/>
          <a:p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Κυτταροτοξικά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αυτοδραστικά Τ λεμφοκύτταρα 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3" y="1000125"/>
            <a:ext cx="6267297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97136" y="6620522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639762"/>
          </a:xfrm>
        </p:spPr>
        <p:txBody>
          <a:bodyPr>
            <a:noAutofit/>
          </a:bodyPr>
          <a:lstStyle/>
          <a:p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Κυτταροτοξικά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αυτοδραστικά Τ λεμφοκύτταρα 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3" y="1000125"/>
            <a:ext cx="6267297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6248400" y="14478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Ρευματοειδής αρθρίτιδα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Διαβήτης τύπου Ι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Σκλήρυνση κατά πλάκας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Φλεγμονώδεις νόσοι εντέρου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Ψωρίαση</a:t>
            </a:r>
            <a:endParaRPr lang="fr-CH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b="1" dirty="0" smtClean="0">
                <a:cs typeface="Times New Roman" pitchFamily="18" charset="0"/>
              </a:rPr>
              <a:t>Ορισμός</a:t>
            </a:r>
            <a:r>
              <a:rPr lang="en-US" sz="1600" b="1" dirty="0" smtClean="0">
                <a:cs typeface="Times New Roman" pitchFamily="18" charset="0"/>
              </a:rPr>
              <a:t>:</a:t>
            </a:r>
            <a:r>
              <a:rPr lang="el-GR" sz="1600" b="1" dirty="0" smtClean="0">
                <a:cs typeface="Times New Roman" pitchFamily="18" charset="0"/>
              </a:rPr>
              <a:t> </a:t>
            </a:r>
            <a:r>
              <a:rPr lang="el-GR" sz="1600" dirty="0" smtClean="0">
                <a:cs typeface="Times New Roman" pitchFamily="18" charset="0"/>
              </a:rPr>
              <a:t>Νοσήματα τα οποία οφείλονται σε ανεπάρκεια των μηχανισμών ανοχής (</a:t>
            </a:r>
            <a:r>
              <a:rPr lang="en-US" sz="1600" dirty="0" smtClean="0">
                <a:cs typeface="Times New Roman" pitchFamily="18" charset="0"/>
              </a:rPr>
              <a:t>tolerance)</a:t>
            </a:r>
            <a:r>
              <a:rPr lang="el-GR" sz="1600" dirty="0" smtClean="0">
                <a:cs typeface="Times New Roman" pitchFamily="18" charset="0"/>
              </a:rPr>
              <a:t> του ανοσολογικού συστήματος έναντι «ίδιων» </a:t>
            </a:r>
            <a:r>
              <a:rPr lang="en-US" sz="1600" dirty="0" smtClean="0">
                <a:cs typeface="Times New Roman" pitchFamily="18" charset="0"/>
              </a:rPr>
              <a:t>(self) </a:t>
            </a:r>
            <a:r>
              <a:rPr lang="el-GR" sz="1600" dirty="0" smtClean="0">
                <a:cs typeface="Times New Roman" pitchFamily="18" charset="0"/>
              </a:rPr>
              <a:t>αντιγόνων (</a:t>
            </a:r>
            <a:r>
              <a:rPr lang="en-US" sz="1600" dirty="0" smtClean="0">
                <a:cs typeface="Times New Roman" pitchFamily="18" charset="0"/>
              </a:rPr>
              <a:t>self-tolerance)</a:t>
            </a:r>
            <a:r>
              <a:rPr lang="el-GR" sz="1600" dirty="0" smtClean="0">
                <a:cs typeface="Times New Roman" pitchFamily="18" charset="0"/>
              </a:rPr>
              <a:t>,</a:t>
            </a: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l-GR" sz="1600" dirty="0" smtClean="0">
                <a:cs typeface="Times New Roman" pitchFamily="18" charset="0"/>
              </a:rPr>
              <a:t>με αποτέλεσμα την επακόλουθη ανοσολογική απόκριση έναντι αντιγόνων του οργανισμού (</a:t>
            </a:r>
            <a:r>
              <a:rPr lang="en-US" sz="1600" dirty="0" smtClean="0">
                <a:cs typeface="Times New Roman" pitchFamily="18" charset="0"/>
              </a:rPr>
              <a:t>self or autologous)</a:t>
            </a:r>
            <a:endParaRPr lang="el-GR" sz="1600" dirty="0" smtClean="0">
              <a:cs typeface="Times New Roman" pitchFamily="18" charset="0"/>
            </a:endParaRPr>
          </a:p>
          <a:p>
            <a:endParaRPr lang="el-GR" sz="1600" b="1" dirty="0">
              <a:cs typeface="Times New Roman" pitchFamily="18" charset="0"/>
            </a:endParaRPr>
          </a:p>
          <a:p>
            <a:r>
              <a:rPr lang="el-GR" sz="1600" b="1" dirty="0" smtClean="0">
                <a:cs typeface="Times New Roman" pitchFamily="18" charset="0"/>
              </a:rPr>
              <a:t>Ανοχή (</a:t>
            </a:r>
            <a:r>
              <a:rPr lang="en-US" sz="1600" b="1" dirty="0" smtClean="0">
                <a:cs typeface="Times New Roman" pitchFamily="18" charset="0"/>
              </a:rPr>
              <a:t>tolerance): </a:t>
            </a:r>
            <a:r>
              <a:rPr lang="el-GR" sz="1600" dirty="0" smtClean="0">
                <a:cs typeface="Times New Roman" pitchFamily="18" charset="0"/>
              </a:rPr>
              <a:t>η απουσία ανοσολογικής απόκρισης σε αντιγόνα</a:t>
            </a:r>
            <a:r>
              <a:rPr lang="en-US" sz="1600" dirty="0" smtClean="0">
                <a:cs typeface="Times New Roman" pitchFamily="18" charset="0"/>
              </a:rPr>
              <a:t>,</a:t>
            </a:r>
            <a:r>
              <a:rPr lang="el-GR" sz="1600" dirty="0" smtClean="0">
                <a:cs typeface="Times New Roman" pitchFamily="18" charset="0"/>
              </a:rPr>
              <a:t> σαν αποτέλεσμα αδρανοποίησης ή θανάτου των ειδικών για το αντιγόνο λεμφοκυττάρων</a:t>
            </a:r>
            <a:r>
              <a:rPr lang="en-US" sz="1600" dirty="0" smtClean="0">
                <a:cs typeface="Times New Roman" pitchFamily="18" charset="0"/>
              </a:rPr>
              <a:t>,</a:t>
            </a:r>
            <a:r>
              <a:rPr lang="el-GR" sz="1600" dirty="0" smtClean="0">
                <a:cs typeface="Times New Roman" pitchFamily="18" charset="0"/>
              </a:rPr>
              <a:t> η οποία επάγεται μετά από έκθεση στο αντιγόνο</a:t>
            </a:r>
            <a:endParaRPr lang="en-US" sz="1600" b="1" dirty="0"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b="1" dirty="0" smtClean="0">
                <a:cs typeface="Times New Roman" pitchFamily="18" charset="0"/>
              </a:rPr>
              <a:t>Ορισμός</a:t>
            </a:r>
            <a:r>
              <a:rPr lang="en-US" sz="1600" b="1" dirty="0" smtClean="0">
                <a:cs typeface="Times New Roman" pitchFamily="18" charset="0"/>
              </a:rPr>
              <a:t>:</a:t>
            </a:r>
            <a:r>
              <a:rPr lang="el-GR" sz="1600" b="1" dirty="0" smtClean="0">
                <a:cs typeface="Times New Roman" pitchFamily="18" charset="0"/>
              </a:rPr>
              <a:t> </a:t>
            </a:r>
            <a:r>
              <a:rPr lang="el-GR" sz="1600" dirty="0" smtClean="0">
                <a:cs typeface="Times New Roman" pitchFamily="18" charset="0"/>
              </a:rPr>
              <a:t>Νοσήματα τα οποία οφείλονται σε ανεπάρκεια των μηχανισμών ανοχής (</a:t>
            </a:r>
            <a:r>
              <a:rPr lang="en-US" sz="1600" dirty="0" smtClean="0">
                <a:cs typeface="Times New Roman" pitchFamily="18" charset="0"/>
              </a:rPr>
              <a:t>tolerance)</a:t>
            </a:r>
            <a:r>
              <a:rPr lang="el-GR" sz="1600" dirty="0" smtClean="0">
                <a:cs typeface="Times New Roman" pitchFamily="18" charset="0"/>
              </a:rPr>
              <a:t> του ανοσολογικού συστήματος έναντι «ίδιων» </a:t>
            </a:r>
            <a:r>
              <a:rPr lang="en-US" sz="1600" dirty="0" smtClean="0">
                <a:cs typeface="Times New Roman" pitchFamily="18" charset="0"/>
              </a:rPr>
              <a:t>(self) </a:t>
            </a:r>
            <a:r>
              <a:rPr lang="el-GR" sz="1600" dirty="0" smtClean="0">
                <a:cs typeface="Times New Roman" pitchFamily="18" charset="0"/>
              </a:rPr>
              <a:t>αντιγόνων (</a:t>
            </a:r>
            <a:r>
              <a:rPr lang="en-US" sz="1600" dirty="0" smtClean="0">
                <a:cs typeface="Times New Roman" pitchFamily="18" charset="0"/>
              </a:rPr>
              <a:t>self-tolerance)</a:t>
            </a:r>
            <a:r>
              <a:rPr lang="el-GR" sz="1600" dirty="0" smtClean="0">
                <a:cs typeface="Times New Roman" pitchFamily="18" charset="0"/>
              </a:rPr>
              <a:t>,</a:t>
            </a:r>
            <a:r>
              <a:rPr lang="en-US" sz="1600" dirty="0" smtClean="0">
                <a:cs typeface="Times New Roman" pitchFamily="18" charset="0"/>
              </a:rPr>
              <a:t> </a:t>
            </a:r>
            <a:r>
              <a:rPr lang="el-GR" sz="1600" dirty="0" smtClean="0">
                <a:cs typeface="Times New Roman" pitchFamily="18" charset="0"/>
              </a:rPr>
              <a:t>με αποτέλεσμα την επακόλουθη ανοσολογική απόκριση έναντι αντιγόνων του οργανισμού (</a:t>
            </a:r>
            <a:r>
              <a:rPr lang="en-US" sz="1600" dirty="0" smtClean="0">
                <a:cs typeface="Times New Roman" pitchFamily="18" charset="0"/>
              </a:rPr>
              <a:t>self or autologous)</a:t>
            </a:r>
            <a:endParaRPr lang="el-GR" sz="1600" dirty="0" smtClean="0">
              <a:cs typeface="Times New Roman" pitchFamily="18" charset="0"/>
            </a:endParaRPr>
          </a:p>
          <a:p>
            <a:endParaRPr lang="el-GR" sz="1600" b="1" dirty="0">
              <a:cs typeface="Times New Roman" pitchFamily="18" charset="0"/>
            </a:endParaRPr>
          </a:p>
          <a:p>
            <a:r>
              <a:rPr lang="el-GR" sz="1600" b="1" dirty="0" smtClean="0">
                <a:cs typeface="Times New Roman" pitchFamily="18" charset="0"/>
              </a:rPr>
              <a:t>Ανοχή (</a:t>
            </a:r>
            <a:r>
              <a:rPr lang="en-US" sz="1600" b="1" dirty="0" smtClean="0">
                <a:cs typeface="Times New Roman" pitchFamily="18" charset="0"/>
              </a:rPr>
              <a:t>tolerance): </a:t>
            </a:r>
            <a:r>
              <a:rPr lang="el-GR" sz="1600" dirty="0" smtClean="0">
                <a:cs typeface="Times New Roman" pitchFamily="18" charset="0"/>
              </a:rPr>
              <a:t>η απουσία ανοσολογικής απόκρισης σε αντιγόνα</a:t>
            </a:r>
            <a:r>
              <a:rPr lang="en-US" sz="1600" dirty="0" smtClean="0">
                <a:cs typeface="Times New Roman" pitchFamily="18" charset="0"/>
              </a:rPr>
              <a:t>,</a:t>
            </a:r>
            <a:r>
              <a:rPr lang="el-GR" sz="1600" dirty="0" smtClean="0">
                <a:cs typeface="Times New Roman" pitchFamily="18" charset="0"/>
              </a:rPr>
              <a:t> σαν αποτέλεσμα αδρανοποίησης ή θανάτου των ειδικών για το αντιγόνο λεμφοκυττάρων</a:t>
            </a:r>
            <a:r>
              <a:rPr lang="en-US" sz="1600" dirty="0" smtClean="0">
                <a:cs typeface="Times New Roman" pitchFamily="18" charset="0"/>
              </a:rPr>
              <a:t>,</a:t>
            </a:r>
            <a:r>
              <a:rPr lang="el-GR" sz="1600" dirty="0" smtClean="0">
                <a:cs typeface="Times New Roman" pitchFamily="18" charset="0"/>
              </a:rPr>
              <a:t> η οποία επάγεται μετά από έκθεση στο αντιγόνο</a:t>
            </a:r>
            <a:endParaRPr lang="fr-CH" sz="1600" dirty="0" smtClean="0">
              <a:cs typeface="Times New Roman" pitchFamily="18" charset="0"/>
            </a:endParaRPr>
          </a:p>
          <a:p>
            <a:endParaRPr lang="fr-CH" sz="1600" b="1" dirty="0" smtClean="0">
              <a:cs typeface="Times New Roman" pitchFamily="18" charset="0"/>
            </a:endParaRPr>
          </a:p>
          <a:p>
            <a:endParaRPr lang="fr-CH" sz="1600" b="1" dirty="0" smtClean="0">
              <a:cs typeface="Times New Roman" pitchFamily="18" charset="0"/>
            </a:endParaRPr>
          </a:p>
          <a:p>
            <a:r>
              <a:rPr lang="el-GR" sz="1600" b="1" dirty="0" smtClean="0">
                <a:solidFill>
                  <a:srgbClr val="C00000"/>
                </a:solidFill>
                <a:cs typeface="Times New Roman" pitchFamily="18" charset="0"/>
              </a:rPr>
              <a:t>.....το τίμημα που πληρώνει ο οργανισμός με το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C00000"/>
                </a:solidFill>
                <a:cs typeface="Times New Roman" pitchFamily="18" charset="0"/>
              </a:rPr>
              <a:t>       να έχει στη διάθεσή του Β και Τ κυτταρικούς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C00000"/>
                </a:solidFill>
                <a:cs typeface="Times New Roman" pitchFamily="18" charset="0"/>
              </a:rPr>
              <a:t>       πληθυσμούς με τόσο μεγάλη ποικιλία, που 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C00000"/>
                </a:solidFill>
                <a:cs typeface="Times New Roman" pitchFamily="18" charset="0"/>
              </a:rPr>
              <a:t>       ουσιαστικά επιτρέπει την αναγνώριση </a:t>
            </a:r>
          </a:p>
          <a:p>
            <a:pPr>
              <a:buNone/>
            </a:pPr>
            <a:r>
              <a:rPr lang="el-GR" sz="1600" b="1" dirty="0" smtClean="0">
                <a:solidFill>
                  <a:srgbClr val="C00000"/>
                </a:solidFill>
                <a:cs typeface="Times New Roman" pitchFamily="18" charset="0"/>
              </a:rPr>
              <a:t>       οποιουδήποτε εισβολέα</a:t>
            </a:r>
            <a:endParaRPr lang="en-US" sz="1600" b="1" dirty="0">
              <a:solidFill>
                <a:srgbClr val="C00000"/>
              </a:solidFill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pic>
        <p:nvPicPr>
          <p:cNvPr id="8" name="Picture 2" descr="figure 4-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972" y="3733800"/>
            <a:ext cx="3885428" cy="300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cs typeface="Times New Roman" pitchFamily="18" charset="0"/>
              </a:rPr>
              <a:t>1) Αυτοαντισώματα</a:t>
            </a:r>
            <a:endParaRPr lang="en-US" sz="1800" b="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025" y="1341438"/>
            <a:ext cx="5489575" cy="639762"/>
          </a:xfrm>
        </p:spPr>
        <p:txBody>
          <a:bodyPr>
            <a:norm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cs typeface="Times New Roman" pitchFamily="18" charset="0"/>
              </a:rPr>
              <a:t>2) Κυτταροτοξικά</a:t>
            </a:r>
            <a:r>
              <a:rPr lang="en-US" sz="1800" b="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l-GR" sz="1800" b="0" dirty="0" smtClean="0">
                <a:solidFill>
                  <a:srgbClr val="C00000"/>
                </a:solidFill>
                <a:cs typeface="Times New Roman" pitchFamily="18" charset="0"/>
              </a:rPr>
              <a:t>αυτοδραστικά Τ λεμφοκύτταρα</a:t>
            </a:r>
            <a:endParaRPr lang="en-US" sz="1800" b="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24384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 smtClean="0">
                <a:cs typeface="Times New Roman" pitchFamily="18" charset="0"/>
              </a:rPr>
              <a:t>Η παρουσία αυτοαντισωμάτων ή αυτοδραστικών Τ λεμφοκυττάρων δεν σημαίνει αυτομάτως ότι το νόσημα έχει αυτοάνοση αιτιοπαθογένεια εκτός αν ισχύουν επίσης</a:t>
            </a:r>
            <a:r>
              <a:rPr lang="en-US" sz="1600" i="1" dirty="0" smtClean="0">
                <a:cs typeface="Times New Roman" pitchFamily="18" charset="0"/>
              </a:rPr>
              <a:t>:</a:t>
            </a:r>
            <a:endParaRPr lang="el-GR" sz="1600" i="1" dirty="0" smtClean="0"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l-GR" sz="1600" dirty="0" smtClean="0">
                <a:cs typeface="Times New Roman" pitchFamily="18" charset="0"/>
              </a:rPr>
              <a:t>Αυτοαντισώματα έχουν εναποτεθεί στους πάσχοντες ιστούς</a:t>
            </a:r>
          </a:p>
          <a:p>
            <a:pPr marL="342900" indent="-342900">
              <a:buAutoNum type="arabicPeriod"/>
            </a:pPr>
            <a:r>
              <a:rPr lang="el-GR" sz="1600" dirty="0" smtClean="0">
                <a:cs typeface="Times New Roman" pitchFamily="18" charset="0"/>
              </a:rPr>
              <a:t>Τα αντισώματα ή τα Τ λεμφοκύτταρα αντιδρούν </a:t>
            </a:r>
            <a:r>
              <a:rPr lang="en-US" sz="1600" i="1" dirty="0" smtClean="0">
                <a:cs typeface="Times New Roman" pitchFamily="18" charset="0"/>
              </a:rPr>
              <a:t>in vitro </a:t>
            </a:r>
            <a:r>
              <a:rPr lang="el-GR" sz="1600" dirty="0" smtClean="0">
                <a:cs typeface="Times New Roman" pitchFamily="18" charset="0"/>
              </a:rPr>
              <a:t>με τα σχετιζόμενα με τη νόσο αυτοαντιγόνα</a:t>
            </a:r>
          </a:p>
          <a:p>
            <a:pPr marL="342900" indent="-342900">
              <a:buAutoNum type="arabicPeriod"/>
            </a:pPr>
            <a:r>
              <a:rPr lang="el-GR" sz="1600" dirty="0" smtClean="0">
                <a:cs typeface="Times New Roman" pitchFamily="18" charset="0"/>
              </a:rPr>
              <a:t>Αυτοαντισώματα ή Τ λεμφοκύτταρα αναπαράγουν τη νόσο όταν μεταφερθούν σε άλλο δέκτη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cs typeface="Times New Roman" pitchFamily="18" charset="0"/>
              </a:rPr>
              <a:t>1) Αυτοαντισώματα</a:t>
            </a:r>
            <a:endParaRPr lang="en-US" sz="1800" b="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4025" y="1341438"/>
            <a:ext cx="5489575" cy="639762"/>
          </a:xfrm>
        </p:spPr>
        <p:txBody>
          <a:bodyPr>
            <a:norm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cs typeface="Times New Roman" pitchFamily="18" charset="0"/>
              </a:rPr>
              <a:t>2) Κυτταροτοξικά</a:t>
            </a:r>
            <a:r>
              <a:rPr lang="en-US" sz="1800" b="0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el-GR" sz="1800" b="0" dirty="0" smtClean="0">
                <a:solidFill>
                  <a:srgbClr val="C00000"/>
                </a:solidFill>
                <a:cs typeface="Times New Roman" pitchFamily="18" charset="0"/>
              </a:rPr>
              <a:t>αυτοδραστικά Τ λεμφοκύτταρα</a:t>
            </a:r>
            <a:endParaRPr lang="en-US" sz="1800" b="0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8600" y="24384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i="1" dirty="0" smtClean="0">
                <a:cs typeface="Times New Roman" pitchFamily="18" charset="0"/>
              </a:rPr>
              <a:t>Η παρουσία αυτοαντισωμάτων ή αυτοδραστικών Τ λεμφοκυττάρων δεν σημαίνει αυτομάτως ότι το νόσημα έχει αυτοάνοση αιτιοπαθογένεια εκτός αν ισχύουν επίσης</a:t>
            </a:r>
            <a:r>
              <a:rPr lang="en-US" sz="1600" i="1" dirty="0" smtClean="0">
                <a:cs typeface="Times New Roman" pitchFamily="18" charset="0"/>
              </a:rPr>
              <a:t>:</a:t>
            </a:r>
            <a:endParaRPr lang="el-GR" sz="1600" i="1" dirty="0" smtClean="0"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el-GR" sz="1600" dirty="0" smtClean="0">
                <a:cs typeface="Times New Roman" pitchFamily="18" charset="0"/>
              </a:rPr>
              <a:t>Αυτοαντισώματα έχουν εναποτεθεί στους πάσχοντες ιστούς</a:t>
            </a:r>
          </a:p>
          <a:p>
            <a:pPr marL="342900" indent="-342900">
              <a:buAutoNum type="arabicPeriod"/>
            </a:pPr>
            <a:r>
              <a:rPr lang="el-GR" sz="1600" dirty="0" smtClean="0">
                <a:cs typeface="Times New Roman" pitchFamily="18" charset="0"/>
              </a:rPr>
              <a:t>Τα αντισώματα ή τα Τ λεμφοκύτταρα αντιδρούν </a:t>
            </a:r>
            <a:r>
              <a:rPr lang="en-US" sz="1600" i="1" dirty="0" smtClean="0">
                <a:cs typeface="Times New Roman" pitchFamily="18" charset="0"/>
              </a:rPr>
              <a:t>in vitro </a:t>
            </a:r>
            <a:r>
              <a:rPr lang="el-GR" sz="1600" dirty="0" smtClean="0">
                <a:cs typeface="Times New Roman" pitchFamily="18" charset="0"/>
              </a:rPr>
              <a:t>με τα σχετιζόμενα με τη νόσο αυτοαντιγόνα</a:t>
            </a:r>
          </a:p>
          <a:p>
            <a:pPr marL="342900" indent="-342900">
              <a:buAutoNum type="arabicPeriod"/>
            </a:pPr>
            <a:r>
              <a:rPr lang="el-GR" sz="1600" dirty="0" smtClean="0">
                <a:cs typeface="Times New Roman" pitchFamily="18" charset="0"/>
              </a:rPr>
              <a:t>Αυτοαντισώματα ή Τ λεμφοκύτταρα αναπαράγουν τη νόσο όταν μεταφερθούν σε άλλο δέκτη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pic>
        <p:nvPicPr>
          <p:cNvPr id="10" name="Picture 2" descr="figure 14-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3976579"/>
            <a:ext cx="7696200" cy="2881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 smtClean="0"/>
              <a:t>του οργανισμού, καλούνται </a:t>
            </a:r>
            <a:r>
              <a:rPr lang="el-GR" b="1" dirty="0" smtClean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 smtClean="0"/>
              <a:t>(</a:t>
            </a:r>
            <a:r>
              <a:rPr lang="fr-CH" dirty="0" err="1" smtClean="0"/>
              <a:t>hypersensitivity</a:t>
            </a:r>
            <a:r>
              <a:rPr lang="fr-CH" dirty="0" smtClean="0"/>
              <a:t> </a:t>
            </a:r>
            <a:r>
              <a:rPr lang="fr-CH" dirty="0" err="1" smtClean="0"/>
              <a:t>diseases</a:t>
            </a:r>
            <a:r>
              <a:rPr lang="fr-CH" dirty="0" smtClean="0"/>
              <a:t>)</a:t>
            </a:r>
            <a:endParaRPr lang="fr-CH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 smtClean="0"/>
              <a:t>του οργανισμού, καλούνται </a:t>
            </a:r>
            <a:r>
              <a:rPr lang="el-GR" b="1" dirty="0" smtClean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 smtClean="0"/>
              <a:t>(</a:t>
            </a:r>
            <a:r>
              <a:rPr lang="fr-CH" dirty="0" err="1" smtClean="0"/>
              <a:t>hypersensitivity</a:t>
            </a:r>
            <a:r>
              <a:rPr lang="fr-CH" dirty="0" smtClean="0"/>
              <a:t> </a:t>
            </a:r>
            <a:r>
              <a:rPr lang="fr-CH" dirty="0" err="1" smtClean="0"/>
              <a:t>diseases</a:t>
            </a:r>
            <a:r>
              <a:rPr lang="fr-CH" dirty="0" smtClean="0"/>
              <a:t>)</a:t>
            </a:r>
            <a:endParaRPr lang="fr-CH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 smtClean="0"/>
              <a:t>του οργανισμού, καλούνται </a:t>
            </a:r>
            <a:r>
              <a:rPr lang="el-GR" b="1" dirty="0" smtClean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 smtClean="0"/>
              <a:t>(</a:t>
            </a:r>
            <a:r>
              <a:rPr lang="fr-CH" dirty="0" err="1" smtClean="0"/>
              <a:t>hypersensitivity</a:t>
            </a:r>
            <a:r>
              <a:rPr lang="fr-CH" dirty="0" smtClean="0"/>
              <a:t> </a:t>
            </a:r>
            <a:r>
              <a:rPr lang="fr-CH" dirty="0" err="1" smtClean="0"/>
              <a:t>diseases</a:t>
            </a:r>
            <a:r>
              <a:rPr lang="fr-CH" dirty="0" smtClean="0"/>
              <a:t>)</a:t>
            </a:r>
            <a:endParaRPr lang="fr-CH" dirty="0"/>
          </a:p>
        </p:txBody>
      </p:sp>
      <p:pic>
        <p:nvPicPr>
          <p:cNvPr id="9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199"/>
            <a:ext cx="8229600" cy="5036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 smtClean="0"/>
              <a:t>του οργανισμού, καλούνται </a:t>
            </a:r>
            <a:r>
              <a:rPr lang="el-GR" b="1" dirty="0" smtClean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 smtClean="0"/>
              <a:t>(</a:t>
            </a:r>
            <a:r>
              <a:rPr lang="fr-CH" dirty="0" err="1" smtClean="0"/>
              <a:t>hypersensitivity</a:t>
            </a:r>
            <a:r>
              <a:rPr lang="fr-CH" dirty="0" smtClean="0"/>
              <a:t> </a:t>
            </a:r>
            <a:r>
              <a:rPr lang="fr-CH" dirty="0" err="1" smtClean="0"/>
              <a:t>diseases</a:t>
            </a:r>
            <a:r>
              <a:rPr lang="fr-CH" dirty="0" smtClean="0"/>
              <a:t>)</a:t>
            </a:r>
            <a:endParaRPr lang="fr-CH" dirty="0"/>
          </a:p>
        </p:txBody>
      </p:sp>
      <p:pic>
        <p:nvPicPr>
          <p:cNvPr id="9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199"/>
            <a:ext cx="8229600" cy="503693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9946" y="1676400"/>
            <a:ext cx="3734054" cy="47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119349" y="979583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en angle 9"/>
          <p:cNvCxnSpPr/>
          <p:nvPr/>
        </p:nvCxnSpPr>
        <p:spPr>
          <a:xfrm>
            <a:off x="3886200" y="2438400"/>
            <a:ext cx="1828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715000" y="2819400"/>
            <a:ext cx="3248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Αυτοάνοση αιμολυτική αναιμία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Αυτοάνοση θρομβοπενία</a:t>
            </a:r>
            <a:endParaRPr lang="fr-CH" b="1" dirty="0">
              <a:solidFill>
                <a:srgbClr val="C00000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19349" y="979583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119349" y="2493485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638800" y="3232532"/>
            <a:ext cx="237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Σπειραματονεφρίτιδες</a:t>
            </a:r>
            <a:endParaRPr lang="fr-CH" b="1" dirty="0">
              <a:solidFill>
                <a:srgbClr val="C0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886200" y="3429000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19349" y="2492566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52429"/>
            <a:ext cx="4419600" cy="525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7" y="1600200"/>
            <a:ext cx="4500563" cy="118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/>
          <p:nvPr/>
        </p:nvSpPr>
        <p:spPr>
          <a:xfrm>
            <a:off x="119349" y="4278217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638800" y="5202715"/>
            <a:ext cx="2025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Νόσος </a:t>
            </a:r>
            <a:r>
              <a:rPr lang="fr-CH" b="1" dirty="0" smtClean="0">
                <a:solidFill>
                  <a:srgbClr val="C00000"/>
                </a:solidFill>
              </a:rPr>
              <a:t>Graves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Μυασθένεια </a:t>
            </a:r>
            <a:r>
              <a:rPr lang="fr-CH" b="1" dirty="0" smtClean="0">
                <a:solidFill>
                  <a:srgbClr val="C00000"/>
                </a:solidFill>
              </a:rPr>
              <a:t>gravis</a:t>
            </a:r>
            <a:endParaRPr lang="fr-CH" b="1" dirty="0">
              <a:solidFill>
                <a:srgbClr val="C0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886200" y="5530468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19349" y="4278217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97136" y="6620522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639762"/>
          </a:xfrm>
        </p:spPr>
        <p:txBody>
          <a:bodyPr>
            <a:noAutofit/>
          </a:bodyPr>
          <a:lstStyle/>
          <a:p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Κυτταροτοξικά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αυτοδραστικά Τ λεμφοκύτταρα 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3" y="1000125"/>
            <a:ext cx="6267297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 </a:t>
            </a:r>
            <a:r>
              <a:rPr kumimoji="0" lang="fr-CH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l-GR" dirty="0" smtClean="0">
                <a:latin typeface="Times New Roman" pitchFamily="18" charset="0"/>
                <a:ea typeface="+mj-ea"/>
                <a:cs typeface="Times New Roman" pitchFamily="18" charset="0"/>
              </a:rPr>
              <a:t>Ισότυποι αντισωμάτων 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793559"/>
            <a:ext cx="7343775" cy="601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7465016" y="4214336"/>
            <a:ext cx="12979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Περνά τον </a:t>
            </a:r>
          </a:p>
          <a:p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πλακουντιακό </a:t>
            </a:r>
          </a:p>
          <a:p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φραγμό</a:t>
            </a:r>
            <a:endParaRPr lang="fr-CH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897136" y="6620522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639762"/>
          </a:xfrm>
        </p:spPr>
        <p:txBody>
          <a:bodyPr>
            <a:noAutofit/>
          </a:bodyPr>
          <a:lstStyle/>
          <a:p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Κυτταροτοξικά</a:t>
            </a:r>
            <a:r>
              <a:rPr lang="en-US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αυτοδραστικά Τ λεμφοκύτταρα 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03" y="1000125"/>
            <a:ext cx="6267297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6248400" y="1447800"/>
            <a:ext cx="2895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Ρευματοειδής αρθρίτιδα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Διαβήτης τύπου Ι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Σκλήρυνση κατά πλάκας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Φλεγμονώδεις νόσοι εντέρου</a:t>
            </a:r>
          </a:p>
          <a:p>
            <a:pPr>
              <a:buFont typeface="Arial" pitchFamily="34" charset="0"/>
              <a:buChar char="•"/>
            </a:pP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Ψωρίαση</a:t>
            </a:r>
            <a:endParaRPr lang="fr-CH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4040188" cy="639762"/>
          </a:xfrm>
        </p:spPr>
        <p:txBody>
          <a:bodyPr>
            <a:normAutofit/>
          </a:bodyPr>
          <a:lstStyle/>
          <a:p>
            <a:r>
              <a:rPr lang="el-GR" sz="1800" b="0" u="sng" dirty="0" smtClean="0">
                <a:solidFill>
                  <a:srgbClr val="C00000"/>
                </a:solidFill>
                <a:cs typeface="Times New Roman" pitchFamily="18" charset="0"/>
              </a:rPr>
              <a:t>Οργανοειδικά (</a:t>
            </a:r>
            <a:r>
              <a:rPr lang="en-US" sz="1800" b="0" u="sng" dirty="0" smtClean="0">
                <a:solidFill>
                  <a:srgbClr val="C00000"/>
                </a:solidFill>
                <a:cs typeface="Times New Roman" pitchFamily="18" charset="0"/>
              </a:rPr>
              <a:t>organ-specific)</a:t>
            </a:r>
            <a:endParaRPr lang="en-US" sz="1800" b="0" u="sng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76400"/>
            <a:ext cx="4040188" cy="4724400"/>
          </a:xfrm>
        </p:spPr>
        <p:txBody>
          <a:bodyPr>
            <a:normAutofit/>
          </a:bodyPr>
          <a:lstStyle/>
          <a:p>
            <a:r>
              <a:rPr lang="el-GR" sz="1600" dirty="0" smtClean="0">
                <a:cs typeface="Times New Roman" pitchFamily="18" charset="0"/>
              </a:rPr>
              <a:t>Μυασθένεια </a:t>
            </a:r>
            <a:r>
              <a:rPr lang="en-US" sz="1600" dirty="0" smtClean="0">
                <a:cs typeface="Times New Roman" pitchFamily="18" charset="0"/>
              </a:rPr>
              <a:t>Gravis</a:t>
            </a:r>
          </a:p>
          <a:p>
            <a:r>
              <a:rPr lang="el-GR" sz="1600" dirty="0" smtClean="0">
                <a:cs typeface="Times New Roman" pitchFamily="18" charset="0"/>
              </a:rPr>
              <a:t>Νόσος </a:t>
            </a:r>
            <a:r>
              <a:rPr lang="en-US" sz="1600" dirty="0" smtClean="0">
                <a:cs typeface="Times New Roman" pitchFamily="18" charset="0"/>
              </a:rPr>
              <a:t>Graves</a:t>
            </a:r>
            <a:endParaRPr lang="el-GR" sz="1600" dirty="0" smtClean="0">
              <a:cs typeface="Times New Roman" pitchFamily="18" charset="0"/>
            </a:endParaRPr>
          </a:p>
          <a:p>
            <a:r>
              <a:rPr lang="el-GR" sz="1600" dirty="0" smtClean="0">
                <a:cs typeface="Times New Roman" pitchFamily="18" charset="0"/>
              </a:rPr>
              <a:t>Θυρεοειδίτιδα </a:t>
            </a:r>
            <a:r>
              <a:rPr lang="en-US" sz="1600" dirty="0" smtClean="0">
                <a:cs typeface="Times New Roman" pitchFamily="18" charset="0"/>
              </a:rPr>
              <a:t>Hashimoto</a:t>
            </a:r>
          </a:p>
          <a:p>
            <a:r>
              <a:rPr lang="el-GR" sz="1600" dirty="0" smtClean="0">
                <a:cs typeface="Times New Roman" pitchFamily="18" charset="0"/>
              </a:rPr>
              <a:t>Σακχαρώδης Διαβήτης τύπου </a:t>
            </a:r>
            <a:r>
              <a:rPr lang="en-US" sz="1600" dirty="0" smtClean="0">
                <a:cs typeface="Times New Roman" pitchFamily="18" charset="0"/>
              </a:rPr>
              <a:t>I</a:t>
            </a:r>
            <a:endParaRPr lang="el-GR" sz="1600" dirty="0" smtClean="0">
              <a:cs typeface="Times New Roman" pitchFamily="18" charset="0"/>
            </a:endParaRPr>
          </a:p>
          <a:p>
            <a:r>
              <a:rPr lang="el-GR" sz="1600" dirty="0" smtClean="0">
                <a:cs typeface="Times New Roman" pitchFamily="18" charset="0"/>
              </a:rPr>
              <a:t>Πέμφιγα</a:t>
            </a:r>
          </a:p>
          <a:p>
            <a:r>
              <a:rPr lang="el-GR" sz="1600" dirty="0" smtClean="0">
                <a:cs typeface="Times New Roman" pitchFamily="18" charset="0"/>
              </a:rPr>
              <a:t>Πρωτοπαθής χολική κίρρωση</a:t>
            </a:r>
          </a:p>
          <a:p>
            <a:r>
              <a:rPr lang="el-GR" sz="1600" dirty="0" smtClean="0">
                <a:cs typeface="Times New Roman" pitchFamily="18" charset="0"/>
              </a:rPr>
              <a:t>Αυτοάνοση ηπατίτιδα</a:t>
            </a:r>
          </a:p>
          <a:p>
            <a:r>
              <a:rPr lang="el-GR" sz="1600" dirty="0" smtClean="0">
                <a:cs typeface="Times New Roman" pitchFamily="18" charset="0"/>
              </a:rPr>
              <a:t>Αυτοάνοση αιμολυτική αναιμία</a:t>
            </a:r>
          </a:p>
          <a:p>
            <a:r>
              <a:rPr lang="el-GR" sz="1600" dirty="0" smtClean="0">
                <a:cs typeface="Times New Roman" pitchFamily="18" charset="0"/>
              </a:rPr>
              <a:t>Αυτοάνοση γαστρίτιδα</a:t>
            </a:r>
          </a:p>
          <a:p>
            <a:r>
              <a:rPr lang="el-GR" sz="1600" dirty="0" smtClean="0">
                <a:cs typeface="Times New Roman" pitchFamily="18" charset="0"/>
              </a:rPr>
              <a:t>Νόσος </a:t>
            </a:r>
            <a:r>
              <a:rPr lang="en-US" sz="1600" dirty="0" smtClean="0">
                <a:cs typeface="Times New Roman" pitchFamily="18" charset="0"/>
              </a:rPr>
              <a:t>Addison</a:t>
            </a:r>
          </a:p>
          <a:p>
            <a:r>
              <a:rPr lang="el-GR" sz="1600" dirty="0" smtClean="0">
                <a:cs typeface="Times New Roman" pitchFamily="18" charset="0"/>
              </a:rPr>
              <a:t>Αυτοάνοση ωοθηκική ανεπάρκεια</a:t>
            </a:r>
          </a:p>
          <a:p>
            <a:r>
              <a:rPr lang="el-GR" sz="1600" dirty="0" smtClean="0">
                <a:cs typeface="Times New Roman" pitchFamily="18" charset="0"/>
              </a:rPr>
              <a:t>Αζωοσπερμία</a:t>
            </a:r>
          </a:p>
          <a:p>
            <a:r>
              <a:rPr lang="el-GR" sz="1600" dirty="0" smtClean="0">
                <a:cs typeface="Times New Roman" pitchFamily="18" charset="0"/>
              </a:rPr>
              <a:t>Λεύκη</a:t>
            </a:r>
          </a:p>
          <a:p>
            <a:r>
              <a:rPr lang="el-GR" sz="1600" dirty="0" smtClean="0">
                <a:cs typeface="Times New Roman" pitchFamily="18" charset="0"/>
              </a:rPr>
              <a:t>Αυτοάνοση μυοκαρδίτιδα</a:t>
            </a:r>
          </a:p>
          <a:p>
            <a:r>
              <a:rPr lang="el-GR" sz="1600" dirty="0" smtClean="0">
                <a:cs typeface="Times New Roman" pitchFamily="18" charset="0"/>
              </a:rPr>
              <a:t>Κοιλιοκάκη</a:t>
            </a:r>
          </a:p>
          <a:p>
            <a:r>
              <a:rPr lang="el-GR" sz="1600" dirty="0" smtClean="0">
                <a:cs typeface="Times New Roman" pitchFamily="18" charset="0"/>
              </a:rPr>
              <a:t>κλπ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14400"/>
            <a:ext cx="4041775" cy="639762"/>
          </a:xfrm>
        </p:spPr>
        <p:txBody>
          <a:bodyPr>
            <a:normAutofit/>
          </a:bodyPr>
          <a:lstStyle/>
          <a:p>
            <a:r>
              <a:rPr lang="el-GR" sz="1800" b="0" u="sng" dirty="0" smtClean="0">
                <a:solidFill>
                  <a:srgbClr val="C00000"/>
                </a:solidFill>
                <a:cs typeface="Times New Roman" pitchFamily="18" charset="0"/>
              </a:rPr>
              <a:t>Συστηματικά (</a:t>
            </a:r>
            <a:r>
              <a:rPr lang="en-US" sz="1800" b="0" u="sng" dirty="0" smtClean="0">
                <a:solidFill>
                  <a:srgbClr val="C00000"/>
                </a:solidFill>
                <a:cs typeface="Times New Roman" pitchFamily="18" charset="0"/>
              </a:rPr>
              <a:t>systemic)</a:t>
            </a:r>
            <a:endParaRPr lang="en-US" sz="1800" b="0" u="sng" dirty="0">
              <a:solidFill>
                <a:srgbClr val="C00000"/>
              </a:solidFill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041775" cy="3951288"/>
          </a:xfrm>
        </p:spPr>
        <p:txBody>
          <a:bodyPr>
            <a:normAutofit/>
          </a:bodyPr>
          <a:lstStyle/>
          <a:p>
            <a:r>
              <a:rPr lang="el-GR" sz="1600" dirty="0" smtClean="0">
                <a:cs typeface="Times New Roman" pitchFamily="18" charset="0"/>
              </a:rPr>
              <a:t>Συστηματικός ερυθηματώδης λύκος</a:t>
            </a:r>
          </a:p>
          <a:p>
            <a:r>
              <a:rPr lang="el-GR" sz="1600" dirty="0" smtClean="0">
                <a:cs typeface="Times New Roman" pitchFamily="18" charset="0"/>
              </a:rPr>
              <a:t>Ρευματοειδής αρθρίτιδα</a:t>
            </a:r>
          </a:p>
          <a:p>
            <a:r>
              <a:rPr lang="el-GR" sz="1600" dirty="0" smtClean="0">
                <a:cs typeface="Times New Roman" pitchFamily="18" charset="0"/>
              </a:rPr>
              <a:t>Σύνδρομο </a:t>
            </a:r>
            <a:r>
              <a:rPr lang="en-US" sz="1600" dirty="0" err="1" smtClean="0">
                <a:cs typeface="Times New Roman" pitchFamily="18" charset="0"/>
              </a:rPr>
              <a:t>Sjogren</a:t>
            </a:r>
            <a:endParaRPr lang="el-GR" sz="1600" dirty="0" smtClean="0">
              <a:cs typeface="Times New Roman" pitchFamily="18" charset="0"/>
            </a:endParaRPr>
          </a:p>
          <a:p>
            <a:r>
              <a:rPr lang="el-GR" sz="1600" dirty="0" smtClean="0">
                <a:cs typeface="Times New Roman" pitchFamily="18" charset="0"/>
              </a:rPr>
              <a:t>Προοδευτική συστηματική σκλήρυνση (Σκληρόδερμα)</a:t>
            </a:r>
          </a:p>
          <a:p>
            <a:r>
              <a:rPr lang="el-GR" sz="1600" dirty="0" smtClean="0">
                <a:cs typeface="Times New Roman" pitchFamily="18" charset="0"/>
              </a:rPr>
              <a:t>Μικτή νόσος του συνδετικού ιστού</a:t>
            </a:r>
          </a:p>
          <a:p>
            <a:r>
              <a:rPr lang="el-GR" sz="1600" dirty="0" smtClean="0">
                <a:cs typeface="Times New Roman" pitchFamily="18" charset="0"/>
              </a:rPr>
              <a:t>Πολυμυοσίτιδα/Δερματομυοσίτιδα</a:t>
            </a:r>
          </a:p>
          <a:p>
            <a:r>
              <a:rPr lang="el-GR" sz="1600" dirty="0" smtClean="0">
                <a:cs typeface="Times New Roman" pitchFamily="18" charset="0"/>
              </a:rPr>
              <a:t>Νόσος </a:t>
            </a:r>
            <a:r>
              <a:rPr lang="en-US" sz="1600" dirty="0" err="1" smtClean="0">
                <a:cs typeface="Times New Roman" pitchFamily="18" charset="0"/>
              </a:rPr>
              <a:t>Goodpasture</a:t>
            </a:r>
            <a:endParaRPr lang="en-US" sz="1600" dirty="0" smtClean="0">
              <a:cs typeface="Times New Roman" pitchFamily="18" charset="0"/>
            </a:endParaRPr>
          </a:p>
          <a:p>
            <a:r>
              <a:rPr lang="el-GR" sz="1600" dirty="0" smtClean="0">
                <a:cs typeface="Times New Roman" pitchFamily="18" charset="0"/>
              </a:rPr>
              <a:t>Κοκκιωμάτωση </a:t>
            </a:r>
            <a:r>
              <a:rPr lang="en-US" sz="1600" dirty="0" smtClean="0">
                <a:cs typeface="Times New Roman" pitchFamily="18" charset="0"/>
              </a:rPr>
              <a:t>Wegener</a:t>
            </a:r>
          </a:p>
          <a:p>
            <a:r>
              <a:rPr lang="el-GR" sz="1600" dirty="0" smtClean="0">
                <a:cs typeface="Times New Roman" pitchFamily="18" charset="0"/>
              </a:rPr>
              <a:t>Σύνδρομο </a:t>
            </a:r>
            <a:r>
              <a:rPr lang="en-US" sz="1600" dirty="0" err="1" smtClean="0">
                <a:cs typeface="Times New Roman" pitchFamily="18" charset="0"/>
              </a:rPr>
              <a:t>Behcet</a:t>
            </a:r>
            <a:endParaRPr lang="en-US" sz="1600" dirty="0" smtClean="0">
              <a:cs typeface="Times New Roman" pitchFamily="18" charset="0"/>
            </a:endParaRPr>
          </a:p>
          <a:p>
            <a:r>
              <a:rPr lang="el-GR" sz="1600" dirty="0" smtClean="0">
                <a:cs typeface="Times New Roman" pitchFamily="18" charset="0"/>
              </a:rPr>
              <a:t>Αρτηριοσκλήρυνση</a:t>
            </a:r>
            <a:endParaRPr lang="en-US" sz="1600" dirty="0">
              <a:cs typeface="Times New Roman" pitchFamily="18" charset="0"/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Αυτοάνοσα νοσήματα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7973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 smtClean="0"/>
              <a:t> </a:t>
            </a:r>
            <a:r>
              <a:rPr lang="el-GR" dirty="0" smtClean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 smtClean="0"/>
              <a:t>(</a:t>
            </a:r>
            <a:r>
              <a:rPr lang="el-GR" dirty="0" smtClean="0"/>
              <a:t>αυτοάνοσο νόσημα</a:t>
            </a:r>
            <a:r>
              <a:rPr lang="fr-CH" dirty="0" smtClean="0"/>
              <a:t>)</a:t>
            </a:r>
            <a:r>
              <a:rPr lang="el-GR" dirty="0" smtClean="0"/>
              <a:t> ένα άτομο είναι απαραίτητο να διαθέτει αφενός </a:t>
            </a:r>
            <a:r>
              <a:rPr lang="fr-CH" dirty="0" smtClean="0"/>
              <a:t>MHC </a:t>
            </a:r>
            <a:r>
              <a:rPr lang="el-GR" dirty="0" smtClean="0"/>
              <a:t>μόρια</a:t>
            </a:r>
          </a:p>
          <a:p>
            <a:r>
              <a:rPr lang="fr-CH" dirty="0" smtClean="0"/>
              <a:t>(</a:t>
            </a:r>
            <a:r>
              <a:rPr lang="fr-CH" b="1" dirty="0" smtClean="0">
                <a:solidFill>
                  <a:srgbClr val="C00000"/>
                </a:solidFill>
              </a:rPr>
              <a:t>=</a:t>
            </a:r>
            <a:r>
              <a:rPr lang="el-GR" b="1" dirty="0" smtClean="0">
                <a:solidFill>
                  <a:srgbClr val="C00000"/>
                </a:solidFill>
              </a:rPr>
              <a:t>γενετική προδιάθεση</a:t>
            </a:r>
            <a:r>
              <a:rPr lang="fr-CH" dirty="0" smtClean="0"/>
              <a:t>)</a:t>
            </a:r>
            <a:r>
              <a:rPr lang="el-GR" dirty="0" smtClean="0"/>
              <a:t> τα οποία μπορούν να παρουσιάσουν το </a:t>
            </a:r>
            <a:r>
              <a:rPr lang="fr-CH" dirty="0" smtClean="0"/>
              <a:t>self </a:t>
            </a:r>
            <a:r>
              <a:rPr lang="el-GR" dirty="0" smtClean="0"/>
              <a:t>αντιγόνο και </a:t>
            </a:r>
          </a:p>
          <a:p>
            <a:r>
              <a:rPr lang="el-GR" dirty="0" smtClean="0"/>
              <a:t>αφετέρου λεμφοκύτταρα τα οποία  αναγνωρίζουν το </a:t>
            </a:r>
            <a:r>
              <a:rPr lang="fr-CH" dirty="0" smtClean="0"/>
              <a:t>self </a:t>
            </a:r>
            <a:r>
              <a:rPr lang="el-GR" dirty="0" smtClean="0"/>
              <a:t>αντιγόνο. </a:t>
            </a:r>
            <a:endParaRPr lang="fr-CH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797359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 smtClean="0"/>
              <a:t> </a:t>
            </a:r>
            <a:r>
              <a:rPr lang="el-GR" dirty="0" smtClean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 smtClean="0"/>
              <a:t>(</a:t>
            </a:r>
            <a:r>
              <a:rPr lang="el-GR" dirty="0" smtClean="0"/>
              <a:t>αυτοάνοσο νόσημα</a:t>
            </a:r>
            <a:r>
              <a:rPr lang="fr-CH" dirty="0" smtClean="0"/>
              <a:t>)</a:t>
            </a:r>
            <a:r>
              <a:rPr lang="el-GR" dirty="0" smtClean="0"/>
              <a:t> ένα άτομο είναι απαραίτητο να διαθέτει αφενός </a:t>
            </a:r>
            <a:r>
              <a:rPr lang="fr-CH" dirty="0" smtClean="0"/>
              <a:t>MHC </a:t>
            </a:r>
            <a:r>
              <a:rPr lang="el-GR" dirty="0" smtClean="0"/>
              <a:t>μόρια</a:t>
            </a:r>
          </a:p>
          <a:p>
            <a:r>
              <a:rPr lang="fr-CH" dirty="0" smtClean="0"/>
              <a:t>(</a:t>
            </a:r>
            <a:r>
              <a:rPr lang="fr-CH" b="1" dirty="0" smtClean="0">
                <a:solidFill>
                  <a:srgbClr val="C00000"/>
                </a:solidFill>
              </a:rPr>
              <a:t>=</a:t>
            </a:r>
            <a:r>
              <a:rPr lang="el-GR" b="1" dirty="0" smtClean="0">
                <a:solidFill>
                  <a:srgbClr val="C00000"/>
                </a:solidFill>
              </a:rPr>
              <a:t>γενετική προδιάθεση</a:t>
            </a:r>
            <a:r>
              <a:rPr lang="fr-CH" dirty="0" smtClean="0"/>
              <a:t>)</a:t>
            </a:r>
            <a:r>
              <a:rPr lang="el-GR" dirty="0" smtClean="0"/>
              <a:t> τα οποία μπορούν να παρουσιάσουν το </a:t>
            </a:r>
            <a:r>
              <a:rPr lang="fr-CH" dirty="0" smtClean="0"/>
              <a:t>self </a:t>
            </a:r>
            <a:r>
              <a:rPr lang="el-GR" dirty="0" smtClean="0"/>
              <a:t>αντιγόνο και </a:t>
            </a:r>
          </a:p>
          <a:p>
            <a:r>
              <a:rPr lang="el-GR" dirty="0" smtClean="0"/>
              <a:t>αφετέρου λεμφοκύτταρα τα οποία  αναγνωρίζουν το </a:t>
            </a:r>
            <a:r>
              <a:rPr lang="fr-CH" dirty="0" smtClean="0"/>
              <a:t>self </a:t>
            </a:r>
            <a:r>
              <a:rPr lang="el-GR" dirty="0" smtClean="0"/>
              <a:t>αντιγόνο. 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Αλλά αυτό δεν είναι από μόνο του αρκετό.</a:t>
            </a:r>
            <a:endParaRPr lang="fr-CH" dirty="0" smtClean="0"/>
          </a:p>
          <a:p>
            <a:endParaRPr lang="fr-CH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83865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 smtClean="0"/>
              <a:t> </a:t>
            </a:r>
            <a:r>
              <a:rPr lang="el-GR" dirty="0" smtClean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 smtClean="0"/>
              <a:t>(</a:t>
            </a:r>
            <a:r>
              <a:rPr lang="el-GR" dirty="0" smtClean="0"/>
              <a:t>αυτοάνοσο νόσημα</a:t>
            </a:r>
            <a:r>
              <a:rPr lang="fr-CH" dirty="0" smtClean="0"/>
              <a:t>)</a:t>
            </a:r>
            <a:r>
              <a:rPr lang="el-GR" dirty="0" smtClean="0"/>
              <a:t> ένα άτομο είναι απαραίτητο να διαθέτει αφενός </a:t>
            </a:r>
            <a:r>
              <a:rPr lang="fr-CH" dirty="0" smtClean="0"/>
              <a:t>MHC </a:t>
            </a:r>
            <a:r>
              <a:rPr lang="el-GR" dirty="0" smtClean="0"/>
              <a:t>μόρια</a:t>
            </a:r>
          </a:p>
          <a:p>
            <a:r>
              <a:rPr lang="fr-CH" dirty="0" smtClean="0"/>
              <a:t>(</a:t>
            </a:r>
            <a:r>
              <a:rPr lang="fr-CH" b="1" dirty="0" smtClean="0">
                <a:solidFill>
                  <a:srgbClr val="C00000"/>
                </a:solidFill>
              </a:rPr>
              <a:t>=</a:t>
            </a:r>
            <a:r>
              <a:rPr lang="el-GR" b="1" dirty="0" smtClean="0">
                <a:solidFill>
                  <a:srgbClr val="C00000"/>
                </a:solidFill>
              </a:rPr>
              <a:t>γενετική προδιάθεση</a:t>
            </a:r>
            <a:r>
              <a:rPr lang="fr-CH" dirty="0" smtClean="0"/>
              <a:t>)</a:t>
            </a:r>
            <a:r>
              <a:rPr lang="el-GR" dirty="0" smtClean="0"/>
              <a:t> τα οποία μπορούν να παρουσιάσουν το </a:t>
            </a:r>
            <a:r>
              <a:rPr lang="fr-CH" dirty="0" smtClean="0"/>
              <a:t>self </a:t>
            </a:r>
            <a:r>
              <a:rPr lang="el-GR" dirty="0" smtClean="0"/>
              <a:t>αντιγόνο και </a:t>
            </a:r>
          </a:p>
          <a:p>
            <a:r>
              <a:rPr lang="el-GR" dirty="0" smtClean="0"/>
              <a:t>αφετέρου λεμφοκύτταρα τα οποία  αναγνωρίζουν το </a:t>
            </a:r>
            <a:r>
              <a:rPr lang="fr-CH" dirty="0" smtClean="0"/>
              <a:t>self </a:t>
            </a:r>
            <a:r>
              <a:rPr lang="el-GR" dirty="0" smtClean="0"/>
              <a:t>αντιγόνο. 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Αλλά αυτό δεν είναι από μόνο του αρκετό.</a:t>
            </a:r>
          </a:p>
          <a:p>
            <a:endParaRPr lang="el-GR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 smtClean="0"/>
              <a:t> </a:t>
            </a:r>
            <a:r>
              <a:rPr lang="el-GR" dirty="0" smtClean="0"/>
              <a:t>Χρειάζεται επιπλέον να συνυπάρχουν περιβαλοντικοί παράγοντες οι οποίοι οδηγούν </a:t>
            </a:r>
          </a:p>
          <a:p>
            <a:r>
              <a:rPr lang="el-GR" dirty="0" smtClean="0"/>
              <a:t>στην κατάργηση των μηχανισμών ανοσολογικής ανοχής οι οποίοι έχουν σχεδιαστεί να </a:t>
            </a:r>
          </a:p>
          <a:p>
            <a:r>
              <a:rPr lang="el-GR" dirty="0" smtClean="0"/>
              <a:t>εξαλείφουν τα αυτοδραστικά λεμφοκύτταρα.</a:t>
            </a:r>
            <a:endParaRPr lang="fr-CH" dirty="0" smtClean="0"/>
          </a:p>
          <a:p>
            <a:endParaRPr lang="fr-CH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83865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 smtClean="0"/>
              <a:t> </a:t>
            </a:r>
            <a:r>
              <a:rPr lang="el-GR" dirty="0" smtClean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 smtClean="0"/>
              <a:t>(</a:t>
            </a:r>
            <a:r>
              <a:rPr lang="el-GR" dirty="0" smtClean="0"/>
              <a:t>αυτοάνοσο νόσημα</a:t>
            </a:r>
            <a:r>
              <a:rPr lang="fr-CH" dirty="0" smtClean="0"/>
              <a:t>)</a:t>
            </a:r>
            <a:r>
              <a:rPr lang="el-GR" dirty="0" smtClean="0"/>
              <a:t> ένα άτομο είναι απαραίτητο να διαθέτει αφενός </a:t>
            </a:r>
            <a:r>
              <a:rPr lang="fr-CH" dirty="0" smtClean="0"/>
              <a:t>MHC </a:t>
            </a:r>
            <a:r>
              <a:rPr lang="el-GR" dirty="0" smtClean="0"/>
              <a:t>μόρια</a:t>
            </a:r>
          </a:p>
          <a:p>
            <a:r>
              <a:rPr lang="fr-CH" dirty="0" smtClean="0"/>
              <a:t>(</a:t>
            </a:r>
            <a:r>
              <a:rPr lang="fr-CH" b="1" dirty="0" smtClean="0">
                <a:solidFill>
                  <a:srgbClr val="C00000"/>
                </a:solidFill>
              </a:rPr>
              <a:t>=</a:t>
            </a:r>
            <a:r>
              <a:rPr lang="el-GR" b="1" dirty="0" smtClean="0">
                <a:solidFill>
                  <a:srgbClr val="C00000"/>
                </a:solidFill>
              </a:rPr>
              <a:t>γενετική προδιάθεση</a:t>
            </a:r>
            <a:r>
              <a:rPr lang="fr-CH" dirty="0" smtClean="0"/>
              <a:t>)</a:t>
            </a:r>
            <a:r>
              <a:rPr lang="el-GR" dirty="0" smtClean="0"/>
              <a:t> τα οποία μπορούν να παρουσιάσουν το </a:t>
            </a:r>
            <a:r>
              <a:rPr lang="fr-CH" dirty="0" smtClean="0"/>
              <a:t>self </a:t>
            </a:r>
            <a:r>
              <a:rPr lang="el-GR" dirty="0" smtClean="0"/>
              <a:t>αντιγόνο και </a:t>
            </a:r>
          </a:p>
          <a:p>
            <a:r>
              <a:rPr lang="el-GR" dirty="0" smtClean="0"/>
              <a:t>αφετέρου λεμφοκύτταρα τα οποία  αναγνωρίζουν το </a:t>
            </a:r>
            <a:r>
              <a:rPr lang="fr-CH" dirty="0" smtClean="0"/>
              <a:t>self </a:t>
            </a:r>
            <a:r>
              <a:rPr lang="el-GR" dirty="0" smtClean="0"/>
              <a:t>αντιγόνο. 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Αλλά αυτό δεν είναι από μόνο του αρκετό.</a:t>
            </a:r>
          </a:p>
          <a:p>
            <a:endParaRPr lang="el-GR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 smtClean="0"/>
              <a:t> </a:t>
            </a:r>
            <a:r>
              <a:rPr lang="el-GR" dirty="0" smtClean="0"/>
              <a:t>Χρειάζεται επιπλέον να συνυπάρχουν περιβαλοντικοί παράγοντες οι οποίοι οδηγούν </a:t>
            </a:r>
          </a:p>
          <a:p>
            <a:r>
              <a:rPr lang="el-GR" dirty="0" smtClean="0"/>
              <a:t>στην κατάργηση των μηχανισμών ανοσολογικής ανοχής οι οποίοι έχουν σχεδιαστεί να </a:t>
            </a:r>
          </a:p>
          <a:p>
            <a:r>
              <a:rPr lang="el-GR" dirty="0" smtClean="0"/>
              <a:t>εξαλείφουν τα αυτοδραστικά λεμφοκύτταρα.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171147" y="4092476"/>
            <a:ext cx="8744253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ΠΑΡΑΤΗΡΗΣΗ</a:t>
            </a:r>
            <a:r>
              <a:rPr lang="fr-CH" b="1" dirty="0" smtClean="0">
                <a:solidFill>
                  <a:srgbClr val="C00000"/>
                </a:solidFill>
              </a:rPr>
              <a:t>:</a:t>
            </a:r>
            <a:r>
              <a:rPr lang="fr-CH" dirty="0" smtClean="0"/>
              <a:t> </a:t>
            </a:r>
            <a:r>
              <a:rPr lang="el-GR" dirty="0" smtClean="0"/>
              <a:t>Συχνά τα αυτοάνοσα νοσήματα έπονται βακτηριακών ή ιογενών λοιμώξεων</a:t>
            </a:r>
          </a:p>
          <a:p>
            <a:r>
              <a:rPr lang="el-GR" dirty="0" smtClean="0"/>
              <a:t>και ως εκ τούτου οι ανοσολόγοι πιστεύουν πως οι λοιμώδεις παράγοντες είναι εξαιρετικά</a:t>
            </a:r>
          </a:p>
          <a:p>
            <a:r>
              <a:rPr lang="el-GR" dirty="0" smtClean="0"/>
              <a:t>σημαντικοί στην ενεργοποίηση των αυτοανόσων μηχανισμών. </a:t>
            </a:r>
            <a:endParaRPr lang="fr-CH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83865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 smtClean="0"/>
              <a:t> </a:t>
            </a:r>
            <a:r>
              <a:rPr lang="el-GR" dirty="0" smtClean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 smtClean="0"/>
              <a:t>(</a:t>
            </a:r>
            <a:r>
              <a:rPr lang="el-GR" dirty="0" smtClean="0"/>
              <a:t>αυτοάνοσο νόσημα</a:t>
            </a:r>
            <a:r>
              <a:rPr lang="fr-CH" dirty="0" smtClean="0"/>
              <a:t>)</a:t>
            </a:r>
            <a:r>
              <a:rPr lang="el-GR" dirty="0" smtClean="0"/>
              <a:t> ένα άτομο είναι απαραίτητο να διαθέτει αφενός </a:t>
            </a:r>
            <a:r>
              <a:rPr lang="fr-CH" dirty="0" smtClean="0"/>
              <a:t>MHC </a:t>
            </a:r>
            <a:r>
              <a:rPr lang="el-GR" dirty="0" smtClean="0"/>
              <a:t>μόρια</a:t>
            </a:r>
          </a:p>
          <a:p>
            <a:r>
              <a:rPr lang="fr-CH" dirty="0" smtClean="0"/>
              <a:t>(</a:t>
            </a:r>
            <a:r>
              <a:rPr lang="fr-CH" b="1" dirty="0" smtClean="0">
                <a:solidFill>
                  <a:srgbClr val="C00000"/>
                </a:solidFill>
              </a:rPr>
              <a:t>=</a:t>
            </a:r>
            <a:r>
              <a:rPr lang="el-GR" b="1" dirty="0" smtClean="0">
                <a:solidFill>
                  <a:srgbClr val="C00000"/>
                </a:solidFill>
              </a:rPr>
              <a:t>γενετική προδιάθεση</a:t>
            </a:r>
            <a:r>
              <a:rPr lang="fr-CH" dirty="0" smtClean="0"/>
              <a:t>)</a:t>
            </a:r>
            <a:r>
              <a:rPr lang="el-GR" dirty="0" smtClean="0"/>
              <a:t> τα οποία μπορούν να παρουσιάσουν το </a:t>
            </a:r>
            <a:r>
              <a:rPr lang="fr-CH" dirty="0" smtClean="0"/>
              <a:t>self </a:t>
            </a:r>
            <a:r>
              <a:rPr lang="el-GR" dirty="0" smtClean="0"/>
              <a:t>αντιγόνο και </a:t>
            </a:r>
          </a:p>
          <a:p>
            <a:r>
              <a:rPr lang="el-GR" dirty="0" smtClean="0"/>
              <a:t>αφετέρου λεμφοκύτταρα τα οποία  αναγνωρίζουν το </a:t>
            </a:r>
            <a:r>
              <a:rPr lang="fr-CH" dirty="0" smtClean="0"/>
              <a:t>self </a:t>
            </a:r>
            <a:r>
              <a:rPr lang="el-GR" dirty="0" smtClean="0"/>
              <a:t>αντιγόνο. 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Αλλά αυτό δεν είναι από μόνο του αρκετό.</a:t>
            </a:r>
          </a:p>
          <a:p>
            <a:endParaRPr lang="el-GR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 smtClean="0"/>
              <a:t> </a:t>
            </a:r>
            <a:r>
              <a:rPr lang="el-GR" dirty="0" smtClean="0"/>
              <a:t>Χρειάζεται επιπλέον να συνυπάρχουν περιβαλοντικοί παράγοντες οι οποίοι οδηγούν </a:t>
            </a:r>
          </a:p>
          <a:p>
            <a:r>
              <a:rPr lang="el-GR" dirty="0" smtClean="0"/>
              <a:t>στην κατάργηση των μηχανισμών ανοσολογικής ανοχής οι οποίοι έχουν σχεδιαστεί να </a:t>
            </a:r>
          </a:p>
          <a:p>
            <a:r>
              <a:rPr lang="el-GR" dirty="0" smtClean="0"/>
              <a:t>εξαλείφουν τα αυτοδραστικά λεμφοκύτταρα.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133303" y="4092476"/>
            <a:ext cx="8934497" cy="1477328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ΠΑΡΑΤΗΡΗΣΗ</a:t>
            </a:r>
            <a:r>
              <a:rPr lang="fr-CH" b="1" dirty="0" smtClean="0">
                <a:solidFill>
                  <a:srgbClr val="C00000"/>
                </a:solidFill>
              </a:rPr>
              <a:t>:</a:t>
            </a:r>
            <a:r>
              <a:rPr lang="fr-CH" dirty="0" smtClean="0"/>
              <a:t> </a:t>
            </a:r>
            <a:r>
              <a:rPr lang="el-GR" dirty="0" smtClean="0"/>
              <a:t>Συχνά τα αυτοάνοσα νοσήματα έπονται βακτηριακών ή ιογενών λοιμώξεων</a:t>
            </a:r>
          </a:p>
          <a:p>
            <a:r>
              <a:rPr lang="el-GR" dirty="0" smtClean="0"/>
              <a:t>και ως εκ τούτου οι ανοσολόγοι πιστεύουν πως οι λοιμώδεις παράγοντες είναι εξαιρετικά</a:t>
            </a:r>
          </a:p>
          <a:p>
            <a:r>
              <a:rPr lang="el-GR" dirty="0" smtClean="0"/>
              <a:t>σημαντικοί στην ενεργοποίηση των αυτοανόσων μηχανισμών. Ασφαλώς μία λοίμωξη δεν </a:t>
            </a:r>
          </a:p>
          <a:p>
            <a:r>
              <a:rPr lang="el-GR" dirty="0" smtClean="0"/>
              <a:t>αποτελεί από μόνη της την ικανή συνθήκη, γιατί για τους περισσότερους ανθρώπους,  αυτές</a:t>
            </a:r>
          </a:p>
          <a:p>
            <a:r>
              <a:rPr lang="el-GR" dirty="0" smtClean="0"/>
              <a:t>οι λοιμώξεις δεν οδηγούν σε αυτοανοσία. </a:t>
            </a:r>
            <a:endParaRPr lang="fr-CH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685800" y="1524000"/>
            <a:ext cx="838652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CH" dirty="0" smtClean="0"/>
              <a:t> </a:t>
            </a:r>
            <a:r>
              <a:rPr lang="el-GR" dirty="0" smtClean="0"/>
              <a:t>Για την ενεργοποίηση αυτοανόσου μηχανισμού και την επαγωγή ιστικής βλάβης </a:t>
            </a:r>
          </a:p>
          <a:p>
            <a:r>
              <a:rPr lang="fr-CH" dirty="0" smtClean="0"/>
              <a:t>(</a:t>
            </a:r>
            <a:r>
              <a:rPr lang="el-GR" dirty="0" smtClean="0"/>
              <a:t>αυτοάνοσο νόσημα</a:t>
            </a:r>
            <a:r>
              <a:rPr lang="fr-CH" dirty="0" smtClean="0"/>
              <a:t>)</a:t>
            </a:r>
            <a:r>
              <a:rPr lang="el-GR" dirty="0" smtClean="0"/>
              <a:t> ένα άτομο είναι απαραίτητο να διαθέτει αφενός </a:t>
            </a:r>
            <a:r>
              <a:rPr lang="fr-CH" dirty="0" smtClean="0"/>
              <a:t>MHC </a:t>
            </a:r>
            <a:r>
              <a:rPr lang="el-GR" dirty="0" smtClean="0"/>
              <a:t>μόρια</a:t>
            </a:r>
          </a:p>
          <a:p>
            <a:r>
              <a:rPr lang="fr-CH" dirty="0" smtClean="0"/>
              <a:t>(</a:t>
            </a:r>
            <a:r>
              <a:rPr lang="fr-CH" b="1" dirty="0" smtClean="0">
                <a:solidFill>
                  <a:srgbClr val="C00000"/>
                </a:solidFill>
              </a:rPr>
              <a:t>=</a:t>
            </a:r>
            <a:r>
              <a:rPr lang="el-GR" b="1" dirty="0" smtClean="0">
                <a:solidFill>
                  <a:srgbClr val="C00000"/>
                </a:solidFill>
              </a:rPr>
              <a:t>γενετική προδιάθεση</a:t>
            </a:r>
            <a:r>
              <a:rPr lang="fr-CH" dirty="0" smtClean="0"/>
              <a:t>)</a:t>
            </a:r>
            <a:r>
              <a:rPr lang="el-GR" dirty="0" smtClean="0"/>
              <a:t> τα οποία μπορούν να παρουσιάσουν το </a:t>
            </a:r>
            <a:r>
              <a:rPr lang="fr-CH" dirty="0" smtClean="0"/>
              <a:t>self </a:t>
            </a:r>
            <a:r>
              <a:rPr lang="el-GR" dirty="0" smtClean="0"/>
              <a:t>αντιγόνο και </a:t>
            </a:r>
          </a:p>
          <a:p>
            <a:r>
              <a:rPr lang="el-GR" dirty="0" smtClean="0"/>
              <a:t>αφετέρου λεμφοκύτταρα τα οποία  αναγνωρίζουν το </a:t>
            </a:r>
            <a:r>
              <a:rPr lang="fr-CH" dirty="0" smtClean="0"/>
              <a:t>self </a:t>
            </a:r>
            <a:r>
              <a:rPr lang="el-GR" dirty="0" smtClean="0"/>
              <a:t>αντιγόνο. 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Αλλά αυτό δεν είναι από μόνο του αρκετό.</a:t>
            </a:r>
          </a:p>
          <a:p>
            <a:endParaRPr lang="el-GR" b="1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l-GR" b="1" dirty="0" smtClean="0"/>
              <a:t> </a:t>
            </a:r>
            <a:r>
              <a:rPr lang="el-GR" dirty="0" smtClean="0"/>
              <a:t>Χρειάζεται επιπλέον να συνυπάρχουν περιβαλοντικοί παράγοντες οι οποίοι οδηγούν </a:t>
            </a:r>
          </a:p>
          <a:p>
            <a:r>
              <a:rPr lang="el-GR" dirty="0" smtClean="0"/>
              <a:t>στην κατάργηση των μηχανισμών ανοσολογικής ανοχής οι οποίοι έχουν σχεδιαστεί να </a:t>
            </a:r>
          </a:p>
          <a:p>
            <a:r>
              <a:rPr lang="el-GR" dirty="0" smtClean="0"/>
              <a:t>εξαλείφουν τα αυτοδραστικά λεμφοκύτταρα.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7" name="ZoneTexte 6"/>
          <p:cNvSpPr txBox="1"/>
          <p:nvPr/>
        </p:nvSpPr>
        <p:spPr>
          <a:xfrm>
            <a:off x="99350" y="4092476"/>
            <a:ext cx="8934497" cy="2308324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ΠΑΡΑΤΗΡΗΣΗ</a:t>
            </a:r>
            <a:r>
              <a:rPr lang="fr-CH" b="1" dirty="0" smtClean="0">
                <a:solidFill>
                  <a:srgbClr val="C00000"/>
                </a:solidFill>
              </a:rPr>
              <a:t>:</a:t>
            </a:r>
            <a:r>
              <a:rPr lang="fr-CH" dirty="0" smtClean="0"/>
              <a:t> </a:t>
            </a:r>
            <a:r>
              <a:rPr lang="el-GR" dirty="0" smtClean="0"/>
              <a:t>Συχνά τα αυτοάνοσα νοσήματα έπονται βακτηριακών ή ιογενών λοιμώξεων</a:t>
            </a:r>
          </a:p>
          <a:p>
            <a:r>
              <a:rPr lang="el-GR" dirty="0" smtClean="0"/>
              <a:t>και ως εκ τούτου οι ανοσολόγοι πιστεύουν πως οι λοιμώδεις παράγοντες είναι εξαιρετικά</a:t>
            </a:r>
          </a:p>
          <a:p>
            <a:r>
              <a:rPr lang="el-GR" dirty="0" smtClean="0"/>
              <a:t>σημαντικοί στην ενεργοποίηση των αυτοανόσων μηχανισμών. Ασφαλώς μία λοίμωξη δεν </a:t>
            </a:r>
          </a:p>
          <a:p>
            <a:r>
              <a:rPr lang="el-GR" dirty="0" smtClean="0"/>
              <a:t>αποτελεί από μόνη της την ικανή συνθήκη, γιατί για τους περισσότερους ανθρώπους,  αυτές</a:t>
            </a:r>
          </a:p>
          <a:p>
            <a:r>
              <a:rPr lang="el-GR" dirty="0" smtClean="0"/>
              <a:t>οι λοιμώξεις δεν οδηγούν σε αυτοανοσία. Οπωσδήποτε όμως, σε συνδιασμό με γενετική </a:t>
            </a:r>
          </a:p>
          <a:p>
            <a:r>
              <a:rPr lang="el-GR" dirty="0" smtClean="0"/>
              <a:t>προδιάθεση </a:t>
            </a:r>
            <a:r>
              <a:rPr lang="fr-CH" dirty="0" smtClean="0"/>
              <a:t>(</a:t>
            </a:r>
            <a:r>
              <a:rPr lang="el-GR" dirty="0" smtClean="0"/>
              <a:t>π.χ. κάποιο συγκεκριμένο, κληρονομούμενο </a:t>
            </a:r>
            <a:r>
              <a:rPr lang="fr-CH" dirty="0" smtClean="0"/>
              <a:t>MHC </a:t>
            </a:r>
            <a:r>
              <a:rPr lang="el-GR" dirty="0" smtClean="0"/>
              <a:t>μόριο</a:t>
            </a:r>
            <a:r>
              <a:rPr lang="fr-CH" dirty="0" smtClean="0"/>
              <a:t>)</a:t>
            </a:r>
            <a:r>
              <a:rPr lang="el-GR" dirty="0" smtClean="0"/>
              <a:t> και την παρουσία </a:t>
            </a:r>
          </a:p>
          <a:p>
            <a:r>
              <a:rPr lang="el-GR" dirty="0" smtClean="0"/>
              <a:t>αυτοδραστικών λεμφοκυττάρων, μία λοίμωξη μπορεί να είναι η </a:t>
            </a:r>
            <a:r>
              <a:rPr lang="el-GR" i="1" dirty="0" smtClean="0"/>
              <a:t>«τελευταία σταγόνα» </a:t>
            </a:r>
            <a:r>
              <a:rPr lang="el-GR" dirty="0" smtClean="0"/>
              <a:t>που </a:t>
            </a:r>
          </a:p>
          <a:p>
            <a:r>
              <a:rPr lang="el-GR" dirty="0" smtClean="0"/>
              <a:t>οδηγεί σε αυτοάνοσο νόσημα.</a:t>
            </a:r>
            <a:endParaRPr lang="fr-CH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143000"/>
            <a:ext cx="3995738" cy="525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143000"/>
            <a:ext cx="3995738" cy="525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pic>
        <p:nvPicPr>
          <p:cNvPr id="11" name="Picture 2" descr="C:\Documents and Settings\PGFoukas\Desktop\UofATHENS\LESSONS\JANEWAY's IMMUNOBIOLOGY\JPEGs\Chapter 03\figure 3-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447800"/>
            <a:ext cx="2131022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3" descr="C:\Documents and Settings\PGFoukas\Desktop\UofATHENS\LESSONS\JANEWAY's IMMUNOBIOLOGY\JPEGs\Chapter 03\figure 3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931927"/>
            <a:ext cx="2057400" cy="185927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09600" y="990600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MHC class I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" y="3502223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MHC class II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2400" y="3429000"/>
            <a:ext cx="228600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872450" y="1143000"/>
            <a:ext cx="13716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 smtClean="0"/>
              <a:t>του οργανισμού, καλούνται </a:t>
            </a:r>
            <a:r>
              <a:rPr lang="el-GR" b="1" dirty="0" smtClean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 smtClean="0"/>
              <a:t>(</a:t>
            </a:r>
            <a:r>
              <a:rPr lang="fr-CH" dirty="0" err="1" smtClean="0"/>
              <a:t>hypersensitivity</a:t>
            </a:r>
            <a:r>
              <a:rPr lang="fr-CH" dirty="0" smtClean="0"/>
              <a:t> </a:t>
            </a:r>
            <a:r>
              <a:rPr lang="fr-CH" dirty="0" err="1" smtClean="0"/>
              <a:t>diseases</a:t>
            </a:r>
            <a:r>
              <a:rPr lang="fr-CH" dirty="0" smtClean="0"/>
              <a:t>)</a:t>
            </a:r>
            <a:endParaRPr lang="fr-CH" dirty="0"/>
          </a:p>
        </p:txBody>
      </p:sp>
      <p:pic>
        <p:nvPicPr>
          <p:cNvPr id="9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199"/>
            <a:ext cx="8229600" cy="5036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Times New Roman" pitchFamily="18" charset="0"/>
                <a:ea typeface="+mj-ea"/>
                <a:cs typeface="Times New Roman" pitchFamily="18" charset="0"/>
              </a:rPr>
              <a:t>HLA-linked autoimmune diseases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90600" y="1397000"/>
          <a:ext cx="7467600" cy="408964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89200"/>
                <a:gridCol w="2489200"/>
                <a:gridCol w="2489200"/>
              </a:tblGrid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Νόσος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HLA</a:t>
                      </a:r>
                      <a:r>
                        <a:rPr lang="en-US" baseline="0" dirty="0" smtClean="0"/>
                        <a:t> </a:t>
                      </a:r>
                      <a:r>
                        <a:rPr lang="el-GR" baseline="0" dirty="0" smtClean="0"/>
                        <a:t>αλληλόμορφο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Σχετικός κίνδυνος</a:t>
                      </a:r>
                      <a:endParaRPr lang="en-US" dirty="0"/>
                    </a:p>
                  </a:txBody>
                  <a:tcPr/>
                </a:tc>
              </a:tr>
              <a:tr h="670980">
                <a:tc>
                  <a:txBody>
                    <a:bodyPr/>
                    <a:lstStyle/>
                    <a:p>
                      <a:r>
                        <a:rPr lang="el-GR" dirty="0" smtClean="0"/>
                        <a:t>Ρευματοειδής αρθρίτιδα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972277">
                <a:tc>
                  <a:txBody>
                    <a:bodyPr/>
                    <a:lstStyle/>
                    <a:p>
                      <a:r>
                        <a:rPr lang="el-GR" dirty="0" smtClean="0"/>
                        <a:t>Ινσουλινοεξαρτώμενος</a:t>
                      </a:r>
                      <a:r>
                        <a:rPr lang="el-GR" baseline="0" dirty="0" smtClean="0"/>
                        <a:t> (τύπου </a:t>
                      </a:r>
                      <a:r>
                        <a:rPr lang="en-US" baseline="0" dirty="0" smtClean="0"/>
                        <a:t>I</a:t>
                      </a:r>
                      <a:r>
                        <a:rPr lang="el-GR" baseline="0" dirty="0" smtClean="0"/>
                        <a:t>) σακχαρώδης διαβήτης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DR3</a:t>
                      </a:r>
                    </a:p>
                    <a:p>
                      <a:r>
                        <a:rPr lang="en-US" dirty="0" smtClean="0"/>
                        <a:t>DR4</a:t>
                      </a:r>
                    </a:p>
                    <a:p>
                      <a:r>
                        <a:rPr lang="en-US" dirty="0" smtClean="0"/>
                        <a:t>DR3/DR4 </a:t>
                      </a:r>
                      <a:r>
                        <a:rPr lang="el-GR" dirty="0" smtClean="0"/>
                        <a:t>ετεροζυγώτης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5</a:t>
                      </a:r>
                    </a:p>
                    <a:p>
                      <a:r>
                        <a:rPr lang="el-GR" dirty="0" smtClean="0"/>
                        <a:t>5-6</a:t>
                      </a:r>
                    </a:p>
                    <a:p>
                      <a:r>
                        <a:rPr lang="el-GR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Σκλήρυνση κατά πλάκας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Συστηματικός</a:t>
                      </a:r>
                      <a:r>
                        <a:rPr lang="el-GR" baseline="0" dirty="0" smtClean="0"/>
                        <a:t> ερυθηματώδης λύκος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DR2/DR3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Πέμφιγα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88743">
                <a:tc>
                  <a:txBody>
                    <a:bodyPr/>
                    <a:lstStyle/>
                    <a:p>
                      <a:r>
                        <a:rPr lang="el-GR" dirty="0" smtClean="0"/>
                        <a:t>Αγκυλοποιητική</a:t>
                      </a:r>
                      <a:r>
                        <a:rPr lang="el-GR" baseline="0" dirty="0" smtClean="0"/>
                        <a:t> σπονδυλαρθρίτιδα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r>
                        <a:rPr lang="el-GR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90-100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Παθογενετικοί μηχανισμοί αυτοανοσίας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143000"/>
            <a:ext cx="3995738" cy="5250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77450" y="1143000"/>
            <a:ext cx="1524000" cy="3048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Ρόλος των λοιμώξεων στην επαγωγή αυτοανοσίας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2999"/>
            <a:ext cx="5997808" cy="502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4886980"/>
            <a:ext cx="1064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Ρευματικός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πυρετός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400" y="2895600"/>
            <a:ext cx="1705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Πειραματική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εγκεφαλομυελίτιδα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και θυρεοειδίτιδα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11" name="TextBox 8"/>
          <p:cNvSpPr txBox="1"/>
          <p:nvPr/>
        </p:nvSpPr>
        <p:spPr>
          <a:xfrm>
            <a:off x="7391400" y="1447800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Θύμος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Περιφέρεια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1055225"/>
            <a:ext cx="8077200" cy="13716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Ρόλος των λοιμώξεων στην επαγωγή αυτοανοσίας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2999"/>
            <a:ext cx="5997808" cy="502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4886980"/>
            <a:ext cx="1064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Ρευματικός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πυρετός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91400" y="2895600"/>
            <a:ext cx="17059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Πειραματική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εγκεφαλομυελίτιδα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και θυρεοειδίτιδα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11" name="TextBox 8"/>
          <p:cNvSpPr txBox="1"/>
          <p:nvPr/>
        </p:nvSpPr>
        <p:spPr>
          <a:xfrm>
            <a:off x="7391400" y="1447800"/>
            <a:ext cx="1072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Θύμος</a:t>
            </a:r>
          </a:p>
          <a:p>
            <a:r>
              <a:rPr lang="el-GR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Περιφέρεια</a:t>
            </a:r>
            <a:endParaRPr lang="en-US" sz="1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2362200"/>
            <a:ext cx="8458200" cy="388620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990600"/>
          </a:xfrm>
        </p:spPr>
        <p:txBody>
          <a:bodyPr>
            <a:normAutofit/>
          </a:bodyPr>
          <a:lstStyle/>
          <a:p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Άλλοι παράγοντες που σχετίζονται με επαγωγή αυτοανοσίας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447800"/>
            <a:ext cx="6934200" cy="1752600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el-G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Ανατομικές βλάβες σε ιστούς σαν αποτέλεσμα φλεγμονής ισχαιμίας ή τραύματος, μπορεί να οδηγήσει σε έκθεση αυτοαντιγόνων στο ανοσιακό σύστημα τα οποία φυσιολογικά είναι κρυμένα από αυτό (π.χ. ενδοφθαλμικά αντιγόνα, εγκέφαλος, σπέρμα=</a:t>
            </a:r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immune privileged tissues</a:t>
            </a:r>
            <a:r>
              <a:rPr lang="el-G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el-GR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Ορμονική επίδραση </a:t>
            </a:r>
            <a:r>
              <a:rPr lang="el-GR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[Γ&gt;&gt;&gt;Α</a:t>
            </a:r>
            <a:r>
              <a:rPr lang="fr-CH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228600" y="1600200"/>
          <a:ext cx="8763000" cy="34188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21000"/>
                <a:gridCol w="2921000"/>
                <a:gridCol w="2921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 pitchFamily="18" charset="0"/>
                          <a:cs typeface="Times New Roman" pitchFamily="18" charset="0"/>
                        </a:rPr>
                        <a:t>Οργανο/Σύστημα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>
                          <a:latin typeface="Times New Roman" pitchFamily="18" charset="0"/>
                          <a:cs typeface="Times New Roman" pitchFamily="18" charset="0"/>
                        </a:rPr>
                        <a:t>Ιστολογική εικόνα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Αρθρώσεις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Μη διαβρωτική </a:t>
                      </a:r>
                      <a:r>
                        <a:rPr lang="el-GR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υμενίτιδα με ουδετερόφιλα και μονοπύρηνα κύτταρα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Νεφροί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Σπειραματονεφρίτιδα ανοσοσυμπλεγμάτων, διάμεση νεφρίτιδα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Ορογόνοι μεμβράνες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Πλευρίτιδα,</a:t>
                      </a:r>
                      <a:r>
                        <a:rPr lang="el-GR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περικαρδίτιδα, περιτονίτιδα δευτεροπαθής σε εναπόθεση ανοσοσυμπλεγμάτων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Καρδιά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45-50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Περικαρδίτιδα, μυοκαρδίτιδα,</a:t>
                      </a:r>
                      <a:r>
                        <a:rPr lang="el-GR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ενδοκαρδίτιδα </a:t>
                      </a:r>
                      <a:r>
                        <a:rPr lang="en-US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Libman</a:t>
                      </a:r>
                      <a:r>
                        <a:rPr lang="en-US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-Sacks</a:t>
                      </a:r>
                      <a:endParaRPr lang="en-US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399" y="925975"/>
            <a:ext cx="3773779" cy="5921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410200" y="9144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smtClean="0"/>
              <a:t>Diagnostic guidelines of the</a:t>
            </a:r>
          </a:p>
          <a:p>
            <a:r>
              <a:rPr lang="fr-CH" sz="1400" b="1" dirty="0" smtClean="0"/>
              <a:t>American </a:t>
            </a:r>
            <a:r>
              <a:rPr lang="fr-CH" sz="1400" b="1" dirty="0" err="1" smtClean="0"/>
              <a:t>Rheumatology</a:t>
            </a:r>
            <a:r>
              <a:rPr lang="fr-CH" sz="1400" b="1" dirty="0" smtClean="0"/>
              <a:t> Association</a:t>
            </a:r>
            <a:endParaRPr lang="fr-CH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371600"/>
          <a:ext cx="8610600" cy="66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0200"/>
                <a:gridCol w="2870200"/>
                <a:gridCol w="2870200"/>
              </a:tblGrid>
              <a:tr h="665480">
                <a:tc>
                  <a:txBody>
                    <a:bodyPr/>
                    <a:lstStyle/>
                    <a:p>
                      <a:r>
                        <a:rPr lang="el-GR" dirty="0" smtClean="0"/>
                        <a:t>Συστηματικός</a:t>
                      </a:r>
                      <a:r>
                        <a:rPr lang="el-GR" baseline="0" dirty="0" smtClean="0"/>
                        <a:t> ερυθηματώδης λύκος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DR2/DR3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Relative Risk=5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-1538" t="42754" r="1302" b="12263"/>
          <a:stretch>
            <a:fillRect/>
          </a:stretch>
        </p:blipFill>
        <p:spPr bwMode="auto">
          <a:xfrm>
            <a:off x="685800" y="3276600"/>
            <a:ext cx="6680960" cy="3128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09600" y="2133600"/>
            <a:ext cx="8402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Abs </a:t>
            </a:r>
            <a:r>
              <a:rPr lang="el-GR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έναντι πολλών αυτοαντιγόνων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600" u="sng" dirty="0" smtClean="0">
                <a:latin typeface="Times New Roman" pitchFamily="18" charset="0"/>
                <a:cs typeface="Times New Roman" pitchFamily="18" charset="0"/>
              </a:rPr>
              <a:t>Πυρηνικά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DNA,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ιστόνες,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RNPs)</a:t>
            </a:r>
          </a:p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el-GR" sz="1600" u="sng" dirty="0" smtClean="0">
                <a:latin typeface="Times New Roman" pitchFamily="18" charset="0"/>
                <a:cs typeface="Times New Roman" pitchFamily="18" charset="0"/>
              </a:rPr>
              <a:t>Κυτταροπλασμικά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(μικροινίδια, μικροσωληνίσκοι,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RNA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κλπ)</a:t>
            </a:r>
          </a:p>
          <a:p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</a:t>
            </a:r>
            <a:r>
              <a:rPr lang="el-GR" sz="1600" u="sng" dirty="0" smtClean="0">
                <a:latin typeface="Times New Roman" pitchFamily="18" charset="0"/>
                <a:cs typeface="Times New Roman" pitchFamily="18" charset="0"/>
              </a:rPr>
              <a:t>Κυτταρικής επιφάνειας </a:t>
            </a:r>
            <a:r>
              <a:rPr lang="el-GR" sz="1600" dirty="0" smtClean="0">
                <a:latin typeface="Times New Roman" pitchFamily="18" charset="0"/>
                <a:cs typeface="Times New Roman" pitchFamily="18" charset="0"/>
              </a:rPr>
              <a:t>(αιμοπετάλια, ερυθρά αιμοσφαίρια κλπ) 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 smtClean="0"/>
              <a:t>Σαφώς αφοριζόμενες ερυθηματώδεις πλάκες με λέπι, πιο συχνά στην κεφαλή/τράχηλο, με κατανομή δίκην πεταλούδας στο πρόσωπο</a:t>
            </a:r>
            <a:endParaRPr lang="fr-CH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44448"/>
            <a:ext cx="4114800" cy="275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cxnSp>
        <p:nvCxnSpPr>
          <p:cNvPr id="4" name="Straight Connector 7"/>
          <p:cNvCxnSpPr/>
          <p:nvPr/>
        </p:nvCxnSpPr>
        <p:spPr>
          <a:xfrm>
            <a:off x="0" y="7620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6397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Αντιδράσεις υπερευαισθησίας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94967" y="914400"/>
            <a:ext cx="8268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ιστικές βλάβες οι οποίες είναι αποτέλεσμα της ανοσολογικής απάντησης </a:t>
            </a:r>
          </a:p>
          <a:p>
            <a:r>
              <a:rPr lang="el-GR" dirty="0" smtClean="0"/>
              <a:t>του οργανισμού, καλούνται </a:t>
            </a:r>
            <a:r>
              <a:rPr lang="el-GR" b="1" dirty="0" smtClean="0">
                <a:solidFill>
                  <a:srgbClr val="C00000"/>
                </a:solidFill>
              </a:rPr>
              <a:t>νοσήματα εξ υπερευαισθησίας </a:t>
            </a:r>
            <a:r>
              <a:rPr lang="fr-CH" dirty="0" smtClean="0"/>
              <a:t>(</a:t>
            </a:r>
            <a:r>
              <a:rPr lang="fr-CH" dirty="0" err="1" smtClean="0"/>
              <a:t>hypersensitivity</a:t>
            </a:r>
            <a:r>
              <a:rPr lang="fr-CH" dirty="0" smtClean="0"/>
              <a:t> </a:t>
            </a:r>
            <a:r>
              <a:rPr lang="fr-CH" dirty="0" err="1" smtClean="0"/>
              <a:t>diseases</a:t>
            </a:r>
            <a:r>
              <a:rPr lang="fr-CH" dirty="0" smtClean="0"/>
              <a:t>)</a:t>
            </a:r>
            <a:endParaRPr lang="fr-CH" dirty="0"/>
          </a:p>
        </p:txBody>
      </p:sp>
      <p:pic>
        <p:nvPicPr>
          <p:cNvPr id="9" name="Picture 4" descr="figure 13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600199"/>
            <a:ext cx="8229600" cy="503693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9946" y="1676400"/>
            <a:ext cx="3734054" cy="47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 smtClean="0"/>
              <a:t>Σαφώς αφοριζόμενες ερυθηματώδεις πλάκες με λέπι, πιο συχνά στην κεφαλή/τράχηλο, με κατανομή δίκην πεταλούδας στο πρόσωπο</a:t>
            </a:r>
            <a:endParaRPr lang="fr-CH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44448"/>
            <a:ext cx="4114800" cy="275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856"/>
          <a:stretch>
            <a:fillRect/>
          </a:stretch>
        </p:blipFill>
        <p:spPr bwMode="auto">
          <a:xfrm>
            <a:off x="4610428" y="4191000"/>
            <a:ext cx="414304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842550" y="6236918"/>
            <a:ext cx="1765227" cy="36933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fr-CH" i="1" dirty="0" err="1" smtClean="0"/>
              <a:t>Canis</a:t>
            </a:r>
            <a:r>
              <a:rPr lang="fr-CH" i="1" dirty="0" smtClean="0"/>
              <a:t> lupus </a:t>
            </a:r>
            <a:r>
              <a:rPr lang="fr-CH" i="1" dirty="0" err="1" smtClean="0"/>
              <a:t>rufus</a:t>
            </a:r>
            <a:endParaRPr lang="fr-CH" dirty="0"/>
          </a:p>
        </p:txBody>
      </p:sp>
      <p:sp>
        <p:nvSpPr>
          <p:cNvPr id="9" name="ZoneTexte 8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Σαφώς αφοριζόμενες ερυθηματώδεις πλάκες με λέπι, πιο συχνά στην κεφαλή/τράχηλο, με κατανομή δίκην πεταλούδας στο πρόσωπο</a:t>
            </a:r>
          </a:p>
          <a:p>
            <a:r>
              <a:rPr lang="el-GR" sz="1800" b="1" dirty="0" smtClean="0"/>
              <a:t>Βλάβες στο τριχωτό της κεφαλής έχουν ως αποτέλεσμα ουλωτική αλωπεκία</a:t>
            </a:r>
            <a:endParaRPr lang="fr-CH" sz="1800" b="1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1188417"/>
            <a:ext cx="3581400" cy="534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 smtClean="0"/>
              <a:t>Υπερκεράτωση και παρακεράτωση με βύσματα κερατίνης στο στόμιο των τριχοθυλάκων</a:t>
            </a:r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6613" y="1143000"/>
            <a:ext cx="480501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b="1" dirty="0" smtClean="0"/>
              <a:t>Ατροφία της επιδερμίδας με υδρωπική εκφύλιση της βασικής στιβάδας</a:t>
            </a:r>
          </a:p>
          <a:p>
            <a:pPr>
              <a:buNone/>
            </a:pPr>
            <a:endParaRPr lang="el-GR" sz="1800" b="1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4379" y="1219200"/>
            <a:ext cx="432520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4038600" y="2286000"/>
            <a:ext cx="25908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 smtClean="0"/>
              <a:t>Ατροφία της επιδερμίδας με υδρωπική εκφύλιση της βασικής στιβάδας</a:t>
            </a:r>
          </a:p>
          <a:p>
            <a:r>
              <a:rPr lang="el-GR" sz="1800" b="1" dirty="0" smtClean="0"/>
              <a:t>Πάχυνση της βασικής μεμβράνης</a:t>
            </a:r>
          </a:p>
          <a:p>
            <a:pPr>
              <a:buNone/>
            </a:pPr>
            <a:endParaRPr lang="el-GR" sz="1800" b="1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4379" y="1219200"/>
            <a:ext cx="432520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Connecteur droit avec flèche 8"/>
          <p:cNvCxnSpPr/>
          <p:nvPr/>
        </p:nvCxnSpPr>
        <p:spPr>
          <a:xfrm flipV="1">
            <a:off x="4114800" y="2286000"/>
            <a:ext cx="914400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 smtClean="0"/>
              <a:t>Ατροφία της επιδερμίδας με υδρωπική εκφύλιση της βασικής στιβάδας</a:t>
            </a:r>
          </a:p>
          <a:p>
            <a:r>
              <a:rPr lang="el-GR" sz="1800" dirty="0" smtClean="0"/>
              <a:t>Πάχυνση της βασικής μεμβράνης</a:t>
            </a:r>
          </a:p>
          <a:p>
            <a:r>
              <a:rPr lang="el-GR" sz="1800" b="1" dirty="0" smtClean="0"/>
              <a:t>Περιαγγειακή και περιεξαρτηματική λεμφοκυτταρική φλεγμονώδης διήθηση</a:t>
            </a:r>
          </a:p>
          <a:p>
            <a:pPr>
              <a:buNone/>
            </a:pPr>
            <a:endParaRPr lang="el-GR" sz="1800" b="1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219200"/>
            <a:ext cx="444701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 smtClean="0"/>
              <a:t>Ατροφία της επιδερμίδας με υδρωπική εκφύλιση της βασικής στιβάδας</a:t>
            </a:r>
          </a:p>
          <a:p>
            <a:r>
              <a:rPr lang="el-GR" sz="1800" dirty="0" smtClean="0"/>
              <a:t>Πάχυνση της βασικής μεμβράνης</a:t>
            </a:r>
          </a:p>
          <a:p>
            <a:r>
              <a:rPr lang="el-GR" sz="1800" dirty="0" smtClean="0"/>
              <a:t>Περιαγγειακή και περιεξαρτηματική λεμφοκυτταρική φλεγμονώδης διήθηση</a:t>
            </a:r>
          </a:p>
          <a:p>
            <a:r>
              <a:rPr lang="el-GR" sz="1800" b="1" dirty="0" smtClean="0"/>
              <a:t>Εναπόθεση βλέννης στο χόριο</a:t>
            </a:r>
          </a:p>
          <a:p>
            <a:pPr>
              <a:buNone/>
            </a:pPr>
            <a:endParaRPr lang="el-GR" sz="1800" b="1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68394"/>
            <a:ext cx="4114800" cy="2656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9675" y="4030718"/>
            <a:ext cx="4073325" cy="27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 smtClean="0"/>
              <a:t>Ατροφία της επιδερμίδας με υδρωπική εκφύλιση της βασικής στιβάδας</a:t>
            </a:r>
          </a:p>
          <a:p>
            <a:r>
              <a:rPr lang="el-GR" sz="1800" dirty="0" smtClean="0"/>
              <a:t>Πάχυνση της βασικής μεμβράνης</a:t>
            </a:r>
          </a:p>
          <a:p>
            <a:r>
              <a:rPr lang="el-GR" sz="1800" dirty="0" smtClean="0"/>
              <a:t>Περιαγγειακή και περιεξαρτηματική λεμφοκυτταρική φλεγμονώδης διήθηση</a:t>
            </a:r>
          </a:p>
          <a:p>
            <a:r>
              <a:rPr lang="el-GR" sz="1800" b="1" dirty="0" smtClean="0"/>
              <a:t>Εναπόθεση βλέννης στο χόριο</a:t>
            </a:r>
          </a:p>
          <a:p>
            <a:pPr>
              <a:buNone/>
            </a:pPr>
            <a:endParaRPr lang="el-GR" sz="1800" b="1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9675" y="4030718"/>
            <a:ext cx="4073325" cy="2725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2925" y="1193800"/>
            <a:ext cx="4038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62800" y="3581400"/>
            <a:ext cx="156805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b="1" dirty="0" smtClean="0"/>
              <a:t>Χρώση </a:t>
            </a:r>
            <a:r>
              <a:rPr lang="fr-CH" sz="1400" b="1" dirty="0" err="1" smtClean="0"/>
              <a:t>Alcian</a:t>
            </a:r>
            <a:r>
              <a:rPr lang="fr-CH" sz="1400" b="1" dirty="0" smtClean="0"/>
              <a:t> </a:t>
            </a:r>
            <a:r>
              <a:rPr lang="fr-CH" sz="1400" b="1" dirty="0" err="1" smtClean="0"/>
              <a:t>blue</a:t>
            </a:r>
            <a:endParaRPr lang="fr-CH" sz="1400" b="1" dirty="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3962400" y="2362200"/>
            <a:ext cx="1905000" cy="2362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3962400" y="2209800"/>
            <a:ext cx="2971800" cy="2590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 smtClean="0"/>
              <a:t>Ατροφία της επιδερμίδας με υδρωπική εκφύλιση της βασικής στιβάδας</a:t>
            </a:r>
          </a:p>
          <a:p>
            <a:r>
              <a:rPr lang="el-GR" sz="1800" dirty="0" smtClean="0"/>
              <a:t>Πάχυνση της βασικής μεμβράνης</a:t>
            </a:r>
          </a:p>
          <a:p>
            <a:r>
              <a:rPr lang="el-GR" sz="1800" dirty="0" smtClean="0"/>
              <a:t>Περιαγγειακή και περιεξαρτηματική λεμφοκυτταρική φλεγμονώδης διήθηση</a:t>
            </a:r>
          </a:p>
          <a:p>
            <a:r>
              <a:rPr lang="el-GR" sz="1800" dirty="0" smtClean="0"/>
              <a:t>Εναπόθεση βλέννης στο χόριο</a:t>
            </a:r>
          </a:p>
          <a:p>
            <a:r>
              <a:rPr lang="fr-CH" sz="1800" b="1" dirty="0" smtClean="0"/>
              <a:t>Lupus band test [</a:t>
            </a:r>
            <a:r>
              <a:rPr lang="fr-CH" sz="1800" b="1" dirty="0" err="1" smtClean="0"/>
              <a:t>IgM</a:t>
            </a:r>
            <a:r>
              <a:rPr lang="fr-CH" sz="1800" b="1" dirty="0" smtClean="0"/>
              <a:t>, </a:t>
            </a:r>
            <a:r>
              <a:rPr lang="fr-CH" sz="1800" b="1" dirty="0" err="1" smtClean="0"/>
              <a:t>IgG</a:t>
            </a:r>
            <a:r>
              <a:rPr lang="fr-CH" sz="1800" b="1" dirty="0" smtClean="0"/>
              <a:t>, </a:t>
            </a:r>
            <a:r>
              <a:rPr lang="fr-CH" sz="1800" b="1" dirty="0" err="1" smtClean="0"/>
              <a:t>IgA</a:t>
            </a:r>
            <a:r>
              <a:rPr lang="fr-CH" sz="1800" b="1" dirty="0" smtClean="0"/>
              <a:t>, C3]</a:t>
            </a:r>
            <a:endParaRPr lang="el-GR" sz="1800" b="1" dirty="0" smtClean="0"/>
          </a:p>
          <a:p>
            <a:pPr>
              <a:buNone/>
            </a:pPr>
            <a:endParaRPr lang="el-GR" sz="1800" b="1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1219200"/>
            <a:ext cx="434600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4267200" y="3200400"/>
            <a:ext cx="2590800" cy="1828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dirty="0" smtClean="0"/>
              <a:t>Υπερκεράτωση και παρακεράτωση με βύσματα κερατίνης στο στόμιο των τριχοθυλάκων</a:t>
            </a:r>
          </a:p>
          <a:p>
            <a:r>
              <a:rPr lang="el-GR" sz="1800" dirty="0" smtClean="0"/>
              <a:t>Ατροφία της επιδερμίδας με υδρωπική εκφύλιση της βασικής στιβάδας</a:t>
            </a:r>
          </a:p>
          <a:p>
            <a:r>
              <a:rPr lang="el-GR" sz="1800" dirty="0" smtClean="0"/>
              <a:t>Πάχυνση της βασικής μεμβράνης</a:t>
            </a:r>
          </a:p>
          <a:p>
            <a:r>
              <a:rPr lang="el-GR" sz="1800" dirty="0" smtClean="0"/>
              <a:t>Περιαγγειακή και περιεξαρτηματική λεμφοκυτταρική φλεγμονώδης διήθηση</a:t>
            </a:r>
          </a:p>
          <a:p>
            <a:r>
              <a:rPr lang="el-GR" sz="1800" dirty="0" smtClean="0"/>
              <a:t>Εναπόθεση βλέννης στο χόριο</a:t>
            </a:r>
          </a:p>
          <a:p>
            <a:r>
              <a:rPr lang="fr-CH" sz="1800" b="1" dirty="0" smtClean="0"/>
              <a:t>Lupus band test [</a:t>
            </a:r>
            <a:r>
              <a:rPr lang="fr-CH" sz="1800" b="1" dirty="0" err="1" smtClean="0"/>
              <a:t>IgM</a:t>
            </a:r>
            <a:r>
              <a:rPr lang="fr-CH" sz="1800" b="1" dirty="0" smtClean="0"/>
              <a:t>, </a:t>
            </a:r>
            <a:r>
              <a:rPr lang="fr-CH" sz="1800" b="1" dirty="0" err="1" smtClean="0"/>
              <a:t>IgG</a:t>
            </a:r>
            <a:r>
              <a:rPr lang="fr-CH" sz="1800" b="1" dirty="0" smtClean="0"/>
              <a:t>, </a:t>
            </a:r>
            <a:r>
              <a:rPr lang="fr-CH" sz="1800" b="1" dirty="0" err="1" smtClean="0"/>
              <a:t>IgA</a:t>
            </a:r>
            <a:r>
              <a:rPr lang="fr-CH" sz="1800" b="1" dirty="0" smtClean="0"/>
              <a:t>, C3]</a:t>
            </a:r>
            <a:endParaRPr lang="el-GR" sz="1800" b="1" dirty="0" smtClean="0"/>
          </a:p>
          <a:p>
            <a:pPr>
              <a:buNone/>
            </a:pPr>
            <a:endParaRPr lang="el-GR" sz="1800" b="1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9" y="1219200"/>
            <a:ext cx="4346009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676400" y="5396805"/>
            <a:ext cx="5926238" cy="1384995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2800" b="1" dirty="0" smtClean="0"/>
              <a:t>ΠΡΟΣΟΧΗ</a:t>
            </a:r>
            <a:r>
              <a:rPr lang="fr-CH" sz="2800" b="1" dirty="0" smtClean="0"/>
              <a:t>:</a:t>
            </a:r>
            <a:r>
              <a:rPr lang="el-GR" sz="2800" b="1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 smtClean="0"/>
              <a:t> Όχι από δέρμα εκτεθειμένο στον ήλιο</a:t>
            </a:r>
          </a:p>
          <a:p>
            <a:pPr>
              <a:buFont typeface="Arial" pitchFamily="34" charset="0"/>
              <a:buChar char="•"/>
            </a:pPr>
            <a:r>
              <a:rPr lang="el-GR" sz="2800" dirty="0" smtClean="0"/>
              <a:t> Όχι μετά τη λήψη κορτιζόνης</a:t>
            </a:r>
            <a:endParaRPr lang="fr-CH" sz="2800" dirty="0"/>
          </a:p>
        </p:txBody>
      </p:sp>
      <p:sp>
        <p:nvSpPr>
          <p:cNvPr id="9" name="ZoneTexte 8"/>
          <p:cNvSpPr txBox="1"/>
          <p:nvPr/>
        </p:nvSpPr>
        <p:spPr>
          <a:xfrm>
            <a:off x="533400" y="1143000"/>
            <a:ext cx="2435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Δερματικές αλλοιώσεις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/>
          <p:nvPr/>
        </p:nvSpPr>
        <p:spPr>
          <a:xfrm>
            <a:off x="119349" y="979583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 smtClean="0"/>
              <a:t>Μεμβρανώδης σπειραματονεφρίτιδα</a:t>
            </a:r>
          </a:p>
          <a:p>
            <a:pPr>
              <a:buNone/>
            </a:pPr>
            <a:r>
              <a:rPr lang="fr-CH" sz="1800" dirty="0" smtClean="0"/>
              <a:t>(</a:t>
            </a:r>
            <a:r>
              <a:rPr lang="el-GR" sz="1800" dirty="0" smtClean="0"/>
              <a:t>λευκωματουρία, αιματουρία</a:t>
            </a:r>
            <a:r>
              <a:rPr lang="fr-CH" sz="1800" dirty="0" smtClean="0"/>
              <a:t>)</a:t>
            </a:r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Συστηματικός Ερυθηματώδης Λύκος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143000"/>
            <a:ext cx="4176956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962400"/>
            <a:ext cx="3048000" cy="199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7976" y="3962400"/>
            <a:ext cx="302492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0"/>
          <p:cNvSpPr txBox="1"/>
          <p:nvPr/>
        </p:nvSpPr>
        <p:spPr>
          <a:xfrm>
            <a:off x="2590800" y="5950350"/>
            <a:ext cx="183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Αντι-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ανοσοφθορισμός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9"/>
          <p:cNvSpPr txBox="1"/>
          <p:nvPr/>
        </p:nvSpPr>
        <p:spPr>
          <a:xfrm>
            <a:off x="5693806" y="5936676"/>
            <a:ext cx="184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Αντι-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C1q </a:t>
            </a:r>
            <a:r>
              <a:rPr lang="el-GR" sz="1200" dirty="0" smtClean="0">
                <a:latin typeface="Times New Roman" pitchFamily="18" charset="0"/>
                <a:cs typeface="Times New Roman" pitchFamily="18" charset="0"/>
              </a:rPr>
              <a:t>ανοσοφθορισμός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533400" y="1143000"/>
            <a:ext cx="913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Νεφροί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l-GR" sz="1800" i="1" dirty="0" smtClean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 smtClean="0"/>
              <a:t>:</a:t>
            </a:r>
            <a:r>
              <a:rPr lang="el-GR" sz="1800" i="1" dirty="0" smtClean="0">
                <a:solidFill>
                  <a:srgbClr val="C00000"/>
                </a:solidFill>
              </a:rPr>
              <a:t> </a:t>
            </a:r>
            <a:r>
              <a:rPr lang="el-GR" sz="1800" b="1" dirty="0" smtClean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l-GR" sz="1800" i="1" dirty="0" smtClean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 smtClean="0"/>
              <a:t>:</a:t>
            </a:r>
            <a:r>
              <a:rPr lang="el-GR" sz="1800" i="1" dirty="0" smtClean="0">
                <a:solidFill>
                  <a:srgbClr val="C00000"/>
                </a:solidFill>
              </a:rPr>
              <a:t> </a:t>
            </a:r>
            <a:r>
              <a:rPr lang="el-GR" sz="1800" b="1" dirty="0" smtClean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r>
              <a:rPr lang="el-GR" sz="1800" i="1" dirty="0" smtClean="0">
                <a:solidFill>
                  <a:srgbClr val="C00000"/>
                </a:solidFill>
              </a:rPr>
              <a:t>Δευτεροπαθές ΣΣ</a:t>
            </a:r>
            <a:r>
              <a:rPr lang="fr-CH" sz="1800" b="1" dirty="0" smtClean="0"/>
              <a:t>:</a:t>
            </a:r>
            <a:r>
              <a:rPr lang="el-GR" sz="1800" b="1" dirty="0" smtClean="0"/>
              <a:t> το παραπάνω σε συνδιασμό με έτερο αυτοάνοσο νόσημα, συχνότερα ρευματοειδής αρθρίτιδα ή συστηματικός ερυθηματώδης λύκος</a:t>
            </a:r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l-GR" sz="1800" i="1" dirty="0" smtClean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 smtClean="0"/>
              <a:t>:</a:t>
            </a:r>
            <a:r>
              <a:rPr lang="el-GR" sz="1800" i="1" dirty="0" smtClean="0">
                <a:solidFill>
                  <a:srgbClr val="C00000"/>
                </a:solidFill>
              </a:rPr>
              <a:t> </a:t>
            </a:r>
            <a:r>
              <a:rPr lang="el-GR" sz="1800" b="1" dirty="0" smtClean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r>
              <a:rPr lang="el-GR" sz="1800" i="1" dirty="0" smtClean="0">
                <a:solidFill>
                  <a:srgbClr val="C00000"/>
                </a:solidFill>
              </a:rPr>
              <a:t>Δευτεροπαθές ΣΣ</a:t>
            </a:r>
            <a:r>
              <a:rPr lang="fr-CH" sz="1800" b="1" dirty="0" smtClean="0"/>
              <a:t>:</a:t>
            </a:r>
            <a:r>
              <a:rPr lang="el-GR" sz="1800" b="1" dirty="0" smtClean="0"/>
              <a:t> το παραπάνω σε συνδιασμό με έτερο αυτοάνοσο νόσημα, συχνότερα ρευματοειδής αρθρίτιδα ή συστηματικός ερυθηματώδης λύκος</a:t>
            </a:r>
            <a:endParaRPr lang="el-GR" sz="1800" dirty="0" smtClean="0"/>
          </a:p>
          <a:p>
            <a:r>
              <a:rPr lang="el-GR" sz="1800" b="1" dirty="0" smtClean="0"/>
              <a:t>Μέση ηλικία</a:t>
            </a:r>
            <a:r>
              <a:rPr lang="fr-CH" sz="1800" b="1" dirty="0" smtClean="0"/>
              <a:t>: </a:t>
            </a:r>
            <a:r>
              <a:rPr lang="el-GR" sz="1800" b="1" dirty="0" smtClean="0"/>
              <a:t>5</a:t>
            </a:r>
            <a:r>
              <a:rPr lang="el-GR" sz="1800" b="1" baseline="30000" dirty="0" smtClean="0"/>
              <a:t>η</a:t>
            </a:r>
            <a:r>
              <a:rPr lang="fr-CH" sz="1800" b="1" dirty="0" smtClean="0"/>
              <a:t>-</a:t>
            </a:r>
            <a:r>
              <a:rPr lang="el-GR" sz="1800" b="1" dirty="0" smtClean="0"/>
              <a:t>7</a:t>
            </a:r>
            <a:r>
              <a:rPr lang="el-GR" sz="1800" b="1" baseline="30000" dirty="0" smtClean="0"/>
              <a:t>η</a:t>
            </a:r>
            <a:r>
              <a:rPr lang="el-GR" sz="1800" b="1" dirty="0" smtClean="0"/>
              <a:t> δεκαετία</a:t>
            </a:r>
          </a:p>
          <a:p>
            <a:r>
              <a:rPr lang="el-GR" sz="1800" b="1" dirty="0" smtClean="0"/>
              <a:t>Γ</a:t>
            </a:r>
            <a:r>
              <a:rPr lang="fr-CH" sz="1800" b="1" dirty="0" smtClean="0"/>
              <a:t> / A ~9 / 1</a:t>
            </a:r>
            <a:endParaRPr lang="el-GR" sz="1800" b="1" dirty="0" smtClean="0"/>
          </a:p>
          <a:p>
            <a:endParaRPr lang="fr-CH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l-GR" sz="1800" i="1" dirty="0" smtClean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 smtClean="0"/>
              <a:t>:</a:t>
            </a:r>
            <a:r>
              <a:rPr lang="el-GR" sz="1800" i="1" dirty="0" smtClean="0">
                <a:solidFill>
                  <a:srgbClr val="C00000"/>
                </a:solidFill>
              </a:rPr>
              <a:t> </a:t>
            </a:r>
            <a:r>
              <a:rPr lang="el-GR" sz="1800" b="1" dirty="0" smtClean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r>
              <a:rPr lang="el-GR" sz="1800" i="1" dirty="0" smtClean="0">
                <a:solidFill>
                  <a:srgbClr val="C00000"/>
                </a:solidFill>
              </a:rPr>
              <a:t>Δευτεροπαθές ΣΣ</a:t>
            </a:r>
            <a:r>
              <a:rPr lang="fr-CH" sz="1800" b="1" dirty="0" smtClean="0"/>
              <a:t>:</a:t>
            </a:r>
            <a:r>
              <a:rPr lang="el-GR" sz="1800" b="1" dirty="0" smtClean="0"/>
              <a:t> το παραπάνω σε συνδιασμό με έτερο αυτοάνοσο νόσημα, συχνότερα ρευματοειδής αρθρίτιδα ή συστηματικός ερυθηματώδης λύκος</a:t>
            </a:r>
            <a:endParaRPr lang="el-GR" sz="1800" dirty="0" smtClean="0"/>
          </a:p>
          <a:p>
            <a:r>
              <a:rPr lang="el-GR" sz="1800" b="1" dirty="0" smtClean="0"/>
              <a:t>Μέση ηλικία</a:t>
            </a:r>
            <a:r>
              <a:rPr lang="fr-CH" sz="1800" b="1" dirty="0" smtClean="0"/>
              <a:t>: </a:t>
            </a:r>
            <a:r>
              <a:rPr lang="el-GR" sz="1800" b="1" dirty="0" smtClean="0"/>
              <a:t>5</a:t>
            </a:r>
            <a:r>
              <a:rPr lang="el-GR" sz="1800" b="1" baseline="30000" dirty="0" smtClean="0"/>
              <a:t>η</a:t>
            </a:r>
            <a:r>
              <a:rPr lang="fr-CH" sz="1800" b="1" dirty="0" smtClean="0"/>
              <a:t>-</a:t>
            </a:r>
            <a:r>
              <a:rPr lang="el-GR" sz="1800" b="1" dirty="0" smtClean="0"/>
              <a:t>7</a:t>
            </a:r>
            <a:r>
              <a:rPr lang="el-GR" sz="1800" b="1" baseline="30000" dirty="0" smtClean="0"/>
              <a:t>η</a:t>
            </a:r>
            <a:r>
              <a:rPr lang="el-GR" sz="1800" b="1" dirty="0" smtClean="0"/>
              <a:t> δεκαετία</a:t>
            </a:r>
          </a:p>
          <a:p>
            <a:r>
              <a:rPr lang="el-GR" sz="1800" b="1" dirty="0" smtClean="0"/>
              <a:t>Γ</a:t>
            </a:r>
            <a:r>
              <a:rPr lang="fr-CH" sz="1800" b="1" dirty="0" smtClean="0"/>
              <a:t> / A ~9 / 1</a:t>
            </a:r>
            <a:endParaRPr lang="el-GR" sz="1800" b="1" dirty="0" smtClean="0"/>
          </a:p>
          <a:p>
            <a:r>
              <a:rPr lang="fr-CH" sz="1800" b="1" dirty="0" smtClean="0"/>
              <a:t>HLA-B8 </a:t>
            </a:r>
            <a:r>
              <a:rPr lang="el-GR" sz="1800" b="1" dirty="0" smtClean="0"/>
              <a:t>και </a:t>
            </a:r>
            <a:r>
              <a:rPr lang="fr-CH" sz="1800" b="1" dirty="0" smtClean="0"/>
              <a:t>HLA-Dw3</a:t>
            </a:r>
          </a:p>
          <a:p>
            <a:r>
              <a:rPr lang="el-GR" sz="1800" b="1" dirty="0" smtClean="0"/>
              <a:t>Ιογενείς λοιμώξεις</a:t>
            </a:r>
            <a:r>
              <a:rPr lang="fr-CH" sz="1800" b="1" dirty="0" smtClean="0"/>
              <a:t>:</a:t>
            </a:r>
            <a:r>
              <a:rPr lang="el-GR" sz="1800" b="1" dirty="0" smtClean="0"/>
              <a:t> </a:t>
            </a:r>
            <a:r>
              <a:rPr lang="fr-CH" sz="1800" b="1" dirty="0" smtClean="0"/>
              <a:t>EBV, </a:t>
            </a:r>
            <a:r>
              <a:rPr lang="fr-CH" sz="1800" b="1" dirty="0" err="1" smtClean="0"/>
              <a:t>Coxsackievirus</a:t>
            </a:r>
            <a:r>
              <a:rPr lang="fr-CH" sz="1800" b="1" dirty="0" smtClean="0"/>
              <a:t>, HTLV-1</a:t>
            </a:r>
          </a:p>
          <a:p>
            <a:endParaRPr lang="fr-CH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772400" cy="4953000"/>
          </a:xfrm>
        </p:spPr>
        <p:txBody>
          <a:bodyPr>
            <a:normAutofit/>
          </a:bodyPr>
          <a:lstStyle/>
          <a:p>
            <a:r>
              <a:rPr lang="el-GR" sz="1800" i="1" dirty="0" smtClean="0">
                <a:solidFill>
                  <a:srgbClr val="C00000"/>
                </a:solidFill>
              </a:rPr>
              <a:t>Πρωτοπαθές ΣΣ</a:t>
            </a:r>
            <a:r>
              <a:rPr lang="fr-CH" sz="1800" b="1" dirty="0" smtClean="0"/>
              <a:t>:</a:t>
            </a:r>
            <a:r>
              <a:rPr lang="el-GR" sz="1800" i="1" dirty="0" smtClean="0">
                <a:solidFill>
                  <a:srgbClr val="C00000"/>
                </a:solidFill>
              </a:rPr>
              <a:t> </a:t>
            </a:r>
            <a:r>
              <a:rPr lang="el-GR" sz="1800" b="1" dirty="0" smtClean="0"/>
              <a:t>Χρόνιο, συστηματικό αυτοάνοσο νόσημα, με προσβολή κυρίως των παρωτίδων και των δακρυικών εξωκρινών αδένων, η οποία οδηγεί σε ξηροστομία και ξηροφθαλμία, αντίστοιχα</a:t>
            </a:r>
          </a:p>
          <a:p>
            <a:r>
              <a:rPr lang="el-GR" sz="1800" i="1" dirty="0" smtClean="0">
                <a:solidFill>
                  <a:srgbClr val="C00000"/>
                </a:solidFill>
              </a:rPr>
              <a:t>Δευτεροπαθές ΣΣ</a:t>
            </a:r>
            <a:r>
              <a:rPr lang="fr-CH" sz="1800" b="1" dirty="0" smtClean="0"/>
              <a:t>:</a:t>
            </a:r>
            <a:r>
              <a:rPr lang="el-GR" sz="1800" b="1" dirty="0" smtClean="0"/>
              <a:t> το παραπάνω σε συνδιασμό με έτερο αυτοάνοσο νόσημα, συχνότερα ρευματοειδής αρθρίτιδα ή συστηματικός ερυθηματώδης λύκος</a:t>
            </a:r>
            <a:endParaRPr lang="el-GR" sz="1800" dirty="0" smtClean="0"/>
          </a:p>
          <a:p>
            <a:r>
              <a:rPr lang="el-GR" sz="1800" b="1" dirty="0" smtClean="0"/>
              <a:t>Μέση ηλικία</a:t>
            </a:r>
            <a:r>
              <a:rPr lang="fr-CH" sz="1800" b="1" dirty="0" smtClean="0"/>
              <a:t>: </a:t>
            </a:r>
            <a:r>
              <a:rPr lang="el-GR" sz="1800" b="1" dirty="0" smtClean="0"/>
              <a:t>5</a:t>
            </a:r>
            <a:r>
              <a:rPr lang="el-GR" sz="1800" b="1" baseline="30000" dirty="0" smtClean="0"/>
              <a:t>η</a:t>
            </a:r>
            <a:r>
              <a:rPr lang="fr-CH" sz="1800" b="1" dirty="0" smtClean="0"/>
              <a:t>-</a:t>
            </a:r>
            <a:r>
              <a:rPr lang="el-GR" sz="1800" b="1" dirty="0" smtClean="0"/>
              <a:t>7</a:t>
            </a:r>
            <a:r>
              <a:rPr lang="el-GR" sz="1800" b="1" baseline="30000" dirty="0" smtClean="0"/>
              <a:t>η</a:t>
            </a:r>
            <a:r>
              <a:rPr lang="el-GR" sz="1800" b="1" dirty="0" smtClean="0"/>
              <a:t> δεκαετία</a:t>
            </a:r>
          </a:p>
          <a:p>
            <a:r>
              <a:rPr lang="el-GR" sz="1800" b="1" dirty="0" smtClean="0"/>
              <a:t>Γ</a:t>
            </a:r>
            <a:r>
              <a:rPr lang="fr-CH" sz="1800" b="1" dirty="0" smtClean="0"/>
              <a:t> / A ~9 / 1</a:t>
            </a:r>
            <a:endParaRPr lang="el-GR" sz="1800" b="1" dirty="0" smtClean="0"/>
          </a:p>
          <a:p>
            <a:r>
              <a:rPr lang="fr-CH" sz="1800" b="1" dirty="0" smtClean="0"/>
              <a:t>HLA-B8 </a:t>
            </a:r>
            <a:r>
              <a:rPr lang="el-GR" sz="1800" b="1" dirty="0" smtClean="0"/>
              <a:t>και </a:t>
            </a:r>
            <a:r>
              <a:rPr lang="fr-CH" sz="1800" b="1" dirty="0" smtClean="0"/>
              <a:t>HLA-Dw3</a:t>
            </a:r>
          </a:p>
          <a:p>
            <a:r>
              <a:rPr lang="el-GR" sz="1800" b="1" dirty="0" smtClean="0"/>
              <a:t>Ιογενείς λοιμώξεις</a:t>
            </a:r>
            <a:r>
              <a:rPr lang="fr-CH" sz="1800" b="1" dirty="0" smtClean="0"/>
              <a:t>:</a:t>
            </a:r>
            <a:r>
              <a:rPr lang="el-GR" sz="1800" b="1" dirty="0" smtClean="0"/>
              <a:t> </a:t>
            </a:r>
            <a:r>
              <a:rPr lang="fr-CH" sz="1800" b="1" dirty="0" smtClean="0"/>
              <a:t>EBV, </a:t>
            </a:r>
            <a:r>
              <a:rPr lang="fr-CH" sz="1800" b="1" dirty="0" err="1" smtClean="0"/>
              <a:t>Coxsackievirus</a:t>
            </a:r>
            <a:r>
              <a:rPr lang="fr-CH" sz="1800" b="1" dirty="0" smtClean="0"/>
              <a:t>, HTLV-1</a:t>
            </a:r>
          </a:p>
          <a:p>
            <a:r>
              <a:rPr lang="el-GR" sz="1800" b="1" dirty="0" smtClean="0">
                <a:solidFill>
                  <a:srgbClr val="C00000"/>
                </a:solidFill>
              </a:rPr>
              <a:t>Αυτοαντισώματα</a:t>
            </a:r>
            <a:r>
              <a:rPr lang="fr-CH" sz="1800" b="1" dirty="0" smtClean="0">
                <a:solidFill>
                  <a:srgbClr val="C00000"/>
                </a:solidFill>
              </a:rPr>
              <a:t>:</a:t>
            </a:r>
            <a:r>
              <a:rPr lang="el-GR" sz="1800" b="1" dirty="0" smtClean="0">
                <a:solidFill>
                  <a:srgbClr val="C00000"/>
                </a:solidFill>
              </a:rPr>
              <a:t> </a:t>
            </a:r>
            <a:endParaRPr lang="fr-CH" sz="1800" b="1" dirty="0" smtClean="0">
              <a:solidFill>
                <a:srgbClr val="C00000"/>
              </a:solidFill>
            </a:endParaRPr>
          </a:p>
          <a:p>
            <a:pPr lvl="1"/>
            <a:r>
              <a:rPr lang="fr-CH" sz="1800" b="1" dirty="0" smtClean="0"/>
              <a:t>anti-SS-A(RO), anti-SS-B (LA)</a:t>
            </a:r>
          </a:p>
          <a:p>
            <a:pPr lvl="1"/>
            <a:r>
              <a:rPr lang="fr-CH" sz="1800" b="1" dirty="0" smtClean="0"/>
              <a:t> </a:t>
            </a:r>
            <a:r>
              <a:rPr lang="el-GR" sz="1800" b="1" dirty="0" smtClean="0"/>
              <a:t>Ρευματοειδής παράγοντας </a:t>
            </a:r>
            <a:r>
              <a:rPr lang="fr-CH" sz="1800" b="1" dirty="0" smtClean="0"/>
              <a:t>(~</a:t>
            </a:r>
            <a:r>
              <a:rPr lang="el-GR" sz="1800" b="1" dirty="0" smtClean="0"/>
              <a:t>95%</a:t>
            </a:r>
            <a:r>
              <a:rPr lang="fr-CH" sz="1800" b="1" dirty="0" smtClean="0"/>
              <a:t>)</a:t>
            </a:r>
            <a:r>
              <a:rPr lang="el-GR" sz="1800" b="1" dirty="0" smtClean="0"/>
              <a:t> </a:t>
            </a:r>
            <a:r>
              <a:rPr lang="fr-CH" sz="1800" b="1" dirty="0" smtClean="0"/>
              <a:t>(=</a:t>
            </a:r>
            <a:r>
              <a:rPr lang="fr-CH" sz="1800" b="1" dirty="0" err="1" smtClean="0"/>
              <a:t>anti-IgG</a:t>
            </a:r>
            <a:r>
              <a:rPr lang="fr-CH" sz="1800" b="1" dirty="0" smtClean="0"/>
              <a:t> </a:t>
            </a:r>
            <a:r>
              <a:rPr lang="fr-CH" sz="1800" b="1" dirty="0" err="1" smtClean="0"/>
              <a:t>antibodies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/>
            <a:r>
              <a:rPr lang="fr-CH" sz="1800" b="1" dirty="0" smtClean="0"/>
              <a:t>ANA (80%)</a:t>
            </a:r>
          </a:p>
          <a:p>
            <a:r>
              <a:rPr lang="el-GR" sz="2400" b="1" dirty="0" smtClean="0">
                <a:solidFill>
                  <a:srgbClr val="C00000"/>
                </a:solidFill>
              </a:rPr>
              <a:t>44</a:t>
            </a:r>
            <a:r>
              <a:rPr lang="fr-CH" sz="2400" b="1" dirty="0" smtClean="0">
                <a:solidFill>
                  <a:srgbClr val="C00000"/>
                </a:solidFill>
              </a:rPr>
              <a:t>x</a:t>
            </a:r>
            <a:r>
              <a:rPr lang="el-GR" sz="2400" b="1" dirty="0" smtClean="0">
                <a:solidFill>
                  <a:srgbClr val="C00000"/>
                </a:solidFill>
              </a:rPr>
              <a:t> αυξημένος κίνδυνος εμφάνισης λεμφώματος</a:t>
            </a:r>
            <a:endParaRPr lang="fr-CH" sz="2400" b="1" dirty="0" smtClean="0">
              <a:solidFill>
                <a:srgbClr val="C00000"/>
              </a:solidFill>
            </a:endParaRPr>
          </a:p>
          <a:p>
            <a:endParaRPr lang="fr-CH" sz="2200" b="1" dirty="0" smtClean="0"/>
          </a:p>
          <a:p>
            <a:pPr lvl="1"/>
            <a:endParaRPr lang="fr-CH" sz="1800" b="1" dirty="0" smtClean="0"/>
          </a:p>
          <a:p>
            <a:endParaRPr lang="fr-CH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 smtClean="0"/>
              <a:t>Εστιακή ή διάχυτη λεμφοκυτταρική φλεγμονώδης διήθηση των σιελογόνων αδένων η οποία οδηγεί σε ατροφία και εκφύλιση.</a:t>
            </a:r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493" y="1143000"/>
            <a:ext cx="4439550" cy="4430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 smtClean="0"/>
              <a:t>Εστιακή ή διάχυτη λεμφοκυτταρική φλεγμονώδης διήθηση των σιελογόνων αδένων η οποία οδηγεί σε ατροφία και εκφύλιση.</a:t>
            </a:r>
          </a:p>
          <a:p>
            <a:r>
              <a:rPr lang="el-GR" sz="1800" b="1" dirty="0" smtClean="0"/>
              <a:t>Η παρουσία περισσοτέρων της μιάς λεμφικών αθροίσεων </a:t>
            </a:r>
            <a:r>
              <a:rPr lang="fr-CH" sz="1800" b="1" dirty="0" smtClean="0"/>
              <a:t>(</a:t>
            </a:r>
            <a:r>
              <a:rPr lang="el-GR" sz="1800" b="1" dirty="0" smtClean="0"/>
              <a:t>&gt;50 κυττάρων</a:t>
            </a:r>
            <a:r>
              <a:rPr lang="fr-CH" sz="1800" b="1" dirty="0" smtClean="0"/>
              <a:t>) </a:t>
            </a:r>
            <a:r>
              <a:rPr lang="el-GR" sz="1800" b="1" dirty="0" smtClean="0"/>
              <a:t>σε</a:t>
            </a:r>
            <a:r>
              <a:rPr lang="fr-CH" sz="1800" b="1" dirty="0" smtClean="0"/>
              <a:t> </a:t>
            </a:r>
            <a:r>
              <a:rPr lang="el-GR" sz="1800" b="1" dirty="0" smtClean="0"/>
              <a:t>έκταση σιελογόνου αδένα 4</a:t>
            </a:r>
            <a:r>
              <a:rPr lang="fr-CH" sz="1800" b="1" dirty="0" smtClean="0"/>
              <a:t>mm</a:t>
            </a:r>
            <a:r>
              <a:rPr lang="fr-CH" sz="1800" b="1" baseline="30000" dirty="0" smtClean="0"/>
              <a:t>2 </a:t>
            </a:r>
            <a:r>
              <a:rPr lang="el-GR" sz="1800" b="1" dirty="0" smtClean="0"/>
              <a:t>είναι συνηγορητική συνδρόμου </a:t>
            </a:r>
            <a:r>
              <a:rPr lang="fr-CH" sz="1800" b="1" dirty="0" err="1" smtClean="0"/>
              <a:t>Sjogren</a:t>
            </a:r>
            <a:r>
              <a:rPr lang="el-GR" sz="1800" b="1" dirty="0" smtClean="0"/>
              <a:t>.</a:t>
            </a:r>
          </a:p>
          <a:p>
            <a:endParaRPr lang="el-GR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51975"/>
            <a:ext cx="4038600" cy="40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3810000" y="3200400"/>
            <a:ext cx="22860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 smtClean="0"/>
              <a:t>Εστιακή ή διάχυτη λεμφοκυτταρική φλεγμονώδης διήθηση των σιελογόνων αδένων η οποία οδηγεί σε ατροφία και εκφύλιση.</a:t>
            </a:r>
          </a:p>
          <a:p>
            <a:r>
              <a:rPr lang="el-GR" sz="1800" b="1" dirty="0" smtClean="0"/>
              <a:t>Η παρουσία περισσοτέρων της μιάς λεμφικών αθροίσεων </a:t>
            </a:r>
            <a:r>
              <a:rPr lang="fr-CH" sz="1800" b="1" dirty="0" smtClean="0"/>
              <a:t>(</a:t>
            </a:r>
            <a:r>
              <a:rPr lang="el-GR" sz="1800" b="1" dirty="0" smtClean="0"/>
              <a:t>&gt;50 κυττάρων</a:t>
            </a:r>
            <a:r>
              <a:rPr lang="fr-CH" sz="1800" b="1" dirty="0" smtClean="0"/>
              <a:t>) </a:t>
            </a:r>
            <a:r>
              <a:rPr lang="el-GR" sz="1800" b="1" dirty="0" smtClean="0"/>
              <a:t>σε</a:t>
            </a:r>
            <a:r>
              <a:rPr lang="fr-CH" sz="1800" b="1" dirty="0" smtClean="0"/>
              <a:t> </a:t>
            </a:r>
            <a:r>
              <a:rPr lang="el-GR" sz="1800" b="1" dirty="0" smtClean="0"/>
              <a:t>έκταση σιελογόνου αδένα 4</a:t>
            </a:r>
            <a:r>
              <a:rPr lang="fr-CH" sz="1800" b="1" dirty="0" smtClean="0"/>
              <a:t>mm</a:t>
            </a:r>
            <a:r>
              <a:rPr lang="fr-CH" sz="1800" b="1" baseline="30000" dirty="0" smtClean="0"/>
              <a:t>2 </a:t>
            </a:r>
            <a:r>
              <a:rPr lang="el-GR" sz="1800" b="1" dirty="0" smtClean="0"/>
              <a:t>είναι συνηγορητική συνδρόμου </a:t>
            </a:r>
            <a:r>
              <a:rPr lang="fr-CH" sz="1800" b="1" dirty="0" err="1" smtClean="0"/>
              <a:t>Sjogren</a:t>
            </a:r>
            <a:r>
              <a:rPr lang="el-GR" sz="1800" b="1" dirty="0" smtClean="0"/>
              <a:t>.</a:t>
            </a:r>
          </a:p>
          <a:p>
            <a:r>
              <a:rPr lang="el-GR" sz="1800" b="1" dirty="0" smtClean="0"/>
              <a:t>Πιο συχνά προσβάλονται οι παρωτίδες και οι δακρυικοί </a:t>
            </a:r>
            <a:r>
              <a:rPr lang="fr-CH" sz="1800" b="1" dirty="0" smtClean="0"/>
              <a:t>(</a:t>
            </a:r>
            <a:r>
              <a:rPr lang="el-GR" sz="1800" b="1" dirty="0" smtClean="0"/>
              <a:t>αμφοτερόπλευρα</a:t>
            </a:r>
            <a:r>
              <a:rPr lang="fr-CH" sz="1800" b="1" dirty="0" smtClean="0"/>
              <a:t>)</a:t>
            </a:r>
          </a:p>
          <a:p>
            <a:endParaRPr lang="el-GR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199" y="1295400"/>
            <a:ext cx="42330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en angle 9"/>
          <p:cNvCxnSpPr/>
          <p:nvPr/>
        </p:nvCxnSpPr>
        <p:spPr>
          <a:xfrm>
            <a:off x="3886200" y="2438400"/>
            <a:ext cx="1828800" cy="6858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715000" y="2819400"/>
            <a:ext cx="3248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Αυτοάνοση αιμολυτική αναιμία</a:t>
            </a:r>
          </a:p>
          <a:p>
            <a:r>
              <a:rPr lang="el-GR" b="1" dirty="0" smtClean="0">
                <a:solidFill>
                  <a:srgbClr val="C00000"/>
                </a:solidFill>
              </a:rPr>
              <a:t>Αυτοάνοση θρομβοπενία</a:t>
            </a:r>
            <a:endParaRPr lang="fr-CH" b="1" dirty="0">
              <a:solidFill>
                <a:srgbClr val="C00000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119349" y="979583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l-GR" sz="1800" b="1" dirty="0" smtClean="0"/>
              <a:t>Εστιακή ή διάχυτη λεμφοκυτταρική φλεγμονώδης διήθηση των σιελογόνων αδένων η οποία οδηγεί σε ατροφία και εκφύλιση.</a:t>
            </a:r>
          </a:p>
          <a:p>
            <a:r>
              <a:rPr lang="el-GR" sz="1800" b="1" dirty="0" smtClean="0"/>
              <a:t>Η παρουσία περισσοτέρων της μιάς λεμφικών αθροίσεων </a:t>
            </a:r>
            <a:r>
              <a:rPr lang="fr-CH" sz="1800" b="1" dirty="0" smtClean="0"/>
              <a:t>(</a:t>
            </a:r>
            <a:r>
              <a:rPr lang="el-GR" sz="1800" b="1" dirty="0" smtClean="0"/>
              <a:t>&gt;50 κυττάρων</a:t>
            </a:r>
            <a:r>
              <a:rPr lang="fr-CH" sz="1800" b="1" dirty="0" smtClean="0"/>
              <a:t>) </a:t>
            </a:r>
            <a:r>
              <a:rPr lang="el-GR" sz="1800" b="1" dirty="0" smtClean="0"/>
              <a:t>σε</a:t>
            </a:r>
            <a:r>
              <a:rPr lang="fr-CH" sz="1800" b="1" dirty="0" smtClean="0"/>
              <a:t> </a:t>
            </a:r>
            <a:r>
              <a:rPr lang="el-GR" sz="1800" b="1" dirty="0" smtClean="0"/>
              <a:t>έκταση σιελογόνου αδένα 4</a:t>
            </a:r>
            <a:r>
              <a:rPr lang="fr-CH" sz="1800" b="1" dirty="0" smtClean="0"/>
              <a:t>mm</a:t>
            </a:r>
            <a:r>
              <a:rPr lang="fr-CH" sz="1800" b="1" baseline="30000" dirty="0" smtClean="0"/>
              <a:t>2 </a:t>
            </a:r>
            <a:r>
              <a:rPr lang="el-GR" sz="1800" b="1" dirty="0" smtClean="0"/>
              <a:t>είναι συνηγορητική συνδρόμου </a:t>
            </a:r>
            <a:r>
              <a:rPr lang="fr-CH" sz="1800" b="1" dirty="0" err="1" smtClean="0"/>
              <a:t>Sjogren</a:t>
            </a:r>
            <a:r>
              <a:rPr lang="el-GR" sz="1800" b="1" dirty="0" smtClean="0"/>
              <a:t>.</a:t>
            </a:r>
          </a:p>
          <a:p>
            <a:r>
              <a:rPr lang="el-GR" sz="1800" b="1" dirty="0" smtClean="0"/>
              <a:t>Πιο συχνά προσβάλονται οι παρωτίδες και οι δακρυικοί </a:t>
            </a:r>
            <a:r>
              <a:rPr lang="fr-CH" sz="1800" b="1" dirty="0" smtClean="0"/>
              <a:t>(</a:t>
            </a:r>
            <a:r>
              <a:rPr lang="el-GR" sz="1800" b="1" dirty="0" smtClean="0"/>
              <a:t>αμφοτερόπλευρα</a:t>
            </a:r>
            <a:r>
              <a:rPr lang="fr-CH" sz="1800" b="1" dirty="0" smtClean="0"/>
              <a:t>)</a:t>
            </a:r>
          </a:p>
          <a:p>
            <a:endParaRPr lang="el-GR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Σύνδρομο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Sjogren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60068"/>
            <a:ext cx="4038600" cy="400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33400" y="11430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 smtClean="0"/>
          </a:p>
          <a:p>
            <a:endParaRPr lang="el-GR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 smtClean="0"/>
          </a:p>
          <a:p>
            <a:endParaRPr lang="el-GR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l-GR" sz="1800" b="1" dirty="0" smtClean="0"/>
              <a:t>Χρόνιο, συστηματικό αυτοάνοσο νόσημα, το οποίο μπορεί να προσβάλει πολλούς ιστούς και όργανα </a:t>
            </a:r>
            <a:r>
              <a:rPr lang="fr-CH" sz="1800" b="1" dirty="0" smtClean="0"/>
              <a:t>(</a:t>
            </a:r>
            <a:r>
              <a:rPr lang="el-GR" sz="1800" b="1" dirty="0" smtClean="0"/>
              <a:t>δέρμα, αγγεία, καρδιά, πνεύμονες, μύες</a:t>
            </a:r>
            <a:r>
              <a:rPr lang="fr-CH" sz="1800" b="1" dirty="0" smtClean="0"/>
              <a:t>)</a:t>
            </a:r>
            <a:r>
              <a:rPr lang="el-GR" sz="1800" b="1" dirty="0" smtClean="0"/>
              <a:t>, κυρίως όμως τις αρθρώσεις με τη μορφή της μη</a:t>
            </a:r>
            <a:r>
              <a:rPr lang="fr-CH" sz="1800" b="1" dirty="0" smtClean="0"/>
              <a:t>-</a:t>
            </a:r>
            <a:r>
              <a:rPr lang="el-GR" sz="1800" b="1" dirty="0" smtClean="0"/>
              <a:t>πυώδους, φλεγμονώδους και υπερπλαστικής υμενίτιδας, η οποία συχνά οδηγεί σε καταστροφή του αρθρικού χόνδρου και αγκύλωση.</a:t>
            </a:r>
          </a:p>
          <a:p>
            <a:r>
              <a:rPr lang="el-GR" sz="1800" b="1" dirty="0" smtClean="0"/>
              <a:t>Περίπου το 1% του πληθυσμού</a:t>
            </a:r>
          </a:p>
          <a:p>
            <a:r>
              <a:rPr lang="el-GR" sz="1800" b="1" dirty="0" smtClean="0"/>
              <a:t>Γ </a:t>
            </a:r>
            <a:r>
              <a:rPr lang="fr-CH" sz="1800" b="1" dirty="0" smtClean="0"/>
              <a:t>/ </a:t>
            </a:r>
            <a:r>
              <a:rPr lang="el-GR" sz="1800" b="1" dirty="0" smtClean="0"/>
              <a:t>Α </a:t>
            </a:r>
            <a:r>
              <a:rPr lang="fr-CH" sz="1800" b="1" dirty="0" smtClean="0"/>
              <a:t>= 3-5 / 1</a:t>
            </a:r>
            <a:endParaRPr lang="el-GR" sz="1800" b="1" dirty="0" smtClean="0"/>
          </a:p>
          <a:p>
            <a:endParaRPr lang="el-GR" sz="1800" b="1" dirty="0" smtClean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 smtClean="0"/>
          </a:p>
          <a:p>
            <a:endParaRPr lang="el-GR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57288"/>
            <a:ext cx="7543800" cy="48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9275" y="6362700"/>
            <a:ext cx="28289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 smtClean="0"/>
          </a:p>
          <a:p>
            <a:endParaRPr lang="el-GR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01" y="1099573"/>
            <a:ext cx="8991599" cy="370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62000" y="4876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cs typeface="Times New Roman" pitchFamily="18" charset="0"/>
              </a:rPr>
              <a:t>Ρευματοειδής αρθρίτιδα</a:t>
            </a:r>
            <a:r>
              <a:rPr lang="fr-CH" b="1" dirty="0" smtClean="0">
                <a:solidFill>
                  <a:srgbClr val="C00000"/>
                </a:solidFill>
                <a:cs typeface="Times New Roman" pitchFamily="18" charset="0"/>
              </a:rPr>
              <a:t>: </a:t>
            </a:r>
            <a:endParaRPr lang="el-GR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fr-CH" b="1" dirty="0" smtClean="0">
                <a:cs typeface="Times New Roman" pitchFamily="18" charset="0"/>
              </a:rPr>
              <a:t>A, </a:t>
            </a:r>
            <a:r>
              <a:rPr lang="el-GR" b="1" dirty="0" smtClean="0">
                <a:cs typeface="Times New Roman" pitchFamily="18" charset="0"/>
              </a:rPr>
              <a:t>Σχηματική αναπαράσταση της αρθρικής βλάβης</a:t>
            </a:r>
          </a:p>
          <a:p>
            <a:r>
              <a:rPr lang="fr-CH" b="1" dirty="0" smtClean="0">
                <a:cs typeface="Times New Roman" pitchFamily="18" charset="0"/>
              </a:rPr>
              <a:t>B, </a:t>
            </a:r>
            <a:r>
              <a:rPr lang="el-GR" b="1" dirty="0" smtClean="0">
                <a:cs typeface="Times New Roman" pitchFamily="18" charset="0"/>
              </a:rPr>
              <a:t>Έντονη υπερτροφία του υμένα </a:t>
            </a:r>
            <a:r>
              <a:rPr lang="fr-CH" b="1" dirty="0" smtClean="0">
                <a:cs typeface="Times New Roman" pitchFamily="18" charset="0"/>
              </a:rPr>
              <a:t>(</a:t>
            </a:r>
            <a:r>
              <a:rPr lang="fr-CH" b="1" dirty="0" err="1" smtClean="0">
                <a:cs typeface="Times New Roman" pitchFamily="18" charset="0"/>
              </a:rPr>
              <a:t>synovium</a:t>
            </a:r>
            <a:r>
              <a:rPr lang="fr-CH" b="1" dirty="0" smtClean="0">
                <a:cs typeface="Times New Roman" pitchFamily="18" charset="0"/>
              </a:rPr>
              <a:t>) </a:t>
            </a:r>
            <a:r>
              <a:rPr lang="el-GR" b="1" dirty="0" smtClean="0">
                <a:cs typeface="Times New Roman" pitchFamily="18" charset="0"/>
              </a:rPr>
              <a:t>με λαχνωτή διαμόρφωση</a:t>
            </a:r>
          </a:p>
          <a:p>
            <a:r>
              <a:rPr lang="fr-CH" b="1" dirty="0" smtClean="0">
                <a:cs typeface="Times New Roman" pitchFamily="18" charset="0"/>
              </a:rPr>
              <a:t>C, </a:t>
            </a:r>
            <a:r>
              <a:rPr lang="el-GR" b="1" dirty="0" smtClean="0">
                <a:cs typeface="Times New Roman" pitchFamily="18" charset="0"/>
              </a:rPr>
              <a:t>Έντονη λεμφοκυτταρική φλεγμονώδης διήθηση του στρώματος</a:t>
            </a:r>
            <a:endParaRPr lang="fr-CH" b="1" dirty="0"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15492" y="6477000"/>
            <a:ext cx="515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 smtClean="0"/>
              <a:t>Εικόνα από</a:t>
            </a:r>
            <a:r>
              <a:rPr lang="de-CH" sz="1600" i="1" dirty="0" smtClean="0"/>
              <a:t> Robbins </a:t>
            </a:r>
            <a:r>
              <a:rPr lang="de-CH" sz="1600" i="1" dirty="0" err="1" smtClean="0"/>
              <a:t>and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Cotran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Pathologic</a:t>
            </a:r>
            <a:r>
              <a:rPr lang="de-CH" sz="1600" i="1" dirty="0" smtClean="0"/>
              <a:t> Basis </a:t>
            </a:r>
            <a:r>
              <a:rPr lang="de-CH" sz="1600" i="1" dirty="0" err="1" smtClean="0"/>
              <a:t>of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diseases</a:t>
            </a:r>
            <a:endParaRPr lang="fr-CH" sz="1600" i="1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 smtClean="0"/>
          </a:p>
          <a:p>
            <a:endParaRPr lang="el-GR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01" y="1099573"/>
            <a:ext cx="8991599" cy="370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3915492" y="6477000"/>
            <a:ext cx="515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 smtClean="0"/>
              <a:t>Εικόνα από</a:t>
            </a:r>
            <a:r>
              <a:rPr lang="de-CH" sz="1600" i="1" dirty="0" smtClean="0"/>
              <a:t> Robbins </a:t>
            </a:r>
            <a:r>
              <a:rPr lang="de-CH" sz="1600" i="1" dirty="0" err="1" smtClean="0"/>
              <a:t>and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Cotran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Pathologic</a:t>
            </a:r>
            <a:r>
              <a:rPr lang="de-CH" sz="1600" i="1" dirty="0" smtClean="0"/>
              <a:t> Basis </a:t>
            </a:r>
            <a:r>
              <a:rPr lang="de-CH" sz="1600" i="1" dirty="0" err="1" smtClean="0"/>
              <a:t>of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diseases</a:t>
            </a:r>
            <a:endParaRPr lang="fr-CH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3048000" y="1600200"/>
            <a:ext cx="6096000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C00000"/>
                </a:solidFill>
              </a:rPr>
              <a:t>Pannus:</a:t>
            </a:r>
            <a:r>
              <a:rPr lang="fr-CH" sz="2000" b="1" dirty="0" smtClean="0"/>
              <a:t> </a:t>
            </a:r>
            <a:r>
              <a:rPr lang="el-GR" sz="2000" b="1" dirty="0" smtClean="0"/>
              <a:t>φλεγμονώδης μάζα </a:t>
            </a:r>
            <a:r>
              <a:rPr lang="fr-CH" sz="2000" b="1" dirty="0" smtClean="0"/>
              <a:t>(</a:t>
            </a:r>
            <a:r>
              <a:rPr lang="el-GR" sz="2000" b="1" dirty="0" smtClean="0"/>
              <a:t>φλεγμονώδη κύτταρα, </a:t>
            </a:r>
          </a:p>
          <a:p>
            <a:r>
              <a:rPr lang="el-GR" sz="2000" b="1" dirty="0" smtClean="0"/>
              <a:t>κοκκιώδης ιστός, ινοβλάστες</a:t>
            </a:r>
            <a:r>
              <a:rPr lang="fr-CH" sz="2000" b="1" dirty="0" smtClean="0"/>
              <a:t>)</a:t>
            </a:r>
            <a:r>
              <a:rPr lang="el-GR" sz="2000" b="1" dirty="0" smtClean="0"/>
              <a:t> η οποία αναπτύσσεται </a:t>
            </a:r>
          </a:p>
          <a:p>
            <a:r>
              <a:rPr lang="el-GR" sz="2000" b="1" dirty="0" smtClean="0"/>
              <a:t>πάνω από τον αρθρικό χόνδρο τον οποίο διαβρώνει.</a:t>
            </a:r>
          </a:p>
          <a:p>
            <a:r>
              <a:rPr lang="el-GR" sz="2000" b="1" dirty="0" smtClean="0"/>
              <a:t>Στη συνέχεια γεφυροποιούνται οι απέναντι επιφάνειες </a:t>
            </a:r>
          </a:p>
          <a:p>
            <a:r>
              <a:rPr lang="el-GR" sz="2000" b="1" dirty="0" smtClean="0"/>
              <a:t>με συνοδό οστεοποίηση και αγκύλωση της άρθρωσης</a:t>
            </a:r>
          </a:p>
          <a:p>
            <a:endParaRPr lang="fr-CH" sz="2000" b="1" dirty="0"/>
          </a:p>
        </p:txBody>
      </p:sp>
      <p:sp>
        <p:nvSpPr>
          <p:cNvPr id="12" name="Rectangle 11"/>
          <p:cNvSpPr/>
          <p:nvPr/>
        </p:nvSpPr>
        <p:spPr>
          <a:xfrm>
            <a:off x="762000" y="4876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cs typeface="Times New Roman" pitchFamily="18" charset="0"/>
              </a:rPr>
              <a:t>Ρευματοειδής αρθρίτιδα</a:t>
            </a:r>
            <a:r>
              <a:rPr lang="fr-CH" b="1" dirty="0" smtClean="0">
                <a:solidFill>
                  <a:srgbClr val="C00000"/>
                </a:solidFill>
                <a:cs typeface="Times New Roman" pitchFamily="18" charset="0"/>
              </a:rPr>
              <a:t>: </a:t>
            </a:r>
            <a:endParaRPr lang="el-GR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fr-CH" b="1" dirty="0" smtClean="0">
                <a:cs typeface="Times New Roman" pitchFamily="18" charset="0"/>
              </a:rPr>
              <a:t>A, </a:t>
            </a:r>
            <a:r>
              <a:rPr lang="el-GR" b="1" dirty="0" smtClean="0">
                <a:cs typeface="Times New Roman" pitchFamily="18" charset="0"/>
              </a:rPr>
              <a:t>Σχηματική αναπαράσταση της αρθρικής βλάβης</a:t>
            </a:r>
          </a:p>
          <a:p>
            <a:r>
              <a:rPr lang="fr-CH" b="1" dirty="0" smtClean="0">
                <a:cs typeface="Times New Roman" pitchFamily="18" charset="0"/>
              </a:rPr>
              <a:t>B, </a:t>
            </a:r>
            <a:r>
              <a:rPr lang="el-GR" b="1" dirty="0" smtClean="0">
                <a:cs typeface="Times New Roman" pitchFamily="18" charset="0"/>
              </a:rPr>
              <a:t>Έντονη υπερτροφία του υμένα </a:t>
            </a:r>
            <a:r>
              <a:rPr lang="fr-CH" b="1" dirty="0" smtClean="0">
                <a:cs typeface="Times New Roman" pitchFamily="18" charset="0"/>
              </a:rPr>
              <a:t>(</a:t>
            </a:r>
            <a:r>
              <a:rPr lang="fr-CH" b="1" dirty="0" err="1" smtClean="0">
                <a:cs typeface="Times New Roman" pitchFamily="18" charset="0"/>
              </a:rPr>
              <a:t>synovium</a:t>
            </a:r>
            <a:r>
              <a:rPr lang="fr-CH" b="1" dirty="0" smtClean="0">
                <a:cs typeface="Times New Roman" pitchFamily="18" charset="0"/>
              </a:rPr>
              <a:t>) </a:t>
            </a:r>
            <a:r>
              <a:rPr lang="el-GR" b="1" dirty="0" smtClean="0">
                <a:cs typeface="Times New Roman" pitchFamily="18" charset="0"/>
              </a:rPr>
              <a:t>με λαχνωτή διαμόρφωση</a:t>
            </a:r>
          </a:p>
          <a:p>
            <a:r>
              <a:rPr lang="fr-CH" b="1" dirty="0" smtClean="0">
                <a:cs typeface="Times New Roman" pitchFamily="18" charset="0"/>
              </a:rPr>
              <a:t>C, </a:t>
            </a:r>
            <a:r>
              <a:rPr lang="el-GR" b="1" dirty="0" smtClean="0">
                <a:cs typeface="Times New Roman" pitchFamily="18" charset="0"/>
              </a:rPr>
              <a:t>Έντονη λεμφοκυτταρική φλεγμονώδης διήθηση του στρώματος</a:t>
            </a:r>
            <a:endParaRPr lang="fr-CH" b="1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7924800" cy="4525963"/>
          </a:xfrm>
        </p:spPr>
        <p:txBody>
          <a:bodyPr>
            <a:normAutofit/>
          </a:bodyPr>
          <a:lstStyle/>
          <a:p>
            <a:endParaRPr lang="el-GR" sz="1800" b="1" dirty="0" smtClean="0"/>
          </a:p>
          <a:p>
            <a:endParaRPr lang="el-GR" sz="18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Ρευματοειδής αρθρίτιδα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601" y="1099573"/>
            <a:ext cx="8991599" cy="3701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762000" y="4876800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cs typeface="Times New Roman" pitchFamily="18" charset="0"/>
              </a:rPr>
              <a:t>Ρευματοειδής αρθρίτιδα</a:t>
            </a:r>
            <a:r>
              <a:rPr lang="fr-CH" b="1" dirty="0" smtClean="0">
                <a:solidFill>
                  <a:srgbClr val="C00000"/>
                </a:solidFill>
                <a:cs typeface="Times New Roman" pitchFamily="18" charset="0"/>
              </a:rPr>
              <a:t>: </a:t>
            </a:r>
            <a:endParaRPr lang="el-GR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r>
              <a:rPr lang="fr-CH" b="1" dirty="0" smtClean="0">
                <a:cs typeface="Times New Roman" pitchFamily="18" charset="0"/>
              </a:rPr>
              <a:t>A, </a:t>
            </a:r>
            <a:r>
              <a:rPr lang="el-GR" b="1" dirty="0" smtClean="0">
                <a:cs typeface="Times New Roman" pitchFamily="18" charset="0"/>
              </a:rPr>
              <a:t>Σχηματική αναπαράσταση της αρθρικής βλάβης</a:t>
            </a:r>
          </a:p>
          <a:p>
            <a:r>
              <a:rPr lang="fr-CH" b="1" dirty="0" smtClean="0">
                <a:cs typeface="Times New Roman" pitchFamily="18" charset="0"/>
              </a:rPr>
              <a:t>B, </a:t>
            </a:r>
            <a:r>
              <a:rPr lang="el-GR" b="1" dirty="0" smtClean="0">
                <a:cs typeface="Times New Roman" pitchFamily="18" charset="0"/>
              </a:rPr>
              <a:t>Έντονη υπερτροφία του υμένα </a:t>
            </a:r>
            <a:r>
              <a:rPr lang="fr-CH" b="1" dirty="0" smtClean="0">
                <a:cs typeface="Times New Roman" pitchFamily="18" charset="0"/>
              </a:rPr>
              <a:t>(</a:t>
            </a:r>
            <a:r>
              <a:rPr lang="fr-CH" b="1" dirty="0" err="1" smtClean="0">
                <a:cs typeface="Times New Roman" pitchFamily="18" charset="0"/>
              </a:rPr>
              <a:t>synovium</a:t>
            </a:r>
            <a:r>
              <a:rPr lang="fr-CH" b="1" dirty="0" smtClean="0">
                <a:cs typeface="Times New Roman" pitchFamily="18" charset="0"/>
              </a:rPr>
              <a:t>) </a:t>
            </a:r>
            <a:r>
              <a:rPr lang="el-GR" b="1" dirty="0" smtClean="0">
                <a:cs typeface="Times New Roman" pitchFamily="18" charset="0"/>
              </a:rPr>
              <a:t>με λαχνωτή διαμόρφωση</a:t>
            </a:r>
          </a:p>
          <a:p>
            <a:r>
              <a:rPr lang="fr-CH" b="1" dirty="0" smtClean="0">
                <a:cs typeface="Times New Roman" pitchFamily="18" charset="0"/>
              </a:rPr>
              <a:t>C, </a:t>
            </a:r>
            <a:r>
              <a:rPr lang="el-GR" b="1" dirty="0" smtClean="0">
                <a:cs typeface="Times New Roman" pitchFamily="18" charset="0"/>
              </a:rPr>
              <a:t>Έντονη λεμφοκυτταρική φλεγμονώδης διήθηση του στρώματος</a:t>
            </a:r>
            <a:endParaRPr lang="fr-CH" b="1" dirty="0"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915492" y="6477000"/>
            <a:ext cx="51523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i="1" dirty="0" smtClean="0"/>
              <a:t>Εικόνα από</a:t>
            </a:r>
            <a:r>
              <a:rPr lang="de-CH" sz="1600" i="1" dirty="0" smtClean="0"/>
              <a:t> Robbins </a:t>
            </a:r>
            <a:r>
              <a:rPr lang="de-CH" sz="1600" i="1" dirty="0" err="1" smtClean="0"/>
              <a:t>and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Cotran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Pathologic</a:t>
            </a:r>
            <a:r>
              <a:rPr lang="de-CH" sz="1600" i="1" dirty="0" smtClean="0"/>
              <a:t> Basis </a:t>
            </a:r>
            <a:r>
              <a:rPr lang="de-CH" sz="1600" i="1" dirty="0" err="1" smtClean="0"/>
              <a:t>of</a:t>
            </a:r>
            <a:r>
              <a:rPr lang="de-CH" sz="1600" i="1" dirty="0" smtClean="0"/>
              <a:t> </a:t>
            </a:r>
            <a:r>
              <a:rPr lang="de-CH" sz="1600" i="1" dirty="0" err="1" smtClean="0"/>
              <a:t>diseases</a:t>
            </a:r>
            <a:endParaRPr lang="fr-CH" sz="1600" i="1" dirty="0"/>
          </a:p>
        </p:txBody>
      </p:sp>
      <p:sp>
        <p:nvSpPr>
          <p:cNvPr id="9" name="ZoneTexte 8"/>
          <p:cNvSpPr txBox="1"/>
          <p:nvPr/>
        </p:nvSpPr>
        <p:spPr>
          <a:xfrm>
            <a:off x="3048000" y="1600200"/>
            <a:ext cx="6096000" cy="1938992"/>
          </a:xfrm>
          <a:prstGeom prst="rect">
            <a:avLst/>
          </a:prstGeom>
          <a:solidFill>
            <a:schemeClr val="bg1"/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CH" sz="2000" b="1" dirty="0" smtClean="0">
                <a:solidFill>
                  <a:srgbClr val="C00000"/>
                </a:solidFill>
              </a:rPr>
              <a:t>Pannus:</a:t>
            </a:r>
            <a:r>
              <a:rPr lang="fr-CH" sz="2000" b="1" dirty="0" smtClean="0"/>
              <a:t> </a:t>
            </a:r>
            <a:r>
              <a:rPr lang="el-GR" sz="2000" b="1" dirty="0" smtClean="0"/>
              <a:t>φλεγμονώδης μάζα </a:t>
            </a:r>
            <a:r>
              <a:rPr lang="fr-CH" sz="2000" b="1" dirty="0" smtClean="0"/>
              <a:t>(</a:t>
            </a:r>
            <a:r>
              <a:rPr lang="el-GR" sz="2000" b="1" dirty="0" smtClean="0"/>
              <a:t>φλεγμονώδη κύτταρα, </a:t>
            </a:r>
          </a:p>
          <a:p>
            <a:r>
              <a:rPr lang="el-GR" sz="2000" b="1" dirty="0" smtClean="0"/>
              <a:t>κοκκιώδης ιστός, ινοβλάστες</a:t>
            </a:r>
            <a:r>
              <a:rPr lang="fr-CH" sz="2000" b="1" dirty="0" smtClean="0"/>
              <a:t>)</a:t>
            </a:r>
            <a:r>
              <a:rPr lang="el-GR" sz="2000" b="1" dirty="0" smtClean="0"/>
              <a:t> η οποία αναπτύσσεται </a:t>
            </a:r>
          </a:p>
          <a:p>
            <a:r>
              <a:rPr lang="el-GR" sz="2000" b="1" dirty="0" smtClean="0"/>
              <a:t>πάνω από τον αρθρικό χόνδρο τον οποίο διαβρώνει.</a:t>
            </a:r>
          </a:p>
          <a:p>
            <a:r>
              <a:rPr lang="el-GR" sz="2000" b="1" dirty="0" smtClean="0"/>
              <a:t>Στη συνέχεια γεφυροποιούνται οι απέναντι επιφάνειες </a:t>
            </a:r>
          </a:p>
          <a:p>
            <a:r>
              <a:rPr lang="el-GR" sz="2000" b="1" dirty="0" smtClean="0"/>
              <a:t>με συνοδό οστεοποίηση και αγκύλωση της άρθρωσης</a:t>
            </a:r>
          </a:p>
          <a:p>
            <a:endParaRPr lang="fr-CH" sz="20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990600"/>
            <a:ext cx="3711649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 smtClean="0"/>
              <a:t>Αυτοάνοση θυρεοειδίτιδα η οποία χαρακτηρίζεται από</a:t>
            </a:r>
            <a:r>
              <a:rPr lang="fr-CH" sz="1800" b="1" dirty="0" smtClean="0"/>
              <a:t>: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Διήθηση του θυρεοειδούς από φλεγμονώδη κύτταρα </a:t>
            </a:r>
            <a:r>
              <a:rPr lang="fr-CH" sz="1800" b="1" dirty="0" smtClean="0"/>
              <a:t>(</a:t>
            </a:r>
            <a:r>
              <a:rPr lang="el-GR" sz="1800" b="1" dirty="0" smtClean="0"/>
              <a:t>λεμφοκύτταρα ± βλαστικά κέντρα</a:t>
            </a:r>
            <a:r>
              <a:rPr lang="fr-CH" sz="1800" b="1" dirty="0" smtClean="0"/>
              <a:t>)</a:t>
            </a:r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066800"/>
            <a:ext cx="4352925" cy="4344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352800"/>
            <a:ext cx="3712093" cy="248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2971800" y="5562600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 smtClean="0">
                <a:latin typeface="Times New Roman" pitchFamily="18" charset="0"/>
                <a:cs typeface="Times New Roman" pitchFamily="18" charset="0"/>
              </a:rPr>
              <a:t>NORMAL</a:t>
            </a:r>
            <a:endParaRPr lang="fr-CH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flipV="1">
            <a:off x="4114800" y="38862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 smtClean="0"/>
              <a:t>Αυτοάνοση θυρεοειδίτιδα η οποία χαρακτηρίζεται από</a:t>
            </a:r>
            <a:r>
              <a:rPr lang="fr-CH" sz="1800" b="1" dirty="0" smtClean="0"/>
              <a:t>: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Διήθηση του θυρεοειδούς από φλεγμονώδη κύτταρα </a:t>
            </a:r>
            <a:r>
              <a:rPr lang="fr-CH" sz="1800" b="1" dirty="0" smtClean="0"/>
              <a:t>(</a:t>
            </a:r>
            <a:r>
              <a:rPr lang="el-GR" sz="1800" b="1" dirty="0" smtClean="0"/>
              <a:t>λεμφοκύτταρα ± βλαστικά κέντρα</a:t>
            </a:r>
          </a:p>
          <a:p>
            <a:pPr lvl="1">
              <a:buNone/>
            </a:pPr>
            <a:r>
              <a:rPr lang="fr-CH" sz="1800" b="1" dirty="0" smtClean="0"/>
              <a:t>+ </a:t>
            </a:r>
            <a:r>
              <a:rPr lang="el-GR" sz="1800" b="1" dirty="0" smtClean="0"/>
              <a:t>οξύφιλη μετάπλαση των επιθηλιακών κυττάρων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2286" y="1067260"/>
            <a:ext cx="4369314" cy="4342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avec flèche 10"/>
          <p:cNvCxnSpPr/>
          <p:nvPr/>
        </p:nvCxnSpPr>
        <p:spPr>
          <a:xfrm flipV="1">
            <a:off x="4038600" y="2819400"/>
            <a:ext cx="2514600" cy="152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76200" y="9144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119349" y="2493485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 smtClean="0"/>
              <a:t>Αυτοάνοση θυρεοειδίτιδα η οποία χαρακτηρίζεται από</a:t>
            </a:r>
            <a:r>
              <a:rPr lang="fr-CH" sz="1800" b="1" dirty="0" smtClean="0"/>
              <a:t>: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Διήθηση του θυρεοειδούς από φλεγμονώδη κύτταρα </a:t>
            </a:r>
            <a:r>
              <a:rPr lang="fr-CH" sz="1800" b="1" dirty="0" smtClean="0"/>
              <a:t>(</a:t>
            </a:r>
            <a:r>
              <a:rPr lang="el-GR" sz="1800" b="1" dirty="0" smtClean="0"/>
              <a:t>λεμφοκύτταρα ± βλαστικά κέντρα</a:t>
            </a:r>
          </a:p>
          <a:p>
            <a:pPr lvl="1">
              <a:buNone/>
            </a:pPr>
            <a:r>
              <a:rPr lang="fr-CH" sz="1800" b="1" dirty="0" smtClean="0"/>
              <a:t>+ </a:t>
            </a:r>
            <a:r>
              <a:rPr lang="el-GR" sz="1800" b="1" dirty="0" smtClean="0"/>
              <a:t>οξύφιλη μετάπλαση των επιθηλιακών κυττάρων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Παρουσία αυτοαντισωμάτων έναντι ειδικών αντιγόνων του θυρεοειδούς </a:t>
            </a:r>
            <a:r>
              <a:rPr lang="fr-CH" sz="1800" b="1" dirty="0" smtClean="0"/>
              <a:t>(</a:t>
            </a:r>
            <a:r>
              <a:rPr lang="el-GR" sz="1800" b="1" dirty="0" smtClean="0"/>
              <a:t>υπεροξειδάση, θυρεοειδικές ορμόνες</a:t>
            </a:r>
            <a:r>
              <a:rPr lang="fr-CH" sz="1800" b="1" dirty="0" smtClean="0"/>
              <a:t>)</a:t>
            </a:r>
            <a:r>
              <a:rPr lang="el-GR" sz="1800" b="1" dirty="0" smtClean="0"/>
              <a:t> και της θυρεοσφαιρίνης</a:t>
            </a:r>
          </a:p>
          <a:p>
            <a:pPr lvl="1">
              <a:buFont typeface="Wingdings" pitchFamily="2" charset="2"/>
              <a:buChar char="§"/>
            </a:pP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12" descr="Fig 24.9..bmp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600200"/>
            <a:ext cx="4343400" cy="282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ZoneTexte 9"/>
          <p:cNvSpPr txBox="1"/>
          <p:nvPr/>
        </p:nvSpPr>
        <p:spPr>
          <a:xfrm>
            <a:off x="76200" y="9144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 smtClean="0"/>
              <a:t>Αυτοάνοση θυρεοειδίτιδα η οποία χαρακτηρίζεται από</a:t>
            </a:r>
            <a:r>
              <a:rPr lang="fr-CH" sz="1800" b="1" dirty="0" smtClean="0"/>
              <a:t>: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Διήθηση του θυρεοειδούς από φλεγμονώδη κύτταρα </a:t>
            </a:r>
            <a:r>
              <a:rPr lang="fr-CH" sz="1800" b="1" dirty="0" smtClean="0"/>
              <a:t>(</a:t>
            </a:r>
            <a:r>
              <a:rPr lang="el-GR" sz="1800" b="1" dirty="0" smtClean="0"/>
              <a:t>λεμφοκύτταρα ± βλαστικά κέντρα</a:t>
            </a:r>
          </a:p>
          <a:p>
            <a:pPr lvl="1">
              <a:buNone/>
            </a:pPr>
            <a:r>
              <a:rPr lang="fr-CH" sz="1800" b="1" dirty="0" smtClean="0"/>
              <a:t>+ </a:t>
            </a:r>
            <a:r>
              <a:rPr lang="el-GR" sz="1800" b="1" dirty="0" smtClean="0"/>
              <a:t>οξύφιλη μετάπλαση των επιθηλιακών κυττάρων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Παρουσία αυτοαντισωμάτων έναντι ειδικών αντιγόνων του θυρεοειδούς </a:t>
            </a:r>
            <a:r>
              <a:rPr lang="fr-CH" sz="1800" b="1" dirty="0" smtClean="0"/>
              <a:t>(</a:t>
            </a:r>
            <a:r>
              <a:rPr lang="el-GR" sz="1800" b="1" dirty="0" smtClean="0"/>
              <a:t>υπεροξειδάση, θυρεοειδικές ορμόνες</a:t>
            </a:r>
            <a:r>
              <a:rPr lang="fr-CH" sz="1800" b="1" dirty="0" smtClean="0"/>
              <a:t>)</a:t>
            </a:r>
            <a:r>
              <a:rPr lang="el-GR" sz="1800" b="1" dirty="0" smtClean="0"/>
              <a:t> και της θυρεοσφαιρίνης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Υποθυρεοειδισμός λόγω καταστροφής των θυλακικών επιθηλιακών κυττάρων και ίνωσης του παρεγχύματος</a:t>
            </a:r>
          </a:p>
          <a:p>
            <a:pPr lvl="1">
              <a:buFont typeface="Wingdings" pitchFamily="2" charset="2"/>
              <a:buChar char="§"/>
            </a:pP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1525" y="1143001"/>
            <a:ext cx="4343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76200" y="9144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419600" cy="4525963"/>
          </a:xfrm>
        </p:spPr>
        <p:txBody>
          <a:bodyPr>
            <a:normAutofit/>
          </a:bodyPr>
          <a:lstStyle/>
          <a:p>
            <a:r>
              <a:rPr lang="el-GR" sz="1800" b="1" dirty="0" smtClean="0"/>
              <a:t>Αυτοάνοση θυρεοειδίτιδα η οποία χαρακτηρίζεται από</a:t>
            </a:r>
            <a:r>
              <a:rPr lang="fr-CH" sz="1800" b="1" dirty="0" smtClean="0"/>
              <a:t>: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Διήθηση του θυρεοειδούς από φλεγμονώδη κύτταρα </a:t>
            </a:r>
            <a:r>
              <a:rPr lang="fr-CH" sz="1800" b="1" dirty="0" smtClean="0"/>
              <a:t>(</a:t>
            </a:r>
            <a:r>
              <a:rPr lang="el-GR" sz="1800" b="1" dirty="0" smtClean="0"/>
              <a:t>λεμφοκύτταρα ± βλαστικά κέντρα</a:t>
            </a:r>
          </a:p>
          <a:p>
            <a:pPr lvl="1">
              <a:buNone/>
            </a:pPr>
            <a:r>
              <a:rPr lang="fr-CH" sz="1800" b="1" dirty="0" smtClean="0"/>
              <a:t>+ </a:t>
            </a:r>
            <a:r>
              <a:rPr lang="el-GR" sz="1800" b="1" dirty="0" smtClean="0"/>
              <a:t>οξύφιλη μετάπλαση των επιθηλιακών κυττάρων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Παρουσία αυτοαντισωμάτων έναντι ειδικών αντιγόνων του θυρεοειδούς </a:t>
            </a:r>
            <a:r>
              <a:rPr lang="fr-CH" sz="1800" b="1" dirty="0" smtClean="0"/>
              <a:t>(</a:t>
            </a:r>
            <a:r>
              <a:rPr lang="el-GR" sz="1800" b="1" dirty="0" smtClean="0"/>
              <a:t>υπεροξειδάση, θυρεοειδικές ορμόνες</a:t>
            </a:r>
            <a:r>
              <a:rPr lang="fr-CH" sz="1800" b="1" dirty="0" smtClean="0"/>
              <a:t>)</a:t>
            </a:r>
            <a:r>
              <a:rPr lang="el-GR" sz="1800" b="1" dirty="0" smtClean="0"/>
              <a:t> και της θυρεοσφαιρίνης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Υποθυρεοειδισμός λόγω καταστροφής των θυλακικών επιθηλιακών κυττάρων και ίνωσης του παρεγχύματος</a:t>
            </a:r>
          </a:p>
          <a:p>
            <a:pPr lvl="1">
              <a:buFont typeface="Wingdings" pitchFamily="2" charset="2"/>
              <a:buChar char="§"/>
            </a:pP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768" y="1143000"/>
            <a:ext cx="435215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76200" y="914400"/>
            <a:ext cx="1642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u="sng" dirty="0" smtClean="0">
                <a:solidFill>
                  <a:srgbClr val="C00000"/>
                </a:solidFill>
              </a:rPr>
              <a:t>Ιστοπαθολογία</a:t>
            </a:r>
            <a:endParaRPr lang="fr-CH" b="1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C00000"/>
                </a:solidFill>
              </a:rPr>
              <a:t>Κλινική εικόνα</a:t>
            </a:r>
            <a:r>
              <a:rPr lang="fr-CH" sz="1800" b="1" dirty="0" smtClean="0">
                <a:solidFill>
                  <a:srgbClr val="C00000"/>
                </a:solidFill>
              </a:rPr>
              <a:t>:</a:t>
            </a:r>
            <a:endParaRPr lang="el-GR" sz="1800" b="1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Τυχαίο εύρημα σε εξετάσεις ελέγχου της λειτουργίας του θυρεοειδούς ή σε </a:t>
            </a:r>
            <a:r>
              <a:rPr lang="fr-CH" sz="1800" b="1" dirty="0" smtClean="0"/>
              <a:t>screening </a:t>
            </a:r>
            <a:r>
              <a:rPr lang="el-GR" sz="1800" b="1" dirty="0" smtClean="0"/>
              <a:t> για ανίχνευση αντι</a:t>
            </a:r>
            <a:r>
              <a:rPr lang="fr-CH" sz="1800" b="1" dirty="0" smtClean="0"/>
              <a:t>-</a:t>
            </a:r>
            <a:r>
              <a:rPr lang="el-GR" sz="1800" b="1" dirty="0" smtClean="0"/>
              <a:t>θυρεοειδικών αντισωμάτων</a:t>
            </a:r>
            <a:endParaRPr lang="fr-CH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Μάζα θυρεοειδούς </a:t>
            </a:r>
            <a:r>
              <a:rPr lang="fr-CH" sz="1800" b="1" dirty="0" smtClean="0"/>
              <a:t>(</a:t>
            </a:r>
            <a:r>
              <a:rPr lang="el-GR" sz="1800" b="1" dirty="0" smtClean="0"/>
              <a:t>βρογχοκήλη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Υποθυρεοειδισμός</a:t>
            </a:r>
          </a:p>
          <a:p>
            <a:pPr lvl="1">
              <a:buFont typeface="Wingdings" pitchFamily="2" charset="2"/>
              <a:buChar char="§"/>
            </a:pP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endParaRPr lang="el-GR" sz="14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C00000"/>
                </a:solidFill>
                <a:cs typeface="Times New Roman" pitchFamily="18" charset="0"/>
              </a:rPr>
              <a:t>Κλινική εικόνα</a:t>
            </a:r>
            <a:r>
              <a:rPr lang="fr-CH" sz="1800" b="1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el-GR" sz="18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cs typeface="Times New Roman" pitchFamily="18" charset="0"/>
              </a:rPr>
              <a:t>Τυχαίο εύρημα σε εξετάσεις ελέγχου της λειτουργίας του θυρεοειδούς ή σε </a:t>
            </a:r>
            <a:r>
              <a:rPr lang="fr-CH" sz="1800" b="1" dirty="0" smtClean="0">
                <a:cs typeface="Times New Roman" pitchFamily="18" charset="0"/>
              </a:rPr>
              <a:t>screening </a:t>
            </a:r>
            <a:r>
              <a:rPr lang="el-GR" sz="1800" b="1" dirty="0" smtClean="0">
                <a:cs typeface="Times New Roman" pitchFamily="18" charset="0"/>
              </a:rPr>
              <a:t> για ανίχνευση αντι</a:t>
            </a:r>
            <a:r>
              <a:rPr lang="fr-CH" sz="1800" b="1" dirty="0" smtClean="0">
                <a:cs typeface="Times New Roman" pitchFamily="18" charset="0"/>
              </a:rPr>
              <a:t>-</a:t>
            </a:r>
            <a:r>
              <a:rPr lang="el-GR" sz="1800" b="1" dirty="0" smtClean="0">
                <a:cs typeface="Times New Roman" pitchFamily="18" charset="0"/>
              </a:rPr>
              <a:t>θυρεοειδικών αντισωμάτων</a:t>
            </a:r>
            <a:endParaRPr lang="fr-CH" sz="1800" b="1" dirty="0" smtClean="0"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cs typeface="Times New Roman" pitchFamily="18" charset="0"/>
              </a:rPr>
              <a:t>Μάζα θυρεοειδούς </a:t>
            </a:r>
            <a:r>
              <a:rPr lang="fr-CH" sz="1800" b="1" dirty="0" smtClean="0">
                <a:cs typeface="Times New Roman" pitchFamily="18" charset="0"/>
              </a:rPr>
              <a:t>(</a:t>
            </a:r>
            <a:r>
              <a:rPr lang="el-GR" sz="1800" b="1" dirty="0" smtClean="0">
                <a:cs typeface="Times New Roman" pitchFamily="18" charset="0"/>
              </a:rPr>
              <a:t>βρογχοκήλη</a:t>
            </a:r>
            <a:r>
              <a:rPr lang="fr-CH" sz="1800" b="1" dirty="0" smtClean="0">
                <a:cs typeface="Times New Roman" pitchFamily="18" charset="0"/>
              </a:rPr>
              <a:t>)</a:t>
            </a:r>
            <a:endParaRPr lang="el-GR" sz="1800" b="1" dirty="0" smtClean="0"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cs typeface="Times New Roman" pitchFamily="18" charset="0"/>
              </a:rPr>
              <a:t>Υποθυρεοειδισμός</a:t>
            </a:r>
          </a:p>
          <a:p>
            <a:pPr>
              <a:buFont typeface="Wingdings" pitchFamily="2" charset="2"/>
              <a:buChar char="§"/>
            </a:pPr>
            <a:endParaRPr lang="el-GR" sz="2200" b="1" dirty="0" smtClean="0"/>
          </a:p>
          <a:p>
            <a:r>
              <a:rPr lang="el-GR" sz="1800" b="1" dirty="0" smtClean="0">
                <a:solidFill>
                  <a:srgbClr val="C00000"/>
                </a:solidFill>
              </a:rPr>
              <a:t>Νεοπλασματική Εξέλιξη</a:t>
            </a:r>
            <a:r>
              <a:rPr lang="fr-CH" sz="1800" b="1" dirty="0" smtClean="0">
                <a:solidFill>
                  <a:srgbClr val="C00000"/>
                </a:solidFill>
              </a:rPr>
              <a:t>:</a:t>
            </a:r>
            <a:endParaRPr lang="el-GR" sz="1800" b="1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Λέμφωμα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Θηλώδες ή θυλακιώδες καρκίνωμα</a:t>
            </a:r>
          </a:p>
          <a:p>
            <a:pPr>
              <a:buFont typeface="Wingdings" pitchFamily="2" charset="2"/>
              <a:buChar char="§"/>
            </a:pPr>
            <a:endParaRPr lang="el-GR" sz="1800" b="1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l-GR" sz="14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Χρονία λεμφοκυτταρική θυρεοειδίτιδα </a:t>
            </a:r>
            <a:r>
              <a:rPr lang="fr-CH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Hashimoto)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r>
              <a:rPr lang="el-GR" sz="1800" b="1" dirty="0" smtClean="0"/>
              <a:t>Χρονία ατροφική γαστρίτιδα η οποία  περιορίζεται στο σώμα και το θόλο του στομάχου και χαρακτηρίζεται από</a:t>
            </a:r>
            <a:r>
              <a:rPr lang="fr-CH" sz="1800" b="1" dirty="0" smtClean="0"/>
              <a:t>: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Παρουσία αντισωμάτων έναντι των τοιχωματικών κυττάρων</a:t>
            </a:r>
            <a:r>
              <a:rPr lang="fr-CH" sz="1800" b="1" dirty="0" smtClean="0"/>
              <a:t> </a:t>
            </a:r>
            <a:r>
              <a:rPr lang="el-GR" sz="1800" b="1" dirty="0" smtClean="0"/>
              <a:t> </a:t>
            </a:r>
            <a:r>
              <a:rPr lang="fr-CH" sz="1800" b="1" dirty="0" smtClean="0"/>
              <a:t>(</a:t>
            </a:r>
            <a:r>
              <a:rPr lang="el-GR" sz="1800" b="1" dirty="0" smtClean="0"/>
              <a:t>αντλία πρωτονίων</a:t>
            </a:r>
            <a:r>
              <a:rPr lang="fr-CH" sz="1800" b="1" dirty="0" smtClean="0"/>
              <a:t> - H+/K+</a:t>
            </a:r>
            <a:r>
              <a:rPr lang="fr-CH" sz="1800" b="1" dirty="0" err="1" smtClean="0"/>
              <a:t>ATPase</a:t>
            </a:r>
            <a:r>
              <a:rPr lang="fr-CH" sz="1800" b="1" dirty="0" smtClean="0"/>
              <a:t>)</a:t>
            </a:r>
            <a:r>
              <a:rPr lang="el-GR" sz="1800" b="1" dirty="0" smtClean="0"/>
              <a:t> και του ενδογενούς παράγοντα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Υπερπλασία ενδοκρινικών κυττάρων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Αχλωρυδρία</a:t>
            </a:r>
            <a:endParaRPr lang="fr-CH" sz="1800" b="1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ΑΝΤΡΟ</a:t>
            </a:r>
            <a:endParaRPr lang="fr-CH" sz="1600" b="1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r>
              <a:rPr lang="el-GR" sz="1800" b="1" dirty="0" smtClean="0"/>
              <a:t>Χρονία ατροφική γαστρίτιδα η οποία  περιορίζεται στο σώμα και το θόλο του στομάχου και χαρακτηρίζεται από</a:t>
            </a:r>
            <a:r>
              <a:rPr lang="fr-CH" sz="1800" b="1" dirty="0" smtClean="0"/>
              <a:t>: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Παρουσία αντισωμάτων έναντι των τοιχωματικών κυττάρων</a:t>
            </a:r>
            <a:r>
              <a:rPr lang="fr-CH" sz="1800" b="1" dirty="0" smtClean="0"/>
              <a:t> </a:t>
            </a:r>
            <a:r>
              <a:rPr lang="el-GR" sz="1800" b="1" dirty="0" smtClean="0"/>
              <a:t> </a:t>
            </a:r>
            <a:r>
              <a:rPr lang="fr-CH" sz="1800" b="1" dirty="0" smtClean="0"/>
              <a:t>(</a:t>
            </a:r>
            <a:r>
              <a:rPr lang="el-GR" sz="1800" b="1" dirty="0" smtClean="0"/>
              <a:t>αντλία πρωτονίων</a:t>
            </a:r>
            <a:r>
              <a:rPr lang="fr-CH" sz="1800" b="1" dirty="0" smtClean="0"/>
              <a:t> - H+/K+</a:t>
            </a:r>
            <a:r>
              <a:rPr lang="fr-CH" sz="1800" b="1" dirty="0" err="1" smtClean="0"/>
              <a:t>ATPase</a:t>
            </a:r>
            <a:r>
              <a:rPr lang="fr-CH" sz="1800" b="1" dirty="0" smtClean="0"/>
              <a:t>)</a:t>
            </a:r>
            <a:r>
              <a:rPr lang="el-GR" sz="1800" b="1" dirty="0" smtClean="0"/>
              <a:t> και του ενδογενούς παράγοντα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Υπερπλασία ενδοκρινικών κυττάρων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Αχλωρυδρία</a:t>
            </a:r>
            <a:endParaRPr lang="fr-CH" sz="1800" b="1" dirty="0" smtClean="0"/>
          </a:p>
          <a:p>
            <a:r>
              <a:rPr lang="fr-CH" sz="1800" b="1" dirty="0" smtClean="0"/>
              <a:t>~2%  </a:t>
            </a:r>
            <a:r>
              <a:rPr lang="el-GR" sz="1800" b="1" dirty="0" smtClean="0"/>
              <a:t>των ατόμων &gt;60 ετών</a:t>
            </a:r>
          </a:p>
          <a:p>
            <a:r>
              <a:rPr lang="el-GR" sz="1800" b="1" dirty="0" smtClean="0"/>
              <a:t>Γ </a:t>
            </a:r>
            <a:r>
              <a:rPr lang="fr-CH" sz="1800" b="1" dirty="0" smtClean="0"/>
              <a:t>/ A = 3/1</a:t>
            </a:r>
            <a:endParaRPr lang="el-GR" sz="1800" dirty="0" smtClean="0"/>
          </a:p>
          <a:p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ΑΝΤΡΟ</a:t>
            </a:r>
            <a:endParaRPr lang="fr-CH" sz="1600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 smtClean="0">
                <a:solidFill>
                  <a:srgbClr val="C00000"/>
                </a:solidFill>
              </a:rPr>
              <a:t>Παθογένεια</a:t>
            </a:r>
          </a:p>
          <a:p>
            <a:r>
              <a:rPr lang="el-GR" sz="1800" b="1" dirty="0" smtClean="0"/>
              <a:t>Απώλεια τοιχωματικών κυττάρων</a:t>
            </a:r>
            <a:r>
              <a:rPr lang="fr-CH" sz="1800" b="1" dirty="0" smtClean="0"/>
              <a:t> (</a:t>
            </a:r>
            <a:r>
              <a:rPr lang="el-GR" sz="1800" b="1" dirty="0" smtClean="0"/>
              <a:t>παραγωγή ενδογενούς παράγοντα και οξέως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solidFill>
                  <a:srgbClr val="C00000"/>
                </a:solidFill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solidFill>
                  <a:srgbClr val="C00000"/>
                </a:solidFill>
              </a:rPr>
              <a:t>Υποχλωρυδρία</a:t>
            </a:r>
            <a:r>
              <a:rPr lang="fr-CH" sz="1800" b="1" dirty="0" smtClean="0">
                <a:solidFill>
                  <a:srgbClr val="C00000"/>
                </a:solidFill>
              </a:rPr>
              <a:t> / </a:t>
            </a:r>
            <a:r>
              <a:rPr lang="el-GR" sz="1800" b="1" dirty="0" smtClean="0">
                <a:solidFill>
                  <a:srgbClr val="C00000"/>
                </a:solidFill>
              </a:rPr>
              <a:t>αχλωρυδρία</a:t>
            </a:r>
          </a:p>
          <a:p>
            <a:pPr>
              <a:buNone/>
            </a:pPr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990600"/>
            <a:ext cx="356474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35451"/>
            <a:ext cx="3581400" cy="273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ΣΩΜΑ</a:t>
            </a:r>
            <a:endParaRPr lang="fr-CH" sz="1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57800" y="6290846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ΑΝΤΡΟ</a:t>
            </a:r>
            <a:endParaRPr lang="fr-CH" sz="1600" b="1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 smtClean="0">
                <a:solidFill>
                  <a:srgbClr val="C00000"/>
                </a:solidFill>
              </a:rPr>
              <a:t>Παθογένεια</a:t>
            </a:r>
          </a:p>
          <a:p>
            <a:r>
              <a:rPr lang="el-GR" sz="1800" b="1" dirty="0" smtClean="0"/>
              <a:t>Απώλεια τοιχωματικών κυττάρων</a:t>
            </a:r>
            <a:r>
              <a:rPr lang="fr-CH" sz="1800" b="1" dirty="0" smtClean="0"/>
              <a:t> (</a:t>
            </a:r>
            <a:r>
              <a:rPr lang="el-GR" sz="1800" b="1" dirty="0" smtClean="0"/>
              <a:t>παραγωγή ενδογενούς παράγοντα και οξέως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solidFill>
                  <a:srgbClr val="C00000"/>
                </a:solidFill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solidFill>
                  <a:srgbClr val="C00000"/>
                </a:solidFill>
              </a:rPr>
              <a:t>υποχλωρυδρία</a:t>
            </a:r>
            <a:r>
              <a:rPr lang="fr-CH" sz="1800" b="1" dirty="0" smtClean="0">
                <a:solidFill>
                  <a:srgbClr val="C00000"/>
                </a:solidFill>
              </a:rPr>
              <a:t> / </a:t>
            </a:r>
            <a:r>
              <a:rPr lang="el-GR" sz="1800" b="1" dirty="0" smtClean="0">
                <a:solidFill>
                  <a:srgbClr val="C00000"/>
                </a:solidFill>
              </a:rPr>
              <a:t>αχλωρυδρία</a:t>
            </a:r>
          </a:p>
          <a:p>
            <a:r>
              <a:rPr lang="el-GR" sz="1800" b="1" dirty="0" smtClean="0"/>
              <a:t>Έκκριση γαστρίνης</a:t>
            </a:r>
            <a:r>
              <a:rPr lang="fr-CH" sz="1800" b="1" dirty="0" smtClean="0"/>
              <a:t>-</a:t>
            </a:r>
            <a:r>
              <a:rPr lang="el-GR" sz="1800" b="1" dirty="0" smtClean="0"/>
              <a:t>υπεργαστριναιμία </a:t>
            </a:r>
            <a:r>
              <a:rPr lang="fr-CH" sz="1800" b="1" dirty="0" smtClean="0"/>
              <a:t>(</a:t>
            </a:r>
            <a:r>
              <a:rPr lang="el-GR" sz="1800" b="1" dirty="0" smtClean="0"/>
              <a:t>υπερπλασία των κυττάρων που παράγουν γαστρίνη στο βλεννογόνο του άντρου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endParaRPr lang="el-GR" sz="2200" b="1" dirty="0" smtClean="0"/>
          </a:p>
          <a:p>
            <a:pPr>
              <a:buNone/>
            </a:pPr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7588"/>
            <a:ext cx="3505200" cy="2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5302193" y="6248400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ΑΝΤΡΟ</a:t>
            </a:r>
            <a:endParaRPr lang="fr-CH" sz="16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Autofit/>
          </a:bodyPr>
          <a:lstStyle/>
          <a:p>
            <a:r>
              <a:rPr lang="el-GR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Αυτοαντισώματα</a:t>
            </a:r>
            <a:r>
              <a:rPr lang="en-US" sz="1800" b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l-GR" sz="1800" b="0" dirty="0" smtClean="0">
                <a:latin typeface="Times New Roman" pitchFamily="18" charset="0"/>
                <a:cs typeface="Times New Roman" pitchFamily="18" charset="0"/>
              </a:rPr>
              <a:t>Μηχανισμοί επαγωγής ιστικής βλάβης</a:t>
            </a:r>
            <a:br>
              <a:rPr lang="el-GR" sz="1800" b="0" dirty="0" smtClean="0">
                <a:latin typeface="Times New Roman" pitchFamily="18" charset="0"/>
                <a:cs typeface="Times New Roman" pitchFamily="18" charset="0"/>
              </a:rPr>
            </a:br>
            <a:endParaRPr lang="en-US" sz="1800" b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97983" y="6566356"/>
            <a:ext cx="3041217" cy="215444"/>
          </a:xfrm>
          <a:prstGeom prst="rect">
            <a:avLst/>
          </a:prstGeom>
          <a:ln w="31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800" dirty="0" smtClean="0">
                <a:latin typeface="Times New Roman" pitchFamily="18" charset="0"/>
                <a:cs typeface="Times New Roman" pitchFamily="18" charset="0"/>
              </a:rPr>
              <a:t>Εικόνα από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: Cellular and molecular immunology.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Abbas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 &amp; </a:t>
            </a:r>
            <a:r>
              <a:rPr lang="en-US" sz="800" dirty="0" err="1" smtClean="0">
                <a:latin typeface="Times New Roman" pitchFamily="18" charset="0"/>
                <a:cs typeface="Times New Roman" pitchFamily="18" charset="0"/>
              </a:rPr>
              <a:t>Lichtman</a:t>
            </a:r>
            <a:endParaRPr lang="en-US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84803" y="6477000"/>
            <a:ext cx="121539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Νόσος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Graves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7019" y="6474023"/>
            <a:ext cx="1586781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Μυασθένεια </a:t>
            </a:r>
            <a:r>
              <a:rPr lang="fr-CH" sz="1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gravis</a:t>
            </a:r>
            <a:endParaRPr lang="fr-CH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90600"/>
            <a:ext cx="3733800" cy="541250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3210" y="1066800"/>
            <a:ext cx="502079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638800" y="3232532"/>
            <a:ext cx="2371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</a:rPr>
              <a:t>Σπειραματονεφρίτιδες</a:t>
            </a:r>
            <a:endParaRPr lang="fr-CH" b="1" dirty="0">
              <a:solidFill>
                <a:srgbClr val="C00000"/>
              </a:solidFill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3886200" y="3429000"/>
            <a:ext cx="1676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4" name="Ellipse 13"/>
          <p:cNvSpPr/>
          <p:nvPr/>
        </p:nvSpPr>
        <p:spPr>
          <a:xfrm>
            <a:off x="119349" y="2492566"/>
            <a:ext cx="228600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 smtClean="0">
                <a:solidFill>
                  <a:srgbClr val="C00000"/>
                </a:solidFill>
              </a:rPr>
              <a:t>Παθογένεια</a:t>
            </a:r>
          </a:p>
          <a:p>
            <a:r>
              <a:rPr lang="el-GR" sz="1800" b="1" dirty="0" smtClean="0"/>
              <a:t>Απώλεια τοιχωματικών κυττάρων</a:t>
            </a:r>
            <a:r>
              <a:rPr lang="fr-CH" sz="1800" b="1" dirty="0" smtClean="0"/>
              <a:t> (</a:t>
            </a:r>
            <a:r>
              <a:rPr lang="el-GR" sz="1800" b="1" dirty="0" smtClean="0"/>
              <a:t>παραγωγή ενδογενούς παράγοντα και οξέως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solidFill>
                  <a:srgbClr val="C00000"/>
                </a:solidFill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solidFill>
                  <a:srgbClr val="C00000"/>
                </a:solidFill>
              </a:rPr>
              <a:t>υποχλωρυδρία</a:t>
            </a:r>
            <a:r>
              <a:rPr lang="fr-CH" sz="1800" b="1" dirty="0" smtClean="0">
                <a:solidFill>
                  <a:srgbClr val="C00000"/>
                </a:solidFill>
              </a:rPr>
              <a:t> / </a:t>
            </a:r>
            <a:r>
              <a:rPr lang="el-GR" sz="1800" b="1" dirty="0" smtClean="0">
                <a:solidFill>
                  <a:srgbClr val="C00000"/>
                </a:solidFill>
              </a:rPr>
              <a:t>αχλωρυδρία</a:t>
            </a:r>
          </a:p>
          <a:p>
            <a:r>
              <a:rPr lang="el-GR" sz="1800" b="1" dirty="0" smtClean="0"/>
              <a:t>Έκκριση γαστρίνης</a:t>
            </a:r>
            <a:r>
              <a:rPr lang="fr-CH" sz="1800" b="1" dirty="0" smtClean="0"/>
              <a:t>-</a:t>
            </a:r>
            <a:r>
              <a:rPr lang="el-GR" sz="1800" b="1" dirty="0" smtClean="0"/>
              <a:t>υπεργαστριναιμία </a:t>
            </a:r>
            <a:r>
              <a:rPr lang="fr-CH" sz="1800" b="1" dirty="0" smtClean="0"/>
              <a:t>(</a:t>
            </a:r>
            <a:r>
              <a:rPr lang="el-GR" sz="1800" b="1" dirty="0" smtClean="0"/>
              <a:t>υπερπλασία των κυττάρων που παράγουν γαστρίνη στο βλεννογόνο του άντρου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r>
              <a:rPr lang="el-GR" sz="1800" b="1" dirty="0" smtClean="0"/>
              <a:t>Υπερπλασία των </a:t>
            </a:r>
            <a:r>
              <a:rPr lang="fr-CH" sz="1800" b="1" dirty="0" smtClean="0"/>
              <a:t>ECL </a:t>
            </a:r>
            <a:r>
              <a:rPr lang="el-GR" sz="1800" b="1" dirty="0" smtClean="0"/>
              <a:t> ενδοκρινικών κυττάρων</a:t>
            </a:r>
            <a:r>
              <a:rPr lang="fr-CH" sz="1800" b="1" dirty="0" smtClean="0"/>
              <a:t> (</a:t>
            </a:r>
            <a:r>
              <a:rPr lang="el-GR" sz="1800" b="1" dirty="0" smtClean="0"/>
              <a:t>παράγουν ισταμίνη</a:t>
            </a:r>
            <a:r>
              <a:rPr lang="fr-CH" sz="1800" b="1" dirty="0" smtClean="0"/>
              <a:t>)</a:t>
            </a:r>
            <a:r>
              <a:rPr lang="el-GR" sz="1800" b="1" dirty="0" smtClean="0"/>
              <a:t> του σώματος </a:t>
            </a:r>
          </a:p>
          <a:p>
            <a:endParaRPr lang="el-GR" sz="1800" b="1" dirty="0" smtClean="0"/>
          </a:p>
          <a:p>
            <a:endParaRPr lang="el-GR" sz="2200" b="1" dirty="0" smtClean="0"/>
          </a:p>
          <a:p>
            <a:pPr>
              <a:buNone/>
            </a:pPr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7588"/>
            <a:ext cx="3505200" cy="2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302193" y="6248400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ΑΝΤΡΟ</a:t>
            </a:r>
            <a:endParaRPr lang="fr-CH" sz="1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28701"/>
            <a:ext cx="3476625" cy="28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ΣΩΜΑ</a:t>
            </a:r>
            <a:endParaRPr lang="fr-CH" sz="1600" b="1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4038600" y="2514600"/>
            <a:ext cx="12954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6200" y="1219200"/>
            <a:ext cx="45720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1800" b="1" u="sng" dirty="0" smtClean="0">
                <a:solidFill>
                  <a:srgbClr val="C00000"/>
                </a:solidFill>
              </a:rPr>
              <a:t>Παθογένεια</a:t>
            </a:r>
          </a:p>
          <a:p>
            <a:r>
              <a:rPr lang="el-GR" sz="1800" b="1" dirty="0" smtClean="0"/>
              <a:t>Απώλεια τοιχωματικών κυττάρων</a:t>
            </a:r>
            <a:r>
              <a:rPr lang="fr-CH" sz="1800" b="1" dirty="0" smtClean="0"/>
              <a:t> (</a:t>
            </a:r>
            <a:r>
              <a:rPr lang="el-GR" sz="1800" b="1" dirty="0" smtClean="0"/>
              <a:t>παραγωγή ενδογενούς παράγοντα και οξέως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solidFill>
                  <a:srgbClr val="C00000"/>
                </a:solidFill>
              </a:rPr>
              <a:t>ανεπάρκεια βιταμίνης Β12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solidFill>
                  <a:srgbClr val="C00000"/>
                </a:solidFill>
              </a:rPr>
              <a:t>υποχλωρυδρία</a:t>
            </a:r>
            <a:r>
              <a:rPr lang="fr-CH" sz="1800" b="1" dirty="0" smtClean="0">
                <a:solidFill>
                  <a:srgbClr val="C00000"/>
                </a:solidFill>
              </a:rPr>
              <a:t> / </a:t>
            </a:r>
            <a:r>
              <a:rPr lang="el-GR" sz="1800" b="1" dirty="0" smtClean="0">
                <a:solidFill>
                  <a:srgbClr val="C00000"/>
                </a:solidFill>
              </a:rPr>
              <a:t>αχλωρυδρία</a:t>
            </a:r>
          </a:p>
          <a:p>
            <a:r>
              <a:rPr lang="el-GR" sz="1800" b="1" dirty="0" smtClean="0"/>
              <a:t>Έκκριση γαστρίνης</a:t>
            </a:r>
            <a:r>
              <a:rPr lang="fr-CH" sz="1800" b="1" dirty="0" smtClean="0"/>
              <a:t>-</a:t>
            </a:r>
            <a:r>
              <a:rPr lang="el-GR" sz="1800" b="1" dirty="0" smtClean="0"/>
              <a:t>υπεργαστριναιμία </a:t>
            </a:r>
            <a:r>
              <a:rPr lang="fr-CH" sz="1800" b="1" dirty="0" smtClean="0"/>
              <a:t>(</a:t>
            </a:r>
            <a:r>
              <a:rPr lang="el-GR" sz="1800" b="1" dirty="0" smtClean="0"/>
              <a:t>υπερπλασία των κυττάρων που παράγουν γαστρίνη στο βλεννογόνο του άντρου</a:t>
            </a:r>
            <a:r>
              <a:rPr lang="fr-CH" sz="1800" b="1" dirty="0" smtClean="0"/>
              <a:t>)</a:t>
            </a:r>
            <a:endParaRPr lang="el-GR" sz="1800" b="1" dirty="0" smtClean="0"/>
          </a:p>
          <a:p>
            <a:r>
              <a:rPr lang="el-GR" sz="1800" b="1" dirty="0" smtClean="0"/>
              <a:t>Υπερπλασία των </a:t>
            </a:r>
            <a:r>
              <a:rPr lang="fr-CH" sz="1800" b="1" dirty="0" smtClean="0"/>
              <a:t>ECL </a:t>
            </a:r>
            <a:r>
              <a:rPr lang="el-GR" sz="1800" b="1" dirty="0" smtClean="0"/>
              <a:t> ενδοκρινικών κυττάρων</a:t>
            </a:r>
            <a:r>
              <a:rPr lang="fr-CH" sz="1800" b="1" dirty="0" smtClean="0"/>
              <a:t> (</a:t>
            </a:r>
            <a:r>
              <a:rPr lang="el-GR" sz="1800" b="1" dirty="0" smtClean="0"/>
              <a:t>παράγουν ισταμίνη</a:t>
            </a:r>
            <a:r>
              <a:rPr lang="fr-CH" sz="1800" b="1" dirty="0" smtClean="0"/>
              <a:t>)</a:t>
            </a:r>
            <a:r>
              <a:rPr lang="el-GR" sz="1800" b="1" dirty="0" smtClean="0"/>
              <a:t> του σώματος 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solidFill>
                  <a:srgbClr val="C00000"/>
                </a:solidFill>
              </a:rPr>
              <a:t>Νευροενδοκρινικά νεοπλάσματα</a:t>
            </a:r>
          </a:p>
          <a:p>
            <a:endParaRPr lang="el-GR" sz="1800" b="1" dirty="0" smtClean="0"/>
          </a:p>
          <a:p>
            <a:endParaRPr lang="el-GR" sz="2200" b="1" dirty="0" smtClean="0"/>
          </a:p>
          <a:p>
            <a:pPr>
              <a:buNone/>
            </a:pPr>
            <a:endParaRPr lang="el-GR" sz="1800" b="1" dirty="0" smtClean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767588"/>
            <a:ext cx="3505200" cy="2747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302193" y="6248400"/>
            <a:ext cx="793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ΑΝΤΡΟ</a:t>
            </a:r>
            <a:endParaRPr lang="fr-CH" sz="16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928701"/>
            <a:ext cx="3476625" cy="2824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oneTexte 13"/>
          <p:cNvSpPr txBox="1"/>
          <p:nvPr/>
        </p:nvSpPr>
        <p:spPr>
          <a:xfrm>
            <a:off x="5257800" y="3429000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/>
              <a:t>ΣΩΜΑ</a:t>
            </a:r>
            <a:endParaRPr lang="fr-CH" sz="1600" b="1" dirty="0"/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4038600" y="2514600"/>
            <a:ext cx="1295400" cy="1981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 dirty="0"/>
          </a:p>
        </p:txBody>
      </p:sp>
      <p:cxnSp>
        <p:nvCxnSpPr>
          <p:cNvPr id="7" name="Straight Connector 3"/>
          <p:cNvCxnSpPr/>
          <p:nvPr/>
        </p:nvCxnSpPr>
        <p:spPr>
          <a:xfrm>
            <a:off x="0" y="914400"/>
            <a:ext cx="9144000" cy="158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/>
          </a:bodyPr>
          <a:lstStyle/>
          <a:p>
            <a:r>
              <a:rPr lang="el-GR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Αυτοάνοση γαστρίτιδα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715000" cy="4525963"/>
          </a:xfrm>
        </p:spPr>
        <p:txBody>
          <a:bodyPr>
            <a:normAutofit/>
          </a:bodyPr>
          <a:lstStyle/>
          <a:p>
            <a:r>
              <a:rPr lang="el-GR" sz="1800" b="1" dirty="0" smtClean="0">
                <a:solidFill>
                  <a:srgbClr val="C00000"/>
                </a:solidFill>
                <a:cs typeface="Times New Roman" pitchFamily="18" charset="0"/>
              </a:rPr>
              <a:t>Κλινική εικόνα</a:t>
            </a:r>
            <a:r>
              <a:rPr lang="fr-CH" sz="1800" b="1" dirty="0" smtClean="0">
                <a:solidFill>
                  <a:srgbClr val="C00000"/>
                </a:solidFill>
                <a:cs typeface="Times New Roman" pitchFamily="18" charset="0"/>
              </a:rPr>
              <a:t>:</a:t>
            </a:r>
            <a:endParaRPr lang="el-GR" sz="1800" b="1" dirty="0" smtClean="0">
              <a:solidFill>
                <a:srgbClr val="C00000"/>
              </a:solidFill>
              <a:cs typeface="Times New Roman" pitchFamily="18" charset="0"/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cs typeface="Times New Roman" pitchFamily="18" charset="0"/>
              </a:rPr>
              <a:t>Κοιλιακό άλγος, απώλεια βάρους, αναιμία </a:t>
            </a:r>
            <a:r>
              <a:rPr lang="fr-CH" sz="1800" b="1" dirty="0" smtClean="0">
                <a:cs typeface="Times New Roman" pitchFamily="18" charset="0"/>
              </a:rPr>
              <a:t>(</a:t>
            </a:r>
            <a:r>
              <a:rPr lang="el-GR" sz="1800" b="1" dirty="0" smtClean="0">
                <a:cs typeface="Times New Roman" pitchFamily="18" charset="0"/>
              </a:rPr>
              <a:t>κακοήθης αναιμία, </a:t>
            </a:r>
            <a:r>
              <a:rPr lang="fr-CH" sz="1800" b="1" dirty="0" err="1" smtClean="0">
                <a:cs typeface="Times New Roman" pitchFamily="18" charset="0"/>
              </a:rPr>
              <a:t>pernicious</a:t>
            </a:r>
            <a:r>
              <a:rPr lang="fr-CH" sz="1800" b="1" dirty="0" smtClean="0">
                <a:cs typeface="Times New Roman" pitchFamily="18" charset="0"/>
              </a:rPr>
              <a:t> </a:t>
            </a:r>
            <a:r>
              <a:rPr lang="fr-CH" sz="1800" b="1" dirty="0" err="1" smtClean="0">
                <a:cs typeface="Times New Roman" pitchFamily="18" charset="0"/>
              </a:rPr>
              <a:t>anemia</a:t>
            </a:r>
            <a:r>
              <a:rPr lang="fr-CH" sz="1800" b="1" dirty="0" smtClean="0">
                <a:cs typeface="Times New Roman" pitchFamily="18" charset="0"/>
              </a:rPr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cs typeface="Times New Roman" pitchFamily="18" charset="0"/>
              </a:rPr>
              <a:t>Άλλα αυτοάνοσα π.χ. Θυρεοειδίτιδα </a:t>
            </a:r>
            <a:r>
              <a:rPr lang="fr-CH" sz="1800" b="1" dirty="0" smtClean="0">
                <a:cs typeface="Times New Roman" pitchFamily="18" charset="0"/>
              </a:rPr>
              <a:t>Hashimoto, </a:t>
            </a:r>
            <a:r>
              <a:rPr lang="el-GR" sz="1800" b="1" dirty="0" smtClean="0">
                <a:cs typeface="Times New Roman" pitchFamily="18" charset="0"/>
              </a:rPr>
              <a:t>σακχαρώδης διαβήτης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>
                <a:cs typeface="Times New Roman" pitchFamily="18" charset="0"/>
              </a:rPr>
              <a:t>Παρουσία αυτοαντισωμάτων στον ορό</a:t>
            </a:r>
          </a:p>
          <a:p>
            <a:pPr>
              <a:buFont typeface="Wingdings" pitchFamily="2" charset="2"/>
              <a:buChar char="§"/>
            </a:pPr>
            <a:endParaRPr lang="el-GR" sz="2200" b="1" dirty="0" smtClean="0"/>
          </a:p>
          <a:p>
            <a:r>
              <a:rPr lang="el-GR" sz="1800" b="1" dirty="0" smtClean="0">
                <a:solidFill>
                  <a:srgbClr val="C00000"/>
                </a:solidFill>
              </a:rPr>
              <a:t>Νεοπλασματική Εξέλιξη</a:t>
            </a:r>
            <a:r>
              <a:rPr lang="fr-CH" sz="1800" b="1" dirty="0" smtClean="0">
                <a:solidFill>
                  <a:srgbClr val="C00000"/>
                </a:solidFill>
              </a:rPr>
              <a:t>:</a:t>
            </a:r>
            <a:endParaRPr lang="el-GR" sz="1800" b="1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Νευροενδοκρινικά νεοπλάσματα</a:t>
            </a:r>
          </a:p>
          <a:p>
            <a:pPr lvl="1">
              <a:buFont typeface="Wingdings" pitchFamily="2" charset="2"/>
              <a:buChar char="§"/>
            </a:pPr>
            <a:r>
              <a:rPr lang="el-GR" sz="1800" b="1" dirty="0" smtClean="0"/>
              <a:t>Αδενοκαρκίνωμα στομάχου </a:t>
            </a:r>
            <a:r>
              <a:rPr lang="fr-CH" sz="1800" b="1" dirty="0" smtClean="0"/>
              <a:t>(2x-3x)</a:t>
            </a:r>
            <a:endParaRPr lang="el-GR" sz="1800" b="1" dirty="0" smtClean="0"/>
          </a:p>
          <a:p>
            <a:pPr>
              <a:buFont typeface="Wingdings" pitchFamily="2" charset="2"/>
              <a:buChar char="§"/>
            </a:pPr>
            <a:endParaRPr lang="el-GR" sz="1800" b="1" dirty="0" smtClean="0">
              <a:solidFill>
                <a:srgbClr val="C00000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l-GR" sz="1400" b="1" dirty="0" smtClean="0"/>
          </a:p>
          <a:p>
            <a:endParaRPr lang="el-GR" sz="1800" dirty="0" smtClean="0"/>
          </a:p>
          <a:p>
            <a:endParaRPr lang="el-GR" sz="1800" b="1" dirty="0" smtClean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1501775"/>
            <a:ext cx="7772400" cy="1012825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l-GR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Αυτοανοσία</a:t>
            </a:r>
            <a:r>
              <a:rPr lang="fr-CH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fr-CH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el-GR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Αυτοάνοσα νοσήματα</a:t>
            </a:r>
            <a:br>
              <a:rPr lang="el-GR" sz="2400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en-US" sz="24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629400" y="2514600"/>
            <a:ext cx="1905000" cy="685800"/>
          </a:xfrm>
        </p:spPr>
        <p:txBody>
          <a:bodyPr>
            <a:normAutofit/>
          </a:bodyPr>
          <a:lstStyle/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Περικλής Γ. Φούκας</a:t>
            </a:r>
          </a:p>
          <a:p>
            <a:pPr algn="r"/>
            <a:r>
              <a:rPr lang="el-GR" sz="1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Π.Γ.Ν. «Αττικόν» </a:t>
            </a:r>
            <a:endParaRPr lang="en-US" sz="14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 descr="Fig 6.6a.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429000"/>
            <a:ext cx="1557338" cy="1634244"/>
          </a:xfrm>
          <a:prstGeom prst="rect">
            <a:avLst/>
          </a:prstGeom>
        </p:spPr>
      </p:pic>
      <p:pic>
        <p:nvPicPr>
          <p:cNvPr id="11" name="Picture 10" descr="Fig 6.17.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1" y="4114800"/>
            <a:ext cx="1752600" cy="1242841"/>
          </a:xfrm>
          <a:prstGeom prst="rect">
            <a:avLst/>
          </a:prstGeom>
        </p:spPr>
      </p:pic>
      <p:pic>
        <p:nvPicPr>
          <p:cNvPr id="12" name="Picture 11" descr="Fig 6.3.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81600" y="5181600"/>
            <a:ext cx="1743075" cy="1391262"/>
          </a:xfrm>
          <a:prstGeom prst="rect">
            <a:avLst/>
          </a:prstGeom>
        </p:spPr>
      </p:pic>
      <p:pic>
        <p:nvPicPr>
          <p:cNvPr id="14" name="Picture 13" descr="Fig 6.5a.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1" y="457201"/>
            <a:ext cx="1676400" cy="1572598"/>
          </a:xfrm>
          <a:prstGeom prst="rect">
            <a:avLst/>
          </a:prstGeom>
        </p:spPr>
      </p:pic>
      <p:pic>
        <p:nvPicPr>
          <p:cNvPr id="15" name="Picture 14" descr="Fig 6.41.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81800" y="762000"/>
            <a:ext cx="2362200" cy="1476375"/>
          </a:xfrm>
          <a:prstGeom prst="rect">
            <a:avLst/>
          </a:prstGeom>
        </p:spPr>
      </p:pic>
      <p:pic>
        <p:nvPicPr>
          <p:cNvPr id="16" name="Picture 15" descr="Fig 6.39.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68301" y="2667000"/>
            <a:ext cx="1856299" cy="1790544"/>
          </a:xfrm>
          <a:prstGeom prst="rect">
            <a:avLst/>
          </a:prstGeom>
        </p:spPr>
      </p:pic>
      <p:pic>
        <p:nvPicPr>
          <p:cNvPr id="17" name="Picture 16" descr="Fig 6.14b.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3400" y="5334000"/>
            <a:ext cx="3119438" cy="1183516"/>
          </a:xfrm>
          <a:prstGeom prst="rect">
            <a:avLst/>
          </a:prstGeom>
        </p:spPr>
      </p:pic>
      <p:pic>
        <p:nvPicPr>
          <p:cNvPr id="18" name="Picture 17" descr="Fig 6.38.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664161" y="4267200"/>
            <a:ext cx="1241714" cy="1371600"/>
          </a:xfrm>
          <a:prstGeom prst="rect">
            <a:avLst/>
          </a:prstGeom>
        </p:spPr>
      </p:pic>
      <p:pic>
        <p:nvPicPr>
          <p:cNvPr id="19" name="Picture 18" descr="Fig 6.4a.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43842" y="3733800"/>
            <a:ext cx="1396396" cy="2138362"/>
          </a:xfrm>
          <a:prstGeom prst="rect">
            <a:avLst/>
          </a:prstGeom>
        </p:spPr>
      </p:pic>
      <p:pic>
        <p:nvPicPr>
          <p:cNvPr id="20" name="Picture 19" descr="contact dermatitis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743200" y="152400"/>
            <a:ext cx="1536192" cy="1005840"/>
          </a:xfrm>
          <a:prstGeom prst="rect">
            <a:avLst/>
          </a:prstGeom>
        </p:spPr>
      </p:pic>
      <p:pic>
        <p:nvPicPr>
          <p:cNvPr id="21" name="Picture 20" descr="type I hypersensitivity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86000" y="2535162"/>
            <a:ext cx="1981200" cy="1305076"/>
          </a:xfrm>
          <a:prstGeom prst="rect">
            <a:avLst/>
          </a:prstGeom>
        </p:spPr>
      </p:pic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05/12/2018</a:t>
            </a:r>
            <a:endParaRPr lang="en-US"/>
          </a:p>
        </p:txBody>
      </p:sp>
      <p:sp>
        <p:nvSpPr>
          <p:cNvPr id="23" name="ZoneTexte 22"/>
          <p:cNvSpPr txBox="1"/>
          <p:nvPr/>
        </p:nvSpPr>
        <p:spPr>
          <a:xfrm>
            <a:off x="2971800" y="4038600"/>
            <a:ext cx="3234155" cy="92333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l-GR" sz="5400" dirty="0" smtClean="0"/>
              <a:t>Ευχαριστώ</a:t>
            </a:r>
            <a:endParaRPr lang="fr-CH" sz="5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2274</TotalTime>
  <Words>3854</Words>
  <Application>Microsoft Office PowerPoint</Application>
  <PresentationFormat>Affichage à l'écran (4:3)</PresentationFormat>
  <Paragraphs>753</Paragraphs>
  <Slides>93</Slides>
  <Notes>49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93</vt:i4>
      </vt:variant>
    </vt:vector>
  </HeadingPairs>
  <TitlesOfParts>
    <vt:vector size="94" baseType="lpstr">
      <vt:lpstr>Office Theme</vt:lpstr>
      <vt:lpstr>Diapositive 1</vt:lpstr>
      <vt:lpstr>Diapositive 2</vt:lpstr>
      <vt:lpstr>Diapositive 3</vt:lpstr>
      <vt:lpstr>Diapositive 4</vt:lpstr>
      <vt:lpstr>Diapositive 5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2. Κυτταροτοξικά αυτοδραστικά Τ λεμφοκύτταρα : Μηχανισμοί επαγωγής ιστικής βλάβης </vt:lpstr>
      <vt:lpstr>2. Κυτταροτοξικά αυτοδραστικά Τ λεμφοκύτταρα : Μηχανισμοί επαγωγής ιστικής βλάβης </vt:lpstr>
      <vt:lpstr>Αυτοάνοσα νοσήματα</vt:lpstr>
      <vt:lpstr>Αυτοάνοσα νοσήματα</vt:lpstr>
      <vt:lpstr>Αυτοάνοσα νοσήματα</vt:lpstr>
      <vt:lpstr>Αυτοάνοσα νοσήματα</vt:lpstr>
      <vt:lpstr>Diapositive 19</vt:lpstr>
      <vt:lpstr>Diapositive 20</vt:lpstr>
      <vt:lpstr>Diapositive 21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1. Αυτοαντισώματα: Μηχανισμοί επαγωγής ιστικής βλάβης </vt:lpstr>
      <vt:lpstr>2. Κυτταροτοξικά αυτοδραστικά Τ λεμφοκύτταρα : Μηχανισμοί επαγωγής ιστικής βλάβης </vt:lpstr>
      <vt:lpstr>2. Κυτταροτοξικά αυτοδραστικά Τ λεμφοκύτταρα : Μηχανισμοί επαγωγής ιστικής βλάβης </vt:lpstr>
      <vt:lpstr>Αυτοάνοσα νοσήματα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Ρόλος των λοιμώξεων στην επαγωγή αυτοανοσίας</vt:lpstr>
      <vt:lpstr>Ρόλος των λοιμώξεων στην επαγωγή αυτοανοσίας</vt:lpstr>
      <vt:lpstr>Άλλοι παράγοντες που σχετίζονται με επαγωγή αυτοανοσίας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Συστηματικός Ερυθηματώδης Λύκος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Σύνδρομο Sjogren</vt:lpstr>
      <vt:lpstr>Ρευματοειδής αρθρίτιδα</vt:lpstr>
      <vt:lpstr>Ρευματοειδής αρθρίτιδα</vt:lpstr>
      <vt:lpstr>Ρευματοειδής αρθρίτιδα</vt:lpstr>
      <vt:lpstr>Ρευματοειδής αρθρίτιδα</vt:lpstr>
      <vt:lpstr>Ρευματοειδής αρθρίτιδα</vt:lpstr>
      <vt:lpstr>Ρευματοειδής αρθρίτιδα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Χρονία λεμφοκυτταρική θυρεοειδίτιδα (Hashimoto)</vt:lpstr>
      <vt:lpstr>Αυτοάνοση γαστρίτιδα</vt:lpstr>
      <vt:lpstr>Αυτοάνοση γαστρίτιδα</vt:lpstr>
      <vt:lpstr>Αυτοάνοση γαστρίτιδα</vt:lpstr>
      <vt:lpstr>Αυτοάνοση γαστρίτιδα</vt:lpstr>
      <vt:lpstr>Αυτοάνοση γαστρίτιδα</vt:lpstr>
      <vt:lpstr>Αυτοάνοση γαστρίτιδα</vt:lpstr>
      <vt:lpstr>Αυτοάνοση γαστρίτιδα</vt:lpstr>
      <vt:lpstr>Αυτοάνοση γαστρίτιδα</vt:lpstr>
      <vt:lpstr>Αυτοανοσία Αυτοάνοσα νοσήματα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Foukas Periklis</dc:creator>
  <cp:lastModifiedBy>Foukas Periklis (HOS41643)</cp:lastModifiedBy>
  <cp:revision>233</cp:revision>
  <dcterms:created xsi:type="dcterms:W3CDTF">2007-10-28T08:17:10Z</dcterms:created>
  <dcterms:modified xsi:type="dcterms:W3CDTF">2018-12-12T09:27:22Z</dcterms:modified>
</cp:coreProperties>
</file>