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286" r:id="rId2"/>
    <p:sldId id="359" r:id="rId3"/>
    <p:sldId id="418" r:id="rId4"/>
    <p:sldId id="388" r:id="rId5"/>
    <p:sldId id="360" r:id="rId6"/>
    <p:sldId id="361" r:id="rId7"/>
    <p:sldId id="362" r:id="rId8"/>
    <p:sldId id="363" r:id="rId9"/>
    <p:sldId id="365" r:id="rId10"/>
    <p:sldId id="364" r:id="rId11"/>
    <p:sldId id="366" r:id="rId12"/>
    <p:sldId id="367" r:id="rId13"/>
    <p:sldId id="368" r:id="rId14"/>
    <p:sldId id="369" r:id="rId15"/>
    <p:sldId id="397" r:id="rId16"/>
    <p:sldId id="370" r:id="rId17"/>
    <p:sldId id="396" r:id="rId18"/>
    <p:sldId id="371" r:id="rId19"/>
    <p:sldId id="372" r:id="rId20"/>
    <p:sldId id="373" r:id="rId21"/>
    <p:sldId id="374" r:id="rId22"/>
    <p:sldId id="398" r:id="rId23"/>
    <p:sldId id="376" r:id="rId24"/>
    <p:sldId id="377" r:id="rId25"/>
    <p:sldId id="378" r:id="rId26"/>
    <p:sldId id="375" r:id="rId27"/>
    <p:sldId id="379" r:id="rId28"/>
    <p:sldId id="389" r:id="rId29"/>
    <p:sldId id="399" r:id="rId30"/>
    <p:sldId id="390" r:id="rId31"/>
    <p:sldId id="392" r:id="rId32"/>
    <p:sldId id="424" r:id="rId33"/>
    <p:sldId id="394" r:id="rId34"/>
    <p:sldId id="380" r:id="rId35"/>
    <p:sldId id="381" r:id="rId36"/>
    <p:sldId id="382" r:id="rId37"/>
    <p:sldId id="383" r:id="rId38"/>
    <p:sldId id="384" r:id="rId39"/>
    <p:sldId id="385" r:id="rId40"/>
    <p:sldId id="387" r:id="rId41"/>
    <p:sldId id="401" r:id="rId42"/>
    <p:sldId id="400" r:id="rId43"/>
    <p:sldId id="311" r:id="rId44"/>
    <p:sldId id="312" r:id="rId45"/>
    <p:sldId id="313" r:id="rId46"/>
    <p:sldId id="314" r:id="rId47"/>
    <p:sldId id="315" r:id="rId48"/>
    <p:sldId id="336" r:id="rId49"/>
    <p:sldId id="316" r:id="rId50"/>
    <p:sldId id="318" r:id="rId51"/>
    <p:sldId id="319" r:id="rId52"/>
    <p:sldId id="402" r:id="rId53"/>
    <p:sldId id="320" r:id="rId54"/>
    <p:sldId id="403" r:id="rId55"/>
    <p:sldId id="322" r:id="rId56"/>
    <p:sldId id="422" r:id="rId57"/>
    <p:sldId id="323" r:id="rId58"/>
    <p:sldId id="291" r:id="rId59"/>
    <p:sldId id="307" r:id="rId60"/>
    <p:sldId id="306" r:id="rId61"/>
    <p:sldId id="404" r:id="rId62"/>
    <p:sldId id="406" r:id="rId63"/>
    <p:sldId id="292" r:id="rId64"/>
    <p:sldId id="405" r:id="rId65"/>
    <p:sldId id="293" r:id="rId66"/>
    <p:sldId id="407" r:id="rId67"/>
    <p:sldId id="408" r:id="rId68"/>
    <p:sldId id="409" r:id="rId69"/>
    <p:sldId id="290" r:id="rId7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75" autoAdjust="0"/>
  </p:normalViewPr>
  <p:slideViewPr>
    <p:cSldViewPr>
      <p:cViewPr varScale="1">
        <p:scale>
          <a:sx n="93" d="100"/>
          <a:sy n="93" d="100"/>
        </p:scale>
        <p:origin x="-420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931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142E85-BDDC-4A02-9B34-0DEF1538ADA1}" type="datetimeFigureOut">
              <a:rPr lang="en-US" smtClean="0"/>
              <a:pPr/>
              <a:t>3/29/2012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4376EF-6BE7-4CB0-AF91-161529FAFB8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3BE54-EE2D-403F-9597-350D7B557836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CDA9535-F7FC-4636-9CA8-584F0419677A}" type="datetimeFigureOut">
              <a:rPr lang="en-US" smtClean="0"/>
              <a:pPr/>
              <a:t>3/29/2012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1C54E4-E896-4C19-8BB8-7100C6B61AB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1C54E4-E896-4C19-8BB8-7100C6B61AB5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CDA9535-F7FC-4636-9CA8-584F0419677A}" type="datetimeFigureOut">
              <a:rPr lang="en-US" smtClean="0"/>
              <a:pPr/>
              <a:t>3/29/2012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A3BE54-EE2D-403F-9597-350D7B557836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CFDCDA-E2DC-4DEE-A829-DE4218B6390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8EBB44-5175-4F15-B27A-A2469745976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0B8B41-D87B-4E18-ACEF-C9210F99B9D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CA1060-B398-458E-A349-98312CE0649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43ABF5-0C6E-418F-9229-5E591C855AE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43ABF5-0C6E-418F-9229-5E591C855AE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1A078E-8745-4B1D-8585-03CDE4DEABB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D86B8B-025E-408D-8EAC-F92F4088D48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5C3F0E-729C-48BA-918A-4D1E98C3B8A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5C3F0E-729C-48BA-918A-4D1E98C3B8A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D853F1-1D09-42BC-BFCD-8C933267F71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D853F1-1D09-42BC-BFCD-8C933267F71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EC9B3B-C189-4573-B9D9-468445BECD9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en-U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29/03/2012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E6B7D-A341-4703-ADDA-B13EA5871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6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2.png"/><Relationship Id="rId4" Type="http://schemas.openxmlformats.org/officeDocument/2006/relationships/image" Target="../media/image6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2.png"/><Relationship Id="rId4" Type="http://schemas.openxmlformats.org/officeDocument/2006/relationships/image" Target="../media/image6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60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1196975"/>
            <a:ext cx="7772400" cy="1012825"/>
          </a:xfrm>
          <a:noFill/>
        </p:spPr>
        <p:txBody>
          <a:bodyPr>
            <a:normAutofit/>
          </a:bodyPr>
          <a:lstStyle/>
          <a:p>
            <a:pPr algn="ctr"/>
            <a:r>
              <a:rPr lang="el-GR" sz="2400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Βασικές αρχές ανοσολογίας</a:t>
            </a:r>
            <a:endParaRPr lang="en-US" sz="2400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6019800" y="2514600"/>
            <a:ext cx="2971800" cy="1143000"/>
          </a:xfrm>
        </p:spPr>
        <p:txBody>
          <a:bodyPr>
            <a:normAutofit/>
          </a:bodyPr>
          <a:lstStyle/>
          <a:p>
            <a:pPr algn="r"/>
            <a:r>
              <a:rPr lang="el-GR" sz="14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Περικλής Γ. Φούκας</a:t>
            </a:r>
          </a:p>
          <a:p>
            <a:pPr algn="r"/>
            <a:r>
              <a:rPr lang="el-GR" sz="14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Β Εργαστήριο Παθολογικής Ανατομικής</a:t>
            </a:r>
          </a:p>
          <a:p>
            <a:pPr algn="r"/>
            <a:r>
              <a:rPr lang="el-GR" sz="14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Π.Γ.Νοσοκομείο «Αττικόν» </a:t>
            </a:r>
            <a:endParaRPr lang="en-US" sz="1400" i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 descr="Fig 6.6a.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3429000"/>
            <a:ext cx="1557338" cy="1634244"/>
          </a:xfrm>
          <a:prstGeom prst="rect">
            <a:avLst/>
          </a:prstGeom>
        </p:spPr>
      </p:pic>
      <p:pic>
        <p:nvPicPr>
          <p:cNvPr id="11" name="Picture 10" descr="Fig 6.17.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67001" y="4114800"/>
            <a:ext cx="1752600" cy="1242841"/>
          </a:xfrm>
          <a:prstGeom prst="rect">
            <a:avLst/>
          </a:prstGeom>
        </p:spPr>
      </p:pic>
      <p:pic>
        <p:nvPicPr>
          <p:cNvPr id="12" name="Picture 11" descr="Fig 6.3.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81600" y="5181600"/>
            <a:ext cx="1743075" cy="1391262"/>
          </a:xfrm>
          <a:prstGeom prst="rect">
            <a:avLst/>
          </a:prstGeom>
        </p:spPr>
      </p:pic>
      <p:pic>
        <p:nvPicPr>
          <p:cNvPr id="14" name="Picture 13" descr="Fig 6.5a.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3401" y="457201"/>
            <a:ext cx="1676400" cy="1572598"/>
          </a:xfrm>
          <a:prstGeom prst="rect">
            <a:avLst/>
          </a:prstGeom>
        </p:spPr>
      </p:pic>
      <p:pic>
        <p:nvPicPr>
          <p:cNvPr id="15" name="Picture 14" descr="Fig 6.41.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81800" y="762000"/>
            <a:ext cx="2362200" cy="1476375"/>
          </a:xfrm>
          <a:prstGeom prst="rect">
            <a:avLst/>
          </a:prstGeom>
        </p:spPr>
      </p:pic>
      <p:pic>
        <p:nvPicPr>
          <p:cNvPr id="16" name="Picture 15" descr="Fig 6.39..bmp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68301" y="2667000"/>
            <a:ext cx="1856299" cy="1790544"/>
          </a:xfrm>
          <a:prstGeom prst="rect">
            <a:avLst/>
          </a:prstGeom>
        </p:spPr>
      </p:pic>
      <p:pic>
        <p:nvPicPr>
          <p:cNvPr id="17" name="Picture 16" descr="Fig 6.14b..bmp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33400" y="5334000"/>
            <a:ext cx="3119438" cy="1183516"/>
          </a:xfrm>
          <a:prstGeom prst="rect">
            <a:avLst/>
          </a:prstGeom>
        </p:spPr>
      </p:pic>
      <p:pic>
        <p:nvPicPr>
          <p:cNvPr id="18" name="Picture 17" descr="Fig 6.38..bmp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664161" y="4267200"/>
            <a:ext cx="1241714" cy="1371600"/>
          </a:xfrm>
          <a:prstGeom prst="rect">
            <a:avLst/>
          </a:prstGeom>
        </p:spPr>
      </p:pic>
      <p:pic>
        <p:nvPicPr>
          <p:cNvPr id="19" name="Picture 18" descr="Fig 6.4a..bmp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543842" y="3733800"/>
            <a:ext cx="1396396" cy="2138362"/>
          </a:xfrm>
          <a:prstGeom prst="rect">
            <a:avLst/>
          </a:prstGeom>
        </p:spPr>
      </p:pic>
      <p:pic>
        <p:nvPicPr>
          <p:cNvPr id="20" name="Picture 19" descr="contact dermatitis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743200" y="152400"/>
            <a:ext cx="1536192" cy="1005840"/>
          </a:xfrm>
          <a:prstGeom prst="rect">
            <a:avLst/>
          </a:prstGeom>
        </p:spPr>
      </p:pic>
      <p:pic>
        <p:nvPicPr>
          <p:cNvPr id="21" name="Picture 20" descr="type I hypersensitivity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286000" y="2535162"/>
            <a:ext cx="1981200" cy="1305076"/>
          </a:xfrm>
          <a:prstGeom prst="rect">
            <a:avLst/>
          </a:prstGeom>
        </p:spPr>
      </p:pic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  <p:pic>
        <p:nvPicPr>
          <p:cNvPr id="4" name="Picture 2" descr="figure 2-3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381000"/>
            <a:ext cx="5715000" cy="6058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8700" y="1476375"/>
            <a:ext cx="6819900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810000" y="685800"/>
            <a:ext cx="1279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Κυτταρική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2192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05800" cy="762000"/>
          </a:xfrm>
        </p:spPr>
        <p:txBody>
          <a:bodyPr>
            <a:normAutofit/>
          </a:bodyPr>
          <a:lstStyle/>
          <a:p>
            <a:r>
              <a:rPr lang="el-GR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Αναγνώριση των αντιγόνων από τα Β και Τ λεμφοκύτταρα</a:t>
            </a:r>
            <a:endParaRPr lang="en-US" sz="1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  <p:pic>
        <p:nvPicPr>
          <p:cNvPr id="4" name="Picture 2" descr="figure 3-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124964"/>
            <a:ext cx="6451600" cy="543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  <p:pic>
        <p:nvPicPr>
          <p:cNvPr id="4" name="Picture 2" descr="figure 3-01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685800"/>
            <a:ext cx="6642753" cy="56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49" name="Picture 1" descr="mso4B416"/>
          <p:cNvPicPr>
            <a:picLocks noChangeAspect="1" noChangeArrowheads="1"/>
          </p:cNvPicPr>
          <p:nvPr/>
        </p:nvPicPr>
        <p:blipFill>
          <a:blip r:embed="rId3" cstate="print"/>
          <a:srcRect l="-2144" b="-55"/>
          <a:stretch>
            <a:fillRect/>
          </a:stretch>
        </p:blipFill>
        <p:spPr bwMode="auto">
          <a:xfrm>
            <a:off x="1905000" y="76200"/>
            <a:ext cx="5334000" cy="644647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334000" y="6400800"/>
            <a:ext cx="2908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From:</a:t>
            </a:r>
            <a:r>
              <a:rPr lang="en-US" sz="14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Historical Atlas of Immunology</a:t>
            </a:r>
            <a:endParaRPr lang="en-US" sz="14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  <p:pic>
        <p:nvPicPr>
          <p:cNvPr id="4" name="Picture 2" descr="figure 3-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609600"/>
            <a:ext cx="7721600" cy="5713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figure 1-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209800"/>
            <a:ext cx="828992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  <p:pic>
        <p:nvPicPr>
          <p:cNvPr id="4" name="Picture 2" descr="figure 3-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457200"/>
            <a:ext cx="3810000" cy="5919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  <p:pic>
        <p:nvPicPr>
          <p:cNvPr id="4" name="Picture 2" descr="figure 3-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6800" y="685800"/>
            <a:ext cx="4521200" cy="5557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PGFoukas\Desktop\UofATHENS\LESSONS\IMAGES\IMMUNOPATHOLOGY\ROBBINS\Fig 6.1.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1125" y="2667000"/>
            <a:ext cx="6381750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457200" y="1036638"/>
            <a:ext cx="8229600" cy="5635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1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Ανοσιακή απάντηση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522412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757033" y="1902023"/>
            <a:ext cx="16482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Μη ειδική (</a:t>
            </a:r>
            <a:r>
              <a:rPr lang="en-US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Innate)</a:t>
            </a:r>
            <a:endParaRPr lang="en-US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79146" y="1902023"/>
            <a:ext cx="1572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Ειδική</a:t>
            </a:r>
            <a:r>
              <a:rPr lang="en-US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(Adaptive)</a:t>
            </a:r>
            <a:endParaRPr lang="en-US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  <p:pic>
        <p:nvPicPr>
          <p:cNvPr id="4" name="Picture 2" descr="figure 5-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9000" y="609600"/>
            <a:ext cx="7416800" cy="557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  <p:pic>
        <p:nvPicPr>
          <p:cNvPr id="4" name="Picture 2" descr="figure 1-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928155"/>
            <a:ext cx="6673850" cy="5629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  <p:pic>
        <p:nvPicPr>
          <p:cNvPr id="186370" name="Picture 2" descr="C:\Documents and Settings\PGFoukas\Desktop\UofATHENS\LESSONS\JANEWAY's IMMUNOBIOLOGY\JPEGs\Chapter 03\figure 3-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199" y="457200"/>
            <a:ext cx="3613473" cy="29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371" name="Picture 3" descr="C:\Documents and Settings\PGFoukas\Desktop\UofATHENS\LESSONS\JANEWAY's IMMUNOBIOLOGY\JPEGs\Chapter 03\figure 3-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457200"/>
            <a:ext cx="3352800" cy="30299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traight Connector 6"/>
          <p:cNvCxnSpPr/>
          <p:nvPr/>
        </p:nvCxnSpPr>
        <p:spPr>
          <a:xfrm rot="5400000">
            <a:off x="1714500" y="3238500"/>
            <a:ext cx="5715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778101" y="76200"/>
            <a:ext cx="12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MHC class I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73901" y="76200"/>
            <a:ext cx="133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MHC class I</a:t>
            </a:r>
            <a:r>
              <a:rPr lang="el-GR" b="1" dirty="0" smtClean="0">
                <a:solidFill>
                  <a:srgbClr val="C00000"/>
                </a:solidFill>
              </a:rPr>
              <a:t>Ι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86372" name="Picture 4" descr="mso12CCF"/>
          <p:cNvPicPr>
            <a:picLocks noChangeAspect="1" noChangeArrowheads="1"/>
          </p:cNvPicPr>
          <p:nvPr/>
        </p:nvPicPr>
        <p:blipFill>
          <a:blip r:embed="rId5" cstate="print"/>
          <a:srcRect l="21132" t="3149" r="55919" b="71304"/>
          <a:stretch>
            <a:fillRect/>
          </a:stretch>
        </p:blipFill>
        <p:spPr bwMode="auto">
          <a:xfrm>
            <a:off x="609600" y="3810000"/>
            <a:ext cx="3048000" cy="1875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373" name="Picture 5" descr="mso12CCF"/>
          <p:cNvPicPr>
            <a:picLocks noChangeAspect="1" noChangeArrowheads="1"/>
          </p:cNvPicPr>
          <p:nvPr/>
        </p:nvPicPr>
        <p:blipFill>
          <a:blip r:embed="rId5" cstate="print"/>
          <a:srcRect l="17610" t="60718" r="50612" b="4112"/>
          <a:stretch>
            <a:fillRect/>
          </a:stretch>
        </p:blipFill>
        <p:spPr bwMode="auto">
          <a:xfrm>
            <a:off x="5410199" y="3733800"/>
            <a:ext cx="3429001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  <p:pic>
        <p:nvPicPr>
          <p:cNvPr id="4" name="Picture 2" descr="figure 1-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914400"/>
            <a:ext cx="8531225" cy="261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figure 1-3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0837" y="3659354"/>
            <a:ext cx="3357563" cy="3122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  <p:pic>
        <p:nvPicPr>
          <p:cNvPr id="5" name="Picture 2" descr="figure 1-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908582"/>
            <a:ext cx="6311900" cy="5649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  <p:pic>
        <p:nvPicPr>
          <p:cNvPr id="4" name="Picture 3" descr="figure 1-3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13" y="1358900"/>
            <a:ext cx="8535987" cy="414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  <p:pic>
        <p:nvPicPr>
          <p:cNvPr id="4" name="Picture 2" descr="figure 8-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65935" y="304800"/>
            <a:ext cx="3130065" cy="6115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  <p:pic>
        <p:nvPicPr>
          <p:cNvPr id="4" name="Picture 2" descr="figure 6-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447800"/>
            <a:ext cx="3098800" cy="4579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figure 6-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1953" y="1447800"/>
            <a:ext cx="288904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326222" y="533400"/>
            <a:ext cx="6420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Το ρεπερτόριο των αντισωμάτων και των Τ κυτταρικών υποδοχέων</a:t>
            </a:r>
            <a:endParaRPr lang="en-US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so17FDE"/>
          <p:cNvPicPr>
            <a:picLocks noChangeAspect="1" noChangeArrowheads="1"/>
          </p:cNvPicPr>
          <p:nvPr/>
        </p:nvPicPr>
        <p:blipFill>
          <a:blip r:embed="rId3" cstate="print"/>
          <a:srcRect l="1726" t="2180"/>
          <a:stretch>
            <a:fillRect/>
          </a:stretch>
        </p:blipFill>
        <p:spPr bwMode="auto">
          <a:xfrm>
            <a:off x="990600" y="228600"/>
            <a:ext cx="7476726" cy="58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75" name="Picture 3" descr="mso1DE14"/>
          <p:cNvPicPr>
            <a:picLocks noChangeAspect="1" noChangeArrowheads="1"/>
          </p:cNvPicPr>
          <p:nvPr/>
        </p:nvPicPr>
        <p:blipFill>
          <a:blip r:embed="rId4" cstate="print"/>
          <a:srcRect l="51207" t="50700" r="-575" b="-84"/>
          <a:stretch>
            <a:fillRect/>
          </a:stretch>
        </p:blipFill>
        <p:spPr bwMode="auto">
          <a:xfrm>
            <a:off x="5983287" y="228600"/>
            <a:ext cx="3084513" cy="42291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334000" y="6400800"/>
            <a:ext cx="2908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From:</a:t>
            </a:r>
            <a:r>
              <a:rPr lang="en-US" sz="14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Historical Atlas of Immunology</a:t>
            </a:r>
            <a:endParaRPr lang="en-US" sz="14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34000" y="6400800"/>
            <a:ext cx="2908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From:</a:t>
            </a:r>
            <a:r>
              <a:rPr lang="en-US" sz="14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Historical Atlas of Immunology</a:t>
            </a:r>
            <a:endParaRPr lang="en-US" sz="14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  <p:sp>
        <p:nvSpPr>
          <p:cNvPr id="1884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88417" name="Picture 1" descr="msoAA005"/>
          <p:cNvPicPr>
            <a:picLocks noChangeAspect="1" noChangeArrowheads="1"/>
          </p:cNvPicPr>
          <p:nvPr/>
        </p:nvPicPr>
        <p:blipFill>
          <a:blip r:embed="rId3" cstate="print"/>
          <a:srcRect l="50832" b="43730"/>
          <a:stretch>
            <a:fillRect/>
          </a:stretch>
        </p:blipFill>
        <p:spPr bwMode="auto">
          <a:xfrm>
            <a:off x="5181600" y="228600"/>
            <a:ext cx="3476625" cy="5519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84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88419" name="Picture 3" descr="msoAA005"/>
          <p:cNvPicPr>
            <a:picLocks noChangeAspect="1" noChangeArrowheads="1"/>
          </p:cNvPicPr>
          <p:nvPr/>
        </p:nvPicPr>
        <p:blipFill>
          <a:blip r:embed="rId3" cstate="print"/>
          <a:srcRect t="53545" r="52950"/>
          <a:stretch>
            <a:fillRect/>
          </a:stretch>
        </p:blipFill>
        <p:spPr bwMode="auto">
          <a:xfrm>
            <a:off x="685800" y="381000"/>
            <a:ext cx="3782811" cy="5181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457200" y="731838"/>
            <a:ext cx="8229600" cy="5635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Ανοσολογική μνήμη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217612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978948" y="1292423"/>
            <a:ext cx="15648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Adaptive memory</a:t>
            </a:r>
            <a:endParaRPr lang="en-US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905000"/>
            <a:ext cx="4495800" cy="30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/>
          <p:cNvCxnSpPr/>
          <p:nvPr/>
        </p:nvCxnSpPr>
        <p:spPr>
          <a:xfrm rot="5400000">
            <a:off x="1790700" y="3848100"/>
            <a:ext cx="46482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71009" name="Picture 1" descr="msoF70A8"/>
          <p:cNvPicPr>
            <a:picLocks noChangeAspect="1" noChangeArrowheads="1"/>
          </p:cNvPicPr>
          <p:nvPr/>
        </p:nvPicPr>
        <p:blipFill>
          <a:blip r:embed="rId3" cstate="print"/>
          <a:srcRect l="3391" t="1312" r="9326" b="49269"/>
          <a:stretch>
            <a:fillRect/>
          </a:stretch>
        </p:blipFill>
        <p:spPr bwMode="auto">
          <a:xfrm>
            <a:off x="5715000" y="1066800"/>
            <a:ext cx="2968625" cy="434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334000" y="6400800"/>
            <a:ext cx="2908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From:</a:t>
            </a:r>
            <a:r>
              <a:rPr lang="en-US" sz="14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Historical Atlas of Immunology</a:t>
            </a:r>
            <a:endParaRPr lang="en-US" sz="14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  <p:pic>
        <p:nvPicPr>
          <p:cNvPr id="120833" name="Picture 1" descr="mso54F23"/>
          <p:cNvPicPr>
            <a:picLocks noChangeAspect="1" noChangeArrowheads="1"/>
          </p:cNvPicPr>
          <p:nvPr/>
        </p:nvPicPr>
        <p:blipFill>
          <a:blip r:embed="rId4" cstate="print"/>
          <a:srcRect l="1750" t="51892" r="53848" b="755"/>
          <a:stretch>
            <a:fillRect/>
          </a:stretch>
        </p:blipFill>
        <p:spPr bwMode="auto">
          <a:xfrm>
            <a:off x="914399" y="381000"/>
            <a:ext cx="3997817" cy="571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71009" name="Picture 1" descr="msoF70A8"/>
          <p:cNvPicPr>
            <a:picLocks noChangeAspect="1" noChangeArrowheads="1"/>
          </p:cNvPicPr>
          <p:nvPr/>
        </p:nvPicPr>
        <p:blipFill>
          <a:blip r:embed="rId3" cstate="print"/>
          <a:srcRect l="3391" t="1312" r="9326" b="49269"/>
          <a:stretch>
            <a:fillRect/>
          </a:stretch>
        </p:blipFill>
        <p:spPr bwMode="auto">
          <a:xfrm>
            <a:off x="5715000" y="1066800"/>
            <a:ext cx="2968625" cy="434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40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74081" name="Picture 1" descr="msoF70A8"/>
          <p:cNvPicPr>
            <a:picLocks noChangeAspect="1" noChangeArrowheads="1"/>
          </p:cNvPicPr>
          <p:nvPr/>
        </p:nvPicPr>
        <p:blipFill>
          <a:blip r:embed="rId3" cstate="print"/>
          <a:srcRect l="3180" t="52057" r="9431" b="1106"/>
          <a:stretch>
            <a:fillRect/>
          </a:stretch>
        </p:blipFill>
        <p:spPr bwMode="auto">
          <a:xfrm>
            <a:off x="533400" y="381000"/>
            <a:ext cx="4191000" cy="5800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334000" y="6400800"/>
            <a:ext cx="2908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From:</a:t>
            </a:r>
            <a:r>
              <a:rPr lang="en-US" sz="14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Historical Atlas of Immunology</a:t>
            </a:r>
            <a:endParaRPr lang="en-US" sz="14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Self-</a:t>
            </a:r>
            <a:r>
              <a:rPr lang="en-US" sz="1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Nonself</a:t>
            </a:r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model</a:t>
            </a:r>
            <a:r>
              <a:rPr lang="el-GR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600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Clonal</a:t>
            </a:r>
            <a:r>
              <a:rPr lang="en-US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selection theory, Burnet  F.M</a:t>
            </a:r>
            <a:r>
              <a:rPr lang="en-US" sz="18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.,1959</a:t>
            </a:r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09600" y="1524000"/>
            <a:ext cx="80010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Κάθε λεμφοκύτταρο φέρει στην επιφάνειά του πολυάριθμα αντίγραφα ενός μοναδικού υποδοχέα ειδικό για κάποιο ξένο αντιγόνο</a:t>
            </a:r>
          </a:p>
          <a:p>
            <a:endParaRPr lang="el-GR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2. Αναγνώριση μέσω του επιφανειακού υποδοχέα και ενδοκυττάρια μεταφορά του σήματος αποτελεί το εναρκτήριο γεγονός της ανοσολογικής απάντησης</a:t>
            </a:r>
          </a:p>
          <a:p>
            <a:endParaRPr lang="el-GR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3. Τα λεμφοκύτταρα των οποίων ο επιφανειακός υποδοχέας αναγνωρίζει ίδια (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self) 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αντιγόνα εξαλείφονται πρώιμα στη ζωή 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3" name="Picture 1" descr="mso9A4B0"/>
          <p:cNvPicPr>
            <a:picLocks noChangeAspect="1" noChangeArrowheads="1"/>
          </p:cNvPicPr>
          <p:nvPr/>
        </p:nvPicPr>
        <p:blipFill>
          <a:blip r:embed="rId3" cstate="print"/>
          <a:srcRect l="50267" b="46211"/>
          <a:stretch>
            <a:fillRect/>
          </a:stretch>
        </p:blipFill>
        <p:spPr bwMode="auto">
          <a:xfrm>
            <a:off x="228600" y="152400"/>
            <a:ext cx="2750944" cy="4076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2034" name="Picture 2" descr="mso9A4B0"/>
          <p:cNvPicPr>
            <a:picLocks noChangeAspect="1" noChangeArrowheads="1"/>
          </p:cNvPicPr>
          <p:nvPr/>
        </p:nvPicPr>
        <p:blipFill>
          <a:blip r:embed="rId3" cstate="print"/>
          <a:srcRect l="1755" t="57742" r="1245" b="249"/>
          <a:stretch>
            <a:fillRect/>
          </a:stretch>
        </p:blipFill>
        <p:spPr bwMode="auto">
          <a:xfrm>
            <a:off x="3395663" y="3124200"/>
            <a:ext cx="5400674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334000" y="6400800"/>
            <a:ext cx="2908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From:</a:t>
            </a:r>
            <a:r>
              <a:rPr lang="en-US" sz="14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Historical Atlas of Immunology</a:t>
            </a:r>
            <a:endParaRPr lang="en-US" sz="14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  <p:pic>
        <p:nvPicPr>
          <p:cNvPr id="11468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685800"/>
            <a:ext cx="5195888" cy="1710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  <p:pic>
        <p:nvPicPr>
          <p:cNvPr id="4" name="Picture 2" descr="figure 4-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2089150"/>
            <a:ext cx="8985215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  <p:pic>
        <p:nvPicPr>
          <p:cNvPr id="4" name="Picture 2" descr="figure 4-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848133"/>
            <a:ext cx="7772400" cy="5709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  <p:pic>
        <p:nvPicPr>
          <p:cNvPr id="4" name="Picture 2" descr="figure 4-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371600"/>
            <a:ext cx="8521713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  <p:pic>
        <p:nvPicPr>
          <p:cNvPr id="4" name="Picture 2" descr="figure 4-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949577"/>
            <a:ext cx="6873875" cy="5608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  <p:pic>
        <p:nvPicPr>
          <p:cNvPr id="4" name="Picture 2" descr="figure 4-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908444"/>
            <a:ext cx="7315200" cy="5649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  <p:pic>
        <p:nvPicPr>
          <p:cNvPr id="5" name="Picture 2" descr="figure 1-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8400" y="767815"/>
            <a:ext cx="6756400" cy="5790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457200" y="731838"/>
            <a:ext cx="8229600" cy="5635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Ανοσολογική μνήμη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217612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905000" y="1292423"/>
            <a:ext cx="1366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Innate memory</a:t>
            </a:r>
          </a:p>
          <a:p>
            <a:endParaRPr lang="en-US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78948" y="1292423"/>
            <a:ext cx="15648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Adaptive memory</a:t>
            </a:r>
            <a:endParaRPr lang="en-US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981200"/>
            <a:ext cx="261565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1905000"/>
            <a:ext cx="4495800" cy="30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/>
          <p:cNvCxnSpPr/>
          <p:nvPr/>
        </p:nvCxnSpPr>
        <p:spPr>
          <a:xfrm rot="5400000">
            <a:off x="1790700" y="3848100"/>
            <a:ext cx="46482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Fig 6.3..bmp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300655" y="1022059"/>
            <a:ext cx="6547945" cy="52263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124200" y="1143000"/>
            <a:ext cx="228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840822" y="304800"/>
            <a:ext cx="1422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rgbClr val="C00000"/>
                </a:solidFill>
              </a:rPr>
              <a:t>Λεμφαδένες</a:t>
            </a:r>
            <a:endParaRPr lang="en-US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  <p:pic>
        <p:nvPicPr>
          <p:cNvPr id="193538" name="Picture 2" descr="E:\HEMATOPATHOLOGY PHOTOS\MALT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685800"/>
            <a:ext cx="6394740" cy="4190999"/>
          </a:xfrm>
          <a:prstGeom prst="rect">
            <a:avLst/>
          </a:prstGeom>
          <a:noFill/>
        </p:spPr>
      </p:pic>
      <p:pic>
        <p:nvPicPr>
          <p:cNvPr id="193539" name="Picture 3" descr="mso3C65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2971800"/>
            <a:ext cx="3352800" cy="382955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464104" y="304800"/>
            <a:ext cx="2185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MALT (</a:t>
            </a:r>
            <a:r>
              <a:rPr lang="en-US" b="1" dirty="0" err="1" smtClean="0">
                <a:solidFill>
                  <a:srgbClr val="C00000"/>
                </a:solidFill>
              </a:rPr>
              <a:t>Peyer’s</a:t>
            </a:r>
            <a:r>
              <a:rPr lang="en-US" b="1" dirty="0" smtClean="0">
                <a:solidFill>
                  <a:srgbClr val="C00000"/>
                </a:solidFill>
              </a:rPr>
              <a:t> patch)</a:t>
            </a:r>
            <a:endParaRPr lang="en-US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  <p:pic>
        <p:nvPicPr>
          <p:cNvPr id="192514" name="Picture 2" descr="E:\HEMATOPATHOLOGY PHOTOS\splee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81000"/>
            <a:ext cx="4114800" cy="5499129"/>
          </a:xfrm>
          <a:prstGeom prst="rect">
            <a:avLst/>
          </a:prstGeom>
          <a:noFill/>
        </p:spPr>
      </p:pic>
      <p:pic>
        <p:nvPicPr>
          <p:cNvPr id="192515" name="Picture 3" descr="msoA4FBB"/>
          <p:cNvPicPr>
            <a:picLocks noChangeAspect="1" noChangeArrowheads="1"/>
          </p:cNvPicPr>
          <p:nvPr/>
        </p:nvPicPr>
        <p:blipFill>
          <a:blip r:embed="rId4" cstate="print"/>
          <a:srcRect l="9479" t="14159" r="4584" b="17296"/>
          <a:stretch>
            <a:fillRect/>
          </a:stretch>
        </p:blipFill>
        <p:spPr bwMode="auto">
          <a:xfrm>
            <a:off x="4629150" y="1532467"/>
            <a:ext cx="4438650" cy="1972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562600" y="304800"/>
            <a:ext cx="1000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rgbClr val="C00000"/>
                </a:solidFill>
              </a:rPr>
              <a:t>Σπλήνας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>
            <a:off x="2933700" y="2552700"/>
            <a:ext cx="32766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 smtClean="0">
              <a:solidFill>
                <a:schemeClr val="bg1"/>
              </a:solidFill>
            </a:endParaRP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 smtClean="0">
              <a:solidFill>
                <a:schemeClr val="bg1"/>
              </a:solidFill>
            </a:endParaRPr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5-Point Star 3"/>
          <p:cNvSpPr/>
          <p:nvPr/>
        </p:nvSpPr>
        <p:spPr>
          <a:xfrm>
            <a:off x="8153400" y="12192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5-Point Star 4"/>
          <p:cNvSpPr/>
          <p:nvPr/>
        </p:nvSpPr>
        <p:spPr>
          <a:xfrm>
            <a:off x="8458200" y="12192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8229600" y="15240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8534400" y="15240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5-Point Star 7"/>
          <p:cNvSpPr/>
          <p:nvPr/>
        </p:nvSpPr>
        <p:spPr>
          <a:xfrm>
            <a:off x="8382000" y="17526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8763000" y="12192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5-Point Star 9"/>
          <p:cNvSpPr/>
          <p:nvPr/>
        </p:nvSpPr>
        <p:spPr>
          <a:xfrm>
            <a:off x="8686800" y="17526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10" descr="C:\Documents and Settings\PGFoukas\Desktop\EDUCATION\P.G.FOUKAS\GERMINAL CENTERS\PHOTOS\Germinal center CD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8550" y="4597400"/>
            <a:ext cx="169545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7467600" y="6488113"/>
            <a:ext cx="614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CD21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 smtClean="0">
              <a:solidFill>
                <a:schemeClr val="bg1"/>
              </a:solidFill>
            </a:endParaRP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5-Point Star 3"/>
          <p:cNvSpPr/>
          <p:nvPr/>
        </p:nvSpPr>
        <p:spPr>
          <a:xfrm>
            <a:off x="8153400" y="12192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5-Point Star 4"/>
          <p:cNvSpPr/>
          <p:nvPr/>
        </p:nvSpPr>
        <p:spPr>
          <a:xfrm>
            <a:off x="8458200" y="12192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8229600" y="15240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8534400" y="15240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5-Point Star 7"/>
          <p:cNvSpPr/>
          <p:nvPr/>
        </p:nvSpPr>
        <p:spPr>
          <a:xfrm>
            <a:off x="8382000" y="17526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8763000" y="12192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5-Point Star 9"/>
          <p:cNvSpPr/>
          <p:nvPr/>
        </p:nvSpPr>
        <p:spPr>
          <a:xfrm>
            <a:off x="8686800" y="17526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5-Point Star 10"/>
          <p:cNvSpPr/>
          <p:nvPr/>
        </p:nvSpPr>
        <p:spPr>
          <a:xfrm>
            <a:off x="5562600" y="6096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5-Point Star 11"/>
          <p:cNvSpPr/>
          <p:nvPr/>
        </p:nvSpPr>
        <p:spPr>
          <a:xfrm>
            <a:off x="5486400" y="9144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5-Point Star 12"/>
          <p:cNvSpPr/>
          <p:nvPr/>
        </p:nvSpPr>
        <p:spPr>
          <a:xfrm>
            <a:off x="4114800" y="19812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5-Point Star 13"/>
          <p:cNvSpPr/>
          <p:nvPr/>
        </p:nvSpPr>
        <p:spPr>
          <a:xfrm>
            <a:off x="5181600" y="6096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5-Point Star 14"/>
          <p:cNvSpPr/>
          <p:nvPr/>
        </p:nvSpPr>
        <p:spPr>
          <a:xfrm>
            <a:off x="3657600" y="19812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5-Point Star 15"/>
          <p:cNvSpPr/>
          <p:nvPr/>
        </p:nvSpPr>
        <p:spPr>
          <a:xfrm>
            <a:off x="5181600" y="9144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5-Point Star 16"/>
          <p:cNvSpPr/>
          <p:nvPr/>
        </p:nvSpPr>
        <p:spPr>
          <a:xfrm>
            <a:off x="3886200" y="16764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4267200" y="21336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5-Point Star 18"/>
          <p:cNvSpPr/>
          <p:nvPr/>
        </p:nvSpPr>
        <p:spPr>
          <a:xfrm>
            <a:off x="1219200" y="23622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5-Point Star 19"/>
          <p:cNvSpPr/>
          <p:nvPr/>
        </p:nvSpPr>
        <p:spPr>
          <a:xfrm>
            <a:off x="3962400" y="22098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5-Point Star 20"/>
          <p:cNvSpPr/>
          <p:nvPr/>
        </p:nvSpPr>
        <p:spPr>
          <a:xfrm>
            <a:off x="2286000" y="22860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5-Point Star 21"/>
          <p:cNvSpPr/>
          <p:nvPr/>
        </p:nvSpPr>
        <p:spPr>
          <a:xfrm>
            <a:off x="1676400" y="16764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5-Point Star 22"/>
          <p:cNvSpPr/>
          <p:nvPr/>
        </p:nvSpPr>
        <p:spPr>
          <a:xfrm>
            <a:off x="5410200" y="12954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4" name="Picture 23" descr="C:\Documents and Settings\PGFoukas\Desktop\EDUCATION\P.G.FOUKAS\GERMINAL CENTERS\PHOTOS\Germinal center CD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8550" y="4597400"/>
            <a:ext cx="169545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25" name="TextBox 4"/>
          <p:cNvSpPr txBox="1">
            <a:spLocks noChangeArrowheads="1"/>
          </p:cNvSpPr>
          <p:nvPr/>
        </p:nvSpPr>
        <p:spPr bwMode="auto">
          <a:xfrm>
            <a:off x="7467600" y="6488113"/>
            <a:ext cx="614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CD21</a:t>
            </a:r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 smtClean="0">
              <a:solidFill>
                <a:schemeClr val="bg1"/>
              </a:solidFill>
            </a:endParaRPr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PGFoukas\Desktop\EDUCATION\P.G.FOUKAS\GERMINAL CENTERS\PHOTOS\Germinal center CD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8550" y="4597400"/>
            <a:ext cx="169545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9221" name="TextBox 4"/>
          <p:cNvSpPr txBox="1">
            <a:spLocks noChangeArrowheads="1"/>
          </p:cNvSpPr>
          <p:nvPr/>
        </p:nvSpPr>
        <p:spPr bwMode="auto">
          <a:xfrm>
            <a:off x="7467600" y="6488113"/>
            <a:ext cx="614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CD21</a:t>
            </a:r>
          </a:p>
        </p:txBody>
      </p:sp>
      <p:sp>
        <p:nvSpPr>
          <p:cNvPr id="6" name="Freeform 5"/>
          <p:cNvSpPr/>
          <p:nvPr/>
        </p:nvSpPr>
        <p:spPr>
          <a:xfrm>
            <a:off x="6361113" y="2514600"/>
            <a:ext cx="268287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010400" y="3505200"/>
            <a:ext cx="228600" cy="5334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7848600" y="3276600"/>
            <a:ext cx="496888" cy="2286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696200" y="2438400"/>
            <a:ext cx="381000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26" name="TextBox 9"/>
          <p:cNvSpPr txBox="1">
            <a:spLocks noChangeArrowheads="1"/>
          </p:cNvSpPr>
          <p:nvPr/>
        </p:nvSpPr>
        <p:spPr bwMode="auto">
          <a:xfrm>
            <a:off x="6400800" y="2895600"/>
            <a:ext cx="20681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High endothelial </a:t>
            </a:r>
            <a:r>
              <a:rPr lang="en-US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venules</a:t>
            </a:r>
            <a:endParaRPr lang="en-US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 smtClean="0">
              <a:solidFill>
                <a:schemeClr val="bg1"/>
              </a:solidFill>
            </a:endParaRPr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PGFoukas\Desktop\EDUCATION\P.G.FOUKAS\GERMINAL CENTERS\PHOTOS\Germinal center CD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8550" y="4597400"/>
            <a:ext cx="169545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0245" name="TextBox 4"/>
          <p:cNvSpPr txBox="1">
            <a:spLocks noChangeArrowheads="1"/>
          </p:cNvSpPr>
          <p:nvPr/>
        </p:nvSpPr>
        <p:spPr bwMode="auto">
          <a:xfrm>
            <a:off x="7467600" y="6488113"/>
            <a:ext cx="614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  <a:cs typeface="Times New Roman" pitchFamily="18" charset="0"/>
              </a:rPr>
              <a:t>CD21</a:t>
            </a:r>
          </a:p>
        </p:txBody>
      </p:sp>
      <p:sp>
        <p:nvSpPr>
          <p:cNvPr id="6" name="Freeform 5"/>
          <p:cNvSpPr/>
          <p:nvPr/>
        </p:nvSpPr>
        <p:spPr>
          <a:xfrm>
            <a:off x="6361113" y="2514600"/>
            <a:ext cx="268287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010400" y="3505200"/>
            <a:ext cx="228600" cy="5334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7848600" y="3276600"/>
            <a:ext cx="496888" cy="2286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696200" y="2438400"/>
            <a:ext cx="381000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50" name="TextBox 9"/>
          <p:cNvSpPr txBox="1">
            <a:spLocks noChangeArrowheads="1"/>
          </p:cNvSpPr>
          <p:nvPr/>
        </p:nvSpPr>
        <p:spPr bwMode="auto">
          <a:xfrm>
            <a:off x="6400800" y="2895600"/>
            <a:ext cx="20681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High endothelial </a:t>
            </a:r>
            <a:r>
              <a:rPr lang="en-US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venules</a:t>
            </a:r>
            <a:endParaRPr lang="en-US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629400" y="25908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96000" y="19812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781800" y="22860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077200" y="1905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001000" y="21336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924800" y="2286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57" name="TextBox 17"/>
          <p:cNvSpPr txBox="1">
            <a:spLocks noChangeArrowheads="1"/>
          </p:cNvSpPr>
          <p:nvPr/>
        </p:nvSpPr>
        <p:spPr bwMode="auto">
          <a:xfrm>
            <a:off x="8229600" y="2209800"/>
            <a:ext cx="679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 cells</a:t>
            </a:r>
          </a:p>
        </p:txBody>
      </p:sp>
      <p:sp>
        <p:nvSpPr>
          <p:cNvPr id="10258" name="TextBox 18"/>
          <p:cNvSpPr txBox="1">
            <a:spLocks noChangeArrowheads="1"/>
          </p:cNvSpPr>
          <p:nvPr/>
        </p:nvSpPr>
        <p:spPr bwMode="auto">
          <a:xfrm>
            <a:off x="6400800" y="1752600"/>
            <a:ext cx="6767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 </a:t>
            </a:r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cells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19838" y="0"/>
            <a:ext cx="2824162" cy="3079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10.000 lymphocytes/sec/lymph node</a:t>
            </a: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 smtClean="0">
              <a:solidFill>
                <a:schemeClr val="bg1"/>
              </a:solidFill>
            </a:endParaRPr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PGFoukas\Desktop\EDUCATION\P.G.FOUKAS\GERMINAL CENTERS\PHOTOS\Germinal center CD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8550" y="4597400"/>
            <a:ext cx="169545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0245" name="TextBox 4"/>
          <p:cNvSpPr txBox="1">
            <a:spLocks noChangeArrowheads="1"/>
          </p:cNvSpPr>
          <p:nvPr/>
        </p:nvSpPr>
        <p:spPr bwMode="auto">
          <a:xfrm>
            <a:off x="7467600" y="6488113"/>
            <a:ext cx="614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  <a:cs typeface="Times New Roman" pitchFamily="18" charset="0"/>
              </a:rPr>
              <a:t>CD21</a:t>
            </a:r>
          </a:p>
        </p:txBody>
      </p:sp>
      <p:sp>
        <p:nvSpPr>
          <p:cNvPr id="6" name="Freeform 5"/>
          <p:cNvSpPr/>
          <p:nvPr/>
        </p:nvSpPr>
        <p:spPr>
          <a:xfrm>
            <a:off x="6361113" y="2514600"/>
            <a:ext cx="268287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010400" y="3505200"/>
            <a:ext cx="228600" cy="5334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7848600" y="3276600"/>
            <a:ext cx="496888" cy="2286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696200" y="2438400"/>
            <a:ext cx="381000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50" name="TextBox 9"/>
          <p:cNvSpPr txBox="1">
            <a:spLocks noChangeArrowheads="1"/>
          </p:cNvSpPr>
          <p:nvPr/>
        </p:nvSpPr>
        <p:spPr bwMode="auto">
          <a:xfrm>
            <a:off x="6400800" y="2895600"/>
            <a:ext cx="20681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High endothelial </a:t>
            </a:r>
            <a:r>
              <a:rPr lang="en-US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venules</a:t>
            </a:r>
            <a:endParaRPr lang="en-US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629400" y="25908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96000" y="19812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781800" y="22860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077200" y="1905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001000" y="21336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924800" y="2286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57" name="TextBox 17"/>
          <p:cNvSpPr txBox="1">
            <a:spLocks noChangeArrowheads="1"/>
          </p:cNvSpPr>
          <p:nvPr/>
        </p:nvSpPr>
        <p:spPr bwMode="auto">
          <a:xfrm>
            <a:off x="8229600" y="2209800"/>
            <a:ext cx="679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 cells</a:t>
            </a:r>
          </a:p>
        </p:txBody>
      </p:sp>
      <p:sp>
        <p:nvSpPr>
          <p:cNvPr id="10258" name="TextBox 18"/>
          <p:cNvSpPr txBox="1">
            <a:spLocks noChangeArrowheads="1"/>
          </p:cNvSpPr>
          <p:nvPr/>
        </p:nvSpPr>
        <p:spPr bwMode="auto">
          <a:xfrm>
            <a:off x="6400800" y="1752600"/>
            <a:ext cx="6767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 </a:t>
            </a:r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cells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19838" y="0"/>
            <a:ext cx="2824162" cy="3079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10.000 lymphocytes/sec/lymph node</a:t>
            </a: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2180" y="2438400"/>
            <a:ext cx="604174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 smtClean="0">
              <a:solidFill>
                <a:schemeClr val="bg1"/>
              </a:solidFill>
            </a:endParaRP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PGFoukas\Desktop\EDUCATION\P.G.FOUKAS\GERMINAL CENTERS\PHOTOS\Germinal center CD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8550" y="4597400"/>
            <a:ext cx="169545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1269" name="TextBox 4"/>
          <p:cNvSpPr txBox="1">
            <a:spLocks noChangeArrowheads="1"/>
          </p:cNvSpPr>
          <p:nvPr/>
        </p:nvSpPr>
        <p:spPr bwMode="auto">
          <a:xfrm>
            <a:off x="7467600" y="6488113"/>
            <a:ext cx="614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  <a:cs typeface="Times New Roman" pitchFamily="18" charset="0"/>
              </a:rPr>
              <a:t>CD21</a:t>
            </a:r>
          </a:p>
        </p:txBody>
      </p:sp>
      <p:sp>
        <p:nvSpPr>
          <p:cNvPr id="6" name="Freeform 5"/>
          <p:cNvSpPr/>
          <p:nvPr/>
        </p:nvSpPr>
        <p:spPr>
          <a:xfrm>
            <a:off x="6361113" y="2514600"/>
            <a:ext cx="268287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010400" y="3505200"/>
            <a:ext cx="228600" cy="5334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7848600" y="3276600"/>
            <a:ext cx="496888" cy="2286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696200" y="2438400"/>
            <a:ext cx="381000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274" name="TextBox 9"/>
          <p:cNvSpPr txBox="1">
            <a:spLocks noChangeArrowheads="1"/>
          </p:cNvSpPr>
          <p:nvPr/>
        </p:nvSpPr>
        <p:spPr bwMode="auto">
          <a:xfrm>
            <a:off x="6400800" y="2895600"/>
            <a:ext cx="20681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High endothelial </a:t>
            </a:r>
            <a:r>
              <a:rPr lang="en-US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venules</a:t>
            </a:r>
            <a:endParaRPr lang="en-US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629400" y="25908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96000" y="19812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781800" y="22860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077200" y="1905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001000" y="21336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924800" y="2286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281" name="TextBox 17"/>
          <p:cNvSpPr txBox="1">
            <a:spLocks noChangeArrowheads="1"/>
          </p:cNvSpPr>
          <p:nvPr/>
        </p:nvSpPr>
        <p:spPr bwMode="auto">
          <a:xfrm>
            <a:off x="8229600" y="2209800"/>
            <a:ext cx="679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 cells</a:t>
            </a:r>
          </a:p>
        </p:txBody>
      </p:sp>
      <p:sp>
        <p:nvSpPr>
          <p:cNvPr id="11282" name="TextBox 18"/>
          <p:cNvSpPr txBox="1">
            <a:spLocks noChangeArrowheads="1"/>
          </p:cNvSpPr>
          <p:nvPr/>
        </p:nvSpPr>
        <p:spPr bwMode="auto">
          <a:xfrm>
            <a:off x="6400800" y="1752600"/>
            <a:ext cx="6767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 cells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0"/>
            <a:ext cx="3124200" cy="1541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676400"/>
            <a:ext cx="5562600" cy="4719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457200" y="731838"/>
            <a:ext cx="8229600" cy="5635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Ειδική ανοσιακή απάντηση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217612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967243" y="1292423"/>
            <a:ext cx="766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Χυμική</a:t>
            </a:r>
            <a:endParaRPr lang="en-US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38800" y="1292423"/>
            <a:ext cx="1039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Κυτταρική</a:t>
            </a:r>
            <a:endParaRPr lang="en-US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 smtClean="0">
              <a:solidFill>
                <a:schemeClr val="bg1"/>
              </a:solidFill>
            </a:endParaRP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PGFoukas\Desktop\EDUCATION\P.G.FOUKAS\GERMINAL CENTERS\PHOTOS\Germinal center CD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8550" y="4597400"/>
            <a:ext cx="169545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3317" name="TextBox 4"/>
          <p:cNvSpPr txBox="1">
            <a:spLocks noChangeArrowheads="1"/>
          </p:cNvSpPr>
          <p:nvPr/>
        </p:nvSpPr>
        <p:spPr bwMode="auto">
          <a:xfrm>
            <a:off x="7467600" y="6488113"/>
            <a:ext cx="614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  <a:cs typeface="Times New Roman" pitchFamily="18" charset="0"/>
              </a:rPr>
              <a:t>CD21</a:t>
            </a:r>
          </a:p>
        </p:txBody>
      </p:sp>
      <p:sp>
        <p:nvSpPr>
          <p:cNvPr id="6" name="Freeform 5"/>
          <p:cNvSpPr/>
          <p:nvPr/>
        </p:nvSpPr>
        <p:spPr>
          <a:xfrm>
            <a:off x="6361113" y="2514600"/>
            <a:ext cx="268287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010400" y="3505200"/>
            <a:ext cx="228600" cy="5334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7848600" y="3276600"/>
            <a:ext cx="496888" cy="2286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696200" y="2438400"/>
            <a:ext cx="381000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22" name="TextBox 9"/>
          <p:cNvSpPr txBox="1">
            <a:spLocks noChangeArrowheads="1"/>
          </p:cNvSpPr>
          <p:nvPr/>
        </p:nvSpPr>
        <p:spPr bwMode="auto">
          <a:xfrm>
            <a:off x="6400800" y="2895600"/>
            <a:ext cx="20681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High endothelial </a:t>
            </a:r>
            <a:r>
              <a:rPr lang="en-US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venules</a:t>
            </a:r>
            <a:endParaRPr lang="en-US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629400" y="25908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96000" y="19812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781800" y="22860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077200" y="1905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001000" y="21336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924800" y="2286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29" name="TextBox 17"/>
          <p:cNvSpPr txBox="1">
            <a:spLocks noChangeArrowheads="1"/>
          </p:cNvSpPr>
          <p:nvPr/>
        </p:nvSpPr>
        <p:spPr bwMode="auto">
          <a:xfrm>
            <a:off x="8229600" y="2209800"/>
            <a:ext cx="679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 cells</a:t>
            </a:r>
          </a:p>
        </p:txBody>
      </p:sp>
      <p:sp>
        <p:nvSpPr>
          <p:cNvPr id="13330" name="TextBox 18"/>
          <p:cNvSpPr txBox="1">
            <a:spLocks noChangeArrowheads="1"/>
          </p:cNvSpPr>
          <p:nvPr/>
        </p:nvSpPr>
        <p:spPr bwMode="auto">
          <a:xfrm>
            <a:off x="6400800" y="1752600"/>
            <a:ext cx="6767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 cells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0"/>
            <a:ext cx="3124200" cy="1541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 descr="Fig 6.6a.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2514600" cy="2638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 smtClean="0">
              <a:solidFill>
                <a:schemeClr val="bg1"/>
              </a:solidFill>
            </a:endParaRP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PGFoukas\Desktop\EDUCATION\P.G.FOUKAS\GERMINAL CENTERS\PHOTOS\Germinal center CD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8550" y="4597400"/>
            <a:ext cx="169545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4341" name="TextBox 4"/>
          <p:cNvSpPr txBox="1">
            <a:spLocks noChangeArrowheads="1"/>
          </p:cNvSpPr>
          <p:nvPr/>
        </p:nvSpPr>
        <p:spPr bwMode="auto">
          <a:xfrm>
            <a:off x="7467600" y="6488113"/>
            <a:ext cx="614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  <a:cs typeface="Times New Roman" pitchFamily="18" charset="0"/>
              </a:rPr>
              <a:t>CD21</a:t>
            </a:r>
          </a:p>
        </p:txBody>
      </p:sp>
      <p:sp>
        <p:nvSpPr>
          <p:cNvPr id="6" name="Freeform 5"/>
          <p:cNvSpPr/>
          <p:nvPr/>
        </p:nvSpPr>
        <p:spPr>
          <a:xfrm>
            <a:off x="6361113" y="2514600"/>
            <a:ext cx="268287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010400" y="3505200"/>
            <a:ext cx="228600" cy="5334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7848600" y="3276600"/>
            <a:ext cx="496888" cy="2286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696200" y="2438400"/>
            <a:ext cx="381000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46" name="TextBox 9"/>
          <p:cNvSpPr txBox="1">
            <a:spLocks noChangeArrowheads="1"/>
          </p:cNvSpPr>
          <p:nvPr/>
        </p:nvSpPr>
        <p:spPr bwMode="auto">
          <a:xfrm>
            <a:off x="6400800" y="2895600"/>
            <a:ext cx="20681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High endothelial </a:t>
            </a:r>
            <a:r>
              <a:rPr lang="en-US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venules</a:t>
            </a:r>
            <a:endParaRPr lang="en-US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629400" y="25908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96000" y="19812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781800" y="22860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077200" y="1905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001000" y="21336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924800" y="2286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53" name="TextBox 17"/>
          <p:cNvSpPr txBox="1">
            <a:spLocks noChangeArrowheads="1"/>
          </p:cNvSpPr>
          <p:nvPr/>
        </p:nvSpPr>
        <p:spPr bwMode="auto">
          <a:xfrm>
            <a:off x="8229600" y="2209800"/>
            <a:ext cx="679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 cells</a:t>
            </a:r>
          </a:p>
        </p:txBody>
      </p:sp>
      <p:sp>
        <p:nvSpPr>
          <p:cNvPr id="14354" name="TextBox 18"/>
          <p:cNvSpPr txBox="1">
            <a:spLocks noChangeArrowheads="1"/>
          </p:cNvSpPr>
          <p:nvPr/>
        </p:nvSpPr>
        <p:spPr bwMode="auto">
          <a:xfrm>
            <a:off x="6400800" y="1752600"/>
            <a:ext cx="6767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 cells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0"/>
            <a:ext cx="3124200" cy="1541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 descr="Fig 6.6a.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2514600" cy="2638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Explosion 2 21"/>
          <p:cNvSpPr/>
          <p:nvPr/>
        </p:nvSpPr>
        <p:spPr>
          <a:xfrm>
            <a:off x="6019800" y="21336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Explosion 2 22"/>
          <p:cNvSpPr/>
          <p:nvPr/>
        </p:nvSpPr>
        <p:spPr>
          <a:xfrm>
            <a:off x="6858000" y="22860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Explosion 2 23"/>
          <p:cNvSpPr/>
          <p:nvPr/>
        </p:nvSpPr>
        <p:spPr>
          <a:xfrm>
            <a:off x="4953000" y="18288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Explosion 2 24"/>
          <p:cNvSpPr/>
          <p:nvPr/>
        </p:nvSpPr>
        <p:spPr>
          <a:xfrm>
            <a:off x="4114800" y="11430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Explosion 2 25"/>
          <p:cNvSpPr/>
          <p:nvPr/>
        </p:nvSpPr>
        <p:spPr>
          <a:xfrm>
            <a:off x="2895600" y="9906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 smtClean="0">
              <a:solidFill>
                <a:schemeClr val="bg1"/>
              </a:solidFill>
            </a:endParaRP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PGFoukas\Desktop\EDUCATION\P.G.FOUKAS\GERMINAL CENTERS\PHOTOS\Germinal center CD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8550" y="4597400"/>
            <a:ext cx="169545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4341" name="TextBox 4"/>
          <p:cNvSpPr txBox="1">
            <a:spLocks noChangeArrowheads="1"/>
          </p:cNvSpPr>
          <p:nvPr/>
        </p:nvSpPr>
        <p:spPr bwMode="auto">
          <a:xfrm>
            <a:off x="7467600" y="6488113"/>
            <a:ext cx="614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  <a:cs typeface="Times New Roman" pitchFamily="18" charset="0"/>
              </a:rPr>
              <a:t>CD21</a:t>
            </a:r>
          </a:p>
        </p:txBody>
      </p:sp>
      <p:sp>
        <p:nvSpPr>
          <p:cNvPr id="6" name="Freeform 5"/>
          <p:cNvSpPr/>
          <p:nvPr/>
        </p:nvSpPr>
        <p:spPr>
          <a:xfrm>
            <a:off x="6361113" y="2514600"/>
            <a:ext cx="268287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010400" y="3505200"/>
            <a:ext cx="228600" cy="5334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7848600" y="3276600"/>
            <a:ext cx="496888" cy="2286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696200" y="2438400"/>
            <a:ext cx="381000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46" name="TextBox 9"/>
          <p:cNvSpPr txBox="1">
            <a:spLocks noChangeArrowheads="1"/>
          </p:cNvSpPr>
          <p:nvPr/>
        </p:nvSpPr>
        <p:spPr bwMode="auto">
          <a:xfrm>
            <a:off x="6400800" y="2895600"/>
            <a:ext cx="20681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High endothelial </a:t>
            </a:r>
            <a:r>
              <a:rPr lang="en-US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venules</a:t>
            </a:r>
            <a:endParaRPr lang="en-US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629400" y="25908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96000" y="19812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781800" y="22860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077200" y="1905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001000" y="21336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924800" y="2286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53" name="TextBox 17"/>
          <p:cNvSpPr txBox="1">
            <a:spLocks noChangeArrowheads="1"/>
          </p:cNvSpPr>
          <p:nvPr/>
        </p:nvSpPr>
        <p:spPr bwMode="auto">
          <a:xfrm>
            <a:off x="8229600" y="2209800"/>
            <a:ext cx="679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 cells</a:t>
            </a:r>
          </a:p>
        </p:txBody>
      </p:sp>
      <p:sp>
        <p:nvSpPr>
          <p:cNvPr id="14354" name="TextBox 18"/>
          <p:cNvSpPr txBox="1">
            <a:spLocks noChangeArrowheads="1"/>
          </p:cNvSpPr>
          <p:nvPr/>
        </p:nvSpPr>
        <p:spPr bwMode="auto">
          <a:xfrm>
            <a:off x="6400800" y="1752600"/>
            <a:ext cx="6767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 cells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0"/>
            <a:ext cx="3124200" cy="1541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 descr="Fig 6.6a.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2514600" cy="2638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Explosion 2 21"/>
          <p:cNvSpPr/>
          <p:nvPr/>
        </p:nvSpPr>
        <p:spPr>
          <a:xfrm>
            <a:off x="6019800" y="21336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Explosion 2 22"/>
          <p:cNvSpPr/>
          <p:nvPr/>
        </p:nvSpPr>
        <p:spPr>
          <a:xfrm>
            <a:off x="6858000" y="22860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Explosion 2 23"/>
          <p:cNvSpPr/>
          <p:nvPr/>
        </p:nvSpPr>
        <p:spPr>
          <a:xfrm>
            <a:off x="4953000" y="18288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Explosion 2 24"/>
          <p:cNvSpPr/>
          <p:nvPr/>
        </p:nvSpPr>
        <p:spPr>
          <a:xfrm>
            <a:off x="4114800" y="11430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Explosion 2 25"/>
          <p:cNvSpPr/>
          <p:nvPr/>
        </p:nvSpPr>
        <p:spPr>
          <a:xfrm>
            <a:off x="2895600" y="9906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  <p:pic>
        <p:nvPicPr>
          <p:cNvPr id="28" name="Picture 4" descr="C:\Documents and Settings\PGFoukas\Desktop\UofATHENS\LESSONS\JANEWAY's IMMUNOBIOLOGY\JPEGs\Chapter 02\figure 2-2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71600" y="3124199"/>
            <a:ext cx="4979248" cy="3272263"/>
          </a:xfrm>
          <a:prstGeom prst="rect">
            <a:avLst/>
          </a:prstGeom>
          <a:noFill/>
        </p:spPr>
      </p:pic>
      <p:sp>
        <p:nvSpPr>
          <p:cNvPr id="29" name="Oval 28"/>
          <p:cNvSpPr/>
          <p:nvPr/>
        </p:nvSpPr>
        <p:spPr>
          <a:xfrm>
            <a:off x="5943600" y="1905000"/>
            <a:ext cx="609600" cy="6096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 rot="10800000" flipV="1">
            <a:off x="1981200" y="2057400"/>
            <a:ext cx="3886200" cy="914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6096000" y="2819400"/>
            <a:ext cx="457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 smtClean="0">
              <a:solidFill>
                <a:schemeClr val="bg1"/>
              </a:solidFill>
            </a:endParaRP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PGFoukas\Desktop\EDUCATION\P.G.FOUKAS\GERMINAL CENTERS\PHOTOS\Germinal center CD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8550" y="4597400"/>
            <a:ext cx="169545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5365" name="TextBox 4"/>
          <p:cNvSpPr txBox="1">
            <a:spLocks noChangeArrowheads="1"/>
          </p:cNvSpPr>
          <p:nvPr/>
        </p:nvSpPr>
        <p:spPr bwMode="auto">
          <a:xfrm>
            <a:off x="7467600" y="6488113"/>
            <a:ext cx="614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  <a:cs typeface="Times New Roman" pitchFamily="18" charset="0"/>
              </a:rPr>
              <a:t>CD21</a:t>
            </a:r>
          </a:p>
        </p:txBody>
      </p:sp>
      <p:sp>
        <p:nvSpPr>
          <p:cNvPr id="6" name="Freeform 5"/>
          <p:cNvSpPr/>
          <p:nvPr/>
        </p:nvSpPr>
        <p:spPr>
          <a:xfrm>
            <a:off x="6361113" y="2514600"/>
            <a:ext cx="268287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010400" y="3505200"/>
            <a:ext cx="228600" cy="5334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7848600" y="3276600"/>
            <a:ext cx="496888" cy="2286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696200" y="2438400"/>
            <a:ext cx="381000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70" name="TextBox 9"/>
          <p:cNvSpPr txBox="1">
            <a:spLocks noChangeArrowheads="1"/>
          </p:cNvSpPr>
          <p:nvPr/>
        </p:nvSpPr>
        <p:spPr bwMode="auto">
          <a:xfrm>
            <a:off x="6400800" y="2895600"/>
            <a:ext cx="20681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High endothelial </a:t>
            </a:r>
            <a:r>
              <a:rPr lang="en-US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venules</a:t>
            </a:r>
            <a:endParaRPr lang="en-US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629400" y="25908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96000" y="19812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781800" y="22860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077200" y="1905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001000" y="21336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924800" y="2286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77" name="TextBox 17"/>
          <p:cNvSpPr txBox="1">
            <a:spLocks noChangeArrowheads="1"/>
          </p:cNvSpPr>
          <p:nvPr/>
        </p:nvSpPr>
        <p:spPr bwMode="auto">
          <a:xfrm>
            <a:off x="8229600" y="2209800"/>
            <a:ext cx="679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 cells</a:t>
            </a:r>
          </a:p>
        </p:txBody>
      </p:sp>
      <p:sp>
        <p:nvSpPr>
          <p:cNvPr id="15378" name="TextBox 18"/>
          <p:cNvSpPr txBox="1">
            <a:spLocks noChangeArrowheads="1"/>
          </p:cNvSpPr>
          <p:nvPr/>
        </p:nvSpPr>
        <p:spPr bwMode="auto">
          <a:xfrm>
            <a:off x="6400800" y="1752600"/>
            <a:ext cx="6767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 cells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0"/>
            <a:ext cx="3124200" cy="1541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Explosion 2 21"/>
          <p:cNvSpPr/>
          <p:nvPr/>
        </p:nvSpPr>
        <p:spPr>
          <a:xfrm>
            <a:off x="6019800" y="21336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Explosion 2 22"/>
          <p:cNvSpPr/>
          <p:nvPr/>
        </p:nvSpPr>
        <p:spPr>
          <a:xfrm>
            <a:off x="6858000" y="22860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Explosion 2 23"/>
          <p:cNvSpPr/>
          <p:nvPr/>
        </p:nvSpPr>
        <p:spPr>
          <a:xfrm>
            <a:off x="4953000" y="18288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Explosion 2 24"/>
          <p:cNvSpPr/>
          <p:nvPr/>
        </p:nvSpPr>
        <p:spPr>
          <a:xfrm>
            <a:off x="4114800" y="11430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Explosion 2 25"/>
          <p:cNvSpPr/>
          <p:nvPr/>
        </p:nvSpPr>
        <p:spPr>
          <a:xfrm>
            <a:off x="2895600" y="9906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057400"/>
            <a:ext cx="4800600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9" name="Straight Connector 28"/>
          <p:cNvCxnSpPr/>
          <p:nvPr/>
        </p:nvCxnSpPr>
        <p:spPr>
          <a:xfrm>
            <a:off x="4876800" y="2133600"/>
            <a:ext cx="1066800" cy="6858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5400000">
            <a:off x="4076700" y="4686300"/>
            <a:ext cx="2971800" cy="13716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72200" y="29718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477000" y="32004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172200" y="31242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943600" y="32004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324600" y="32766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 smtClean="0">
              <a:solidFill>
                <a:schemeClr val="bg1"/>
              </a:solidFill>
            </a:endParaRP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PGFoukas\Desktop\EDUCATION\P.G.FOUKAS\GERMINAL CENTERS\PHOTOS\Germinal center CD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8550" y="4597400"/>
            <a:ext cx="169545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5365" name="TextBox 4"/>
          <p:cNvSpPr txBox="1">
            <a:spLocks noChangeArrowheads="1"/>
          </p:cNvSpPr>
          <p:nvPr/>
        </p:nvSpPr>
        <p:spPr bwMode="auto">
          <a:xfrm>
            <a:off x="7467600" y="6488113"/>
            <a:ext cx="614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  <a:cs typeface="Times New Roman" pitchFamily="18" charset="0"/>
              </a:rPr>
              <a:t>CD21</a:t>
            </a:r>
          </a:p>
        </p:txBody>
      </p:sp>
      <p:sp>
        <p:nvSpPr>
          <p:cNvPr id="6" name="Freeform 5"/>
          <p:cNvSpPr/>
          <p:nvPr/>
        </p:nvSpPr>
        <p:spPr>
          <a:xfrm>
            <a:off x="6361113" y="2514600"/>
            <a:ext cx="268287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010400" y="3505200"/>
            <a:ext cx="228600" cy="5334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7848600" y="3276600"/>
            <a:ext cx="496888" cy="2286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696200" y="2438400"/>
            <a:ext cx="381000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70" name="TextBox 9"/>
          <p:cNvSpPr txBox="1">
            <a:spLocks noChangeArrowheads="1"/>
          </p:cNvSpPr>
          <p:nvPr/>
        </p:nvSpPr>
        <p:spPr bwMode="auto">
          <a:xfrm>
            <a:off x="6400800" y="2895600"/>
            <a:ext cx="20681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High endothelial </a:t>
            </a:r>
            <a:r>
              <a:rPr lang="en-US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venules</a:t>
            </a:r>
            <a:endParaRPr lang="en-US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629400" y="25908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96000" y="19812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781800" y="22860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077200" y="1905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001000" y="21336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924800" y="2286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77" name="TextBox 17"/>
          <p:cNvSpPr txBox="1">
            <a:spLocks noChangeArrowheads="1"/>
          </p:cNvSpPr>
          <p:nvPr/>
        </p:nvSpPr>
        <p:spPr bwMode="auto">
          <a:xfrm>
            <a:off x="8229600" y="2209800"/>
            <a:ext cx="679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 cells</a:t>
            </a:r>
          </a:p>
        </p:txBody>
      </p:sp>
      <p:sp>
        <p:nvSpPr>
          <p:cNvPr id="15378" name="TextBox 18"/>
          <p:cNvSpPr txBox="1">
            <a:spLocks noChangeArrowheads="1"/>
          </p:cNvSpPr>
          <p:nvPr/>
        </p:nvSpPr>
        <p:spPr bwMode="auto">
          <a:xfrm>
            <a:off x="6400800" y="1752600"/>
            <a:ext cx="6767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 cells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0"/>
            <a:ext cx="3124200" cy="1541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Explosion 2 21"/>
          <p:cNvSpPr/>
          <p:nvPr/>
        </p:nvSpPr>
        <p:spPr>
          <a:xfrm>
            <a:off x="6019800" y="21336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Explosion 2 22"/>
          <p:cNvSpPr/>
          <p:nvPr/>
        </p:nvSpPr>
        <p:spPr>
          <a:xfrm>
            <a:off x="6858000" y="22860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Explosion 2 23"/>
          <p:cNvSpPr/>
          <p:nvPr/>
        </p:nvSpPr>
        <p:spPr>
          <a:xfrm>
            <a:off x="4953000" y="18288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Explosion 2 24"/>
          <p:cNvSpPr/>
          <p:nvPr/>
        </p:nvSpPr>
        <p:spPr>
          <a:xfrm>
            <a:off x="4114800" y="11430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Explosion 2 25"/>
          <p:cNvSpPr/>
          <p:nvPr/>
        </p:nvSpPr>
        <p:spPr>
          <a:xfrm>
            <a:off x="2895600" y="9906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5029200" y="2514600"/>
            <a:ext cx="990600" cy="381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5400000">
            <a:off x="4533900" y="4152900"/>
            <a:ext cx="2286000" cy="1295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72200" y="29718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477000" y="32004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172200" y="31242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943600" y="32004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324600" y="32766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6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514600"/>
            <a:ext cx="4957763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 smtClean="0">
              <a:solidFill>
                <a:schemeClr val="bg1"/>
              </a:solidFill>
            </a:endParaRP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PGFoukas\Desktop\EDUCATION\P.G.FOUKAS\GERMINAL CENTERS\PHOTOS\Germinal center CD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8550" y="4597400"/>
            <a:ext cx="169545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7467600" y="6488113"/>
            <a:ext cx="614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  <a:cs typeface="Times New Roman" pitchFamily="18" charset="0"/>
              </a:rPr>
              <a:t>CD21</a:t>
            </a:r>
          </a:p>
        </p:txBody>
      </p:sp>
      <p:sp>
        <p:nvSpPr>
          <p:cNvPr id="6" name="Freeform 5"/>
          <p:cNvSpPr/>
          <p:nvPr/>
        </p:nvSpPr>
        <p:spPr>
          <a:xfrm>
            <a:off x="6361113" y="2514600"/>
            <a:ext cx="268287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010400" y="3505200"/>
            <a:ext cx="228600" cy="5334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7848600" y="3276600"/>
            <a:ext cx="496888" cy="2286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696200" y="2438400"/>
            <a:ext cx="381000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394" name="TextBox 9"/>
          <p:cNvSpPr txBox="1">
            <a:spLocks noChangeArrowheads="1"/>
          </p:cNvSpPr>
          <p:nvPr/>
        </p:nvSpPr>
        <p:spPr bwMode="auto">
          <a:xfrm>
            <a:off x="6400800" y="2895600"/>
            <a:ext cx="20681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High endothelial </a:t>
            </a:r>
            <a:r>
              <a:rPr lang="en-US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venules</a:t>
            </a:r>
            <a:endParaRPr lang="en-US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629400" y="25908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96000" y="19812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781800" y="22860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077200" y="1905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001000" y="21336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924800" y="2286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401" name="TextBox 17"/>
          <p:cNvSpPr txBox="1">
            <a:spLocks noChangeArrowheads="1"/>
          </p:cNvSpPr>
          <p:nvPr/>
        </p:nvSpPr>
        <p:spPr bwMode="auto">
          <a:xfrm>
            <a:off x="8229600" y="2209800"/>
            <a:ext cx="679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 cells</a:t>
            </a:r>
          </a:p>
        </p:txBody>
      </p:sp>
      <p:sp>
        <p:nvSpPr>
          <p:cNvPr id="16402" name="TextBox 18"/>
          <p:cNvSpPr txBox="1">
            <a:spLocks noChangeArrowheads="1"/>
          </p:cNvSpPr>
          <p:nvPr/>
        </p:nvSpPr>
        <p:spPr bwMode="auto">
          <a:xfrm>
            <a:off x="6400800" y="1752600"/>
            <a:ext cx="6767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 cells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0"/>
            <a:ext cx="3124200" cy="1541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Explosion 2 21"/>
          <p:cNvSpPr/>
          <p:nvPr/>
        </p:nvSpPr>
        <p:spPr>
          <a:xfrm>
            <a:off x="6019800" y="21336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Explosion 2 22"/>
          <p:cNvSpPr/>
          <p:nvPr/>
        </p:nvSpPr>
        <p:spPr>
          <a:xfrm>
            <a:off x="6858000" y="22860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Explosion 2 23"/>
          <p:cNvSpPr/>
          <p:nvPr/>
        </p:nvSpPr>
        <p:spPr>
          <a:xfrm>
            <a:off x="4953000" y="18288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Explosion 2 24"/>
          <p:cNvSpPr/>
          <p:nvPr/>
        </p:nvSpPr>
        <p:spPr>
          <a:xfrm>
            <a:off x="4114800" y="11430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Explosion 2 25"/>
          <p:cNvSpPr/>
          <p:nvPr/>
        </p:nvSpPr>
        <p:spPr>
          <a:xfrm>
            <a:off x="2895600" y="9906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85800" y="2514600"/>
            <a:ext cx="609600" cy="6096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en-US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h0</a:t>
            </a:r>
            <a:endParaRPr lang="en-US" sz="11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1371600" y="2895600"/>
            <a:ext cx="609600" cy="6096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en-US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h2</a:t>
            </a:r>
            <a:endParaRPr lang="en-US" sz="11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1371600" y="2133600"/>
            <a:ext cx="609600" cy="6096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en-US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h1</a:t>
            </a:r>
            <a:endParaRPr lang="en-US" sz="11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209800" y="2133600"/>
            <a:ext cx="9144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IL2</a:t>
            </a:r>
          </a:p>
          <a:p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IFN-</a:t>
            </a:r>
            <a:r>
              <a:rPr lang="el-GR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γ</a:t>
            </a:r>
          </a:p>
          <a:p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TNF</a:t>
            </a:r>
            <a:endParaRPr lang="en-US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209800" y="2895600"/>
            <a:ext cx="9144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IL-4</a:t>
            </a:r>
          </a:p>
          <a:p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IL-5</a:t>
            </a:r>
            <a:endParaRPr lang="el-GR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IL-10</a:t>
            </a:r>
            <a:endParaRPr lang="en-US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ight Arrow 35"/>
          <p:cNvSpPr/>
          <p:nvPr/>
        </p:nvSpPr>
        <p:spPr>
          <a:xfrm>
            <a:off x="3352800" y="2286000"/>
            <a:ext cx="304800" cy="30480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/>
          <p:cNvSpPr/>
          <p:nvPr/>
        </p:nvSpPr>
        <p:spPr>
          <a:xfrm>
            <a:off x="3352800" y="3048000"/>
            <a:ext cx="304800" cy="30480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733800" y="2209800"/>
            <a:ext cx="5334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IgG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733800" y="2971800"/>
            <a:ext cx="5334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IgE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0" name="Date Placeholder 3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r>
              <a:rPr lang="el-GR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Αυτοάνοσα νοσήματα</a:t>
            </a:r>
            <a:endParaRPr lang="en-US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1600" b="1" dirty="0" smtClean="0">
                <a:latin typeface="Times New Roman" pitchFamily="18" charset="0"/>
                <a:cs typeface="Times New Roman" pitchFamily="18" charset="0"/>
              </a:rPr>
              <a:t>Ορισμός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l-GR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Νοσήματα τα οποία οφείλονται σε ανεπάρκεια των μηχανισμών ανοχής (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tolerance)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 του ανοσολογικού συστήματος έναντι «ίδιων»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(self) 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αντιγόνων (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self-tolerance)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με αποτέλεσμα την επακόλουθη ανοσολογική απόκριση έναντι αντιγόνων του οργανισμού (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self or autologous)</a:t>
            </a:r>
            <a:endParaRPr lang="el-GR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l-GR" sz="1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l-GR" sz="1600" b="1" dirty="0" smtClean="0">
                <a:latin typeface="Times New Roman" pitchFamily="18" charset="0"/>
                <a:cs typeface="Times New Roman" pitchFamily="18" charset="0"/>
              </a:rPr>
              <a:t>Ανοχή (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tolerance): 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η απουσία ανοσολογικής απόκρισης σε αντιγόνα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 σαν αποτέλεσμα αδρανοποίησης ή θανάτου των ειδικών για το αντιγόνο λεμφοκυττάρων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 η οποία επάγεται μετά από έκθεση στο αντιγόνο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Self-</a:t>
            </a:r>
            <a:r>
              <a:rPr lang="en-US" sz="1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Nonself</a:t>
            </a:r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model</a:t>
            </a:r>
            <a:r>
              <a:rPr lang="el-GR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600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Clonal</a:t>
            </a:r>
            <a:r>
              <a:rPr lang="en-US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selection theory, Burnet  F.M</a:t>
            </a:r>
            <a:r>
              <a:rPr lang="en-US" sz="18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.,1959</a:t>
            </a:r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09600" y="1524000"/>
            <a:ext cx="80010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Κάθε λεμφοκύτταρο φέρει στην επιφάνειά του πολυάριθμα αντίγραφα ενός μοναδικού υποδοχέα ειδικό για κάποιο ξένο αντιγόνο</a:t>
            </a:r>
          </a:p>
          <a:p>
            <a:endParaRPr lang="el-GR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2. Αναγνώριση μέσω του επιφανειακού υποδοχέα και ενδοκυττάρια μεταφορά του σήματος αποτελεί το εναρκτήριο γεγονός της ανοσολογικής απάντησης</a:t>
            </a:r>
          </a:p>
          <a:p>
            <a:endParaRPr lang="el-GR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3. Τα λεμφοκύτταρα των οποίων ο επιφανειακός υποδοχέας αναγνωρίζει ίδια (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self) 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αντιγόνα εξαλείφονται πρώιμα στη ζωή 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Self-</a:t>
            </a:r>
            <a:r>
              <a:rPr lang="en-US" sz="1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Nonself</a:t>
            </a:r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model</a:t>
            </a:r>
            <a:r>
              <a:rPr lang="el-GR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600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Clonal</a:t>
            </a:r>
            <a:r>
              <a:rPr lang="en-US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selection theory, Burnet  F.M</a:t>
            </a:r>
            <a:r>
              <a:rPr lang="en-US" sz="18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.,1959</a:t>
            </a:r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09600" y="1524000"/>
            <a:ext cx="80010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Κάθε λεμφοκύτταρο φέρει στην επιφάνειά του πολυάριθμα αντίγραφα ενός μοναδικού υποδοχέα ειδικό για κάποιο ξένο αντιγόνο</a:t>
            </a:r>
          </a:p>
          <a:p>
            <a:endParaRPr lang="el-GR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2. Αναγνώριση μέσω του επιφανειακού υποδοχέα και ενδοκυττάρια μεταφορά του σήματος αποτελεί το εναρκτήριο γεγονός της ανοσολογικής απάντησης</a:t>
            </a:r>
          </a:p>
          <a:p>
            <a:endParaRPr lang="el-GR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3. Τα λεμφοκύτταρα των οποίων ο επιφανειακός υποδοχέας αναγνωρίζει ίδια (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self) 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αντιγόνα εξαλείφονται πρώιμα στη ζωή 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962400"/>
            <a:ext cx="7686675" cy="19906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1057862"/>
            <a:ext cx="4800600" cy="489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Self-</a:t>
            </a:r>
            <a:r>
              <a:rPr lang="en-US" sz="1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Nonself</a:t>
            </a:r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model</a:t>
            </a:r>
            <a:r>
              <a:rPr lang="el-GR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600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Clonal</a:t>
            </a:r>
            <a:r>
              <a:rPr lang="en-US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selection theory, Burnet  F.M</a:t>
            </a:r>
            <a:r>
              <a:rPr lang="en-US" sz="18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.,1959</a:t>
            </a:r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09600" y="1524000"/>
            <a:ext cx="80010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Κάθε λεμφοκύτταρο φέρει στην επιφάνειά του πολυάριθμα αντίγραφα ενός μοναδικού υποδοχέα ειδικό για κάποιο ξένο αντιγόνο</a:t>
            </a:r>
          </a:p>
          <a:p>
            <a:endParaRPr lang="el-GR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2. Αναγνώριση μέσω του επιφανειακού υποδοχέα και ενδοκυττάρια μεταφορά του σήματος αποτελεί το εναρκτήριο γεγονός της ανοσολογικής απάντησης</a:t>
            </a:r>
          </a:p>
          <a:p>
            <a:endParaRPr lang="el-GR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3. Τα λεμφοκύτταρα των οποίων ο επιφανειακός υποδοχέας αναγνωρίζει ίδια (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self) 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αντιγόνα εξαλείφονται πρώιμα στη ζωή 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886200"/>
            <a:ext cx="354330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Self-</a:t>
            </a:r>
            <a:r>
              <a:rPr lang="en-US" sz="1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Nonself</a:t>
            </a:r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model</a:t>
            </a:r>
            <a:r>
              <a:rPr lang="el-GR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600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Clonal</a:t>
            </a:r>
            <a:r>
              <a:rPr lang="en-US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selection theory, Burnet  F.M</a:t>
            </a:r>
            <a:r>
              <a:rPr lang="en-US" sz="18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.,1959</a:t>
            </a:r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09600" y="1524000"/>
            <a:ext cx="80010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Κάθε λεμφοκύτταρο φέρει στην επιφάνειά του πολυάριθμα αντίγραφα ενός μοναδικού υποδοχέα ειδικό για κάποιο ξένο αντιγόνο</a:t>
            </a:r>
          </a:p>
          <a:p>
            <a:endParaRPr lang="el-GR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2. Αναγνώριση μέσω του επιφανειακού υποδοχέα και ενδοκυττάρια μεταφορά του σήματος αποτελεί το εναρκτήριο γεγονός της ανοσολογικής απάντησης</a:t>
            </a:r>
          </a:p>
          <a:p>
            <a:endParaRPr lang="el-GR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3. Τα λεμφοκύτταρα των οποίων ο επιφανειακός υποδοχέας αναγνωρίζει ίδια (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self) 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αντιγόνα εξαλείφονται πρώιμα στη ζωή 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886200"/>
            <a:ext cx="354330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048000" y="5181600"/>
            <a:ext cx="2133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667000" y="5257800"/>
            <a:ext cx="28440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Μεταλλάξεις στα Β λεμφοκύτταρα</a:t>
            </a:r>
            <a:endParaRPr lang="en-US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5450" y="3352800"/>
            <a:ext cx="3638550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Self-</a:t>
            </a:r>
            <a:r>
              <a:rPr lang="en-US" sz="1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Nonself</a:t>
            </a:r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model</a:t>
            </a:r>
            <a:r>
              <a:rPr lang="el-GR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600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Clonal</a:t>
            </a:r>
            <a:r>
              <a:rPr lang="en-US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selection theory, Burnet  F.M</a:t>
            </a:r>
            <a:r>
              <a:rPr lang="en-US" sz="18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.,1959</a:t>
            </a:r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5075" y="1966913"/>
            <a:ext cx="413385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Infectious-</a:t>
            </a:r>
            <a:r>
              <a:rPr lang="en-US" sz="1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Nonself</a:t>
            </a:r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model</a:t>
            </a:r>
            <a:r>
              <a:rPr lang="el-GR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6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Janeway</a:t>
            </a:r>
            <a:r>
              <a:rPr lang="en-US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C.A. </a:t>
            </a:r>
            <a:r>
              <a:rPr lang="en-US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Cold Spring Harbor </a:t>
            </a:r>
            <a:r>
              <a:rPr lang="en-US" sz="1600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Symp</a:t>
            </a:r>
            <a:r>
              <a:rPr lang="en-US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Quant. Biol. 54, 1, </a:t>
            </a:r>
            <a:r>
              <a:rPr lang="en-US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1989</a:t>
            </a:r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2098217"/>
            <a:ext cx="5715000" cy="2434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Infectious-</a:t>
            </a:r>
            <a:r>
              <a:rPr lang="en-US" sz="1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Nonself</a:t>
            </a:r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model</a:t>
            </a:r>
            <a:r>
              <a:rPr lang="el-GR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6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Janeway</a:t>
            </a:r>
            <a:r>
              <a:rPr lang="en-US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C.A. </a:t>
            </a:r>
            <a:r>
              <a:rPr lang="en-US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Cold Spring Harbor </a:t>
            </a:r>
            <a:r>
              <a:rPr lang="en-US" sz="1600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Symp</a:t>
            </a:r>
            <a:r>
              <a:rPr lang="en-US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Quant. Biol. 54, 1, </a:t>
            </a:r>
            <a:r>
              <a:rPr lang="en-US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1989</a:t>
            </a:r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2098217"/>
            <a:ext cx="5715000" cy="2434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14400" y="4876800"/>
            <a:ext cx="68244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PPR’s (</a:t>
            </a:r>
            <a:r>
              <a:rPr lang="en-US" sz="1600" u="sng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attern </a:t>
            </a:r>
            <a:r>
              <a:rPr lang="en-US" sz="1600" u="sng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ecognition </a:t>
            </a:r>
            <a:r>
              <a:rPr lang="en-US" sz="1600" u="sng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eceptors) recognize PAMP’s (</a:t>
            </a:r>
            <a:r>
              <a:rPr lang="en-US" sz="1600" u="sng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athogen-</a:t>
            </a:r>
            <a:r>
              <a:rPr lang="en-US" sz="1600" u="sng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ssociated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Molecular </a:t>
            </a:r>
            <a:r>
              <a:rPr lang="en-US" sz="1600" u="sng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atterns) on bacteria, allowing APC’s to discriminate between 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infectious-</a:t>
            </a:r>
            <a:r>
              <a:rPr lang="en-US" sz="1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nonself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” and “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noninfectious-self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”.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Danger model</a:t>
            </a:r>
            <a:r>
              <a:rPr lang="el-GR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600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Matzinger</a:t>
            </a:r>
            <a:r>
              <a:rPr lang="en-US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P.  </a:t>
            </a:r>
            <a:r>
              <a:rPr lang="en-US" sz="1600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Annu</a:t>
            </a:r>
            <a:r>
              <a:rPr lang="en-US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Rev. </a:t>
            </a:r>
            <a:r>
              <a:rPr lang="en-US" sz="1600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Immunol</a:t>
            </a:r>
            <a:r>
              <a:rPr lang="en-US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12, 991, 1994</a:t>
            </a:r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6413" y="1800225"/>
            <a:ext cx="5591175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1447800" y="4419600"/>
            <a:ext cx="8382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Danger model</a:t>
            </a:r>
            <a:r>
              <a:rPr lang="el-GR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600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Matzinger</a:t>
            </a:r>
            <a:r>
              <a:rPr lang="en-US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P.  </a:t>
            </a:r>
            <a:r>
              <a:rPr lang="en-US" sz="1600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Annu</a:t>
            </a:r>
            <a:r>
              <a:rPr lang="en-US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Rev. </a:t>
            </a:r>
            <a:r>
              <a:rPr lang="en-US" sz="1600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Immunol</a:t>
            </a:r>
            <a:r>
              <a:rPr lang="en-US" sz="16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12, 991, 1994</a:t>
            </a:r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6413" y="1800225"/>
            <a:ext cx="5591175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1447800" y="4419600"/>
            <a:ext cx="8382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514600" y="5257800"/>
            <a:ext cx="60099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Exogenous</a:t>
            </a:r>
          </a:p>
          <a:p>
            <a:r>
              <a:rPr lang="en-US" sz="1600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Endogenous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 DNA, RNA, heat shock proteins, IFN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α,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IL1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β,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CD40-L….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Infectious-</a:t>
            </a:r>
            <a:r>
              <a:rPr lang="en-US" sz="1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Nonself</a:t>
            </a:r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model </a:t>
            </a:r>
            <a:r>
              <a:rPr lang="en-US" sz="18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vs</a:t>
            </a:r>
            <a:r>
              <a:rPr lang="el-GR" sz="1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Danger model</a:t>
            </a:r>
            <a:endParaRPr lang="en-US" sz="1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295400"/>
            <a:ext cx="3557588" cy="207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295400"/>
            <a:ext cx="3810000" cy="1622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5105400" y="2971800"/>
            <a:ext cx="304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143000" y="3810000"/>
            <a:ext cx="6734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Άσκηση</a:t>
            </a:r>
            <a:r>
              <a:rPr lang="en-US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Τι προβλέπουν τα 2 μοντέλα για τα μοσχεύματα και την εγκυμοσύνη?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Infectious-</a:t>
            </a:r>
            <a:r>
              <a:rPr lang="en-US" sz="1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Nonself</a:t>
            </a:r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model </a:t>
            </a:r>
            <a:r>
              <a:rPr lang="en-US" sz="18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vs</a:t>
            </a:r>
            <a:r>
              <a:rPr lang="el-GR" sz="1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Danger model</a:t>
            </a:r>
            <a:endParaRPr lang="en-US" sz="1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295400"/>
            <a:ext cx="3557588" cy="207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295400"/>
            <a:ext cx="3810000" cy="1622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5105400" y="2971800"/>
            <a:ext cx="304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143000" y="3810000"/>
            <a:ext cx="6734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Άσκηση</a:t>
            </a:r>
            <a:r>
              <a:rPr lang="en-US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Τι προβλέπουν τα 2 μοντέλα για τα μοσχεύματα και την εγκυμοσύνη?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1295400" y="4648200"/>
            <a:ext cx="456406" cy="7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>
            <a:off x="7086600" y="4647406"/>
            <a:ext cx="456406" cy="7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0" y="4953000"/>
            <a:ext cx="31191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Κανένα δεν οφείλει να απορριφθεί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6439" y="4953000"/>
            <a:ext cx="18793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Τα έμβρυα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 όχι</a:t>
            </a:r>
          </a:p>
          <a:p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Τα μοσχεύματα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 ναι 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9107" y="1143000"/>
            <a:ext cx="5583064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048000" y="6276201"/>
            <a:ext cx="5620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 smtClean="0">
                <a:latin typeface="Times New Roman" pitchFamily="18" charset="0"/>
                <a:cs typeface="Times New Roman" pitchFamily="18" charset="0"/>
              </a:rPr>
              <a:t>Matzinger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 P. The Danger Model: A Renewed </a:t>
            </a:r>
            <a:r>
              <a:rPr lang="en-US" sz="1200" i="1" dirty="0" err="1" smtClean="0">
                <a:latin typeface="Times New Roman" pitchFamily="18" charset="0"/>
                <a:cs typeface="Times New Roman" pitchFamily="18" charset="0"/>
              </a:rPr>
              <a:t>Sence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 of Self, Science(2002);296:301-305</a:t>
            </a:r>
            <a:endParaRPr lang="en-US" sz="12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7620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  <p:pic>
        <p:nvPicPr>
          <p:cNvPr id="4" name="Picture 2" descr="figure 1-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533400"/>
            <a:ext cx="3962400" cy="5967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685800"/>
            <a:ext cx="5562600" cy="5844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495800" y="6477000"/>
            <a:ext cx="3249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>
                <a:latin typeface="Times New Roman" pitchFamily="18" charset="0"/>
                <a:cs typeface="Times New Roman" pitchFamily="18" charset="0"/>
              </a:rPr>
              <a:t>Markiewski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 MM et al. Am J </a:t>
            </a:r>
            <a:r>
              <a:rPr lang="en-US" sz="1400" i="1" dirty="0" err="1" smtClean="0">
                <a:latin typeface="Times New Roman" pitchFamily="18" charset="0"/>
                <a:cs typeface="Times New Roman" pitchFamily="18" charset="0"/>
              </a:rPr>
              <a:t>Pathol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 (2007)</a:t>
            </a:r>
            <a:endParaRPr lang="en-US" sz="14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29/03/2012</a:t>
            </a:r>
            <a:endParaRPr lang="en-US"/>
          </a:p>
        </p:txBody>
      </p:sp>
      <p:pic>
        <p:nvPicPr>
          <p:cNvPr id="4" name="Picture 2" descr="figure 2-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609600"/>
            <a:ext cx="8229600" cy="565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1641</TotalTime>
  <Words>1027</Words>
  <Application>Microsoft Office PowerPoint</Application>
  <PresentationFormat>On-screen Show (4:3)</PresentationFormat>
  <Paragraphs>289</Paragraphs>
  <Slides>69</Slides>
  <Notes>69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0" baseType="lpstr">
      <vt:lpstr>Office Theme</vt:lpstr>
      <vt:lpstr>Βασικές αρχές ανοσολογίας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Αναγνώριση των αντιγόνων από τα Β και Τ λεμφοκύτταρα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Self-Nonself model (Clonal selection theory, Burnet  F.M.,1959)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Αντιδραστική λεμφοζιδιακή υπερπλασία</vt:lpstr>
      <vt:lpstr>Αντιδραστική λεμφοζιδιακή υπερπλασία</vt:lpstr>
      <vt:lpstr>Αντιδραστική λεμφοζιδιακή υπερπλασία</vt:lpstr>
      <vt:lpstr>Αντιδραστική λεμφοζιδιακή υπερπλασία</vt:lpstr>
      <vt:lpstr>Αντιδραστική λεμφοζιδιακή υπερπλασία</vt:lpstr>
      <vt:lpstr>Αντιδραστική λεμφοζιδιακή υπερπλασία</vt:lpstr>
      <vt:lpstr>Αντιδραστική λεμφοζιδιακή υπερπλασία</vt:lpstr>
      <vt:lpstr>Αντιδραστική λεμφοζιδιακή υπερπλασία</vt:lpstr>
      <vt:lpstr>Αντιδραστική λεμφοζιδιακή υπερπλασία</vt:lpstr>
      <vt:lpstr>Αντιδραστική λεμφοζιδιακή υπερπλασία</vt:lpstr>
      <vt:lpstr>Αντιδραστική λεμφοζιδιακή υπερπλασία</vt:lpstr>
      <vt:lpstr>Αντιδραστική λεμφοζιδιακή υπερπλασία</vt:lpstr>
      <vt:lpstr>Αντιδραστική λεμφοζιδιακή υπερπλασία</vt:lpstr>
      <vt:lpstr>Slide 56</vt:lpstr>
      <vt:lpstr>Αυτοάνοσα νοσήματα</vt:lpstr>
      <vt:lpstr>Self-Nonself model (Clonal selection theory, Burnet  F.M.,1959)</vt:lpstr>
      <vt:lpstr>Self-Nonself model (Clonal selection theory, Burnet  F.M.,1959)</vt:lpstr>
      <vt:lpstr>Self-Nonself model (Clonal selection theory, Burnet  F.M.,1959)</vt:lpstr>
      <vt:lpstr>Self-Nonself model (Clonal selection theory, Burnet  F.M.,1959)</vt:lpstr>
      <vt:lpstr>Self-Nonself model (Clonal selection theory, Burnet  F.M.,1959)</vt:lpstr>
      <vt:lpstr>Infectious-Nonself model (Janeway C.A. Cold Spring Harbor Symp. Quant. Biol. 54, 1, 1989)</vt:lpstr>
      <vt:lpstr>Infectious-Nonself model (Janeway C.A. Cold Spring Harbor Symp. Quant. Biol. 54, 1, 1989)</vt:lpstr>
      <vt:lpstr>Danger model (Matzinger P.  Annu. Rev. Immunol. 12, 991, 1994)</vt:lpstr>
      <vt:lpstr>Danger model (Matzinger P.  Annu. Rev. Immunol. 12, 991, 1994)</vt:lpstr>
      <vt:lpstr>Infectious-Nonself model vs Danger model</vt:lpstr>
      <vt:lpstr>Infectious-Nonself model vs Danger model</vt:lpstr>
      <vt:lpstr>Slide 69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 </dc:creator>
  <cp:lastModifiedBy> </cp:lastModifiedBy>
  <cp:revision>106</cp:revision>
  <dcterms:created xsi:type="dcterms:W3CDTF">2007-10-28T08:17:10Z</dcterms:created>
  <dcterms:modified xsi:type="dcterms:W3CDTF">2012-03-29T07:16:06Z</dcterms:modified>
</cp:coreProperties>
</file>