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378D8-0D3F-4E17-8CC2-785EFC208E57}" type="datetimeFigureOut">
              <a:rPr lang="fr-CH" smtClean="0"/>
              <a:pPr/>
              <a:t>17.05.2019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276A1-B448-4A0E-9AEE-DCA6E153768C}" type="slidenum">
              <a:rPr lang="fr-CH" smtClean="0"/>
              <a:pPr/>
              <a:t>‹N°›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5/17/2019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b="1" dirty="0" err="1" smtClean="0"/>
              <a:t>Among</a:t>
            </a:r>
            <a:r>
              <a:rPr lang="fr-CH" b="1" dirty="0" smtClean="0"/>
              <a:t> the </a:t>
            </a:r>
            <a:r>
              <a:rPr lang="fr-CH" b="1" dirty="0" err="1" smtClean="0"/>
              <a:t>different</a:t>
            </a:r>
            <a:r>
              <a:rPr lang="fr-CH" b="1" dirty="0" smtClean="0"/>
              <a:t> </a:t>
            </a:r>
            <a:r>
              <a:rPr lang="fr-CH" b="1" dirty="0" err="1" smtClean="0"/>
              <a:t>steps</a:t>
            </a:r>
            <a:r>
              <a:rPr lang="fr-CH" b="1" dirty="0" smtClean="0"/>
              <a:t> of the cancer-</a:t>
            </a:r>
            <a:r>
              <a:rPr lang="fr-CH" b="1" dirty="0" err="1" smtClean="0"/>
              <a:t>immunity</a:t>
            </a:r>
            <a:r>
              <a:rPr lang="fr-CH" b="1" dirty="0" smtClean="0"/>
              <a:t> </a:t>
            </a:r>
            <a:r>
              <a:rPr lang="fr-CH" b="1" smtClean="0"/>
              <a:t>cycle….</a:t>
            </a:r>
            <a:endParaRPr lang="fr-CH" b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11</a:t>
            </a:fld>
            <a:endParaRPr lang="fr-CH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b="1" dirty="0" err="1" smtClean="0"/>
              <a:t>Among</a:t>
            </a:r>
            <a:r>
              <a:rPr lang="fr-CH" b="1" dirty="0" smtClean="0"/>
              <a:t> the </a:t>
            </a:r>
            <a:r>
              <a:rPr lang="fr-CH" b="1" dirty="0" err="1" smtClean="0"/>
              <a:t>different</a:t>
            </a:r>
            <a:r>
              <a:rPr lang="fr-CH" b="1" dirty="0" smtClean="0"/>
              <a:t> </a:t>
            </a:r>
            <a:r>
              <a:rPr lang="fr-CH" b="1" dirty="0" err="1" smtClean="0"/>
              <a:t>steps</a:t>
            </a:r>
            <a:r>
              <a:rPr lang="fr-CH" b="1" dirty="0" smtClean="0"/>
              <a:t> of the cancer-</a:t>
            </a:r>
            <a:r>
              <a:rPr lang="fr-CH" b="1" dirty="0" err="1" smtClean="0"/>
              <a:t>immunity</a:t>
            </a:r>
            <a:r>
              <a:rPr lang="fr-CH" b="1" dirty="0" smtClean="0"/>
              <a:t> </a:t>
            </a:r>
            <a:r>
              <a:rPr lang="fr-CH" b="1" smtClean="0"/>
              <a:t>cycle….</a:t>
            </a:r>
            <a:endParaRPr lang="fr-CH" b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12</a:t>
            </a:fld>
            <a:endParaRPr lang="fr-CH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b="1" dirty="0" err="1" smtClean="0"/>
              <a:t>Among</a:t>
            </a:r>
            <a:r>
              <a:rPr lang="fr-CH" b="1" dirty="0" smtClean="0"/>
              <a:t> the </a:t>
            </a:r>
            <a:r>
              <a:rPr lang="fr-CH" b="1" dirty="0" err="1" smtClean="0"/>
              <a:t>different</a:t>
            </a:r>
            <a:r>
              <a:rPr lang="fr-CH" b="1" dirty="0" smtClean="0"/>
              <a:t> </a:t>
            </a:r>
            <a:r>
              <a:rPr lang="fr-CH" b="1" dirty="0" err="1" smtClean="0"/>
              <a:t>steps</a:t>
            </a:r>
            <a:r>
              <a:rPr lang="fr-CH" b="1" dirty="0" smtClean="0"/>
              <a:t> of the cancer-</a:t>
            </a:r>
            <a:r>
              <a:rPr lang="fr-CH" b="1" dirty="0" err="1" smtClean="0"/>
              <a:t>immunity</a:t>
            </a:r>
            <a:r>
              <a:rPr lang="fr-CH" b="1" dirty="0" smtClean="0"/>
              <a:t> </a:t>
            </a:r>
            <a:r>
              <a:rPr lang="fr-CH" b="1" smtClean="0"/>
              <a:t>cycle….</a:t>
            </a:r>
            <a:endParaRPr lang="fr-CH" b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13</a:t>
            </a:fld>
            <a:endParaRPr lang="fr-CH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step number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ata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these studies provide evidence that …..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PROVIDES ALSO further support for the idea that mutation-associated </a:t>
            </a:r>
            <a:r>
              <a:rPr lang="en-US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neoantigen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recognition is an important component of the endogenous antitumor immune response.</a:t>
            </a:r>
            <a:endParaRPr lang="fr-CH" b="1" dirty="0" smtClean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14</a:t>
            </a:fld>
            <a:endParaRPr lang="fr-CH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b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15</a:t>
            </a:fld>
            <a:endParaRPr lang="fr-CH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b="1" dirty="0" err="1" smtClean="0"/>
              <a:t>We</a:t>
            </a:r>
            <a:r>
              <a:rPr lang="fr-CH" b="1" dirty="0" smtClean="0"/>
              <a:t> </a:t>
            </a:r>
            <a:r>
              <a:rPr lang="fr-CH" b="1" dirty="0" err="1" smtClean="0"/>
              <a:t>can</a:t>
            </a:r>
            <a:r>
              <a:rPr lang="fr-CH" b="1" dirty="0" smtClean="0"/>
              <a:t> use </a:t>
            </a:r>
            <a:r>
              <a:rPr lang="fr-CH" b="1" dirty="0" err="1" smtClean="0"/>
              <a:t>these</a:t>
            </a:r>
            <a:r>
              <a:rPr lang="fr-CH" b="1" dirty="0" smtClean="0"/>
              <a:t> </a:t>
            </a:r>
            <a:r>
              <a:rPr lang="fr-CH" b="1" dirty="0" err="1" smtClean="0"/>
              <a:t>different</a:t>
            </a:r>
            <a:r>
              <a:rPr lang="fr-CH" b="1" dirty="0" smtClean="0"/>
              <a:t> </a:t>
            </a:r>
            <a:r>
              <a:rPr lang="fr-CH" b="1" dirty="0" err="1" smtClean="0"/>
              <a:t>platforms</a:t>
            </a:r>
            <a:r>
              <a:rPr lang="fr-CH" b="1" dirty="0" smtClean="0"/>
              <a:t> in </a:t>
            </a:r>
            <a:r>
              <a:rPr lang="fr-CH" b="1" dirty="0" err="1" smtClean="0"/>
              <a:t>order</a:t>
            </a:r>
            <a:r>
              <a:rPr lang="fr-CH" b="1" dirty="0" smtClean="0"/>
              <a:t> to </a:t>
            </a:r>
            <a:r>
              <a:rPr lang="fr-CH" b="1" dirty="0" err="1" smtClean="0"/>
              <a:t>determine</a:t>
            </a:r>
            <a:r>
              <a:rPr lang="fr-CH" b="1" dirty="0" smtClean="0"/>
              <a:t> </a:t>
            </a:r>
            <a:r>
              <a:rPr lang="fr-CH" b="1" dirty="0" err="1" smtClean="0"/>
              <a:t>whether</a:t>
            </a:r>
            <a:r>
              <a:rPr lang="fr-CH" b="1" dirty="0" smtClean="0"/>
              <a:t> a </a:t>
            </a:r>
            <a:r>
              <a:rPr lang="fr-CH" b="1" dirty="0" err="1" smtClean="0"/>
              <a:t>tumor</a:t>
            </a:r>
            <a:r>
              <a:rPr lang="fr-CH" b="1" dirty="0" smtClean="0"/>
              <a:t> </a:t>
            </a:r>
            <a:r>
              <a:rPr lang="fr-CH" b="1" dirty="0" err="1" smtClean="0"/>
              <a:t>belongs</a:t>
            </a:r>
            <a:r>
              <a:rPr lang="fr-CH" b="1" dirty="0" smtClean="0"/>
              <a:t> to one of the 3 main cancer-immune </a:t>
            </a:r>
            <a:r>
              <a:rPr lang="fr-CH" b="1" dirty="0" err="1" smtClean="0"/>
              <a:t>phenotypes</a:t>
            </a:r>
            <a:r>
              <a:rPr lang="fr-CH" b="1" dirty="0" smtClean="0"/>
              <a:t>: </a:t>
            </a:r>
            <a:endParaRPr lang="fr-CH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16</a:t>
            </a:fld>
            <a:endParaRPr lang="fr-CH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b="1" u="sng" dirty="0" err="1" smtClean="0">
                <a:solidFill>
                  <a:srgbClr val="C00000"/>
                </a:solidFill>
              </a:rPr>
              <a:t>Inflamed</a:t>
            </a:r>
            <a:r>
              <a:rPr lang="fr-CH" b="1" u="sng" baseline="0" dirty="0" smtClean="0">
                <a:solidFill>
                  <a:srgbClr val="C00000"/>
                </a:solidFill>
              </a:rPr>
              <a:t> </a:t>
            </a:r>
            <a:r>
              <a:rPr lang="fr-CH" b="1" u="sng" baseline="0" dirty="0" err="1" smtClean="0">
                <a:solidFill>
                  <a:srgbClr val="C00000"/>
                </a:solidFill>
              </a:rPr>
              <a:t>tumors</a:t>
            </a:r>
            <a:r>
              <a:rPr lang="fr-CH" b="1" u="sng" baseline="0" dirty="0" smtClean="0">
                <a:solidFill>
                  <a:srgbClr val="C00000"/>
                </a:solidFill>
              </a:rPr>
              <a:t> </a:t>
            </a:r>
            <a:r>
              <a:rPr lang="fr-CH" b="1" baseline="0" dirty="0" err="1" smtClean="0"/>
              <a:t>with</a:t>
            </a:r>
            <a:r>
              <a:rPr lang="fr-CH" b="1" baseline="0" dirty="0" smtClean="0"/>
              <a:t> infiltration and expansion of CD8+ T </a:t>
            </a:r>
            <a:r>
              <a:rPr lang="fr-CH" b="1" baseline="0" dirty="0" err="1" smtClean="0"/>
              <a:t>cells</a:t>
            </a:r>
            <a:r>
              <a:rPr lang="fr-CH" b="1" baseline="0" dirty="0" smtClean="0"/>
              <a:t>, production of </a:t>
            </a:r>
            <a:r>
              <a:rPr lang="fr-CH" b="1" baseline="0" dirty="0" err="1" smtClean="0"/>
              <a:t>chemokines</a:t>
            </a:r>
            <a:r>
              <a:rPr lang="fr-CH" b="1" baseline="0" dirty="0" smtClean="0"/>
              <a:t> and IFN </a:t>
            </a:r>
            <a:r>
              <a:rPr lang="fr-CH" b="1" baseline="0" dirty="0" err="1" smtClean="0"/>
              <a:t>signaling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which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induces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tolerance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through</a:t>
            </a:r>
            <a:r>
              <a:rPr lang="fr-CH" b="1" baseline="0" dirty="0" smtClean="0"/>
              <a:t> the expression of PD-L1 and IDO</a:t>
            </a:r>
          </a:p>
          <a:p>
            <a:endParaRPr lang="fr-CH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17</a:t>
            </a:fld>
            <a:endParaRPr lang="fr-CH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b="1" u="sng" dirty="0" smtClean="0"/>
              <a:t>Immuno-</a:t>
            </a:r>
            <a:r>
              <a:rPr lang="fr-CH" b="1" u="sng" dirty="0" err="1" smtClean="0"/>
              <a:t>excluded</a:t>
            </a:r>
            <a:r>
              <a:rPr lang="fr-CH" b="1" u="sng" dirty="0" smtClean="0"/>
              <a:t> </a:t>
            </a:r>
            <a:r>
              <a:rPr lang="fr-CH" b="1" u="sng" dirty="0" err="1" smtClean="0"/>
              <a:t>tumors</a:t>
            </a:r>
            <a:r>
              <a:rPr lang="fr-CH" b="1" u="sng" baseline="0" dirty="0" smtClean="0"/>
              <a:t> </a:t>
            </a:r>
            <a:r>
              <a:rPr lang="fr-CH" b="1" u="none" baseline="0" dirty="0" err="1" smtClean="0"/>
              <a:t>with</a:t>
            </a:r>
            <a:r>
              <a:rPr lang="fr-CH" b="1" u="none" baseline="0" dirty="0" smtClean="0"/>
              <a:t> </a:t>
            </a:r>
            <a:r>
              <a:rPr lang="fr-CH" b="1" u="none" baseline="0" dirty="0" err="1" smtClean="0"/>
              <a:t>many</a:t>
            </a:r>
            <a:r>
              <a:rPr lang="fr-CH" b="1" u="none" baseline="0" dirty="0" smtClean="0"/>
              <a:t> CD8+ </a:t>
            </a:r>
            <a:r>
              <a:rPr lang="fr-CH" b="1" u="none" baseline="0" dirty="0" err="1" smtClean="0"/>
              <a:t>cells</a:t>
            </a:r>
            <a:r>
              <a:rPr lang="fr-CH" b="1" u="none" baseline="0" dirty="0" smtClean="0"/>
              <a:t> in the </a:t>
            </a:r>
            <a:r>
              <a:rPr lang="fr-CH" b="1" u="none" baseline="0" dirty="0" err="1" smtClean="0"/>
              <a:t>tumor</a:t>
            </a:r>
            <a:r>
              <a:rPr lang="fr-CH" b="1" u="none" baseline="0" dirty="0" smtClean="0"/>
              <a:t> stroma but </a:t>
            </a:r>
            <a:r>
              <a:rPr lang="fr-CH" b="1" u="none" baseline="0" dirty="0" err="1" smtClean="0"/>
              <a:t>with</a:t>
            </a:r>
            <a:r>
              <a:rPr lang="fr-CH" b="1" u="none" baseline="0" dirty="0" smtClean="0"/>
              <a:t> rare </a:t>
            </a:r>
            <a:r>
              <a:rPr lang="fr-CH" b="1" u="none" baseline="0" dirty="0" err="1" smtClean="0"/>
              <a:t>cells</a:t>
            </a:r>
            <a:r>
              <a:rPr lang="fr-CH" b="1" u="none" baseline="0" dirty="0" smtClean="0"/>
              <a:t> </a:t>
            </a:r>
            <a:r>
              <a:rPr lang="fr-CH" b="1" u="none" baseline="0" dirty="0" err="1" smtClean="0"/>
              <a:t>infiltrating</a:t>
            </a:r>
            <a:r>
              <a:rPr lang="fr-CH" b="1" u="none" baseline="0" dirty="0" smtClean="0"/>
              <a:t> </a:t>
            </a:r>
            <a:r>
              <a:rPr lang="fr-CH" b="1" u="none" baseline="0" dirty="0" err="1" smtClean="0"/>
              <a:t>tumor</a:t>
            </a:r>
            <a:r>
              <a:rPr lang="fr-CH" b="1" u="none" baseline="0" dirty="0" smtClean="0"/>
              <a:t> </a:t>
            </a:r>
            <a:r>
              <a:rPr lang="fr-CH" b="1" u="none" baseline="0" dirty="0" err="1" smtClean="0"/>
              <a:t>islands</a:t>
            </a:r>
            <a:endParaRPr lang="fr-CH" b="1" u="non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18</a:t>
            </a:fld>
            <a:endParaRPr lang="fr-CH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b="1" u="sng" dirty="0" smtClean="0"/>
              <a:t>Immuno-</a:t>
            </a:r>
            <a:r>
              <a:rPr lang="fr-CH" b="1" u="sng" dirty="0" err="1" smtClean="0"/>
              <a:t>desert</a:t>
            </a:r>
            <a:r>
              <a:rPr lang="fr-CH" b="1" u="sng" dirty="0" smtClean="0"/>
              <a:t> </a:t>
            </a:r>
            <a:r>
              <a:rPr lang="fr-CH" b="1" u="sng" dirty="0" err="1" smtClean="0"/>
              <a:t>tumors</a:t>
            </a:r>
            <a:r>
              <a:rPr lang="fr-CH" b="1" u="sng" dirty="0" smtClean="0"/>
              <a:t> </a:t>
            </a:r>
            <a:r>
              <a:rPr lang="fr-CH" b="1" u="none" dirty="0" err="1" smtClean="0"/>
              <a:t>tumors</a:t>
            </a:r>
            <a:r>
              <a:rPr lang="fr-CH" b="1" u="none" dirty="0" smtClean="0"/>
              <a:t> </a:t>
            </a:r>
            <a:r>
              <a:rPr lang="fr-CH" b="1" u="none" dirty="0" err="1" smtClean="0"/>
              <a:t>essentialy</a:t>
            </a:r>
            <a:r>
              <a:rPr lang="fr-CH" b="1" u="none" baseline="0" dirty="0" smtClean="0"/>
              <a:t> </a:t>
            </a:r>
            <a:r>
              <a:rPr lang="fr-CH" b="1" u="none" baseline="0" dirty="0" err="1" smtClean="0"/>
              <a:t>lymphopenic</a:t>
            </a:r>
            <a:endParaRPr lang="fr-CH" b="1" u="non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19</a:t>
            </a:fld>
            <a:endParaRPr lang="fr-CH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b="1" dirty="0" smtClean="0"/>
              <a:t>This Meta-</a:t>
            </a:r>
            <a:r>
              <a:rPr lang="fr-CH" b="1" dirty="0" err="1" smtClean="0"/>
              <a:t>analysis</a:t>
            </a:r>
            <a:r>
              <a:rPr lang="fr-CH" b="1" dirty="0" smtClean="0"/>
              <a:t> </a:t>
            </a:r>
            <a:r>
              <a:rPr lang="fr-CH" b="1" dirty="0" err="1" smtClean="0"/>
              <a:t>provides</a:t>
            </a:r>
            <a:r>
              <a:rPr lang="fr-CH" b="1" baseline="0" dirty="0" smtClean="0"/>
              <a:t> the </a:t>
            </a:r>
            <a:r>
              <a:rPr lang="fr-CH" b="1" dirty="0" err="1" smtClean="0"/>
              <a:t>general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characteristics</a:t>
            </a:r>
            <a:r>
              <a:rPr lang="fr-CH" b="1" baseline="0" dirty="0" smtClean="0"/>
              <a:t> of the </a:t>
            </a:r>
            <a:r>
              <a:rPr lang="fr-CH" b="1" baseline="0" dirty="0" err="1" smtClean="0"/>
              <a:t>different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tumor</a:t>
            </a:r>
            <a:r>
              <a:rPr lang="fr-CH" b="1" baseline="0" dirty="0" smtClean="0"/>
              <a:t>-</a:t>
            </a:r>
            <a:r>
              <a:rPr lang="fr-CH" b="1" baseline="0" dirty="0" err="1" smtClean="0"/>
              <a:t>associated</a:t>
            </a:r>
            <a:r>
              <a:rPr lang="fr-CH" b="1" baseline="0" dirty="0" smtClean="0"/>
              <a:t> immune </a:t>
            </a:r>
            <a:r>
              <a:rPr lang="fr-CH" b="1" baseline="0" dirty="0" err="1" smtClean="0"/>
              <a:t>cell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infiltrates</a:t>
            </a:r>
            <a:r>
              <a:rPr lang="fr-CH" b="1" baseline="0" dirty="0" smtClean="0"/>
              <a:t>. </a:t>
            </a:r>
            <a:r>
              <a:rPr lang="fr-CH" b="1" dirty="0" smtClean="0"/>
              <a:t>The </a:t>
            </a:r>
            <a:r>
              <a:rPr lang="fr-CH" b="1" dirty="0" err="1" smtClean="0"/>
              <a:t>majority</a:t>
            </a:r>
            <a:r>
              <a:rPr lang="fr-CH" b="1" dirty="0" smtClean="0"/>
              <a:t> of </a:t>
            </a:r>
            <a:r>
              <a:rPr lang="fr-CH" b="1" dirty="0" err="1" smtClean="0"/>
              <a:t>studies</a:t>
            </a:r>
            <a:r>
              <a:rPr lang="fr-CH" b="1" dirty="0" smtClean="0"/>
              <a:t> have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demonstrated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that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high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densities</a:t>
            </a:r>
            <a:r>
              <a:rPr lang="fr-CH" b="1" baseline="0" dirty="0" smtClean="0"/>
              <a:t> of CD3, CD8, CD45RO </a:t>
            </a:r>
            <a:r>
              <a:rPr lang="fr-CH" b="1" baseline="0" dirty="0" err="1" smtClean="0"/>
              <a:t>cells</a:t>
            </a:r>
            <a:r>
              <a:rPr lang="fr-CH" b="1" baseline="0" dirty="0" smtClean="0"/>
              <a:t> and TH1 </a:t>
            </a:r>
            <a:r>
              <a:rPr lang="fr-CH" b="1" baseline="0" dirty="0" err="1" smtClean="0"/>
              <a:t>cells</a:t>
            </a:r>
            <a:r>
              <a:rPr lang="fr-CH" b="1" baseline="0" dirty="0" smtClean="0"/>
              <a:t> are </a:t>
            </a:r>
            <a:r>
              <a:rPr lang="fr-CH" b="1" baseline="0" dirty="0" err="1" smtClean="0"/>
              <a:t>associated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with</a:t>
            </a:r>
            <a:r>
              <a:rPr lang="fr-CH" b="1" baseline="0" dirty="0" smtClean="0"/>
              <a:t> longer DFS, and / or OS</a:t>
            </a:r>
            <a:endParaRPr lang="fr-CH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03187-24DA-4ED8-A93F-48A88CFBF752}" type="slidenum">
              <a:rPr lang="fr-CH" smtClean="0"/>
              <a:pPr/>
              <a:t>20</a:t>
            </a:fld>
            <a:endParaRPr lang="fr-C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sz="1200" b="1" dirty="0" smtClean="0"/>
              <a:t>Cancer </a:t>
            </a:r>
            <a:r>
              <a:rPr lang="fr-CH" sz="1200" b="1" dirty="0" err="1" smtClean="0"/>
              <a:t>is</a:t>
            </a:r>
            <a:r>
              <a:rPr lang="fr-CH" sz="1200" b="1" dirty="0" smtClean="0"/>
              <a:t> a </a:t>
            </a:r>
            <a:r>
              <a:rPr lang="fr-CH" sz="1200" b="1" dirty="0" err="1" smtClean="0"/>
              <a:t>genetic</a:t>
            </a:r>
            <a:r>
              <a:rPr lang="fr-CH" sz="1200" b="1" dirty="0" smtClean="0"/>
              <a:t> </a:t>
            </a:r>
            <a:r>
              <a:rPr lang="fr-CH" sz="1200" b="1" dirty="0" err="1" smtClean="0"/>
              <a:t>disease</a:t>
            </a:r>
            <a:r>
              <a:rPr lang="fr-CH" sz="1200" b="1" dirty="0" smtClean="0"/>
              <a:t> and the </a:t>
            </a:r>
            <a:r>
              <a:rPr lang="fr-CH" sz="1200" b="1" dirty="0" err="1" smtClean="0"/>
              <a:t>intrinsic</a:t>
            </a:r>
            <a:r>
              <a:rPr lang="fr-CH" sz="1200" b="1" dirty="0" smtClean="0"/>
              <a:t> </a:t>
            </a:r>
            <a:r>
              <a:rPr lang="fr-CH" sz="1200" b="1" dirty="0" err="1" smtClean="0"/>
              <a:t>genomic</a:t>
            </a:r>
            <a:r>
              <a:rPr lang="fr-CH" sz="1200" b="1" dirty="0" smtClean="0"/>
              <a:t> </a:t>
            </a:r>
            <a:r>
              <a:rPr lang="fr-CH" sz="1200" b="1" dirty="0" err="1" smtClean="0"/>
              <a:t>instability</a:t>
            </a:r>
            <a:r>
              <a:rPr lang="fr-CH" sz="1200" b="1" dirty="0" smtClean="0"/>
              <a:t> </a:t>
            </a:r>
            <a:r>
              <a:rPr lang="fr-CH" sz="1200" b="1" dirty="0" err="1" smtClean="0"/>
              <a:t>facilitates</a:t>
            </a:r>
            <a:r>
              <a:rPr lang="fr-CH" sz="1200" b="1" dirty="0" smtClean="0"/>
              <a:t> the escape </a:t>
            </a:r>
            <a:r>
              <a:rPr lang="fr-CH" sz="1200" b="1" dirty="0" err="1" smtClean="0"/>
              <a:t>from</a:t>
            </a:r>
            <a:r>
              <a:rPr lang="fr-CH" sz="1200" b="1" dirty="0" smtClean="0"/>
              <a:t> </a:t>
            </a:r>
            <a:r>
              <a:rPr lang="fr-CH" sz="1200" b="1" dirty="0" err="1" smtClean="0"/>
              <a:t>cytotoxic</a:t>
            </a:r>
            <a:r>
              <a:rPr lang="fr-CH" sz="1200" b="1" dirty="0" smtClean="0"/>
              <a:t> or </a:t>
            </a:r>
            <a:r>
              <a:rPr lang="fr-CH" sz="1200" b="1" dirty="0" err="1" smtClean="0"/>
              <a:t>targeted</a:t>
            </a:r>
            <a:r>
              <a:rPr lang="fr-CH" sz="1200" b="1" dirty="0" smtClean="0"/>
              <a:t> </a:t>
            </a:r>
            <a:r>
              <a:rPr lang="fr-CH" sz="1200" b="1" dirty="0" err="1" smtClean="0"/>
              <a:t>therapies</a:t>
            </a:r>
            <a:r>
              <a:rPr lang="fr-CH" sz="1200" b="1" dirty="0" smtClean="0"/>
              <a:t>.  </a:t>
            </a:r>
            <a:endParaRPr lang="fr-CH" sz="12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2</a:t>
            </a:fld>
            <a:endParaRPr lang="fr-CH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b="1" dirty="0" smtClean="0"/>
              <a:t>M1 macrophages </a:t>
            </a:r>
            <a:r>
              <a:rPr lang="fr-CH" b="1" dirty="0" err="1" smtClean="0"/>
              <a:t>produce</a:t>
            </a:r>
            <a:r>
              <a:rPr lang="fr-CH" b="1" dirty="0" smtClean="0"/>
              <a:t> </a:t>
            </a:r>
            <a:r>
              <a:rPr lang="fr-CH" b="1" dirty="0" err="1" smtClean="0"/>
              <a:t>tumoricidal</a:t>
            </a:r>
            <a:r>
              <a:rPr lang="fr-CH" b="1" dirty="0" smtClean="0"/>
              <a:t> </a:t>
            </a:r>
            <a:r>
              <a:rPr lang="fr-CH" b="1" dirty="0" err="1" smtClean="0"/>
              <a:t>molecules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such</a:t>
            </a:r>
            <a:r>
              <a:rPr lang="fr-CH" b="1" baseline="0" dirty="0" smtClean="0"/>
              <a:t> as </a:t>
            </a:r>
            <a:r>
              <a:rPr lang="fr-CH" b="1" baseline="0" dirty="0" err="1" smtClean="0"/>
              <a:t>TNFa</a:t>
            </a:r>
            <a:r>
              <a:rPr lang="fr-CH" b="1" baseline="0" dirty="0" smtClean="0"/>
              <a:t>, M2 macrophages </a:t>
            </a:r>
            <a:r>
              <a:rPr lang="fr-CH" b="1" baseline="0" dirty="0" err="1" smtClean="0"/>
              <a:t>produce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proangiogenic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factors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like</a:t>
            </a:r>
            <a:r>
              <a:rPr lang="fr-CH" b="1" baseline="0" dirty="0" smtClean="0"/>
              <a:t> VEGF, </a:t>
            </a:r>
            <a:r>
              <a:rPr lang="fr-CH" b="1" baseline="0" dirty="0" err="1" smtClean="0"/>
              <a:t>cell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growth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promoting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factors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like</a:t>
            </a:r>
            <a:r>
              <a:rPr lang="fr-CH" b="1" baseline="0" dirty="0" smtClean="0"/>
              <a:t> IL-1, IL-6 and immunosuppressive and </a:t>
            </a:r>
            <a:r>
              <a:rPr lang="fr-CH" b="1" baseline="0" dirty="0" err="1" smtClean="0"/>
              <a:t>profibrotic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factors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such</a:t>
            </a:r>
            <a:r>
              <a:rPr lang="fr-CH" b="1" baseline="0" dirty="0" smtClean="0"/>
              <a:t> as </a:t>
            </a:r>
            <a:r>
              <a:rPr lang="fr-CH" b="1" baseline="0" dirty="0" err="1" smtClean="0"/>
              <a:t>TGFb</a:t>
            </a:r>
            <a:endParaRPr lang="fr-CH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03187-24DA-4ED8-A93F-48A88CFBF752}" type="slidenum">
              <a:rPr lang="fr-CH" smtClean="0"/>
              <a:pPr/>
              <a:t>21</a:t>
            </a:fld>
            <a:endParaRPr lang="fr-CH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27</a:t>
            </a:fld>
            <a:endParaRPr lang="fr-CH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28</a:t>
            </a:fld>
            <a:endParaRPr lang="fr-CH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1" dirty="0" smtClean="0"/>
              <a:t>In </a:t>
            </a:r>
            <a:r>
              <a:rPr lang="fr-CH" b="1" dirty="0" err="1" smtClean="0"/>
              <a:t>order</a:t>
            </a:r>
            <a:r>
              <a:rPr lang="fr-CH" b="1" dirty="0" smtClean="0"/>
              <a:t> to </a:t>
            </a:r>
            <a:r>
              <a:rPr lang="fr-CH" b="1" dirty="0" err="1" smtClean="0"/>
              <a:t>assess</a:t>
            </a:r>
            <a:r>
              <a:rPr lang="fr-CH" b="1" dirty="0" smtClean="0"/>
              <a:t> t</a:t>
            </a:r>
            <a:r>
              <a:rPr lang="fr-CH" b="1" baseline="0" dirty="0" smtClean="0"/>
              <a:t>he </a:t>
            </a:r>
            <a:r>
              <a:rPr lang="fr-CH" b="1" baseline="0" dirty="0" err="1" smtClean="0"/>
              <a:t>presence</a:t>
            </a:r>
            <a:r>
              <a:rPr lang="fr-CH" b="1" baseline="0" dirty="0" smtClean="0"/>
              <a:t> of </a:t>
            </a:r>
            <a:r>
              <a:rPr lang="fr-CH" b="1" baseline="0" dirty="0" err="1" smtClean="0"/>
              <a:t>both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tumor</a:t>
            </a:r>
            <a:r>
              <a:rPr lang="fr-CH" b="1" baseline="0" dirty="0" smtClean="0"/>
              <a:t> and immune </a:t>
            </a:r>
            <a:r>
              <a:rPr lang="fr-CH" b="1" baseline="0" dirty="0" err="1" smtClean="0"/>
              <a:t>cell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phenotypes</a:t>
            </a:r>
            <a:r>
              <a:rPr lang="fr-CH" b="1" baseline="0" dirty="0" smtClean="0"/>
              <a:t> and </a:t>
            </a:r>
            <a:r>
              <a:rPr lang="fr-CH" b="1" baseline="0" dirty="0" err="1" smtClean="0"/>
              <a:t>their</a:t>
            </a:r>
            <a:r>
              <a:rPr lang="fr-CH" b="1" baseline="0" dirty="0" smtClean="0"/>
              <a:t> spatial </a:t>
            </a:r>
            <a:r>
              <a:rPr lang="fr-CH" b="1" baseline="0" dirty="0" err="1" smtClean="0"/>
              <a:t>relationships</a:t>
            </a:r>
            <a:r>
              <a:rPr lang="fr-CH" b="1" baseline="0" dirty="0" smtClean="0"/>
              <a:t>,  in situ multiplex </a:t>
            </a:r>
            <a:r>
              <a:rPr lang="fr-CH" b="1" baseline="0" dirty="0" err="1" smtClean="0"/>
              <a:t>immunohistochemistry</a:t>
            </a:r>
            <a:r>
              <a:rPr lang="fr-CH" b="1" baseline="0" dirty="0" smtClean="0"/>
              <a:t> techniques are important technologies, </a:t>
            </a:r>
            <a:r>
              <a:rPr lang="fr-CH" b="1" baseline="0" dirty="0" err="1" smtClean="0"/>
              <a:t>which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provides</a:t>
            </a:r>
            <a:r>
              <a:rPr lang="fr-CH" b="1" baseline="0" dirty="0" smtClean="0"/>
              <a:t> information </a:t>
            </a:r>
            <a:r>
              <a:rPr lang="fr-CH" b="1" baseline="0" dirty="0" err="1" smtClean="0"/>
              <a:t>that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might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be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complementary</a:t>
            </a:r>
            <a:r>
              <a:rPr lang="fr-CH" b="1" baseline="0" dirty="0" smtClean="0"/>
              <a:t> or </a:t>
            </a:r>
            <a:r>
              <a:rPr lang="fr-CH" b="1" baseline="0" dirty="0" err="1" smtClean="0"/>
              <a:t>even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superior</a:t>
            </a:r>
            <a:r>
              <a:rPr lang="fr-CH" b="1" baseline="0" dirty="0" smtClean="0"/>
              <a:t> to </a:t>
            </a:r>
            <a:r>
              <a:rPr lang="fr-CH" b="1" baseline="0" dirty="0" err="1" smtClean="0"/>
              <a:t>gene</a:t>
            </a:r>
            <a:r>
              <a:rPr lang="fr-CH" b="1" baseline="0" dirty="0" smtClean="0"/>
              <a:t> expression </a:t>
            </a:r>
            <a:r>
              <a:rPr lang="fr-CH" b="1" baseline="0" dirty="0" err="1" smtClean="0"/>
              <a:t>profiling</a:t>
            </a:r>
            <a:r>
              <a:rPr lang="fr-CH" b="1" baseline="0" dirty="0" smtClean="0"/>
              <a:t>.</a:t>
            </a:r>
            <a:endParaRPr lang="fr-CH" b="1" dirty="0" smtClean="0"/>
          </a:p>
          <a:p>
            <a:endParaRPr lang="fr-CH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32</a:t>
            </a:fld>
            <a:endParaRPr lang="fr-C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b="1" dirty="0" err="1" smtClean="0"/>
              <a:t>Tumor</a:t>
            </a:r>
            <a:r>
              <a:rPr lang="fr-CH" sz="1200" b="1" dirty="0" smtClean="0"/>
              <a:t> tissues are </a:t>
            </a:r>
            <a:r>
              <a:rPr lang="fr-CH" sz="1200" b="1" dirty="0" err="1" smtClean="0"/>
              <a:t>complex</a:t>
            </a:r>
            <a:r>
              <a:rPr lang="fr-CH" sz="1200" b="1" dirty="0" smtClean="0"/>
              <a:t> structures </a:t>
            </a:r>
            <a:r>
              <a:rPr lang="fr-CH" sz="1200" b="1" dirty="0" err="1" smtClean="0"/>
              <a:t>where</a:t>
            </a:r>
            <a:r>
              <a:rPr lang="fr-CH" sz="1200" b="1" dirty="0" smtClean="0"/>
              <a:t> </a:t>
            </a:r>
            <a:r>
              <a:rPr lang="fr-CH" sz="1200" b="1" dirty="0" err="1" smtClean="0"/>
              <a:t>malignant</a:t>
            </a:r>
            <a:r>
              <a:rPr lang="fr-CH" sz="1200" b="1" dirty="0" smtClean="0"/>
              <a:t> </a:t>
            </a:r>
            <a:r>
              <a:rPr lang="fr-CH" sz="1200" b="1" dirty="0" err="1" smtClean="0"/>
              <a:t>cells</a:t>
            </a:r>
            <a:r>
              <a:rPr lang="fr-CH" sz="1200" b="1" dirty="0" smtClean="0"/>
              <a:t> </a:t>
            </a:r>
            <a:r>
              <a:rPr lang="fr-CH" sz="1200" b="1" dirty="0" err="1" smtClean="0"/>
              <a:t>interact</a:t>
            </a:r>
            <a:r>
              <a:rPr lang="fr-CH" sz="1200" b="1" dirty="0" smtClean="0"/>
              <a:t> </a:t>
            </a:r>
            <a:r>
              <a:rPr lang="fr-CH" sz="1200" b="1" dirty="0" err="1" smtClean="0"/>
              <a:t>with</a:t>
            </a:r>
            <a:r>
              <a:rPr lang="fr-CH" sz="1200" b="1" dirty="0" smtClean="0"/>
              <a:t> a </a:t>
            </a:r>
            <a:r>
              <a:rPr lang="fr-CH" sz="1200" b="1" dirty="0" err="1" smtClean="0"/>
              <a:t>variety</a:t>
            </a:r>
            <a:r>
              <a:rPr lang="fr-CH" sz="1200" b="1" dirty="0" smtClean="0"/>
              <a:t> of </a:t>
            </a:r>
            <a:r>
              <a:rPr lang="fr-CH" sz="1200" b="1" dirty="0" err="1" smtClean="0"/>
              <a:t>different</a:t>
            </a:r>
            <a:r>
              <a:rPr lang="fr-CH" sz="1200" b="1" dirty="0" smtClean="0"/>
              <a:t> </a:t>
            </a:r>
            <a:r>
              <a:rPr lang="fr-CH" sz="1200" b="1" dirty="0" err="1" smtClean="0"/>
              <a:t>cell</a:t>
            </a:r>
            <a:r>
              <a:rPr lang="fr-CH" sz="1200" b="1" dirty="0" smtClean="0"/>
              <a:t> types </a:t>
            </a:r>
            <a:r>
              <a:rPr lang="fr-CH" sz="1200" b="1" dirty="0" err="1" smtClean="0"/>
              <a:t>that</a:t>
            </a:r>
            <a:r>
              <a:rPr lang="fr-CH" sz="1200" b="1" dirty="0" smtClean="0"/>
              <a:t> </a:t>
            </a:r>
            <a:r>
              <a:rPr lang="fr-CH" sz="1200" b="1" dirty="0" err="1" smtClean="0"/>
              <a:t>include</a:t>
            </a:r>
            <a:r>
              <a:rPr lang="fr-CH" sz="1200" b="1" dirty="0" smtClean="0"/>
              <a:t> </a:t>
            </a:r>
            <a:r>
              <a:rPr lang="fr-CH" sz="1200" b="1" dirty="0" err="1" smtClean="0"/>
              <a:t>cells</a:t>
            </a:r>
            <a:r>
              <a:rPr lang="fr-CH" sz="1200" b="1" dirty="0" smtClean="0"/>
              <a:t> </a:t>
            </a:r>
            <a:r>
              <a:rPr lang="fr-CH" sz="1200" b="1" dirty="0" err="1" smtClean="0"/>
              <a:t>from</a:t>
            </a:r>
            <a:r>
              <a:rPr lang="fr-CH" sz="1200" b="1" dirty="0" smtClean="0"/>
              <a:t> the </a:t>
            </a:r>
            <a:r>
              <a:rPr lang="fr-CH" sz="1200" b="1" dirty="0" err="1" smtClean="0"/>
              <a:t>innate</a:t>
            </a:r>
            <a:r>
              <a:rPr lang="fr-CH" sz="1200" b="1" dirty="0" smtClean="0"/>
              <a:t> and adaptive immune</a:t>
            </a:r>
            <a:r>
              <a:rPr lang="fr-CH" sz="1200" b="1" baseline="0" dirty="0" smtClean="0"/>
              <a:t> system, </a:t>
            </a:r>
            <a:r>
              <a:rPr lang="fr-CH" sz="1200" b="1" baseline="0" dirty="0" err="1" smtClean="0"/>
              <a:t>blood</a:t>
            </a:r>
            <a:r>
              <a:rPr lang="fr-CH" sz="1200" b="1" baseline="0" dirty="0" smtClean="0"/>
              <a:t> </a:t>
            </a:r>
            <a:r>
              <a:rPr lang="fr-CH" sz="1200" b="1" baseline="0" dirty="0" err="1" smtClean="0"/>
              <a:t>vessels</a:t>
            </a:r>
            <a:r>
              <a:rPr lang="fr-CH" sz="1200" b="1" baseline="0" dirty="0" smtClean="0"/>
              <a:t>, </a:t>
            </a:r>
            <a:r>
              <a:rPr lang="fr-CH" sz="1200" b="1" baseline="0" dirty="0" err="1" smtClean="0"/>
              <a:t>lymphatics</a:t>
            </a:r>
            <a:r>
              <a:rPr lang="fr-CH" sz="1200" b="1" baseline="0" dirty="0" smtClean="0"/>
              <a:t> </a:t>
            </a:r>
            <a:r>
              <a:rPr lang="fr-CH" sz="1200" b="1" baseline="0" dirty="0" err="1" smtClean="0"/>
              <a:t>stromal</a:t>
            </a:r>
            <a:r>
              <a:rPr lang="fr-CH" sz="1200" b="1" baseline="0" dirty="0" smtClean="0"/>
              <a:t> </a:t>
            </a:r>
            <a:r>
              <a:rPr lang="fr-CH" sz="1200" b="1" baseline="0" dirty="0" err="1" smtClean="0"/>
              <a:t>cells</a:t>
            </a:r>
            <a:r>
              <a:rPr lang="fr-CH" sz="1200" b="1" baseline="0" dirty="0" smtClean="0"/>
              <a:t> and </a:t>
            </a:r>
            <a:r>
              <a:rPr lang="fr-CH" sz="1200" b="1" baseline="0" dirty="0" err="1" smtClean="0"/>
              <a:t>fibroblasts</a:t>
            </a:r>
            <a:r>
              <a:rPr lang="fr-CH" sz="1200" b="1" dirty="0" smtClean="0"/>
              <a:t> </a:t>
            </a:r>
          </a:p>
          <a:p>
            <a:endParaRPr lang="fr-CH" sz="12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3</a:t>
            </a:fld>
            <a:endParaRPr lang="fr-CH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b="1" u="sng" dirty="0" smtClean="0"/>
              <a:t>Immuno-</a:t>
            </a:r>
            <a:r>
              <a:rPr lang="fr-CH" b="1" u="sng" dirty="0" err="1" smtClean="0"/>
              <a:t>desert</a:t>
            </a:r>
            <a:r>
              <a:rPr lang="fr-CH" b="1" u="sng" dirty="0" smtClean="0"/>
              <a:t> </a:t>
            </a:r>
            <a:r>
              <a:rPr lang="fr-CH" b="1" u="sng" dirty="0" err="1" smtClean="0"/>
              <a:t>tumors</a:t>
            </a:r>
            <a:r>
              <a:rPr lang="fr-CH" b="1" u="sng" dirty="0" smtClean="0"/>
              <a:t> </a:t>
            </a:r>
            <a:r>
              <a:rPr lang="fr-CH" b="1" u="none" dirty="0" err="1" smtClean="0"/>
              <a:t>tumors</a:t>
            </a:r>
            <a:r>
              <a:rPr lang="fr-CH" b="1" u="none" dirty="0" smtClean="0"/>
              <a:t> </a:t>
            </a:r>
            <a:r>
              <a:rPr lang="fr-CH" b="1" u="none" dirty="0" err="1" smtClean="0"/>
              <a:t>essentialy</a:t>
            </a:r>
            <a:r>
              <a:rPr lang="fr-CH" b="1" u="none" baseline="0" dirty="0" smtClean="0"/>
              <a:t> </a:t>
            </a:r>
            <a:r>
              <a:rPr lang="fr-CH" b="1" u="none" baseline="0" dirty="0" err="1" smtClean="0"/>
              <a:t>lymphopenic</a:t>
            </a:r>
            <a:endParaRPr lang="fr-CH" b="1" u="non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33</a:t>
            </a:fld>
            <a:endParaRPr lang="fr-CH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b="1" baseline="0" dirty="0" smtClean="0"/>
              <a:t>The recognition of the cancer immune </a:t>
            </a:r>
            <a:r>
              <a:rPr lang="fr-CH" b="1" baseline="0" dirty="0" err="1" smtClean="0"/>
              <a:t>phenotype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is</a:t>
            </a:r>
            <a:r>
              <a:rPr lang="fr-CH" b="1" baseline="0" dirty="0" smtClean="0"/>
              <a:t> important as the </a:t>
            </a:r>
            <a:r>
              <a:rPr lang="fr-CH" b="1" baseline="0" dirty="0" err="1" smtClean="0"/>
              <a:t>mechanisms</a:t>
            </a:r>
            <a:r>
              <a:rPr lang="fr-CH" b="1" baseline="0" dirty="0" smtClean="0"/>
              <a:t> of immune escape and </a:t>
            </a:r>
            <a:r>
              <a:rPr lang="fr-CH" b="1" baseline="0" dirty="0" err="1" smtClean="0"/>
              <a:t>tolerance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may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differ</a:t>
            </a:r>
            <a:r>
              <a:rPr lang="fr-CH" b="1" baseline="0" dirty="0" smtClean="0"/>
              <a:t> and </a:t>
            </a:r>
            <a:r>
              <a:rPr lang="fr-CH" b="1" baseline="0" dirty="0" err="1" smtClean="0"/>
              <a:t>so</a:t>
            </a:r>
            <a:r>
              <a:rPr lang="fr-CH" b="1" baseline="0" dirty="0" smtClean="0"/>
              <a:t> the </a:t>
            </a:r>
            <a:r>
              <a:rPr lang="fr-CH" b="1" baseline="0" dirty="0" err="1" smtClean="0"/>
              <a:t>immunotherapeutic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strategies</a:t>
            </a:r>
            <a:endParaRPr lang="fr-CH" b="1" baseline="0" dirty="0" smtClean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34</a:t>
            </a:fld>
            <a:endParaRPr lang="fr-CH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45</a:t>
            </a:fld>
            <a:endParaRPr lang="fr-CH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1" dirty="0" smtClean="0"/>
              <a:t>TLS in</a:t>
            </a:r>
            <a:r>
              <a:rPr lang="fr-CH" b="1" baseline="0" dirty="0" smtClean="0"/>
              <a:t> HCC </a:t>
            </a:r>
            <a:r>
              <a:rPr lang="fr-CH" b="1" baseline="0" dirty="0" err="1" smtClean="0"/>
              <a:t>might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actually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constitute</a:t>
            </a:r>
            <a:r>
              <a:rPr lang="fr-CH" b="1" baseline="0" dirty="0" smtClean="0"/>
              <a:t> a niche </a:t>
            </a:r>
            <a:r>
              <a:rPr lang="fr-CH" b="1" baseline="0" dirty="0" err="1" smtClean="0"/>
              <a:t>that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favours</a:t>
            </a:r>
            <a:r>
              <a:rPr lang="fr-CH" b="1" baseline="0" dirty="0" smtClean="0"/>
              <a:t> the </a:t>
            </a:r>
            <a:r>
              <a:rPr lang="fr-CH" b="1" baseline="0" dirty="0" err="1" smtClean="0"/>
              <a:t>emergence</a:t>
            </a:r>
            <a:r>
              <a:rPr lang="fr-CH" b="1" baseline="0" dirty="0" smtClean="0"/>
              <a:t> of </a:t>
            </a:r>
            <a:r>
              <a:rPr lang="fr-CH" b="1" baseline="0" dirty="0" err="1" smtClean="0"/>
              <a:t>transformed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cells</a:t>
            </a:r>
            <a:endParaRPr lang="fr-CH" b="1" dirty="0" smtClean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03187-24DA-4ED8-A93F-48A88CFBF752}" type="slidenum">
              <a:rPr lang="fr-CH" smtClean="0"/>
              <a:pPr/>
              <a:t>49</a:t>
            </a:fld>
            <a:endParaRPr lang="fr-CH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5/17/2019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1" dirty="0" smtClean="0"/>
              <a:t>The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mechanisms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that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regulate</a:t>
            </a:r>
            <a:r>
              <a:rPr lang="fr-CH" b="1" baseline="0" dirty="0" smtClean="0"/>
              <a:t> anti-</a:t>
            </a:r>
            <a:r>
              <a:rPr lang="fr-CH" b="1" baseline="0" dirty="0" err="1" smtClean="0"/>
              <a:t>tumor</a:t>
            </a:r>
            <a:r>
              <a:rPr lang="fr-CH" b="1" baseline="0" dirty="0" smtClean="0"/>
              <a:t> T </a:t>
            </a:r>
            <a:r>
              <a:rPr lang="fr-CH" b="1" baseline="0" dirty="0" err="1" smtClean="0"/>
              <a:t>cell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responses</a:t>
            </a:r>
            <a:r>
              <a:rPr lang="fr-CH" b="1" baseline="0" dirty="0" smtClean="0"/>
              <a:t> are </a:t>
            </a:r>
            <a:r>
              <a:rPr lang="fr-CH" b="1" baseline="0" dirty="0" err="1" smtClean="0"/>
              <a:t>nicely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depicted</a:t>
            </a:r>
            <a:r>
              <a:rPr lang="fr-CH" b="1" baseline="0" dirty="0" smtClean="0"/>
              <a:t> in cancer-</a:t>
            </a:r>
            <a:r>
              <a:rPr lang="fr-CH" b="1" baseline="0" dirty="0" err="1" smtClean="0"/>
              <a:t>immunity</a:t>
            </a:r>
            <a:r>
              <a:rPr lang="fr-CH" b="1" baseline="0" dirty="0" smtClean="0"/>
              <a:t> cycle</a:t>
            </a:r>
            <a:endParaRPr lang="fr-CH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4</a:t>
            </a:fld>
            <a:endParaRPr lang="fr-C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b="1" dirty="0" smtClean="0"/>
              <a:t>The release of </a:t>
            </a:r>
            <a:r>
              <a:rPr lang="fr-CH" b="1" dirty="0" err="1" smtClean="0"/>
              <a:t>tumor</a:t>
            </a:r>
            <a:r>
              <a:rPr lang="fr-CH" b="1" dirty="0" smtClean="0"/>
              <a:t> </a:t>
            </a:r>
            <a:r>
              <a:rPr lang="fr-CH" b="1" dirty="0" err="1" smtClean="0"/>
              <a:t>antigens</a:t>
            </a:r>
            <a:r>
              <a:rPr lang="fr-CH" b="1" dirty="0" smtClean="0"/>
              <a:t> </a:t>
            </a:r>
            <a:r>
              <a:rPr lang="fr-CH" b="1" dirty="0" err="1" smtClean="0"/>
              <a:t>constitutes</a:t>
            </a:r>
            <a:r>
              <a:rPr lang="fr-CH" b="1" dirty="0" smtClean="0"/>
              <a:t> a central part of the cycle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5</a:t>
            </a:fld>
            <a:endParaRPr lang="fr-CH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b="1" dirty="0" err="1" smtClean="0"/>
              <a:t>Antigens</a:t>
            </a:r>
            <a:r>
              <a:rPr lang="fr-CH" b="1" baseline="0" dirty="0" smtClean="0"/>
              <a:t> are </a:t>
            </a:r>
            <a:r>
              <a:rPr lang="fr-CH" b="1" baseline="0" dirty="0" err="1" smtClean="0"/>
              <a:t>captured</a:t>
            </a:r>
            <a:r>
              <a:rPr lang="fr-CH" b="1" baseline="0" dirty="0" smtClean="0"/>
              <a:t> by </a:t>
            </a:r>
            <a:r>
              <a:rPr lang="fr-CH" b="1" baseline="0" dirty="0" err="1" smtClean="0"/>
              <a:t>DCs</a:t>
            </a:r>
            <a:r>
              <a:rPr lang="fr-CH" b="1" baseline="0" dirty="0" smtClean="0"/>
              <a:t> and </a:t>
            </a:r>
            <a:r>
              <a:rPr lang="fr-CH" b="1" baseline="0" dirty="0" err="1" smtClean="0"/>
              <a:t>transfered</a:t>
            </a:r>
            <a:r>
              <a:rPr lang="fr-CH" b="1" baseline="0" dirty="0" smtClean="0"/>
              <a:t> to LN</a:t>
            </a:r>
            <a:endParaRPr lang="fr-CH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6</a:t>
            </a:fld>
            <a:endParaRPr lang="fr-CH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b="1" dirty="0" smtClean="0"/>
              <a:t>For the priming and activation</a:t>
            </a:r>
            <a:r>
              <a:rPr lang="fr-CH" b="1" baseline="0" dirty="0" smtClean="0"/>
              <a:t> of </a:t>
            </a:r>
            <a:r>
              <a:rPr lang="fr-CH" b="1" baseline="0" dirty="0" err="1" smtClean="0"/>
              <a:t>peripheral</a:t>
            </a:r>
            <a:r>
              <a:rPr lang="fr-CH" b="1" baseline="0" dirty="0" smtClean="0"/>
              <a:t> immune </a:t>
            </a:r>
            <a:r>
              <a:rPr lang="fr-CH" b="1" baseline="0" dirty="0" err="1" smtClean="0"/>
              <a:t>cells</a:t>
            </a:r>
            <a:endParaRPr lang="fr-CH" b="1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7</a:t>
            </a:fld>
            <a:endParaRPr lang="fr-C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1" baseline="0" dirty="0" err="1" smtClean="0"/>
              <a:t>Which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traffic</a:t>
            </a:r>
            <a:r>
              <a:rPr lang="fr-CH" b="1" baseline="0" dirty="0" smtClean="0"/>
              <a:t> back and </a:t>
            </a:r>
            <a:r>
              <a:rPr lang="fr-CH" b="1" baseline="0" dirty="0" err="1" smtClean="0"/>
              <a:t>infiltrate</a:t>
            </a:r>
            <a:r>
              <a:rPr lang="fr-CH" b="1" baseline="0" dirty="0" smtClean="0"/>
              <a:t> the </a:t>
            </a:r>
            <a:r>
              <a:rPr lang="fr-CH" b="1" baseline="0" dirty="0" err="1" smtClean="0"/>
              <a:t>tumor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compartment</a:t>
            </a:r>
            <a:r>
              <a:rPr lang="fr-CH" b="1" baseline="0" dirty="0" smtClean="0"/>
              <a:t> and </a:t>
            </a:r>
            <a:r>
              <a:rPr lang="fr-CH" b="1" baseline="0" dirty="0" err="1" smtClean="0"/>
              <a:t>after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tumor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cell</a:t>
            </a:r>
            <a:r>
              <a:rPr lang="fr-CH" b="1" baseline="0" dirty="0" smtClean="0"/>
              <a:t> recognition </a:t>
            </a:r>
            <a:r>
              <a:rPr lang="fr-CH" b="1" baseline="0" dirty="0" err="1" smtClean="0"/>
              <a:t>they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mediate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tumor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cell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death</a:t>
            </a:r>
            <a:endParaRPr lang="fr-CH" b="1" dirty="0" smtClean="0"/>
          </a:p>
          <a:p>
            <a:endParaRPr lang="fr-CH" b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8</a:t>
            </a:fld>
            <a:endParaRPr lang="fr-C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b="1" dirty="0" smtClean="0"/>
              <a:t>In </a:t>
            </a:r>
            <a:r>
              <a:rPr lang="fr-CH" b="1" dirty="0" err="1" smtClean="0"/>
              <a:t>nowadays</a:t>
            </a:r>
            <a:r>
              <a:rPr lang="fr-CH" b="1" dirty="0" smtClean="0"/>
              <a:t>, </a:t>
            </a:r>
            <a:r>
              <a:rPr lang="fr-CH" b="1" dirty="0" err="1" smtClean="0"/>
              <a:t>there</a:t>
            </a:r>
            <a:r>
              <a:rPr lang="fr-CH" b="1" baseline="0" dirty="0" smtClean="0"/>
              <a:t> are </a:t>
            </a:r>
            <a:r>
              <a:rPr lang="fr-CH" b="1" baseline="0" dirty="0" err="1" smtClean="0"/>
              <a:t>many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platforms</a:t>
            </a:r>
            <a:r>
              <a:rPr lang="fr-CH" b="1" baseline="0" dirty="0" smtClean="0"/>
              <a:t> in hand to </a:t>
            </a:r>
            <a:r>
              <a:rPr lang="fr-CH" b="1" baseline="0" dirty="0" err="1" smtClean="0"/>
              <a:t>characterize</a:t>
            </a:r>
            <a:r>
              <a:rPr lang="fr-CH" b="1" baseline="0" dirty="0" smtClean="0"/>
              <a:t> in </a:t>
            </a:r>
            <a:r>
              <a:rPr lang="fr-CH" b="1" baseline="0" dirty="0" err="1" smtClean="0"/>
              <a:t>depth</a:t>
            </a:r>
            <a:r>
              <a:rPr lang="fr-CH" b="1" baseline="0" dirty="0" smtClean="0"/>
              <a:t> the </a:t>
            </a:r>
            <a:r>
              <a:rPr lang="fr-CH" b="1" baseline="0" dirty="0" err="1" smtClean="0"/>
              <a:t>different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steps</a:t>
            </a:r>
            <a:r>
              <a:rPr lang="fr-CH" b="1" baseline="0" dirty="0" smtClean="0"/>
              <a:t> of the cancer-</a:t>
            </a:r>
            <a:r>
              <a:rPr lang="fr-CH" b="1" baseline="0" dirty="0" err="1" smtClean="0"/>
              <a:t>immunity</a:t>
            </a:r>
            <a:r>
              <a:rPr lang="fr-CH" b="1" baseline="0" dirty="0" smtClean="0"/>
              <a:t> cycle. </a:t>
            </a:r>
            <a:r>
              <a:rPr lang="fr-CH" b="1" baseline="0" dirty="0" err="1" smtClean="0"/>
              <a:t>Genomic</a:t>
            </a:r>
            <a:r>
              <a:rPr lang="fr-CH" b="1" baseline="0" dirty="0" smtClean="0"/>
              <a:t> and </a:t>
            </a:r>
            <a:r>
              <a:rPr lang="fr-CH" b="1" baseline="0" dirty="0" err="1" smtClean="0"/>
              <a:t>transcriptomic</a:t>
            </a:r>
            <a:r>
              <a:rPr lang="fr-CH" b="1" baseline="0" dirty="0" smtClean="0"/>
              <a:t> analyses are part of routine </a:t>
            </a:r>
            <a:r>
              <a:rPr lang="fr-CH" b="1" baseline="0" dirty="0" err="1" smtClean="0"/>
              <a:t>clinical</a:t>
            </a:r>
            <a:r>
              <a:rPr lang="fr-CH" b="1" baseline="0" dirty="0" smtClean="0"/>
              <a:t> practice </a:t>
            </a:r>
            <a:r>
              <a:rPr lang="fr-CH" b="1" baseline="0" dirty="0" err="1" smtClean="0"/>
              <a:t>whereas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proteomic</a:t>
            </a:r>
            <a:r>
              <a:rPr lang="fr-CH" b="1" baseline="0" dirty="0" smtClean="0"/>
              <a:t> and </a:t>
            </a:r>
            <a:r>
              <a:rPr lang="fr-CH" b="1" baseline="0" dirty="0" err="1" smtClean="0"/>
              <a:t>metabolomic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approaches</a:t>
            </a:r>
            <a:r>
              <a:rPr lang="fr-CH" b="1" baseline="0" dirty="0" smtClean="0"/>
              <a:t> are </a:t>
            </a:r>
            <a:r>
              <a:rPr lang="fr-CH" b="1" baseline="0" dirty="0" err="1" smtClean="0"/>
              <a:t>currently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considered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rather</a:t>
            </a:r>
            <a:r>
              <a:rPr lang="fr-CH" b="1" baseline="0" dirty="0" smtClean="0"/>
              <a:t> </a:t>
            </a:r>
            <a:r>
              <a:rPr lang="fr-CH" b="1" baseline="0" dirty="0" err="1" smtClean="0"/>
              <a:t>experimental</a:t>
            </a:r>
            <a:endParaRPr lang="fr-CH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E4B3C-9827-44A3-B42C-EBF73F6C02E2}" type="slidenum">
              <a:rPr lang="fr-CH" smtClean="0"/>
              <a:pPr/>
              <a:t>9</a:t>
            </a:fld>
            <a:endParaRPr lang="fr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17/05/2019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image" Target="../media/image22.png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10" Type="http://schemas.openxmlformats.org/officeDocument/2006/relationships/image" Target="../media/image25.jpeg"/><Relationship Id="rId4" Type="http://schemas.openxmlformats.org/officeDocument/2006/relationships/image" Target="../media/image22.png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7" Type="http://schemas.openxmlformats.org/officeDocument/2006/relationships/image" Target="../media/image59.jpe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10" Type="http://schemas.openxmlformats.org/officeDocument/2006/relationships/image" Target="../media/image25.jpeg"/><Relationship Id="rId4" Type="http://schemas.openxmlformats.org/officeDocument/2006/relationships/image" Target="../media/image22.png"/><Relationship Id="rId9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jpe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/>
        </p:nvSpPr>
        <p:spPr>
          <a:xfrm>
            <a:off x="304800" y="3048000"/>
            <a:ext cx="8686800" cy="30480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ΑΝΟΣΟΛΟΓΙΑ ΚΑΙ ΚΑΚΟΗΘΗ ΝΕΟΠΛΑΣΜΑΤΑ</a:t>
            </a:r>
          </a:p>
          <a:p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i="1" dirty="0" smtClean="0">
                <a:latin typeface="Times New Roman" pitchFamily="18" charset="0"/>
                <a:cs typeface="Times New Roman" pitchFamily="18" charset="0"/>
              </a:rPr>
              <a:t>Περικλής Γ. Φούκας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B’ 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Εργαστήριο Παθολογικής Ανατομικής</a:t>
            </a:r>
            <a:br>
              <a:rPr lang="el-GR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Ιατρικής Σχολής, ΕΚΠ</a:t>
            </a:r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Α</a:t>
            </a:r>
            <a:endParaRPr lang="fr-CH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426424"/>
            <a:ext cx="1656184" cy="1354504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6" name="Image 15" descr="TONSIL_PANEL-5_CD11c-CD141-CD1c-CD123-DAPI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817" y="1412776"/>
            <a:ext cx="1872207" cy="136815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7" name="Picture 2" descr="C:\Users\pfoukas\Documents\UNIL\PROJECTS\UPENN_OVCA\IMAGES\12000-1A_FALC-2-GC_CD3x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3941" y="1426424"/>
            <a:ext cx="1824203" cy="135450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1412776"/>
            <a:ext cx="867994" cy="136815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94744" y="1424924"/>
            <a:ext cx="1838973" cy="1356004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48680"/>
            <a:ext cx="285852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7584" y="476672"/>
            <a:ext cx="597182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4"/>
          <p:cNvCxnSpPr/>
          <p:nvPr/>
        </p:nvCxnSpPr>
        <p:spPr>
          <a:xfrm>
            <a:off x="2987824" y="620688"/>
            <a:ext cx="0" cy="54726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2655" y="6597352"/>
            <a:ext cx="24098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96752"/>
            <a:ext cx="6258842" cy="507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16632"/>
            <a:ext cx="6170117" cy="63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6597352"/>
            <a:ext cx="3528392" cy="1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7" y="1052736"/>
            <a:ext cx="2742065" cy="2880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7092280" y="4005064"/>
            <a:ext cx="186461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fr-CH" dirty="0" err="1" smtClean="0"/>
              <a:t>Peripheral</a:t>
            </a:r>
            <a:r>
              <a:rPr lang="fr-CH" dirty="0" smtClean="0"/>
              <a:t> </a:t>
            </a:r>
            <a:r>
              <a:rPr lang="fr-CH" dirty="0" err="1" smtClean="0"/>
              <a:t>blood</a:t>
            </a:r>
            <a:endParaRPr lang="fr-CH" dirty="0"/>
          </a:p>
        </p:txBody>
      </p:sp>
      <p:sp>
        <p:nvSpPr>
          <p:cNvPr id="10" name="ZoneTexte 9"/>
          <p:cNvSpPr txBox="1"/>
          <p:nvPr/>
        </p:nvSpPr>
        <p:spPr>
          <a:xfrm>
            <a:off x="4572000" y="2348880"/>
            <a:ext cx="316407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fr-CH" dirty="0" err="1" smtClean="0"/>
              <a:t>Secondary</a:t>
            </a:r>
            <a:r>
              <a:rPr lang="fr-CH" dirty="0" smtClean="0"/>
              <a:t> </a:t>
            </a:r>
            <a:r>
              <a:rPr lang="fr-CH" dirty="0" err="1" smtClean="0"/>
              <a:t>Lymphoid</a:t>
            </a:r>
            <a:r>
              <a:rPr lang="fr-CH" dirty="0" smtClean="0"/>
              <a:t> </a:t>
            </a:r>
            <a:r>
              <a:rPr lang="fr-CH" dirty="0" err="1" smtClean="0"/>
              <a:t>Organs</a:t>
            </a:r>
            <a:endParaRPr lang="fr-CH" dirty="0"/>
          </a:p>
        </p:txBody>
      </p:sp>
      <p:sp>
        <p:nvSpPr>
          <p:cNvPr id="11" name="ZoneTexte 10"/>
          <p:cNvSpPr txBox="1"/>
          <p:nvPr/>
        </p:nvSpPr>
        <p:spPr>
          <a:xfrm>
            <a:off x="179512" y="4149080"/>
            <a:ext cx="3625736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fr-CH" dirty="0" err="1" smtClean="0"/>
              <a:t>Tumor</a:t>
            </a:r>
            <a:r>
              <a:rPr lang="fr-CH" dirty="0" smtClean="0"/>
              <a:t> </a:t>
            </a:r>
            <a:r>
              <a:rPr lang="fr-CH" dirty="0" err="1" smtClean="0"/>
              <a:t>mutational</a:t>
            </a:r>
            <a:r>
              <a:rPr lang="fr-CH" dirty="0" smtClean="0"/>
              <a:t> and </a:t>
            </a:r>
            <a:r>
              <a:rPr lang="fr-CH" dirty="0" err="1" smtClean="0"/>
              <a:t>neoantigen</a:t>
            </a:r>
            <a:endParaRPr lang="fr-CH" dirty="0" smtClean="0"/>
          </a:p>
          <a:p>
            <a:pPr marL="342900" indent="-342900" algn="ctr"/>
            <a:r>
              <a:rPr lang="fr-CH" dirty="0" smtClean="0"/>
              <a:t> </a:t>
            </a:r>
            <a:r>
              <a:rPr lang="fr-CH" dirty="0" err="1" smtClean="0"/>
              <a:t>landscape</a:t>
            </a:r>
            <a:endParaRPr lang="fr-CH" dirty="0"/>
          </a:p>
        </p:txBody>
      </p:sp>
      <p:sp>
        <p:nvSpPr>
          <p:cNvPr id="12" name="ZoneTexte 11"/>
          <p:cNvSpPr txBox="1"/>
          <p:nvPr/>
        </p:nvSpPr>
        <p:spPr>
          <a:xfrm>
            <a:off x="2411760" y="5517232"/>
            <a:ext cx="439517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fr-CH" dirty="0" err="1" smtClean="0"/>
              <a:t>Tumor</a:t>
            </a:r>
            <a:r>
              <a:rPr lang="fr-CH" dirty="0" smtClean="0"/>
              <a:t> immune </a:t>
            </a:r>
            <a:r>
              <a:rPr lang="fr-CH" dirty="0" err="1" smtClean="0"/>
              <a:t>microenvironment</a:t>
            </a:r>
            <a:r>
              <a:rPr lang="fr-CH" dirty="0" smtClean="0"/>
              <a:t> (TIME)</a:t>
            </a: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96752"/>
            <a:ext cx="6258842" cy="507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16632"/>
            <a:ext cx="6170117" cy="63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6597352"/>
            <a:ext cx="3528392" cy="1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7" y="1052736"/>
            <a:ext cx="2742065" cy="2880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7092280" y="4005064"/>
            <a:ext cx="186461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fr-CH" dirty="0" err="1" smtClean="0"/>
              <a:t>Peripheral</a:t>
            </a:r>
            <a:r>
              <a:rPr lang="fr-CH" dirty="0" smtClean="0"/>
              <a:t> </a:t>
            </a:r>
            <a:r>
              <a:rPr lang="fr-CH" dirty="0" err="1" smtClean="0"/>
              <a:t>blood</a:t>
            </a:r>
            <a:endParaRPr lang="fr-CH" dirty="0"/>
          </a:p>
        </p:txBody>
      </p:sp>
      <p:sp>
        <p:nvSpPr>
          <p:cNvPr id="10" name="ZoneTexte 9"/>
          <p:cNvSpPr txBox="1"/>
          <p:nvPr/>
        </p:nvSpPr>
        <p:spPr>
          <a:xfrm>
            <a:off x="4572000" y="2348880"/>
            <a:ext cx="316407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fr-CH" dirty="0" err="1" smtClean="0"/>
              <a:t>Secondary</a:t>
            </a:r>
            <a:r>
              <a:rPr lang="fr-CH" dirty="0" smtClean="0"/>
              <a:t> </a:t>
            </a:r>
            <a:r>
              <a:rPr lang="fr-CH" dirty="0" err="1" smtClean="0"/>
              <a:t>Lymphoid</a:t>
            </a:r>
            <a:r>
              <a:rPr lang="fr-CH" dirty="0" smtClean="0"/>
              <a:t> </a:t>
            </a:r>
            <a:r>
              <a:rPr lang="fr-CH" dirty="0" err="1" smtClean="0"/>
              <a:t>Organs</a:t>
            </a:r>
            <a:endParaRPr lang="fr-CH" dirty="0"/>
          </a:p>
        </p:txBody>
      </p:sp>
      <p:sp>
        <p:nvSpPr>
          <p:cNvPr id="11" name="ZoneTexte 10"/>
          <p:cNvSpPr txBox="1"/>
          <p:nvPr/>
        </p:nvSpPr>
        <p:spPr>
          <a:xfrm>
            <a:off x="179512" y="4149080"/>
            <a:ext cx="3625736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fr-CH" dirty="0" err="1" smtClean="0"/>
              <a:t>Tumor</a:t>
            </a:r>
            <a:r>
              <a:rPr lang="fr-CH" dirty="0" smtClean="0"/>
              <a:t> </a:t>
            </a:r>
            <a:r>
              <a:rPr lang="fr-CH" dirty="0" err="1" smtClean="0"/>
              <a:t>mutational</a:t>
            </a:r>
            <a:r>
              <a:rPr lang="fr-CH" dirty="0" smtClean="0"/>
              <a:t> and </a:t>
            </a:r>
            <a:r>
              <a:rPr lang="fr-CH" dirty="0" err="1" smtClean="0"/>
              <a:t>neoantigen</a:t>
            </a:r>
            <a:endParaRPr lang="fr-CH" dirty="0" smtClean="0"/>
          </a:p>
          <a:p>
            <a:pPr marL="342900" indent="-342900" algn="ctr"/>
            <a:r>
              <a:rPr lang="fr-CH" dirty="0" smtClean="0"/>
              <a:t> </a:t>
            </a:r>
            <a:r>
              <a:rPr lang="fr-CH" dirty="0" err="1" smtClean="0"/>
              <a:t>landscape</a:t>
            </a:r>
            <a:endParaRPr lang="fr-CH" dirty="0"/>
          </a:p>
        </p:txBody>
      </p:sp>
      <p:sp>
        <p:nvSpPr>
          <p:cNvPr id="14" name="Rectangle 13"/>
          <p:cNvSpPr/>
          <p:nvPr/>
        </p:nvSpPr>
        <p:spPr>
          <a:xfrm>
            <a:off x="144016" y="4149080"/>
            <a:ext cx="3635896" cy="648072"/>
          </a:xfrm>
          <a:prstGeom prst="rect">
            <a:avLst/>
          </a:prstGeom>
          <a:noFill/>
          <a:ln w="762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ZoneTexte 12"/>
          <p:cNvSpPr txBox="1"/>
          <p:nvPr/>
        </p:nvSpPr>
        <p:spPr>
          <a:xfrm>
            <a:off x="2411760" y="5517232"/>
            <a:ext cx="439517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fr-CH" dirty="0" err="1" smtClean="0"/>
              <a:t>Tumor</a:t>
            </a:r>
            <a:r>
              <a:rPr lang="fr-CH" dirty="0" smtClean="0"/>
              <a:t> immune </a:t>
            </a:r>
            <a:r>
              <a:rPr lang="fr-CH" dirty="0" err="1" smtClean="0"/>
              <a:t>microenvironment</a:t>
            </a:r>
            <a:r>
              <a:rPr lang="fr-CH" dirty="0" smtClean="0"/>
              <a:t> (TIME)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11760" y="5493482"/>
            <a:ext cx="4392488" cy="432048"/>
          </a:xfrm>
          <a:prstGeom prst="rect">
            <a:avLst/>
          </a:prstGeom>
          <a:noFill/>
          <a:ln w="762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96752"/>
            <a:ext cx="6258842" cy="507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16632"/>
            <a:ext cx="6170117" cy="63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6597352"/>
            <a:ext cx="3528392" cy="1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7" y="1052736"/>
            <a:ext cx="2742065" cy="2880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179512" y="4149080"/>
            <a:ext cx="3625736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fr-CH" dirty="0" err="1" smtClean="0"/>
              <a:t>Tumor</a:t>
            </a:r>
            <a:r>
              <a:rPr lang="fr-CH" dirty="0" smtClean="0"/>
              <a:t> </a:t>
            </a:r>
            <a:r>
              <a:rPr lang="fr-CH" dirty="0" err="1" smtClean="0"/>
              <a:t>mutational</a:t>
            </a:r>
            <a:r>
              <a:rPr lang="fr-CH" dirty="0" smtClean="0"/>
              <a:t> and </a:t>
            </a:r>
            <a:r>
              <a:rPr lang="fr-CH" dirty="0" err="1" smtClean="0"/>
              <a:t>neoantigen</a:t>
            </a:r>
            <a:endParaRPr lang="fr-CH" dirty="0" smtClean="0"/>
          </a:p>
          <a:p>
            <a:pPr marL="342900" indent="-342900" algn="ctr"/>
            <a:r>
              <a:rPr lang="fr-CH" dirty="0" smtClean="0"/>
              <a:t> </a:t>
            </a:r>
            <a:r>
              <a:rPr lang="fr-CH" dirty="0" err="1" smtClean="0"/>
              <a:t>landscape</a:t>
            </a:r>
            <a:endParaRPr lang="fr-CH" dirty="0"/>
          </a:p>
        </p:txBody>
      </p:sp>
      <p:sp>
        <p:nvSpPr>
          <p:cNvPr id="14" name="Rectangle 13"/>
          <p:cNvSpPr/>
          <p:nvPr/>
        </p:nvSpPr>
        <p:spPr>
          <a:xfrm>
            <a:off x="144016" y="4149080"/>
            <a:ext cx="3635896" cy="648072"/>
          </a:xfrm>
          <a:prstGeom prst="rect">
            <a:avLst/>
          </a:prstGeom>
          <a:noFill/>
          <a:ln w="762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96752"/>
            <a:ext cx="6258842" cy="507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16632"/>
            <a:ext cx="6170117" cy="63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6597352"/>
            <a:ext cx="3528392" cy="1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79512" y="5301208"/>
            <a:ext cx="3971985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CH" dirty="0" err="1" smtClean="0"/>
              <a:t>Tumor</a:t>
            </a:r>
            <a:r>
              <a:rPr lang="fr-CH" dirty="0" smtClean="0"/>
              <a:t> </a:t>
            </a:r>
            <a:r>
              <a:rPr lang="fr-CH" dirty="0" err="1" smtClean="0"/>
              <a:t>mutational</a:t>
            </a:r>
            <a:r>
              <a:rPr lang="fr-CH" dirty="0" smtClean="0"/>
              <a:t> and </a:t>
            </a:r>
            <a:r>
              <a:rPr lang="fr-CH" dirty="0" err="1" smtClean="0"/>
              <a:t>neoantigen</a:t>
            </a:r>
            <a:endParaRPr lang="fr-CH" dirty="0" smtClean="0"/>
          </a:p>
          <a:p>
            <a:pPr marL="342900" indent="-342900" algn="ctr"/>
            <a:r>
              <a:rPr lang="fr-CH" dirty="0" smtClean="0"/>
              <a:t> </a:t>
            </a:r>
            <a:r>
              <a:rPr lang="fr-CH" dirty="0" err="1" smtClean="0"/>
              <a:t>landscape</a:t>
            </a:r>
            <a:endParaRPr lang="fr-CH" dirty="0"/>
          </a:p>
        </p:txBody>
      </p:sp>
      <p:sp>
        <p:nvSpPr>
          <p:cNvPr id="6" name="ZoneTexte 5"/>
          <p:cNvSpPr txBox="1"/>
          <p:nvPr/>
        </p:nvSpPr>
        <p:spPr>
          <a:xfrm>
            <a:off x="553136" y="1496659"/>
            <a:ext cx="8543493" cy="923330"/>
          </a:xfrm>
          <a:prstGeom prst="rect">
            <a:avLst/>
          </a:prstGeom>
          <a:solidFill>
            <a:schemeClr val="bg2"/>
          </a:solidFill>
          <a:ln w="381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marL="342900" indent="-342900"/>
            <a:r>
              <a:rPr lang="fr-CH" dirty="0" smtClean="0"/>
              <a:t>1. </a:t>
            </a:r>
            <a:r>
              <a:rPr lang="el-GR" dirty="0" smtClean="0"/>
              <a:t>Το φορτίο των μεταλλάξεων και των νεοαντιγόνων έχει θετική προγνωστική αξία</a:t>
            </a:r>
            <a:endParaRPr lang="fr-CH" dirty="0" smtClean="0"/>
          </a:p>
          <a:p>
            <a:pPr marL="342900" indent="-342900"/>
            <a:r>
              <a:rPr lang="fr-CH" dirty="0" smtClean="0"/>
              <a:t>2. </a:t>
            </a:r>
            <a:r>
              <a:rPr lang="el-GR" dirty="0" smtClean="0"/>
              <a:t>Το φορτίο των μεταλλάξεων και των νεοαντιγόνων έχει θετική προβλεπτική αξία</a:t>
            </a:r>
            <a:endParaRPr lang="fr-CH" dirty="0" smtClean="0"/>
          </a:p>
          <a:p>
            <a:pPr marL="342900" indent="-342900"/>
            <a:r>
              <a:rPr lang="fr-CH" dirty="0" smtClean="0"/>
              <a:t>3. </a:t>
            </a:r>
            <a:r>
              <a:rPr lang="el-GR" dirty="0" smtClean="0"/>
              <a:t>Το φορτίο των μεταλλάξεων και των νεοαντιγόνων σχετίζεται με το </a:t>
            </a:r>
            <a:r>
              <a:rPr lang="fr-CH" dirty="0" smtClean="0"/>
              <a:t>TIME</a:t>
            </a:r>
            <a:endParaRPr lang="fr-CH" dirty="0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179512" y="2420888"/>
            <a:ext cx="360040" cy="288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4139952" y="2420888"/>
            <a:ext cx="5004048" cy="288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7" y="1052736"/>
            <a:ext cx="2742065" cy="2880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96752"/>
            <a:ext cx="6258842" cy="507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16632"/>
            <a:ext cx="6170117" cy="63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6597352"/>
            <a:ext cx="3528392" cy="1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411760" y="5517232"/>
            <a:ext cx="2804999" cy="646331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txBody>
          <a:bodyPr wrap="none" rtlCol="0">
            <a:spAutoFit/>
          </a:bodyPr>
          <a:lstStyle/>
          <a:p>
            <a:pPr marL="342900" indent="-342900"/>
            <a:r>
              <a:rPr lang="fr-CH" dirty="0" err="1" smtClean="0"/>
              <a:t>Tumor</a:t>
            </a:r>
            <a:r>
              <a:rPr lang="fr-CH" dirty="0" smtClean="0"/>
              <a:t> </a:t>
            </a:r>
            <a:r>
              <a:rPr lang="fr-CH" dirty="0" err="1" smtClean="0"/>
              <a:t>microenvironment</a:t>
            </a:r>
            <a:r>
              <a:rPr lang="fr-CH" dirty="0" smtClean="0"/>
              <a:t> </a:t>
            </a:r>
          </a:p>
          <a:p>
            <a:pPr marL="342900" indent="-342900" algn="ctr"/>
            <a:r>
              <a:rPr lang="fr-CH" dirty="0" smtClean="0"/>
              <a:t>immune </a:t>
            </a:r>
            <a:r>
              <a:rPr lang="fr-CH" dirty="0" err="1" smtClean="0"/>
              <a:t>landscape</a:t>
            </a:r>
            <a:endParaRPr lang="fr-CH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7" y="1052736"/>
            <a:ext cx="2742065" cy="2880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7092280" y="4005064"/>
            <a:ext cx="186461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fr-CH" dirty="0" err="1" smtClean="0"/>
              <a:t>Peripheral</a:t>
            </a:r>
            <a:r>
              <a:rPr lang="fr-CH" dirty="0" smtClean="0"/>
              <a:t> </a:t>
            </a:r>
            <a:r>
              <a:rPr lang="fr-CH" dirty="0" err="1" smtClean="0"/>
              <a:t>blood</a:t>
            </a:r>
            <a:endParaRPr lang="fr-CH" dirty="0"/>
          </a:p>
        </p:txBody>
      </p:sp>
      <p:sp>
        <p:nvSpPr>
          <p:cNvPr id="10" name="ZoneTexte 9"/>
          <p:cNvSpPr txBox="1"/>
          <p:nvPr/>
        </p:nvSpPr>
        <p:spPr>
          <a:xfrm>
            <a:off x="4572000" y="2348880"/>
            <a:ext cx="316407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fr-CH" dirty="0" err="1" smtClean="0"/>
              <a:t>Secondary</a:t>
            </a:r>
            <a:r>
              <a:rPr lang="fr-CH" dirty="0" smtClean="0"/>
              <a:t> </a:t>
            </a:r>
            <a:r>
              <a:rPr lang="fr-CH" dirty="0" err="1" smtClean="0"/>
              <a:t>Lymphoid</a:t>
            </a:r>
            <a:r>
              <a:rPr lang="fr-CH" dirty="0" smtClean="0"/>
              <a:t> </a:t>
            </a:r>
            <a:r>
              <a:rPr lang="fr-CH" dirty="0" err="1" smtClean="0"/>
              <a:t>Organs</a:t>
            </a:r>
            <a:endParaRPr lang="fr-CH" dirty="0"/>
          </a:p>
        </p:txBody>
      </p:sp>
      <p:sp>
        <p:nvSpPr>
          <p:cNvPr id="11" name="ZoneTexte 10"/>
          <p:cNvSpPr txBox="1"/>
          <p:nvPr/>
        </p:nvSpPr>
        <p:spPr>
          <a:xfrm>
            <a:off x="179512" y="4149080"/>
            <a:ext cx="3625736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fr-CH" dirty="0" err="1" smtClean="0"/>
              <a:t>Tumor</a:t>
            </a:r>
            <a:r>
              <a:rPr lang="fr-CH" dirty="0" smtClean="0"/>
              <a:t> </a:t>
            </a:r>
            <a:r>
              <a:rPr lang="fr-CH" dirty="0" err="1" smtClean="0"/>
              <a:t>mutational</a:t>
            </a:r>
            <a:r>
              <a:rPr lang="fr-CH" dirty="0" smtClean="0"/>
              <a:t> and </a:t>
            </a:r>
            <a:r>
              <a:rPr lang="fr-CH" dirty="0" err="1" smtClean="0"/>
              <a:t>neoantigen</a:t>
            </a:r>
            <a:endParaRPr lang="fr-CH" dirty="0" smtClean="0"/>
          </a:p>
          <a:p>
            <a:pPr marL="342900" indent="-342900" algn="ctr"/>
            <a:r>
              <a:rPr lang="fr-CH" dirty="0" smtClean="0"/>
              <a:t> </a:t>
            </a:r>
            <a:r>
              <a:rPr lang="fr-CH" dirty="0" err="1" smtClean="0"/>
              <a:t>landscape</a:t>
            </a:r>
            <a:endParaRPr lang="fr-CH" dirty="0"/>
          </a:p>
        </p:txBody>
      </p:sp>
      <p:sp>
        <p:nvSpPr>
          <p:cNvPr id="12" name="ZoneTexte 11"/>
          <p:cNvSpPr txBox="1"/>
          <p:nvPr/>
        </p:nvSpPr>
        <p:spPr>
          <a:xfrm>
            <a:off x="2411760" y="5517232"/>
            <a:ext cx="2804999" cy="646331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342900" indent="-342900"/>
            <a:r>
              <a:rPr lang="fr-CH" dirty="0" err="1" smtClean="0"/>
              <a:t>Tumor</a:t>
            </a:r>
            <a:r>
              <a:rPr lang="fr-CH" dirty="0" smtClean="0"/>
              <a:t> </a:t>
            </a:r>
            <a:r>
              <a:rPr lang="fr-CH" dirty="0" err="1" smtClean="0"/>
              <a:t>microenvironment</a:t>
            </a:r>
            <a:r>
              <a:rPr lang="fr-CH" dirty="0" smtClean="0"/>
              <a:t> </a:t>
            </a:r>
          </a:p>
          <a:p>
            <a:pPr marL="342900" indent="-342900" algn="ctr"/>
            <a:r>
              <a:rPr lang="fr-CH" dirty="0" smtClean="0"/>
              <a:t>immune </a:t>
            </a:r>
            <a:r>
              <a:rPr lang="fr-CH" dirty="0" err="1" smtClean="0"/>
              <a:t>landscape</a:t>
            </a:r>
            <a:endParaRPr lang="fr-CH" dirty="0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0" y="1340768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6588224" cy="115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124744"/>
            <a:ext cx="3351833" cy="14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586995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3800" y="1556792"/>
            <a:ext cx="318056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1" y="2767280"/>
            <a:ext cx="3203849" cy="125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0" y="1340768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6588224" cy="115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124744"/>
            <a:ext cx="3351833" cy="14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586995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3800" y="1556792"/>
            <a:ext cx="318056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1" y="2767280"/>
            <a:ext cx="3203849" cy="125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 l="15549" t="15077" r="32152" b="31558"/>
          <a:stretch>
            <a:fillRect/>
          </a:stretch>
        </p:blipFill>
        <p:spPr bwMode="auto">
          <a:xfrm>
            <a:off x="4499992" y="4293096"/>
            <a:ext cx="282283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ZoneTexte 12"/>
          <p:cNvSpPr txBox="1"/>
          <p:nvPr/>
        </p:nvSpPr>
        <p:spPr>
          <a:xfrm>
            <a:off x="7344687" y="6069546"/>
            <a:ext cx="64633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6">
                    <a:lumMod val="75000"/>
                  </a:schemeClr>
                </a:solidFill>
              </a:rPr>
              <a:t>CD8</a:t>
            </a:r>
            <a:endParaRPr lang="fr-CH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0" y="1340768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6588224" cy="115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124744"/>
            <a:ext cx="3351833" cy="14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586995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3800" y="1556792"/>
            <a:ext cx="318056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1" y="2767280"/>
            <a:ext cx="3203849" cy="125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Z:\2017 Nanozoom\Kalliopi pictures\2 cases 100317\22799 1B_DAPICD8 Keratin_2 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4452" y="1484784"/>
            <a:ext cx="3311804" cy="2103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ZoneTexte 10"/>
          <p:cNvSpPr txBox="1"/>
          <p:nvPr/>
        </p:nvSpPr>
        <p:spPr>
          <a:xfrm>
            <a:off x="4608383" y="3645024"/>
            <a:ext cx="2304256" cy="338554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H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CH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DAPI</a:t>
            </a:r>
            <a:r>
              <a:rPr lang="fr-CH" sz="1600" b="1" dirty="0" smtClean="0"/>
              <a:t> </a:t>
            </a:r>
            <a:r>
              <a:rPr lang="fr-CH" sz="1600" b="1" dirty="0" smtClean="0">
                <a:solidFill>
                  <a:srgbClr val="FFFF00"/>
                </a:solidFill>
              </a:rPr>
              <a:t>CD8 </a:t>
            </a:r>
            <a:r>
              <a:rPr lang="fr-CH" sz="1600" b="1" dirty="0" err="1" smtClean="0">
                <a:solidFill>
                  <a:srgbClr val="990000"/>
                </a:solidFill>
              </a:rPr>
              <a:t>Keratin</a:t>
            </a:r>
            <a:endParaRPr lang="fr-CH" sz="1600" b="1" dirty="0">
              <a:solidFill>
                <a:srgbClr val="FF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 l="15549" t="15077" r="32152" b="31558"/>
          <a:stretch>
            <a:fillRect/>
          </a:stretch>
        </p:blipFill>
        <p:spPr bwMode="auto">
          <a:xfrm>
            <a:off x="4499992" y="4293096"/>
            <a:ext cx="282283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ZoneTexte 12"/>
          <p:cNvSpPr txBox="1"/>
          <p:nvPr/>
        </p:nvSpPr>
        <p:spPr>
          <a:xfrm>
            <a:off x="7344687" y="6069546"/>
            <a:ext cx="64633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6">
                    <a:lumMod val="75000"/>
                  </a:schemeClr>
                </a:solidFill>
              </a:rPr>
              <a:t>CD8</a:t>
            </a:r>
            <a:endParaRPr lang="fr-CH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0" y="1340768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6588224" cy="115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124744"/>
            <a:ext cx="3351833" cy="14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586995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3800" y="1556792"/>
            <a:ext cx="318056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1" y="2767280"/>
            <a:ext cx="3203849" cy="125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/>
          <a:srcRect l="21515" r="15133" b="40298"/>
          <a:stretch>
            <a:fillRect/>
          </a:stretch>
        </p:blipFill>
        <p:spPr bwMode="auto">
          <a:xfrm>
            <a:off x="179512" y="4077072"/>
            <a:ext cx="285267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179512" y="6237312"/>
            <a:ext cx="64633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6">
                    <a:lumMod val="75000"/>
                  </a:schemeClr>
                </a:solidFill>
              </a:rPr>
              <a:t>CD8</a:t>
            </a:r>
            <a:endParaRPr lang="fr-CH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2" descr="Z:\2017 Nanozoom\Kalliopi pictures\2 cases 100317\22799 1B_DAPICD8 Keratin_2 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4452" y="1484784"/>
            <a:ext cx="3311804" cy="2103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ZoneTexte 10"/>
          <p:cNvSpPr txBox="1"/>
          <p:nvPr/>
        </p:nvSpPr>
        <p:spPr>
          <a:xfrm>
            <a:off x="4608383" y="3645024"/>
            <a:ext cx="2304256" cy="338554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H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CH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DAPI</a:t>
            </a:r>
            <a:r>
              <a:rPr lang="fr-CH" sz="1600" b="1" dirty="0" smtClean="0"/>
              <a:t> </a:t>
            </a:r>
            <a:r>
              <a:rPr lang="fr-CH" sz="1600" b="1" dirty="0" smtClean="0">
                <a:solidFill>
                  <a:srgbClr val="FFFF00"/>
                </a:solidFill>
              </a:rPr>
              <a:t>CD8 </a:t>
            </a:r>
            <a:r>
              <a:rPr lang="fr-CH" sz="1600" b="1" dirty="0" err="1" smtClean="0">
                <a:solidFill>
                  <a:srgbClr val="990000"/>
                </a:solidFill>
              </a:rPr>
              <a:t>Keratin</a:t>
            </a:r>
            <a:endParaRPr lang="fr-CH" sz="1600" b="1" dirty="0">
              <a:solidFill>
                <a:srgbClr val="FF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rcRect l="15549" t="15077" r="32152" b="31558"/>
          <a:stretch>
            <a:fillRect/>
          </a:stretch>
        </p:blipFill>
        <p:spPr bwMode="auto">
          <a:xfrm>
            <a:off x="4499992" y="4293096"/>
            <a:ext cx="282283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ZoneTexte 12"/>
          <p:cNvSpPr txBox="1"/>
          <p:nvPr/>
        </p:nvSpPr>
        <p:spPr>
          <a:xfrm>
            <a:off x="7344687" y="6069546"/>
            <a:ext cx="64633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6">
                    <a:lumMod val="75000"/>
                  </a:schemeClr>
                </a:solidFill>
              </a:rPr>
              <a:t>CD8</a:t>
            </a:r>
            <a:endParaRPr lang="fr-CH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22596" cy="681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5775" y="3717032"/>
            <a:ext cx="4196705" cy="81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9639" y="6661094"/>
            <a:ext cx="2316857" cy="15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PGFoukas\Desktop\UofATHENS\LESSONS\2009&amp;2010\ΜΕΤΑΠΤΥΧΙΑΚΟ ΠΑΘ. ΑΝ\PHOTOS\6977-09 H&amp;E x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8512" y="188640"/>
            <a:ext cx="4355976" cy="3266982"/>
          </a:xfrm>
          <a:prstGeom prst="rect">
            <a:avLst/>
          </a:prstGeom>
          <a:noFill/>
        </p:spPr>
      </p:pic>
      <p:sp>
        <p:nvSpPr>
          <p:cNvPr id="9" name="Flèche droite 8"/>
          <p:cNvSpPr/>
          <p:nvPr/>
        </p:nvSpPr>
        <p:spPr>
          <a:xfrm>
            <a:off x="4311264" y="1052736"/>
            <a:ext cx="288032" cy="247088"/>
          </a:xfrm>
          <a:prstGeom prst="rightArrow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5420716"/>
            <a:ext cx="4537695" cy="103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791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723"/>
            <a:ext cx="4921175" cy="12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700808"/>
            <a:ext cx="336044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064233"/>
            <a:ext cx="3456384" cy="266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5166" y="1124744"/>
            <a:ext cx="171711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7990" y="1124744"/>
            <a:ext cx="131445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8"/>
          <p:cNvCxnSpPr/>
          <p:nvPr/>
        </p:nvCxnSpPr>
        <p:spPr>
          <a:xfrm>
            <a:off x="6144301" y="3693282"/>
            <a:ext cx="158417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0" y="1340768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475656" y="6165304"/>
            <a:ext cx="208823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579304" y="6165304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>
                <a:solidFill>
                  <a:schemeClr val="bg2">
                    <a:lumMod val="25000"/>
                  </a:schemeClr>
                </a:solidFill>
              </a:rPr>
              <a:t>CD4+ T </a:t>
            </a:r>
            <a:r>
              <a:rPr lang="fr-CH" sz="1400" b="1" dirty="0" err="1" smtClean="0">
                <a:solidFill>
                  <a:schemeClr val="bg2">
                    <a:lumMod val="25000"/>
                  </a:schemeClr>
                </a:solidFill>
              </a:rPr>
              <a:t>helper</a:t>
            </a:r>
            <a:r>
              <a:rPr lang="fr-CH" sz="1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CH" sz="1400" b="1" dirty="0" err="1" smtClean="0">
                <a:solidFill>
                  <a:schemeClr val="bg2">
                    <a:lumMod val="25000"/>
                  </a:schemeClr>
                </a:solidFill>
              </a:rPr>
              <a:t>cells</a:t>
            </a:r>
            <a:endParaRPr lang="fr-CH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0" y="1484784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0270"/>
            <a:ext cx="5305970" cy="128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7925" y="0"/>
            <a:ext cx="28860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247938"/>
            <a:ext cx="24669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8124" y="1565756"/>
            <a:ext cx="5602188" cy="524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7"/>
          <p:cNvCxnSpPr/>
          <p:nvPr/>
        </p:nvCxnSpPr>
        <p:spPr>
          <a:xfrm>
            <a:off x="1767456" y="5962928"/>
            <a:ext cx="554461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763688" y="6106944"/>
            <a:ext cx="396044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5724128" y="5702192"/>
            <a:ext cx="10081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PGFoukas\Desktop\UofATHENS\LESSONS\2009&amp;2010\ΜΕΤΑΠΤΥΧΙΑΚΟ ΠΑΘ. ΑΝ\PHOTOS\6977-09 CD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6288" y="2953544"/>
            <a:ext cx="2057400" cy="1543050"/>
          </a:xfrm>
          <a:prstGeom prst="rect">
            <a:avLst/>
          </a:prstGeom>
          <a:noFill/>
        </p:spPr>
      </p:pic>
      <p:pic>
        <p:nvPicPr>
          <p:cNvPr id="11" name="Picture 2" descr="C:\Documents and Settings\PGFoukas\Desktop\UofATHENS\LESSONS\2009&amp;2010\ΜΕΤΑΠΤΥΧΙΑΚΟ ΠΑΘ. ΑΝ\PHOTOS\6977-09 CD1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7088" y="2953544"/>
            <a:ext cx="2032000" cy="1524000"/>
          </a:xfrm>
          <a:prstGeom prst="rect">
            <a:avLst/>
          </a:prstGeom>
          <a:noFill/>
        </p:spPr>
      </p:pic>
      <p:pic>
        <p:nvPicPr>
          <p:cNvPr id="12" name="Picture 2" descr="C:\Documents and Settings\PGFoukas\Desktop\UofATHENS\LESSONS\2009&amp;2010\ΜΕΤΑΠΤΥΧΙΑΚΟ ΠΑΘ. ΑΝ\PHOTOS\6977-09 CD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1688" y="1124744"/>
            <a:ext cx="2032000" cy="1524000"/>
          </a:xfrm>
          <a:prstGeom prst="rect">
            <a:avLst/>
          </a:prstGeom>
          <a:noFill/>
        </p:spPr>
      </p:pic>
      <p:pic>
        <p:nvPicPr>
          <p:cNvPr id="13" name="Picture 9" descr="6977-09 CD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6288" y="1124744"/>
            <a:ext cx="2032000" cy="1524000"/>
          </a:xfrm>
          <a:prstGeom prst="rect">
            <a:avLst/>
          </a:prstGeom>
        </p:spPr>
      </p:pic>
      <p:pic>
        <p:nvPicPr>
          <p:cNvPr id="14" name="Picture 10" descr="6977-09 CD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16288" y="1124744"/>
            <a:ext cx="2057400" cy="1543050"/>
          </a:xfrm>
          <a:prstGeom prst="rect">
            <a:avLst/>
          </a:prstGeom>
        </p:spPr>
      </p:pic>
      <p:pic>
        <p:nvPicPr>
          <p:cNvPr id="15" name="Picture 11" descr="6977-09 S1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16288" y="4782344"/>
            <a:ext cx="2057400" cy="1543050"/>
          </a:xfrm>
          <a:prstGeom prst="rect">
            <a:avLst/>
          </a:prstGeom>
        </p:spPr>
      </p:pic>
      <p:pic>
        <p:nvPicPr>
          <p:cNvPr id="16" name="Picture 12" descr="6977-09 CD6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07088" y="4782344"/>
            <a:ext cx="2057400" cy="1543050"/>
          </a:xfrm>
          <a:prstGeom prst="rect">
            <a:avLst/>
          </a:prstGeom>
        </p:spPr>
      </p:pic>
      <p:pic>
        <p:nvPicPr>
          <p:cNvPr id="17" name="Picture 13" descr="6977-09 FoxP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01688" y="2953544"/>
            <a:ext cx="2032000" cy="1524000"/>
          </a:xfrm>
          <a:prstGeom prst="rect">
            <a:avLst/>
          </a:prstGeom>
        </p:spPr>
      </p:pic>
      <p:pic>
        <p:nvPicPr>
          <p:cNvPr id="18" name="Picture 14" descr="6977-09 CD5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801688" y="4782344"/>
            <a:ext cx="2032000" cy="1524000"/>
          </a:xfrm>
          <a:prstGeom prst="rect">
            <a:avLst/>
          </a:prstGeom>
        </p:spPr>
      </p:pic>
      <p:sp>
        <p:nvSpPr>
          <p:cNvPr id="19" name="TextBox 15"/>
          <p:cNvSpPr txBox="1"/>
          <p:nvPr/>
        </p:nvSpPr>
        <p:spPr>
          <a:xfrm>
            <a:off x="1801688" y="2360755"/>
            <a:ext cx="96577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CD3</a:t>
            </a:r>
            <a:r>
              <a:rPr lang="fr-CH" sz="1200" dirty="0" smtClean="0">
                <a:latin typeface="Times New Roman" pitchFamily="18" charset="0"/>
                <a:cs typeface="Times New Roman" pitchFamily="18" charset="0"/>
              </a:rPr>
              <a:t>_T </a:t>
            </a:r>
            <a:r>
              <a:rPr lang="fr-CH" sz="1200" dirty="0" err="1" smtClean="0">
                <a:latin typeface="Times New Roman" pitchFamily="18" charset="0"/>
                <a:cs typeface="Times New Roman" pitchFamily="18" charset="0"/>
              </a:rPr>
              <a:t>cells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6"/>
          <p:cNvSpPr txBox="1"/>
          <p:nvPr/>
        </p:nvSpPr>
        <p:spPr>
          <a:xfrm>
            <a:off x="4316288" y="2385040"/>
            <a:ext cx="138781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CD4_helper T cells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6848382" y="2364492"/>
            <a:ext cx="157697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CD8_cytotoxic T cells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18"/>
          <p:cNvSpPr txBox="1"/>
          <p:nvPr/>
        </p:nvSpPr>
        <p:spPr>
          <a:xfrm>
            <a:off x="1801688" y="4193292"/>
            <a:ext cx="173887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Foxp3_regulatory T cells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19"/>
          <p:cNvSpPr txBox="1"/>
          <p:nvPr/>
        </p:nvSpPr>
        <p:spPr>
          <a:xfrm>
            <a:off x="4316288" y="4213840"/>
            <a:ext cx="105349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CD20_B cells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0"/>
          <p:cNvSpPr txBox="1"/>
          <p:nvPr/>
        </p:nvSpPr>
        <p:spPr>
          <a:xfrm>
            <a:off x="6907088" y="4193292"/>
            <a:ext cx="147348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CD138_Plasma cells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1801688" y="6022092"/>
            <a:ext cx="117211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CD56_NK cells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2"/>
          <p:cNvSpPr txBox="1"/>
          <p:nvPr/>
        </p:nvSpPr>
        <p:spPr>
          <a:xfrm>
            <a:off x="4316288" y="6042640"/>
            <a:ext cx="144943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S100_dendritic cells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3"/>
          <p:cNvSpPr txBox="1"/>
          <p:nvPr/>
        </p:nvSpPr>
        <p:spPr>
          <a:xfrm>
            <a:off x="6907088" y="6042640"/>
            <a:ext cx="144302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CD68_macrophages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Connecteur droit 2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Accolade ouvrante 28"/>
          <p:cNvSpPr/>
          <p:nvPr/>
        </p:nvSpPr>
        <p:spPr>
          <a:xfrm>
            <a:off x="1273280" y="1111096"/>
            <a:ext cx="576064" cy="3384376"/>
          </a:xfrm>
          <a:prstGeom prst="leftBrac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0" name="ZoneTexte 29"/>
          <p:cNvSpPr txBox="1"/>
          <p:nvPr/>
        </p:nvSpPr>
        <p:spPr>
          <a:xfrm>
            <a:off x="130924" y="2636912"/>
            <a:ext cx="1056700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/>
              <a:t>adaptive</a:t>
            </a:r>
            <a:endParaRPr lang="fr-CH" dirty="0"/>
          </a:p>
        </p:txBody>
      </p:sp>
      <p:sp>
        <p:nvSpPr>
          <p:cNvPr id="31" name="ZoneTexte 30"/>
          <p:cNvSpPr txBox="1"/>
          <p:nvPr/>
        </p:nvSpPr>
        <p:spPr>
          <a:xfrm>
            <a:off x="134800" y="5363924"/>
            <a:ext cx="813043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err="1" smtClean="0"/>
              <a:t>innate</a:t>
            </a:r>
            <a:endParaRPr lang="fr-CH" dirty="0"/>
          </a:p>
        </p:txBody>
      </p:sp>
      <p:sp>
        <p:nvSpPr>
          <p:cNvPr id="33" name="Accolade ouvrante 32"/>
          <p:cNvSpPr/>
          <p:nvPr/>
        </p:nvSpPr>
        <p:spPr>
          <a:xfrm>
            <a:off x="1259632" y="4797152"/>
            <a:ext cx="576064" cy="1512168"/>
          </a:xfrm>
          <a:prstGeom prst="leftBrac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2" name="Espace réservé de la date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  <p:sp>
        <p:nvSpPr>
          <p:cNvPr id="34" name="ZoneTexte 33"/>
          <p:cNvSpPr txBox="1"/>
          <p:nvPr/>
        </p:nvSpPr>
        <p:spPr>
          <a:xfrm>
            <a:off x="2627784" y="188640"/>
            <a:ext cx="409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>
                <a:solidFill>
                  <a:srgbClr val="7030A0"/>
                </a:solidFill>
              </a:rPr>
              <a:t>Tumor</a:t>
            </a:r>
            <a:r>
              <a:rPr lang="fr-CH" b="1" dirty="0" smtClean="0">
                <a:solidFill>
                  <a:srgbClr val="7030A0"/>
                </a:solidFill>
              </a:rPr>
              <a:t> Immune </a:t>
            </a:r>
            <a:r>
              <a:rPr lang="fr-CH" b="1" dirty="0" err="1" smtClean="0">
                <a:solidFill>
                  <a:srgbClr val="7030A0"/>
                </a:solidFill>
              </a:rPr>
              <a:t>Microenvironment</a:t>
            </a:r>
            <a:r>
              <a:rPr lang="fr-CH" b="1" dirty="0" smtClean="0">
                <a:solidFill>
                  <a:srgbClr val="7030A0"/>
                </a:solidFill>
              </a:rPr>
              <a:t>, </a:t>
            </a:r>
            <a:r>
              <a:rPr lang="el-GR" b="1" dirty="0" smtClean="0">
                <a:solidFill>
                  <a:srgbClr val="7030A0"/>
                </a:solidFill>
              </a:rPr>
              <a:t>ΤΙΜΕ</a:t>
            </a:r>
            <a:endParaRPr lang="fr-CH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cteur droit 2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195941" y="18864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7030A0"/>
                </a:solidFill>
              </a:rPr>
              <a:t>ΤΙΜΕ</a:t>
            </a:r>
            <a:endParaRPr lang="fr-CH" b="1" dirty="0">
              <a:solidFill>
                <a:srgbClr val="7030A0"/>
              </a:solidFill>
            </a:endParaRPr>
          </a:p>
        </p:txBody>
      </p:sp>
      <p:sp>
        <p:nvSpPr>
          <p:cNvPr id="32" name="Espace réservé de la date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9300" y="754335"/>
            <a:ext cx="51054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 descr="j03008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908720"/>
            <a:ext cx="1814512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15"/>
          <p:cNvSpPr txBox="1"/>
          <p:nvPr/>
        </p:nvSpPr>
        <p:spPr>
          <a:xfrm>
            <a:off x="6067287" y="6597932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cteur droit 2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195941" y="18864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7030A0"/>
                </a:solidFill>
              </a:rPr>
              <a:t>ΤΙΜΕ</a:t>
            </a:r>
            <a:endParaRPr lang="fr-CH" b="1" dirty="0">
              <a:solidFill>
                <a:srgbClr val="7030A0"/>
              </a:solidFill>
            </a:endParaRPr>
          </a:p>
        </p:txBody>
      </p:sp>
      <p:sp>
        <p:nvSpPr>
          <p:cNvPr id="32" name="Espace réservé de la date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9300" y="754335"/>
            <a:ext cx="51054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 descr="j03008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908720"/>
            <a:ext cx="1814512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15"/>
          <p:cNvSpPr txBox="1"/>
          <p:nvPr/>
        </p:nvSpPr>
        <p:spPr>
          <a:xfrm>
            <a:off x="6067287" y="6597932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2400" y="3810000"/>
            <a:ext cx="1908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Αντινεοπλασματική</a:t>
            </a:r>
          </a:p>
          <a:p>
            <a:r>
              <a:rPr lang="el-G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δράση</a:t>
            </a:r>
            <a:endParaRPr lang="fr-CH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981200" y="3352800"/>
            <a:ext cx="1295400" cy="1447800"/>
          </a:xfrm>
          <a:prstGeom prst="ellipse">
            <a:avLst/>
          </a:prstGeom>
          <a:noFill/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cteur droit 2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195941" y="18864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7030A0"/>
                </a:solidFill>
              </a:rPr>
              <a:t>ΤΙΜΕ</a:t>
            </a:r>
            <a:endParaRPr lang="fr-CH" b="1" dirty="0">
              <a:solidFill>
                <a:srgbClr val="7030A0"/>
              </a:solidFill>
            </a:endParaRPr>
          </a:p>
        </p:txBody>
      </p:sp>
      <p:sp>
        <p:nvSpPr>
          <p:cNvPr id="32" name="Espace réservé de la date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9300" y="754335"/>
            <a:ext cx="51054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 descr="j03008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908720"/>
            <a:ext cx="1814512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15"/>
          <p:cNvSpPr txBox="1"/>
          <p:nvPr/>
        </p:nvSpPr>
        <p:spPr>
          <a:xfrm>
            <a:off x="6067287" y="6597932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048000" y="3733800"/>
            <a:ext cx="4572000" cy="205740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chemeClr val="tx2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409116" y="5257800"/>
            <a:ext cx="1582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Νεοπλασματική</a:t>
            </a:r>
          </a:p>
          <a:p>
            <a:r>
              <a:rPr lang="el-GR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δράση</a:t>
            </a:r>
            <a:endParaRPr lang="fr-CH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981200" y="3352800"/>
            <a:ext cx="1295400" cy="1447800"/>
          </a:xfrm>
          <a:prstGeom prst="ellipse">
            <a:avLst/>
          </a:prstGeom>
          <a:noFill/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ZoneTexte 10"/>
          <p:cNvSpPr txBox="1"/>
          <p:nvPr/>
        </p:nvSpPr>
        <p:spPr>
          <a:xfrm>
            <a:off x="152400" y="3810000"/>
            <a:ext cx="1908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Αντινεοπλασματική</a:t>
            </a:r>
          </a:p>
          <a:p>
            <a:r>
              <a:rPr lang="el-G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δράση</a:t>
            </a:r>
            <a:endParaRPr lang="fr-CH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cteur droit 27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195941" y="18864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7030A0"/>
                </a:solidFill>
              </a:rPr>
              <a:t>ΤΙΜΕ</a:t>
            </a:r>
            <a:endParaRPr lang="fr-CH" b="1" dirty="0">
              <a:solidFill>
                <a:srgbClr val="7030A0"/>
              </a:solidFill>
            </a:endParaRPr>
          </a:p>
        </p:txBody>
      </p:sp>
      <p:sp>
        <p:nvSpPr>
          <p:cNvPr id="32" name="Espace réservé de la date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3457575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5" y="5128849"/>
            <a:ext cx="5106863" cy="124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5"/>
          <p:cNvSpPr txBox="1"/>
          <p:nvPr/>
        </p:nvSpPr>
        <p:spPr>
          <a:xfrm>
            <a:off x="6067287" y="6597932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38944"/>
          </a:xfrm>
        </p:spPr>
        <p:txBody>
          <a:bodyPr>
            <a:normAutofit/>
          </a:bodyPr>
          <a:lstStyle/>
          <a:p>
            <a:r>
              <a:rPr lang="fr-CH" sz="2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TILs</a:t>
            </a:r>
            <a:r>
              <a:rPr lang="fr-CH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fr-CH" sz="2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ve_Case</a:t>
            </a:r>
            <a:endParaRPr lang="fr-CH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pfoukas\Documents\SAVED to COLLABORATEURS_18.07.2016\UNIL\PROJECTS\BIRRER_OVCA\DATA\EarlyStageOVCA\IMAGES\0095-Geico_10x_scan_annotations_zoom-in_CD8-DAP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6435"/>
            <a:ext cx="9144000" cy="460513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7830820" y="573325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FFC000"/>
                </a:solidFill>
              </a:rPr>
              <a:t>CD8</a:t>
            </a:r>
            <a:r>
              <a:rPr lang="fr-CH" b="1" dirty="0" smtClean="0"/>
              <a:t> </a:t>
            </a:r>
            <a:r>
              <a:rPr lang="fr-CH" b="1" dirty="0" smtClean="0">
                <a:solidFill>
                  <a:srgbClr val="002060"/>
                </a:solidFill>
              </a:rPr>
              <a:t>DAPI</a:t>
            </a:r>
            <a:endParaRPr lang="fr-CH" b="1" dirty="0">
              <a:solidFill>
                <a:srgbClr val="002060"/>
              </a:solidFill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C:\Users\pfoukas\Documents\SAVED to COLLABORATEURS_18.07.2016\UNIL\PROJECTS\BIRRER_OVCA\DATA\EarlyStageOVCA\IMAGES\0100-Geico_10x_scan_annotations_zoom-in_CD8-DAP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0626"/>
            <a:ext cx="9144000" cy="5016747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7830820" y="593998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FFC000"/>
                </a:solidFill>
              </a:rPr>
              <a:t>CD8</a:t>
            </a:r>
            <a:r>
              <a:rPr lang="fr-CH" b="1" dirty="0" smtClean="0"/>
              <a:t> </a:t>
            </a:r>
            <a:r>
              <a:rPr lang="fr-CH" b="1" dirty="0" smtClean="0">
                <a:solidFill>
                  <a:srgbClr val="002060"/>
                </a:solidFill>
              </a:rPr>
              <a:t>DAPI</a:t>
            </a:r>
            <a:endParaRPr lang="fr-CH" b="1" dirty="0">
              <a:solidFill>
                <a:srgbClr val="002060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57200" y="-27384"/>
            <a:ext cx="8229600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TILs</a:t>
            </a:r>
            <a:r>
              <a:rPr kumimoji="0" lang="fr-CH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+</a:t>
            </a:r>
            <a:r>
              <a:rPr kumimoji="0" lang="fr-CH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ve_Case</a:t>
            </a:r>
            <a:endParaRPr kumimoji="0" lang="fr-CH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0" y="198884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6408712" cy="1778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205368"/>
            <a:ext cx="4464496" cy="449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22596" cy="681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5623" y="6597352"/>
            <a:ext cx="2316857" cy="15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PGFoukas\Desktop\UofATHENS\LESSONS\2009&amp;2010\ΜΕΤΑΠΤΥΧΙΑΚΟ ΠΑΘ. ΑΝ\PHOTOS\6977-09 H&amp;E x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8512" y="188640"/>
            <a:ext cx="4355976" cy="3266982"/>
          </a:xfrm>
          <a:prstGeom prst="rect">
            <a:avLst/>
          </a:prstGeom>
          <a:noFill/>
        </p:spPr>
      </p:pic>
      <p:sp>
        <p:nvSpPr>
          <p:cNvPr id="9" name="Flèche droite 8"/>
          <p:cNvSpPr/>
          <p:nvPr/>
        </p:nvSpPr>
        <p:spPr>
          <a:xfrm>
            <a:off x="4311264" y="1052736"/>
            <a:ext cx="288032" cy="247088"/>
          </a:xfrm>
          <a:prstGeom prst="rightArrow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Forme libre 6"/>
          <p:cNvSpPr/>
          <p:nvPr/>
        </p:nvSpPr>
        <p:spPr>
          <a:xfrm>
            <a:off x="6264322" y="163773"/>
            <a:ext cx="2333768" cy="3289111"/>
          </a:xfrm>
          <a:custGeom>
            <a:avLst/>
            <a:gdLst>
              <a:gd name="connsiteX0" fmla="*/ 2333768 w 2333768"/>
              <a:gd name="connsiteY0" fmla="*/ 3289111 h 3289111"/>
              <a:gd name="connsiteX1" fmla="*/ 2292824 w 2333768"/>
              <a:gd name="connsiteY1" fmla="*/ 3261815 h 3289111"/>
              <a:gd name="connsiteX2" fmla="*/ 2265529 w 2333768"/>
              <a:gd name="connsiteY2" fmla="*/ 3220872 h 3289111"/>
              <a:gd name="connsiteX3" fmla="*/ 2224585 w 2333768"/>
              <a:gd name="connsiteY3" fmla="*/ 3179928 h 3289111"/>
              <a:gd name="connsiteX4" fmla="*/ 2210938 w 2333768"/>
              <a:gd name="connsiteY4" fmla="*/ 3138985 h 3289111"/>
              <a:gd name="connsiteX5" fmla="*/ 2183642 w 2333768"/>
              <a:gd name="connsiteY5" fmla="*/ 3098042 h 3289111"/>
              <a:gd name="connsiteX6" fmla="*/ 2169994 w 2333768"/>
              <a:gd name="connsiteY6" fmla="*/ 3029803 h 3289111"/>
              <a:gd name="connsiteX7" fmla="*/ 2142699 w 2333768"/>
              <a:gd name="connsiteY7" fmla="*/ 2920621 h 3289111"/>
              <a:gd name="connsiteX8" fmla="*/ 2115403 w 2333768"/>
              <a:gd name="connsiteY8" fmla="*/ 2838734 h 3289111"/>
              <a:gd name="connsiteX9" fmla="*/ 2129051 w 2333768"/>
              <a:gd name="connsiteY9" fmla="*/ 2620370 h 3289111"/>
              <a:gd name="connsiteX10" fmla="*/ 2142699 w 2333768"/>
              <a:gd name="connsiteY10" fmla="*/ 2579427 h 3289111"/>
              <a:gd name="connsiteX11" fmla="*/ 2156347 w 2333768"/>
              <a:gd name="connsiteY11" fmla="*/ 2511188 h 3289111"/>
              <a:gd name="connsiteX12" fmla="*/ 2210938 w 2333768"/>
              <a:gd name="connsiteY12" fmla="*/ 2429302 h 3289111"/>
              <a:gd name="connsiteX13" fmla="*/ 2279177 w 2333768"/>
              <a:gd name="connsiteY13" fmla="*/ 2361063 h 3289111"/>
              <a:gd name="connsiteX14" fmla="*/ 2292824 w 2333768"/>
              <a:gd name="connsiteY14" fmla="*/ 2088108 h 3289111"/>
              <a:gd name="connsiteX15" fmla="*/ 2279177 w 2333768"/>
              <a:gd name="connsiteY15" fmla="*/ 1924334 h 3289111"/>
              <a:gd name="connsiteX16" fmla="*/ 2265529 w 2333768"/>
              <a:gd name="connsiteY16" fmla="*/ 1883391 h 3289111"/>
              <a:gd name="connsiteX17" fmla="*/ 2183642 w 2333768"/>
              <a:gd name="connsiteY17" fmla="*/ 1828800 h 3289111"/>
              <a:gd name="connsiteX18" fmla="*/ 2101756 w 2333768"/>
              <a:gd name="connsiteY18" fmla="*/ 1815152 h 3289111"/>
              <a:gd name="connsiteX19" fmla="*/ 2060812 w 2333768"/>
              <a:gd name="connsiteY19" fmla="*/ 1842448 h 3289111"/>
              <a:gd name="connsiteX20" fmla="*/ 1978926 w 2333768"/>
              <a:gd name="connsiteY20" fmla="*/ 1856096 h 3289111"/>
              <a:gd name="connsiteX21" fmla="*/ 1924335 w 2333768"/>
              <a:gd name="connsiteY21" fmla="*/ 1869743 h 3289111"/>
              <a:gd name="connsiteX22" fmla="*/ 1883391 w 2333768"/>
              <a:gd name="connsiteY22" fmla="*/ 1910687 h 3289111"/>
              <a:gd name="connsiteX23" fmla="*/ 1828800 w 2333768"/>
              <a:gd name="connsiteY23" fmla="*/ 1924334 h 3289111"/>
              <a:gd name="connsiteX24" fmla="*/ 1787857 w 2333768"/>
              <a:gd name="connsiteY24" fmla="*/ 1937982 h 3289111"/>
              <a:gd name="connsiteX25" fmla="*/ 1705971 w 2333768"/>
              <a:gd name="connsiteY25" fmla="*/ 1992573 h 3289111"/>
              <a:gd name="connsiteX26" fmla="*/ 1542197 w 2333768"/>
              <a:gd name="connsiteY26" fmla="*/ 1965278 h 3289111"/>
              <a:gd name="connsiteX27" fmla="*/ 1487606 w 2333768"/>
              <a:gd name="connsiteY27" fmla="*/ 1951630 h 3289111"/>
              <a:gd name="connsiteX28" fmla="*/ 1446663 w 2333768"/>
              <a:gd name="connsiteY28" fmla="*/ 1924334 h 3289111"/>
              <a:gd name="connsiteX29" fmla="*/ 1405720 w 2333768"/>
              <a:gd name="connsiteY29" fmla="*/ 1733266 h 3289111"/>
              <a:gd name="connsiteX30" fmla="*/ 1364777 w 2333768"/>
              <a:gd name="connsiteY30" fmla="*/ 1719618 h 3289111"/>
              <a:gd name="connsiteX31" fmla="*/ 1323833 w 2333768"/>
              <a:gd name="connsiteY31" fmla="*/ 1733266 h 3289111"/>
              <a:gd name="connsiteX32" fmla="*/ 1241947 w 2333768"/>
              <a:gd name="connsiteY32" fmla="*/ 1787857 h 3289111"/>
              <a:gd name="connsiteX33" fmla="*/ 1201003 w 2333768"/>
              <a:gd name="connsiteY33" fmla="*/ 1801505 h 3289111"/>
              <a:gd name="connsiteX34" fmla="*/ 1160060 w 2333768"/>
              <a:gd name="connsiteY34" fmla="*/ 1719618 h 3289111"/>
              <a:gd name="connsiteX35" fmla="*/ 1146412 w 2333768"/>
              <a:gd name="connsiteY35" fmla="*/ 1583140 h 3289111"/>
              <a:gd name="connsiteX36" fmla="*/ 1132765 w 2333768"/>
              <a:gd name="connsiteY36" fmla="*/ 1542197 h 3289111"/>
              <a:gd name="connsiteX37" fmla="*/ 1078174 w 2333768"/>
              <a:gd name="connsiteY37" fmla="*/ 1528549 h 3289111"/>
              <a:gd name="connsiteX38" fmla="*/ 941696 w 2333768"/>
              <a:gd name="connsiteY38" fmla="*/ 1542197 h 3289111"/>
              <a:gd name="connsiteX39" fmla="*/ 928048 w 2333768"/>
              <a:gd name="connsiteY39" fmla="*/ 1583140 h 3289111"/>
              <a:gd name="connsiteX40" fmla="*/ 887105 w 2333768"/>
              <a:gd name="connsiteY40" fmla="*/ 1610436 h 3289111"/>
              <a:gd name="connsiteX41" fmla="*/ 818866 w 2333768"/>
              <a:gd name="connsiteY41" fmla="*/ 1596788 h 3289111"/>
              <a:gd name="connsiteX42" fmla="*/ 791571 w 2333768"/>
              <a:gd name="connsiteY42" fmla="*/ 1514902 h 3289111"/>
              <a:gd name="connsiteX43" fmla="*/ 764275 w 2333768"/>
              <a:gd name="connsiteY43" fmla="*/ 1405720 h 3289111"/>
              <a:gd name="connsiteX44" fmla="*/ 736979 w 2333768"/>
              <a:gd name="connsiteY44" fmla="*/ 1323833 h 3289111"/>
              <a:gd name="connsiteX45" fmla="*/ 723332 w 2333768"/>
              <a:gd name="connsiteY45" fmla="*/ 1282890 h 3289111"/>
              <a:gd name="connsiteX46" fmla="*/ 709684 w 2333768"/>
              <a:gd name="connsiteY46" fmla="*/ 1214651 h 3289111"/>
              <a:gd name="connsiteX47" fmla="*/ 696036 w 2333768"/>
              <a:gd name="connsiteY47" fmla="*/ 1023582 h 3289111"/>
              <a:gd name="connsiteX48" fmla="*/ 532263 w 2333768"/>
              <a:gd name="connsiteY48" fmla="*/ 982639 h 3289111"/>
              <a:gd name="connsiteX49" fmla="*/ 491320 w 2333768"/>
              <a:gd name="connsiteY49" fmla="*/ 955343 h 3289111"/>
              <a:gd name="connsiteX50" fmla="*/ 450377 w 2333768"/>
              <a:gd name="connsiteY50" fmla="*/ 914400 h 3289111"/>
              <a:gd name="connsiteX51" fmla="*/ 409433 w 2333768"/>
              <a:gd name="connsiteY51" fmla="*/ 900752 h 3289111"/>
              <a:gd name="connsiteX52" fmla="*/ 232012 w 2333768"/>
              <a:gd name="connsiteY52" fmla="*/ 900752 h 3289111"/>
              <a:gd name="connsiteX53" fmla="*/ 218365 w 2333768"/>
              <a:gd name="connsiteY53" fmla="*/ 859809 h 3289111"/>
              <a:gd name="connsiteX54" fmla="*/ 191069 w 2333768"/>
              <a:gd name="connsiteY54" fmla="*/ 818866 h 3289111"/>
              <a:gd name="connsiteX55" fmla="*/ 204717 w 2333768"/>
              <a:gd name="connsiteY55" fmla="*/ 723331 h 3289111"/>
              <a:gd name="connsiteX56" fmla="*/ 191069 w 2333768"/>
              <a:gd name="connsiteY56" fmla="*/ 668740 h 3289111"/>
              <a:gd name="connsiteX57" fmla="*/ 150126 w 2333768"/>
              <a:gd name="connsiteY57" fmla="*/ 586854 h 3289111"/>
              <a:gd name="connsiteX58" fmla="*/ 109182 w 2333768"/>
              <a:gd name="connsiteY58" fmla="*/ 559558 h 3289111"/>
              <a:gd name="connsiteX59" fmla="*/ 40944 w 2333768"/>
              <a:gd name="connsiteY59" fmla="*/ 504967 h 3289111"/>
              <a:gd name="connsiteX60" fmla="*/ 0 w 2333768"/>
              <a:gd name="connsiteY60" fmla="*/ 423081 h 3289111"/>
              <a:gd name="connsiteX61" fmla="*/ 13648 w 2333768"/>
              <a:gd name="connsiteY61" fmla="*/ 341194 h 3289111"/>
              <a:gd name="connsiteX62" fmla="*/ 54591 w 2333768"/>
              <a:gd name="connsiteY62" fmla="*/ 313899 h 3289111"/>
              <a:gd name="connsiteX63" fmla="*/ 122830 w 2333768"/>
              <a:gd name="connsiteY63" fmla="*/ 232012 h 3289111"/>
              <a:gd name="connsiteX64" fmla="*/ 136478 w 2333768"/>
              <a:gd name="connsiteY64" fmla="*/ 0 h 328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333768" h="3289111">
                <a:moveTo>
                  <a:pt x="2333768" y="3289111"/>
                </a:moveTo>
                <a:cubicBezTo>
                  <a:pt x="2320120" y="3280012"/>
                  <a:pt x="2304423" y="3273414"/>
                  <a:pt x="2292824" y="3261815"/>
                </a:cubicBezTo>
                <a:cubicBezTo>
                  <a:pt x="2281226" y="3250217"/>
                  <a:pt x="2276030" y="3233473"/>
                  <a:pt x="2265529" y="3220872"/>
                </a:cubicBezTo>
                <a:cubicBezTo>
                  <a:pt x="2253173" y="3206044"/>
                  <a:pt x="2238233" y="3193576"/>
                  <a:pt x="2224585" y="3179928"/>
                </a:cubicBezTo>
                <a:cubicBezTo>
                  <a:pt x="2220036" y="3166280"/>
                  <a:pt x="2217372" y="3151852"/>
                  <a:pt x="2210938" y="3138985"/>
                </a:cubicBezTo>
                <a:cubicBezTo>
                  <a:pt x="2203603" y="3124314"/>
                  <a:pt x="2189401" y="3113400"/>
                  <a:pt x="2183642" y="3098042"/>
                </a:cubicBezTo>
                <a:cubicBezTo>
                  <a:pt x="2175497" y="3076322"/>
                  <a:pt x="2175210" y="3052406"/>
                  <a:pt x="2169994" y="3029803"/>
                </a:cubicBezTo>
                <a:cubicBezTo>
                  <a:pt x="2161559" y="2993250"/>
                  <a:pt x="2154562" y="2956210"/>
                  <a:pt x="2142699" y="2920621"/>
                </a:cubicBezTo>
                <a:lnTo>
                  <a:pt x="2115403" y="2838734"/>
                </a:lnTo>
                <a:cubicBezTo>
                  <a:pt x="2119952" y="2765946"/>
                  <a:pt x="2121416" y="2692899"/>
                  <a:pt x="2129051" y="2620370"/>
                </a:cubicBezTo>
                <a:cubicBezTo>
                  <a:pt x="2130557" y="2606063"/>
                  <a:pt x="2139210" y="2593383"/>
                  <a:pt x="2142699" y="2579427"/>
                </a:cubicBezTo>
                <a:cubicBezTo>
                  <a:pt x="2148325" y="2556923"/>
                  <a:pt x="2146748" y="2532306"/>
                  <a:pt x="2156347" y="2511188"/>
                </a:cubicBezTo>
                <a:cubicBezTo>
                  <a:pt x="2169922" y="2481323"/>
                  <a:pt x="2192741" y="2456597"/>
                  <a:pt x="2210938" y="2429302"/>
                </a:cubicBezTo>
                <a:cubicBezTo>
                  <a:pt x="2247333" y="2374709"/>
                  <a:pt x="2224583" y="2397458"/>
                  <a:pt x="2279177" y="2361063"/>
                </a:cubicBezTo>
                <a:cubicBezTo>
                  <a:pt x="2326221" y="2219926"/>
                  <a:pt x="2309503" y="2304933"/>
                  <a:pt x="2292824" y="2088108"/>
                </a:cubicBezTo>
                <a:cubicBezTo>
                  <a:pt x="2288623" y="2033489"/>
                  <a:pt x="2286417" y="1978634"/>
                  <a:pt x="2279177" y="1924334"/>
                </a:cubicBezTo>
                <a:cubicBezTo>
                  <a:pt x="2277276" y="1910074"/>
                  <a:pt x="2275701" y="1893563"/>
                  <a:pt x="2265529" y="1883391"/>
                </a:cubicBezTo>
                <a:cubicBezTo>
                  <a:pt x="2242332" y="1860194"/>
                  <a:pt x="2216001" y="1834193"/>
                  <a:pt x="2183642" y="1828800"/>
                </a:cubicBezTo>
                <a:lnTo>
                  <a:pt x="2101756" y="1815152"/>
                </a:lnTo>
                <a:cubicBezTo>
                  <a:pt x="2088108" y="1824251"/>
                  <a:pt x="2076373" y="1837261"/>
                  <a:pt x="2060812" y="1842448"/>
                </a:cubicBezTo>
                <a:cubicBezTo>
                  <a:pt x="2034560" y="1851199"/>
                  <a:pt x="2006061" y="1850669"/>
                  <a:pt x="1978926" y="1856096"/>
                </a:cubicBezTo>
                <a:cubicBezTo>
                  <a:pt x="1960533" y="1859774"/>
                  <a:pt x="1942532" y="1865194"/>
                  <a:pt x="1924335" y="1869743"/>
                </a:cubicBezTo>
                <a:cubicBezTo>
                  <a:pt x="1910687" y="1883391"/>
                  <a:pt x="1900149" y="1901111"/>
                  <a:pt x="1883391" y="1910687"/>
                </a:cubicBezTo>
                <a:cubicBezTo>
                  <a:pt x="1867105" y="1919993"/>
                  <a:pt x="1846835" y="1919181"/>
                  <a:pt x="1828800" y="1924334"/>
                </a:cubicBezTo>
                <a:cubicBezTo>
                  <a:pt x="1814968" y="1928286"/>
                  <a:pt x="1800433" y="1930996"/>
                  <a:pt x="1787857" y="1937982"/>
                </a:cubicBezTo>
                <a:cubicBezTo>
                  <a:pt x="1759180" y="1953914"/>
                  <a:pt x="1705971" y="1992573"/>
                  <a:pt x="1705971" y="1992573"/>
                </a:cubicBezTo>
                <a:cubicBezTo>
                  <a:pt x="1651380" y="1983475"/>
                  <a:pt x="1596593" y="1975477"/>
                  <a:pt x="1542197" y="1965278"/>
                </a:cubicBezTo>
                <a:cubicBezTo>
                  <a:pt x="1523761" y="1961821"/>
                  <a:pt x="1504846" y="1959019"/>
                  <a:pt x="1487606" y="1951630"/>
                </a:cubicBezTo>
                <a:cubicBezTo>
                  <a:pt x="1472530" y="1945169"/>
                  <a:pt x="1460311" y="1933433"/>
                  <a:pt x="1446663" y="1924334"/>
                </a:cubicBezTo>
                <a:cubicBezTo>
                  <a:pt x="1442247" y="1884595"/>
                  <a:pt x="1441215" y="1775860"/>
                  <a:pt x="1405720" y="1733266"/>
                </a:cubicBezTo>
                <a:cubicBezTo>
                  <a:pt x="1396510" y="1722214"/>
                  <a:pt x="1378425" y="1724167"/>
                  <a:pt x="1364777" y="1719618"/>
                </a:cubicBezTo>
                <a:cubicBezTo>
                  <a:pt x="1351129" y="1724167"/>
                  <a:pt x="1336409" y="1726279"/>
                  <a:pt x="1323833" y="1733266"/>
                </a:cubicBezTo>
                <a:cubicBezTo>
                  <a:pt x="1295156" y="1749198"/>
                  <a:pt x="1273069" y="1777483"/>
                  <a:pt x="1241947" y="1787857"/>
                </a:cubicBezTo>
                <a:lnTo>
                  <a:pt x="1201003" y="1801505"/>
                </a:lnTo>
                <a:cubicBezTo>
                  <a:pt x="1180762" y="1771142"/>
                  <a:pt x="1165710" y="1756344"/>
                  <a:pt x="1160060" y="1719618"/>
                </a:cubicBezTo>
                <a:cubicBezTo>
                  <a:pt x="1153108" y="1674430"/>
                  <a:pt x="1153364" y="1628328"/>
                  <a:pt x="1146412" y="1583140"/>
                </a:cubicBezTo>
                <a:cubicBezTo>
                  <a:pt x="1144225" y="1568921"/>
                  <a:pt x="1143998" y="1551184"/>
                  <a:pt x="1132765" y="1542197"/>
                </a:cubicBezTo>
                <a:cubicBezTo>
                  <a:pt x="1118118" y="1530479"/>
                  <a:pt x="1096371" y="1533098"/>
                  <a:pt x="1078174" y="1528549"/>
                </a:cubicBezTo>
                <a:cubicBezTo>
                  <a:pt x="1032681" y="1533098"/>
                  <a:pt x="984663" y="1526573"/>
                  <a:pt x="941696" y="1542197"/>
                </a:cubicBezTo>
                <a:cubicBezTo>
                  <a:pt x="928176" y="1547113"/>
                  <a:pt x="937035" y="1571906"/>
                  <a:pt x="928048" y="1583140"/>
                </a:cubicBezTo>
                <a:cubicBezTo>
                  <a:pt x="917801" y="1595948"/>
                  <a:pt x="900753" y="1601337"/>
                  <a:pt x="887105" y="1610436"/>
                </a:cubicBezTo>
                <a:cubicBezTo>
                  <a:pt x="864359" y="1605887"/>
                  <a:pt x="835269" y="1613191"/>
                  <a:pt x="818866" y="1596788"/>
                </a:cubicBezTo>
                <a:cubicBezTo>
                  <a:pt x="798521" y="1576443"/>
                  <a:pt x="798549" y="1542815"/>
                  <a:pt x="791571" y="1514902"/>
                </a:cubicBezTo>
                <a:cubicBezTo>
                  <a:pt x="782472" y="1478508"/>
                  <a:pt x="774581" y="1441791"/>
                  <a:pt x="764275" y="1405720"/>
                </a:cubicBezTo>
                <a:cubicBezTo>
                  <a:pt x="756371" y="1378055"/>
                  <a:pt x="746077" y="1351129"/>
                  <a:pt x="736979" y="1323833"/>
                </a:cubicBezTo>
                <a:cubicBezTo>
                  <a:pt x="732430" y="1310185"/>
                  <a:pt x="726153" y="1296996"/>
                  <a:pt x="723332" y="1282890"/>
                </a:cubicBezTo>
                <a:lnTo>
                  <a:pt x="709684" y="1214651"/>
                </a:lnTo>
                <a:cubicBezTo>
                  <a:pt x="705135" y="1150961"/>
                  <a:pt x="721629" y="1082080"/>
                  <a:pt x="696036" y="1023582"/>
                </a:cubicBezTo>
                <a:cubicBezTo>
                  <a:pt x="687531" y="1004142"/>
                  <a:pt x="546705" y="985046"/>
                  <a:pt x="532263" y="982639"/>
                </a:cubicBezTo>
                <a:cubicBezTo>
                  <a:pt x="518615" y="973540"/>
                  <a:pt x="503921" y="965844"/>
                  <a:pt x="491320" y="955343"/>
                </a:cubicBezTo>
                <a:cubicBezTo>
                  <a:pt x="476493" y="942987"/>
                  <a:pt x="466436" y="925106"/>
                  <a:pt x="450377" y="914400"/>
                </a:cubicBezTo>
                <a:cubicBezTo>
                  <a:pt x="438407" y="906420"/>
                  <a:pt x="423081" y="905301"/>
                  <a:pt x="409433" y="900752"/>
                </a:cubicBezTo>
                <a:cubicBezTo>
                  <a:pt x="361348" y="907621"/>
                  <a:pt x="281247" y="928886"/>
                  <a:pt x="232012" y="900752"/>
                </a:cubicBezTo>
                <a:cubicBezTo>
                  <a:pt x="219522" y="893615"/>
                  <a:pt x="224799" y="872676"/>
                  <a:pt x="218365" y="859809"/>
                </a:cubicBezTo>
                <a:cubicBezTo>
                  <a:pt x="211030" y="845138"/>
                  <a:pt x="200168" y="832514"/>
                  <a:pt x="191069" y="818866"/>
                </a:cubicBezTo>
                <a:cubicBezTo>
                  <a:pt x="195618" y="787021"/>
                  <a:pt x="204717" y="755499"/>
                  <a:pt x="204717" y="723331"/>
                </a:cubicBezTo>
                <a:cubicBezTo>
                  <a:pt x="204717" y="704574"/>
                  <a:pt x="196222" y="686775"/>
                  <a:pt x="191069" y="668740"/>
                </a:cubicBezTo>
                <a:cubicBezTo>
                  <a:pt x="182189" y="637661"/>
                  <a:pt x="174050" y="610778"/>
                  <a:pt x="150126" y="586854"/>
                </a:cubicBezTo>
                <a:cubicBezTo>
                  <a:pt x="138527" y="575255"/>
                  <a:pt x="122830" y="568657"/>
                  <a:pt x="109182" y="559558"/>
                </a:cubicBezTo>
                <a:cubicBezTo>
                  <a:pt x="30960" y="442224"/>
                  <a:pt x="135115" y="580303"/>
                  <a:pt x="40944" y="504967"/>
                </a:cubicBezTo>
                <a:cubicBezTo>
                  <a:pt x="16892" y="485725"/>
                  <a:pt x="8991" y="450053"/>
                  <a:pt x="0" y="423081"/>
                </a:cubicBezTo>
                <a:cubicBezTo>
                  <a:pt x="4549" y="395785"/>
                  <a:pt x="1273" y="365945"/>
                  <a:pt x="13648" y="341194"/>
                </a:cubicBezTo>
                <a:cubicBezTo>
                  <a:pt x="20983" y="326523"/>
                  <a:pt x="41990" y="324400"/>
                  <a:pt x="54591" y="313899"/>
                </a:cubicBezTo>
                <a:cubicBezTo>
                  <a:pt x="80463" y="292339"/>
                  <a:pt x="107493" y="262686"/>
                  <a:pt x="122830" y="232012"/>
                </a:cubicBezTo>
                <a:cubicBezTo>
                  <a:pt x="156619" y="164434"/>
                  <a:pt x="136478" y="55875"/>
                  <a:pt x="136478" y="0"/>
                </a:cubicBezTo>
              </a:path>
            </a:pathLst>
          </a:cu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Forme libre 9"/>
          <p:cNvSpPr/>
          <p:nvPr/>
        </p:nvSpPr>
        <p:spPr>
          <a:xfrm>
            <a:off x="4599296" y="600501"/>
            <a:ext cx="2415653" cy="2852383"/>
          </a:xfrm>
          <a:custGeom>
            <a:avLst/>
            <a:gdLst>
              <a:gd name="connsiteX0" fmla="*/ 0 w 2415653"/>
              <a:gd name="connsiteY0" fmla="*/ 1487606 h 2852383"/>
              <a:gd name="connsiteX1" fmla="*/ 81886 w 2415653"/>
              <a:gd name="connsiteY1" fmla="*/ 1446663 h 2852383"/>
              <a:gd name="connsiteX2" fmla="*/ 136477 w 2415653"/>
              <a:gd name="connsiteY2" fmla="*/ 1460311 h 2852383"/>
              <a:gd name="connsiteX3" fmla="*/ 191068 w 2415653"/>
              <a:gd name="connsiteY3" fmla="*/ 1528550 h 2852383"/>
              <a:gd name="connsiteX4" fmla="*/ 272955 w 2415653"/>
              <a:gd name="connsiteY4" fmla="*/ 1569493 h 2852383"/>
              <a:gd name="connsiteX5" fmla="*/ 300250 w 2415653"/>
              <a:gd name="connsiteY5" fmla="*/ 1610436 h 2852383"/>
              <a:gd name="connsiteX6" fmla="*/ 313898 w 2415653"/>
              <a:gd name="connsiteY6" fmla="*/ 1651380 h 2852383"/>
              <a:gd name="connsiteX7" fmla="*/ 354841 w 2415653"/>
              <a:gd name="connsiteY7" fmla="*/ 1678675 h 2852383"/>
              <a:gd name="connsiteX8" fmla="*/ 491319 w 2415653"/>
              <a:gd name="connsiteY8" fmla="*/ 1637732 h 2852383"/>
              <a:gd name="connsiteX9" fmla="*/ 518614 w 2415653"/>
              <a:gd name="connsiteY9" fmla="*/ 1555845 h 2852383"/>
              <a:gd name="connsiteX10" fmla="*/ 532262 w 2415653"/>
              <a:gd name="connsiteY10" fmla="*/ 1514902 h 2852383"/>
              <a:gd name="connsiteX11" fmla="*/ 518614 w 2415653"/>
              <a:gd name="connsiteY11" fmla="*/ 1419368 h 2852383"/>
              <a:gd name="connsiteX12" fmla="*/ 504967 w 2415653"/>
              <a:gd name="connsiteY12" fmla="*/ 1378424 h 2852383"/>
              <a:gd name="connsiteX13" fmla="*/ 464023 w 2415653"/>
              <a:gd name="connsiteY13" fmla="*/ 1351129 h 2852383"/>
              <a:gd name="connsiteX14" fmla="*/ 423080 w 2415653"/>
              <a:gd name="connsiteY14" fmla="*/ 1337481 h 2852383"/>
              <a:gd name="connsiteX15" fmla="*/ 368489 w 2415653"/>
              <a:gd name="connsiteY15" fmla="*/ 1241947 h 2852383"/>
              <a:gd name="connsiteX16" fmla="*/ 382137 w 2415653"/>
              <a:gd name="connsiteY16" fmla="*/ 1160060 h 2852383"/>
              <a:gd name="connsiteX17" fmla="*/ 409432 w 2415653"/>
              <a:gd name="connsiteY17" fmla="*/ 1050878 h 2852383"/>
              <a:gd name="connsiteX18" fmla="*/ 436728 w 2415653"/>
              <a:gd name="connsiteY18" fmla="*/ 996287 h 2852383"/>
              <a:gd name="connsiteX19" fmla="*/ 477671 w 2415653"/>
              <a:gd name="connsiteY19" fmla="*/ 955344 h 2852383"/>
              <a:gd name="connsiteX20" fmla="*/ 559558 w 2415653"/>
              <a:gd name="connsiteY20" fmla="*/ 900753 h 2852383"/>
              <a:gd name="connsiteX21" fmla="*/ 573205 w 2415653"/>
              <a:gd name="connsiteY21" fmla="*/ 859809 h 2852383"/>
              <a:gd name="connsiteX22" fmla="*/ 641444 w 2415653"/>
              <a:gd name="connsiteY22" fmla="*/ 791571 h 2852383"/>
              <a:gd name="connsiteX23" fmla="*/ 668740 w 2415653"/>
              <a:gd name="connsiteY23" fmla="*/ 709684 h 2852383"/>
              <a:gd name="connsiteX24" fmla="*/ 682388 w 2415653"/>
              <a:gd name="connsiteY24" fmla="*/ 614150 h 2852383"/>
              <a:gd name="connsiteX25" fmla="*/ 696035 w 2415653"/>
              <a:gd name="connsiteY25" fmla="*/ 573206 h 2852383"/>
              <a:gd name="connsiteX26" fmla="*/ 736979 w 2415653"/>
              <a:gd name="connsiteY26" fmla="*/ 559559 h 2852383"/>
              <a:gd name="connsiteX27" fmla="*/ 764274 w 2415653"/>
              <a:gd name="connsiteY27" fmla="*/ 518615 h 2852383"/>
              <a:gd name="connsiteX28" fmla="*/ 750626 w 2415653"/>
              <a:gd name="connsiteY28" fmla="*/ 423081 h 2852383"/>
              <a:gd name="connsiteX29" fmla="*/ 682388 w 2415653"/>
              <a:gd name="connsiteY29" fmla="*/ 409433 h 2852383"/>
              <a:gd name="connsiteX30" fmla="*/ 545910 w 2415653"/>
              <a:gd name="connsiteY30" fmla="*/ 395786 h 2852383"/>
              <a:gd name="connsiteX31" fmla="*/ 436728 w 2415653"/>
              <a:gd name="connsiteY31" fmla="*/ 327547 h 2852383"/>
              <a:gd name="connsiteX32" fmla="*/ 409432 w 2415653"/>
              <a:gd name="connsiteY32" fmla="*/ 245660 h 2852383"/>
              <a:gd name="connsiteX33" fmla="*/ 464023 w 2415653"/>
              <a:gd name="connsiteY33" fmla="*/ 81887 h 2852383"/>
              <a:gd name="connsiteX34" fmla="*/ 518614 w 2415653"/>
              <a:gd name="connsiteY34" fmla="*/ 0 h 2852383"/>
              <a:gd name="connsiteX35" fmla="*/ 682388 w 2415653"/>
              <a:gd name="connsiteY35" fmla="*/ 13648 h 2852383"/>
              <a:gd name="connsiteX36" fmla="*/ 736979 w 2415653"/>
              <a:gd name="connsiteY36" fmla="*/ 81887 h 2852383"/>
              <a:gd name="connsiteX37" fmla="*/ 818865 w 2415653"/>
              <a:gd name="connsiteY37" fmla="*/ 136478 h 2852383"/>
              <a:gd name="connsiteX38" fmla="*/ 982638 w 2415653"/>
              <a:gd name="connsiteY38" fmla="*/ 163774 h 2852383"/>
              <a:gd name="connsiteX39" fmla="*/ 1009934 w 2415653"/>
              <a:gd name="connsiteY39" fmla="*/ 272956 h 2852383"/>
              <a:gd name="connsiteX40" fmla="*/ 1023582 w 2415653"/>
              <a:gd name="connsiteY40" fmla="*/ 313899 h 2852383"/>
              <a:gd name="connsiteX41" fmla="*/ 1105468 w 2415653"/>
              <a:gd name="connsiteY41" fmla="*/ 341195 h 2852383"/>
              <a:gd name="connsiteX42" fmla="*/ 1173707 w 2415653"/>
              <a:gd name="connsiteY42" fmla="*/ 327547 h 2852383"/>
              <a:gd name="connsiteX43" fmla="*/ 1255594 w 2415653"/>
              <a:gd name="connsiteY43" fmla="*/ 300251 h 2852383"/>
              <a:gd name="connsiteX44" fmla="*/ 1378423 w 2415653"/>
              <a:gd name="connsiteY44" fmla="*/ 327547 h 2852383"/>
              <a:gd name="connsiteX45" fmla="*/ 1405719 w 2415653"/>
              <a:gd name="connsiteY45" fmla="*/ 368490 h 2852383"/>
              <a:gd name="connsiteX46" fmla="*/ 1433014 w 2415653"/>
              <a:gd name="connsiteY46" fmla="*/ 450377 h 2852383"/>
              <a:gd name="connsiteX47" fmla="*/ 1419367 w 2415653"/>
              <a:gd name="connsiteY47" fmla="*/ 504968 h 2852383"/>
              <a:gd name="connsiteX48" fmla="*/ 1378423 w 2415653"/>
              <a:gd name="connsiteY48" fmla="*/ 545911 h 2852383"/>
              <a:gd name="connsiteX49" fmla="*/ 1351128 w 2415653"/>
              <a:gd name="connsiteY49" fmla="*/ 586854 h 2852383"/>
              <a:gd name="connsiteX50" fmla="*/ 1364776 w 2415653"/>
              <a:gd name="connsiteY50" fmla="*/ 682389 h 2852383"/>
              <a:gd name="connsiteX51" fmla="*/ 1405719 w 2415653"/>
              <a:gd name="connsiteY51" fmla="*/ 696036 h 2852383"/>
              <a:gd name="connsiteX52" fmla="*/ 1433014 w 2415653"/>
              <a:gd name="connsiteY52" fmla="*/ 750627 h 2852383"/>
              <a:gd name="connsiteX53" fmla="*/ 1460310 w 2415653"/>
              <a:gd name="connsiteY53" fmla="*/ 791571 h 2852383"/>
              <a:gd name="connsiteX54" fmla="*/ 1501253 w 2415653"/>
              <a:gd name="connsiteY54" fmla="*/ 873457 h 2852383"/>
              <a:gd name="connsiteX55" fmla="*/ 1542197 w 2415653"/>
              <a:gd name="connsiteY55" fmla="*/ 887105 h 2852383"/>
              <a:gd name="connsiteX56" fmla="*/ 1583140 w 2415653"/>
              <a:gd name="connsiteY56" fmla="*/ 914400 h 2852383"/>
              <a:gd name="connsiteX57" fmla="*/ 1774208 w 2415653"/>
              <a:gd name="connsiteY57" fmla="*/ 887105 h 2852383"/>
              <a:gd name="connsiteX58" fmla="*/ 1815152 w 2415653"/>
              <a:gd name="connsiteY58" fmla="*/ 873457 h 2852383"/>
              <a:gd name="connsiteX59" fmla="*/ 2047164 w 2415653"/>
              <a:gd name="connsiteY59" fmla="*/ 914400 h 2852383"/>
              <a:gd name="connsiteX60" fmla="*/ 2142698 w 2415653"/>
              <a:gd name="connsiteY60" fmla="*/ 900753 h 2852383"/>
              <a:gd name="connsiteX61" fmla="*/ 2197289 w 2415653"/>
              <a:gd name="connsiteY61" fmla="*/ 846162 h 2852383"/>
              <a:gd name="connsiteX62" fmla="*/ 2251880 w 2415653"/>
              <a:gd name="connsiteY62" fmla="*/ 928048 h 2852383"/>
              <a:gd name="connsiteX63" fmla="*/ 2320119 w 2415653"/>
              <a:gd name="connsiteY63" fmla="*/ 996287 h 2852383"/>
              <a:gd name="connsiteX64" fmla="*/ 2388358 w 2415653"/>
              <a:gd name="connsiteY64" fmla="*/ 1201003 h 2852383"/>
              <a:gd name="connsiteX65" fmla="*/ 2402005 w 2415653"/>
              <a:gd name="connsiteY65" fmla="*/ 1241947 h 2852383"/>
              <a:gd name="connsiteX66" fmla="*/ 2415653 w 2415653"/>
              <a:gd name="connsiteY66" fmla="*/ 1282890 h 2852383"/>
              <a:gd name="connsiteX67" fmla="*/ 2374710 w 2415653"/>
              <a:gd name="connsiteY67" fmla="*/ 1405720 h 2852383"/>
              <a:gd name="connsiteX68" fmla="*/ 2333767 w 2415653"/>
              <a:gd name="connsiteY68" fmla="*/ 1433015 h 2852383"/>
              <a:gd name="connsiteX69" fmla="*/ 2251880 w 2415653"/>
              <a:gd name="connsiteY69" fmla="*/ 1419368 h 2852383"/>
              <a:gd name="connsiteX70" fmla="*/ 2210937 w 2415653"/>
              <a:gd name="connsiteY70" fmla="*/ 1392072 h 2852383"/>
              <a:gd name="connsiteX71" fmla="*/ 2183641 w 2415653"/>
              <a:gd name="connsiteY71" fmla="*/ 1296538 h 2852383"/>
              <a:gd name="connsiteX72" fmla="*/ 2006220 w 2415653"/>
              <a:gd name="connsiteY72" fmla="*/ 1310186 h 2852383"/>
              <a:gd name="connsiteX73" fmla="*/ 1897038 w 2415653"/>
              <a:gd name="connsiteY73" fmla="*/ 1323833 h 2852383"/>
              <a:gd name="connsiteX74" fmla="*/ 1856095 w 2415653"/>
              <a:gd name="connsiteY74" fmla="*/ 1405720 h 2852383"/>
              <a:gd name="connsiteX75" fmla="*/ 1842447 w 2415653"/>
              <a:gd name="connsiteY75" fmla="*/ 1596789 h 2852383"/>
              <a:gd name="connsiteX76" fmla="*/ 1760561 w 2415653"/>
              <a:gd name="connsiteY76" fmla="*/ 1651380 h 2852383"/>
              <a:gd name="connsiteX77" fmla="*/ 1678674 w 2415653"/>
              <a:gd name="connsiteY77" fmla="*/ 1678675 h 2852383"/>
              <a:gd name="connsiteX78" fmla="*/ 1637731 w 2415653"/>
              <a:gd name="connsiteY78" fmla="*/ 1692323 h 2852383"/>
              <a:gd name="connsiteX79" fmla="*/ 1501253 w 2415653"/>
              <a:gd name="connsiteY79" fmla="*/ 1774209 h 2852383"/>
              <a:gd name="connsiteX80" fmla="*/ 1473958 w 2415653"/>
              <a:gd name="connsiteY80" fmla="*/ 1815153 h 2852383"/>
              <a:gd name="connsiteX81" fmla="*/ 1433014 w 2415653"/>
              <a:gd name="connsiteY81" fmla="*/ 1828800 h 2852383"/>
              <a:gd name="connsiteX82" fmla="*/ 1392071 w 2415653"/>
              <a:gd name="connsiteY82" fmla="*/ 1856096 h 2852383"/>
              <a:gd name="connsiteX83" fmla="*/ 1378423 w 2415653"/>
              <a:gd name="connsiteY83" fmla="*/ 1897039 h 2852383"/>
              <a:gd name="connsiteX84" fmla="*/ 1282889 w 2415653"/>
              <a:gd name="connsiteY84" fmla="*/ 1937983 h 2852383"/>
              <a:gd name="connsiteX85" fmla="*/ 1228298 w 2415653"/>
              <a:gd name="connsiteY85" fmla="*/ 1924335 h 2852383"/>
              <a:gd name="connsiteX86" fmla="*/ 1187355 w 2415653"/>
              <a:gd name="connsiteY86" fmla="*/ 1910687 h 2852383"/>
              <a:gd name="connsiteX87" fmla="*/ 1091820 w 2415653"/>
              <a:gd name="connsiteY87" fmla="*/ 1924335 h 2852383"/>
              <a:gd name="connsiteX88" fmla="*/ 1078173 w 2415653"/>
              <a:gd name="connsiteY88" fmla="*/ 1965278 h 2852383"/>
              <a:gd name="connsiteX89" fmla="*/ 1146411 w 2415653"/>
              <a:gd name="connsiteY89" fmla="*/ 2115403 h 2852383"/>
              <a:gd name="connsiteX90" fmla="*/ 1173707 w 2415653"/>
              <a:gd name="connsiteY90" fmla="*/ 2156347 h 2852383"/>
              <a:gd name="connsiteX91" fmla="*/ 1241946 w 2415653"/>
              <a:gd name="connsiteY91" fmla="*/ 2279177 h 2852383"/>
              <a:gd name="connsiteX92" fmla="*/ 1255594 w 2415653"/>
              <a:gd name="connsiteY92" fmla="*/ 2320120 h 2852383"/>
              <a:gd name="connsiteX93" fmla="*/ 1269241 w 2415653"/>
              <a:gd name="connsiteY93" fmla="*/ 2470245 h 2852383"/>
              <a:gd name="connsiteX94" fmla="*/ 1296537 w 2415653"/>
              <a:gd name="connsiteY94" fmla="*/ 2511189 h 2852383"/>
              <a:gd name="connsiteX95" fmla="*/ 1378423 w 2415653"/>
              <a:gd name="connsiteY95" fmla="*/ 2565780 h 2852383"/>
              <a:gd name="connsiteX96" fmla="*/ 1405719 w 2415653"/>
              <a:gd name="connsiteY96" fmla="*/ 2606723 h 2852383"/>
              <a:gd name="connsiteX97" fmla="*/ 1419367 w 2415653"/>
              <a:gd name="connsiteY97" fmla="*/ 2647666 h 2852383"/>
              <a:gd name="connsiteX98" fmla="*/ 1460310 w 2415653"/>
              <a:gd name="connsiteY98" fmla="*/ 2674962 h 2852383"/>
              <a:gd name="connsiteX99" fmla="*/ 1487605 w 2415653"/>
              <a:gd name="connsiteY99" fmla="*/ 2756848 h 2852383"/>
              <a:gd name="connsiteX100" fmla="*/ 1501253 w 2415653"/>
              <a:gd name="connsiteY100" fmla="*/ 2852383 h 285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415653" h="2852383">
                <a:moveTo>
                  <a:pt x="0" y="1487606"/>
                </a:moveTo>
                <a:cubicBezTo>
                  <a:pt x="20700" y="1473806"/>
                  <a:pt x="53635" y="1446663"/>
                  <a:pt x="81886" y="1446663"/>
                </a:cubicBezTo>
                <a:cubicBezTo>
                  <a:pt x="100643" y="1446663"/>
                  <a:pt x="118280" y="1455762"/>
                  <a:pt x="136477" y="1460311"/>
                </a:cubicBezTo>
                <a:cubicBezTo>
                  <a:pt x="253812" y="1538533"/>
                  <a:pt x="115730" y="1434377"/>
                  <a:pt x="191068" y="1528550"/>
                </a:cubicBezTo>
                <a:cubicBezTo>
                  <a:pt x="210309" y="1552601"/>
                  <a:pt x="245984" y="1560503"/>
                  <a:pt x="272955" y="1569493"/>
                </a:cubicBezTo>
                <a:cubicBezTo>
                  <a:pt x="282053" y="1583141"/>
                  <a:pt x="292915" y="1595765"/>
                  <a:pt x="300250" y="1610436"/>
                </a:cubicBezTo>
                <a:cubicBezTo>
                  <a:pt x="306684" y="1623303"/>
                  <a:pt x="304911" y="1640146"/>
                  <a:pt x="313898" y="1651380"/>
                </a:cubicBezTo>
                <a:cubicBezTo>
                  <a:pt x="324144" y="1664188"/>
                  <a:pt x="341193" y="1669577"/>
                  <a:pt x="354841" y="1678675"/>
                </a:cubicBezTo>
                <a:cubicBezTo>
                  <a:pt x="381557" y="1674858"/>
                  <a:pt x="466980" y="1676675"/>
                  <a:pt x="491319" y="1637732"/>
                </a:cubicBezTo>
                <a:cubicBezTo>
                  <a:pt x="506568" y="1613333"/>
                  <a:pt x="509516" y="1583141"/>
                  <a:pt x="518614" y="1555845"/>
                </a:cubicBezTo>
                <a:lnTo>
                  <a:pt x="532262" y="1514902"/>
                </a:lnTo>
                <a:cubicBezTo>
                  <a:pt x="527713" y="1483057"/>
                  <a:pt x="524923" y="1450911"/>
                  <a:pt x="518614" y="1419368"/>
                </a:cubicBezTo>
                <a:cubicBezTo>
                  <a:pt x="515793" y="1405261"/>
                  <a:pt x="513954" y="1389658"/>
                  <a:pt x="504967" y="1378424"/>
                </a:cubicBezTo>
                <a:cubicBezTo>
                  <a:pt x="494720" y="1365616"/>
                  <a:pt x="478694" y="1358464"/>
                  <a:pt x="464023" y="1351129"/>
                </a:cubicBezTo>
                <a:cubicBezTo>
                  <a:pt x="451156" y="1344695"/>
                  <a:pt x="436728" y="1342030"/>
                  <a:pt x="423080" y="1337481"/>
                </a:cubicBezTo>
                <a:cubicBezTo>
                  <a:pt x="410778" y="1319028"/>
                  <a:pt x="370526" y="1262316"/>
                  <a:pt x="368489" y="1241947"/>
                </a:cubicBezTo>
                <a:cubicBezTo>
                  <a:pt x="365735" y="1214412"/>
                  <a:pt x="377187" y="1187286"/>
                  <a:pt x="382137" y="1160060"/>
                </a:cubicBezTo>
                <a:cubicBezTo>
                  <a:pt x="388881" y="1122966"/>
                  <a:pt x="394481" y="1085764"/>
                  <a:pt x="409432" y="1050878"/>
                </a:cubicBezTo>
                <a:cubicBezTo>
                  <a:pt x="417446" y="1032178"/>
                  <a:pt x="424903" y="1012842"/>
                  <a:pt x="436728" y="996287"/>
                </a:cubicBezTo>
                <a:cubicBezTo>
                  <a:pt x="447946" y="980581"/>
                  <a:pt x="462436" y="967193"/>
                  <a:pt x="477671" y="955344"/>
                </a:cubicBezTo>
                <a:cubicBezTo>
                  <a:pt x="503566" y="935204"/>
                  <a:pt x="559558" y="900753"/>
                  <a:pt x="559558" y="900753"/>
                </a:cubicBezTo>
                <a:cubicBezTo>
                  <a:pt x="564107" y="887105"/>
                  <a:pt x="564218" y="871043"/>
                  <a:pt x="573205" y="859809"/>
                </a:cubicBezTo>
                <a:cubicBezTo>
                  <a:pt x="632348" y="785879"/>
                  <a:pt x="600499" y="883698"/>
                  <a:pt x="641444" y="791571"/>
                </a:cubicBezTo>
                <a:cubicBezTo>
                  <a:pt x="653129" y="765279"/>
                  <a:pt x="668740" y="709684"/>
                  <a:pt x="668740" y="709684"/>
                </a:cubicBezTo>
                <a:cubicBezTo>
                  <a:pt x="673289" y="677839"/>
                  <a:pt x="676079" y="645693"/>
                  <a:pt x="682388" y="614150"/>
                </a:cubicBezTo>
                <a:cubicBezTo>
                  <a:pt x="685209" y="600043"/>
                  <a:pt x="685862" y="583379"/>
                  <a:pt x="696035" y="573206"/>
                </a:cubicBezTo>
                <a:cubicBezTo>
                  <a:pt x="706208" y="563033"/>
                  <a:pt x="723331" y="564108"/>
                  <a:pt x="736979" y="559559"/>
                </a:cubicBezTo>
                <a:cubicBezTo>
                  <a:pt x="746077" y="545911"/>
                  <a:pt x="762642" y="534936"/>
                  <a:pt x="764274" y="518615"/>
                </a:cubicBezTo>
                <a:cubicBezTo>
                  <a:pt x="767475" y="486607"/>
                  <a:pt x="769927" y="448815"/>
                  <a:pt x="750626" y="423081"/>
                </a:cubicBezTo>
                <a:cubicBezTo>
                  <a:pt x="736708" y="404524"/>
                  <a:pt x="705381" y="412499"/>
                  <a:pt x="682388" y="409433"/>
                </a:cubicBezTo>
                <a:cubicBezTo>
                  <a:pt x="637070" y="403391"/>
                  <a:pt x="591403" y="400335"/>
                  <a:pt x="545910" y="395786"/>
                </a:cubicBezTo>
                <a:cubicBezTo>
                  <a:pt x="478152" y="373200"/>
                  <a:pt x="463057" y="386788"/>
                  <a:pt x="436728" y="327547"/>
                </a:cubicBezTo>
                <a:cubicBezTo>
                  <a:pt x="425043" y="301255"/>
                  <a:pt x="409432" y="245660"/>
                  <a:pt x="409432" y="245660"/>
                </a:cubicBezTo>
                <a:cubicBezTo>
                  <a:pt x="427372" y="102139"/>
                  <a:pt x="400161" y="173118"/>
                  <a:pt x="464023" y="81887"/>
                </a:cubicBezTo>
                <a:cubicBezTo>
                  <a:pt x="482835" y="55012"/>
                  <a:pt x="518614" y="0"/>
                  <a:pt x="518614" y="0"/>
                </a:cubicBezTo>
                <a:cubicBezTo>
                  <a:pt x="573205" y="4549"/>
                  <a:pt x="628671" y="2904"/>
                  <a:pt x="682388" y="13648"/>
                </a:cubicBezTo>
                <a:cubicBezTo>
                  <a:pt x="758121" y="28795"/>
                  <a:pt x="698130" y="43038"/>
                  <a:pt x="736979" y="81887"/>
                </a:cubicBezTo>
                <a:cubicBezTo>
                  <a:pt x="760176" y="105084"/>
                  <a:pt x="786390" y="131839"/>
                  <a:pt x="818865" y="136478"/>
                </a:cubicBezTo>
                <a:cubicBezTo>
                  <a:pt x="937363" y="153407"/>
                  <a:pt x="882856" y="143817"/>
                  <a:pt x="982638" y="163774"/>
                </a:cubicBezTo>
                <a:cubicBezTo>
                  <a:pt x="1013835" y="257364"/>
                  <a:pt x="976995" y="141204"/>
                  <a:pt x="1009934" y="272956"/>
                </a:cubicBezTo>
                <a:cubicBezTo>
                  <a:pt x="1013423" y="286912"/>
                  <a:pt x="1011876" y="305537"/>
                  <a:pt x="1023582" y="313899"/>
                </a:cubicBezTo>
                <a:cubicBezTo>
                  <a:pt x="1046995" y="330622"/>
                  <a:pt x="1105468" y="341195"/>
                  <a:pt x="1105468" y="341195"/>
                </a:cubicBezTo>
                <a:cubicBezTo>
                  <a:pt x="1128214" y="336646"/>
                  <a:pt x="1151328" y="333651"/>
                  <a:pt x="1173707" y="327547"/>
                </a:cubicBezTo>
                <a:cubicBezTo>
                  <a:pt x="1201465" y="319976"/>
                  <a:pt x="1255594" y="300251"/>
                  <a:pt x="1255594" y="300251"/>
                </a:cubicBezTo>
                <a:cubicBezTo>
                  <a:pt x="1256433" y="300391"/>
                  <a:pt x="1360740" y="313400"/>
                  <a:pt x="1378423" y="327547"/>
                </a:cubicBezTo>
                <a:cubicBezTo>
                  <a:pt x="1391231" y="337794"/>
                  <a:pt x="1399057" y="353501"/>
                  <a:pt x="1405719" y="368490"/>
                </a:cubicBezTo>
                <a:cubicBezTo>
                  <a:pt x="1417404" y="394782"/>
                  <a:pt x="1433014" y="450377"/>
                  <a:pt x="1433014" y="450377"/>
                </a:cubicBezTo>
                <a:cubicBezTo>
                  <a:pt x="1428465" y="468574"/>
                  <a:pt x="1428673" y="488682"/>
                  <a:pt x="1419367" y="504968"/>
                </a:cubicBezTo>
                <a:cubicBezTo>
                  <a:pt x="1409791" y="521726"/>
                  <a:pt x="1390779" y="531084"/>
                  <a:pt x="1378423" y="545911"/>
                </a:cubicBezTo>
                <a:cubicBezTo>
                  <a:pt x="1367922" y="558512"/>
                  <a:pt x="1360226" y="573206"/>
                  <a:pt x="1351128" y="586854"/>
                </a:cubicBezTo>
                <a:cubicBezTo>
                  <a:pt x="1355677" y="618699"/>
                  <a:pt x="1350390" y="653617"/>
                  <a:pt x="1364776" y="682389"/>
                </a:cubicBezTo>
                <a:cubicBezTo>
                  <a:pt x="1371210" y="695256"/>
                  <a:pt x="1395547" y="685864"/>
                  <a:pt x="1405719" y="696036"/>
                </a:cubicBezTo>
                <a:cubicBezTo>
                  <a:pt x="1420105" y="710422"/>
                  <a:pt x="1422920" y="732963"/>
                  <a:pt x="1433014" y="750627"/>
                </a:cubicBezTo>
                <a:cubicBezTo>
                  <a:pt x="1441152" y="764869"/>
                  <a:pt x="1452974" y="776900"/>
                  <a:pt x="1460310" y="791571"/>
                </a:cubicBezTo>
                <a:cubicBezTo>
                  <a:pt x="1476792" y="824535"/>
                  <a:pt x="1468661" y="847383"/>
                  <a:pt x="1501253" y="873457"/>
                </a:cubicBezTo>
                <a:cubicBezTo>
                  <a:pt x="1512487" y="882444"/>
                  <a:pt x="1529330" y="880671"/>
                  <a:pt x="1542197" y="887105"/>
                </a:cubicBezTo>
                <a:cubicBezTo>
                  <a:pt x="1556868" y="894440"/>
                  <a:pt x="1569492" y="905302"/>
                  <a:pt x="1583140" y="914400"/>
                </a:cubicBezTo>
                <a:cubicBezTo>
                  <a:pt x="1659579" y="905907"/>
                  <a:pt x="1704679" y="904488"/>
                  <a:pt x="1774208" y="887105"/>
                </a:cubicBezTo>
                <a:cubicBezTo>
                  <a:pt x="1788165" y="883616"/>
                  <a:pt x="1801504" y="878006"/>
                  <a:pt x="1815152" y="873457"/>
                </a:cubicBezTo>
                <a:cubicBezTo>
                  <a:pt x="1899501" y="894545"/>
                  <a:pt x="1958206" y="914400"/>
                  <a:pt x="2047164" y="914400"/>
                </a:cubicBezTo>
                <a:cubicBezTo>
                  <a:pt x="2079332" y="914400"/>
                  <a:pt x="2110853" y="905302"/>
                  <a:pt x="2142698" y="900753"/>
                </a:cubicBezTo>
                <a:cubicBezTo>
                  <a:pt x="2145497" y="892355"/>
                  <a:pt x="2158095" y="818166"/>
                  <a:pt x="2197289" y="846162"/>
                </a:cubicBezTo>
                <a:cubicBezTo>
                  <a:pt x="2223983" y="865230"/>
                  <a:pt x="2233683" y="900753"/>
                  <a:pt x="2251880" y="928048"/>
                </a:cubicBezTo>
                <a:cubicBezTo>
                  <a:pt x="2288275" y="982640"/>
                  <a:pt x="2265528" y="959893"/>
                  <a:pt x="2320119" y="996287"/>
                </a:cubicBezTo>
                <a:lnTo>
                  <a:pt x="2388358" y="1201003"/>
                </a:lnTo>
                <a:lnTo>
                  <a:pt x="2402005" y="1241947"/>
                </a:lnTo>
                <a:lnTo>
                  <a:pt x="2415653" y="1282890"/>
                </a:lnTo>
                <a:cubicBezTo>
                  <a:pt x="2406503" y="1337788"/>
                  <a:pt x="2413090" y="1367340"/>
                  <a:pt x="2374710" y="1405720"/>
                </a:cubicBezTo>
                <a:cubicBezTo>
                  <a:pt x="2363112" y="1417318"/>
                  <a:pt x="2347415" y="1423917"/>
                  <a:pt x="2333767" y="1433015"/>
                </a:cubicBezTo>
                <a:cubicBezTo>
                  <a:pt x="2306471" y="1428466"/>
                  <a:pt x="2278132" y="1428119"/>
                  <a:pt x="2251880" y="1419368"/>
                </a:cubicBezTo>
                <a:cubicBezTo>
                  <a:pt x="2236319" y="1414181"/>
                  <a:pt x="2221184" y="1404880"/>
                  <a:pt x="2210937" y="1392072"/>
                </a:cubicBezTo>
                <a:cubicBezTo>
                  <a:pt x="2203817" y="1383172"/>
                  <a:pt x="2184533" y="1300105"/>
                  <a:pt x="2183641" y="1296538"/>
                </a:cubicBezTo>
                <a:lnTo>
                  <a:pt x="2006220" y="1310186"/>
                </a:lnTo>
                <a:cubicBezTo>
                  <a:pt x="1969708" y="1313663"/>
                  <a:pt x="1931092" y="1310211"/>
                  <a:pt x="1897038" y="1323833"/>
                </a:cubicBezTo>
                <a:cubicBezTo>
                  <a:pt x="1876688" y="1331973"/>
                  <a:pt x="1861840" y="1388485"/>
                  <a:pt x="1856095" y="1405720"/>
                </a:cubicBezTo>
                <a:cubicBezTo>
                  <a:pt x="1851546" y="1469410"/>
                  <a:pt x="1865590" y="1537279"/>
                  <a:pt x="1842447" y="1596789"/>
                </a:cubicBezTo>
                <a:cubicBezTo>
                  <a:pt x="1830557" y="1627363"/>
                  <a:pt x="1791683" y="1641006"/>
                  <a:pt x="1760561" y="1651380"/>
                </a:cubicBezTo>
                <a:lnTo>
                  <a:pt x="1678674" y="1678675"/>
                </a:lnTo>
                <a:cubicBezTo>
                  <a:pt x="1665026" y="1683224"/>
                  <a:pt x="1649701" y="1684343"/>
                  <a:pt x="1637731" y="1692323"/>
                </a:cubicBezTo>
                <a:cubicBezTo>
                  <a:pt x="1538916" y="1758199"/>
                  <a:pt x="1585186" y="1732243"/>
                  <a:pt x="1501253" y="1774209"/>
                </a:cubicBezTo>
                <a:cubicBezTo>
                  <a:pt x="1492155" y="1787857"/>
                  <a:pt x="1486766" y="1804906"/>
                  <a:pt x="1473958" y="1815153"/>
                </a:cubicBezTo>
                <a:cubicBezTo>
                  <a:pt x="1462724" y="1824140"/>
                  <a:pt x="1445881" y="1822366"/>
                  <a:pt x="1433014" y="1828800"/>
                </a:cubicBezTo>
                <a:cubicBezTo>
                  <a:pt x="1418343" y="1836135"/>
                  <a:pt x="1405719" y="1846997"/>
                  <a:pt x="1392071" y="1856096"/>
                </a:cubicBezTo>
                <a:cubicBezTo>
                  <a:pt x="1387522" y="1869744"/>
                  <a:pt x="1388595" y="1886867"/>
                  <a:pt x="1378423" y="1897039"/>
                </a:cubicBezTo>
                <a:cubicBezTo>
                  <a:pt x="1361558" y="1913904"/>
                  <a:pt x="1307358" y="1929826"/>
                  <a:pt x="1282889" y="1937983"/>
                </a:cubicBezTo>
                <a:cubicBezTo>
                  <a:pt x="1264692" y="1933434"/>
                  <a:pt x="1246333" y="1929488"/>
                  <a:pt x="1228298" y="1924335"/>
                </a:cubicBezTo>
                <a:cubicBezTo>
                  <a:pt x="1214466" y="1920383"/>
                  <a:pt x="1201741" y="1910687"/>
                  <a:pt x="1187355" y="1910687"/>
                </a:cubicBezTo>
                <a:cubicBezTo>
                  <a:pt x="1155187" y="1910687"/>
                  <a:pt x="1123665" y="1919786"/>
                  <a:pt x="1091820" y="1924335"/>
                </a:cubicBezTo>
                <a:cubicBezTo>
                  <a:pt x="1087271" y="1937983"/>
                  <a:pt x="1078173" y="1950892"/>
                  <a:pt x="1078173" y="1965278"/>
                </a:cubicBezTo>
                <a:cubicBezTo>
                  <a:pt x="1078173" y="2035565"/>
                  <a:pt x="1107350" y="2056812"/>
                  <a:pt x="1146411" y="2115403"/>
                </a:cubicBezTo>
                <a:cubicBezTo>
                  <a:pt x="1155510" y="2129051"/>
                  <a:pt x="1168520" y="2140786"/>
                  <a:pt x="1173707" y="2156347"/>
                </a:cubicBezTo>
                <a:cubicBezTo>
                  <a:pt x="1207107" y="2256543"/>
                  <a:pt x="1180658" y="2217888"/>
                  <a:pt x="1241946" y="2279177"/>
                </a:cubicBezTo>
                <a:cubicBezTo>
                  <a:pt x="1246495" y="2292825"/>
                  <a:pt x="1253560" y="2305879"/>
                  <a:pt x="1255594" y="2320120"/>
                </a:cubicBezTo>
                <a:cubicBezTo>
                  <a:pt x="1262700" y="2369863"/>
                  <a:pt x="1258713" y="2421112"/>
                  <a:pt x="1269241" y="2470245"/>
                </a:cubicBezTo>
                <a:cubicBezTo>
                  <a:pt x="1272678" y="2486284"/>
                  <a:pt x="1284193" y="2500388"/>
                  <a:pt x="1296537" y="2511189"/>
                </a:cubicBezTo>
                <a:cubicBezTo>
                  <a:pt x="1321225" y="2532791"/>
                  <a:pt x="1378423" y="2565780"/>
                  <a:pt x="1378423" y="2565780"/>
                </a:cubicBezTo>
                <a:cubicBezTo>
                  <a:pt x="1387522" y="2579428"/>
                  <a:pt x="1398383" y="2592052"/>
                  <a:pt x="1405719" y="2606723"/>
                </a:cubicBezTo>
                <a:cubicBezTo>
                  <a:pt x="1412153" y="2619590"/>
                  <a:pt x="1410380" y="2636432"/>
                  <a:pt x="1419367" y="2647666"/>
                </a:cubicBezTo>
                <a:cubicBezTo>
                  <a:pt x="1429614" y="2660474"/>
                  <a:pt x="1446662" y="2665863"/>
                  <a:pt x="1460310" y="2674962"/>
                </a:cubicBezTo>
                <a:cubicBezTo>
                  <a:pt x="1469408" y="2702257"/>
                  <a:pt x="1483536" y="2728365"/>
                  <a:pt x="1487605" y="2756848"/>
                </a:cubicBezTo>
                <a:lnTo>
                  <a:pt x="1501253" y="2852383"/>
                </a:lnTo>
              </a:path>
            </a:pathLst>
          </a:cu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Forme libre 10"/>
          <p:cNvSpPr/>
          <p:nvPr/>
        </p:nvSpPr>
        <p:spPr>
          <a:xfrm>
            <a:off x="7664039" y="2605346"/>
            <a:ext cx="661095" cy="506446"/>
          </a:xfrm>
          <a:custGeom>
            <a:avLst/>
            <a:gdLst>
              <a:gd name="connsiteX0" fmla="*/ 470027 w 661095"/>
              <a:gd name="connsiteY0" fmla="*/ 124206 h 506446"/>
              <a:gd name="connsiteX1" fmla="*/ 347197 w 661095"/>
              <a:gd name="connsiteY1" fmla="*/ 55967 h 506446"/>
              <a:gd name="connsiteX2" fmla="*/ 265310 w 661095"/>
              <a:gd name="connsiteY2" fmla="*/ 1376 h 506446"/>
              <a:gd name="connsiteX3" fmla="*/ 46946 w 661095"/>
              <a:gd name="connsiteY3" fmla="*/ 15024 h 506446"/>
              <a:gd name="connsiteX4" fmla="*/ 6003 w 661095"/>
              <a:gd name="connsiteY4" fmla="*/ 55967 h 506446"/>
              <a:gd name="connsiteX5" fmla="*/ 19651 w 661095"/>
              <a:gd name="connsiteY5" fmla="*/ 137854 h 506446"/>
              <a:gd name="connsiteX6" fmla="*/ 101537 w 661095"/>
              <a:gd name="connsiteY6" fmla="*/ 192445 h 506446"/>
              <a:gd name="connsiteX7" fmla="*/ 169776 w 661095"/>
              <a:gd name="connsiteY7" fmla="*/ 274332 h 506446"/>
              <a:gd name="connsiteX8" fmla="*/ 238015 w 661095"/>
              <a:gd name="connsiteY8" fmla="*/ 342570 h 506446"/>
              <a:gd name="connsiteX9" fmla="*/ 374492 w 661095"/>
              <a:gd name="connsiteY9" fmla="*/ 356218 h 506446"/>
              <a:gd name="connsiteX10" fmla="*/ 415436 w 661095"/>
              <a:gd name="connsiteY10" fmla="*/ 383514 h 506446"/>
              <a:gd name="connsiteX11" fmla="*/ 510970 w 661095"/>
              <a:gd name="connsiteY11" fmla="*/ 479048 h 506446"/>
              <a:gd name="connsiteX12" fmla="*/ 592857 w 661095"/>
              <a:gd name="connsiteY12" fmla="*/ 506344 h 506446"/>
              <a:gd name="connsiteX13" fmla="*/ 633800 w 661095"/>
              <a:gd name="connsiteY13" fmla="*/ 492696 h 506446"/>
              <a:gd name="connsiteX14" fmla="*/ 647448 w 661095"/>
              <a:gd name="connsiteY14" fmla="*/ 328923 h 506446"/>
              <a:gd name="connsiteX15" fmla="*/ 661095 w 661095"/>
              <a:gd name="connsiteY15" fmla="*/ 287979 h 506446"/>
              <a:gd name="connsiteX16" fmla="*/ 647448 w 661095"/>
              <a:gd name="connsiteY16" fmla="*/ 233388 h 506446"/>
              <a:gd name="connsiteX17" fmla="*/ 565561 w 661095"/>
              <a:gd name="connsiteY17" fmla="*/ 192445 h 506446"/>
              <a:gd name="connsiteX18" fmla="*/ 538265 w 661095"/>
              <a:gd name="connsiteY18" fmla="*/ 151502 h 506446"/>
              <a:gd name="connsiteX19" fmla="*/ 456379 w 661095"/>
              <a:gd name="connsiteY19" fmla="*/ 110558 h 506446"/>
              <a:gd name="connsiteX20" fmla="*/ 470027 w 661095"/>
              <a:gd name="connsiteY20" fmla="*/ 124206 h 50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1095" h="506446">
                <a:moveTo>
                  <a:pt x="470027" y="124206"/>
                </a:moveTo>
                <a:cubicBezTo>
                  <a:pt x="451830" y="115108"/>
                  <a:pt x="394126" y="102896"/>
                  <a:pt x="347197" y="55967"/>
                </a:cubicBezTo>
                <a:cubicBezTo>
                  <a:pt x="296081" y="4851"/>
                  <a:pt x="324564" y="21127"/>
                  <a:pt x="265310" y="1376"/>
                </a:cubicBezTo>
                <a:cubicBezTo>
                  <a:pt x="192522" y="5925"/>
                  <a:pt x="118312" y="0"/>
                  <a:pt x="46946" y="15024"/>
                </a:cubicBezTo>
                <a:cubicBezTo>
                  <a:pt x="28059" y="19000"/>
                  <a:pt x="10190" y="37126"/>
                  <a:pt x="6003" y="55967"/>
                </a:cubicBezTo>
                <a:cubicBezTo>
                  <a:pt x="0" y="82980"/>
                  <a:pt x="3782" y="115184"/>
                  <a:pt x="19651" y="137854"/>
                </a:cubicBezTo>
                <a:cubicBezTo>
                  <a:pt x="38463" y="164729"/>
                  <a:pt x="101537" y="192445"/>
                  <a:pt x="101537" y="192445"/>
                </a:cubicBezTo>
                <a:cubicBezTo>
                  <a:pt x="169312" y="294105"/>
                  <a:pt x="82201" y="169241"/>
                  <a:pt x="169776" y="274332"/>
                </a:cubicBezTo>
                <a:cubicBezTo>
                  <a:pt x="192884" y="302062"/>
                  <a:pt x="196709" y="333038"/>
                  <a:pt x="238015" y="342570"/>
                </a:cubicBezTo>
                <a:cubicBezTo>
                  <a:pt x="282563" y="352850"/>
                  <a:pt x="329000" y="351669"/>
                  <a:pt x="374492" y="356218"/>
                </a:cubicBezTo>
                <a:cubicBezTo>
                  <a:pt x="388140" y="365317"/>
                  <a:pt x="405189" y="370706"/>
                  <a:pt x="415436" y="383514"/>
                </a:cubicBezTo>
                <a:cubicBezTo>
                  <a:pt x="470351" y="452158"/>
                  <a:pt x="346661" y="424278"/>
                  <a:pt x="510970" y="479048"/>
                </a:cubicBezTo>
                <a:lnTo>
                  <a:pt x="592857" y="506344"/>
                </a:lnTo>
                <a:cubicBezTo>
                  <a:pt x="606505" y="501795"/>
                  <a:pt x="629569" y="506446"/>
                  <a:pt x="633800" y="492696"/>
                </a:cubicBezTo>
                <a:cubicBezTo>
                  <a:pt x="649910" y="440338"/>
                  <a:pt x="640208" y="383223"/>
                  <a:pt x="647448" y="328923"/>
                </a:cubicBezTo>
                <a:cubicBezTo>
                  <a:pt x="649349" y="314663"/>
                  <a:pt x="656546" y="301627"/>
                  <a:pt x="661095" y="287979"/>
                </a:cubicBezTo>
                <a:cubicBezTo>
                  <a:pt x="656546" y="269782"/>
                  <a:pt x="657853" y="248995"/>
                  <a:pt x="647448" y="233388"/>
                </a:cubicBezTo>
                <a:cubicBezTo>
                  <a:pt x="632331" y="210713"/>
                  <a:pt x="588915" y="200230"/>
                  <a:pt x="565561" y="192445"/>
                </a:cubicBezTo>
                <a:cubicBezTo>
                  <a:pt x="556462" y="178797"/>
                  <a:pt x="549863" y="163100"/>
                  <a:pt x="538265" y="151502"/>
                </a:cubicBezTo>
                <a:cubicBezTo>
                  <a:pt x="507590" y="120827"/>
                  <a:pt x="493379" y="125358"/>
                  <a:pt x="456379" y="110558"/>
                </a:cubicBezTo>
                <a:cubicBezTo>
                  <a:pt x="446934" y="106780"/>
                  <a:pt x="488224" y="133305"/>
                  <a:pt x="470027" y="124206"/>
                </a:cubicBezTo>
                <a:close/>
              </a:path>
            </a:pathLst>
          </a:cu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ZoneTexte 11"/>
          <p:cNvSpPr txBox="1"/>
          <p:nvPr/>
        </p:nvSpPr>
        <p:spPr>
          <a:xfrm>
            <a:off x="7596336" y="692696"/>
            <a:ext cx="4796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Ca</a:t>
            </a:r>
            <a:endParaRPr lang="fr-CH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4932040" y="2636912"/>
            <a:ext cx="4796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Ca</a:t>
            </a:r>
            <a:endParaRPr lang="fr-CH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6804248" y="2636912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TME</a:t>
            </a:r>
            <a:endParaRPr lang="fr-CH" b="1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5775" y="3717032"/>
            <a:ext cx="4196705" cy="81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5420716"/>
            <a:ext cx="4537695" cy="103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791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9512-6A_image 7_zoom in_CD8-DAPI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139"/>
            <a:ext cx="3029921" cy="22637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Image 3" descr="29512-6A_image 7_zoom in_NFATc2-DAPI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5324" y="13139"/>
            <a:ext cx="3029921" cy="22637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 4" descr="29512-6A_image 7_zoom in_KERATINS-DAPI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5813" y="13139"/>
            <a:ext cx="3029921" cy="22637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Image 5" descr="29512-6A_image 7_zoom in_GRANZB-DAPI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93644"/>
            <a:ext cx="3029921" cy="22637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age 6" descr="29512-6A_image 7_zoom in_PD1-DAPI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569253"/>
            <a:ext cx="3029920" cy="22637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Image 7" descr="29512-6A_image 7_zoom in_CD8-PD1-GRANZB-NFATc2-KERATINS-DAPI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36082" y="2287343"/>
            <a:ext cx="6084168" cy="454564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3036082" y="2289505"/>
            <a:ext cx="224933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 err="1" smtClean="0">
                <a:solidFill>
                  <a:schemeClr val="bg1"/>
                </a:solidFill>
              </a:rPr>
              <a:t>Merge</a:t>
            </a:r>
            <a:r>
              <a:rPr lang="fr-CH" b="1" dirty="0" smtClean="0">
                <a:solidFill>
                  <a:schemeClr val="bg1"/>
                </a:solidFill>
              </a:rPr>
              <a:t> / Composite</a:t>
            </a:r>
            <a:endParaRPr lang="fr-CH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64633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00B050"/>
                </a:solidFill>
              </a:rPr>
              <a:t>CD8</a:t>
            </a:r>
            <a:endParaRPr lang="fr-CH" b="1" dirty="0">
              <a:solidFill>
                <a:srgbClr val="00B05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4581128"/>
            <a:ext cx="633507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00B0F0"/>
                </a:solidFill>
              </a:rPr>
              <a:t>PD1</a:t>
            </a:r>
            <a:endParaRPr lang="fr-CH" b="1" dirty="0">
              <a:solidFill>
                <a:srgbClr val="00B0F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2276872"/>
            <a:ext cx="1005403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 err="1" smtClean="0">
                <a:solidFill>
                  <a:schemeClr val="accent6">
                    <a:lumMod val="75000"/>
                  </a:schemeClr>
                </a:solidFill>
              </a:rPr>
              <a:t>GranzB</a:t>
            </a:r>
            <a:endParaRPr lang="fr-CH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036082" y="11875"/>
            <a:ext cx="10097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FF0000"/>
                </a:solidFill>
              </a:rPr>
              <a:t>NFATc2</a:t>
            </a:r>
            <a:endParaRPr lang="fr-CH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084168" y="0"/>
            <a:ext cx="1107996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Keratins</a:t>
            </a:r>
            <a:endParaRPr lang="fr-CH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884368" y="6309320"/>
            <a:ext cx="8515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 smtClean="0"/>
              <a:t>OVCA</a:t>
            </a:r>
            <a:endParaRPr lang="fr-CH" b="1" dirty="0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175" y="821010"/>
            <a:ext cx="558165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cteur droit 3"/>
          <p:cNvCxnSpPr/>
          <p:nvPr/>
        </p:nvCxnSpPr>
        <p:spPr>
          <a:xfrm flipV="1">
            <a:off x="3311481" y="1176647"/>
            <a:ext cx="1872208" cy="86409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3347864" y="2305025"/>
            <a:ext cx="1800200" cy="7920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4211960" y="4293096"/>
            <a:ext cx="936104" cy="720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4211960" y="4581128"/>
            <a:ext cx="936104" cy="172819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Panel </a:t>
            </a:r>
            <a:r>
              <a:rPr kumimoji="0" lang="fr-CH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PD-L1</a:t>
            </a:r>
            <a:r>
              <a:rPr kumimoji="0" lang="fr-CH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/ </a:t>
            </a: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CD68</a:t>
            </a:r>
            <a:r>
              <a:rPr kumimoji="0" lang="fr-CH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/ </a:t>
            </a: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CD11c</a:t>
            </a:r>
            <a:r>
              <a:rPr kumimoji="0" lang="fr-CH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/ </a:t>
            </a: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CD8 </a:t>
            </a:r>
            <a:r>
              <a:rPr kumimoji="0" lang="fr-CH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</a:t>
            </a:r>
            <a:r>
              <a:rPr kumimoji="0" lang="fr-CH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Keratins</a:t>
            </a:r>
            <a:r>
              <a:rPr kumimoji="0" lang="fr-CH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/ </a:t>
            </a:r>
            <a:r>
              <a:rPr kumimoji="0" lang="fr-CH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DAPI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mage 7" descr="28715-4A_KERATIN_PD-L1_CD11c_CD8_CD68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956023"/>
            <a:ext cx="7812360" cy="5847713"/>
          </a:xfrm>
          <a:prstGeom prst="rect">
            <a:avLst/>
          </a:prstGeom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0" y="1340768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6588224" cy="115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124744"/>
            <a:ext cx="3351833" cy="14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586995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3800" y="1556792"/>
            <a:ext cx="318056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1" y="2767280"/>
            <a:ext cx="3203849" cy="125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/>
          <a:srcRect l="21515" r="15133" b="40298"/>
          <a:stretch>
            <a:fillRect/>
          </a:stretch>
        </p:blipFill>
        <p:spPr bwMode="auto">
          <a:xfrm>
            <a:off x="179512" y="4077072"/>
            <a:ext cx="285267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179512" y="6237312"/>
            <a:ext cx="64633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6">
                    <a:lumMod val="75000"/>
                  </a:schemeClr>
                </a:solidFill>
              </a:rPr>
              <a:t>CD8</a:t>
            </a:r>
            <a:endParaRPr lang="fr-CH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2" descr="Z:\2017 Nanozoom\Kalliopi pictures\2 cases 100317\22799 1B_DAPICD8 Keratin_2 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4452" y="1484784"/>
            <a:ext cx="3311804" cy="2103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ZoneTexte 10"/>
          <p:cNvSpPr txBox="1"/>
          <p:nvPr/>
        </p:nvSpPr>
        <p:spPr>
          <a:xfrm>
            <a:off x="4608383" y="3645024"/>
            <a:ext cx="2304256" cy="338554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CH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CH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DAPI</a:t>
            </a:r>
            <a:r>
              <a:rPr lang="fr-CH" sz="1600" b="1" dirty="0" smtClean="0"/>
              <a:t> </a:t>
            </a:r>
            <a:r>
              <a:rPr lang="fr-CH" sz="1600" b="1" dirty="0" smtClean="0">
                <a:solidFill>
                  <a:srgbClr val="FFFF00"/>
                </a:solidFill>
              </a:rPr>
              <a:t>CD8 </a:t>
            </a:r>
            <a:r>
              <a:rPr lang="fr-CH" sz="1600" b="1" dirty="0" err="1" smtClean="0">
                <a:solidFill>
                  <a:srgbClr val="990000"/>
                </a:solidFill>
              </a:rPr>
              <a:t>Keratin</a:t>
            </a:r>
            <a:endParaRPr lang="fr-CH" sz="1600" b="1" dirty="0">
              <a:solidFill>
                <a:srgbClr val="FF00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rcRect l="15549" t="15077" r="32152" b="31558"/>
          <a:stretch>
            <a:fillRect/>
          </a:stretch>
        </p:blipFill>
        <p:spPr bwMode="auto">
          <a:xfrm>
            <a:off x="4499992" y="4293096"/>
            <a:ext cx="282283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ZoneTexte 12"/>
          <p:cNvSpPr txBox="1"/>
          <p:nvPr/>
        </p:nvSpPr>
        <p:spPr>
          <a:xfrm>
            <a:off x="7344687" y="6069546"/>
            <a:ext cx="64633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6">
                    <a:lumMod val="75000"/>
                  </a:schemeClr>
                </a:solidFill>
              </a:rPr>
              <a:t>CD8</a:t>
            </a:r>
            <a:endParaRPr lang="fr-CH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854880" y="1124744"/>
            <a:ext cx="1351652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CH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High-</a:t>
            </a:r>
            <a:r>
              <a:rPr lang="fr-CH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TILs</a:t>
            </a:r>
            <a:endParaRPr lang="fr-CH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867138" y="1124744"/>
            <a:ext cx="129715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CH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Low</a:t>
            </a:r>
            <a:r>
              <a:rPr lang="fr-CH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fr-CH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TILs</a:t>
            </a:r>
            <a:endParaRPr lang="fr-CH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100776" y="404664"/>
            <a:ext cx="3142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>
                <a:solidFill>
                  <a:schemeClr val="tx2"/>
                </a:solidFill>
              </a:rPr>
              <a:t>Tumor</a:t>
            </a:r>
            <a:r>
              <a:rPr lang="fr-CH" b="1" dirty="0" smtClean="0">
                <a:solidFill>
                  <a:schemeClr val="tx2"/>
                </a:solidFill>
              </a:rPr>
              <a:t> tissue-</a:t>
            </a:r>
            <a:r>
              <a:rPr lang="fr-CH" b="1" dirty="0" err="1" smtClean="0">
                <a:solidFill>
                  <a:schemeClr val="tx2"/>
                </a:solidFill>
              </a:rPr>
              <a:t>level</a:t>
            </a:r>
            <a:r>
              <a:rPr lang="fr-CH" b="1" dirty="0" smtClean="0">
                <a:solidFill>
                  <a:schemeClr val="tx2"/>
                </a:solidFill>
              </a:rPr>
              <a:t> </a:t>
            </a:r>
            <a:r>
              <a:rPr lang="fr-CH" b="1" dirty="0" err="1" smtClean="0">
                <a:solidFill>
                  <a:schemeClr val="tx2"/>
                </a:solidFill>
              </a:rPr>
              <a:t>studies</a:t>
            </a:r>
            <a:r>
              <a:rPr lang="fr-CH" b="1" dirty="0" smtClean="0">
                <a:solidFill>
                  <a:schemeClr val="tx2"/>
                </a:solidFill>
              </a:rPr>
              <a:t> </a:t>
            </a:r>
            <a:endParaRPr lang="fr-CH" b="1" dirty="0">
              <a:solidFill>
                <a:schemeClr val="tx2"/>
              </a:solidFill>
            </a:endParaRPr>
          </a:p>
        </p:txBody>
      </p:sp>
      <p:cxnSp>
        <p:nvCxnSpPr>
          <p:cNvPr id="25" name="Connecteur droit 24"/>
          <p:cNvCxnSpPr/>
          <p:nvPr/>
        </p:nvCxnSpPr>
        <p:spPr>
          <a:xfrm>
            <a:off x="4572000" y="1340768"/>
            <a:ext cx="0" cy="2304256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5549" t="15077" r="32152" b="31558"/>
          <a:stretch>
            <a:fillRect/>
          </a:stretch>
        </p:blipFill>
        <p:spPr bwMode="auto">
          <a:xfrm>
            <a:off x="179512" y="1700808"/>
            <a:ext cx="2051720" cy="157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Z:\2017 Nanozoom\Kalliopi pictures\2 cases 100317\22799 1B_DAPICD8 Keratin_2 .JPG"/>
          <p:cNvPicPr>
            <a:picLocks noChangeAspect="1" noChangeArrowheads="1"/>
          </p:cNvPicPr>
          <p:nvPr/>
        </p:nvPicPr>
        <p:blipFill>
          <a:blip r:embed="rId4" cstate="print"/>
          <a:srcRect r="13965"/>
          <a:stretch>
            <a:fillRect/>
          </a:stretch>
        </p:blipFill>
        <p:spPr bwMode="auto">
          <a:xfrm>
            <a:off x="2411760" y="1741752"/>
            <a:ext cx="2016224" cy="1488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 l="21515" r="15133" b="40298"/>
          <a:stretch>
            <a:fillRect/>
          </a:stretch>
        </p:blipFill>
        <p:spPr bwMode="auto">
          <a:xfrm>
            <a:off x="5072324" y="1700809"/>
            <a:ext cx="209196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1619672" y="3789040"/>
            <a:ext cx="596413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dirty="0" err="1" smtClean="0"/>
              <a:t>Mechanisms</a:t>
            </a:r>
            <a:r>
              <a:rPr lang="fr-CH" dirty="0" smtClean="0"/>
              <a:t> of immune escape and </a:t>
            </a:r>
            <a:r>
              <a:rPr lang="fr-CH" dirty="0" err="1" smtClean="0"/>
              <a:t>tolerance</a:t>
            </a:r>
            <a:r>
              <a:rPr lang="fr-CH" dirty="0" smtClean="0"/>
              <a:t> </a:t>
            </a:r>
            <a:r>
              <a:rPr lang="fr-CH" dirty="0" err="1" smtClean="0"/>
              <a:t>may</a:t>
            </a:r>
            <a:r>
              <a:rPr lang="fr-CH" dirty="0" smtClean="0"/>
              <a:t> </a:t>
            </a:r>
            <a:r>
              <a:rPr lang="fr-CH" dirty="0" err="1" smtClean="0"/>
              <a:t>differ</a:t>
            </a:r>
            <a:endParaRPr lang="fr-CH" dirty="0"/>
          </a:p>
        </p:txBody>
      </p:sp>
      <p:sp>
        <p:nvSpPr>
          <p:cNvPr id="13" name="ZoneTexte 12"/>
          <p:cNvSpPr txBox="1"/>
          <p:nvPr/>
        </p:nvSpPr>
        <p:spPr>
          <a:xfrm>
            <a:off x="35496" y="4725144"/>
            <a:ext cx="4560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H" dirty="0" smtClean="0"/>
              <a:t> ↑ </a:t>
            </a:r>
            <a:r>
              <a:rPr lang="fr-CH" dirty="0" err="1" smtClean="0"/>
              <a:t>checkpoint</a:t>
            </a:r>
            <a:r>
              <a:rPr lang="fr-CH" dirty="0" smtClean="0"/>
              <a:t> </a:t>
            </a:r>
            <a:r>
              <a:rPr lang="fr-CH" dirty="0" err="1" smtClean="0"/>
              <a:t>inhibitor</a:t>
            </a:r>
            <a:r>
              <a:rPr lang="fr-CH" dirty="0" smtClean="0"/>
              <a:t> ligands</a:t>
            </a:r>
          </a:p>
          <a:p>
            <a:pPr>
              <a:buFont typeface="Arial" pitchFamily="34" charset="0"/>
              <a:buChar char="•"/>
            </a:pPr>
            <a:r>
              <a:rPr lang="fr-CH" dirty="0" smtClean="0"/>
              <a:t> ↑ </a:t>
            </a:r>
            <a:r>
              <a:rPr lang="fr-CH" dirty="0" err="1" smtClean="0"/>
              <a:t>Tregs</a:t>
            </a:r>
            <a:r>
              <a:rPr lang="fr-CH" dirty="0" smtClean="0"/>
              <a:t>, IDO, immunosuppressive </a:t>
            </a:r>
            <a:r>
              <a:rPr lang="fr-CH" dirty="0" err="1" smtClean="0"/>
              <a:t>factors</a:t>
            </a:r>
            <a:endParaRPr lang="fr-CH" dirty="0"/>
          </a:p>
        </p:txBody>
      </p:sp>
      <p:sp>
        <p:nvSpPr>
          <p:cNvPr id="14" name="ZoneTexte 13"/>
          <p:cNvSpPr txBox="1"/>
          <p:nvPr/>
        </p:nvSpPr>
        <p:spPr>
          <a:xfrm>
            <a:off x="4644008" y="4725144"/>
            <a:ext cx="4321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H" dirty="0" smtClean="0"/>
              <a:t> ↓ DC infiltration, ↓ CD8 T </a:t>
            </a:r>
            <a:r>
              <a:rPr lang="fr-CH" dirty="0" err="1" smtClean="0"/>
              <a:t>cell</a:t>
            </a:r>
            <a:r>
              <a:rPr lang="fr-CH" dirty="0" smtClean="0"/>
              <a:t> infiltration</a:t>
            </a:r>
          </a:p>
          <a:p>
            <a:pPr>
              <a:buFont typeface="Arial" pitchFamily="34" charset="0"/>
              <a:buChar char="•"/>
            </a:pPr>
            <a:r>
              <a:rPr lang="fr-CH" dirty="0" smtClean="0"/>
              <a:t> ↑ immunosuppressive </a:t>
            </a:r>
            <a:r>
              <a:rPr lang="fr-CH" dirty="0" err="1" smtClean="0"/>
              <a:t>oncogenic</a:t>
            </a:r>
            <a:r>
              <a:rPr lang="fr-CH" dirty="0" smtClean="0"/>
              <a:t> </a:t>
            </a:r>
          </a:p>
          <a:p>
            <a:r>
              <a:rPr lang="fr-CH" dirty="0" smtClean="0"/>
              <a:t>    </a:t>
            </a:r>
            <a:r>
              <a:rPr lang="fr-CH" dirty="0" err="1" smtClean="0"/>
              <a:t>pathway</a:t>
            </a:r>
            <a:r>
              <a:rPr lang="fr-CH" dirty="0" smtClean="0"/>
              <a:t> </a:t>
            </a:r>
            <a:r>
              <a:rPr lang="fr-CH" dirty="0" err="1" smtClean="0"/>
              <a:t>signaling</a:t>
            </a:r>
            <a:endParaRPr lang="fr-CH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4572000" y="4437112"/>
            <a:ext cx="0" cy="2304256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8863" y="1981200"/>
            <a:ext cx="4486275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8225" y="76200"/>
            <a:ext cx="70675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3"/>
          <p:cNvCxnSpPr/>
          <p:nvPr/>
        </p:nvCxnSpPr>
        <p:spPr>
          <a:xfrm>
            <a:off x="0" y="16002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25" y="6553200"/>
            <a:ext cx="2847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23528" y="2636912"/>
            <a:ext cx="2062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Αντιγονοπαρουσιαστικό </a:t>
            </a:r>
          </a:p>
          <a:p>
            <a:pPr algn="r"/>
            <a:r>
              <a:rPr lang="el-GR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κύτταρο</a:t>
            </a:r>
            <a:endParaRPr lang="fr-CH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25423" y="3861048"/>
            <a:ext cx="1460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 λεμφοκύτταρο</a:t>
            </a:r>
            <a:endParaRPr lang="fr-CH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8863" y="1981200"/>
            <a:ext cx="4486275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8225" y="76200"/>
            <a:ext cx="70675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3"/>
          <p:cNvCxnSpPr/>
          <p:nvPr/>
        </p:nvCxnSpPr>
        <p:spPr>
          <a:xfrm>
            <a:off x="0" y="16002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25" y="6553200"/>
            <a:ext cx="2847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23528" y="2636912"/>
            <a:ext cx="2062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Αντιγονοπαρουσιαστικό </a:t>
            </a:r>
          </a:p>
          <a:p>
            <a:pPr algn="r"/>
            <a:r>
              <a:rPr lang="el-GR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κύτταρο</a:t>
            </a:r>
            <a:endParaRPr lang="fr-CH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25423" y="3861048"/>
            <a:ext cx="1460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 λεμφοκύτταρο</a:t>
            </a:r>
            <a:endParaRPr lang="fr-CH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3419872" y="2708920"/>
            <a:ext cx="1944216" cy="1872208"/>
          </a:xfrm>
          <a:prstGeom prst="ellipse">
            <a:avLst/>
          </a:prstGeom>
          <a:noFill/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ZoneTexte 10"/>
          <p:cNvSpPr txBox="1"/>
          <p:nvPr/>
        </p:nvSpPr>
        <p:spPr>
          <a:xfrm>
            <a:off x="6876256" y="3356992"/>
            <a:ext cx="2140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Ενεργοποίηση </a:t>
            </a:r>
          </a:p>
          <a:p>
            <a:r>
              <a:rPr lang="el-GR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Τ λεμφοκυττάρου</a:t>
            </a:r>
            <a:endParaRPr lang="fr-CH" sz="20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8863" y="1981200"/>
            <a:ext cx="4486275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8225" y="76200"/>
            <a:ext cx="70675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3"/>
          <p:cNvCxnSpPr/>
          <p:nvPr/>
        </p:nvCxnSpPr>
        <p:spPr>
          <a:xfrm>
            <a:off x="0" y="16002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25" y="6553200"/>
            <a:ext cx="2847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23528" y="2636912"/>
            <a:ext cx="2062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Αντιγονοπαρουσιαστικό </a:t>
            </a:r>
          </a:p>
          <a:p>
            <a:pPr algn="r"/>
            <a:r>
              <a:rPr lang="el-GR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κύτταρο</a:t>
            </a:r>
            <a:endParaRPr lang="fr-CH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25423" y="3861048"/>
            <a:ext cx="1460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 λεμφοκύτταρο</a:t>
            </a:r>
            <a:endParaRPr lang="fr-CH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2879433" y="2924944"/>
            <a:ext cx="576064" cy="1224136"/>
          </a:xfrm>
          <a:prstGeom prst="ellipse">
            <a:avLst/>
          </a:prstGeom>
          <a:noFill/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Ellipse 10"/>
          <p:cNvSpPr/>
          <p:nvPr/>
        </p:nvSpPr>
        <p:spPr>
          <a:xfrm>
            <a:off x="5436096" y="2924944"/>
            <a:ext cx="576064" cy="1224136"/>
          </a:xfrm>
          <a:prstGeom prst="ellipse">
            <a:avLst/>
          </a:prstGeom>
          <a:noFill/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ZoneTexte 11"/>
          <p:cNvSpPr txBox="1"/>
          <p:nvPr/>
        </p:nvSpPr>
        <p:spPr>
          <a:xfrm>
            <a:off x="6876256" y="3356992"/>
            <a:ext cx="21405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Αναστολή</a:t>
            </a:r>
          </a:p>
          <a:p>
            <a:r>
              <a:rPr lang="el-GR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ενεργοποίησης </a:t>
            </a:r>
          </a:p>
          <a:p>
            <a:r>
              <a:rPr lang="el-GR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Τ λεμφοκυττάρου</a:t>
            </a:r>
            <a:endParaRPr lang="fr-CH" sz="20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908720"/>
            <a:ext cx="4749653" cy="538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373216"/>
            <a:ext cx="4355976" cy="89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983592" y="6536377"/>
            <a:ext cx="4124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 smtClean="0">
                <a:latin typeface="Times New Roman" pitchFamily="18" charset="0"/>
                <a:cs typeface="Times New Roman" pitchFamily="18" charset="0"/>
              </a:rPr>
              <a:t>https://www.nobelprize.org/prizes/medicine/2018/press-release/</a:t>
            </a:r>
            <a:endParaRPr lang="fr-CH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908720"/>
            <a:ext cx="4749653" cy="538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373216"/>
            <a:ext cx="4355976" cy="89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983592" y="6536377"/>
            <a:ext cx="4124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 smtClean="0">
                <a:latin typeface="Times New Roman" pitchFamily="18" charset="0"/>
                <a:cs typeface="Times New Roman" pitchFamily="18" charset="0"/>
              </a:rPr>
              <a:t>https://www.nobelprize.org/prizes/medicine/2018/press-release/</a:t>
            </a:r>
            <a:endParaRPr lang="fr-CH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131840" y="2636912"/>
            <a:ext cx="1543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PD-L1 expression</a:t>
            </a:r>
            <a:endParaRPr lang="fr-CH" sz="1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96752"/>
            <a:ext cx="6258842" cy="507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16632"/>
            <a:ext cx="6170117" cy="63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6597352"/>
            <a:ext cx="3528392" cy="1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7" y="1052736"/>
            <a:ext cx="2742065" cy="2880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908720"/>
            <a:ext cx="4749653" cy="538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373216"/>
            <a:ext cx="4355976" cy="89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983592" y="6536377"/>
            <a:ext cx="4124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 smtClean="0">
                <a:latin typeface="Times New Roman" pitchFamily="18" charset="0"/>
                <a:cs typeface="Times New Roman" pitchFamily="18" charset="0"/>
              </a:rPr>
              <a:t>https://www.nobelprize.org/prizes/medicine/2018/press-release/</a:t>
            </a:r>
            <a:endParaRPr lang="fr-CH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131840" y="2636912"/>
            <a:ext cx="1543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PD-L1 expression</a:t>
            </a:r>
            <a:endParaRPr lang="fr-CH" sz="1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764704"/>
            <a:ext cx="5505450" cy="2238375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74" y="3097138"/>
            <a:ext cx="5497307" cy="2276078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96752"/>
            <a:ext cx="6258842" cy="507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6632"/>
            <a:ext cx="6170117" cy="63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6597352"/>
            <a:ext cx="3528392" cy="1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pfoukas\Documents\UNIL\PROJECTS\UPENN_OVCA\IMAGES\12000-1A_FALC-2-GC_CD3x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221088"/>
            <a:ext cx="2880319" cy="21602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5436096" y="1700808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T</a:t>
            </a:r>
            <a:endParaRPr lang="fr-CH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5076056" y="234888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B</a:t>
            </a:r>
            <a:endParaRPr lang="fr-CH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5796136" y="4221088"/>
            <a:ext cx="129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TLO or TLS</a:t>
            </a:r>
            <a:endParaRPr lang="fr-CH" sz="1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96336" y="4725144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fr-CH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211788" y="5281463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fr-CH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7" y="1052736"/>
            <a:ext cx="2742065" cy="2880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6632"/>
            <a:ext cx="5256584" cy="129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5936" y="1484784"/>
            <a:ext cx="4480560" cy="530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C:\Users\pfoukas\Documents\UNIL\PROJECTS\UPENN_OVCA\IMAGES\7884-3A_FALC-2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540" y="1700808"/>
            <a:ext cx="3744416" cy="2808312"/>
          </a:xfrm>
          <a:prstGeom prst="rect">
            <a:avLst/>
          </a:prstGeom>
          <a:noFill/>
        </p:spPr>
      </p:pic>
      <p:sp>
        <p:nvSpPr>
          <p:cNvPr id="6" name="Ellipse 5"/>
          <p:cNvSpPr/>
          <p:nvPr/>
        </p:nvSpPr>
        <p:spPr>
          <a:xfrm>
            <a:off x="1907704" y="2132856"/>
            <a:ext cx="1368152" cy="16561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8" name="Connecteur droit 7"/>
          <p:cNvCxnSpPr/>
          <p:nvPr/>
        </p:nvCxnSpPr>
        <p:spPr>
          <a:xfrm>
            <a:off x="0" y="1437284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54494" y="4581128"/>
            <a:ext cx="3857466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rgbClr val="0070C0"/>
                </a:solidFill>
              </a:rPr>
              <a:t>Έκτοποι λεμφικοί σχηματισμοί</a:t>
            </a:r>
            <a:r>
              <a:rPr lang="en-GB" sz="1600" dirty="0" smtClean="0">
                <a:solidFill>
                  <a:srgbClr val="0070C0"/>
                </a:solidFill>
              </a:rPr>
              <a:t> </a:t>
            </a:r>
            <a:r>
              <a:rPr lang="el-GR" sz="1600" dirty="0" smtClean="0">
                <a:solidFill>
                  <a:srgbClr val="0070C0"/>
                </a:solidFill>
              </a:rPr>
              <a:t>σε</a:t>
            </a:r>
            <a:r>
              <a:rPr lang="fr-CH" sz="1600" dirty="0" smtClean="0">
                <a:solidFill>
                  <a:srgbClr val="0070C0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fr-CH" sz="1600" dirty="0" smtClean="0">
                <a:solidFill>
                  <a:srgbClr val="0070C0"/>
                </a:solidFill>
              </a:rPr>
              <a:t> </a:t>
            </a:r>
            <a:r>
              <a:rPr lang="el-GR" sz="1600" b="1" dirty="0" smtClean="0">
                <a:solidFill>
                  <a:srgbClr val="0070C0"/>
                </a:solidFill>
              </a:rPr>
              <a:t>χρόνιες λοιμώξεις π.χ. </a:t>
            </a:r>
            <a:r>
              <a:rPr lang="fr-CH" sz="1600" b="1" dirty="0" smtClean="0">
                <a:solidFill>
                  <a:srgbClr val="0070C0"/>
                </a:solidFill>
              </a:rPr>
              <a:t>H. </a:t>
            </a:r>
            <a:r>
              <a:rPr lang="fr-CH" sz="1600" b="1" dirty="0" err="1" smtClean="0">
                <a:solidFill>
                  <a:srgbClr val="0070C0"/>
                </a:solidFill>
              </a:rPr>
              <a:t>pylori</a:t>
            </a:r>
            <a:r>
              <a:rPr lang="fr-CH" sz="1600" dirty="0" smtClean="0">
                <a:solidFill>
                  <a:srgbClr val="0070C0"/>
                </a:solidFill>
              </a:rPr>
              <a:t>,</a:t>
            </a:r>
          </a:p>
          <a:p>
            <a:pPr>
              <a:buFont typeface="Arial" pitchFamily="34" charset="0"/>
              <a:buChar char="•"/>
            </a:pPr>
            <a:r>
              <a:rPr lang="fr-CH" sz="1600" dirty="0" smtClean="0">
                <a:solidFill>
                  <a:srgbClr val="0070C0"/>
                </a:solidFill>
              </a:rPr>
              <a:t> </a:t>
            </a:r>
            <a:r>
              <a:rPr lang="el-GR" sz="1600" b="1" dirty="0" smtClean="0">
                <a:solidFill>
                  <a:srgbClr val="0070C0"/>
                </a:solidFill>
              </a:rPr>
              <a:t>αυτοάνοσα νοσήματα</a:t>
            </a:r>
            <a:r>
              <a:rPr lang="fr-CH" sz="1600" dirty="0" smtClean="0">
                <a:solidFill>
                  <a:srgbClr val="0070C0"/>
                </a:solidFill>
              </a:rPr>
              <a:t>,</a:t>
            </a:r>
          </a:p>
          <a:p>
            <a:pPr>
              <a:buFont typeface="Arial" pitchFamily="34" charset="0"/>
              <a:buChar char="•"/>
            </a:pPr>
            <a:r>
              <a:rPr lang="fr-CH" sz="1600" dirty="0" smtClean="0">
                <a:solidFill>
                  <a:srgbClr val="0070C0"/>
                </a:solidFill>
              </a:rPr>
              <a:t> </a:t>
            </a:r>
            <a:r>
              <a:rPr lang="el-GR" sz="1600" b="1" dirty="0" smtClean="0">
                <a:solidFill>
                  <a:srgbClr val="0070C0"/>
                </a:solidFill>
              </a:rPr>
              <a:t>χρόνια απόρριψη μοσχεύματος, και</a:t>
            </a:r>
            <a:endParaRPr lang="fr-CH" sz="1600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CH" sz="1600" dirty="0" smtClean="0">
                <a:solidFill>
                  <a:srgbClr val="0070C0"/>
                </a:solidFill>
              </a:rPr>
              <a:t> </a:t>
            </a:r>
            <a:r>
              <a:rPr lang="el-GR" sz="1600" b="1" dirty="0" smtClean="0">
                <a:solidFill>
                  <a:srgbClr val="0070C0"/>
                </a:solidFill>
              </a:rPr>
              <a:t>΄κακοήθη νεοπλάσματα</a:t>
            </a:r>
            <a:endParaRPr lang="fr-CH" sz="1600" b="1" dirty="0">
              <a:solidFill>
                <a:srgbClr val="0070C0"/>
              </a:solidFill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6632"/>
            <a:ext cx="5256584" cy="129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BDL22_CD20_4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7" y="1484784"/>
            <a:ext cx="3456385" cy="259228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323527" y="3830851"/>
            <a:ext cx="511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b="1" dirty="0" smtClean="0"/>
              <a:t>CD20</a:t>
            </a:r>
            <a:endParaRPr lang="fr-CH" sz="1000" b="1" dirty="0"/>
          </a:p>
        </p:txBody>
      </p:sp>
      <p:pic>
        <p:nvPicPr>
          <p:cNvPr id="10" name="Picture 2" descr="C:\Users\pfoukas\Documents\UNIL\PROJECTS\UPENN_OVCA\IMAGES\12000-1A_FALC-2-GC_CD3x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4221088"/>
            <a:ext cx="3456384" cy="25922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1979712" y="554461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B </a:t>
            </a:r>
            <a:endParaRPr lang="fr-CH" dirty="0"/>
          </a:p>
        </p:txBody>
      </p:sp>
      <p:sp>
        <p:nvSpPr>
          <p:cNvPr id="12" name="ZoneTexte 11"/>
          <p:cNvSpPr txBox="1"/>
          <p:nvPr/>
        </p:nvSpPr>
        <p:spPr>
          <a:xfrm>
            <a:off x="2339752" y="467122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T</a:t>
            </a:r>
            <a:endParaRPr lang="fr-CH" dirty="0"/>
          </a:p>
        </p:txBody>
      </p:sp>
      <p:sp>
        <p:nvSpPr>
          <p:cNvPr id="13" name="ZoneTexte 12"/>
          <p:cNvSpPr txBox="1"/>
          <p:nvPr/>
        </p:nvSpPr>
        <p:spPr>
          <a:xfrm>
            <a:off x="323528" y="6567155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b="1" dirty="0" smtClean="0"/>
              <a:t>CD3</a:t>
            </a:r>
            <a:endParaRPr lang="fr-CH" sz="1000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9240" y="1522114"/>
            <a:ext cx="5235386" cy="435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cteur droit 14"/>
          <p:cNvCxnSpPr/>
          <p:nvPr/>
        </p:nvCxnSpPr>
        <p:spPr>
          <a:xfrm>
            <a:off x="0" y="1437284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3"/>
          <p:cNvSpPr txBox="1">
            <a:spLocks/>
          </p:cNvSpPr>
          <p:nvPr/>
        </p:nvSpPr>
        <p:spPr>
          <a:xfrm>
            <a:off x="3844180" y="5487243"/>
            <a:ext cx="4040188" cy="118211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CH" sz="1400" noProof="0" dirty="0" smtClean="0">
                <a:latin typeface="Times New Roman" pitchFamily="18" charset="0"/>
                <a:cs typeface="Times New Roman" pitchFamily="18" charset="0"/>
              </a:rPr>
              <a:t>Cellular content and </a:t>
            </a:r>
            <a:r>
              <a:rPr lang="fr-CH" sz="1400" noProof="0" dirty="0" err="1" smtClean="0">
                <a:latin typeface="Times New Roman" pitchFamily="18" charset="0"/>
                <a:cs typeface="Times New Roman" pitchFamily="18" charset="0"/>
              </a:rPr>
              <a:t>organization</a:t>
            </a:r>
            <a:endParaRPr lang="fr-CH" sz="1400" noProof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CH" sz="14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Stromal</a:t>
            </a:r>
            <a:r>
              <a:rPr kumimoji="0" lang="fr-CH" sz="1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components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CH" sz="1400" baseline="0" noProof="0" dirty="0" err="1" smtClean="0">
                <a:latin typeface="Times New Roman" pitchFamily="18" charset="0"/>
                <a:cs typeface="Times New Roman" pitchFamily="18" charset="0"/>
              </a:rPr>
              <a:t>Lymphoid</a:t>
            </a:r>
            <a:r>
              <a:rPr lang="fr-CH" sz="1400" baseline="0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sz="1400" baseline="0" noProof="0" dirty="0" err="1" smtClean="0">
                <a:latin typeface="Times New Roman" pitchFamily="18" charset="0"/>
                <a:cs typeface="Times New Roman" pitchFamily="18" charset="0"/>
              </a:rPr>
              <a:t>chemokines</a:t>
            </a:r>
            <a:endParaRPr lang="fr-CH" sz="1400" baseline="0" noProof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CH" sz="1400" dirty="0" err="1" smtClean="0">
                <a:latin typeface="Times New Roman" pitchFamily="18" charset="0"/>
                <a:cs typeface="Times New Roman" pitchFamily="18" charset="0"/>
              </a:rPr>
              <a:t>Vasculature</a:t>
            </a:r>
            <a:r>
              <a:rPr lang="fr-CH" sz="1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CH" sz="1400" dirty="0" err="1" smtClean="0">
                <a:latin typeface="Times New Roman" pitchFamily="18" charset="0"/>
                <a:cs typeface="Times New Roman" pitchFamily="18" charset="0"/>
              </a:rPr>
              <a:t>HEVs</a:t>
            </a:r>
            <a:r>
              <a:rPr lang="fr-CH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CH" sz="1400" dirty="0" err="1" smtClean="0">
                <a:latin typeface="Times New Roman" pitchFamily="18" charset="0"/>
                <a:cs typeface="Times New Roman" pitchFamily="18" charset="0"/>
              </a:rPr>
              <a:t>LVs</a:t>
            </a:r>
            <a:r>
              <a:rPr lang="fr-CH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fr-CH" sz="1400" baseline="0" noProof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CH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23928" y="4931876"/>
            <a:ext cx="130035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err="1" smtClean="0">
                <a:solidFill>
                  <a:srgbClr val="C00000"/>
                </a:solidFill>
              </a:rPr>
              <a:t>Similarities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818011" y="908720"/>
            <a:ext cx="2778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i="1" dirty="0" err="1" smtClean="0">
                <a:latin typeface="Times New Roman" pitchFamily="18" charset="0"/>
                <a:cs typeface="Times New Roman" pitchFamily="18" charset="0"/>
              </a:rPr>
              <a:t>Ruddle</a:t>
            </a:r>
            <a:r>
              <a:rPr lang="fr-CH" sz="1000" i="1" dirty="0" smtClean="0">
                <a:latin typeface="Times New Roman" pitchFamily="18" charset="0"/>
                <a:cs typeface="Times New Roman" pitchFamily="18" charset="0"/>
              </a:rPr>
              <a:t> NH. J Clin </a:t>
            </a:r>
            <a:r>
              <a:rPr lang="fr-CH" sz="1000" i="1" dirty="0" err="1" smtClean="0">
                <a:latin typeface="Times New Roman" pitchFamily="18" charset="0"/>
                <a:cs typeface="Times New Roman" pitchFamily="18" charset="0"/>
              </a:rPr>
              <a:t>Invest</a:t>
            </a:r>
            <a:r>
              <a:rPr lang="fr-CH" sz="1000" i="1" dirty="0" smtClean="0">
                <a:latin typeface="Times New Roman" pitchFamily="18" charset="0"/>
                <a:cs typeface="Times New Roman" pitchFamily="18" charset="0"/>
              </a:rPr>
              <a:t>. 2014; 124(3):953-959 </a:t>
            </a:r>
            <a:endParaRPr lang="fr-CH" sz="1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Image 14" descr="12000-1A_FALC-2-GC_x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36004"/>
            <a:ext cx="1547664" cy="11607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r="38298" b="37589"/>
          <a:stretch>
            <a:fillRect/>
          </a:stretch>
        </p:blipFill>
        <p:spPr bwMode="auto">
          <a:xfrm>
            <a:off x="0" y="22662"/>
            <a:ext cx="1547664" cy="11740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701" y="1124744"/>
            <a:ext cx="7712057" cy="36724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818011" y="908720"/>
            <a:ext cx="2778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i="1" dirty="0" err="1" smtClean="0">
                <a:latin typeface="Times New Roman" pitchFamily="18" charset="0"/>
                <a:cs typeface="Times New Roman" pitchFamily="18" charset="0"/>
              </a:rPr>
              <a:t>Ruddle</a:t>
            </a:r>
            <a:r>
              <a:rPr lang="fr-CH" sz="1000" i="1" dirty="0" smtClean="0">
                <a:latin typeface="Times New Roman" pitchFamily="18" charset="0"/>
                <a:cs typeface="Times New Roman" pitchFamily="18" charset="0"/>
              </a:rPr>
              <a:t> NH. J Clin </a:t>
            </a:r>
            <a:r>
              <a:rPr lang="fr-CH" sz="1000" i="1" dirty="0" err="1" smtClean="0">
                <a:latin typeface="Times New Roman" pitchFamily="18" charset="0"/>
                <a:cs typeface="Times New Roman" pitchFamily="18" charset="0"/>
              </a:rPr>
              <a:t>Invest</a:t>
            </a:r>
            <a:r>
              <a:rPr lang="fr-CH" sz="1000" i="1" dirty="0" smtClean="0">
                <a:latin typeface="Times New Roman" pitchFamily="18" charset="0"/>
                <a:cs typeface="Times New Roman" pitchFamily="18" charset="0"/>
              </a:rPr>
              <a:t>. 2014; 124(3):953-959 </a:t>
            </a:r>
            <a:endParaRPr lang="fr-CH" sz="1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Image 14" descr="12000-1A_FALC-2-GC_x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36004"/>
            <a:ext cx="1547664" cy="11607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r="38298" b="37589"/>
          <a:stretch>
            <a:fillRect/>
          </a:stretch>
        </p:blipFill>
        <p:spPr bwMode="auto">
          <a:xfrm>
            <a:off x="0" y="22662"/>
            <a:ext cx="1547664" cy="11740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701" y="1124744"/>
            <a:ext cx="7712057" cy="36724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" name="Espace réservé du contenu 3"/>
          <p:cNvSpPr txBox="1">
            <a:spLocks/>
          </p:cNvSpPr>
          <p:nvPr/>
        </p:nvSpPr>
        <p:spPr>
          <a:xfrm>
            <a:off x="4788024" y="5589240"/>
            <a:ext cx="4040188" cy="89408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CH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Ectopic</a:t>
            </a:r>
            <a:r>
              <a:rPr kumimoji="0" lang="fr-CH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to canonical </a:t>
            </a:r>
            <a:r>
              <a:rPr kumimoji="0" lang="fr-CH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lymphoid</a:t>
            </a:r>
            <a:r>
              <a:rPr kumimoji="0" lang="fr-CH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fr-CH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organs</a:t>
            </a:r>
            <a:r>
              <a:rPr kumimoji="0" lang="fr-CH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CH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Arise in </a:t>
            </a:r>
            <a:r>
              <a:rPr kumimoji="0" lang="fr-CH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response</a:t>
            </a:r>
            <a:r>
              <a:rPr kumimoji="0" lang="fr-CH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to inflammation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CH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 capsule (free diffusion of </a:t>
            </a:r>
            <a:r>
              <a:rPr kumimoji="0" lang="fr-CH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antigen</a:t>
            </a:r>
            <a:r>
              <a:rPr kumimoji="0" lang="fr-CH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Espace réservé du contenu 5"/>
          <p:cNvSpPr txBox="1">
            <a:spLocks/>
          </p:cNvSpPr>
          <p:nvPr/>
        </p:nvSpPr>
        <p:spPr>
          <a:xfrm>
            <a:off x="1034281" y="5589240"/>
            <a:ext cx="4041775" cy="10381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CH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Ontogeny</a:t>
            </a:r>
            <a:r>
              <a:rPr kumimoji="0" lang="fr-CH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fr-CH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predetermined</a:t>
            </a:r>
            <a:r>
              <a:rPr kumimoji="0" lang="fr-CH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locations</a:t>
            </a:r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910280" y="4941168"/>
            <a:ext cx="134748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err="1" smtClean="0">
                <a:solidFill>
                  <a:srgbClr val="C00000"/>
                </a:solidFill>
              </a:rPr>
              <a:t>Differences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1916581"/>
            <a:ext cx="8748464" cy="43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9074"/>
            <a:ext cx="4358828" cy="146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354626"/>
            <a:ext cx="1512168" cy="19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373390"/>
            <a:ext cx="1656184" cy="17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>
            <a:off x="0" y="1412776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318"/>
            <a:ext cx="69723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47403"/>
            <a:ext cx="4664645" cy="536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212976"/>
            <a:ext cx="29718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6525" y="1166405"/>
            <a:ext cx="26574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>
            <a:off x="0" y="1412776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318"/>
            <a:ext cx="69723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28800"/>
            <a:ext cx="3681586" cy="502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628800"/>
            <a:ext cx="3744416" cy="25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3692" y="4437112"/>
            <a:ext cx="444511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6525" y="1166405"/>
            <a:ext cx="26574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0" y="1484784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0270"/>
            <a:ext cx="5305970" cy="128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7925" y="0"/>
            <a:ext cx="28860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247938"/>
            <a:ext cx="24669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8124" y="1565756"/>
            <a:ext cx="5602188" cy="524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 flipH="1">
            <a:off x="3491880" y="1570440"/>
            <a:ext cx="432048" cy="394679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96752"/>
            <a:ext cx="6258842" cy="507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16632"/>
            <a:ext cx="6170117" cy="63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6597352"/>
            <a:ext cx="3528392" cy="1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79512" y="5301208"/>
            <a:ext cx="383265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Φορτίο μεταλλάξεων και νεοαντιγόνων</a:t>
            </a:r>
            <a:endParaRPr lang="fr-CH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7" y="1052736"/>
            <a:ext cx="2742065" cy="2880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2364260" y="3284984"/>
            <a:ext cx="792088" cy="936104"/>
          </a:xfrm>
          <a:prstGeom prst="ellipse">
            <a:avLst/>
          </a:prstGeom>
          <a:noFill/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>
            <a:off x="0" y="1916832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0" y="116632"/>
            <a:ext cx="7020272" cy="176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060847"/>
            <a:ext cx="5937743" cy="453650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1779" y="6660976"/>
            <a:ext cx="42767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lèche droite 13"/>
          <p:cNvSpPr/>
          <p:nvPr/>
        </p:nvSpPr>
        <p:spPr>
          <a:xfrm>
            <a:off x="4311264" y="2898322"/>
            <a:ext cx="288032" cy="247088"/>
          </a:xfrm>
          <a:prstGeom prst="rightArrow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1" name="Picture 2" descr="C:\Documents and Settings\PGFoukas\Desktop\UofATHENS\LESSONS\2009&amp;2010\ΜΕΤΑΠΤΥΧΙΑΚΟ ΠΑΘ. ΑΝ\PHOTOS\6977-09 H&amp;E x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8" y="3366374"/>
            <a:ext cx="2771800" cy="207885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/>
        </p:nvSpPr>
        <p:spPr>
          <a:xfrm>
            <a:off x="304800" y="3048000"/>
            <a:ext cx="8686800" cy="30480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ΑΝΟΣΟΛΟΓΙΑ ΚΑΙ ΚΑΚΟΗΘΗ ΝΕΟΠΛΑΣΜΑΤΑ</a:t>
            </a:r>
          </a:p>
          <a:p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i="1" dirty="0" smtClean="0">
                <a:latin typeface="Times New Roman" pitchFamily="18" charset="0"/>
                <a:cs typeface="Times New Roman" pitchFamily="18" charset="0"/>
              </a:rPr>
              <a:t>Περικλής Γ. Φούκας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B’ 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Εργαστήριο Παθολογικής Ανατομικής</a:t>
            </a:r>
            <a:br>
              <a:rPr lang="el-GR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Ιατρικής Σχολής, ΕΚΠ</a:t>
            </a:r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Α</a:t>
            </a:r>
            <a:endParaRPr lang="fr-CH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426424"/>
            <a:ext cx="1656184" cy="1354504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6" name="Image 15" descr="TONSIL_PANEL-5_CD11c-CD141-CD1c-CD123-DAPI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817" y="1412776"/>
            <a:ext cx="1872207" cy="136815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7" name="Picture 2" descr="C:\Users\pfoukas\Documents\UNIL\PROJECTS\UPENN_OVCA\IMAGES\12000-1A_FALC-2-GC_CD3x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3941" y="1426424"/>
            <a:ext cx="1824203" cy="135450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1412776"/>
            <a:ext cx="867994" cy="136815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94744" y="1424924"/>
            <a:ext cx="1838973" cy="1356004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1691680" y="4797152"/>
            <a:ext cx="4916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ΕΥΧΑΡΙΣΤΩ</a:t>
            </a:r>
            <a:endParaRPr lang="fr-CH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96752"/>
            <a:ext cx="6258842" cy="507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16632"/>
            <a:ext cx="6170117" cy="63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6597352"/>
            <a:ext cx="3528392" cy="1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7" y="1052736"/>
            <a:ext cx="2742065" cy="2880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458240" y="1903184"/>
            <a:ext cx="2016224" cy="148110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ZoneTexte 8"/>
          <p:cNvSpPr txBox="1"/>
          <p:nvPr/>
        </p:nvSpPr>
        <p:spPr>
          <a:xfrm>
            <a:off x="0" y="2204864"/>
            <a:ext cx="1319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Δενδριτικά </a:t>
            </a:r>
          </a:p>
          <a:p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κύτταρα</a:t>
            </a:r>
            <a:endParaRPr lang="fr-CH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96752"/>
            <a:ext cx="6258842" cy="507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16632"/>
            <a:ext cx="6170117" cy="63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6597352"/>
            <a:ext cx="3528392" cy="1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PGFoukas\Desktop\EDUCATION\P.G.FOUKAS\GERMINAL CENTERS\PHOTOS\7183-07 Λεμφαδένα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4979" y="1628800"/>
            <a:ext cx="2859021" cy="21442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Connecteur droit 6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7" y="1052736"/>
            <a:ext cx="2742065" cy="2880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572000" y="2348880"/>
            <a:ext cx="3164071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fr-CH" dirty="0" err="1" smtClean="0"/>
              <a:t>Secondary</a:t>
            </a:r>
            <a:r>
              <a:rPr lang="fr-CH" dirty="0" smtClean="0"/>
              <a:t> </a:t>
            </a:r>
            <a:r>
              <a:rPr lang="fr-CH" dirty="0" err="1" smtClean="0"/>
              <a:t>Lymphoid</a:t>
            </a:r>
            <a:r>
              <a:rPr lang="fr-CH" dirty="0" smtClean="0"/>
              <a:t> </a:t>
            </a:r>
            <a:r>
              <a:rPr lang="fr-CH" dirty="0" err="1" smtClean="0"/>
              <a:t>Organs</a:t>
            </a:r>
            <a:endParaRPr lang="el-GR" dirty="0" smtClean="0"/>
          </a:p>
          <a:p>
            <a:pPr marL="342900" indent="-342900"/>
            <a:r>
              <a:rPr lang="fr-CH" dirty="0" smtClean="0"/>
              <a:t>(=</a:t>
            </a:r>
            <a:r>
              <a:rPr lang="el-GR" dirty="0" smtClean="0"/>
              <a:t>Επιχώριοι λεμφαδένες</a:t>
            </a:r>
            <a:r>
              <a:rPr lang="fr-CH" dirty="0" smtClean="0"/>
              <a:t>)</a:t>
            </a:r>
            <a:endParaRPr lang="fr-CH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96752"/>
            <a:ext cx="6258842" cy="507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16632"/>
            <a:ext cx="6170117" cy="63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6597352"/>
            <a:ext cx="3528392" cy="1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411760" y="5517232"/>
            <a:ext cx="439517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fr-CH" dirty="0" err="1" smtClean="0"/>
              <a:t>Tumor</a:t>
            </a:r>
            <a:r>
              <a:rPr lang="fr-CH" dirty="0" smtClean="0"/>
              <a:t> immune </a:t>
            </a:r>
            <a:r>
              <a:rPr lang="fr-CH" dirty="0" err="1" smtClean="0"/>
              <a:t>microenvironment</a:t>
            </a:r>
            <a:r>
              <a:rPr lang="fr-CH" dirty="0" smtClean="0"/>
              <a:t> (TIME)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7" y="1052736"/>
            <a:ext cx="2742065" cy="2880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>
            <a:off x="0" y="2132856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0"/>
            <a:ext cx="5839067" cy="208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6667500"/>
            <a:ext cx="36480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3874" y="2230703"/>
            <a:ext cx="6840760" cy="438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17/05/2019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1006</Words>
  <Application>Microsoft Office PowerPoint</Application>
  <PresentationFormat>Affichage à l'écran (4:3)</PresentationFormat>
  <Paragraphs>258</Paragraphs>
  <Slides>51</Slides>
  <Notes>37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2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TILs –ve_Case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Foukas Periklis</dc:creator>
  <cp:lastModifiedBy>Foukas Periklis (HOS41643)</cp:lastModifiedBy>
  <cp:revision>3</cp:revision>
  <dcterms:created xsi:type="dcterms:W3CDTF">2018-12-08T17:31:10Z</dcterms:created>
  <dcterms:modified xsi:type="dcterms:W3CDTF">2019-05-17T07:35:38Z</dcterms:modified>
</cp:coreProperties>
</file>