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894" r:id="rId2"/>
    <p:sldId id="897" r:id="rId3"/>
    <p:sldId id="898" r:id="rId4"/>
    <p:sldId id="899" r:id="rId5"/>
    <p:sldId id="921" r:id="rId6"/>
    <p:sldId id="922" r:id="rId7"/>
    <p:sldId id="900" r:id="rId8"/>
    <p:sldId id="901" r:id="rId9"/>
    <p:sldId id="902" r:id="rId10"/>
    <p:sldId id="903" r:id="rId11"/>
    <p:sldId id="904" r:id="rId12"/>
    <p:sldId id="905" r:id="rId13"/>
    <p:sldId id="923" r:id="rId14"/>
    <p:sldId id="906" r:id="rId15"/>
    <p:sldId id="907" r:id="rId16"/>
    <p:sldId id="908" r:id="rId17"/>
    <p:sldId id="909" r:id="rId18"/>
    <p:sldId id="910" r:id="rId19"/>
    <p:sldId id="911" r:id="rId20"/>
    <p:sldId id="912" r:id="rId21"/>
    <p:sldId id="913" r:id="rId22"/>
    <p:sldId id="914" r:id="rId23"/>
    <p:sldId id="915" r:id="rId24"/>
    <p:sldId id="916" r:id="rId25"/>
    <p:sldId id="917" r:id="rId26"/>
    <p:sldId id="92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35" autoAdjust="0"/>
  </p:normalViewPr>
  <p:slideViewPr>
    <p:cSldViewPr>
      <p:cViewPr>
        <p:scale>
          <a:sx n="80" d="100"/>
          <a:sy n="80" d="100"/>
        </p:scale>
        <p:origin x="-158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2F078-95CF-4BCA-B744-7E78DA1EB9AF}" type="datetimeFigureOut">
              <a:rPr lang="fr-CH" smtClean="0"/>
              <a:pPr/>
              <a:t>17.05.2019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4B3C-9827-44A3-B42C-EBF73F6C02E2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BE54-EE2D-403F-9597-350D7B55783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DA9535-F7FC-4636-9CA8-584F0419677A}" type="datetimeFigureOut">
              <a:rPr lang="en-US" smtClean="0"/>
              <a:pPr/>
              <a:t>5/17/2019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10</a:t>
            </a:fld>
            <a:endParaRPr lang="fr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11</a:t>
            </a:fld>
            <a:endParaRPr lang="fr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12</a:t>
            </a:fld>
            <a:endParaRPr lang="fr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13</a:t>
            </a:fld>
            <a:endParaRPr lang="fr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14</a:t>
            </a:fld>
            <a:endParaRPr lang="fr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15</a:t>
            </a:fld>
            <a:endParaRPr lang="fr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16</a:t>
            </a:fld>
            <a:endParaRPr lang="fr-C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17</a:t>
            </a:fld>
            <a:endParaRPr lang="fr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18</a:t>
            </a:fld>
            <a:endParaRPr lang="fr-C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19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20</a:t>
            </a:fld>
            <a:endParaRPr lang="fr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21</a:t>
            </a:fld>
            <a:endParaRPr lang="fr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22</a:t>
            </a:fld>
            <a:endParaRPr lang="fr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23</a:t>
            </a:fld>
            <a:endParaRPr lang="fr-C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24</a:t>
            </a:fld>
            <a:endParaRPr lang="fr-C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25</a:t>
            </a:fld>
            <a:endParaRPr lang="fr-C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3BE54-EE2D-403F-9597-350D7B55783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DA9535-F7FC-4636-9CA8-584F0419677A}" type="datetimeFigureOut">
              <a:rPr lang="en-US" smtClean="0"/>
              <a:pPr/>
              <a:t>5/17/2019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5</a:t>
            </a:fld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6</a:t>
            </a:fld>
            <a:endParaRPr lang="fr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7</a:t>
            </a:fld>
            <a:endParaRPr lang="fr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8</a:t>
            </a:fld>
            <a:endParaRPr lang="fr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4B3C-9827-44A3-B42C-EBF73F6C02E2}" type="slidenum">
              <a:rPr lang="fr-CH" smtClean="0"/>
              <a:pPr/>
              <a:t>9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17/05/2019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/>
        </p:nvSpPr>
        <p:spPr>
          <a:xfrm>
            <a:off x="304800" y="3048000"/>
            <a:ext cx="8686800" cy="3048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ΑΝΟΣΟΛΟΓΙΑ ΤΗΣ ΜΕΤΑΜΟΣΧΕΥΣΗΣ</a:t>
            </a: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600" b="1" i="1" dirty="0" smtClean="0">
                <a:latin typeface="Times New Roman" pitchFamily="18" charset="0"/>
                <a:cs typeface="Times New Roman" pitchFamily="18" charset="0"/>
              </a:rPr>
              <a:t>Περικλής Γ. Φούκας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B’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Εργαστήριο Παθολογικής Ανατομικής</a:t>
            </a:r>
            <a:br>
              <a:rPr lang="el-GR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Ιατρικής Σχολής, ΕΚΠ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fr-CH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Image 15" descr="TONSIL_PANEL-5_CD11c-CD141-CD1c-CD123-DAPI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817" y="1424968"/>
            <a:ext cx="1872207" cy="136815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412776"/>
            <a:ext cx="867994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1415" r="34645"/>
          <a:stretch>
            <a:fillRect/>
          </a:stretch>
        </p:blipFill>
        <p:spPr bwMode="auto">
          <a:xfrm>
            <a:off x="2267744" y="1424968"/>
            <a:ext cx="1656184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3443" t="57237" r="53326" b="1527"/>
          <a:stretch>
            <a:fillRect/>
          </a:stretch>
        </p:blipFill>
        <p:spPr bwMode="auto">
          <a:xfrm>
            <a:off x="4032512" y="1423824"/>
            <a:ext cx="1872208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 l="7694" r="11513" b="47982"/>
          <a:stretch>
            <a:fillRect/>
          </a:stretch>
        </p:blipFill>
        <p:spPr bwMode="auto">
          <a:xfrm>
            <a:off x="6012160" y="1424968"/>
            <a:ext cx="1872208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Ενεργοποίηση των αλλοδραστικών Τ λεμφοκυττάρων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972190" cy="604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 Υπεροξεία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μέσα στα πρώτα λεπτά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ώρες από την αναστόμωση των αγγείων και χαρακτηρίζεται από θρομβωτική απόφραξη των αγγείων του μοσχεύματος</a:t>
            </a:r>
            <a:endParaRPr lang="fr-CH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1738461"/>
            <a:ext cx="64960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 Υπεροξεία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μέσα στα πρώτα λεπτά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ώρες από την αναστόμωση των αγγείων και χαρακτηρίζεται από θρομβωτική απόφραξη των αγγείων του μοσχεύματος</a:t>
            </a:r>
            <a:endParaRPr lang="fr-CH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1738461"/>
            <a:ext cx="64960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 Υπεροξεία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μέσα στα πρώτα λεπτά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ώρες από την αναστόμωση των αγγείων και χαρακτηρίζεται από θρομβωτική απόφραξη των αγγείων του μοσχεύματος</a:t>
            </a:r>
            <a:endParaRPr lang="fr-CH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5004048" y="4077072"/>
            <a:ext cx="2753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Abs </a:t>
            </a:r>
            <a:r>
              <a:rPr lang="el-GR" sz="1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που έχουν σχηματιστεί λόγω</a:t>
            </a:r>
            <a:r>
              <a:rPr lang="fr-CH" sz="1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 Μεταγγίσεις αίματος</a:t>
            </a:r>
          </a:p>
          <a:p>
            <a:pPr>
              <a:buFont typeface="Arial" pitchFamily="34" charset="0"/>
              <a:buChar char="•"/>
            </a:pPr>
            <a:r>
              <a:rPr lang="fr-CH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Προηγηθείσες εγκυμοσύνες,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 Προηγούμενη μεταμόσχευση</a:t>
            </a:r>
            <a:endParaRPr lang="fr-CH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427984" y="4365104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92696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  Οξεία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συνήθως μετά από μερικές μέρες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λίγες εβδομάδες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και χαρακτηρίζεται από ιστικές βλαβες του παρεγχύματος και των αγγείων του μοσχεύματος, σαν αποτέλεσμα της παρουσίας αλλοδραστικών Τ λεμφοκυττάρων και αντισωμάτων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92696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  Οξεία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συνήθως μετά από μερικές μέρες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λίγες εβδομάδες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και χαρακτηρίζεται από ιστικές βλαβες του παρεγχύματος και των αγγείων του μοσχεύματος, σαν αποτέλεσμα της παρουσίας αλλοδραστικών 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Τ λεμφοκυττάρων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και αντισωμάτων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4961807" cy="52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92696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  Οξεία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συνήθως μετά από μερικές μέρες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λίγες εβδομάδες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και χαρακτηρίζεται από ιστικές βλαβες του παρεγχύματος και των αγγείων του μοσχεύματος, σαν αποτέλεσμα της παρουσίας αλλοδραστικών Τ λεμφοκυττάρων και 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αντισωμάτων</a:t>
            </a:r>
            <a:endParaRPr lang="fr-CH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1584151"/>
            <a:ext cx="57340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9269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  Χρονία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ύπουλα μετά από μήνες ή χρόνια και χαρακτηρίζεται από ιστικές βλαβες του παρεγχύματος, κυρίως ισχαιμικού τύπου ίνωση, λόγω υπερπλασίας των λείων μυικών ινών του έσω χιτώνα των αρτηριών και συνοδό αρτηριακή απόφραξη (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αγγειοπάθεια μοσχεύματος ή επιταχυνόμενη αρτηριοσκλήρυνση μοσχεύματος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CH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Πρότυπα και μηχανισμοί απόρριψης αλλομοσχεύματος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9269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  Χρονία απόρριψη</a:t>
            </a:r>
            <a:r>
              <a:rPr lang="fr-CH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εμφανίζεται ύπουλα μετά από μήνες ή χρόνια και χαρακτηρίζεται από ιστικές βλαβες του παρεγχύματος, κυρίως ισχαιμικού τύπου ίνωση, λόγω υπερπλασίας των λείων μυικών ινών του έσω χιτώνα των αρτηριών και συνοδό αρτηριακή απόφραξη (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αγγειοπάθεια μοσχεύματος ή επιταχυνόμενη αρτηριοσκλήρυνση μοσχεύματος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CH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8521" y="1838089"/>
            <a:ext cx="5530281" cy="501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Μέθοδοι ελάττωσης της ανοσογονικότητας των μοσχευμάτων 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Ορολογία</a:t>
            </a:r>
            <a:endParaRPr lang="fr-CH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r>
              <a:rPr lang="el-GR" sz="1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Μεταμόσχευση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καλείται η διαδικασία μεταφοράς κυττάρων, ιστών ή οργάνων από ένα άτομο σε ένα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άλλο (συνήθως) άτομο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CH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Αυτόλογο μόσχευμα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autologous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graft</a:t>
            </a:r>
            <a:r>
              <a:rPr lang="en-GB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από τον ασθενή/δότη στον εαυτό του</a:t>
            </a:r>
          </a:p>
          <a:p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Συγγενικό μόσχευμα (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syngeneic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graft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μόσχευμα από δότη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1800" dirty="0" err="1" smtClean="0">
                <a:latin typeface="Times New Roman" pitchFamily="18" charset="0"/>
                <a:cs typeface="Times New Roman" pitchFamily="18" charset="0"/>
              </a:rPr>
              <a:t>donor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) που είναι γενετικά ταυτόσημος με τον δέκτη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π.χ. μεταξύ μονοζυγωτικών διδύμων</a:t>
            </a:r>
          </a:p>
          <a:p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Αλλογενές μόσχευμα (αλλομόσχευμα, 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allogeneic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graft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μόσχευμα από δότη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ο οποίος διαφέρει γενετικά από τον δέκτη, αλλά ανήκουν και οι δύο στο ίδιο είδος (</a:t>
            </a:r>
            <a:r>
              <a:rPr lang="fr-CH" sz="1800" dirty="0" err="1" smtClean="0">
                <a:latin typeface="Times New Roman" pitchFamily="18" charset="0"/>
                <a:cs typeface="Times New Roman" pitchFamily="18" charset="0"/>
              </a:rPr>
              <a:t>species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) π.χ. μεταξύ παρόμοιων γενετικά ανθρώπων </a:t>
            </a:r>
          </a:p>
          <a:p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Ξενογενές μόσχευμα (ξενομόσχευμα, 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xenogeneic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graft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μόσχευμα μεταξύ ατόμων διαφορετικού είδους π.χ. από χοίρο σε άνθρωπο</a:t>
            </a:r>
          </a:p>
          <a:p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Αλλοαντιγόνα (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alloantigens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τα μόρια τα οποία αναγνωρίζονται σαν ξένα (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non-self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σε αλλομοσχεύματα. Τα λεμφοκύτταρα και τα αντισώματα τα οποία αντιδρούν με αλλοαντιγόνα καλούνται 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αλλοδραστικά (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alloreactive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Ξενοαντιγόνα 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xenoantigens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τα μόρια τα οποία αναγνωρίζονται σαν ξένα (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non-self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σε ξενομοσχεύματα. Τα λεμφοκύτταρα και τα αντισώματα τα οποία αντιδρούν με αλλοαντιγόνα καλούνται 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ξενοδραστικά (</a:t>
            </a:r>
            <a:r>
              <a:rPr lang="fr-CH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xenoreactive</a:t>
            </a:r>
            <a:r>
              <a:rPr lang="el-GR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fr-CH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cxnSp>
        <p:nvCxnSpPr>
          <p:cNvPr id="5" name="Straight Connector 2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Μέθοδοι ελάττωσης της ανοσογονικότητας των μοσχευμάτων 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38576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07504" y="836712"/>
            <a:ext cx="9029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Σημαντικότερη στρατηγική η επιλογή δότη με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HLA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αλληλόμορφα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(παρ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)όμοια με του δέκτη</a:t>
            </a:r>
          </a:p>
          <a:p>
            <a:pPr marL="342900" indent="-342900"/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Μέθοδοι ελάττωσης της ανοσογονικότητας των μοσχευμάτων 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836712"/>
            <a:ext cx="9106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Σημαντικότερη στρατηγική η επιλογή δότη με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HLA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αλληλόμορφα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(παρ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)όμοια με του δέκτη</a:t>
            </a:r>
          </a:p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Για να αποφευχθεί η υπεροξεία απόρριψη, συμβατότητα ΑΒΟ</a:t>
            </a:r>
          </a:p>
          <a:p>
            <a:pPr marL="342900" indent="-342900"/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Μέθοδοι ελάττωσης της ανοσογονικότητας των μοσχευμάτων 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836712"/>
            <a:ext cx="9106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Σημαντικότερη στρατηγική η επιλογή δότη με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HLA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αλληλόμορφα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(παρ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)όμοια με του δέκτη</a:t>
            </a:r>
          </a:p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Για να αποφευχθεί η υπεροξεία απόρριψη, συμβατότητα ΑΒΟ</a:t>
            </a:r>
          </a:p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Αποφυγή ισχαιμικής νέκρωσης του μοσχεύματος (καλή συντήρηση, ταχεία μεταφορά και</a:t>
            </a:r>
          </a:p>
          <a:p>
            <a:pPr marL="342900" indent="-342900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 επέμβαση)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Μέθοδοι ελάττωσης της ανοσογονικότητας των μοσχευμάτων 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07504" y="836712"/>
            <a:ext cx="91063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Σημαντικότερη στρατηγική η επιλογή δότη με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HLA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αλληλόμορφα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(παρ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)όμοια με του δέκτη</a:t>
            </a:r>
          </a:p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Για να αποφευχθεί η υπεροξεία απόρριψη, συμβατότητα ΑΒΟ</a:t>
            </a:r>
          </a:p>
          <a:p>
            <a:pPr marL="342900" indent="-342900">
              <a:buAutoNum type="arabicPeriod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Αποφυγή ισχαιμικής νέκρωσης του μοσχεύματος (καλή συντήρηση, ταχεία μεταφορά και</a:t>
            </a:r>
          </a:p>
          <a:p>
            <a:pPr marL="342900" indent="-342900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  επέμβαση)</a:t>
            </a:r>
          </a:p>
          <a:p>
            <a:pPr marL="342900" indent="-342900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4.   Ανοσοκαταστολή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50708"/>
            <a:ext cx="4879057" cy="456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56208" y="2484185"/>
            <a:ext cx="2327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Αντιγονοπαρουσιαστικό </a:t>
            </a:r>
          </a:p>
          <a:p>
            <a:r>
              <a:rPr lang="el-GR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κύτταρο</a:t>
            </a:r>
            <a:endParaRPr lang="fr-CH" sz="1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0477" y="3810526"/>
            <a:ext cx="16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Τ λεμφοκύτταρο</a:t>
            </a:r>
            <a:endParaRPr lang="fr-CH" sz="1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Μετάγγιση αίματος και ομάδες αίματος ΑΒΟ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776074"/>
            <a:ext cx="5596855" cy="589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38462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27210" y="4556744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fr-CH" sz="16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fr-CH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CH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Abs</a:t>
            </a:r>
            <a:endParaRPr lang="fr-CH" sz="16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Μετάγγιση αίματος και ομάδες αίματος ΑΒΟ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1576388"/>
            <a:ext cx="79724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/>
        </p:nvSpPr>
        <p:spPr>
          <a:xfrm>
            <a:off x="304800" y="3048000"/>
            <a:ext cx="8686800" cy="30480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ΑΝΟΣΟΛΟΓΙΑ ΤΗΣ ΜΕΤΑΜΟΣΧΕΥΣΗΣ</a:t>
            </a: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600" b="1" i="1" dirty="0" smtClean="0">
                <a:latin typeface="Times New Roman" pitchFamily="18" charset="0"/>
                <a:cs typeface="Times New Roman" pitchFamily="18" charset="0"/>
              </a:rPr>
              <a:t>Περικλής Γ. Φούκας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B’ </a:t>
            </a: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Εργαστήριο Παθολογικής Ανατομικής</a:t>
            </a:r>
            <a:br>
              <a:rPr lang="el-GR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1600" i="1" dirty="0" smtClean="0">
                <a:latin typeface="Times New Roman" pitchFamily="18" charset="0"/>
                <a:cs typeface="Times New Roman" pitchFamily="18" charset="0"/>
              </a:rPr>
              <a:t>Ιατρικής Σχολής, ΕΚΠ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fr-CH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6" name="Image 15" descr="TONSIL_PANEL-5_CD11c-CD141-CD1c-CD123-DAPI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817" y="1424968"/>
            <a:ext cx="1872207" cy="136815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412776"/>
            <a:ext cx="867994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1415" r="34645"/>
          <a:stretch>
            <a:fillRect/>
          </a:stretch>
        </p:blipFill>
        <p:spPr bwMode="auto">
          <a:xfrm>
            <a:off x="2267744" y="1424968"/>
            <a:ext cx="1656184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3443" t="57237" r="53326" b="1527"/>
          <a:stretch>
            <a:fillRect/>
          </a:stretch>
        </p:blipFill>
        <p:spPr bwMode="auto">
          <a:xfrm>
            <a:off x="4032512" y="1423824"/>
            <a:ext cx="1872208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 l="7694" r="11513" b="47982"/>
          <a:stretch>
            <a:fillRect/>
          </a:stretch>
        </p:blipFill>
        <p:spPr bwMode="auto">
          <a:xfrm>
            <a:off x="6012160" y="1424968"/>
            <a:ext cx="1872208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1691680" y="4797152"/>
            <a:ext cx="4916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ΕΥΧΑΡΙΣΤΩ</a:t>
            </a:r>
            <a:endParaRPr lang="fr-CH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3" y="1187921"/>
            <a:ext cx="55149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2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980728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5688632" cy="55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0" y="5165551"/>
            <a:ext cx="5619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Βασικοί κανόνες της ανοσολογίας της μεταμόσχευσης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69269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5688632" cy="55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0" y="5165551"/>
            <a:ext cx="5619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Βασικοί κανόνες της ανοσολογίας της μεταμόσχευσης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07904" y="479715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ΜΝΗΜΗ</a:t>
            </a:r>
            <a:endParaRPr lang="fr-CH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69269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5688632" cy="55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0" y="5165551"/>
            <a:ext cx="5619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Βασικοί κανόνες της ανοσολογίας της μεταμόσχευσης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07904" y="479715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ΜΝΗΜΗ</a:t>
            </a:r>
            <a:endParaRPr lang="fr-CH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09708" y="4797152"/>
            <a:ext cx="410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ΜΕΣΟΛΑΒΗΣΗ ΛΕΜΦΟΚΥΤΤΑΡΩΝ</a:t>
            </a:r>
            <a:endParaRPr lang="fr-CH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69269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04161"/>
            <a:ext cx="7271146" cy="610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Γενετική της απόρριψης μοσχεύματος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9269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17376"/>
            <a:ext cx="74199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Αναγνώριση των αλλοαντιγόνων από τα Τ λεμφοκύτταρα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17/05/2019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9269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Αναγνώριση των αλλοαντιγόνων από τα Τ λεμφοκύτταρα</a:t>
            </a:r>
            <a:endParaRPr lang="fr-CH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384376" cy="594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b="25441"/>
          <a:stretch>
            <a:fillRect/>
          </a:stretch>
        </p:blipFill>
        <p:spPr bwMode="auto">
          <a:xfrm>
            <a:off x="4211960" y="836712"/>
            <a:ext cx="374332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581128"/>
            <a:ext cx="4932040" cy="134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692696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17/05/2019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8802</TotalTime>
  <Words>808</Words>
  <Application>Microsoft Office PowerPoint</Application>
  <PresentationFormat>Affichage à l'écran (4:3)</PresentationFormat>
  <Paragraphs>125</Paragraphs>
  <Slides>26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Blank</vt:lpstr>
      <vt:lpstr>Diapositive 1</vt:lpstr>
      <vt:lpstr>Ορολογία</vt:lpstr>
      <vt:lpstr>Diapositive 3</vt:lpstr>
      <vt:lpstr>Βασικοί κανόνες της ανοσολογίας της μεταμόσχευσης</vt:lpstr>
      <vt:lpstr>Βασικοί κανόνες της ανοσολογίας της μεταμόσχευσης</vt:lpstr>
      <vt:lpstr>Βασικοί κανόνες της ανοσολογίας της μεταμόσχευσης</vt:lpstr>
      <vt:lpstr>Γενετική της απόρριψης μοσχεύματος</vt:lpstr>
      <vt:lpstr>Αναγνώριση των αλλοαντιγόνων από τα Τ λεμφοκύτταρα</vt:lpstr>
      <vt:lpstr>Αναγνώριση των αλλοαντιγόνων από τα Τ λεμφοκύτταρα</vt:lpstr>
      <vt:lpstr>Ενεργοποίηση των αλλοδραστικών Τ λεμφοκυττάρων</vt:lpstr>
      <vt:lpstr>Πρότυπα και μηχανισμοί απόρριψης αλλομοσχεύματος</vt:lpstr>
      <vt:lpstr>Πρότυπα και μηχανισμοί απόρριψης αλλομοσχεύματος</vt:lpstr>
      <vt:lpstr>Πρότυπα και μηχανισμοί απόρριψης αλλομοσχεύματος</vt:lpstr>
      <vt:lpstr>Πρότυπα και μηχανισμοί απόρριψης αλλομοσχεύματος</vt:lpstr>
      <vt:lpstr>Πρότυπα και μηχανισμοί απόρριψης αλλομοσχεύματος</vt:lpstr>
      <vt:lpstr>Πρότυπα και μηχανισμοί απόρριψης αλλομοσχεύματος</vt:lpstr>
      <vt:lpstr>Πρότυπα και μηχανισμοί απόρριψης αλλομοσχεύματος</vt:lpstr>
      <vt:lpstr>Πρότυπα και μηχανισμοί απόρριψης αλλομοσχεύματος</vt:lpstr>
      <vt:lpstr>Μέθοδοι ελάττωσης της ανοσογονικότητας των μοσχευμάτων </vt:lpstr>
      <vt:lpstr>Μέθοδοι ελάττωσης της ανοσογονικότητας των μοσχευμάτων </vt:lpstr>
      <vt:lpstr>Μέθοδοι ελάττωσης της ανοσογονικότητας των μοσχευμάτων </vt:lpstr>
      <vt:lpstr>Μέθοδοι ελάττωσης της ανοσογονικότητας των μοσχευμάτων </vt:lpstr>
      <vt:lpstr>Μέθοδοι ελάττωσης της ανοσογονικότητας των μοσχευμάτων </vt:lpstr>
      <vt:lpstr>Μετάγγιση αίματος και ομάδες αίματος ΑΒΟ</vt:lpstr>
      <vt:lpstr>Μετάγγιση αίματος και ομάδες αίματος ΑΒΟ</vt:lpstr>
      <vt:lpstr>Diapositive 26</vt:lpstr>
    </vt:vector>
  </TitlesOfParts>
  <Company>CHUV | Centre hospitalier universitaire vaudois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Foukas Periklis (HOS41643)</dc:creator>
  <cp:lastModifiedBy>Foukas Periklis (HOS41643)</cp:lastModifiedBy>
  <cp:revision>806</cp:revision>
  <dcterms:created xsi:type="dcterms:W3CDTF">2016-02-22T11:36:20Z</dcterms:created>
  <dcterms:modified xsi:type="dcterms:W3CDTF">2019-05-17T07:31:33Z</dcterms:modified>
</cp:coreProperties>
</file>