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6" r:id="rId2"/>
    <p:sldId id="379" r:id="rId3"/>
    <p:sldId id="380" r:id="rId4"/>
    <p:sldId id="381" r:id="rId5"/>
    <p:sldId id="382" r:id="rId6"/>
    <p:sldId id="257" r:id="rId7"/>
    <p:sldId id="394" r:id="rId8"/>
    <p:sldId id="370" r:id="rId9"/>
    <p:sldId id="310" r:id="rId10"/>
    <p:sldId id="337" r:id="rId11"/>
    <p:sldId id="383" r:id="rId12"/>
    <p:sldId id="384" r:id="rId13"/>
    <p:sldId id="323" r:id="rId14"/>
    <p:sldId id="324" r:id="rId15"/>
    <p:sldId id="330" r:id="rId16"/>
    <p:sldId id="326" r:id="rId17"/>
    <p:sldId id="385" r:id="rId18"/>
    <p:sldId id="372" r:id="rId19"/>
    <p:sldId id="331" r:id="rId20"/>
    <p:sldId id="334" r:id="rId21"/>
    <p:sldId id="327" r:id="rId22"/>
    <p:sldId id="361" r:id="rId23"/>
    <p:sldId id="328" r:id="rId24"/>
    <p:sldId id="335" r:id="rId25"/>
    <p:sldId id="329" r:id="rId26"/>
    <p:sldId id="386" r:id="rId27"/>
    <p:sldId id="363" r:id="rId28"/>
    <p:sldId id="364" r:id="rId29"/>
    <p:sldId id="352" r:id="rId30"/>
    <p:sldId id="353" r:id="rId31"/>
    <p:sldId id="354" r:id="rId32"/>
    <p:sldId id="356" r:id="rId33"/>
    <p:sldId id="355" r:id="rId34"/>
    <p:sldId id="376" r:id="rId35"/>
    <p:sldId id="360" r:id="rId36"/>
    <p:sldId id="357" r:id="rId37"/>
    <p:sldId id="358" r:id="rId38"/>
    <p:sldId id="371" r:id="rId39"/>
    <p:sldId id="366" r:id="rId40"/>
    <p:sldId id="348" r:id="rId41"/>
    <p:sldId id="350" r:id="rId42"/>
    <p:sldId id="349" r:id="rId43"/>
    <p:sldId id="351" r:id="rId44"/>
    <p:sldId id="314" r:id="rId45"/>
    <p:sldId id="315" r:id="rId46"/>
    <p:sldId id="317" r:id="rId47"/>
    <p:sldId id="280" r:id="rId48"/>
    <p:sldId id="387" r:id="rId49"/>
    <p:sldId id="388" r:id="rId50"/>
    <p:sldId id="279" r:id="rId51"/>
    <p:sldId id="277" r:id="rId52"/>
    <p:sldId id="278" r:id="rId53"/>
    <p:sldId id="296" r:id="rId54"/>
    <p:sldId id="368" r:id="rId55"/>
    <p:sldId id="369" r:id="rId56"/>
    <p:sldId id="282" r:id="rId57"/>
    <p:sldId id="308" r:id="rId58"/>
    <p:sldId id="389" r:id="rId59"/>
    <p:sldId id="390" r:id="rId60"/>
    <p:sldId id="391" r:id="rId61"/>
    <p:sldId id="392" r:id="rId62"/>
    <p:sldId id="377" r:id="rId63"/>
    <p:sldId id="298" r:id="rId64"/>
    <p:sldId id="300" r:id="rId65"/>
    <p:sldId id="299" r:id="rId66"/>
    <p:sldId id="301" r:id="rId67"/>
    <p:sldId id="373" r:id="rId68"/>
    <p:sldId id="393" r:id="rId69"/>
    <p:sldId id="375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93" autoAdjust="0"/>
    <p:restoredTop sz="94648" autoAdjust="0"/>
  </p:normalViewPr>
  <p:slideViewPr>
    <p:cSldViewPr>
      <p:cViewPr varScale="1">
        <p:scale>
          <a:sx n="93" d="100"/>
          <a:sy n="93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5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7573B-B2C2-4565-AFFF-3B440A14B53D}" type="datetimeFigureOut">
              <a:rPr lang="en-US" smtClean="0"/>
              <a:pPr/>
              <a:t>12/21/2011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6029D-3FD8-4238-AC86-4EC22D816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243B5-DA17-40E4-95AF-026A80637D8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243B5-DA17-40E4-95AF-026A80637D8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243B5-DA17-40E4-95AF-026A80637D8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243B5-DA17-40E4-95AF-026A80637D8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76216-9B51-4E25-86E5-18B70C362EFE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D9009-18BE-4944-AE36-B8A1C069AAF3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243B5-DA17-40E4-95AF-026A80637D8A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243B5-DA17-40E4-95AF-026A80637D8A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243B5-DA17-40E4-95AF-026A80637D8A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243B5-DA17-40E4-95AF-026A80637D8A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D9009-18BE-4944-AE36-B8A1C069AAF3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D9009-18BE-4944-AE36-B8A1C069AAF3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D9009-18BE-4944-AE36-B8A1C069AAF3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6029D-3FD8-4238-AC86-4EC22D8162A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DE0BF21-119A-4694-A363-2A47ABC322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E0BF21-119A-4694-A363-2A47ABC3225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hyperlink" Target="http://upload.wikimedia.org/wikipedia/commons/8/80/Rudolf_Virchow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002060"/>
                </a:solidFill>
              </a:rPr>
              <a:t>ΑΝΟΣΟΛΟΓΙΑ ΝΕΟΠΛΑΣΜΑΤΩΝ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l-GR" sz="1600" dirty="0" smtClean="0"/>
          </a:p>
          <a:p>
            <a:endParaRPr lang="el-GR" sz="1600" dirty="0" smtClean="0"/>
          </a:p>
          <a:p>
            <a:r>
              <a:rPr lang="el-GR" sz="1600" i="1" dirty="0" smtClean="0">
                <a:solidFill>
                  <a:schemeClr val="bg2">
                    <a:lumMod val="50000"/>
                  </a:schemeClr>
                </a:solidFill>
              </a:rPr>
              <a:t>Περικλής Γ. Φούκας</a:t>
            </a:r>
          </a:p>
          <a:p>
            <a:r>
              <a:rPr lang="el-GR" sz="1600" i="1" dirty="0" smtClean="0">
                <a:solidFill>
                  <a:schemeClr val="bg2">
                    <a:lumMod val="50000"/>
                  </a:schemeClr>
                </a:solidFill>
              </a:rPr>
              <a:t>Β’ Εργαστήριο Παθολογικής Ανατομικής, ΕΚΠΑ</a:t>
            </a:r>
          </a:p>
          <a:p>
            <a:r>
              <a:rPr lang="el-GR" sz="1600" i="1" dirty="0" smtClean="0">
                <a:solidFill>
                  <a:schemeClr val="bg2">
                    <a:lumMod val="50000"/>
                  </a:schemeClr>
                </a:solidFill>
              </a:rPr>
              <a:t>Γ.Π.Ν Αττικόν</a:t>
            </a:r>
            <a:endParaRPr lang="en-US" sz="16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21858" name="Picture 2" descr="C:\Documents and Settings\PGFoukas\Desktop\UofATHENS\LESSONS\2009&amp;2010\ΜΕΤΑΠΤΥΧΙΑΚΟ ΠΑΘ. ΑΝ\PHOTOS\6977-09 H&amp;E x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21858" name="Picture 2" descr="C:\Documents and Settings\PGFoukas\Desktop\UofATHENS\LESSONS\2009&amp;2010\ΜΕΤΑΠΤΥΧΙΑΚΟ ΠΑΘ. ΑΝ\PHOTOS\6977-09 H&amp;E x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6978" name="Picture 2" descr="File:Rudolf Virchow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733801"/>
            <a:ext cx="2545257" cy="3124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6329" y="6488668"/>
            <a:ext cx="1673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Rudolf Virchow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5638800" cy="605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914400"/>
            <a:ext cx="26416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PGFoukas\Desktop\UofATHENS\LESSONS\IMAGES\IMMUNOPATHOLOGY\ROBBINS\Fig 6.1.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25" y="2667000"/>
            <a:ext cx="638175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200" y="1036638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Ανοσιακή απάντηση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522412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57033" y="1902023"/>
            <a:ext cx="986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Μη ειδική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9146" y="1902023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Ειδική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676400"/>
            <a:ext cx="5562600" cy="4719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200" y="731838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Ειδική ανοσιακή απάντηση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217612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67243" y="1292423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Χυμική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1292423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Κυτταρική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9331" name="Picture 3" descr="C:\Documents and Settings\PGFoukas\Desktop\UofATHENS\LESSONS\JANEWAY's IMMUNOBIOLOGY\JPEGs\Chapter 03\figure 3-01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79575"/>
            <a:ext cx="3565202" cy="3044825"/>
          </a:xfrm>
          <a:prstGeom prst="rect">
            <a:avLst/>
          </a:prstGeom>
          <a:noFill/>
        </p:spPr>
      </p:pic>
      <p:pic>
        <p:nvPicPr>
          <p:cNvPr id="99332" name="Picture 4" descr="C:\Documents and Settings\PGFoukas\Desktop\UofATHENS\LESSONS\JANEWAY's IMMUNOBIOLOGY\JPEGs\Chapter 03\figure 3-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752600"/>
            <a:ext cx="3478212" cy="2929178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2" descr="figure 1-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813909"/>
            <a:ext cx="3962400" cy="596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402" name="Picture 2" descr="C:\Documents and Settings\PGFoukas\Desktop\UofATHENS\SLIDES\THE BIOLOGY OF CANCER\Art of TBoC\JPEGs\Chapter 15\figure 15-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47800"/>
            <a:ext cx="7620000" cy="4975112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217612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1" name="Picture 2" descr="figure 1-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828773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0354" name="Picture 2" descr="C:\Documents and Settings\PGFoukas\Desktop\UofATHENS\LESSONS\JANEWAY's IMMUNOBIOLOGY\JPEGs\Chapter 03\figure 3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90600"/>
            <a:ext cx="3627612" cy="5635625"/>
          </a:xfrm>
          <a:prstGeom prst="rect">
            <a:avLst/>
          </a:prstGeom>
          <a:noFill/>
        </p:spPr>
      </p:pic>
      <p:pic>
        <p:nvPicPr>
          <p:cNvPr id="100355" name="Picture 3" descr="C:\Documents and Settings\PGFoukas\Desktop\UofATHENS\LESSONS\JANEWAY's IMMUNOBIOLOGY\JPEGs\Chapter 03\figure 3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994814"/>
            <a:ext cx="4572000" cy="5619601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" y="315913"/>
            <a:ext cx="4689475" cy="6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3426" name="Picture 2" descr="C:\Documents and Settings\PGFoukas\Desktop\UofATHENS\LESSONS\JANEWAY's IMMUNOBIOLOGY\JPEGs\Chapter 03\figure 3-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0913" y="957321"/>
            <a:ext cx="4484687" cy="5592703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96258" name="Picture 2" descr="C:\Documents and Settings\PGFoukas\Desktop\UofATHENS\LESSONS\JANEWAY's IMMUNOBIOLOGY\JPEGs\Chapter 01\figure 1-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8534400" cy="2614613"/>
          </a:xfrm>
          <a:prstGeom prst="rect">
            <a:avLst/>
          </a:prstGeom>
          <a:noFill/>
        </p:spPr>
      </p:pic>
      <p:pic>
        <p:nvPicPr>
          <p:cNvPr id="96259" name="Picture 3" descr="C:\Documents and Settings\PGFoukas\Desktop\UofATHENS\LESSONS\JANEWAY's IMMUNOBIOLOGY\JPEGs\Chapter 01\figure 1-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733800"/>
            <a:ext cx="3051175" cy="2837564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25954" name="Picture 2" descr="C:\Documents and Settings\PGFoukas\Desktop\UofATHENS\SLIDES\THE BIOLOGY OF CANCER\Art of TBoC\JPEGs\Chapter 15\figure 15-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362200"/>
            <a:ext cx="8534400" cy="21336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7282" name="Picture 2" descr="C:\Documents and Settings\PGFoukas\Desktop\UofATHENS\LESSONS\JANEWAY's IMMUNOBIOLOGY\JPEGs\Chapter 01\figure 1-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855721"/>
            <a:ext cx="6535737" cy="5849879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4450" name="Picture 2" descr="C:\Documents and Settings\PGFoukas\Desktop\UofATHENS\LESSONS\JANEWAY's IMMUNOBIOLOGY\JPEGs\Chapter 03\figure 3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755683"/>
            <a:ext cx="4622800" cy="5794342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98306" name="Picture 2" descr="C:\Documents and Settings\PGFoukas\Desktop\UofATHENS\LESSONS\JANEWAY's IMMUNOBIOLOGY\JPEGs\Chapter 01\figure 1-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58900"/>
            <a:ext cx="8534400" cy="4138613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75" y="852488"/>
            <a:ext cx="702945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28002" name="Picture 2" descr="C:\Documents and Settings\PGFoukas\Desktop\UofATHENS\SLIDES\THE BIOLOGY OF CANCER\Art of TBoC\JPEGs\Chapter 15\figure 15-3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779362"/>
            <a:ext cx="6705600" cy="45452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81200" y="990600"/>
            <a:ext cx="538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CD4(+)/CD25(+)/FoxP3(+)=</a:t>
            </a:r>
            <a:r>
              <a:rPr lang="en-US" dirty="0" smtClean="0"/>
              <a:t>regulatory T cells or </a:t>
            </a:r>
            <a:r>
              <a:rPr lang="en-US" dirty="0" err="1" smtClean="0"/>
              <a:t>Tregs</a:t>
            </a:r>
            <a:endParaRPr lang="en-US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29026" name="Picture 2" descr="C:\Documents and Settings\PGFoukas\Desktop\UofATHENS\SLIDES\THE BIOLOGY OF CANCER\Art of TBoC\JPEGs\Chapter 15\figure 15-3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087" y="841376"/>
            <a:ext cx="7020113" cy="5788024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22882" name="Picture 2" descr="C:\Documents and Settings\PGFoukas\Desktop\UofATHENS\LESSONS\2009&amp;2010\ΜΕΤΑΠΤΥΧΙΑΚΟ ΠΑΘ. ΑΝ\PHOTOS\6977-09 CD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6248400"/>
            <a:ext cx="7489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CD20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over Fig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578" y="327260"/>
            <a:ext cx="3119180" cy="3975233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1" y="343210"/>
            <a:ext cx="5131166" cy="2457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482" y="4400556"/>
            <a:ext cx="3739415" cy="136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5969" y="3660772"/>
            <a:ext cx="4417888" cy="285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24930" name="Picture 2" descr="C:\Documents and Settings\PGFoukas\Desktop\UofATHENS\LESSONS\2009&amp;2010\ΜΕΤΑΠΤΥΧΙΑΚΟ ΠΑΘ. ΑΝ\PHOTOS\6977-09 CD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6248400"/>
            <a:ext cx="8643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CD138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23906" name="Picture 2" descr="C:\Documents and Settings\PGFoukas\Desktop\UofATHENS\LESSONS\2009&amp;2010\ΜΕΤΑΠΤΥΧΙΑΚΟ ΠΑΘ. ΑΝ\PHOTOS\6977-09 CD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6248400"/>
            <a:ext cx="6335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CD3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 descr="6977-09 CD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6248400"/>
            <a:ext cx="6335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CD8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" name="Picture 2" descr="6977-09 CD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6248400"/>
            <a:ext cx="6335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CD4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Picture 2" descr="6977-09 S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6248400"/>
            <a:ext cx="73609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S-100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3" name="Picture 2" descr="6977-09 CD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6248400"/>
            <a:ext cx="7489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CD68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3" name="Picture 2" descr="6977-09 FoxP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6248400"/>
            <a:ext cx="8130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FoxP3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" name="Picture 2" descr="6977-09 CD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6248400"/>
            <a:ext cx="7489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CD56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57698" name="Picture 2" descr="C:\Documents and Settings\PGFoukas\Desktop\UofATHENS\SLIDES\THE BIOLOGY OF CANCER\Art of TBoC\JPEGs\Chapter 15\figure 15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54088"/>
            <a:ext cx="8534400" cy="4949825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80288"/>
            <a:ext cx="8458200" cy="1200912"/>
          </a:xfrm>
        </p:spPr>
        <p:txBody>
          <a:bodyPr>
            <a:normAutofit/>
          </a:bodyPr>
          <a:lstStyle/>
          <a:p>
            <a:r>
              <a:rPr lang="el-GR" sz="1600" dirty="0" smtClean="0">
                <a:solidFill>
                  <a:srgbClr val="C00000"/>
                </a:solidFill>
              </a:rPr>
              <a:t>Μπορεί η φλεγμονή να προϋπάρχει και να σχετίζεται με την ανάπτυξη κακοήθους νεοπλασίας</a:t>
            </a:r>
            <a:r>
              <a:rPr lang="en-US" sz="1600" dirty="0" smtClean="0">
                <a:solidFill>
                  <a:srgbClr val="C00000"/>
                </a:solidFill>
              </a:rPr>
              <a:t>;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39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209800"/>
            <a:ext cx="9144000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over Fig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578" y="327260"/>
            <a:ext cx="3119180" cy="3975233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0355" y="199372"/>
            <a:ext cx="3600318" cy="172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triped Right Arrow 4"/>
          <p:cNvSpPr/>
          <p:nvPr/>
        </p:nvSpPr>
        <p:spPr bwMode="auto">
          <a:xfrm rot="5400000">
            <a:off x="5676471" y="2604502"/>
            <a:ext cx="1207223" cy="159242"/>
          </a:xfrm>
          <a:prstGeom prst="striped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7470" y="3472665"/>
            <a:ext cx="4566864" cy="322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934" y="4410829"/>
            <a:ext cx="3739415" cy="136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14400"/>
            <a:ext cx="6248400" cy="537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791040"/>
            <a:ext cx="3429000" cy="257577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894903"/>
            <a:ext cx="3476625" cy="258706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733800"/>
            <a:ext cx="3835313" cy="26289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7" name="Picture 7" descr="LARGE BOWEL H&amp;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914400"/>
            <a:ext cx="3352800" cy="251569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143000"/>
            <a:ext cx="6502195" cy="473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3352800" cy="547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914400"/>
            <a:ext cx="3381375" cy="273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765734"/>
            <a:ext cx="3362325" cy="271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338629"/>
            <a:ext cx="6881812" cy="490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72000" y="6397823"/>
            <a:ext cx="3180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Balkwill</a:t>
            </a:r>
            <a:r>
              <a:rPr lang="en-US" sz="1400" i="1" dirty="0" smtClean="0"/>
              <a:t> F. Cancer Cell (2005);7:211-217</a:t>
            </a:r>
            <a:endParaRPr lang="en-US" sz="1400" i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338629"/>
            <a:ext cx="6881812" cy="490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own Arrow 4"/>
          <p:cNvSpPr/>
          <p:nvPr/>
        </p:nvSpPr>
        <p:spPr>
          <a:xfrm>
            <a:off x="3352800" y="685800"/>
            <a:ext cx="457200" cy="533400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0" y="6397823"/>
            <a:ext cx="3180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Balkwill</a:t>
            </a:r>
            <a:r>
              <a:rPr lang="en-US" sz="1400" i="1" dirty="0" smtClean="0"/>
              <a:t> F. Cancer Cell (2005);7:211-217</a:t>
            </a:r>
            <a:endParaRPr lang="en-US" sz="1400" i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638300"/>
            <a:ext cx="65532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57400" y="990600"/>
            <a:ext cx="4487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Δομές των τροποποιημένων βάσεων του </a:t>
            </a:r>
            <a:r>
              <a:rPr lang="en-US" dirty="0" smtClean="0">
                <a:solidFill>
                  <a:srgbClr val="FF0000"/>
                </a:solidFill>
              </a:rPr>
              <a:t>DNA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324100"/>
            <a:ext cx="35147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552575"/>
            <a:ext cx="331470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724400" y="5940623"/>
            <a:ext cx="3921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Yamanishi</a:t>
            </a:r>
            <a:r>
              <a:rPr lang="en-US" sz="1400" dirty="0" smtClean="0"/>
              <a:t> Y. et. Al, PNAS (2002); 99:10025-10030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407858" y="914400"/>
            <a:ext cx="460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p53 mutations in rheumatoid arthritis </a:t>
            </a:r>
            <a:r>
              <a:rPr lang="en-US" dirty="0" err="1" smtClean="0"/>
              <a:t>synovium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3" name="Picture 2" descr="ulcer 6051-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454025" y="1597025"/>
            <a:ext cx="5461000" cy="4095750"/>
          </a:xfrm>
          <a:prstGeom prst="rect">
            <a:avLst/>
          </a:prstGeom>
        </p:spPr>
      </p:pic>
      <p:pic>
        <p:nvPicPr>
          <p:cNvPr id="4" name="Picture 3" descr="ulcer 6051-10 x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368800" y="1727200"/>
            <a:ext cx="5283200" cy="3962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2895600"/>
            <a:ext cx="7620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676400" y="1143000"/>
            <a:ext cx="3276600" cy="1752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76400" y="4038600"/>
            <a:ext cx="3276600" cy="2286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700867"/>
            <a:ext cx="6629400" cy="392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181600" y="6550223"/>
            <a:ext cx="3095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Beachy</a:t>
            </a:r>
            <a:r>
              <a:rPr lang="en-US" sz="1400" i="1" dirty="0" smtClean="0"/>
              <a:t> PA., Nature (2004);432:324-331</a:t>
            </a:r>
            <a:endParaRPr lang="en-US" sz="1400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685800"/>
            <a:ext cx="4766120" cy="189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Connector 7"/>
          <p:cNvCxnSpPr/>
          <p:nvPr/>
        </p:nvCxnSpPr>
        <p:spPr>
          <a:xfrm>
            <a:off x="1447800" y="2667000"/>
            <a:ext cx="6705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ulcer 6051-10 x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241301" y="1435100"/>
            <a:ext cx="2540000" cy="19050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804" y="1494949"/>
            <a:ext cx="8177048" cy="208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229600" cy="490537"/>
          </a:xfrm>
        </p:spPr>
        <p:txBody>
          <a:bodyPr/>
          <a:lstStyle/>
          <a:p>
            <a:pPr algn="r"/>
            <a:r>
              <a:rPr lang="en-US" sz="1800" b="1" dirty="0">
                <a:solidFill>
                  <a:schemeClr val="accent2"/>
                </a:solidFill>
              </a:rPr>
              <a:t>LONG DSS</a:t>
            </a:r>
            <a:endParaRPr lang="el-GR" sz="1800" b="1" dirty="0">
              <a:solidFill>
                <a:schemeClr val="accent2"/>
              </a:solidFill>
            </a:endParaRPr>
          </a:p>
        </p:txBody>
      </p:sp>
      <p:pic>
        <p:nvPicPr>
          <p:cNvPr id="21531" name="Picture 27" descr="x1962 Intestin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8963" y="3924300"/>
            <a:ext cx="3775075" cy="2528888"/>
          </a:xfrm>
          <a:noFill/>
          <a:ln/>
        </p:spPr>
      </p:pic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1510" name="Picture 6" descr="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1196975"/>
            <a:ext cx="2743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7425" y="1524000"/>
            <a:ext cx="1527175" cy="1527175"/>
          </a:xfrm>
          <a:prstGeom prst="rect">
            <a:avLst/>
          </a:prstGeom>
          <a:noFill/>
        </p:spPr>
      </p:pic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1008063" y="1311275"/>
            <a:ext cx="13684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/>
              <a:t>Azoxymethane</a:t>
            </a:r>
            <a:endParaRPr lang="el-GR" sz="1400" dirty="0"/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2916238" y="836613"/>
            <a:ext cx="31686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/>
              <a:t>Dextran</a:t>
            </a:r>
            <a:r>
              <a:rPr lang="en-US" sz="1400" dirty="0"/>
              <a:t> Sulfate Sodium (DSS)</a:t>
            </a:r>
            <a:endParaRPr lang="el-GR" sz="1400" dirty="0"/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1870075" y="3471863"/>
            <a:ext cx="504825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1</a:t>
            </a:r>
            <a:endParaRPr lang="el-GR" sz="1200"/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2374900" y="3471863"/>
            <a:ext cx="504825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2</a:t>
            </a:r>
            <a:endParaRPr lang="el-GR" sz="1200"/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2878138" y="3471863"/>
            <a:ext cx="720725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3</a:t>
            </a:r>
            <a:endParaRPr lang="el-GR" sz="1200"/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3598863" y="3471863"/>
            <a:ext cx="720725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4</a:t>
            </a:r>
            <a:endParaRPr lang="el-GR" sz="1200"/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4319588" y="3471863"/>
            <a:ext cx="503237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5</a:t>
            </a:r>
            <a:endParaRPr lang="el-GR" sz="1200"/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4822825" y="3471863"/>
            <a:ext cx="720725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6</a:t>
            </a:r>
            <a:endParaRPr lang="el-GR" sz="1200"/>
          </a:p>
        </p:txBody>
      </p:sp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5543550" y="3471863"/>
            <a:ext cx="720725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7</a:t>
            </a:r>
            <a:endParaRPr lang="el-GR" sz="1200"/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6264275" y="3471863"/>
            <a:ext cx="503238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8</a:t>
            </a:r>
            <a:endParaRPr lang="el-GR" sz="1200"/>
          </a:p>
        </p:txBody>
      </p:sp>
      <p:sp>
        <p:nvSpPr>
          <p:cNvPr id="21522" name="Rectangle 18"/>
          <p:cNvSpPr>
            <a:spLocks noChangeArrowheads="1"/>
          </p:cNvSpPr>
          <p:nvPr/>
        </p:nvSpPr>
        <p:spPr bwMode="auto">
          <a:xfrm>
            <a:off x="6767513" y="3471863"/>
            <a:ext cx="720725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9</a:t>
            </a:r>
            <a:endParaRPr lang="el-GR" sz="1200"/>
          </a:p>
        </p:txBody>
      </p:sp>
      <p:sp>
        <p:nvSpPr>
          <p:cNvPr id="21523" name="Line 19"/>
          <p:cNvSpPr>
            <a:spLocks noChangeShapeType="1"/>
          </p:cNvSpPr>
          <p:nvPr/>
        </p:nvSpPr>
        <p:spPr bwMode="auto">
          <a:xfrm>
            <a:off x="1871663" y="2608263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21524" name="AutoShape 20"/>
          <p:cNvCxnSpPr>
            <a:cxnSpLocks noChangeShapeType="1"/>
          </p:cNvCxnSpPr>
          <p:nvPr/>
        </p:nvCxnSpPr>
        <p:spPr bwMode="auto">
          <a:xfrm flipH="1">
            <a:off x="2735263" y="2633662"/>
            <a:ext cx="757237" cy="7191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1525" name="AutoShape 21"/>
          <p:cNvCxnSpPr>
            <a:cxnSpLocks noChangeShapeType="1"/>
          </p:cNvCxnSpPr>
          <p:nvPr/>
        </p:nvCxnSpPr>
        <p:spPr bwMode="auto">
          <a:xfrm flipH="1">
            <a:off x="4535488" y="2895600"/>
            <a:ext cx="3175" cy="431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1526" name="AutoShape 22"/>
          <p:cNvCxnSpPr>
            <a:cxnSpLocks noChangeShapeType="1"/>
          </p:cNvCxnSpPr>
          <p:nvPr/>
        </p:nvCxnSpPr>
        <p:spPr bwMode="auto">
          <a:xfrm>
            <a:off x="5975350" y="2895600"/>
            <a:ext cx="504825" cy="504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1527" name="Rectangle 23"/>
          <p:cNvSpPr>
            <a:spLocks noChangeArrowheads="1"/>
          </p:cNvSpPr>
          <p:nvPr/>
        </p:nvSpPr>
        <p:spPr bwMode="auto">
          <a:xfrm>
            <a:off x="1366838" y="2679700"/>
            <a:ext cx="5762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/>
              <a:t>i.p.</a:t>
            </a:r>
            <a:endParaRPr lang="el-GR" sz="1600"/>
          </a:p>
        </p:txBody>
      </p:sp>
      <p:sp>
        <p:nvSpPr>
          <p:cNvPr id="21530" name="Rectangle 26"/>
          <p:cNvSpPr>
            <a:spLocks noChangeArrowheads="1"/>
          </p:cNvSpPr>
          <p:nvPr/>
        </p:nvSpPr>
        <p:spPr bwMode="auto">
          <a:xfrm>
            <a:off x="7486650" y="3471863"/>
            <a:ext cx="649288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10</a:t>
            </a:r>
            <a:endParaRPr lang="el-GR" sz="1200"/>
          </a:p>
        </p:txBody>
      </p:sp>
      <p:pic>
        <p:nvPicPr>
          <p:cNvPr id="21540" name="Picture 36" descr="adenoma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787900" y="4005263"/>
            <a:ext cx="3452813" cy="2589212"/>
          </a:xfrm>
          <a:noFill/>
          <a:ln/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4" name="Picture 3" descr="x1917-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14700"/>
            <a:ext cx="6604387" cy="49527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4" name="Picture 36" descr="adenoma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70727" cy="6858000"/>
          </a:xfrm>
          <a:prstGeom prst="rect">
            <a:avLst/>
          </a:prstGeom>
          <a:noFill/>
          <a:ln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338629"/>
            <a:ext cx="6881812" cy="490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own Arrow 4"/>
          <p:cNvSpPr/>
          <p:nvPr/>
        </p:nvSpPr>
        <p:spPr>
          <a:xfrm>
            <a:off x="6477000" y="762000"/>
            <a:ext cx="457200" cy="533400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0" y="6397823"/>
            <a:ext cx="3180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Balkwill</a:t>
            </a:r>
            <a:r>
              <a:rPr lang="en-US" sz="1400" i="1" dirty="0" smtClean="0"/>
              <a:t> F. Cancer Cell (2005);7:211-217</a:t>
            </a:r>
            <a:endParaRPr lang="en-US" sz="1400" i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80288"/>
            <a:ext cx="8458200" cy="1200912"/>
          </a:xfrm>
        </p:spPr>
        <p:txBody>
          <a:bodyPr>
            <a:normAutofit/>
          </a:bodyPr>
          <a:lstStyle/>
          <a:p>
            <a:pPr algn="ctr"/>
            <a:r>
              <a:rPr lang="el-GR" sz="1600" dirty="0" smtClean="0">
                <a:solidFill>
                  <a:srgbClr val="C00000"/>
                </a:solidFill>
              </a:rPr>
              <a:t>Μπορεί η κακοήθης νεοπλασία να επάγει την ανάπτυξη φλεγμονής</a:t>
            </a:r>
            <a:r>
              <a:rPr lang="en-US" sz="1600" dirty="0" smtClean="0">
                <a:solidFill>
                  <a:srgbClr val="C00000"/>
                </a:solidFill>
              </a:rPr>
              <a:t>;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54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209800"/>
            <a:ext cx="9144000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" y="1428750"/>
            <a:ext cx="904875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55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4668" y="1143000"/>
            <a:ext cx="5647246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330924"/>
            <a:ext cx="7086600" cy="2698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724400" y="6093023"/>
            <a:ext cx="3561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Bhardwaj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N.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JClinInvest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2007;   117:130-136</a:t>
            </a:r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210" y="1059098"/>
            <a:ext cx="7536422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Paul Ehrlich </a:t>
            </a:r>
            <a:r>
              <a:rPr lang="en-US" i="0" dirty="0" smtClean="0">
                <a:effectLst/>
                <a:latin typeface="Times New Roman" pitchFamily="18" charset="0"/>
                <a:cs typeface="Times New Roman" pitchFamily="18" charset="0"/>
              </a:rPr>
              <a:t>: “….t</a:t>
            </a:r>
            <a:r>
              <a:rPr lang="en-US" sz="1600" i="0" dirty="0" smtClean="0">
                <a:effectLst/>
                <a:latin typeface="Times New Roman" pitchFamily="18" charset="0"/>
                <a:cs typeface="Times New Roman" pitchFamily="18" charset="0"/>
              </a:rPr>
              <a:t>he immune system could repress a potentially overwhelming </a:t>
            </a:r>
          </a:p>
          <a:p>
            <a:r>
              <a:rPr lang="en-US" sz="1600" i="0" dirty="0" smtClean="0">
                <a:effectLst/>
                <a:latin typeface="Times New Roman" pitchFamily="18" charset="0"/>
                <a:cs typeface="Times New Roman" pitchFamily="18" charset="0"/>
              </a:rPr>
              <a:t>frequency of carcinomas…” </a:t>
            </a:r>
          </a:p>
          <a:p>
            <a:endParaRPr lang="en-US" sz="1600" i="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i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Macfarlane Burnet</a:t>
            </a:r>
            <a:r>
              <a:rPr lang="en-US" sz="1600" i="0" dirty="0" smtClean="0">
                <a:effectLst/>
                <a:latin typeface="Times New Roman" pitchFamily="18" charset="0"/>
                <a:cs typeface="Times New Roman" pitchFamily="18" charset="0"/>
              </a:rPr>
              <a:t> (cancer </a:t>
            </a:r>
            <a:r>
              <a:rPr lang="en-US" sz="1600" i="0" dirty="0" err="1" smtClean="0">
                <a:effectLst/>
                <a:latin typeface="Times New Roman" pitchFamily="18" charset="0"/>
                <a:cs typeface="Times New Roman" pitchFamily="18" charset="0"/>
              </a:rPr>
              <a:t>immunosurveillance</a:t>
            </a:r>
            <a:r>
              <a:rPr lang="en-US" sz="1600" i="0" dirty="0" smtClean="0">
                <a:effectLst/>
                <a:latin typeface="Times New Roman" pitchFamily="18" charset="0"/>
                <a:cs typeface="Times New Roman" pitchFamily="18" charset="0"/>
              </a:rPr>
              <a:t>): </a:t>
            </a:r>
          </a:p>
          <a:p>
            <a:r>
              <a:rPr lang="en-US" sz="1600" i="0" dirty="0" smtClean="0">
                <a:effectLst/>
                <a:latin typeface="Times New Roman" pitchFamily="18" charset="0"/>
                <a:cs typeface="Times New Roman" pitchFamily="18" charset="0"/>
              </a:rPr>
              <a:t>“In large, long lived animals, like most of the warm-blooded vertebrates, inheritable</a:t>
            </a:r>
          </a:p>
          <a:p>
            <a:r>
              <a:rPr lang="en-US" sz="1600" i="0" dirty="0" smtClean="0">
                <a:effectLst/>
                <a:latin typeface="Times New Roman" pitchFamily="18" charset="0"/>
                <a:cs typeface="Times New Roman" pitchFamily="18" charset="0"/>
              </a:rPr>
              <a:t>genetic changes must be common in somatic cells and a proportion of these changes will </a:t>
            </a:r>
          </a:p>
          <a:p>
            <a:r>
              <a:rPr lang="en-US" sz="1600" i="0" dirty="0" smtClean="0">
                <a:effectLst/>
                <a:latin typeface="Times New Roman" pitchFamily="18" charset="0"/>
                <a:cs typeface="Times New Roman" pitchFamily="18" charset="0"/>
              </a:rPr>
              <a:t>represent a step toward malignancy. It is an evolutionary necessity that there should be </a:t>
            </a:r>
          </a:p>
          <a:p>
            <a:r>
              <a:rPr lang="en-US" sz="1600" i="0" dirty="0" smtClean="0">
                <a:effectLst/>
                <a:latin typeface="Times New Roman" pitchFamily="18" charset="0"/>
                <a:cs typeface="Times New Roman" pitchFamily="18" charset="0"/>
              </a:rPr>
              <a:t>some mechanism for eliminating or inactivating such potentially dangerous mutant cells</a:t>
            </a:r>
          </a:p>
          <a:p>
            <a:r>
              <a:rPr lang="en-US" sz="1600" i="0" dirty="0" smtClean="0">
                <a:effectLst/>
                <a:latin typeface="Times New Roman" pitchFamily="18" charset="0"/>
                <a:cs typeface="Times New Roman" pitchFamily="18" charset="0"/>
              </a:rPr>
              <a:t>and it is postulated that this mechanism is of immunological character”.</a:t>
            </a:r>
          </a:p>
          <a:p>
            <a:endParaRPr lang="en-US" sz="1600" i="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i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Πειραματικές προσεγγίσεις </a:t>
            </a:r>
          </a:p>
          <a:p>
            <a:pPr>
              <a:buFont typeface="Arial" pitchFamily="34" charset="0"/>
              <a:buChar char="•"/>
            </a:pPr>
            <a:r>
              <a:rPr lang="en-US" sz="1600" i="0" dirty="0" smtClean="0">
                <a:effectLst/>
                <a:latin typeface="Times New Roman" pitchFamily="18" charset="0"/>
                <a:cs typeface="Times New Roman" pitchFamily="18" charset="0"/>
              </a:rPr>
              <a:t>Neonatal </a:t>
            </a:r>
            <a:r>
              <a:rPr lang="en-US" sz="1600" i="0" dirty="0" err="1" smtClean="0">
                <a:effectLst/>
                <a:latin typeface="Times New Roman" pitchFamily="18" charset="0"/>
                <a:cs typeface="Times New Roman" pitchFamily="18" charset="0"/>
              </a:rPr>
              <a:t>thymectomy</a:t>
            </a:r>
            <a:endParaRPr lang="en-US" sz="1600" i="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i="0" dirty="0" err="1" smtClean="0">
                <a:effectLst/>
                <a:latin typeface="Times New Roman" pitchFamily="18" charset="0"/>
                <a:cs typeface="Times New Roman" pitchFamily="18" charset="0"/>
              </a:rPr>
              <a:t>Heterologous</a:t>
            </a:r>
            <a:r>
              <a:rPr lang="en-US" sz="1600" i="0" dirty="0" smtClean="0">
                <a:effectLst/>
                <a:latin typeface="Times New Roman" pitchFamily="18" charset="0"/>
                <a:cs typeface="Times New Roman" pitchFamily="18" charset="0"/>
              </a:rPr>
              <a:t> anti-lymphocyte serum</a:t>
            </a:r>
          </a:p>
          <a:p>
            <a:r>
              <a:rPr lang="en-US" sz="1600" i="0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     high susceptibility to virally induced tumors</a:t>
            </a:r>
          </a:p>
          <a:p>
            <a:r>
              <a:rPr lang="en-US" sz="1600" i="0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     increased incidence of lymphomas</a:t>
            </a:r>
          </a:p>
          <a:p>
            <a:pPr>
              <a:buFont typeface="Arial" pitchFamily="34" charset="0"/>
              <a:buChar char="•"/>
            </a:pPr>
            <a:r>
              <a:rPr lang="en-US" sz="1600" i="0" dirty="0" smtClean="0">
                <a:effectLst/>
                <a:latin typeface="Times New Roman" pitchFamily="18" charset="0"/>
                <a:cs typeface="Times New Roman" pitchFamily="18" charset="0"/>
              </a:rPr>
              <a:t>Nude mice</a:t>
            </a:r>
          </a:p>
          <a:p>
            <a:pPr>
              <a:buFont typeface="Arial" pitchFamily="34" charset="0"/>
              <a:buChar char="•"/>
            </a:pPr>
            <a:r>
              <a:rPr lang="en-US" sz="1600" i="0" dirty="0" smtClean="0">
                <a:effectLst/>
                <a:latin typeface="Times New Roman" pitchFamily="18" charset="0"/>
                <a:cs typeface="Times New Roman" pitchFamily="18" charset="0"/>
              </a:rPr>
              <a:t>SCID mice</a:t>
            </a:r>
          </a:p>
          <a:p>
            <a:pPr>
              <a:buFont typeface="Arial" pitchFamily="34" charset="0"/>
              <a:buChar char="•"/>
            </a:pPr>
            <a:endParaRPr lang="en-US" sz="1600" i="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i="0" dirty="0" smtClean="0">
                <a:effectLst/>
                <a:latin typeface="Times New Roman" pitchFamily="18" charset="0"/>
                <a:cs typeface="Times New Roman" pitchFamily="18" charset="0"/>
              </a:rPr>
              <a:t>….the cancer </a:t>
            </a:r>
            <a:r>
              <a:rPr lang="en-US" sz="1600" i="0" dirty="0" err="1" smtClean="0">
                <a:effectLst/>
                <a:latin typeface="Times New Roman" pitchFamily="18" charset="0"/>
                <a:cs typeface="Times New Roman" pitchFamily="18" charset="0"/>
              </a:rPr>
              <a:t>immunosurveilance</a:t>
            </a:r>
            <a:r>
              <a:rPr lang="en-US" sz="1600" i="0" dirty="0" smtClean="0">
                <a:effectLst/>
                <a:latin typeface="Times New Roman" pitchFamily="18" charset="0"/>
                <a:cs typeface="Times New Roman" pitchFamily="18" charset="0"/>
              </a:rPr>
              <a:t> concept was considered dead by 1978….</a:t>
            </a:r>
          </a:p>
          <a:p>
            <a:endParaRPr lang="en-US" sz="1600" i="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en-US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1250577" y="1102659"/>
            <a:ext cx="672857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Σε ασθενείς με </a:t>
            </a:r>
            <a:r>
              <a:rPr lang="el-GR" sz="2000" dirty="0" smtClean="0"/>
              <a:t>έντονες </a:t>
            </a:r>
            <a:r>
              <a:rPr lang="el-GR" sz="2000" dirty="0" smtClean="0"/>
              <a:t>χρόνιες </a:t>
            </a:r>
            <a:r>
              <a:rPr lang="el-GR" sz="2000" dirty="0" smtClean="0"/>
              <a:t>ανοσοανεπάρκειες…</a:t>
            </a:r>
          </a:p>
          <a:p>
            <a:endParaRPr lang="el-GR" sz="2000" dirty="0"/>
          </a:p>
          <a:p>
            <a:endParaRPr lang="el-GR" sz="2000" dirty="0" smtClean="0"/>
          </a:p>
          <a:p>
            <a:endParaRPr lang="el-GR" sz="2000" dirty="0"/>
          </a:p>
          <a:p>
            <a:endParaRPr lang="el-GR" sz="2000" dirty="0" smtClean="0"/>
          </a:p>
          <a:p>
            <a:endParaRPr lang="el-GR" sz="2000" dirty="0"/>
          </a:p>
          <a:p>
            <a:endParaRPr lang="el-GR" sz="2000" dirty="0" smtClean="0"/>
          </a:p>
          <a:p>
            <a:endParaRPr lang="el-GR" sz="2000" dirty="0"/>
          </a:p>
          <a:p>
            <a:endParaRPr lang="el-GR" sz="2000" dirty="0" smtClean="0"/>
          </a:p>
          <a:p>
            <a:endParaRPr lang="el-GR" sz="2000" dirty="0"/>
          </a:p>
          <a:p>
            <a:endParaRPr lang="el-GR" sz="2000" dirty="0" smtClean="0"/>
          </a:p>
          <a:p>
            <a:endParaRPr lang="el-GR" sz="2000" dirty="0"/>
          </a:p>
          <a:p>
            <a:endParaRPr lang="en-US" sz="2000" dirty="0" smtClean="0"/>
          </a:p>
          <a:p>
            <a:r>
              <a:rPr lang="el-GR" sz="2000" dirty="0" smtClean="0"/>
              <a:t>υ</a:t>
            </a:r>
            <a:r>
              <a:rPr lang="el-GR" sz="2000" dirty="0" smtClean="0"/>
              <a:t>πάρχει αυξημένος κίνδυνος ανάπτυξης</a:t>
            </a:r>
            <a:r>
              <a:rPr lang="en-US" sz="2000" dirty="0" smtClean="0"/>
              <a:t> </a:t>
            </a:r>
            <a:r>
              <a:rPr lang="el-GR" sz="2000" dirty="0" smtClean="0"/>
              <a:t>λεμφωμάτων (ιογενούς</a:t>
            </a:r>
          </a:p>
          <a:p>
            <a:r>
              <a:rPr lang="el-GR" sz="2000" dirty="0" smtClean="0"/>
              <a:t>κυρίως αιτιολογίας) αλλά και μελανωμάτων και</a:t>
            </a:r>
          </a:p>
          <a:p>
            <a:r>
              <a:rPr lang="el-GR" sz="2000" dirty="0" smtClean="0"/>
              <a:t>επιθηλιακών νεοπλασιών…</a:t>
            </a:r>
            <a:endParaRPr lang="el-GR" sz="200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165133" y="1949824"/>
            <a:ext cx="2743830" cy="259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6200" b="7628"/>
          <a:stretch>
            <a:fillRect/>
          </a:stretch>
        </p:blipFill>
        <p:spPr bwMode="auto">
          <a:xfrm>
            <a:off x="4444814" y="2003612"/>
            <a:ext cx="3569634" cy="246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575" y="1171575"/>
            <a:ext cx="477202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0600"/>
            <a:ext cx="36671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1968"/>
            <a:ext cx="4572000" cy="677603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2075380" y="3801438"/>
            <a:ext cx="4407613" cy="657546"/>
          </a:xfrm>
          <a:prstGeom prst="rect">
            <a:avLst/>
          </a:prstGeom>
          <a:noFill/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073670" y="4744935"/>
            <a:ext cx="4407613" cy="803109"/>
          </a:xfrm>
          <a:prstGeom prst="rect">
            <a:avLst/>
          </a:prstGeom>
          <a:noFill/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1968"/>
            <a:ext cx="4572000" cy="677603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2075380" y="3801438"/>
            <a:ext cx="4407613" cy="657546"/>
          </a:xfrm>
          <a:prstGeom prst="rect">
            <a:avLst/>
          </a:prstGeom>
          <a:noFill/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073670" y="4744935"/>
            <a:ext cx="4407613" cy="803109"/>
          </a:xfrm>
          <a:prstGeom prst="rect">
            <a:avLst/>
          </a:prstGeom>
          <a:noFill/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83944" y="1179858"/>
            <a:ext cx="4407613" cy="166057"/>
          </a:xfrm>
          <a:prstGeom prst="rect">
            <a:avLst/>
          </a:prstGeom>
          <a:noFill/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082234" y="489790"/>
            <a:ext cx="4407613" cy="301320"/>
          </a:xfrm>
          <a:prstGeom prst="rect">
            <a:avLst/>
          </a:prstGeom>
          <a:noFill/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766393"/>
            <a:ext cx="6934200" cy="365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22355" y="4800600"/>
            <a:ext cx="6287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limination                        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quilibrium                    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scape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4975" y="5410200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IFN</a:t>
            </a:r>
            <a:r>
              <a:rPr lang="el-GR" dirty="0" smtClean="0"/>
              <a:t>γ</a:t>
            </a:r>
          </a:p>
          <a:p>
            <a:pPr>
              <a:buFont typeface="Arial" pitchFamily="34" charset="0"/>
              <a:buChar char="•"/>
            </a:pPr>
            <a:r>
              <a:rPr lang="en-US" dirty="0" err="1" smtClean="0"/>
              <a:t>Pfp</a:t>
            </a:r>
            <a:r>
              <a:rPr lang="en-US" dirty="0" smtClean="0"/>
              <a:t>-/-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46459" y="54102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cancer</a:t>
            </a:r>
            <a:endParaRPr lang="el-GR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762000"/>
            <a:ext cx="5972175" cy="569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038600" y="6474023"/>
            <a:ext cx="3505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Mackie RM. et.al. NEJM 2003; 348: 567-568</a:t>
            </a:r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>
            <a:off x="304800" y="5334000"/>
            <a:ext cx="86106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073248" y="5562600"/>
            <a:ext cx="46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(</a:t>
            </a:r>
            <a:r>
              <a:rPr lang="en-US" dirty="0" smtClean="0"/>
              <a:t>t 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82000" y="5749856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2000" y="1143000"/>
            <a:ext cx="1337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♂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52 </a:t>
            </a:r>
            <a:r>
              <a:rPr lang="el-GR" sz="14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ετών   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2892623"/>
            <a:ext cx="2407287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Βουβωνική λεμφαδενοπάθεια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932906" y="4305300"/>
            <a:ext cx="1905794" cy="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62400" y="5029200"/>
            <a:ext cx="1143000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αντιβίωση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4569023"/>
            <a:ext cx="1991251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Μυκητίαση άκρου ποδός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991394" y="5104606"/>
            <a:ext cx="304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3460" y="5334000"/>
            <a:ext cx="96674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Άνοιξη 2007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" y="3733800"/>
            <a:ext cx="1696747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Τσίμπημα τσούχτρας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2134394" y="4697101"/>
            <a:ext cx="1066006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7400" y="5334000"/>
            <a:ext cx="122341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Αύγουστος 2007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76600" y="5334000"/>
            <a:ext cx="1305165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Σεπτέμβριος 2007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5400000" flipH="1" flipV="1">
            <a:off x="4801394" y="4800600"/>
            <a:ext cx="914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43400" y="3959423"/>
            <a:ext cx="1848583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Χειρουργική αφαίρεση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48200" y="5334000"/>
            <a:ext cx="121700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Οκτώβριος 2007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10600" y="5562600"/>
            <a:ext cx="269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)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638800" y="4645223"/>
            <a:ext cx="1896673" cy="307777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Μελάνωμα λεμφαδένος</a:t>
            </a:r>
            <a:endParaRPr lang="en-US" sz="1400" dirty="0">
              <a:ln>
                <a:solidFill>
                  <a:schemeClr val="tx1"/>
                </a:solidFill>
                <a:prstDash val="sysDash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 descr="T-758-07 H&amp;Ex1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6600" y="1066800"/>
            <a:ext cx="2743200" cy="205740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7469800" y="5334000"/>
            <a:ext cx="124656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Δεκέμβριος 20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96295" y="3962400"/>
            <a:ext cx="1038105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Χωρίς νόσο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rot="5400000" flipH="1" flipV="1">
            <a:off x="7619205" y="4799806"/>
            <a:ext cx="914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762000"/>
            <a:ext cx="6477000" cy="229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81400"/>
            <a:ext cx="470711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179864"/>
            <a:ext cx="3462338" cy="299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47800"/>
            <a:ext cx="3124200" cy="478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371600"/>
            <a:ext cx="4471988" cy="497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8305800" cy="473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45036" y="5943600"/>
            <a:ext cx="3465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Teng</a:t>
            </a:r>
            <a:r>
              <a:rPr lang="en-US" sz="1400" i="1" dirty="0" smtClean="0"/>
              <a:t> MWL. J </a:t>
            </a:r>
            <a:r>
              <a:rPr lang="en-US" sz="1400" i="1" dirty="0" err="1" smtClean="0"/>
              <a:t>Leukoc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Biol</a:t>
            </a:r>
            <a:r>
              <a:rPr lang="en-US" sz="1400" i="1" dirty="0" smtClean="0"/>
              <a:t> (2008);84:988-993</a:t>
            </a:r>
            <a:endParaRPr lang="en-US" sz="1400" i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769710"/>
            <a:ext cx="4343400" cy="607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6172200"/>
            <a:ext cx="22383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1052" y="838200"/>
            <a:ext cx="312674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1066800"/>
            <a:ext cx="9029700" cy="453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45036" y="5943600"/>
            <a:ext cx="3465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Teng</a:t>
            </a:r>
            <a:r>
              <a:rPr lang="en-US" sz="1400" i="1" dirty="0" smtClean="0"/>
              <a:t> MWL. J </a:t>
            </a:r>
            <a:r>
              <a:rPr lang="en-US" sz="1400" i="1" dirty="0" err="1" smtClean="0"/>
              <a:t>Leukoc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Biol</a:t>
            </a:r>
            <a:r>
              <a:rPr lang="en-US" sz="1400" i="1" dirty="0" smtClean="0"/>
              <a:t> (2008);84:988-993</a:t>
            </a:r>
            <a:endParaRPr lang="en-US" sz="1400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762000"/>
            <a:ext cx="5943600" cy="138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9288" y="2286000"/>
            <a:ext cx="53054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5" y="6400800"/>
            <a:ext cx="17049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5413" y="1590675"/>
            <a:ext cx="6353175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0BF21-119A-4694-A363-2A47ABC3225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 descr="6977-09 H&amp;E x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21/12/2011</a:t>
            </a:r>
            <a:endParaRPr lang="en-US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ustom 1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2066</TotalTime>
  <Words>587</Words>
  <Application>Microsoft Office PowerPoint</Application>
  <PresentationFormat>On-screen Show (4:3)</PresentationFormat>
  <Paragraphs>311</Paragraphs>
  <Slides>69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Flow</vt:lpstr>
      <vt:lpstr>ΑΝΟΣΟΛΟΓΙΑ ΝΕΟΠΛΑΣΜΑΤΩΝ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Μπορεί η φλεγμονή να προϋπάρχει και να σχετίζεται με την ανάπτυξη κακοήθους νεοπλασίας;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LONG DSS</vt:lpstr>
      <vt:lpstr>Slide 51</vt:lpstr>
      <vt:lpstr>Slide 52</vt:lpstr>
      <vt:lpstr>Slide 53</vt:lpstr>
      <vt:lpstr>Μπορεί η κακοήθης νεοπλασία να επάγει την ανάπτυξη φλεγμονής;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ΦΛΕΓΜΟΝΗ ΚΑΙ ΚΑΡΚΙΝΟΓΕΝΕΣΗ </dc:title>
  <dc:creator> </dc:creator>
  <cp:lastModifiedBy> </cp:lastModifiedBy>
  <cp:revision>182</cp:revision>
  <dcterms:created xsi:type="dcterms:W3CDTF">2008-03-23T10:23:43Z</dcterms:created>
  <dcterms:modified xsi:type="dcterms:W3CDTF">2011-12-21T05:50:52Z</dcterms:modified>
</cp:coreProperties>
</file>