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86" r:id="rId2"/>
    <p:sldId id="863" r:id="rId3"/>
    <p:sldId id="864" r:id="rId4"/>
    <p:sldId id="612" r:id="rId5"/>
    <p:sldId id="827" r:id="rId6"/>
    <p:sldId id="828" r:id="rId7"/>
    <p:sldId id="829" r:id="rId8"/>
    <p:sldId id="617" r:id="rId9"/>
    <p:sldId id="834" r:id="rId10"/>
    <p:sldId id="835" r:id="rId11"/>
    <p:sldId id="795" r:id="rId12"/>
    <p:sldId id="619" r:id="rId13"/>
    <p:sldId id="823" r:id="rId14"/>
    <p:sldId id="857" r:id="rId15"/>
    <p:sldId id="825" r:id="rId16"/>
    <p:sldId id="831" r:id="rId17"/>
    <p:sldId id="836" r:id="rId18"/>
    <p:sldId id="861" r:id="rId19"/>
    <p:sldId id="862" r:id="rId20"/>
    <p:sldId id="525" r:id="rId21"/>
    <p:sldId id="524" r:id="rId22"/>
    <p:sldId id="526" r:id="rId23"/>
    <p:sldId id="628" r:id="rId24"/>
    <p:sldId id="527" r:id="rId25"/>
    <p:sldId id="817" r:id="rId26"/>
    <p:sldId id="853" r:id="rId27"/>
    <p:sldId id="528" r:id="rId28"/>
    <p:sldId id="623" r:id="rId29"/>
    <p:sldId id="622" r:id="rId30"/>
    <p:sldId id="624" r:id="rId31"/>
    <p:sldId id="625" r:id="rId32"/>
    <p:sldId id="627" r:id="rId33"/>
    <p:sldId id="837" r:id="rId34"/>
    <p:sldId id="838" r:id="rId35"/>
    <p:sldId id="840" r:id="rId36"/>
    <p:sldId id="839" r:id="rId37"/>
    <p:sldId id="530" r:id="rId38"/>
    <p:sldId id="531" r:id="rId39"/>
    <p:sldId id="532" r:id="rId40"/>
    <p:sldId id="796" r:id="rId41"/>
    <p:sldId id="533" r:id="rId42"/>
    <p:sldId id="851" r:id="rId43"/>
    <p:sldId id="534" r:id="rId44"/>
    <p:sldId id="841" r:id="rId45"/>
    <p:sldId id="842" r:id="rId46"/>
    <p:sldId id="844" r:id="rId47"/>
    <p:sldId id="868" r:id="rId48"/>
    <p:sldId id="846" r:id="rId49"/>
    <p:sldId id="847" r:id="rId50"/>
    <p:sldId id="848" r:id="rId51"/>
    <p:sldId id="871" r:id="rId52"/>
    <p:sldId id="631" r:id="rId53"/>
    <p:sldId id="797" r:id="rId54"/>
    <p:sldId id="798" r:id="rId55"/>
    <p:sldId id="537" r:id="rId56"/>
    <p:sldId id="581" r:id="rId57"/>
    <p:sldId id="582" r:id="rId58"/>
    <p:sldId id="540" r:id="rId59"/>
    <p:sldId id="872" r:id="rId60"/>
    <p:sldId id="539" r:id="rId61"/>
    <p:sldId id="541" r:id="rId62"/>
    <p:sldId id="632" r:id="rId63"/>
    <p:sldId id="651" r:id="rId64"/>
    <p:sldId id="858" r:id="rId65"/>
    <p:sldId id="652" r:id="rId66"/>
    <p:sldId id="653" r:id="rId67"/>
    <p:sldId id="873" r:id="rId68"/>
    <p:sldId id="542" r:id="rId69"/>
    <p:sldId id="859" r:id="rId70"/>
    <p:sldId id="543" r:id="rId71"/>
    <p:sldId id="584" r:id="rId72"/>
    <p:sldId id="883" r:id="rId73"/>
    <p:sldId id="874" r:id="rId74"/>
    <p:sldId id="545" r:id="rId75"/>
    <p:sldId id="546" r:id="rId76"/>
    <p:sldId id="547" r:id="rId77"/>
    <p:sldId id="875" r:id="rId78"/>
    <p:sldId id="876" r:id="rId79"/>
    <p:sldId id="877" r:id="rId80"/>
    <p:sldId id="878" r:id="rId81"/>
    <p:sldId id="879" r:id="rId82"/>
    <p:sldId id="880" r:id="rId83"/>
    <p:sldId id="881" r:id="rId84"/>
    <p:sldId id="592" r:id="rId85"/>
    <p:sldId id="594" r:id="rId86"/>
    <p:sldId id="551" r:id="rId87"/>
    <p:sldId id="554" r:id="rId88"/>
    <p:sldId id="556" r:id="rId89"/>
    <p:sldId id="557" r:id="rId90"/>
    <p:sldId id="558" r:id="rId91"/>
    <p:sldId id="799" r:id="rId92"/>
    <p:sldId id="882" r:id="rId93"/>
    <p:sldId id="559" r:id="rId94"/>
    <p:sldId id="561" r:id="rId95"/>
    <p:sldId id="569" r:id="rId96"/>
    <p:sldId id="570" r:id="rId97"/>
    <p:sldId id="577" r:id="rId98"/>
    <p:sldId id="852" r:id="rId99"/>
    <p:sldId id="865" r:id="rId100"/>
    <p:sldId id="866" r:id="rId101"/>
    <p:sldId id="634" r:id="rId102"/>
    <p:sldId id="869" r:id="rId103"/>
    <p:sldId id="884" r:id="rId104"/>
    <p:sldId id="800" r:id="rId105"/>
    <p:sldId id="802" r:id="rId106"/>
    <p:sldId id="803" r:id="rId107"/>
    <p:sldId id="804" r:id="rId108"/>
    <p:sldId id="805" r:id="rId109"/>
    <p:sldId id="806" r:id="rId110"/>
    <p:sldId id="807" r:id="rId111"/>
    <p:sldId id="808" r:id="rId112"/>
    <p:sldId id="809" r:id="rId113"/>
    <p:sldId id="815" r:id="rId114"/>
    <p:sldId id="850" r:id="rId115"/>
    <p:sldId id="819" r:id="rId116"/>
    <p:sldId id="810" r:id="rId117"/>
    <p:sldId id="860" r:id="rId118"/>
    <p:sldId id="820" r:id="rId119"/>
    <p:sldId id="821" r:id="rId120"/>
    <p:sldId id="812" r:id="rId121"/>
    <p:sldId id="854" r:id="rId122"/>
    <p:sldId id="855" r:id="rId123"/>
    <p:sldId id="870" r:id="rId124"/>
    <p:sldId id="813" r:id="rId125"/>
    <p:sldId id="649" r:id="rId126"/>
    <p:sldId id="650" r:id="rId127"/>
    <p:sldId id="849" r:id="rId128"/>
    <p:sldId id="578" r:id="rId129"/>
    <p:sldId id="867" r:id="rId130"/>
    <p:sldId id="856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75" autoAdjust="0"/>
  </p:normalViewPr>
  <p:slideViewPr>
    <p:cSldViewPr>
      <p:cViewPr varScale="1">
        <p:scale>
          <a:sx n="68" d="100"/>
          <a:sy n="68" d="100"/>
        </p:scale>
        <p:origin x="135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42E85-BDDC-4A02-9B34-0DEF1538ADA1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376EF-6BE7-4CB0-AF91-161529FAF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2/28/2023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B2EC90-B9E5-4719-8E79-DA4268FF032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7492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2/28/2023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58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27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80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2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54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73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26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3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8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66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981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521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040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424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232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91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15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C54E4-E896-4C19-8BB8-7100C6B61AB5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C54E4-E896-4C19-8BB8-7100C6B61AB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1C54E4-E896-4C19-8BB8-7100C6B61AB5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702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199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263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28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70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134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642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466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882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055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55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49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377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8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CFDCDA-E2DC-4DEE-A829-DE4218B6390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CFDCDA-E2DC-4DEE-A829-DE4218B6390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217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2220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CFDCDA-E2DC-4DEE-A829-DE4218B6390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8EBB44-5175-4F15-B27A-A2469745976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0B8B41-D87B-4E18-ACEF-C9210F99B9D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1060-B398-458E-A349-98312CE0649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1060-B398-458E-A349-98312CE0649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ABF5-0C6E-418F-9229-5E591C855A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ABF5-0C6E-418F-9229-5E591C855A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18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83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833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2862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C9B3B-C189-4573-B9D9-468445BECD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48EAE-2C52-40E7-8843-20EE69EEE5AD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48EAE-2C52-40E7-8843-20EE69EEE5AD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B2EC90-B9E5-4719-8E79-DA4268FF032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foukas@med.uoa.gr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120.png"/><Relationship Id="rId4" Type="http://schemas.openxmlformats.org/officeDocument/2006/relationships/image" Target="../media/image11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17.jpe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17.jpe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18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foukas@med.uoa.gr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20.emf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7.png"/><Relationship Id="rId4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6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6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75" y="1371600"/>
            <a:ext cx="1089211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323" y="1371600"/>
            <a:ext cx="1432034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371600"/>
            <a:ext cx="1219200" cy="114370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686800" cy="30480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ΒΑΣΙΚΕΣ ΑΡΧΕΣ ΛΕΙΤΟΥΡΓΙΑΣ ΤΟΥ ΑΝΟΣΙΑΚΟΥ ΣΥΣΤΗΜΑΤΟΣ</a:t>
            </a: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>
                <a:latin typeface="Times New Roman" pitchFamily="18" charset="0"/>
                <a:cs typeface="Times New Roman" pitchFamily="18" charset="0"/>
              </a:rPr>
              <a:t>Α</a:t>
            </a:r>
            <a:endParaRPr lang="fr-CH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CH" sz="1400" i="1" dirty="0">
                <a:latin typeface="Times New Roman" pitchFamily="18" charset="0"/>
                <a:cs typeface="Times New Roman" pitchFamily="18" charset="0"/>
                <a:hlinkClick r:id="rId6"/>
              </a:rPr>
              <a:t>pfoukas@med.uoa.gr</a:t>
            </a:r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2" descr="figure 3-01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72954" y="1371600"/>
            <a:ext cx="1338394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7202" y="1377357"/>
            <a:ext cx="1054398" cy="11512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2" descr="http://www.expertconsultbook.com/expertconsult/b/bbmapAsset?appID=NGE&amp;isbn=978-0-7216-0040-6&amp;eid=4-u1.0-B978-0-7216-0040-6..00008-3..f008-003af-9780721600406&amp;assetType=fu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2231" y="1371600"/>
            <a:ext cx="901065" cy="1143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Picture 1" descr="f002-009-P374163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8096" y="1371601"/>
            <a:ext cx="1277928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76200"/>
            <a:ext cx="6838950" cy="738187"/>
          </a:xfrm>
        </p:spPr>
        <p:txBody>
          <a:bodyPr/>
          <a:lstStyle/>
          <a:p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Μακροφάγα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8200"/>
            <a:ext cx="8178800" cy="5867400"/>
          </a:xfrm>
        </p:spPr>
        <p:txBody>
          <a:bodyPr>
            <a:normAutofit/>
          </a:bodyPr>
          <a:lstStyle/>
          <a:p>
            <a:r>
              <a:rPr lang="en-US" altLang="el-GR" sz="1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οπικοί φρουροί  στις πύλες εισόδου  μικροβίων  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(δέρμα, πνεύμονες, βλεννογόνοι)</a:t>
            </a:r>
          </a:p>
          <a:p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Ενεργοποιούνται μετά την αναγνώριση μέσω επιφανειακών υποδοχέων που φέρουν, οι οποίοι καλούνται 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pattern recognition </a:t>
            </a:r>
            <a:r>
              <a:rPr lang="fr-CH" altLang="el-GR" sz="1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υπολογίζεται πως υπάρχουν περίπου 100 διαφορετικοί π.χ. 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LPS </a:t>
            </a:r>
            <a:r>
              <a:rPr lang="fr-CH" altLang="el-GR" sz="1800" dirty="0" err="1"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, mannose </a:t>
            </a:r>
            <a:r>
              <a:rPr lang="fr-CH" altLang="el-GR" sz="1800" dirty="0" err="1"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CH" altLang="el-GR" sz="1800" dirty="0" err="1">
                <a:latin typeface="Times New Roman" pitchFamily="18" charset="0"/>
                <a:cs typeface="Times New Roman" pitchFamily="18" charset="0"/>
              </a:rPr>
              <a:t>TLRs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, συστατικών του εξωτερικού τοιχώματος των μικροβίων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 που καλούνται </a:t>
            </a:r>
            <a:r>
              <a:rPr lang="fr-CH" altLang="el-GR" sz="1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pathogen-associated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1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molecular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patterns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υπολογίζεται ότι υπάρχουν περίπου 1000 διαφορετικά 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π.χ. </a:t>
            </a:r>
            <a:r>
              <a:rPr lang="fr-CH" altLang="el-GR" sz="1800" i="1" dirty="0">
                <a:latin typeface="Times New Roman" pitchFamily="18" charset="0"/>
                <a:cs typeface="Times New Roman" pitchFamily="18" charset="0"/>
              </a:rPr>
              <a:t>LPS, mannose </a:t>
            </a:r>
            <a:r>
              <a:rPr lang="fr-CH" altLang="el-GR" sz="1800" i="1" dirty="0" err="1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fr-CH" altLang="el-GR" sz="1800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Στην ενεργοποιημένη  μορφή  τους καταστρέφουν τον εισβολέα μέσω φαγοκυττάρωσης</a:t>
            </a:r>
            <a:r>
              <a:rPr lang="en-US" altLang="el-GR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Παράγουν  την  κυτταροκίνη Τ</a:t>
            </a:r>
            <a:r>
              <a:rPr lang="en-US" altLang="el-GR" sz="1800" dirty="0">
                <a:latin typeface="Times New Roman" pitchFamily="18" charset="0"/>
                <a:cs typeface="Times New Roman" pitchFamily="18" charset="0"/>
              </a:rPr>
              <a:t>NF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 (ο</a:t>
            </a:r>
            <a:r>
              <a:rPr lang="en-US" altLang="el-GR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1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altLang="el-GR" sz="1800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umor</a:t>
            </a:r>
            <a:r>
              <a:rPr lang="en-GB" altLang="el-GR" sz="1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1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el-GR" sz="1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ecrosis </a:t>
            </a:r>
            <a:r>
              <a:rPr lang="en-US" altLang="el-GR" sz="1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l-GR" sz="1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actor</a:t>
            </a:r>
            <a:r>
              <a:rPr lang="el-GR" altLang="el-GR" sz="1800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καταστρέφει μολυσμένα κύτταρα από ιούς καθώς και καρκινικά</a:t>
            </a:r>
            <a:r>
              <a:rPr lang="fr-CH" altLang="el-GR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κύτταρα και  συμβάλλει στη ενεργοποίηση άλλων ανοσολογικών συντελεστών όπως ΝΚ κύτταρα )</a:t>
            </a:r>
          </a:p>
          <a:p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Ενεργοποιούνται και από την Ι</a:t>
            </a:r>
            <a:r>
              <a:rPr lang="en-US" altLang="el-GR" sz="18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en-US" altLang="el-GR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γ</a:t>
            </a: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el-GR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687688"/>
            <a:ext cx="1676399" cy="180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09619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5074" y="471412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69322"/>
            <a:ext cx="7848601" cy="64076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8112" y="4611624"/>
            <a:ext cx="2685288" cy="38100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8462699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133600"/>
            <a:ext cx="6434810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2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899928" y="22860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Λεμφαδένες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2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838200"/>
            <a:ext cx="80010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981200" y="780287"/>
            <a:ext cx="226036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Μεταφορά αντιγόνων</a:t>
            </a:r>
          </a:p>
          <a:p>
            <a:pPr algn="ctr"/>
            <a:r>
              <a:rPr lang="el-GR" dirty="0"/>
              <a:t>στους λεμφαδένες</a:t>
            </a:r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571500" y="5162932"/>
            <a:ext cx="81915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Μέσω της λέμφου και των προσαγωγών λεμφαγγείων είτε ως διαλυτά</a:t>
            </a:r>
          </a:p>
          <a:p>
            <a:r>
              <a:rPr lang="el-GR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μόρια</a:t>
            </a: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l-GR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αντιγόνα, είτε με δενδριτικά κύτταρα, τα οποία φαγοκυτταρώνουν</a:t>
            </a:r>
          </a:p>
          <a:p>
            <a:r>
              <a:rPr lang="el-GR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τα αντιγόνα, τα επεξεργάζονται </a:t>
            </a: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l-GR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διασπούν και παρουσιάζουν τα πεπτίδιά τους, όταν φτάσουν στους επιχώριους λεμφαδένες, με τα αντιγόνα ιστοσυμβατότητας τάξης Ι και ΙΙ στα κυτταροτοξικά και βοηθητικά Τ λεμφοκύτταρα, αντίστοιχα.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115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40822" y="304800"/>
            <a:ext cx="142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Λεμφαδένες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http://www.expertconsultbook.com/expertconsult/b/bbmapAsset?appID=NGE&amp;isbn=978-1-4377-2606-0&amp;eid=4-u1.0-B978-1-4377-2606-0..00004-4..f004-001ac-9781437726060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52400"/>
            <a:ext cx="2751201" cy="632460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0600"/>
            <a:ext cx="4389582" cy="381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0" y="54102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FIGURE 4-1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  Lymph node with nonspecific reactive hyperplasia.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Low power shows a lymph node with intact architecture, with several reactive follicles and 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hyperplastic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paracortex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B cells (CD20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 are found mainly in follicles and distributed in a thin layer along sinuses.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 cells (CD3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 occupy the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paracortex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6400800"/>
            <a:ext cx="2978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E. / 2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2012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169152" y="4114800"/>
            <a:ext cx="237597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CD20</a:t>
            </a:r>
            <a:r>
              <a:rPr lang="el-GR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l-GR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λεμφοκύτταρα</a:t>
            </a:r>
            <a:endParaRPr lang="fr-CH" sz="1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248400" y="6322822"/>
            <a:ext cx="226594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CD3</a:t>
            </a:r>
            <a:r>
              <a:rPr lang="el-GR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l-GR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λεμφοκύτταρα</a:t>
            </a:r>
            <a:endParaRPr lang="fr-CH" sz="1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150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81534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4582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2296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85344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83820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87630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6868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81534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4582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2296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85344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83820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87630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6868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5562600" y="609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5486400" y="914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4114800" y="1981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5181600" y="609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57600" y="1981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181600" y="914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3886200" y="1676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267200" y="2133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1219200" y="2362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3962400" y="22098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2286000" y="2286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1676400" y="1676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5410200" y="1295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1295400" y="3048000"/>
            <a:ext cx="6901506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Δενδριτικά κύτταρα των λεμφοζιδίων</a:t>
            </a:r>
            <a:r>
              <a:rPr lang="fr-CH" b="1" dirty="0">
                <a:solidFill>
                  <a:srgbClr val="FF0000"/>
                </a:solidFill>
              </a:rPr>
              <a:t> (</a:t>
            </a:r>
            <a:r>
              <a:rPr lang="fr-CH" b="1" dirty="0" err="1">
                <a:solidFill>
                  <a:srgbClr val="FF0000"/>
                </a:solidFill>
              </a:rPr>
              <a:t>Follicular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Dendritic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Cells</a:t>
            </a:r>
            <a:r>
              <a:rPr lang="fr-CH" b="1" dirty="0">
                <a:solidFill>
                  <a:srgbClr val="FF0000"/>
                </a:solidFill>
              </a:rPr>
              <a:t>, FDC) </a:t>
            </a:r>
          </a:p>
          <a:p>
            <a:pPr algn="ctr"/>
            <a:r>
              <a:rPr lang="fr-CH" b="1" dirty="0">
                <a:solidFill>
                  <a:srgbClr val="FF0000"/>
                </a:solidFill>
              </a:rPr>
              <a:t>= CD21+, CD23+, CD35+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615688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3188435" y="4126468"/>
            <a:ext cx="5761001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Φλεβίδια με υψηλό ενδοθήλιο </a:t>
            </a:r>
            <a:r>
              <a:rPr lang="fr-CH" b="1" dirty="0">
                <a:solidFill>
                  <a:srgbClr val="FF0000"/>
                </a:solidFill>
              </a:rPr>
              <a:t>(</a:t>
            </a:r>
            <a:r>
              <a:rPr lang="fr-CH" b="1" dirty="0" err="1">
                <a:solidFill>
                  <a:srgbClr val="FF0000"/>
                </a:solidFill>
              </a:rPr>
              <a:t>HEVs</a:t>
            </a:r>
            <a:r>
              <a:rPr lang="fr-CH" b="1" dirty="0">
                <a:solidFill>
                  <a:srgbClr val="FF0000"/>
                </a:solidFill>
              </a:rPr>
              <a:t>) = </a:t>
            </a:r>
            <a:r>
              <a:rPr lang="fr-CH" b="1" dirty="0" err="1">
                <a:solidFill>
                  <a:srgbClr val="FF0000"/>
                </a:solidFill>
              </a:rPr>
              <a:t>Pnad</a:t>
            </a:r>
            <a:r>
              <a:rPr lang="fr-CH" b="1" dirty="0">
                <a:solidFill>
                  <a:srgbClr val="FF0000"/>
                </a:solidFill>
              </a:rPr>
              <a:t>+ (MECA-79)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14" name="Picture 1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615688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615688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025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9838" y="0"/>
            <a:ext cx="2824162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10.000 lymphocytes/sec/lymph node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22" name="Picture 2" descr="Résultat de recherche d'images pour &quot;high endothelial venules&quot;"/>
          <p:cNvPicPr>
            <a:picLocks noChangeAspect="1" noChangeArrowheads="1"/>
          </p:cNvPicPr>
          <p:nvPr/>
        </p:nvPicPr>
        <p:blipFill>
          <a:blip r:embed="rId5" cstate="print"/>
          <a:srcRect l="23625" t="18000" r="14689" b="10001"/>
          <a:stretch>
            <a:fillRect/>
          </a:stretch>
        </p:blipFill>
        <p:spPr bwMode="auto">
          <a:xfrm>
            <a:off x="2555776" y="1196752"/>
            <a:ext cx="3384376" cy="2592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76200"/>
            <a:ext cx="6838950" cy="738187"/>
          </a:xfrm>
        </p:spPr>
        <p:txBody>
          <a:bodyPr/>
          <a:lstStyle/>
          <a:p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Μακροφάγα</a:t>
            </a: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645594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838200"/>
            <a:ext cx="24860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17" y="4991912"/>
            <a:ext cx="1377283" cy="178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0093" y="4419600"/>
            <a:ext cx="177830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Φαγοκυττάρωση</a:t>
            </a:r>
            <a:endParaRPr lang="fr-CH" dirty="0"/>
          </a:p>
        </p:txBody>
      </p:sp>
      <p:sp>
        <p:nvSpPr>
          <p:cNvPr id="11" name="TextBox 10"/>
          <p:cNvSpPr txBox="1"/>
          <p:nvPr/>
        </p:nvSpPr>
        <p:spPr>
          <a:xfrm>
            <a:off x="3860493" y="4419600"/>
            <a:ext cx="204344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Έκκριση κυττοκινών</a:t>
            </a:r>
            <a:endParaRPr lang="fr-CH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025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9838" y="0"/>
            <a:ext cx="2824162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10.000 lymphocytes/sec/lymph node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191490" name="AutoShape 2" descr="Image result for mag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91492" name="AutoShape 4" descr="Image result for mag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1343032"/>
            <a:ext cx="575973" cy="5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8231740" y="838200"/>
            <a:ext cx="9122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b="1" u="sng" dirty="0" err="1">
                <a:solidFill>
                  <a:schemeClr val="tx2"/>
                </a:solidFill>
              </a:rPr>
              <a:t>FDCs</a:t>
            </a:r>
            <a:endParaRPr lang="fr-CH" sz="1400" b="1" u="sng" dirty="0">
              <a:solidFill>
                <a:schemeClr val="tx2"/>
              </a:solidFill>
            </a:endParaRPr>
          </a:p>
          <a:p>
            <a:r>
              <a:rPr lang="fr-CH" sz="1400" b="1" dirty="0">
                <a:solidFill>
                  <a:srgbClr val="C00000"/>
                </a:solidFill>
              </a:rPr>
              <a:t>CXCL13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660232" y="476672"/>
            <a:ext cx="79892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b="1" u="sng" dirty="0" err="1">
                <a:solidFill>
                  <a:schemeClr val="tx2"/>
                </a:solidFill>
              </a:rPr>
              <a:t>DCs</a:t>
            </a:r>
            <a:endParaRPr lang="fr-CH" sz="1400" b="1" u="sng" dirty="0">
              <a:solidFill>
                <a:schemeClr val="tx2"/>
              </a:solidFill>
            </a:endParaRPr>
          </a:p>
          <a:p>
            <a:r>
              <a:rPr lang="fr-CH" sz="1400" b="1" dirty="0">
                <a:solidFill>
                  <a:srgbClr val="C00000"/>
                </a:solidFill>
              </a:rPr>
              <a:t>CCL19</a:t>
            </a:r>
          </a:p>
          <a:p>
            <a:r>
              <a:rPr lang="fr-CH" sz="1400" b="1" dirty="0">
                <a:solidFill>
                  <a:srgbClr val="C00000"/>
                </a:solidFill>
              </a:rPr>
              <a:t>CCL21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197510"/>
            <a:ext cx="575973" cy="5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Résultat de recherche d'images pour &quot;high endothelial venules&quot;"/>
          <p:cNvPicPr>
            <a:picLocks noChangeAspect="1" noChangeArrowheads="1"/>
          </p:cNvPicPr>
          <p:nvPr/>
        </p:nvPicPr>
        <p:blipFill>
          <a:blip r:embed="rId6" cstate="print"/>
          <a:srcRect l="23625" t="18000" r="14689" b="10001"/>
          <a:stretch>
            <a:fillRect/>
          </a:stretch>
        </p:blipFill>
        <p:spPr bwMode="auto">
          <a:xfrm>
            <a:off x="2555776" y="1196752"/>
            <a:ext cx="3384376" cy="2592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8" name="ZoneTexte 27"/>
          <p:cNvSpPr txBox="1"/>
          <p:nvPr/>
        </p:nvSpPr>
        <p:spPr>
          <a:xfrm>
            <a:off x="2362200" y="1371600"/>
            <a:ext cx="16017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Dendritic</a:t>
            </a: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29600" y="381000"/>
            <a:ext cx="609600" cy="4572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2" name="ZoneTexte 31"/>
          <p:cNvSpPr txBox="1"/>
          <p:nvPr/>
        </p:nvSpPr>
        <p:spPr>
          <a:xfrm>
            <a:off x="3124200" y="0"/>
            <a:ext cx="226036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Μεταφορά αντιγόνων</a:t>
            </a:r>
          </a:p>
          <a:p>
            <a:pPr algn="ctr"/>
            <a:r>
              <a:rPr lang="el-GR" dirty="0"/>
              <a:t>στους λεμφαδένες</a:t>
            </a:r>
            <a:endParaRPr lang="fr-CH" dirty="0"/>
          </a:p>
        </p:txBody>
      </p:sp>
      <p:sp>
        <p:nvSpPr>
          <p:cNvPr id="33" name="Flèche gauche 32"/>
          <p:cNvSpPr/>
          <p:nvPr/>
        </p:nvSpPr>
        <p:spPr>
          <a:xfrm>
            <a:off x="2590800" y="304800"/>
            <a:ext cx="457200" cy="1524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5" name="Flèche gauche 34"/>
          <p:cNvSpPr/>
          <p:nvPr/>
        </p:nvSpPr>
        <p:spPr>
          <a:xfrm rot="10800000">
            <a:off x="5486400" y="304800"/>
            <a:ext cx="457200" cy="1524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276600"/>
            <a:ext cx="587098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ZoneTexte 35"/>
          <p:cNvSpPr txBox="1"/>
          <p:nvPr/>
        </p:nvSpPr>
        <p:spPr>
          <a:xfrm>
            <a:off x="1600200" y="2895600"/>
            <a:ext cx="226036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Μεταφορά αντιγόνων</a:t>
            </a:r>
          </a:p>
          <a:p>
            <a:pPr algn="ctr"/>
            <a:r>
              <a:rPr lang="el-GR" dirty="0"/>
              <a:t>στους λεμφαδένες</a:t>
            </a:r>
            <a:endParaRPr lang="fr-CH" dirty="0"/>
          </a:p>
        </p:txBody>
      </p:sp>
      <p:sp>
        <p:nvSpPr>
          <p:cNvPr id="37" name="ZoneTexte 36"/>
          <p:cNvSpPr txBox="1"/>
          <p:nvPr/>
        </p:nvSpPr>
        <p:spPr>
          <a:xfrm>
            <a:off x="7229758" y="1447800"/>
            <a:ext cx="19142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Διαλυτά αντιγόνα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43600" y="1905000"/>
            <a:ext cx="6096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2362200" y="1371600"/>
            <a:ext cx="16017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Dendritic</a:t>
            </a: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971800" y="2743200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Τ λεμφοκυττάρων</a:t>
            </a: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43600" y="1905000"/>
            <a:ext cx="6096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2971800" y="2057400"/>
            <a:ext cx="2895600" cy="685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096000" y="2819400"/>
            <a:ext cx="45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362200" y="1371600"/>
            <a:ext cx="16017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Dendritic</a:t>
            </a: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971800" y="2743200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Τ λεμφοκυττάρων</a:t>
            </a: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113</a:t>
            </a:fld>
            <a:endParaRPr lang="en-US"/>
          </a:p>
        </p:txBody>
      </p:sp>
      <p:pic>
        <p:nvPicPr>
          <p:cNvPr id="37" name="Imag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7848" y="3166630"/>
            <a:ext cx="1865988" cy="3670034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114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2" y="64913"/>
            <a:ext cx="6601968" cy="67358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4713614"/>
            <a:ext cx="1338699" cy="16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801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821668"/>
            <a:ext cx="426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Ag</a:t>
            </a:r>
          </a:p>
        </p:txBody>
      </p:sp>
      <p:cxnSp>
        <p:nvCxnSpPr>
          <p:cNvPr id="40" name="Connecteur droit avec flèche 39"/>
          <p:cNvCxnSpPr>
            <a:endCxn id="37" idx="4"/>
          </p:cNvCxnSpPr>
          <p:nvPr/>
        </p:nvCxnSpPr>
        <p:spPr>
          <a:xfrm flipH="1" flipV="1">
            <a:off x="5814060" y="3429000"/>
            <a:ext cx="74455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FDC</a:t>
            </a: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1518868" y="1676400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Β λεμφοκυττάρων</a:t>
            </a:r>
            <a:endParaRPr lang="fr-CH" dirty="0"/>
          </a:p>
        </p:txBody>
      </p:sp>
      <p:sp>
        <p:nvSpPr>
          <p:cNvPr id="39" name="ZoneTexte 38"/>
          <p:cNvSpPr txBox="1"/>
          <p:nvPr/>
        </p:nvSpPr>
        <p:spPr>
          <a:xfrm>
            <a:off x="7229758" y="1447800"/>
            <a:ext cx="19142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Διαλυτά αντιγόνα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821668"/>
            <a:ext cx="426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Ag</a:t>
            </a:r>
          </a:p>
        </p:txBody>
      </p:sp>
      <p:cxnSp>
        <p:nvCxnSpPr>
          <p:cNvPr id="40" name="Connecteur droit avec flèche 39"/>
          <p:cNvCxnSpPr>
            <a:endCxn id="37" idx="4"/>
          </p:cNvCxnSpPr>
          <p:nvPr/>
        </p:nvCxnSpPr>
        <p:spPr>
          <a:xfrm flipH="1" flipV="1">
            <a:off x="5814060" y="3429000"/>
            <a:ext cx="74455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FDC</a:t>
            </a: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1518868" y="1676400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Β λεμφοκυττάρων</a:t>
            </a:r>
            <a:endParaRPr lang="fr-CH" dirty="0"/>
          </a:p>
        </p:txBody>
      </p:sp>
      <p:sp>
        <p:nvSpPr>
          <p:cNvPr id="39" name="ZoneTexte 38"/>
          <p:cNvSpPr txBox="1"/>
          <p:nvPr/>
        </p:nvSpPr>
        <p:spPr>
          <a:xfrm>
            <a:off x="7229758" y="1447800"/>
            <a:ext cx="19142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Διαλυτά αντιγόνα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057400"/>
            <a:ext cx="325664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4267201"/>
            <a:ext cx="415377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ZoneTexte 46"/>
          <p:cNvSpPr txBox="1"/>
          <p:nvPr/>
        </p:nvSpPr>
        <p:spPr>
          <a:xfrm>
            <a:off x="1524000" y="205740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1.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821668"/>
            <a:ext cx="426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Ag</a:t>
            </a:r>
          </a:p>
        </p:txBody>
      </p:sp>
      <p:cxnSp>
        <p:nvCxnSpPr>
          <p:cNvPr id="40" name="Connecteur droit avec flèche 39"/>
          <p:cNvCxnSpPr>
            <a:endCxn id="37" idx="4"/>
          </p:cNvCxnSpPr>
          <p:nvPr/>
        </p:nvCxnSpPr>
        <p:spPr>
          <a:xfrm flipH="1" flipV="1">
            <a:off x="5814060" y="3429000"/>
            <a:ext cx="74455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FDC</a:t>
            </a: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1518868" y="1676400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Β λεμφοκυττάρων</a:t>
            </a:r>
            <a:endParaRPr lang="fr-CH" dirty="0"/>
          </a:p>
        </p:txBody>
      </p:sp>
      <p:sp>
        <p:nvSpPr>
          <p:cNvPr id="39" name="ZoneTexte 38"/>
          <p:cNvSpPr txBox="1"/>
          <p:nvPr/>
        </p:nvSpPr>
        <p:spPr>
          <a:xfrm>
            <a:off x="7229758" y="1447800"/>
            <a:ext cx="19142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Διαλυτά αντιγόνα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057400"/>
            <a:ext cx="325664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4267201"/>
            <a:ext cx="415377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ZoneTexte 46"/>
          <p:cNvSpPr txBox="1"/>
          <p:nvPr/>
        </p:nvSpPr>
        <p:spPr>
          <a:xfrm>
            <a:off x="1524000" y="205740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1.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888" y="2068244"/>
            <a:ext cx="4505325" cy="45815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920062" y="460349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990000"/>
                </a:solidFill>
              </a:rPr>
              <a:t>FDC</a:t>
            </a:r>
          </a:p>
        </p:txBody>
      </p:sp>
    </p:spTree>
    <p:extLst>
      <p:ext uri="{BB962C8B-B14F-4D97-AF65-F5344CB8AC3E}">
        <p14:creationId xmlns:p14="http://schemas.microsoft.com/office/powerpoint/2010/main" val="13731634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821668"/>
            <a:ext cx="426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Ag</a:t>
            </a:r>
          </a:p>
        </p:txBody>
      </p:sp>
      <p:cxnSp>
        <p:nvCxnSpPr>
          <p:cNvPr id="40" name="Connecteur droit avec flèche 39"/>
          <p:cNvCxnSpPr>
            <a:endCxn id="37" idx="4"/>
          </p:cNvCxnSpPr>
          <p:nvPr/>
        </p:nvCxnSpPr>
        <p:spPr>
          <a:xfrm flipH="1" flipV="1">
            <a:off x="5814060" y="3429000"/>
            <a:ext cx="74455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FDC</a:t>
            </a: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1518868" y="1676400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Β λεμφοκυττάρων</a:t>
            </a:r>
            <a:endParaRPr lang="fr-CH" dirty="0"/>
          </a:p>
        </p:txBody>
      </p:sp>
      <p:sp>
        <p:nvSpPr>
          <p:cNvPr id="39" name="ZoneTexte 38"/>
          <p:cNvSpPr txBox="1"/>
          <p:nvPr/>
        </p:nvSpPr>
        <p:spPr>
          <a:xfrm>
            <a:off x="7229758" y="1447800"/>
            <a:ext cx="19142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Διαλυτά αντιγόνα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4267201"/>
            <a:ext cx="415377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251" y="2057400"/>
            <a:ext cx="32765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ZoneTexte 49"/>
          <p:cNvSpPr txBox="1"/>
          <p:nvPr/>
        </p:nvSpPr>
        <p:spPr>
          <a:xfrm>
            <a:off x="1524000" y="205740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2.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118</a:t>
            </a:fld>
            <a:endParaRPr lang="en-US"/>
          </a:p>
        </p:txBody>
      </p:sp>
      <p:cxnSp>
        <p:nvCxnSpPr>
          <p:cNvPr id="47" name="Connecteur droit 46"/>
          <p:cNvCxnSpPr/>
          <p:nvPr/>
        </p:nvCxnSpPr>
        <p:spPr>
          <a:xfrm flipH="1">
            <a:off x="381000" y="4597400"/>
            <a:ext cx="1447800" cy="127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H="1" flipV="1">
            <a:off x="228600" y="5562600"/>
            <a:ext cx="1600200" cy="685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821668"/>
            <a:ext cx="426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Ag</a:t>
            </a:r>
          </a:p>
        </p:txBody>
      </p:sp>
      <p:cxnSp>
        <p:nvCxnSpPr>
          <p:cNvPr id="40" name="Connecteur droit avec flèche 39"/>
          <p:cNvCxnSpPr>
            <a:endCxn id="37" idx="4"/>
          </p:cNvCxnSpPr>
          <p:nvPr/>
        </p:nvCxnSpPr>
        <p:spPr>
          <a:xfrm flipH="1" flipV="1">
            <a:off x="5814060" y="3429000"/>
            <a:ext cx="74455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FDC</a:t>
            </a: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1518868" y="1676400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Β λεμφοκυττάρων</a:t>
            </a:r>
            <a:endParaRPr lang="fr-CH" dirty="0"/>
          </a:p>
        </p:txBody>
      </p:sp>
      <p:sp>
        <p:nvSpPr>
          <p:cNvPr id="39" name="ZoneTexte 38"/>
          <p:cNvSpPr txBox="1"/>
          <p:nvPr/>
        </p:nvSpPr>
        <p:spPr>
          <a:xfrm>
            <a:off x="7229758" y="1447800"/>
            <a:ext cx="19142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Διαλυτά αντιγόνα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4267201"/>
            <a:ext cx="415377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251" y="2057400"/>
            <a:ext cx="32765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ZoneTexte 46"/>
          <p:cNvSpPr txBox="1"/>
          <p:nvPr/>
        </p:nvSpPr>
        <p:spPr>
          <a:xfrm>
            <a:off x="2850798" y="6397823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</a:p>
        </p:txBody>
      </p:sp>
      <p:cxnSp>
        <p:nvCxnSpPr>
          <p:cNvPr id="49" name="Connecteur droit avec flèche 48"/>
          <p:cNvCxnSpPr/>
          <p:nvPr/>
        </p:nvCxnSpPr>
        <p:spPr>
          <a:xfrm>
            <a:off x="3657600" y="6172200"/>
            <a:ext cx="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1524000" y="205740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2.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67000" y="4572000"/>
            <a:ext cx="457200" cy="533400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2" name="Rectangle 51"/>
          <p:cNvSpPr/>
          <p:nvPr/>
        </p:nvSpPr>
        <p:spPr>
          <a:xfrm>
            <a:off x="3352800" y="5562600"/>
            <a:ext cx="762000" cy="609600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3" name="Rectangle 52"/>
          <p:cNvSpPr/>
          <p:nvPr/>
        </p:nvSpPr>
        <p:spPr>
          <a:xfrm>
            <a:off x="3352800" y="4953000"/>
            <a:ext cx="762000" cy="609600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119</a:t>
            </a:fld>
            <a:endParaRPr lang="en-US"/>
          </a:p>
        </p:txBody>
      </p:sp>
      <p:cxnSp>
        <p:nvCxnSpPr>
          <p:cNvPr id="51" name="Connecteur droit 50"/>
          <p:cNvCxnSpPr/>
          <p:nvPr/>
        </p:nvCxnSpPr>
        <p:spPr>
          <a:xfrm flipH="1">
            <a:off x="381000" y="4597400"/>
            <a:ext cx="1447800" cy="127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H="1" flipV="1">
            <a:off x="228600" y="5562600"/>
            <a:ext cx="1600200" cy="685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5" name="ZoneTexte 4"/>
          <p:cNvSpPr txBox="1"/>
          <p:nvPr/>
        </p:nvSpPr>
        <p:spPr>
          <a:xfrm>
            <a:off x="2546584" y="4234934"/>
            <a:ext cx="194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00"/>
                </a:solidFill>
              </a:rPr>
              <a:t>Β κύτταρα μνήμης</a:t>
            </a:r>
            <a:endParaRPr lang="fr-CH" b="1" dirty="0">
              <a:solidFill>
                <a:srgbClr val="990000"/>
              </a:solidFill>
            </a:endParaRPr>
          </a:p>
        </p:txBody>
      </p:sp>
      <p:sp>
        <p:nvSpPr>
          <p:cNvPr id="56" name="ZoneTexte 16"/>
          <p:cNvSpPr txBox="1"/>
          <p:nvPr/>
        </p:nvSpPr>
        <p:spPr>
          <a:xfrm>
            <a:off x="3062091" y="4627602"/>
            <a:ext cx="197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00"/>
                </a:solidFill>
              </a:rPr>
              <a:t>πλασματοκύτταρα</a:t>
            </a:r>
            <a:endParaRPr lang="fr-CH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76200"/>
            <a:ext cx="6838950" cy="738187"/>
          </a:xfrm>
        </p:spPr>
        <p:txBody>
          <a:bodyPr>
            <a:normAutofit/>
          </a:bodyPr>
          <a:lstStyle/>
          <a:p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Ουδετερόφιλα πολυμορφοπύρηνα </a:t>
            </a: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914400"/>
            <a:ext cx="7993062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Ιδιαίτερα δραστικά φαγοκύτταρα στην ενεργοποιημένη μορφή (εκτελεστές) με μικρή διάρκεια ζωής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Παράγουν και απελευθερώνουν ισχυρές δραστικές ουσίες  </a:t>
            </a:r>
            <a:r>
              <a:rPr kumimoji="0" lang="el-GR" alt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(λυσοσωματικά ένζυμα, ρίζες οξυγόνου)</a:t>
            </a:r>
            <a:r>
              <a:rPr kumimoji="0" lang="el-GR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και κυτταροκίνες  όπως ΤΝ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el-GR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ναγνώριση βλαπτικών παραγόντων μέσω  υποδοχέων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PRR (pattern recognition receptors)</a:t>
            </a:r>
            <a:r>
              <a:rPr kumimoji="0" lang="el-GR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l-GR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Σημαντικότεροι οι υποδοχείς  τύπου 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Toll </a:t>
            </a:r>
            <a:r>
              <a:rPr kumimoji="0" lang="el-GR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l-GR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Τ</a:t>
            </a:r>
            <a:r>
              <a:rPr kumimoji="0" lang="en-US" alt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LR)</a:t>
            </a:r>
            <a:endParaRPr kumimoji="0" lang="el-GR" alt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899" y="3200400"/>
            <a:ext cx="715470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0335" y="3200400"/>
            <a:ext cx="180366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821668"/>
            <a:ext cx="426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Ag</a:t>
            </a:r>
          </a:p>
        </p:txBody>
      </p:sp>
      <p:cxnSp>
        <p:nvCxnSpPr>
          <p:cNvPr id="40" name="Connecteur droit avec flèche 39"/>
          <p:cNvCxnSpPr>
            <a:endCxn id="37" idx="4"/>
          </p:cNvCxnSpPr>
          <p:nvPr/>
        </p:nvCxnSpPr>
        <p:spPr>
          <a:xfrm flipH="1" flipV="1">
            <a:off x="5814060" y="3429000"/>
            <a:ext cx="74455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FDC</a:t>
            </a: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14600"/>
            <a:ext cx="495776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1044766" y="5235766"/>
            <a:ext cx="6096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0" name="Rectangle 49"/>
          <p:cNvSpPr/>
          <p:nvPr/>
        </p:nvSpPr>
        <p:spPr>
          <a:xfrm>
            <a:off x="1088834" y="5573617"/>
            <a:ext cx="609600" cy="304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rgbClr val="FFC000"/>
              </a:solidFill>
            </a:endParaRPr>
          </a:p>
        </p:txBody>
      </p:sp>
      <p:cxnSp>
        <p:nvCxnSpPr>
          <p:cNvPr id="51" name="Straight Connector 28"/>
          <p:cNvCxnSpPr/>
          <p:nvPr/>
        </p:nvCxnSpPr>
        <p:spPr>
          <a:xfrm>
            <a:off x="5029200" y="2514600"/>
            <a:ext cx="99060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30"/>
          <p:cNvCxnSpPr/>
          <p:nvPr/>
        </p:nvCxnSpPr>
        <p:spPr>
          <a:xfrm rot="5400000">
            <a:off x="4533900" y="4152900"/>
            <a:ext cx="2286000" cy="1295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120</a:t>
            </a:fld>
            <a:endParaRPr lang="en-US"/>
          </a:p>
        </p:txBody>
      </p:sp>
      <p:sp>
        <p:nvSpPr>
          <p:cNvPr id="56" name="ZoneTexte 55"/>
          <p:cNvSpPr txBox="1"/>
          <p:nvPr/>
        </p:nvSpPr>
        <p:spPr>
          <a:xfrm>
            <a:off x="1874" y="2123123"/>
            <a:ext cx="525592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Σημαντικές διαδικασίες εντός των βλαστικών κέντρων</a:t>
            </a:r>
            <a:endParaRPr lang="fr-CH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821668"/>
            <a:ext cx="426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Ag</a:t>
            </a:r>
          </a:p>
        </p:txBody>
      </p:sp>
      <p:cxnSp>
        <p:nvCxnSpPr>
          <p:cNvPr id="40" name="Connecteur droit avec flèche 39"/>
          <p:cNvCxnSpPr>
            <a:endCxn id="37" idx="4"/>
          </p:cNvCxnSpPr>
          <p:nvPr/>
        </p:nvCxnSpPr>
        <p:spPr>
          <a:xfrm flipH="1" flipV="1">
            <a:off x="5814060" y="3429000"/>
            <a:ext cx="74455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FDC</a:t>
            </a: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14600"/>
            <a:ext cx="495776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479234" y="2590800"/>
            <a:ext cx="16002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9" name="Rectangle 48"/>
          <p:cNvSpPr/>
          <p:nvPr/>
        </p:nvSpPr>
        <p:spPr>
          <a:xfrm>
            <a:off x="1044766" y="5235766"/>
            <a:ext cx="6096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0" name="Rectangle 49"/>
          <p:cNvSpPr/>
          <p:nvPr/>
        </p:nvSpPr>
        <p:spPr>
          <a:xfrm>
            <a:off x="1088834" y="5573617"/>
            <a:ext cx="609600" cy="304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rgbClr val="FFC000"/>
              </a:solidFill>
            </a:endParaRPr>
          </a:p>
        </p:txBody>
      </p:sp>
      <p:cxnSp>
        <p:nvCxnSpPr>
          <p:cNvPr id="51" name="Straight Connector 28"/>
          <p:cNvCxnSpPr/>
          <p:nvPr/>
        </p:nvCxnSpPr>
        <p:spPr>
          <a:xfrm>
            <a:off x="5029200" y="2514600"/>
            <a:ext cx="99060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30"/>
          <p:cNvCxnSpPr/>
          <p:nvPr/>
        </p:nvCxnSpPr>
        <p:spPr>
          <a:xfrm rot="5400000">
            <a:off x="4533900" y="4152900"/>
            <a:ext cx="2286000" cy="1295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>
            <a:off x="0" y="6172200"/>
            <a:ext cx="381816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00"/>
                </a:solidFill>
              </a:rPr>
              <a:t>Βελτίωση της χημικής συγγένειας της </a:t>
            </a:r>
          </a:p>
          <a:p>
            <a:r>
              <a:rPr lang="el-GR" b="1" dirty="0">
                <a:solidFill>
                  <a:srgbClr val="990000"/>
                </a:solidFill>
              </a:rPr>
              <a:t>ανοσοσφαιρίνης προς το αντιγόνο</a:t>
            </a:r>
            <a:endParaRPr lang="fr-CH" b="1" dirty="0">
              <a:solidFill>
                <a:srgbClr val="990000"/>
              </a:solidFill>
            </a:endParaRPr>
          </a:p>
        </p:txBody>
      </p:sp>
      <p:sp>
        <p:nvSpPr>
          <p:cNvPr id="55" name="Flèche vers le bas 54"/>
          <p:cNvSpPr/>
          <p:nvPr/>
        </p:nvSpPr>
        <p:spPr>
          <a:xfrm>
            <a:off x="685800" y="5715000"/>
            <a:ext cx="304800" cy="533400"/>
          </a:xfrm>
          <a:prstGeom prst="downArrow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56" name="ZoneTexte 55"/>
          <p:cNvSpPr txBox="1"/>
          <p:nvPr/>
        </p:nvSpPr>
        <p:spPr>
          <a:xfrm>
            <a:off x="1874" y="2123123"/>
            <a:ext cx="525592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Σημαντικές διαδικασίες εντός των βλαστικών κέντρων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6221293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821668"/>
            <a:ext cx="426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Ag</a:t>
            </a:r>
          </a:p>
        </p:txBody>
      </p:sp>
      <p:cxnSp>
        <p:nvCxnSpPr>
          <p:cNvPr id="40" name="Connecteur droit avec flèche 39"/>
          <p:cNvCxnSpPr>
            <a:endCxn id="37" idx="4"/>
          </p:cNvCxnSpPr>
          <p:nvPr/>
        </p:nvCxnSpPr>
        <p:spPr>
          <a:xfrm flipH="1" flipV="1">
            <a:off x="5814060" y="3429000"/>
            <a:ext cx="74455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FDC</a:t>
            </a: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14600"/>
            <a:ext cx="495776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2590800" y="2590800"/>
            <a:ext cx="1905000" cy="304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rgbClr val="FFC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44766" y="5235766"/>
            <a:ext cx="6096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0" name="Rectangle 49"/>
          <p:cNvSpPr/>
          <p:nvPr/>
        </p:nvSpPr>
        <p:spPr>
          <a:xfrm>
            <a:off x="1088834" y="5573617"/>
            <a:ext cx="609600" cy="304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rgbClr val="FFC000"/>
              </a:solidFill>
            </a:endParaRPr>
          </a:p>
        </p:txBody>
      </p:sp>
      <p:cxnSp>
        <p:nvCxnSpPr>
          <p:cNvPr id="51" name="Straight Connector 28"/>
          <p:cNvCxnSpPr/>
          <p:nvPr/>
        </p:nvCxnSpPr>
        <p:spPr>
          <a:xfrm>
            <a:off x="5029200" y="2514600"/>
            <a:ext cx="99060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30"/>
          <p:cNvCxnSpPr/>
          <p:nvPr/>
        </p:nvCxnSpPr>
        <p:spPr>
          <a:xfrm rot="5400000">
            <a:off x="4533900" y="4152900"/>
            <a:ext cx="2286000" cy="1295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048000"/>
            <a:ext cx="8001000" cy="269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Connecteur droit 56"/>
          <p:cNvCxnSpPr/>
          <p:nvPr/>
        </p:nvCxnSpPr>
        <p:spPr>
          <a:xfrm flipH="1">
            <a:off x="228600" y="2895600"/>
            <a:ext cx="2362200" cy="1524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>
            <a:off x="4495800" y="2895600"/>
            <a:ext cx="3657600" cy="18256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5715000"/>
            <a:ext cx="6911889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ZoneTexte 53"/>
          <p:cNvSpPr txBox="1"/>
          <p:nvPr/>
        </p:nvSpPr>
        <p:spPr>
          <a:xfrm>
            <a:off x="1044766" y="6440495"/>
            <a:ext cx="34155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B050"/>
                </a:solidFill>
              </a:rPr>
              <a:t>2. Αλλαγή της λειτουργίας του </a:t>
            </a:r>
            <a:r>
              <a:rPr lang="fr-CH" b="1" dirty="0">
                <a:solidFill>
                  <a:srgbClr val="00B050"/>
                </a:solidFill>
              </a:rPr>
              <a:t>Ab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53" name="ZoneTexte 52"/>
          <p:cNvSpPr txBox="1"/>
          <p:nvPr/>
        </p:nvSpPr>
        <p:spPr>
          <a:xfrm>
            <a:off x="1874" y="2123123"/>
            <a:ext cx="525592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Σημαντικές διαδικασίες εντός των βλαστικών κέντρων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614532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12" y="999900"/>
            <a:ext cx="6141376" cy="55533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2" y="3962400"/>
            <a:ext cx="1464800" cy="226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919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01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6402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85800" y="2514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h0</a:t>
            </a:r>
          </a:p>
        </p:txBody>
      </p:sp>
      <p:sp>
        <p:nvSpPr>
          <p:cNvPr id="32" name="Oval 31"/>
          <p:cNvSpPr/>
          <p:nvPr/>
        </p:nvSpPr>
        <p:spPr>
          <a:xfrm>
            <a:off x="1371600" y="2895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h2</a:t>
            </a:r>
          </a:p>
        </p:txBody>
      </p:sp>
      <p:sp>
        <p:nvSpPr>
          <p:cNvPr id="33" name="Oval 32"/>
          <p:cNvSpPr/>
          <p:nvPr/>
        </p:nvSpPr>
        <p:spPr>
          <a:xfrm>
            <a:off x="1371600" y="2133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09800" y="2133600"/>
            <a:ext cx="914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IL2</a:t>
            </a:r>
          </a:p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IFN-</a:t>
            </a:r>
            <a:r>
              <a:rPr lang="el-GR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γ</a:t>
            </a:r>
          </a:p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TNF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09800" y="2895600"/>
            <a:ext cx="914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IL-4</a:t>
            </a:r>
          </a:p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IL-5</a:t>
            </a:r>
            <a:endParaRPr lang="el-GR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IL-10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3352800" y="2286000"/>
            <a:ext cx="304800" cy="304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352800" y="3048000"/>
            <a:ext cx="304800" cy="304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33800" y="22098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IgG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33800" y="29718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IgE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41" name="ZoneTexte 40"/>
          <p:cNvSpPr txBox="1"/>
          <p:nvPr/>
        </p:nvSpPr>
        <p:spPr>
          <a:xfrm>
            <a:off x="457200" y="3733800"/>
            <a:ext cx="437626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CH" dirty="0"/>
              <a:t>Class-</a:t>
            </a:r>
            <a:r>
              <a:rPr lang="fr-CH" dirty="0" err="1"/>
              <a:t>switch</a:t>
            </a:r>
            <a:r>
              <a:rPr lang="fr-CH" dirty="0"/>
              <a:t> </a:t>
            </a:r>
            <a:r>
              <a:rPr lang="fr-CH" dirty="0" err="1"/>
              <a:t>recombination</a:t>
            </a:r>
            <a:r>
              <a:rPr lang="fr-CH" dirty="0"/>
              <a:t>=</a:t>
            </a:r>
          </a:p>
          <a:p>
            <a:pPr algn="ctr"/>
            <a:r>
              <a:rPr lang="el-GR" dirty="0"/>
              <a:t>μεταστροφή της τάξης των ανοσοσφαιρινών</a:t>
            </a:r>
            <a:endParaRPr lang="fr-CH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"/>
            <a:ext cx="5200650" cy="587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000" y="3733800"/>
            <a:ext cx="3251200" cy="24384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509990" y="5864423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CD21(+) FDCs</a:t>
            </a:r>
          </a:p>
        </p:txBody>
      </p:sp>
      <p:pic>
        <p:nvPicPr>
          <p:cNvPr id="5" name="Picture 6" descr="C:\Documents and Settings\PGFoukas\Desktop\EDUCATION\P.G.FOUKAS\GERMINAL CENTERS\PHOTOS\Germinal center Ki67-CD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664200" y="533400"/>
            <a:ext cx="3149600" cy="23622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15000" y="2511623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CD20/Ki67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4343400" cy="414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Documents and Settings\PGFoukas\Desktop\EDUCATION\P.G.FOUKAS\GERMINAL CENTERS\PHOTOS\Germinal center tingible body macroph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57200"/>
            <a:ext cx="2641600" cy="19812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Documents and Settings\PGFoukas\Desktop\EDUCATION\P.G.FOUKAS\GERMINAL CENTERS\PHOTOS\Germinal center CD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590800"/>
            <a:ext cx="2641600" cy="19812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19800" y="4188023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CD68</a:t>
            </a:r>
          </a:p>
        </p:txBody>
      </p:sp>
      <p:pic>
        <p:nvPicPr>
          <p:cNvPr id="6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762500"/>
            <a:ext cx="2590800" cy="19431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62000" y="632460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pic>
        <p:nvPicPr>
          <p:cNvPr id="9" name="Picture 4" descr="C:\Documents and Settings\PGFoukas\Desktop\EDUCATION\P.G.FOUKAS\GERMINAL CENTERS\PHOTOS\Germinal center CD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4781550"/>
            <a:ext cx="2565400" cy="192405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410200" y="632460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CD57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876800" y="4191000"/>
            <a:ext cx="1905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3200400" y="4343400"/>
            <a:ext cx="3581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781800" y="4800600"/>
            <a:ext cx="20560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</a:rPr>
              <a:t>Φαγοκυττάρωση των</a:t>
            </a:r>
          </a:p>
          <a:p>
            <a:r>
              <a:rPr lang="el-GR" sz="1400" b="1" dirty="0">
                <a:solidFill>
                  <a:srgbClr val="C00000"/>
                </a:solidFill>
              </a:rPr>
              <a:t>αποπτωτικών σωματίων </a:t>
            </a:r>
          </a:p>
          <a:p>
            <a:r>
              <a:rPr lang="el-GR" sz="1400" b="1" dirty="0">
                <a:solidFill>
                  <a:srgbClr val="C00000"/>
                </a:solidFill>
              </a:rPr>
              <a:t>από μακροφάγα</a:t>
            </a:r>
            <a:endParaRPr lang="fr-CH" sz="1400" b="1" dirty="0">
              <a:solidFill>
                <a:srgbClr val="C00000"/>
              </a:solidFill>
            </a:endParaRPr>
          </a:p>
        </p:txBody>
      </p:sp>
      <p:sp>
        <p:nvSpPr>
          <p:cNvPr id="17" name="Flèche vers le bas 16"/>
          <p:cNvSpPr/>
          <p:nvPr/>
        </p:nvSpPr>
        <p:spPr>
          <a:xfrm>
            <a:off x="7543800" y="5562600"/>
            <a:ext cx="152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ZoneTexte 17"/>
          <p:cNvSpPr txBox="1"/>
          <p:nvPr/>
        </p:nvSpPr>
        <p:spPr>
          <a:xfrm>
            <a:off x="6248400" y="5943600"/>
            <a:ext cx="2629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chemeClr val="tx2"/>
                </a:solidFill>
              </a:rPr>
              <a:t>Εικόνα δίκην έναστρου ουρανού</a:t>
            </a:r>
          </a:p>
          <a:p>
            <a:pPr algn="ctr"/>
            <a:r>
              <a:rPr lang="fr-CH" sz="1400" b="1" dirty="0" err="1">
                <a:solidFill>
                  <a:schemeClr val="tx2"/>
                </a:solidFill>
              </a:rPr>
              <a:t>Starry</a:t>
            </a:r>
            <a:r>
              <a:rPr lang="fr-CH" sz="1400" b="1" dirty="0">
                <a:solidFill>
                  <a:schemeClr val="tx2"/>
                </a:solidFill>
              </a:rPr>
              <a:t> </a:t>
            </a:r>
            <a:r>
              <a:rPr lang="fr-CH" sz="1400" b="1" dirty="0" err="1">
                <a:solidFill>
                  <a:schemeClr val="tx2"/>
                </a:solidFill>
              </a:rPr>
              <a:t>sky</a:t>
            </a:r>
            <a:endParaRPr lang="fr-CH" sz="1400" b="1" dirty="0">
              <a:solidFill>
                <a:schemeClr val="tx2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127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2672"/>
            <a:ext cx="5827776" cy="677594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066" y="42672"/>
            <a:ext cx="3531869" cy="7955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410" y="1066800"/>
            <a:ext cx="2295525" cy="2667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153" y="1336548"/>
            <a:ext cx="1657350" cy="2762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830" y="2051844"/>
            <a:ext cx="2628106" cy="2672556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6096000" y="1219200"/>
            <a:ext cx="0" cy="48768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37015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j03008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828800"/>
            <a:ext cx="1814512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905000" y="3573463"/>
            <a:ext cx="2590800" cy="465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B cell lymphomas (~95%)</a:t>
            </a:r>
            <a:endParaRPr lang="el-GR">
              <a:latin typeface="Calibri" pitchFamily="34" charset="0"/>
            </a:endParaRP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5257800" y="3573463"/>
            <a:ext cx="2362200" cy="465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T cell lymphomas (~5%)</a:t>
            </a:r>
            <a:endParaRPr lang="el-GR">
              <a:latin typeface="Calibri" pitchFamily="34" charset="0"/>
            </a:endParaRPr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277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365625"/>
            <a:ext cx="324008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Line 7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143000"/>
            <a:ext cx="8743950" cy="3116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4648200"/>
            <a:ext cx="8422498" cy="1754326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990000"/>
                </a:solidFill>
              </a:rPr>
              <a:t>Σε πειραματόζωα έχει δειχθεί ότι η έγχυση </a:t>
            </a:r>
            <a:r>
              <a:rPr lang="en-GB" dirty="0">
                <a:solidFill>
                  <a:srgbClr val="990000"/>
                </a:solidFill>
              </a:rPr>
              <a:t>IgM </a:t>
            </a:r>
            <a:r>
              <a:rPr lang="el-GR" dirty="0">
                <a:solidFill>
                  <a:srgbClr val="990000"/>
                </a:solidFill>
              </a:rPr>
              <a:t>αντισωμάτων εναντίον αντιγόνου Α</a:t>
            </a:r>
          </a:p>
          <a:p>
            <a:r>
              <a:rPr lang="el-GR" dirty="0">
                <a:solidFill>
                  <a:srgbClr val="990000"/>
                </a:solidFill>
              </a:rPr>
              <a:t>επάγει την παραγωγή αντισωμάτων με την ίδια</a:t>
            </a:r>
            <a:r>
              <a:rPr lang="en-GB" dirty="0">
                <a:solidFill>
                  <a:srgbClr val="990000"/>
                </a:solidFill>
              </a:rPr>
              <a:t> (</a:t>
            </a:r>
            <a:r>
              <a:rPr lang="el-GR" dirty="0">
                <a:solidFill>
                  <a:srgbClr val="990000"/>
                </a:solidFill>
              </a:rPr>
              <a:t>έναντι του αντιγόνου Α</a:t>
            </a:r>
            <a:r>
              <a:rPr lang="en-GB" dirty="0">
                <a:solidFill>
                  <a:srgbClr val="990000"/>
                </a:solidFill>
              </a:rPr>
              <a:t>)</a:t>
            </a:r>
            <a:r>
              <a:rPr lang="el-GR" dirty="0">
                <a:solidFill>
                  <a:srgbClr val="990000"/>
                </a:solidFill>
              </a:rPr>
              <a:t> ειδικότητα, </a:t>
            </a:r>
          </a:p>
          <a:p>
            <a:r>
              <a:rPr lang="el-GR" dirty="0">
                <a:solidFill>
                  <a:srgbClr val="990000"/>
                </a:solidFill>
              </a:rPr>
              <a:t>χωρίς τα πειραματόζωα να έρθουν σε επαφή με το αντιγόνο Α.</a:t>
            </a:r>
          </a:p>
          <a:p>
            <a:pPr marL="342900" indent="-342900">
              <a:buAutoNum type="arabicPeriod"/>
            </a:pPr>
            <a:r>
              <a:rPr lang="el-GR" dirty="0"/>
              <a:t>Εξηγείστε το φαινόμενο</a:t>
            </a:r>
          </a:p>
          <a:p>
            <a:pPr marL="342900" indent="-342900">
              <a:buAutoNum type="arabicPeriod"/>
            </a:pPr>
            <a:r>
              <a:rPr lang="el-GR" dirty="0"/>
              <a:t>Εξηγείστε για ποιό λόγο ο εμβολιασμός θα μπορούσε να έχει κάποιες παρενέργειες</a:t>
            </a:r>
          </a:p>
          <a:p>
            <a:r>
              <a:rPr lang="el-GR" dirty="0"/>
              <a:t>παρόμοιες με την ίδια τη λοίμωξη π.χ. μυοκαρδίτιδα</a:t>
            </a:r>
            <a:endParaRPr lang="fr-CH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04800"/>
            <a:ext cx="1689886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rgbClr val="990000"/>
                </a:solidFill>
              </a:rPr>
              <a:t>ΑΣΚΗΣΗ</a:t>
            </a:r>
            <a:endParaRPr lang="fr-CH" sz="36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4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7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140" y="1123253"/>
            <a:ext cx="5870128" cy="28391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481"/>
            <a:ext cx="3139140" cy="49149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486" y="5410200"/>
            <a:ext cx="1014782" cy="130517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3161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75" y="1371600"/>
            <a:ext cx="1089211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323" y="1371600"/>
            <a:ext cx="1432034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371600"/>
            <a:ext cx="1219200" cy="114370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686800" cy="30480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ΒΑΣΙΚΕΣ ΑΡΧΕΣ ΛΕΙΤΟΥΡΓΙΑΣ ΤΟΥ ΑΝΟΣΙΑΚΟΥ ΣΥΣΤΗΜΑΤΟΣ</a:t>
            </a: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>
                <a:latin typeface="Times New Roman" pitchFamily="18" charset="0"/>
                <a:cs typeface="Times New Roman" pitchFamily="18" charset="0"/>
              </a:rPr>
              <a:t>Α</a:t>
            </a:r>
            <a:endParaRPr lang="fr-CH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CH" sz="1400" i="1" dirty="0">
                <a:latin typeface="Times New Roman" pitchFamily="18" charset="0"/>
                <a:cs typeface="Times New Roman" pitchFamily="18" charset="0"/>
                <a:hlinkClick r:id="rId6"/>
              </a:rPr>
              <a:t>pfoukas@med.uoa.gr</a:t>
            </a:r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2" descr="figure 3-01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72954" y="1371600"/>
            <a:ext cx="1338394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7202" y="1377357"/>
            <a:ext cx="1054398" cy="11512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2" descr="http://www.expertconsultbook.com/expertconsult/b/bbmapAsset?appID=NGE&amp;isbn=978-0-7216-0040-6&amp;eid=4-u1.0-B978-0-7216-0040-6..00008-3..f008-003af-9780721600406&amp;assetType=fu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2231" y="1371600"/>
            <a:ext cx="901065" cy="1143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Picture 1" descr="f002-009-P374163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8096" y="1371601"/>
            <a:ext cx="1277928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2118744" y="4797152"/>
            <a:ext cx="4916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ΕΥΧΑΡΙΣΤΩ</a:t>
            </a:r>
            <a:endParaRPr lang="fr-CH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94652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7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140" y="1123253"/>
            <a:ext cx="5870128" cy="28391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481"/>
            <a:ext cx="3139140" cy="49149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486" y="5410200"/>
            <a:ext cx="1014782" cy="130517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5943600" y="4215186"/>
            <a:ext cx="220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>
                <a:solidFill>
                  <a:srgbClr val="990000"/>
                </a:solidFill>
              </a:rPr>
              <a:t>Inflammation</a:t>
            </a:r>
            <a:endParaRPr lang="el-GR" sz="2800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00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7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7962414" cy="46482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486" y="5410200"/>
            <a:ext cx="1014782" cy="130517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56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Ανοσιακή απάντηση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983" y="1524000"/>
            <a:ext cx="7716617" cy="3613151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3648456" y="838200"/>
            <a:ext cx="9144" cy="3886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4"/>
          <p:cNvSpPr txBox="1"/>
          <p:nvPr/>
        </p:nvSpPr>
        <p:spPr>
          <a:xfrm>
            <a:off x="685800" y="914400"/>
            <a:ext cx="2805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Έμφυτη ή φυσική ανοσία (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Innate)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114800" y="914400"/>
            <a:ext cx="4397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Προσαρμοστική ή ειδική ή επίκτητη</a:t>
            </a:r>
            <a:r>
              <a:rPr lang="fr-CH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ανοσία (</a:t>
            </a:r>
            <a:r>
              <a:rPr lang="fr-CH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1905000"/>
            <a:ext cx="14643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Επιθηλιακοί </a:t>
            </a:r>
          </a:p>
          <a:p>
            <a:r>
              <a:rPr lang="el-GR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φραγμοί</a:t>
            </a:r>
            <a:endParaRPr lang="fr-CH" sz="16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2962870"/>
            <a:ext cx="1537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Φαγοκύτταρα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ΝΚ κύτταρα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Συμπλήρωμα</a:t>
            </a:r>
            <a:endParaRPr lang="fr-CH" sz="16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5152526"/>
            <a:ext cx="1338699" cy="1687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6200" y="1828800"/>
            <a:ext cx="990600" cy="228600"/>
          </a:xfrm>
          <a:prstGeom prst="rect">
            <a:avLst/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5126736" y="3096768"/>
            <a:ext cx="990600" cy="228600"/>
          </a:xfrm>
          <a:prstGeom prst="rect">
            <a:avLst/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4157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56" y="304800"/>
            <a:ext cx="6820944" cy="61007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5152526"/>
            <a:ext cx="1338699" cy="16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46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912" y="76200"/>
            <a:ext cx="4448175" cy="6667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5" y="6661317"/>
            <a:ext cx="3095625" cy="1966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174" y="833924"/>
            <a:ext cx="5534026" cy="57954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4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7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056" y="776288"/>
            <a:ext cx="5525756" cy="60055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486" y="5410200"/>
            <a:ext cx="1014782" cy="130517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1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0"/>
          <a:stretch/>
        </p:blipFill>
        <p:spPr>
          <a:xfrm>
            <a:off x="2667000" y="904875"/>
            <a:ext cx="3843337" cy="572452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287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Ανοσολογική μνήμη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948" y="1292423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Adaptive memory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905000"/>
            <a:ext cx="4495800" cy="30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5400000">
            <a:off x="1790700" y="3848100"/>
            <a:ext cx="4648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95800" y="52578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Memory</a:t>
            </a:r>
            <a:r>
              <a:rPr lang="fr-CH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The property of the </a:t>
            </a:r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adaptive immune system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to respond 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</a:rPr>
              <a:t>more rapidly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with </a:t>
            </a:r>
            <a:r>
              <a:rPr lang="en-US" sz="1400" u="sng" dirty="0">
                <a:latin typeface="Times New Roman" pitchFamily="18" charset="0"/>
                <a:cs typeface="Times New Roman" pitchFamily="18" charset="0"/>
              </a:rPr>
              <a:t>greater magnitude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and</a:t>
            </a:r>
          </a:p>
          <a:p>
            <a:r>
              <a:rPr lang="en-US" sz="1400" u="sng" dirty="0">
                <a:latin typeface="Times New Roman" pitchFamily="18" charset="0"/>
                <a:cs typeface="Times New Roman" pitchFamily="18" charset="0"/>
              </a:rPr>
              <a:t>more effectively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to a repeated exposure to an antigen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compared with the response to the first exposure.</a:t>
            </a:r>
            <a:endParaRPr lang="fr-CH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57200" y="228600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Ανοσολογική μνήμη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11" y="874707"/>
            <a:ext cx="5127689" cy="31638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190976"/>
            <a:ext cx="5267325" cy="26456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57200" y="198438"/>
            <a:ext cx="8229600" cy="563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Προσαρμοστική ή ειδική ανοσιακή απάντηση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14313" y="1219200"/>
            <a:ext cx="8678862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fr-CH" altLang="el-G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Το σύστημα προσαρμοστικής </a:t>
            </a:r>
            <a:r>
              <a:rPr lang="fr-CH" altLang="el-GR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χυμικής  και  κυτταρικής</a:t>
            </a:r>
            <a:r>
              <a:rPr lang="fr-CH" altLang="el-GR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 ανοσίας</a:t>
            </a:r>
            <a:r>
              <a:rPr lang="fr-CH" altLang="el-G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είναι  </a:t>
            </a:r>
            <a:r>
              <a:rPr lang="el-GR" altLang="el-GR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γενετικά προσχεδιασμένο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 για την αναγνώριση</a:t>
            </a:r>
            <a:r>
              <a:rPr lang="fr-CH" altLang="el-G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και τη στοχευμένη  προσβολή του</a:t>
            </a:r>
            <a:r>
              <a:rPr lang="fr-CH" altLang="el-GR" sz="2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κάθε ξένου βλαπτικού παράγοντα</a:t>
            </a:r>
            <a:endParaRPr lang="en-US" altLang="el-GR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l-GR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fr-CH" altLang="el-G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παντάται μόνο στα σπονδυλωτά ζώα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990600"/>
            <a:ext cx="7791255" cy="518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5206855"/>
            <a:ext cx="990600" cy="15566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419600" y="684312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Χυμική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0" y="682823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Κυτταρική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4267200" cy="435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00" y="990600"/>
            <a:ext cx="320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Τύποι 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τάξεις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9334" y="1676400"/>
            <a:ext cx="426466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>
            <a:off x="4648200" y="1066800"/>
            <a:ext cx="0" cy="53340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00" y="304800"/>
            <a:ext cx="320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Τύποι 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τάξεις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783336"/>
            <a:ext cx="77104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200" y="304800"/>
            <a:ext cx="320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Τύποι 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τάξεις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94239"/>
            <a:ext cx="8986837" cy="553036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486" y="5105400"/>
            <a:ext cx="1014782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4" name="Picture 2" descr="figure 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13909"/>
            <a:ext cx="3962400" cy="59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897775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34650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6200" y="99060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2. Δράση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4" name="Picture 2" descr="figure 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13909"/>
            <a:ext cx="3962400" cy="59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897775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34650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6200" y="99060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2. Δράση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90800" y="838200"/>
            <a:ext cx="1295400" cy="5791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ZoneTexte 12"/>
          <p:cNvSpPr txBox="1"/>
          <p:nvPr/>
        </p:nvSpPr>
        <p:spPr>
          <a:xfrm>
            <a:off x="304800" y="2057400"/>
            <a:ext cx="180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Εξουδετέρωση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4" name="Picture 2" descr="figure 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13909"/>
            <a:ext cx="3962400" cy="59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897775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34650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6200" y="99060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2. Δράση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4800" y="205740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Οψωνοποίηση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19251" y="838200"/>
            <a:ext cx="1295400" cy="5791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0"/>
          <a:stretch/>
        </p:blipFill>
        <p:spPr>
          <a:xfrm>
            <a:off x="2667000" y="904875"/>
            <a:ext cx="3843337" cy="572452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238244" y="4858512"/>
            <a:ext cx="647700" cy="152400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4267200" y="3810000"/>
            <a:ext cx="647700" cy="381000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Rectangle 7"/>
          <p:cNvSpPr/>
          <p:nvPr/>
        </p:nvSpPr>
        <p:spPr>
          <a:xfrm>
            <a:off x="4038600" y="3115056"/>
            <a:ext cx="1066800" cy="286512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05524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4" name="Picture 2" descr="figure 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813909"/>
            <a:ext cx="3962400" cy="59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897775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234650" y="685800"/>
            <a:ext cx="0" cy="6172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6200" y="99060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2. Δράση αντισωμάτων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88788" y="152400"/>
            <a:ext cx="2150012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ΧΥΜΙΚΗ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4800" y="2057400"/>
            <a:ext cx="1976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Ενεργοποίηση</a:t>
            </a:r>
          </a:p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συμπληρώματος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7800" y="838200"/>
            <a:ext cx="1295400" cy="5791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451600" cy="419100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Συμπλήρωμα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143000"/>
            <a:ext cx="8393112" cy="4929187"/>
          </a:xfrm>
        </p:spPr>
        <p:txBody>
          <a:bodyPr>
            <a:normAutofit/>
          </a:bodyPr>
          <a:lstStyle/>
          <a:p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Το  σύστημα  του  συμπληρώματος  δρα  με  μεγάλη  ταχύτητα</a:t>
            </a:r>
          </a:p>
          <a:p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Οι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πρωτείνες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του συστήματος βρίσκονται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σε  υψηλές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πυκνότητες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στο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αίμα και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στους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ιστούς</a:t>
            </a:r>
          </a:p>
          <a:p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Προσβάλλει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εισβολείς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με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περίσσιες  ομάδες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ΟΗ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ή  αμινών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στην επιφάνειά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τους</a:t>
            </a:r>
          </a:p>
          <a:p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Κάθε μη προστατευμένη επιφάνεια αποτελεί στόχο</a:t>
            </a:r>
          </a:p>
          <a:p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Διαφορετικές  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(≥ 4)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οδοί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ενεργοποίησης</a:t>
            </a:r>
          </a:p>
          <a:p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451600" cy="419100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Συμπλήρωμα</a:t>
            </a: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FD380335-0F20-4E03-838A-BDC2C4BDA5A3}"/>
              </a:ext>
            </a:extLst>
          </p:cNvPr>
          <p:cNvSpPr txBox="1">
            <a:spLocks noChangeArrowheads="1"/>
          </p:cNvSpPr>
          <p:nvPr/>
        </p:nvSpPr>
        <p:spPr>
          <a:xfrm>
            <a:off x="352425" y="914400"/>
            <a:ext cx="8715375" cy="4683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el-GR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Ποικίλες λειτουργίες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Κυτταρολυτική  δράση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μέσω  του  συμπλέγματος προσβολής μεμβράνης (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membrane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attack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CH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complex</a:t>
            </a:r>
            <a:r>
              <a:rPr kumimoji="0" lang="fr-CH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MAC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CH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(σύμπλεγμα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5β,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6,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8,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9, το οποίο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δημιουργεί οπές στην κυτταρική μεμβράνη και προκαλεί οσμωτική λυση /υδρόλυση)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Οψωνοποίηση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(διεκολύνει  τη  φαγοκυττάρωση  επικαλύπτοντας   την  επιφάνεια  του  εισβολέα και συνδεόμενο  με  ειδικούς  υποδοχείς  στην  επιφάνεια  των  μακροφάγων /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iC3b receptors )</a:t>
            </a:r>
            <a:r>
              <a:rPr kumimoji="0" lang="el-GR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Χημειοτακτική  δράση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(C3a, C5a)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2000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76200" y="76200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Συμπλήρωμα</a:t>
            </a:r>
            <a:endParaRPr lang="fr-CH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902" y="76200"/>
            <a:ext cx="6321972" cy="62501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029200"/>
            <a:ext cx="894056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03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76200" y="76200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Συμπλήρωμα</a:t>
            </a:r>
            <a:endParaRPr lang="fr-CH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902" y="76200"/>
            <a:ext cx="6321972" cy="625013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2798" y="914400"/>
            <a:ext cx="1619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solidFill>
                  <a:srgbClr val="990000"/>
                </a:solidFill>
              </a:rPr>
              <a:t>Μηχανισμοί</a:t>
            </a:r>
          </a:p>
          <a:p>
            <a:r>
              <a:rPr lang="el-GR" sz="1600" b="1" dirty="0">
                <a:solidFill>
                  <a:srgbClr val="990000"/>
                </a:solidFill>
              </a:rPr>
              <a:t>ενεργοποίησης</a:t>
            </a:r>
          </a:p>
          <a:p>
            <a:r>
              <a:rPr lang="el-GR" sz="1600" b="1" dirty="0">
                <a:solidFill>
                  <a:srgbClr val="990000"/>
                </a:solidFill>
              </a:rPr>
              <a:t>συμπληρώματος</a:t>
            </a:r>
            <a:endParaRPr lang="fr-CH" sz="1600" b="1" dirty="0">
              <a:solidFill>
                <a:srgbClr val="990000"/>
              </a:solidFill>
            </a:endParaRPr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029200"/>
            <a:ext cx="894056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08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76200" y="76200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Συμπλήρωμα</a:t>
            </a:r>
            <a:endParaRPr lang="fr-CH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902" y="76200"/>
            <a:ext cx="6321972" cy="625013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2798" y="914400"/>
            <a:ext cx="1619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solidFill>
                  <a:srgbClr val="990000"/>
                </a:solidFill>
              </a:rPr>
              <a:t>Μηχανισμοί</a:t>
            </a:r>
          </a:p>
          <a:p>
            <a:r>
              <a:rPr lang="el-GR" sz="1600" b="1" dirty="0">
                <a:solidFill>
                  <a:srgbClr val="990000"/>
                </a:solidFill>
              </a:rPr>
              <a:t>ενεργοποίησης</a:t>
            </a:r>
          </a:p>
          <a:p>
            <a:r>
              <a:rPr lang="el-GR" sz="1600" b="1" dirty="0">
                <a:solidFill>
                  <a:srgbClr val="990000"/>
                </a:solidFill>
              </a:rPr>
              <a:t>συμπληρώματος</a:t>
            </a:r>
            <a:endParaRPr lang="fr-CH" sz="1600" b="1" dirty="0">
              <a:solidFill>
                <a:srgbClr val="99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66800" y="3429000"/>
            <a:ext cx="2708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solidFill>
                  <a:srgbClr val="990000"/>
                </a:solidFill>
              </a:rPr>
              <a:t>Σχηματισμός </a:t>
            </a:r>
            <a:r>
              <a:rPr lang="fr-CH" sz="1600" b="1" dirty="0">
                <a:solidFill>
                  <a:srgbClr val="990000"/>
                </a:solidFill>
              </a:rPr>
              <a:t>C3 </a:t>
            </a:r>
            <a:r>
              <a:rPr lang="el-GR" sz="1600" b="1" dirty="0">
                <a:solidFill>
                  <a:srgbClr val="990000"/>
                </a:solidFill>
              </a:rPr>
              <a:t>κονβερτάσης</a:t>
            </a:r>
            <a:endParaRPr lang="fr-CH" sz="1600" b="1" dirty="0">
              <a:solidFill>
                <a:srgbClr val="990000"/>
              </a:solidFill>
            </a:endParaRPr>
          </a:p>
        </p:txBody>
      </p:sp>
      <p:pic>
        <p:nvPicPr>
          <p:cNvPr id="10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029200"/>
            <a:ext cx="894056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84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76200" y="76200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Συμπλήρωμα</a:t>
            </a:r>
            <a:endParaRPr lang="fr-CH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902" y="76200"/>
            <a:ext cx="6321972" cy="625013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2798" y="914400"/>
            <a:ext cx="1619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solidFill>
                  <a:srgbClr val="990000"/>
                </a:solidFill>
              </a:rPr>
              <a:t>Μηχανισμοί</a:t>
            </a:r>
          </a:p>
          <a:p>
            <a:r>
              <a:rPr lang="el-GR" sz="1600" b="1" dirty="0">
                <a:solidFill>
                  <a:srgbClr val="990000"/>
                </a:solidFill>
              </a:rPr>
              <a:t>ενεργοποίησης</a:t>
            </a:r>
          </a:p>
          <a:p>
            <a:r>
              <a:rPr lang="el-GR" sz="1600" b="1" dirty="0">
                <a:solidFill>
                  <a:srgbClr val="990000"/>
                </a:solidFill>
              </a:rPr>
              <a:t>συμπληρώματος</a:t>
            </a:r>
            <a:endParaRPr lang="fr-CH" sz="1600" b="1" dirty="0">
              <a:solidFill>
                <a:srgbClr val="99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66800" y="3429000"/>
            <a:ext cx="2708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solidFill>
                  <a:srgbClr val="990000"/>
                </a:solidFill>
              </a:rPr>
              <a:t>Σχηματισμός </a:t>
            </a:r>
            <a:r>
              <a:rPr lang="fr-CH" sz="1600" b="1" dirty="0">
                <a:solidFill>
                  <a:srgbClr val="990000"/>
                </a:solidFill>
              </a:rPr>
              <a:t>C3 </a:t>
            </a:r>
            <a:r>
              <a:rPr lang="el-GR" sz="1600" b="1" dirty="0">
                <a:solidFill>
                  <a:srgbClr val="990000"/>
                </a:solidFill>
              </a:rPr>
              <a:t>κονβερτάσης</a:t>
            </a:r>
            <a:endParaRPr lang="fr-CH" sz="1600" b="1" dirty="0">
              <a:solidFill>
                <a:srgbClr val="99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98572" y="6248400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solidFill>
                  <a:srgbClr val="990000"/>
                </a:solidFill>
              </a:rPr>
              <a:t>ΦΛΕΓΜΟΝΗ</a:t>
            </a:r>
            <a:endParaRPr lang="fr-CH" sz="1600" b="1" dirty="0">
              <a:solidFill>
                <a:srgbClr val="99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087368" y="6248400"/>
            <a:ext cx="1705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600" b="1" dirty="0">
                <a:solidFill>
                  <a:srgbClr val="990000"/>
                </a:solidFill>
              </a:rPr>
              <a:t>ΟΨΩΝΟΠΟΙΗΣΗ</a:t>
            </a:r>
          </a:p>
          <a:p>
            <a:pPr algn="ctr"/>
            <a:r>
              <a:rPr lang="el-GR" sz="1600" b="1" dirty="0">
                <a:solidFill>
                  <a:srgbClr val="990000"/>
                </a:solidFill>
              </a:rPr>
              <a:t>ΦΑΓΟΚΥΤΤΑΡΩΣΗ</a:t>
            </a:r>
            <a:endParaRPr lang="fr-CH" sz="1600" b="1" dirty="0">
              <a:solidFill>
                <a:srgbClr val="99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120151" y="6248400"/>
            <a:ext cx="1862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>
                <a:solidFill>
                  <a:srgbClr val="990000"/>
                </a:solidFill>
              </a:rPr>
              <a:t>ΛΥΣΗ ΒΑΚΤΗΡΙΔΙΩΝ</a:t>
            </a:r>
            <a:endParaRPr lang="fr-CH" sz="1600" b="1" dirty="0">
              <a:solidFill>
                <a:srgbClr val="990000"/>
              </a:solidFill>
            </a:endParaRPr>
          </a:p>
        </p:txBody>
      </p:sp>
      <p:pic>
        <p:nvPicPr>
          <p:cNvPr id="14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029200"/>
            <a:ext cx="894056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27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76200" y="448270"/>
            <a:ext cx="2911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3.1. Φλεγμονή</a:t>
            </a:r>
          </a:p>
          <a:p>
            <a:pPr lvl="1"/>
            <a:r>
              <a:rPr lang="el-GR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3.2. Λύση βακτηριδίων</a:t>
            </a:r>
            <a:endParaRPr lang="fr-CH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38" y="182880"/>
            <a:ext cx="5910263" cy="625841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6200" y="76200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Συμπλήρωμα</a:t>
            </a:r>
            <a:endParaRPr lang="fr-CH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2400"/>
            <a:ext cx="894056" cy="130517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76200" y="448270"/>
            <a:ext cx="2911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l-GR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3.1. Φλεγμονή</a:t>
            </a:r>
          </a:p>
          <a:p>
            <a:pPr lvl="1"/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3.2. Λύση βακτηριδίων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76200" y="76200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Συμπλήρωμα</a:t>
            </a:r>
            <a:endParaRPr lang="fr-CH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73265"/>
            <a:ext cx="6781800" cy="5475470"/>
          </a:xfrm>
          <a:prstGeom prst="rect">
            <a:avLst/>
          </a:prstGeom>
        </p:spPr>
      </p:pic>
      <p:pic>
        <p:nvPicPr>
          <p:cNvPr id="9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029200"/>
            <a:ext cx="894056" cy="130517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276600" y="152400"/>
            <a:ext cx="2537939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ΚΥΤΤΑΡΙΚΗ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" y="743712"/>
            <a:ext cx="8379924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2 - Θέση περιεχομένου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altLang="el-GR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Ανοσία</a:t>
            </a:r>
            <a:r>
              <a:rPr lang="de-CH" altLang="el-GR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de-CH" altLang="el-GR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Immunity</a:t>
            </a:r>
            <a:r>
              <a:rPr lang="de-CH" altLang="el-G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άνευ νόσου)</a:t>
            </a:r>
            <a:r>
              <a:rPr lang="fr-CH" altLang="el-GR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 είναι η  προστασία </a:t>
            </a:r>
            <a:r>
              <a:rPr lang="fr-CH" altLang="el-GR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άμυνα</a:t>
            </a:r>
            <a:r>
              <a:rPr lang="fr-CH" altLang="el-GR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 του οργανισμού έναντι βλαπτικών παραγόντων κυρίως μικροοργανισμών, η οποία επιτυγχάνεται μέσω του ανοσοποιητικού / ανοσολογικού συστήματος (αμυντικό σύστημα)</a:t>
            </a:r>
            <a:endParaRPr lang="fr-CH" altLang="el-GR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fr-CH" altLang="el-GR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l-GR" altLang="el-GR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Ανοσιακή απάντηση </a:t>
            </a:r>
            <a:r>
              <a:rPr lang="fr-CH" altLang="el-GR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 Immune </a:t>
            </a:r>
            <a:r>
              <a:rPr lang="fr-CH" altLang="el-GR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fr-CH" altLang="el-GR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είναι η συλλογική και συντονισμένη απάντηση του οργανισμού στην εισαγωγή ξένων ουσιών που επιτυγχάνεται μέσω των κυττάρων και των μορίων του ανοσιακού συστήματος</a:t>
            </a:r>
            <a:endParaRPr lang="el-GR" altLang="el-GR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l-GR" altLang="el-GR" sz="24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cxnSp>
        <p:nvCxnSpPr>
          <p:cNvPr id="4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276600" y="152400"/>
            <a:ext cx="2537939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ΚΥΤΤΑΡΙΚΗ ΑΝΟΣΙΑ</a:t>
            </a:r>
            <a:endParaRPr lang="fr-CH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5024" y="1066800"/>
            <a:ext cx="328397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CH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fr-CH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Βοηθητικά </a:t>
            </a:r>
            <a:r>
              <a:rPr lang="fr-CH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(T </a:t>
            </a:r>
            <a:r>
              <a:rPr lang="fr-CH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helper</a:t>
            </a:r>
            <a:r>
              <a:rPr lang="fr-CH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Th)</a:t>
            </a:r>
            <a:endParaRPr lang="el-GR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3" y="2362200"/>
            <a:ext cx="78771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4572" y="838200"/>
            <a:ext cx="128995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762000"/>
          </a:xfrm>
        </p:spPr>
        <p:txBody>
          <a:bodyPr>
            <a:normAutofit/>
          </a:bodyPr>
          <a:lstStyle/>
          <a:p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Αναγνώριση των αντιγόνων από τα Β και Τ λεμφοκύτταρα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762000"/>
          </a:xfrm>
        </p:spPr>
        <p:txBody>
          <a:bodyPr>
            <a:normAutofit/>
          </a:bodyPr>
          <a:lstStyle/>
          <a:p>
            <a:r>
              <a:rPr lang="el-GR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Αναγνώριση των αντιγόνων από τα Β και Τ λεμφοκύτταρα</a:t>
            </a:r>
            <a:endParaRPr lang="en-US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828675"/>
            <a:ext cx="8115300" cy="54959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50976" y="6229290"/>
            <a:ext cx="4601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err="1">
                <a:solidFill>
                  <a:srgbClr val="990000"/>
                </a:solidFill>
              </a:rPr>
              <a:t>Antigen</a:t>
            </a:r>
            <a:r>
              <a:rPr lang="fr-CH" sz="2000" b="1" dirty="0">
                <a:solidFill>
                  <a:srgbClr val="990000"/>
                </a:solidFill>
              </a:rPr>
              <a:t> </a:t>
            </a:r>
            <a:r>
              <a:rPr lang="fr-CH" sz="2000" b="1" dirty="0" err="1">
                <a:solidFill>
                  <a:srgbClr val="990000"/>
                </a:solidFill>
              </a:rPr>
              <a:t>receptors</a:t>
            </a:r>
            <a:r>
              <a:rPr lang="fr-CH" sz="2000" b="1" dirty="0">
                <a:solidFill>
                  <a:srgbClr val="990000"/>
                </a:solidFill>
              </a:rPr>
              <a:t> of mature lymphocytes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48389" y="2297668"/>
            <a:ext cx="199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990000"/>
                </a:solidFill>
              </a:rPr>
              <a:t>T </a:t>
            </a:r>
            <a:r>
              <a:rPr lang="fr-CH" b="1" dirty="0" err="1">
                <a:solidFill>
                  <a:srgbClr val="990000"/>
                </a:solidFill>
              </a:rPr>
              <a:t>cell</a:t>
            </a:r>
            <a:r>
              <a:rPr lang="fr-CH" b="1" dirty="0">
                <a:solidFill>
                  <a:srgbClr val="990000"/>
                </a:solidFill>
              </a:rPr>
              <a:t> </a:t>
            </a:r>
            <a:r>
              <a:rPr lang="fr-CH" b="1" dirty="0" err="1">
                <a:solidFill>
                  <a:srgbClr val="990000"/>
                </a:solidFill>
              </a:rPr>
              <a:t>receptor</a:t>
            </a:r>
            <a:r>
              <a:rPr lang="fr-CH" b="1" dirty="0">
                <a:solidFill>
                  <a:srgbClr val="990000"/>
                </a:solidFill>
              </a:rPr>
              <a:t>, TCR</a:t>
            </a:r>
          </a:p>
        </p:txBody>
      </p:sp>
    </p:spTree>
    <p:extLst>
      <p:ext uri="{BB962C8B-B14F-4D97-AF65-F5344CB8AC3E}">
        <p14:creationId xmlns:p14="http://schemas.microsoft.com/office/powerpoint/2010/main" val="3555270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914400"/>
            <a:ext cx="5431471" cy="45958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410200"/>
            <a:ext cx="7210425" cy="990600"/>
          </a:xfrm>
          <a:prstGeom prst="rect">
            <a:avLst/>
          </a:prstGeom>
        </p:spPr>
      </p:pic>
      <p:pic>
        <p:nvPicPr>
          <p:cNvPr id="11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5029200"/>
            <a:ext cx="894056" cy="130517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811" y="1143000"/>
            <a:ext cx="5281267" cy="45148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8800" y="5334000"/>
            <a:ext cx="457200" cy="323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029200"/>
            <a:ext cx="894056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26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" y="5334000"/>
            <a:ext cx="457200" cy="323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7" y="789941"/>
            <a:ext cx="2186233" cy="44363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80" y="2538906"/>
            <a:ext cx="2255520" cy="429134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859377"/>
            <a:ext cx="6010275" cy="1581150"/>
          </a:xfrm>
          <a:prstGeom prst="rect">
            <a:avLst/>
          </a:prstGeom>
        </p:spPr>
      </p:pic>
      <p:pic>
        <p:nvPicPr>
          <p:cNvPr id="11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5029200"/>
            <a:ext cx="894056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79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" y="5334000"/>
            <a:ext cx="457200" cy="323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1400837"/>
            <a:ext cx="8805863" cy="4085563"/>
          </a:xfrm>
          <a:prstGeom prst="rect">
            <a:avLst/>
          </a:prstGeom>
        </p:spPr>
      </p:pic>
      <p:pic>
        <p:nvPicPr>
          <p:cNvPr id="9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476621"/>
            <a:ext cx="894056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17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" y="5334000"/>
            <a:ext cx="457200" cy="323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" y="1400837"/>
            <a:ext cx="8805863" cy="408556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029200" y="1676400"/>
            <a:ext cx="3657600" cy="11430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53000" y="1905000"/>
            <a:ext cx="1752600" cy="9144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962400" y="1676400"/>
            <a:ext cx="2286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19600" y="1752600"/>
            <a:ext cx="15240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476621"/>
            <a:ext cx="894056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78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" y="5334000"/>
            <a:ext cx="457200" cy="323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08" y="840725"/>
            <a:ext cx="2409192" cy="47482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849869"/>
            <a:ext cx="2294291" cy="316582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1" y="4050792"/>
            <a:ext cx="5410200" cy="189831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-67056" y="78586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1.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-59185" y="35814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2.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820295" y="81967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3.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800600" y="259080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4.</a:t>
            </a:r>
          </a:p>
        </p:txBody>
      </p:sp>
      <p:pic>
        <p:nvPicPr>
          <p:cNvPr id="17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5029200"/>
            <a:ext cx="894056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63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" y="5334000"/>
            <a:ext cx="457200" cy="323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761999"/>
            <a:ext cx="5164180" cy="145015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786384"/>
            <a:ext cx="2438400" cy="1425775"/>
          </a:xfrm>
          <a:prstGeom prst="rect">
            <a:avLst/>
          </a:prstGeom>
        </p:spPr>
      </p:pic>
      <p:pic>
        <p:nvPicPr>
          <p:cNvPr id="12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5029200"/>
            <a:ext cx="894056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3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983" y="1524000"/>
            <a:ext cx="7716617" cy="3613151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3648456" y="838200"/>
            <a:ext cx="9144" cy="3886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4"/>
          <p:cNvSpPr txBox="1"/>
          <p:nvPr/>
        </p:nvSpPr>
        <p:spPr>
          <a:xfrm>
            <a:off x="685800" y="914400"/>
            <a:ext cx="2805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Έμφυτη ή φυσική ανοσία (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Innate)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114800" y="914400"/>
            <a:ext cx="4397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Προσαρμοστική ή ειδική ή επίκτητη</a:t>
            </a:r>
            <a:r>
              <a:rPr lang="fr-CH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ανοσία (</a:t>
            </a:r>
            <a:r>
              <a:rPr lang="fr-CH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5152526"/>
            <a:ext cx="1338699" cy="16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699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" y="5334000"/>
            <a:ext cx="457200" cy="323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" y="761999"/>
            <a:ext cx="5164180" cy="145015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786384"/>
            <a:ext cx="2438400" cy="14257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0" y="2312741"/>
            <a:ext cx="7069180" cy="4468187"/>
          </a:xfrm>
          <a:prstGeom prst="rect">
            <a:avLst/>
          </a:prstGeom>
        </p:spPr>
      </p:pic>
      <p:pic>
        <p:nvPicPr>
          <p:cNvPr id="12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5029200"/>
            <a:ext cx="894056" cy="13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59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" y="5334000"/>
            <a:ext cx="457200" cy="323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84334"/>
            <a:ext cx="7903320" cy="4333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0" y="5906869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/>
              <a:t>https://www.youtube.com/watch?v=DDEuyfKdO_4</a:t>
            </a:r>
          </a:p>
        </p:txBody>
      </p:sp>
    </p:spTree>
    <p:extLst>
      <p:ext uri="{BB962C8B-B14F-4D97-AF65-F5344CB8AC3E}">
        <p14:creationId xmlns:p14="http://schemas.microsoft.com/office/powerpoint/2010/main" val="1296853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- Τίτλος"/>
          <p:cNvSpPr>
            <a:spLocks noGrp="1" noChangeArrowheads="1"/>
          </p:cNvSpPr>
          <p:nvPr>
            <p:ph type="title"/>
          </p:nvPr>
        </p:nvSpPr>
        <p:spPr>
          <a:xfrm>
            <a:off x="1968500" y="152400"/>
            <a:ext cx="4965700" cy="576263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Αντιγόνα</a:t>
            </a:r>
            <a:br>
              <a:rPr lang="el-GR" altLang="el-GR" sz="2800" b="1" dirty="0">
                <a:latin typeface="Times New Roman" pitchFamily="18" charset="0"/>
                <a:cs typeface="Times New Roman" pitchFamily="18" charset="0"/>
              </a:rPr>
            </a:br>
            <a:endParaRPr lang="el-GR" altLang="el-GR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2 - Θέση περιεχομένου"/>
          <p:cNvSpPr>
            <a:spLocks noGrp="1" noChangeArrowheads="1"/>
          </p:cNvSpPr>
          <p:nvPr>
            <p:ph idx="1"/>
          </p:nvPr>
        </p:nvSpPr>
        <p:spPr>
          <a:xfrm>
            <a:off x="250825" y="1066801"/>
            <a:ext cx="8713788" cy="43434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Αναγνωρίζονται από τον οργανισμό ως ξένα  μόρια και πυροδοτούν ειδική ανοσολογική απάντηση</a:t>
            </a:r>
          </a:p>
          <a:p>
            <a:pPr>
              <a:buFontTx/>
              <a:buNone/>
            </a:pPr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α. 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Πλήρες αντιγόνο 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CH" altLang="el-GR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antigen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ανοσογόνο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CH" altLang="el-GR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immunogen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l-GR" altLang="el-GR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β. 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Ατελές αντιγόνο (απτίνη, </a:t>
            </a:r>
            <a:r>
              <a:rPr lang="fr-CH" altLang="el-GR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hapten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): 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χαμηλού μοριακού βάρους μόριο </a:t>
            </a:r>
            <a:r>
              <a:rPr lang="el-GR" altLang="el-GR" sz="2000" i="1" dirty="0">
                <a:latin typeface="Times New Roman" pitchFamily="18" charset="0"/>
                <a:cs typeface="Times New Roman" pitchFamily="18" charset="0"/>
              </a:rPr>
              <a:t>(βραχύ πεπτίδιο ή φαρμακευτική ουσία)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το οποίο</a:t>
            </a:r>
            <a:r>
              <a:rPr lang="el-GR" altLang="el-GR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δρα σαν αντιγόνο 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αναγνωρίζεται από τον υποδοχέα επιφανείας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αλλά για να δράσει σαν ανοσογόνο</a:t>
            </a:r>
            <a:r>
              <a:rPr lang="en-GB" altLang="el-GR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ενεργοποίηση του Β λεμφοκυττάρου</a:t>
            </a:r>
            <a:r>
              <a:rPr lang="en-GB" altLang="el-GR" sz="2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θα πρέπει να προσδεθεί σε κάποιο μακρομόριο 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(carrier,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φορέας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Αυτό συμβαίνει γιατί προκειμένου να ενεργοποιηθεί το Β λεμφοκύτταρο θα πρέπει πολλοί κοντινοί 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BCR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altLang="el-GR" sz="2000" dirty="0">
                <a:latin typeface="Times New Roman" pitchFamily="18" charset="0"/>
                <a:cs typeface="Times New Roman" pitchFamily="18" charset="0"/>
              </a:rPr>
              <a:t>B Cell Receptors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να ενεργοποιηθούν ταυτόχρονα 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(cross-</a:t>
            </a:r>
            <a:r>
              <a:rPr lang="fr-CH" altLang="el-GR" sz="2000" dirty="0" err="1">
                <a:latin typeface="Times New Roman" pitchFamily="18" charset="0"/>
                <a:cs typeface="Times New Roman" pitchFamily="18" charset="0"/>
              </a:rPr>
              <a:t>linking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l-GR" sz="2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- Τίτλος"/>
          <p:cNvSpPr>
            <a:spLocks noGrp="1" noChangeArrowheads="1"/>
          </p:cNvSpPr>
          <p:nvPr>
            <p:ph type="title"/>
          </p:nvPr>
        </p:nvSpPr>
        <p:spPr>
          <a:xfrm>
            <a:off x="1968500" y="152400"/>
            <a:ext cx="4965700" cy="576263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Αντιγόνα</a:t>
            </a:r>
            <a:br>
              <a:rPr lang="el-GR" altLang="el-GR" sz="2800" b="1" dirty="0">
                <a:latin typeface="Times New Roman" pitchFamily="18" charset="0"/>
                <a:cs typeface="Times New Roman" pitchFamily="18" charset="0"/>
              </a:rPr>
            </a:br>
            <a:endParaRPr lang="el-GR" altLang="el-GR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8229"/>
            <a:ext cx="1905000" cy="677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05000"/>
            <a:ext cx="42386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7843" y="5105400"/>
            <a:ext cx="128995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- Τίτλος"/>
          <p:cNvSpPr>
            <a:spLocks noGrp="1" noChangeArrowheads="1"/>
          </p:cNvSpPr>
          <p:nvPr>
            <p:ph type="title"/>
          </p:nvPr>
        </p:nvSpPr>
        <p:spPr>
          <a:xfrm>
            <a:off x="1968500" y="152400"/>
            <a:ext cx="4965700" cy="576263"/>
          </a:xfrm>
        </p:spPr>
        <p:txBody>
          <a:bodyPr>
            <a:noAutofit/>
          </a:bodyPr>
          <a:lstStyle/>
          <a:p>
            <a:r>
              <a:rPr lang="el-GR" altLang="el-G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Αντιγόνα</a:t>
            </a:r>
            <a:br>
              <a:rPr lang="el-GR" altLang="el-GR" sz="2800" b="1" dirty="0">
                <a:latin typeface="Times New Roman" pitchFamily="18" charset="0"/>
                <a:cs typeface="Times New Roman" pitchFamily="18" charset="0"/>
              </a:rPr>
            </a:br>
            <a:endParaRPr lang="el-GR" altLang="el-GR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2 - Θέση περιεχομένου"/>
          <p:cNvSpPr>
            <a:spLocks noGrp="1" noChangeArrowheads="1"/>
          </p:cNvSpPr>
          <p:nvPr>
            <p:ph idx="1"/>
          </p:nvPr>
        </p:nvSpPr>
        <p:spPr>
          <a:xfrm>
            <a:off x="250825" y="1066801"/>
            <a:ext cx="8713788" cy="43434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Αναγνωρίζονται από τον οργανισμό ως ξένα  μόρια και πυροδοτούν μία μη ειδική  και  μία ειδική ανοσολογική απάντηση</a:t>
            </a:r>
          </a:p>
          <a:p>
            <a:pPr>
              <a:buFontTx/>
              <a:buNone/>
            </a:pPr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α. 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Πλήρες αντιγόνο 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CH" altLang="el-GR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antigen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ανοσογόνο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CH" altLang="el-GR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immunogen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l-GR" altLang="el-GR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β. 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Ατελές αντιγόνο (απτίνη, </a:t>
            </a:r>
            <a:r>
              <a:rPr lang="fr-CH" altLang="el-GR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hapten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): 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χαμηλού μοριακού βάρους μόριο </a:t>
            </a:r>
            <a:r>
              <a:rPr lang="el-GR" altLang="el-GR" sz="2000" i="1" dirty="0">
                <a:latin typeface="Times New Roman" pitchFamily="18" charset="0"/>
                <a:cs typeface="Times New Roman" pitchFamily="18" charset="0"/>
              </a:rPr>
              <a:t>(βραχύ πεπτίδιο ή φαρμακευτική ουσία)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το οποίο</a:t>
            </a:r>
            <a:r>
              <a:rPr lang="el-GR" altLang="el-GR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δρα σαν αντιγόνο 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αναγνωρίζεται από τον υποδοχέα επιφανείας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αλλά για να δράσει σαν ανοσογόνο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θα πρέπει να προσδεθεί σε κάποιο μακρομόριο 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(carrier,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φορέας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Αυτό συμβαίνει γιατί προκειμένου να ενεργοποιηθεί το Β λεμφοκύτταρο θα πρέπει πολλοί κοντινοί 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BCR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να ενεργοποιηθούν ταυτόχρονα 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(cross-</a:t>
            </a:r>
            <a:r>
              <a:rPr lang="fr-CH" altLang="el-GR" sz="2000" dirty="0" err="1">
                <a:latin typeface="Times New Roman" pitchFamily="18" charset="0"/>
                <a:cs typeface="Times New Roman" pitchFamily="18" charset="0"/>
              </a:rPr>
              <a:t>linking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l-GR" sz="2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Tx/>
              <a:buNone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γ. 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Επίτοπος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CH" altLang="el-GR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epitope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ή αντιγονικός καθοριστής 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CH" altLang="el-GR" sz="2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determinant</a:t>
            </a:r>
            <a:r>
              <a:rPr lang="fr-CH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περιοχή στο αντιγόνο που συνδέεται με το αντίσωμα (πολύ μικρή περιοχή, 5-7 αμινοξέα)</a:t>
            </a:r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234778" y="152400"/>
            <a:ext cx="624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(BCR,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4800" y="762000"/>
            <a:ext cx="221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Αντιγονικοί επίτοποι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59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1133475"/>
            <a:ext cx="721995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2" y="4038600"/>
            <a:ext cx="171608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234778" y="152400"/>
            <a:ext cx="6431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1. Υποδοχέας Β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(BCR =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αντίσωμα επιφανείας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4800" y="762000"/>
            <a:ext cx="3665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Αναγνωρίζει εξωκυττάρια αντιγόνα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figure 1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82899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057400" y="2209800"/>
            <a:ext cx="6705600" cy="281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11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234778" y="152400"/>
            <a:ext cx="569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2. Υποδοχέας Τ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CR, T </a:t>
            </a:r>
            <a:r>
              <a:rPr lang="fr-CH" b="1" dirty="0" err="1">
                <a:latin typeface="Times New Roman" pitchFamily="18" charset="0"/>
                <a:cs typeface="Times New Roman" pitchFamily="18" charset="0"/>
              </a:rPr>
              <a:t>Cell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4800" y="762000"/>
            <a:ext cx="8828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Αναγνωρίζει ενδοκυττάρια αντιγόνα με την μορφή σπασμένων μικρών πεπτιδίων</a:t>
            </a:r>
          </a:p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τα οποία παρουσιάζονται στην επιφάνεια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των κυττάρων με την βοήθεια των αντιγόνων</a:t>
            </a:r>
          </a:p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ιστοσυμβατότητας 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(MHC 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μόρια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1" name="Picture 1" descr="figure 1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82899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81000" y="2133600"/>
            <a:ext cx="16764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61" y="849869"/>
            <a:ext cx="7263678" cy="561022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402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2. Υποδοχέας Τ λεμφοκυττάρων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CR)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653" y="732524"/>
            <a:ext cx="3653332" cy="45709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653" y="5303518"/>
            <a:ext cx="5424487" cy="15361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3810000"/>
            <a:ext cx="1007179" cy="129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92" y="1427241"/>
            <a:ext cx="2402308" cy="38290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58143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983" y="1524000"/>
            <a:ext cx="7716617" cy="3613151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3648456" y="838200"/>
            <a:ext cx="9144" cy="3886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4"/>
          <p:cNvSpPr txBox="1"/>
          <p:nvPr/>
        </p:nvSpPr>
        <p:spPr>
          <a:xfrm>
            <a:off x="685800" y="914400"/>
            <a:ext cx="2805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Έμφυτη ή φυσική ανοσία (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Innate)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114800" y="914400"/>
            <a:ext cx="4397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Προσαρμοστική ή ειδική ή επίκτητη</a:t>
            </a:r>
            <a:r>
              <a:rPr lang="fr-CH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ανοσία (</a:t>
            </a:r>
            <a:r>
              <a:rPr lang="fr-CH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67000" y="2005265"/>
            <a:ext cx="685800" cy="3569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ZoneTexte 12"/>
          <p:cNvSpPr txBox="1"/>
          <p:nvPr/>
        </p:nvSpPr>
        <p:spPr>
          <a:xfrm>
            <a:off x="0" y="1905000"/>
            <a:ext cx="14643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Επιθηλιακοί </a:t>
            </a:r>
          </a:p>
          <a:p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φραγμοί</a:t>
            </a:r>
            <a:endParaRPr lang="fr-CH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5152526"/>
            <a:ext cx="1338699" cy="16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342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412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Σύγκριση Β και Τ κυτταρικού υποδοχέα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47" y="775653"/>
            <a:ext cx="3536497" cy="55959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724427"/>
            <a:ext cx="2690847" cy="26319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5029200"/>
            <a:ext cx="1007179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530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Αντιγονική παρουσίαση στον Τ κυτταρικό υποδοχέα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9" y="1143000"/>
            <a:ext cx="8945667" cy="43320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5513832"/>
            <a:ext cx="1007179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6603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Αντιγονική παρουσίαση στον Τ κυτταρικό υποδοχέα</a:t>
            </a:r>
          </a:p>
          <a:p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μέσω των μορίων του μείζονος συμπλέγματος ιστοσυμβατότητας </a:t>
            </a:r>
          </a:p>
          <a:p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(=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αντιγόνα ιστισυμβατότητας</a:t>
            </a:r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9" y="1143000"/>
            <a:ext cx="8945667" cy="4332064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3657600" y="3352800"/>
            <a:ext cx="914400" cy="1295400"/>
          </a:xfrm>
          <a:prstGeom prst="ellipse">
            <a:avLst/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5513832"/>
            <a:ext cx="1007179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238" y="692150"/>
            <a:ext cx="8664575" cy="4979988"/>
          </a:xfrm>
        </p:spPr>
        <p:txBody>
          <a:bodyPr>
            <a:normAutofit/>
          </a:bodyPr>
          <a:lstStyle/>
          <a:p>
            <a:pPr algn="just" eaLnBrk="1" hangingPunct="1">
              <a:buFontTx/>
              <a:buNone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l-GR" altLang="el-G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altLang="el-GR" sz="2000" b="1" dirty="0">
                <a:latin typeface="Times New Roman" pitchFamily="18" charset="0"/>
                <a:cs typeface="Times New Roman" pitchFamily="18" charset="0"/>
              </a:rPr>
              <a:t>Ανοσορυθμιστικά αντιγόνα κυτταρικής επιφάνειας</a:t>
            </a:r>
          </a:p>
          <a:p>
            <a:pPr algn="just" eaLnBrk="1" hangingPunct="1">
              <a:buFontTx/>
              <a:buNone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l-GR" altLang="el-GR" sz="20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el-GR" altLang="el-GR" sz="20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Συνώνυμα </a:t>
            </a:r>
            <a:endParaRPr lang="en-US" altLang="el-GR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Αντιγόνα μείζονος συμπλέγματος ιστοσυμβατότητας (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MHC)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Ανθρώπινα λευκυτταρικά αντιγόνα (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HLA)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Αντιγόνα μεταμοσχεύσεων </a:t>
            </a:r>
          </a:p>
          <a:p>
            <a:pPr eaLnBrk="1" hangingPunct="1">
              <a:buFontTx/>
              <a:buNone/>
            </a:pPr>
            <a:endParaRPr lang="el-GR" altLang="el-GR" sz="20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3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-1524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Μόρια  Ιστοσυμβατότητας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-1524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Μόρια  Ιστοσυμβατότητας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762000"/>
            <a:ext cx="8750300" cy="4429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b="1" dirty="0">
                <a:latin typeface="Times New Roman" pitchFamily="18" charset="0"/>
                <a:cs typeface="Times New Roman" pitchFamily="18" charset="0"/>
              </a:rPr>
              <a:t>Βασικοί  συντελεστές  της ειδικής  κυτταρικής ανοσο-αντίδρασης 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μέσω  της  </a:t>
            </a:r>
            <a:r>
              <a:rPr lang="el-GR" altLang="el-G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παρουσίασης   αντιγονικών  πεπτιδίων ως  σύμπλεγμα  στα  Τ  λεμφοκύτταρα</a:t>
            </a:r>
          </a:p>
          <a:p>
            <a:pPr eaLnBrk="1" hangingPunct="1">
              <a:lnSpc>
                <a:spcPct val="90000"/>
              </a:lnSpc>
            </a:pPr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b="1" dirty="0">
                <a:latin typeface="Times New Roman" pitchFamily="18" charset="0"/>
                <a:cs typeface="Times New Roman" pitchFamily="18" charset="0"/>
              </a:rPr>
              <a:t>Ιδιαίτερα  πολυμορφικό σύστημα 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λόγω  μεγάλου αριθμού  εναλλακτικών  γονιδιακών  αλληλιών, ο συνδυασμός των οποίων καθορίζει την  </a:t>
            </a:r>
            <a:r>
              <a:rPr lang="el-GR" altLang="el-G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ιστική  ταυτότητα 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κάθε  ατόμου</a:t>
            </a:r>
            <a:endParaRPr lang="el-GR" altLang="el-GR" sz="2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b="1" dirty="0">
                <a:latin typeface="Times New Roman" pitchFamily="18" charset="0"/>
                <a:cs typeface="Times New Roman" pitchFamily="18" charset="0"/>
              </a:rPr>
              <a:t>Ιδιαίτερα ανοσογόνα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,  υπεύθυνα  για  την απόρριψη αλλομοσχευμάτων </a:t>
            </a:r>
          </a:p>
          <a:p>
            <a:pPr eaLnBrk="1" hangingPunct="1">
              <a:lnSpc>
                <a:spcPct val="90000"/>
              </a:lnSpc>
            </a:pPr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774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-1524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Μόρια  Ιστοσυμβατότητας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762000"/>
            <a:ext cx="8750300" cy="4429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b="1" dirty="0">
                <a:latin typeface="Times New Roman" pitchFamily="18" charset="0"/>
                <a:cs typeface="Times New Roman" pitchFamily="18" charset="0"/>
              </a:rPr>
              <a:t>Βασικοί  συντελεστές  της ειδικής  κυτταρικής ανοσο-αντίδρασης 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μέσω  της  </a:t>
            </a:r>
            <a:r>
              <a:rPr lang="el-GR" altLang="el-G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παρουσίασης   αντιγονικών  πεπτιδίων ως  σύμπλεγμα  στα  Τ  λεμφοκύτταρα</a:t>
            </a:r>
          </a:p>
          <a:p>
            <a:pPr eaLnBrk="1" hangingPunct="1">
              <a:lnSpc>
                <a:spcPct val="90000"/>
              </a:lnSpc>
            </a:pPr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b="1" dirty="0">
                <a:latin typeface="Times New Roman" pitchFamily="18" charset="0"/>
                <a:cs typeface="Times New Roman" pitchFamily="18" charset="0"/>
              </a:rPr>
              <a:t>Ιδιαίτερα  πολυμορφικό σύστημα 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λόγω  μεγάλου αριθμού  εναλλακτικών  γονιδιακών  αλληλιών, ο συνδυασμός των οποίων καθορίζει την  </a:t>
            </a:r>
            <a:r>
              <a:rPr lang="el-GR" altLang="el-G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ιστική  ταυτότητα 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κάθε  ατόμου</a:t>
            </a:r>
            <a:endParaRPr lang="el-GR" altLang="el-GR" sz="2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b="1" dirty="0">
                <a:latin typeface="Times New Roman" pitchFamily="18" charset="0"/>
                <a:cs typeface="Times New Roman" pitchFamily="18" charset="0"/>
              </a:rPr>
              <a:t>Ιδιαίτερα ανοσογόνα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,  υπεύθυνα  για  την απόρριψη αλλομοσχευμάτων </a:t>
            </a:r>
          </a:p>
          <a:p>
            <a:pPr eaLnBrk="1" hangingPunct="1">
              <a:lnSpc>
                <a:spcPct val="90000"/>
              </a:lnSpc>
            </a:pPr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81" y="3943579"/>
            <a:ext cx="4455319" cy="28168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849" y="5126419"/>
            <a:ext cx="2188702" cy="15859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5105400"/>
            <a:ext cx="1007179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7724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Ταξινόμηση των μορίων </a:t>
            </a:r>
            <a:r>
              <a:rPr lang="en-US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HLA</a:t>
            </a:r>
            <a:endParaRPr lang="el-GR" altLang="el-GR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HLA </a:t>
            </a:r>
            <a:r>
              <a:rPr lang="el-GR" altLang="el-G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Τάξης Ι</a:t>
            </a:r>
            <a:r>
              <a:rPr lang="el-GR" altLang="el-G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altLang="el-GR" sz="2000" b="1" dirty="0">
                <a:latin typeface="Times New Roman" pitchFamily="18" charset="0"/>
                <a:cs typeface="Times New Roman" pitchFamily="18" charset="0"/>
              </a:rPr>
              <a:t>υπάρχουν  σε όλα  τα  κύτταρα</a:t>
            </a:r>
            <a:r>
              <a:rPr lang="fr-CH" altLang="el-GR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Παρουσιάζουν  ξένες  προς  τον  οργανισμό  πρωτεΐνες  ενδο-κυττάριας  προέλευσης  </a:t>
            </a:r>
            <a:r>
              <a:rPr lang="el-GR" altLang="el-GR" sz="2000" i="1" dirty="0">
                <a:latin typeface="Times New Roman" pitchFamily="18" charset="0"/>
                <a:cs typeface="Times New Roman" pitchFamily="18" charset="0"/>
              </a:rPr>
              <a:t>(παθολογικές πρωτεΐνες</a:t>
            </a:r>
            <a:r>
              <a:rPr lang="en-US" altLang="el-GR" sz="20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altLang="el-GR" sz="2000" i="1" dirty="0">
                <a:latin typeface="Times New Roman" pitchFamily="18" charset="0"/>
                <a:cs typeface="Times New Roman" pitchFamily="18" charset="0"/>
              </a:rPr>
              <a:t> ιικές πρωτεΐνες και πρωτεΐνες καρκινικών κυττάρων)</a:t>
            </a:r>
          </a:p>
          <a:p>
            <a:pPr eaLnBrk="1" hangingPunct="1">
              <a:buFontTx/>
              <a:buNone/>
            </a:pPr>
            <a:r>
              <a:rPr lang="el-GR" altLang="el-GR" sz="20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l-G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HLA </a:t>
            </a:r>
            <a:r>
              <a:rPr lang="el-GR" altLang="el-G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Τάξης ΙΙ</a:t>
            </a:r>
            <a:r>
              <a:rPr lang="el-GR" altLang="el-G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b="1" dirty="0">
                <a:latin typeface="Times New Roman" pitchFamily="18" charset="0"/>
                <a:cs typeface="Times New Roman" pitchFamily="18" charset="0"/>
              </a:rPr>
              <a:t>υπάρχουν  κυρίως  στα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l-GR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αντιγονοπαρουσιαστικά κύτταρα </a:t>
            </a:r>
            <a:r>
              <a:rPr lang="fr-CH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CH" altLang="el-GR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antigen</a:t>
            </a:r>
            <a:r>
              <a:rPr lang="fr-CH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presenting</a:t>
            </a:r>
            <a:r>
              <a:rPr lang="fr-CH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r>
              <a:rPr lang="fr-CH" alt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altLang="el-GR" sz="2000" b="1" dirty="0">
                <a:latin typeface="Times New Roman" pitchFamily="18" charset="0"/>
                <a:cs typeface="Times New Roman" pitchFamily="18" charset="0"/>
              </a:rPr>
              <a:t>δηλ. στα μακροφάγα,  στα  κύτταρα  </a:t>
            </a:r>
            <a:r>
              <a:rPr lang="en-US" altLang="el-GR" sz="2000" b="1" dirty="0" err="1">
                <a:latin typeface="Times New Roman" pitchFamily="18" charset="0"/>
                <a:cs typeface="Times New Roman" pitchFamily="18" charset="0"/>
              </a:rPr>
              <a:t>Langerhans</a:t>
            </a:r>
            <a:r>
              <a:rPr lang="en-US" altLang="el-GR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b="1" dirty="0">
                <a:latin typeface="Times New Roman" pitchFamily="18" charset="0"/>
                <a:cs typeface="Times New Roman" pitchFamily="18" charset="0"/>
              </a:rPr>
              <a:t>του δέρματος,  στα  διαπλεκόμενα  και  δενδριτικά  κύτταρα  του  λεμφικού ιστού  και  στα  Β λεμφοκύτταρα.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Παρουσιάζουν  κλάσματα  πεπτιδίων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προϊόντα  φαγοκυττάρωσης εξωγενών πρωτεϊνών π.χ.</a:t>
            </a:r>
            <a:r>
              <a:rPr lang="el-GR" altLang="el-GR" sz="2000" i="1" dirty="0">
                <a:latin typeface="Times New Roman" pitchFamily="18" charset="0"/>
                <a:cs typeface="Times New Roman" pitchFamily="18" charset="0"/>
              </a:rPr>
              <a:t> βακτηριακών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l-G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HLA </a:t>
            </a:r>
            <a:r>
              <a:rPr lang="el-GR" altLang="el-GR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Τάξης ΙΙΙ</a:t>
            </a:r>
            <a:r>
              <a:rPr lang="el-GR" altLang="el-GR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συστατικά  συμπληρώματος,  κυτταρ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κίνες (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TNF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α και β), </a:t>
            </a:r>
            <a:r>
              <a:rPr lang="en-US" alt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l-GR" sz="2000" dirty="0">
                <a:latin typeface="Times New Roman" pitchFamily="18" charset="0"/>
                <a:cs typeface="Times New Roman" pitchFamily="18" charset="0"/>
              </a:rPr>
              <a:t>πρωτεΐνες οξείας φάσης.</a:t>
            </a:r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7724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Ιδιότητες των μορίων </a:t>
            </a:r>
            <a:r>
              <a:rPr lang="en-US" altLang="el-GR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HLA</a:t>
            </a:r>
            <a:endParaRPr lang="el-GR" altLang="el-GR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62000"/>
            <a:ext cx="5776912" cy="602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406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425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Δύο τύποι αντιγόνων ιστοσυμβατότητας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38200"/>
            <a:ext cx="7600950" cy="55699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5152526"/>
            <a:ext cx="1338699" cy="1687186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-1524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Μόρια  Ιστοσυμβατότητας</a:t>
            </a:r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5105400"/>
            <a:ext cx="1007179" cy="1295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04" y="906463"/>
            <a:ext cx="754146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1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983" y="1524000"/>
            <a:ext cx="7716617" cy="3613151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3648456" y="838200"/>
            <a:ext cx="9144" cy="38862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4"/>
          <p:cNvSpPr txBox="1"/>
          <p:nvPr/>
        </p:nvSpPr>
        <p:spPr>
          <a:xfrm>
            <a:off x="685800" y="914400"/>
            <a:ext cx="2805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Έμφυτη ή φυσική ανοσία (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Innate)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114800" y="914400"/>
            <a:ext cx="4397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Προσαρμοστική ή ειδική ή επίκτητη</a:t>
            </a:r>
            <a:r>
              <a:rPr lang="fr-CH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ανοσία (</a:t>
            </a:r>
            <a:r>
              <a:rPr lang="fr-CH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adaptive</a:t>
            </a:r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67000" y="2005265"/>
            <a:ext cx="685800" cy="3569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ZoneTexte 12"/>
          <p:cNvSpPr txBox="1"/>
          <p:nvPr/>
        </p:nvSpPr>
        <p:spPr>
          <a:xfrm>
            <a:off x="0" y="1905000"/>
            <a:ext cx="146437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Επιθηλιακοί </a:t>
            </a:r>
          </a:p>
          <a:p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φραγμοί</a:t>
            </a:r>
            <a:endParaRPr lang="fr-CH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0" y="2962870"/>
            <a:ext cx="1537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Φαγοκύτταρα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ΝΚ κύτταρα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Συμπλήρωμα</a:t>
            </a:r>
            <a:endParaRPr lang="fr-CH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5152526"/>
            <a:ext cx="1338699" cy="16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388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186370" name="Picture 2" descr="C:\Documents and Settings\PGFoukas\Desktop\UofATHENS\LESSONS\JANEWAY's IMMUNOBIOLOGY\JPEGs\Chapter 03\figure 3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457200"/>
            <a:ext cx="3613473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71" name="Picture 3" descr="C:\Documents and Settings\PGFoukas\Desktop\UofATHENS\LESSONS\JANEWAY's IMMUNOBIOLOGY\JPEGs\Chapter 03\figure 3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57200"/>
            <a:ext cx="3352800" cy="3029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1714500" y="3238500"/>
            <a:ext cx="5715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78101" y="7620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MHC class 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3901" y="76200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MHC class I</a:t>
            </a:r>
            <a:r>
              <a:rPr lang="el-GR" b="1" dirty="0">
                <a:solidFill>
                  <a:srgbClr val="C00000"/>
                </a:solidFill>
              </a:rPr>
              <a:t>Ι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86372" name="Picture 4" descr="mso12CCF"/>
          <p:cNvPicPr>
            <a:picLocks noChangeAspect="1" noChangeArrowheads="1"/>
          </p:cNvPicPr>
          <p:nvPr/>
        </p:nvPicPr>
        <p:blipFill>
          <a:blip r:embed="rId5" cstate="print"/>
          <a:srcRect l="21132" t="3149" r="55919" b="71304"/>
          <a:stretch>
            <a:fillRect/>
          </a:stretch>
        </p:blipFill>
        <p:spPr bwMode="auto">
          <a:xfrm>
            <a:off x="609600" y="3810000"/>
            <a:ext cx="3048000" cy="187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3" name="Picture 5" descr="mso12CCF"/>
          <p:cNvPicPr>
            <a:picLocks noChangeAspect="1" noChangeArrowheads="1"/>
          </p:cNvPicPr>
          <p:nvPr/>
        </p:nvPicPr>
        <p:blipFill>
          <a:blip r:embed="rId5" cstate="print"/>
          <a:srcRect l="17610" t="60718" r="50612" b="4112"/>
          <a:stretch>
            <a:fillRect/>
          </a:stretch>
        </p:blipFill>
        <p:spPr bwMode="auto">
          <a:xfrm>
            <a:off x="5410199" y="3733800"/>
            <a:ext cx="3429001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186370" name="Picture 2" descr="C:\Documents and Settings\PGFoukas\Desktop\UofATHENS\LESSONS\JANEWAY's IMMUNOBIOLOGY\JPEGs\Chapter 03\figure 3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457200"/>
            <a:ext cx="3613473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71" name="Picture 3" descr="C:\Documents and Settings\PGFoukas\Desktop\UofATHENS\LESSONS\JANEWAY's IMMUNOBIOLOGY\JPEGs\Chapter 03\figure 3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57200"/>
            <a:ext cx="3352800" cy="3029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1714500" y="3238500"/>
            <a:ext cx="5715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78101" y="7620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MHC class 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3901" y="76200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MHC class I</a:t>
            </a:r>
            <a:r>
              <a:rPr lang="el-GR" b="1" dirty="0">
                <a:solidFill>
                  <a:srgbClr val="C00000"/>
                </a:solidFill>
              </a:rPr>
              <a:t>Ι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71600" y="3886200"/>
            <a:ext cx="21421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Ενδογενή αντιγόνα</a:t>
            </a: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r>
              <a:rPr lang="fr-CH" b="1" dirty="0">
                <a:solidFill>
                  <a:schemeClr val="tx2"/>
                </a:solidFill>
              </a:rPr>
              <a:t>CD8+ </a:t>
            </a:r>
            <a:r>
              <a:rPr lang="el-GR" b="1" dirty="0">
                <a:solidFill>
                  <a:schemeClr val="tx2"/>
                </a:solidFill>
              </a:rPr>
              <a:t>κυτταροτοξικά</a:t>
            </a:r>
          </a:p>
          <a:p>
            <a:pPr algn="ctr"/>
            <a:r>
              <a:rPr lang="el-GR" b="1" dirty="0">
                <a:solidFill>
                  <a:schemeClr val="tx2"/>
                </a:solidFill>
              </a:rPr>
              <a:t>Τ λεμφοκύτταρα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77527" y="3886200"/>
            <a:ext cx="19219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Εξωγενή αντιγόνα</a:t>
            </a: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r>
              <a:rPr lang="fr-CH" b="1" dirty="0">
                <a:solidFill>
                  <a:schemeClr val="tx2"/>
                </a:solidFill>
              </a:rPr>
              <a:t>CD</a:t>
            </a:r>
            <a:r>
              <a:rPr lang="el-GR" b="1" dirty="0">
                <a:solidFill>
                  <a:schemeClr val="tx2"/>
                </a:solidFill>
              </a:rPr>
              <a:t>4</a:t>
            </a:r>
            <a:r>
              <a:rPr lang="fr-CH" b="1" dirty="0">
                <a:solidFill>
                  <a:schemeClr val="tx2"/>
                </a:solidFill>
              </a:rPr>
              <a:t>+ </a:t>
            </a:r>
            <a:r>
              <a:rPr lang="el-GR" b="1" dirty="0">
                <a:solidFill>
                  <a:schemeClr val="tx2"/>
                </a:solidFill>
              </a:rPr>
              <a:t>βοηθητικά</a:t>
            </a:r>
          </a:p>
          <a:p>
            <a:pPr algn="ctr"/>
            <a:r>
              <a:rPr lang="el-GR" b="1" dirty="0">
                <a:solidFill>
                  <a:schemeClr val="tx2"/>
                </a:solidFill>
              </a:rPr>
              <a:t>Τ λεμφοκύτταρα</a:t>
            </a:r>
          </a:p>
        </p:txBody>
      </p:sp>
      <p:sp>
        <p:nvSpPr>
          <p:cNvPr id="12" name="Flèche vers le bas 11"/>
          <p:cNvSpPr/>
          <p:nvPr/>
        </p:nvSpPr>
        <p:spPr>
          <a:xfrm>
            <a:off x="2286000" y="434340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Flèche vers le bas 12"/>
          <p:cNvSpPr/>
          <p:nvPr/>
        </p:nvSpPr>
        <p:spPr>
          <a:xfrm>
            <a:off x="6858000" y="434340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3886201" y="197216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90000"/>
                </a:solidFill>
              </a:rPr>
              <a:t>(8-9 aa)</a:t>
            </a:r>
            <a:endParaRPr lang="fr-CH" sz="1200" b="1" dirty="0">
              <a:solidFill>
                <a:srgbClr val="990000"/>
              </a:solidFill>
            </a:endParaRPr>
          </a:p>
        </p:txBody>
      </p:sp>
      <p:sp>
        <p:nvSpPr>
          <p:cNvPr id="15" name="ZoneTexte 16"/>
          <p:cNvSpPr txBox="1"/>
          <p:nvPr/>
        </p:nvSpPr>
        <p:spPr>
          <a:xfrm>
            <a:off x="8392729" y="1833663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90000"/>
                </a:solidFill>
              </a:rPr>
              <a:t>(10-13 aa)</a:t>
            </a:r>
            <a:endParaRPr lang="fr-CH" sz="12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186370" name="Picture 2" descr="C:\Documents and Settings\PGFoukas\Desktop\UofATHENS\LESSONS\JANEWAY's IMMUNOBIOLOGY\JPEGs\Chapter 03\figure 3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457200"/>
            <a:ext cx="3613473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71" name="Picture 3" descr="C:\Documents and Settings\PGFoukas\Desktop\UofATHENS\LESSONS\JANEWAY's IMMUNOBIOLOGY\JPEGs\Chapter 03\figure 3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57200"/>
            <a:ext cx="3352800" cy="3029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1714500" y="3238500"/>
            <a:ext cx="5715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78101" y="7620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MHC class 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3901" y="76200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MHC class I</a:t>
            </a:r>
            <a:r>
              <a:rPr lang="el-GR" b="1" dirty="0">
                <a:solidFill>
                  <a:srgbClr val="C00000"/>
                </a:solidFill>
              </a:rPr>
              <a:t>Ι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71600" y="3886200"/>
            <a:ext cx="21421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Ενδογενή αντιγόνα</a:t>
            </a: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r>
              <a:rPr lang="fr-CH" b="1" dirty="0">
                <a:solidFill>
                  <a:schemeClr val="tx2"/>
                </a:solidFill>
              </a:rPr>
              <a:t>CD8+ </a:t>
            </a:r>
            <a:r>
              <a:rPr lang="el-GR" b="1" dirty="0">
                <a:solidFill>
                  <a:schemeClr val="tx2"/>
                </a:solidFill>
              </a:rPr>
              <a:t>κυτταροτοξικά</a:t>
            </a:r>
          </a:p>
          <a:p>
            <a:pPr algn="ctr"/>
            <a:r>
              <a:rPr lang="el-GR" b="1" dirty="0">
                <a:solidFill>
                  <a:schemeClr val="tx2"/>
                </a:solidFill>
              </a:rPr>
              <a:t>Τ λεμφοκύτταρα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77527" y="3886200"/>
            <a:ext cx="19219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Εξωγενή αντιγόνα</a:t>
            </a: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r>
              <a:rPr lang="fr-CH" b="1" dirty="0">
                <a:solidFill>
                  <a:schemeClr val="tx2"/>
                </a:solidFill>
              </a:rPr>
              <a:t>CD</a:t>
            </a:r>
            <a:r>
              <a:rPr lang="el-GR" b="1" dirty="0">
                <a:solidFill>
                  <a:schemeClr val="tx2"/>
                </a:solidFill>
              </a:rPr>
              <a:t>4</a:t>
            </a:r>
            <a:r>
              <a:rPr lang="fr-CH" b="1" dirty="0">
                <a:solidFill>
                  <a:schemeClr val="tx2"/>
                </a:solidFill>
              </a:rPr>
              <a:t>+ </a:t>
            </a:r>
            <a:r>
              <a:rPr lang="el-GR" b="1" dirty="0">
                <a:solidFill>
                  <a:schemeClr val="tx2"/>
                </a:solidFill>
              </a:rPr>
              <a:t>βοηθητικά</a:t>
            </a:r>
          </a:p>
          <a:p>
            <a:pPr algn="ctr"/>
            <a:r>
              <a:rPr lang="el-GR" b="1" dirty="0">
                <a:solidFill>
                  <a:schemeClr val="tx2"/>
                </a:solidFill>
              </a:rPr>
              <a:t>Τ λεμφοκύτταρα</a:t>
            </a:r>
          </a:p>
        </p:txBody>
      </p:sp>
      <p:sp>
        <p:nvSpPr>
          <p:cNvPr id="12" name="Flèche vers le bas 11"/>
          <p:cNvSpPr/>
          <p:nvPr/>
        </p:nvSpPr>
        <p:spPr>
          <a:xfrm>
            <a:off x="2286000" y="434340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Flèche vers le bas 12"/>
          <p:cNvSpPr/>
          <p:nvPr/>
        </p:nvSpPr>
        <p:spPr>
          <a:xfrm>
            <a:off x="6858000" y="434340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3886201" y="197216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90000"/>
                </a:solidFill>
              </a:rPr>
              <a:t>(8-9 aa)</a:t>
            </a:r>
            <a:endParaRPr lang="fr-CH" sz="1200" b="1" dirty="0">
              <a:solidFill>
                <a:srgbClr val="990000"/>
              </a:solidFill>
            </a:endParaRPr>
          </a:p>
        </p:txBody>
      </p:sp>
      <p:sp>
        <p:nvSpPr>
          <p:cNvPr id="15" name="ZoneTexte 16"/>
          <p:cNvSpPr txBox="1"/>
          <p:nvPr/>
        </p:nvSpPr>
        <p:spPr>
          <a:xfrm>
            <a:off x="8392729" y="1833663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90000"/>
                </a:solidFill>
              </a:rPr>
              <a:t>(10-13 aa)</a:t>
            </a:r>
            <a:endParaRPr lang="fr-CH" sz="1200" b="1" dirty="0">
              <a:solidFill>
                <a:srgbClr val="99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2387" y="5943600"/>
            <a:ext cx="90281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 x 8 = </a:t>
            </a:r>
            <a:r>
              <a:rPr lang="en-GB" b="1" dirty="0"/>
              <a:t>8</a:t>
            </a:r>
            <a:endParaRPr lang="fr-CH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94387" y="5943600"/>
            <a:ext cx="96051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II x 4 = </a:t>
            </a:r>
            <a:r>
              <a:rPr lang="en-GB" b="1" dirty="0"/>
              <a:t>8</a:t>
            </a:r>
            <a:endParaRPr lang="fr-CH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60663" y="6090428"/>
            <a:ext cx="1029449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Rule of 8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24830115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186370" name="Picture 2" descr="C:\Documents and Settings\PGFoukas\Desktop\UofATHENS\LESSONS\JANEWAY's IMMUNOBIOLOGY\JPEGs\Chapter 03\figure 3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457200"/>
            <a:ext cx="3613473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71" name="Picture 3" descr="C:\Documents and Settings\PGFoukas\Desktop\UofATHENS\LESSONS\JANEWAY's IMMUNOBIOLOGY\JPEGs\Chapter 03\figure 3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57200"/>
            <a:ext cx="3352800" cy="3029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/>
          <p:cNvCxnSpPr/>
          <p:nvPr/>
        </p:nvCxnSpPr>
        <p:spPr>
          <a:xfrm rot="5400000">
            <a:off x="1714500" y="3238500"/>
            <a:ext cx="5715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78101" y="76200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MHC class 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3901" y="76200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MHC class I</a:t>
            </a:r>
            <a:r>
              <a:rPr lang="el-GR" b="1" dirty="0">
                <a:solidFill>
                  <a:srgbClr val="C00000"/>
                </a:solidFill>
              </a:rPr>
              <a:t>Ι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71600" y="3886200"/>
            <a:ext cx="21421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Ενδογενή αντιγόνα</a:t>
            </a: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r>
              <a:rPr lang="fr-CH" b="1" dirty="0">
                <a:solidFill>
                  <a:schemeClr val="tx2"/>
                </a:solidFill>
              </a:rPr>
              <a:t>CD8+ </a:t>
            </a:r>
            <a:r>
              <a:rPr lang="el-GR" b="1" dirty="0">
                <a:solidFill>
                  <a:schemeClr val="tx2"/>
                </a:solidFill>
              </a:rPr>
              <a:t>κυτταροτοξικά</a:t>
            </a:r>
          </a:p>
          <a:p>
            <a:pPr algn="ctr"/>
            <a:r>
              <a:rPr lang="el-GR" b="1" dirty="0">
                <a:solidFill>
                  <a:schemeClr val="tx2"/>
                </a:solidFill>
              </a:rPr>
              <a:t>Τ λεμφοκύτταρα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77527" y="3886200"/>
            <a:ext cx="19219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Εξωγενή αντιγόνα</a:t>
            </a: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endParaRPr lang="el-GR" b="1" dirty="0">
              <a:solidFill>
                <a:schemeClr val="tx2"/>
              </a:solidFill>
            </a:endParaRPr>
          </a:p>
          <a:p>
            <a:pPr algn="ctr"/>
            <a:r>
              <a:rPr lang="fr-CH" b="1" dirty="0">
                <a:solidFill>
                  <a:schemeClr val="tx2"/>
                </a:solidFill>
              </a:rPr>
              <a:t>CD</a:t>
            </a:r>
            <a:r>
              <a:rPr lang="el-GR" b="1" dirty="0">
                <a:solidFill>
                  <a:schemeClr val="tx2"/>
                </a:solidFill>
              </a:rPr>
              <a:t>4</a:t>
            </a:r>
            <a:r>
              <a:rPr lang="fr-CH" b="1" dirty="0">
                <a:solidFill>
                  <a:schemeClr val="tx2"/>
                </a:solidFill>
              </a:rPr>
              <a:t>+ </a:t>
            </a:r>
            <a:r>
              <a:rPr lang="el-GR" b="1" dirty="0">
                <a:solidFill>
                  <a:schemeClr val="tx2"/>
                </a:solidFill>
              </a:rPr>
              <a:t>βοηθητικά</a:t>
            </a:r>
          </a:p>
          <a:p>
            <a:pPr algn="ctr"/>
            <a:r>
              <a:rPr lang="el-GR" b="1" dirty="0">
                <a:solidFill>
                  <a:schemeClr val="tx2"/>
                </a:solidFill>
              </a:rPr>
              <a:t>Τ λεμφοκύτταρα</a:t>
            </a:r>
          </a:p>
        </p:txBody>
      </p:sp>
      <p:sp>
        <p:nvSpPr>
          <p:cNvPr id="12" name="Flèche vers le bas 11"/>
          <p:cNvSpPr/>
          <p:nvPr/>
        </p:nvSpPr>
        <p:spPr>
          <a:xfrm>
            <a:off x="2286000" y="434340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Flèche vers le bas 12"/>
          <p:cNvSpPr/>
          <p:nvPr/>
        </p:nvSpPr>
        <p:spPr>
          <a:xfrm>
            <a:off x="6858000" y="434340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3886201" y="1972163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90000"/>
                </a:solidFill>
              </a:rPr>
              <a:t>(8-9 aa)</a:t>
            </a:r>
            <a:endParaRPr lang="fr-CH" sz="1200" b="1" dirty="0">
              <a:solidFill>
                <a:srgbClr val="990000"/>
              </a:solidFill>
            </a:endParaRPr>
          </a:p>
        </p:txBody>
      </p:sp>
      <p:sp>
        <p:nvSpPr>
          <p:cNvPr id="15" name="ZoneTexte 16"/>
          <p:cNvSpPr txBox="1"/>
          <p:nvPr/>
        </p:nvSpPr>
        <p:spPr>
          <a:xfrm>
            <a:off x="8392729" y="1833663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90000"/>
                </a:solidFill>
              </a:rPr>
              <a:t>(10-13 aa)</a:t>
            </a:r>
            <a:endParaRPr lang="fr-CH" sz="1200" b="1" dirty="0">
              <a:solidFill>
                <a:srgbClr val="990000"/>
              </a:solidFill>
            </a:endParaRPr>
          </a:p>
        </p:txBody>
      </p:sp>
      <p:pic>
        <p:nvPicPr>
          <p:cNvPr id="1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3261058"/>
            <a:ext cx="3486150" cy="357789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378175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4" name="Picture 2" descr="figure 1-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8531225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figure 1-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1037" y="3659354"/>
            <a:ext cx="3357563" cy="312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34778" y="152400"/>
            <a:ext cx="817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Αντιγονική παρουσίαση ενδογενών 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ιικών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αντιγόνων στα 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CD8+ T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λεμφοκύτταρα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5" name="Picture 2" descr="figure 1-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08582"/>
            <a:ext cx="6311900" cy="564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735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Αντιγονική παρουσίαση εξωγενών αντιγόνων στα 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+ T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λεμφοκύτταρα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150" y="2133600"/>
            <a:ext cx="148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Macrophage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4964668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 lymphocyte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4" name="Picture 3" descr="figure 1-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358900"/>
            <a:ext cx="8535987" cy="41402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34778" y="152400"/>
            <a:ext cx="735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Αντιγονική παρουσίαση εξωγενών αντιγόνων στα 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r-CH" b="1" dirty="0">
                <a:latin typeface="Times New Roman" pitchFamily="18" charset="0"/>
                <a:cs typeface="Times New Roman" pitchFamily="18" charset="0"/>
              </a:rPr>
              <a:t>+ T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λεμφοκύτταρα</a:t>
            </a:r>
            <a:endParaRPr lang="fr-CH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57600" y="472440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"/>
            <a:ext cx="5091112" cy="6755356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5638800" y="152400"/>
            <a:ext cx="3276600" cy="48736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Χαρακτηριστικά αντιγονικών πεπτιδίων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463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"/>
            <a:ext cx="5091112" cy="67553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499" y="2514600"/>
            <a:ext cx="3555546" cy="2971800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5638800" y="152400"/>
            <a:ext cx="3276600" cy="48736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Χαρακτηριστικά αντιγονικών πεπτιδίων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161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79</a:t>
            </a:fld>
            <a:endParaRPr lang="en-US"/>
          </a:p>
        </p:txBody>
      </p:sp>
      <p:cxnSp>
        <p:nvCxnSpPr>
          <p:cNvPr id="4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392" y="822325"/>
            <a:ext cx="5161408" cy="59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66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76200"/>
            <a:ext cx="6838950" cy="738187"/>
          </a:xfrm>
        </p:spPr>
        <p:txBody>
          <a:bodyPr/>
          <a:lstStyle/>
          <a:p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Μακροφάγα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8200"/>
            <a:ext cx="8178800" cy="5867400"/>
          </a:xfrm>
        </p:spPr>
        <p:txBody>
          <a:bodyPr>
            <a:normAutofit/>
          </a:bodyPr>
          <a:lstStyle/>
          <a:p>
            <a:r>
              <a:rPr lang="en-US" altLang="el-GR" sz="1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οπικοί φρουροί  στις πύλες εισόδου  μικροβίων  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(δέρμα, πνεύμονες, βλεννογόνοι)</a:t>
            </a:r>
          </a:p>
          <a:p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Ενεργοποιούνται μετά την αναγνώριση μέσω επιφανειακών υποδοχέων που φέρουν, οι οποίοι καλούνται 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pattern recognition </a:t>
            </a:r>
            <a:r>
              <a:rPr lang="fr-CH" altLang="el-GR" sz="1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υπολογίζεται πως υπάρχουν περίπου 100 διαφορετικοί π.χ. 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LPS </a:t>
            </a:r>
            <a:r>
              <a:rPr lang="fr-CH" altLang="el-GR" sz="1800" dirty="0" err="1"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, mannose </a:t>
            </a:r>
            <a:r>
              <a:rPr lang="fr-CH" altLang="el-GR" sz="1800" dirty="0" err="1"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CH" altLang="el-GR" sz="1800" dirty="0" err="1">
                <a:latin typeface="Times New Roman" pitchFamily="18" charset="0"/>
                <a:cs typeface="Times New Roman" pitchFamily="18" charset="0"/>
              </a:rPr>
              <a:t>TLRs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, συστατικών του εξωτερικού τοιχώματος των μικροβίων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 που καλούνται</a:t>
            </a:r>
            <a:r>
              <a:rPr lang="el-GR" altLang="el-GR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1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pathogen-associated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1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molecular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patterns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υπολογίζεται ότι υπάρχουν περίπου 1000 διαφορετικά 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π.χ. </a:t>
            </a:r>
            <a:r>
              <a:rPr lang="fr-CH" altLang="el-GR" sz="1800" i="1" dirty="0">
                <a:latin typeface="Times New Roman" pitchFamily="18" charset="0"/>
                <a:cs typeface="Times New Roman" pitchFamily="18" charset="0"/>
              </a:rPr>
              <a:t>LPS, mannose </a:t>
            </a:r>
            <a:r>
              <a:rPr lang="fr-CH" altLang="el-GR" sz="1800" i="1" dirty="0" err="1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fr-CH" altLang="el-GR" sz="1800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el-GR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6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082" y="152400"/>
            <a:ext cx="3503836" cy="4905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t="499"/>
          <a:stretch/>
        </p:blipFill>
        <p:spPr>
          <a:xfrm>
            <a:off x="1895421" y="838200"/>
            <a:ext cx="5419779" cy="600034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260" y="560825"/>
            <a:ext cx="1733550" cy="17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916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6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082" y="152400"/>
            <a:ext cx="3503836" cy="4905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769" y="838200"/>
            <a:ext cx="3848231" cy="59578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260" y="560825"/>
            <a:ext cx="1733550" cy="17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414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6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082" y="152400"/>
            <a:ext cx="3503836" cy="4905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769" y="838200"/>
            <a:ext cx="3848231" cy="59578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260" y="560825"/>
            <a:ext cx="1733550" cy="174649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6845" y="1494816"/>
            <a:ext cx="1168755" cy="1245816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Accolade ouvrante 7"/>
          <p:cNvSpPr/>
          <p:nvPr/>
        </p:nvSpPr>
        <p:spPr>
          <a:xfrm>
            <a:off x="3048000" y="1524000"/>
            <a:ext cx="304800" cy="114300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111843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6" name="Straight Connector 4"/>
          <p:cNvCxnSpPr/>
          <p:nvPr/>
        </p:nvCxnSpPr>
        <p:spPr>
          <a:xfrm>
            <a:off x="0" y="7620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082" y="152400"/>
            <a:ext cx="3503836" cy="49053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769" y="838200"/>
            <a:ext cx="3848231" cy="59578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260" y="560825"/>
            <a:ext cx="1733550" cy="174649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6845" y="1494816"/>
            <a:ext cx="1168755" cy="1245816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Accolade ouvrante 7"/>
          <p:cNvSpPr/>
          <p:nvPr/>
        </p:nvSpPr>
        <p:spPr>
          <a:xfrm>
            <a:off x="3048000" y="1524000"/>
            <a:ext cx="304800" cy="1143000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4"/>
          <p:cNvSpPr txBox="1"/>
          <p:nvPr/>
        </p:nvSpPr>
        <p:spPr>
          <a:xfrm>
            <a:off x="1548384" y="3071163"/>
            <a:ext cx="6096000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Τα ενεργοποιημένα Τ λεμφοκύτταρα εκφράζουν στην επιφάνειά τους την πρωτείνη </a:t>
            </a:r>
            <a:r>
              <a:rPr lang="fr-CH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CTLA-4, </a:t>
            </a:r>
            <a:r>
              <a:rPr lang="el-GR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η οποία δεσμέυει τα μόρια Β7.1, 2 που εκφράζονται στην επιφάνεια των αντιγονο</a:t>
            </a:r>
            <a:r>
              <a:rPr lang="fr-CH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παρουσιαστικών κυττάρων και στέλνει ανασταλτικό ενδοκυττάριο σήμα</a:t>
            </a:r>
            <a:r>
              <a:rPr lang="fr-CH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για παύση της κατάστασης ενεργοποίησης.</a:t>
            </a:r>
            <a:endParaRPr lang="fr-CH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581400" y="1371600"/>
            <a:ext cx="990600" cy="533400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06329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8863" y="1981200"/>
            <a:ext cx="44862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8225" y="76200"/>
            <a:ext cx="7067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3"/>
          <p:cNvCxnSpPr/>
          <p:nvPr/>
        </p:nvCxnSpPr>
        <p:spPr>
          <a:xfrm>
            <a:off x="0" y="16002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6553200"/>
            <a:ext cx="2847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225" y="76200"/>
            <a:ext cx="7067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3"/>
          <p:cNvCxnSpPr/>
          <p:nvPr/>
        </p:nvCxnSpPr>
        <p:spPr>
          <a:xfrm>
            <a:off x="0" y="16002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6553200"/>
            <a:ext cx="2847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063" y="1729420"/>
            <a:ext cx="7500937" cy="482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4" name="Picture 2" descr="figure 6-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447800"/>
            <a:ext cx="3098800" cy="457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figure 6-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953" y="1447800"/>
            <a:ext cx="288904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2400" y="228600"/>
            <a:ext cx="6807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Το ρεπερτόριο των αντισωμάτων και των Τ κυτταρικών υποδοχέων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1009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391" t="1312" r="9326" b="49269"/>
          <a:stretch>
            <a:fillRect/>
          </a:stretch>
        </p:blipFill>
        <p:spPr bwMode="auto">
          <a:xfrm>
            <a:off x="5715000" y="1066800"/>
            <a:ext cx="2968625" cy="43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34000" y="64008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120833" name="Picture 1" descr="mso54F23"/>
          <p:cNvPicPr>
            <a:picLocks noChangeAspect="1" noChangeArrowheads="1"/>
          </p:cNvPicPr>
          <p:nvPr/>
        </p:nvPicPr>
        <p:blipFill>
          <a:blip r:embed="rId4" cstate="print"/>
          <a:srcRect l="1750" t="51892" r="53848" b="755"/>
          <a:stretch>
            <a:fillRect/>
          </a:stretch>
        </p:blipFill>
        <p:spPr bwMode="auto">
          <a:xfrm>
            <a:off x="914399" y="381000"/>
            <a:ext cx="3997817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0"/>
            <a:ext cx="230845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274"/>
            <a:ext cx="2362200" cy="681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014391"/>
            <a:ext cx="2843212" cy="193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581400"/>
            <a:ext cx="3024187" cy="2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1009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391" t="1312" r="9326" b="49269"/>
          <a:stretch>
            <a:fillRect/>
          </a:stretch>
        </p:blipFill>
        <p:spPr bwMode="auto">
          <a:xfrm>
            <a:off x="5715000" y="1066800"/>
            <a:ext cx="2968625" cy="43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4081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180" t="52057" r="9431" b="1106"/>
          <a:stretch>
            <a:fillRect/>
          </a:stretch>
        </p:blipFill>
        <p:spPr bwMode="auto">
          <a:xfrm>
            <a:off x="533400" y="381000"/>
            <a:ext cx="4191000" cy="580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34000" y="64008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76200"/>
            <a:ext cx="6838950" cy="738187"/>
          </a:xfrm>
        </p:spPr>
        <p:txBody>
          <a:bodyPr/>
          <a:lstStyle/>
          <a:p>
            <a:r>
              <a:rPr lang="el-GR" altLang="el-GR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Μακροφάγα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8200"/>
            <a:ext cx="8178800" cy="5867400"/>
          </a:xfrm>
        </p:spPr>
        <p:txBody>
          <a:bodyPr>
            <a:normAutofit/>
          </a:bodyPr>
          <a:lstStyle/>
          <a:p>
            <a:r>
              <a:rPr lang="en-US" altLang="el-GR" sz="1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οπικοί φρουροί  στις πύλες εισόδου  μικροβίων  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(δέρμα, πνεύμονες, βλεννογόνοι)</a:t>
            </a:r>
          </a:p>
          <a:p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Ενεργοποιούνται μετά την αναγνώριση μέσω επιφανειακών υποδοχέων που φέρουν, οι οποίοι καλούνται 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pattern recognition </a:t>
            </a:r>
            <a:r>
              <a:rPr lang="fr-CH" altLang="el-GR" sz="1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receptors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υπολογίζεται πως υπάρχουν περίπου 100 διαφορετικοί π.χ. 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LPS </a:t>
            </a:r>
            <a:r>
              <a:rPr lang="fr-CH" altLang="el-GR" sz="1800" dirty="0" err="1"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, mannose </a:t>
            </a:r>
            <a:r>
              <a:rPr lang="fr-CH" altLang="el-GR" sz="1800" dirty="0" err="1"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CH" altLang="el-GR" sz="1800" dirty="0" err="1">
                <a:latin typeface="Times New Roman" pitchFamily="18" charset="0"/>
                <a:cs typeface="Times New Roman" pitchFamily="18" charset="0"/>
              </a:rPr>
              <a:t>TLRs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, συστατικών του εξωτερικού τοιχώματος των μικροβίων</a:t>
            </a:r>
            <a:r>
              <a:rPr lang="fr-CH" altLang="el-GR" sz="18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 που καλούνται </a:t>
            </a:r>
            <a:r>
              <a:rPr lang="fr-CH" altLang="el-GR" sz="1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pathogen-associated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altLang="el-GR" sz="18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molecular</a:t>
            </a:r>
            <a:r>
              <a:rPr lang="fr-CH" altLang="el-GR" sz="18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patterns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altLang="el-GR" sz="1800" dirty="0">
                <a:latin typeface="Times New Roman" pitchFamily="18" charset="0"/>
                <a:cs typeface="Times New Roman" pitchFamily="18" charset="0"/>
              </a:rPr>
              <a:t>υπολογίζεται ότι υπάρχουν περίπου 1000 διαφορετικά 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π.χ. </a:t>
            </a:r>
            <a:r>
              <a:rPr lang="fr-CH" altLang="el-GR" sz="1800" i="1" dirty="0">
                <a:latin typeface="Times New Roman" pitchFamily="18" charset="0"/>
                <a:cs typeface="Times New Roman" pitchFamily="18" charset="0"/>
              </a:rPr>
              <a:t>LPS, mannose </a:t>
            </a:r>
            <a:r>
              <a:rPr lang="fr-CH" altLang="el-GR" sz="1800" i="1" dirty="0" err="1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l-GR" altLang="el-GR" sz="1800" i="1" dirty="0">
                <a:latin typeface="Times New Roman" pitchFamily="18" charset="0"/>
                <a:cs typeface="Times New Roman" pitchFamily="18" charset="0"/>
              </a:rPr>
              <a:t>).</a:t>
            </a:r>
            <a:endParaRPr lang="fr-CH" altLang="el-GR" sz="1800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fr-CH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el-GR" altLang="el-GR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el-GR" alt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808" y="2637044"/>
            <a:ext cx="2688741" cy="414475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687688"/>
            <a:ext cx="1676399" cy="180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46681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selection theory, Burnet  F.M.,1959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1524000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Κάθε λεμφοκύτταρο φέρει στην επιφάνειά του πολυάριθμα αντίγραφα ενός μοναδικού υποδοχέα ειδικό για κάποιο ξένο αντιγόνο</a:t>
            </a:r>
          </a:p>
          <a:p>
            <a:endParaRPr lang="el-GR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2. Αναγνώριση μέσω του επιφανειακού υποδοχέα και ενδοκυττάρια μεταφορά του σήματος αποτελεί το εναρκτήριο γεγονός της ανοσολογικής απάντησης</a:t>
            </a:r>
          </a:p>
          <a:p>
            <a:endParaRPr lang="el-GR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3. Τα λεμφοκύτταρα των οποίων ο επιφανειακός υποδοχέας αναγνωρίζει ίδια (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self)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αντιγόνα εξαλείφονται πρώιμα στη ζωή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6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180" t="52057" r="9431" b="1106"/>
          <a:stretch>
            <a:fillRect/>
          </a:stretch>
        </p:blipFill>
        <p:spPr bwMode="auto">
          <a:xfrm>
            <a:off x="6934200" y="4104257"/>
            <a:ext cx="1934528" cy="267754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selection theory, Burnet  F.M.,1959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6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180" t="52057" r="9431" b="1106"/>
          <a:stretch>
            <a:fillRect/>
          </a:stretch>
        </p:blipFill>
        <p:spPr bwMode="auto">
          <a:xfrm>
            <a:off x="6934200" y="4104257"/>
            <a:ext cx="1934528" cy="267754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149977"/>
            <a:ext cx="2022797" cy="25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000852"/>
            <a:ext cx="6138863" cy="581619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Clonal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selection theory, Burnet  F.M.,1959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6" name="Picture 1" descr="msoF70A8"/>
          <p:cNvPicPr>
            <a:picLocks noChangeAspect="1" noChangeArrowheads="1"/>
          </p:cNvPicPr>
          <p:nvPr/>
        </p:nvPicPr>
        <p:blipFill>
          <a:blip r:embed="rId3" cstate="print"/>
          <a:srcRect l="3180" t="52057" r="9431" b="1106"/>
          <a:stretch>
            <a:fillRect/>
          </a:stretch>
        </p:blipFill>
        <p:spPr bwMode="auto">
          <a:xfrm>
            <a:off x="6934200" y="4104257"/>
            <a:ext cx="1934528" cy="267754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149977"/>
            <a:ext cx="2022797" cy="25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000852"/>
            <a:ext cx="6138863" cy="5816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605" y="961708"/>
            <a:ext cx="3081795" cy="21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50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1" descr="mso9A4B0"/>
          <p:cNvPicPr>
            <a:picLocks noChangeAspect="1" noChangeArrowheads="1"/>
          </p:cNvPicPr>
          <p:nvPr/>
        </p:nvPicPr>
        <p:blipFill>
          <a:blip r:embed="rId3" cstate="print"/>
          <a:srcRect l="50267" b="46211"/>
          <a:stretch>
            <a:fillRect/>
          </a:stretch>
        </p:blipFill>
        <p:spPr bwMode="auto">
          <a:xfrm>
            <a:off x="228600" y="152400"/>
            <a:ext cx="2750944" cy="407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2034" name="Picture 2" descr="mso9A4B0"/>
          <p:cNvPicPr>
            <a:picLocks noChangeAspect="1" noChangeArrowheads="1"/>
          </p:cNvPicPr>
          <p:nvPr/>
        </p:nvPicPr>
        <p:blipFill>
          <a:blip r:embed="rId3" cstate="print"/>
          <a:srcRect l="1755" t="57742" r="1245" b="249"/>
          <a:stretch>
            <a:fillRect/>
          </a:stretch>
        </p:blipFill>
        <p:spPr bwMode="auto">
          <a:xfrm>
            <a:off x="3395663" y="3124200"/>
            <a:ext cx="540067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4267200"/>
            <a:ext cx="2908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From:</a:t>
            </a:r>
            <a:r>
              <a:rPr lang="en-US" sz="14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Historical Atlas of Immunology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85800"/>
            <a:ext cx="5195888" cy="171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228600"/>
            <a:ext cx="358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Το ρεπερτόριο των αντισωμάτων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76" y="807197"/>
            <a:ext cx="6516624" cy="60092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4883226"/>
            <a:ext cx="1159579" cy="1491412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TextBox 5"/>
          <p:cNvSpPr txBox="1"/>
          <p:nvPr/>
        </p:nvSpPr>
        <p:spPr>
          <a:xfrm>
            <a:off x="152400" y="228600"/>
            <a:ext cx="6807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Το ρεπερτόριο των αντισωμάτων και των Τ κυτταρικών υποδοχέων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6" y="956611"/>
            <a:ext cx="9006408" cy="499586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5638800"/>
            <a:ext cx="930979" cy="1197394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" y="228600"/>
            <a:ext cx="6807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Το ρεπερτόριο των αντισωμάτων και των Τ κυτταρικών υποδοχέων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" y="1295400"/>
            <a:ext cx="9115425" cy="42672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621" y="5029200"/>
            <a:ext cx="1007179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52400"/>
            <a:ext cx="4876800" cy="296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15074" y="402832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4056" y="3276600"/>
            <a:ext cx="3986544" cy="277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Connector 12"/>
          <p:cNvCxnSpPr/>
          <p:nvPr/>
        </p:nvCxnSpPr>
        <p:spPr>
          <a:xfrm rot="5400000">
            <a:off x="3124200" y="4724400"/>
            <a:ext cx="25908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Picture 2" descr="figure 4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218" y="3200400"/>
            <a:ext cx="394158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 rot="10800000" flipV="1">
            <a:off x="1054925" y="2362200"/>
            <a:ext cx="1143000" cy="76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493324" y="2502725"/>
            <a:ext cx="838200" cy="533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3695700" y="2628900"/>
            <a:ext cx="1524000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72200" y="2209800"/>
            <a:ext cx="2209800" cy="1143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104" y="1219200"/>
            <a:ext cx="1879600" cy="14097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>
          <a:xfrm>
            <a:off x="457200" y="5670550"/>
            <a:ext cx="2133600" cy="365125"/>
          </a:xfrm>
        </p:spPr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5670550"/>
            <a:ext cx="2133600" cy="365125"/>
          </a:xfrm>
        </p:spPr>
        <p:txBody>
          <a:bodyPr/>
          <a:lstStyle/>
          <a:p>
            <a:fld id="{E4EE6B7D-A341-4703-ADDA-B13EA5871572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5" name="Right Brace 4"/>
          <p:cNvSpPr/>
          <p:nvPr/>
        </p:nvSpPr>
        <p:spPr>
          <a:xfrm rot="5400000">
            <a:off x="1997546" y="4244240"/>
            <a:ext cx="292925" cy="394158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TextBox 20"/>
          <p:cNvSpPr txBox="1"/>
          <p:nvPr/>
        </p:nvSpPr>
        <p:spPr>
          <a:xfrm>
            <a:off x="1143000" y="6412468"/>
            <a:ext cx="1990930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Μυελός των οστών</a:t>
            </a:r>
            <a:endParaRPr lang="fr-CH" dirty="0"/>
          </a:p>
        </p:txBody>
      </p:sp>
      <p:sp>
        <p:nvSpPr>
          <p:cNvPr id="22" name="Right Brace 21"/>
          <p:cNvSpPr/>
          <p:nvPr/>
        </p:nvSpPr>
        <p:spPr>
          <a:xfrm rot="5400000">
            <a:off x="6320129" y="4246970"/>
            <a:ext cx="292925" cy="394158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TextBox 22"/>
          <p:cNvSpPr txBox="1"/>
          <p:nvPr/>
        </p:nvSpPr>
        <p:spPr>
          <a:xfrm>
            <a:off x="4953000" y="6400800"/>
            <a:ext cx="298556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Βλαστικό κέντρο λεμφοζιδίων</a:t>
            </a:r>
            <a:endParaRPr lang="fr-CH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5074" y="471412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69322"/>
            <a:ext cx="7848601" cy="64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815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5074" y="471412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22-24-28/02/2023</a:t>
            </a:r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69322"/>
            <a:ext cx="7848601" cy="64076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8112" y="2895600"/>
            <a:ext cx="2590800" cy="381000"/>
          </a:xfrm>
          <a:prstGeom prst="rect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54301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2939</Words>
  <Application>Microsoft Office PowerPoint</Application>
  <PresentationFormat>Προβολή στην οθόνη (4:3)</PresentationFormat>
  <Paragraphs>860</Paragraphs>
  <Slides>130</Slides>
  <Notes>101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130</vt:i4>
      </vt:variant>
    </vt:vector>
  </HeadingPairs>
  <TitlesOfParts>
    <vt:vector size="136" baseType="lpstr">
      <vt:lpstr>Arial</vt:lpstr>
      <vt:lpstr>Calibri</vt:lpstr>
      <vt:lpstr>Times New Roman</vt:lpstr>
      <vt:lpstr>Wingdings</vt:lpstr>
      <vt:lpstr>Wingdings 2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Μακροφάγα</vt:lpstr>
      <vt:lpstr>Μακροφάγα</vt:lpstr>
      <vt:lpstr>Μακροφάγα</vt:lpstr>
      <vt:lpstr>Μακροφάγα</vt:lpstr>
      <vt:lpstr>Ουδετερόφιλα πολυμορφοπύρηνα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Συμπλήρωμα</vt:lpstr>
      <vt:lpstr>Συμπλήρωμα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Αναγνώριση των αντιγόνων από τα Β και Τ λεμφοκύτταρα</vt:lpstr>
      <vt:lpstr>Αναγνώριση των αντιγόνων από τα Β και Τ λεμφοκύτταρα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          Αντιγόνα </vt:lpstr>
      <vt:lpstr>               Αντιγόνα </vt:lpstr>
      <vt:lpstr>               Αντιγόνα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Μόρια  Ιστοσυμβατότητας</vt:lpstr>
      <vt:lpstr>Μόρια  Ιστοσυμβατότητας</vt:lpstr>
      <vt:lpstr>Μόρια  Ιστοσυμβατότητας</vt:lpstr>
      <vt:lpstr>Ταξινόμηση των μορίων HLA</vt:lpstr>
      <vt:lpstr>Ιδιότητες των μορίων HLA</vt:lpstr>
      <vt:lpstr>Παρουσίαση του PowerPoint</vt:lpstr>
      <vt:lpstr>Μόρια  Ιστοσυμβατότητας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Clonal selection theory, Burnet  F.M.,1959</vt:lpstr>
      <vt:lpstr>Clonal selection theory, Burnet  F.M.,1959</vt:lpstr>
      <vt:lpstr>Clonal selection theory, Burnet  F.M.,1959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Αντιδραστική λεμφοζιδιακή υπερπλασία</vt:lpstr>
      <vt:lpstr>Αντιδραστική λεμφοζιδιακή υπερπλασία</vt:lpstr>
      <vt:lpstr>Παρουσίαση του PowerPoint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Παρουσίαση του PowerPoint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Παρουσίαση του PowerPoint</vt:lpstr>
      <vt:lpstr>Αντιδραστική λεμφοζιδιακή υπερπλασία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Foukas Periklis</dc:creator>
  <cp:lastModifiedBy>Maria Giannari</cp:lastModifiedBy>
  <cp:revision>369</cp:revision>
  <dcterms:created xsi:type="dcterms:W3CDTF">2007-10-28T08:17:10Z</dcterms:created>
  <dcterms:modified xsi:type="dcterms:W3CDTF">2023-02-28T11:22:47Z</dcterms:modified>
</cp:coreProperties>
</file>