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40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6BA5-DC97-406D-9DA9-BA1F63FD498C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6BDA-EEAF-43B1-BC69-DA02802A92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6BA5-DC97-406D-9DA9-BA1F63FD498C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6BDA-EEAF-43B1-BC69-DA02802A92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6BA5-DC97-406D-9DA9-BA1F63FD498C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6BDA-EEAF-43B1-BC69-DA02802A92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6BA5-DC97-406D-9DA9-BA1F63FD498C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6BDA-EEAF-43B1-BC69-DA02802A92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6BA5-DC97-406D-9DA9-BA1F63FD498C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6BDA-EEAF-43B1-BC69-DA02802A92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6BA5-DC97-406D-9DA9-BA1F63FD498C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6BDA-EEAF-43B1-BC69-DA02802A92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6BA5-DC97-406D-9DA9-BA1F63FD498C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6BDA-EEAF-43B1-BC69-DA02802A92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6BA5-DC97-406D-9DA9-BA1F63FD498C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6BDA-EEAF-43B1-BC69-DA02802A92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6BA5-DC97-406D-9DA9-BA1F63FD498C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6BDA-EEAF-43B1-BC69-DA02802A92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6BA5-DC97-406D-9DA9-BA1F63FD498C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6BDA-EEAF-43B1-BC69-DA02802A92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96BA5-DC97-406D-9DA9-BA1F63FD498C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A6BDA-EEAF-43B1-BC69-DA02802A927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96BA5-DC97-406D-9DA9-BA1F63FD498C}" type="datetimeFigureOut">
              <a:rPr lang="el-GR" smtClean="0"/>
              <a:pPr/>
              <a:t>20/2/2024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A6BDA-EEAF-43B1-BC69-DA02802A927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creensho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960440" cy="447878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4211960" y="1"/>
            <a:ext cx="493204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A 70-year-old woman has had a blood pressure of 160/105 mm Hg for many years. Abdominal ultrasound shows the decreased size of one kidney.</a:t>
            </a:r>
          </a:p>
          <a:p>
            <a:pPr algn="just"/>
            <a:endParaRPr lang="en-US" sz="1600" b="1" dirty="0" smtClean="0"/>
          </a:p>
          <a:p>
            <a:pPr algn="just"/>
            <a:r>
              <a:rPr lang="en-US" sz="1600" dirty="0" smtClean="0"/>
              <a:t>1.What gross morphologic description applies to the abnormal kidney?</a:t>
            </a:r>
          </a:p>
          <a:p>
            <a:pPr algn="just"/>
            <a:r>
              <a:rPr lang="en-US" sz="1600" dirty="0" smtClean="0"/>
              <a:t>2.What is the likely cause of this finding?</a:t>
            </a:r>
          </a:p>
          <a:p>
            <a:pPr algn="just"/>
            <a:r>
              <a:rPr lang="en-US" sz="1600" dirty="0" smtClean="0"/>
              <a:t>3.How could this affect the patient's renal function?</a:t>
            </a:r>
          </a:p>
          <a:p>
            <a:pPr algn="just"/>
            <a:r>
              <a:rPr lang="en-US" sz="1600" dirty="0" smtClean="0"/>
              <a:t>4.What cellular organelle plays a major role in this process?</a:t>
            </a:r>
          </a:p>
          <a:p>
            <a:pPr algn="just"/>
            <a:r>
              <a:rPr lang="en-US" sz="1600" dirty="0" smtClean="0"/>
              <a:t>5.What cellular protein processing pathway is involved?</a:t>
            </a:r>
            <a:endParaRPr lang="el-GR" sz="1600" dirty="0"/>
          </a:p>
        </p:txBody>
      </p:sp>
      <p:sp>
        <p:nvSpPr>
          <p:cNvPr id="6" name="5 - Ορθογώνιο"/>
          <p:cNvSpPr/>
          <p:nvPr/>
        </p:nvSpPr>
        <p:spPr>
          <a:xfrm>
            <a:off x="4211960" y="2996952"/>
            <a:ext cx="49320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The smaller kidney is </a:t>
            </a:r>
            <a:r>
              <a:rPr lang="en-US" sz="1600" b="1" dirty="0" smtClean="0"/>
              <a:t>atrophic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i="1" dirty="0" smtClean="0"/>
              <a:t>Diminished blood supply</a:t>
            </a:r>
            <a:r>
              <a:rPr lang="en-US" sz="1600" dirty="0" smtClean="0"/>
              <a:t> (renal artery </a:t>
            </a:r>
            <a:r>
              <a:rPr lang="en-US" sz="1600" dirty="0" err="1" smtClean="0"/>
              <a:t>stenosis</a:t>
            </a:r>
            <a:r>
              <a:rPr lang="en-US" sz="1600" dirty="0" smtClean="0"/>
              <a:t> as a result of </a:t>
            </a:r>
            <a:r>
              <a:rPr lang="en-US" sz="1600" i="1" dirty="0" smtClean="0"/>
              <a:t>atherosclerosis</a:t>
            </a:r>
            <a:r>
              <a:rPr lang="en-US" sz="1600" dirty="0" smtClean="0"/>
              <a:t>) with </a:t>
            </a:r>
            <a:r>
              <a:rPr lang="en-US" sz="1600" b="1" i="1" dirty="0" smtClean="0"/>
              <a:t>chronic</a:t>
            </a:r>
            <a:r>
              <a:rPr lang="en-US" sz="1600" dirty="0" smtClean="0"/>
              <a:t> ischemia likely caused this. Although remaining individual cells in the parenchyma are smaller (cellular atrophy), most of the organ shrinkage is attributable to cell dropout because of ischemic injury.</a:t>
            </a:r>
          </a:p>
          <a:p>
            <a:pPr algn="just"/>
            <a:r>
              <a:rPr lang="en-US" sz="1600" dirty="0" smtClean="0"/>
              <a:t>Diminished blood supply leads to </a:t>
            </a:r>
            <a:r>
              <a:rPr lang="en-US" sz="1600" u="sng" dirty="0" smtClean="0"/>
              <a:t>increased </a:t>
            </a:r>
            <a:r>
              <a:rPr lang="en-US" sz="1600" u="sng" dirty="0" err="1" smtClean="0"/>
              <a:t>renin</a:t>
            </a:r>
            <a:r>
              <a:rPr lang="en-US" sz="1600" u="sng" dirty="0" smtClean="0"/>
              <a:t> secretion</a:t>
            </a:r>
            <a:r>
              <a:rPr lang="en-US" sz="1600" dirty="0" smtClean="0"/>
              <a:t> by the </a:t>
            </a:r>
            <a:r>
              <a:rPr lang="en-US" sz="1600" dirty="0" err="1" smtClean="0"/>
              <a:t>hypoperfused</a:t>
            </a:r>
            <a:r>
              <a:rPr lang="en-US" sz="1600" dirty="0" smtClean="0"/>
              <a:t> kidney, which causes hypertension.</a:t>
            </a:r>
          </a:p>
          <a:p>
            <a:pPr algn="just"/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/>
              <a:t>play a major role in cellular atrophy through </a:t>
            </a:r>
            <a:r>
              <a:rPr lang="en-US" sz="1600" b="1" dirty="0" err="1" smtClean="0"/>
              <a:t>autophagy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b="1" dirty="0" smtClean="0"/>
              <a:t>Cellular atrophy </a:t>
            </a:r>
            <a:r>
              <a:rPr lang="en-US" sz="1600" dirty="0" smtClean="0"/>
              <a:t>is mediated through increased protein degradation by the </a:t>
            </a:r>
            <a:r>
              <a:rPr lang="en-US" sz="1600" dirty="0" err="1" smtClean="0"/>
              <a:t>ubiquitin-proteasome</a:t>
            </a:r>
            <a:r>
              <a:rPr lang="en-US" sz="1600" dirty="0" smtClean="0"/>
              <a:t> pathway.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Screenshot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472608" cy="6530117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724128" y="1"/>
            <a:ext cx="3419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After </a:t>
            </a:r>
            <a:r>
              <a:rPr lang="en-US" b="1" dirty="0" err="1" smtClean="0"/>
              <a:t>allogeneic</a:t>
            </a:r>
            <a:r>
              <a:rPr lang="en-US" b="1" dirty="0" smtClean="0"/>
              <a:t> bone marrow transplantation with engraftment, a </a:t>
            </a:r>
            <a:r>
              <a:rPr lang="en-US" b="1" dirty="0" err="1" smtClean="0"/>
              <a:t>desquamative</a:t>
            </a:r>
            <a:r>
              <a:rPr lang="en-US" b="1" dirty="0" smtClean="0"/>
              <a:t> skin rash occurs. The microscopic findings are shown.</a:t>
            </a:r>
            <a:endParaRPr lang="en-US" dirty="0" smtClean="0"/>
          </a:p>
          <a:p>
            <a:pPr algn="just"/>
            <a:r>
              <a:rPr lang="en-US" dirty="0" smtClean="0"/>
              <a:t>1.Name this process, and give the mechanism by which the </a:t>
            </a:r>
            <a:r>
              <a:rPr lang="en-US" dirty="0" err="1" smtClean="0"/>
              <a:t>keratinocytes</a:t>
            </a:r>
            <a:r>
              <a:rPr lang="en-US" dirty="0" smtClean="0"/>
              <a:t> are eliminated (arrow).</a:t>
            </a:r>
          </a:p>
          <a:p>
            <a:pPr algn="just"/>
            <a:r>
              <a:rPr lang="en-US" dirty="0" smtClean="0"/>
              <a:t>2.How might this form of cell death be involved in the cyclic sloughing of the </a:t>
            </a:r>
            <a:r>
              <a:rPr lang="en-US" dirty="0" err="1" smtClean="0"/>
              <a:t>endometrium</a:t>
            </a:r>
            <a:r>
              <a:rPr lang="en-US" dirty="0" smtClean="0"/>
              <a:t> (menses)?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652120" y="3645024"/>
            <a:ext cx="34918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This is </a:t>
            </a:r>
            <a:r>
              <a:rPr lang="en-US" sz="1600" b="1" dirty="0" smtClean="0"/>
              <a:t>graft-versus-host disease</a:t>
            </a:r>
            <a:r>
              <a:rPr lang="en-US" sz="1600" dirty="0" smtClean="0"/>
              <a:t>.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Cytotoxic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donor T lymphocytes </a:t>
            </a:r>
            <a:r>
              <a:rPr lang="en-US" sz="1600" dirty="0" smtClean="0"/>
              <a:t>kill </a:t>
            </a:r>
            <a:r>
              <a:rPr lang="en-US" sz="1600" i="1" dirty="0" smtClean="0"/>
              <a:t>host cells </a:t>
            </a:r>
            <a:r>
              <a:rPr lang="en-US" sz="1600" dirty="0" smtClean="0"/>
              <a:t>via an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apoptotic pathway </a:t>
            </a:r>
            <a:r>
              <a:rPr lang="en-US" sz="1600" dirty="0" smtClean="0"/>
              <a:t>that involves the release of </a:t>
            </a:r>
            <a:r>
              <a:rPr lang="en-US" sz="1600" dirty="0" err="1" smtClean="0"/>
              <a:t>granzymes</a:t>
            </a:r>
            <a:r>
              <a:rPr lang="en-US" sz="1600" dirty="0" smtClean="0"/>
              <a:t> into a cellular target; </a:t>
            </a:r>
            <a:r>
              <a:rPr lang="en-US" sz="1600" dirty="0" err="1" smtClean="0"/>
              <a:t>granzyme</a:t>
            </a:r>
            <a:r>
              <a:rPr lang="en-US" sz="1600" dirty="0" smtClean="0"/>
              <a:t> proteins directly activate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caspases</a:t>
            </a:r>
            <a:r>
              <a:rPr lang="en-US" sz="1600" dirty="0" smtClean="0"/>
              <a:t> and induce </a:t>
            </a:r>
            <a:r>
              <a:rPr lang="en-US" sz="1600" b="1" dirty="0" smtClean="0"/>
              <a:t>apoptosis</a:t>
            </a:r>
            <a:r>
              <a:rPr lang="en-US" sz="1600" dirty="0" smtClean="0"/>
              <a:t> (an apoptotic body is seen at the arrow).</a:t>
            </a:r>
          </a:p>
          <a:p>
            <a:pPr algn="just"/>
            <a:r>
              <a:rPr lang="en-US" sz="1600" dirty="0" smtClean="0"/>
              <a:t>The </a:t>
            </a:r>
            <a:r>
              <a:rPr lang="en-US" sz="1600" u="sng" dirty="0" smtClean="0"/>
              <a:t>withdrawal of growth hormones </a:t>
            </a:r>
            <a:r>
              <a:rPr lang="en-US" sz="1600" dirty="0" smtClean="0"/>
              <a:t>(e.g., estrogen, progesterone) or growth factors may </a:t>
            </a:r>
            <a:r>
              <a:rPr lang="en-US" sz="1600" u="sng" dirty="0" smtClean="0"/>
              <a:t>induce the increased synthesis of pro-apoptotic proteins.</a:t>
            </a:r>
            <a:endParaRPr lang="el-GR" sz="16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Screenshot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76672"/>
            <a:ext cx="5150341" cy="5943947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148064" y="1"/>
            <a:ext cx="3995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25-year-old man is a cigarette smoker with a chronic cough and frequent severe respiratory infections. The microscopic appearance of his bronchial epithelium is shown.</a:t>
            </a:r>
          </a:p>
          <a:p>
            <a:pPr algn="just"/>
            <a:r>
              <a:rPr lang="en-US" dirty="0" smtClean="0"/>
              <a:t>1.What cellular change has occurred?</a:t>
            </a:r>
          </a:p>
          <a:p>
            <a:pPr algn="just"/>
            <a:r>
              <a:rPr lang="en-US" dirty="0" smtClean="0"/>
              <a:t>2.Is this change reversible?</a:t>
            </a:r>
          </a:p>
          <a:p>
            <a:pPr algn="just"/>
            <a:r>
              <a:rPr lang="en-US" dirty="0" smtClean="0"/>
              <a:t>3.What additional epithelial change can arise?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292080" y="2420888"/>
            <a:ext cx="3851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 err="1" smtClean="0"/>
              <a:t>pseudostratified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ciliated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columnar</a:t>
            </a:r>
            <a:r>
              <a:rPr lang="en-US" dirty="0" smtClean="0"/>
              <a:t> epithelium (▸) is transformed into stratified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squamous</a:t>
            </a:r>
            <a:r>
              <a:rPr lang="en-US" dirty="0" smtClean="0"/>
              <a:t> epithelium (◂). This is </a:t>
            </a:r>
            <a:r>
              <a:rPr lang="en-US" dirty="0" err="1" smtClean="0"/>
              <a:t>squamous</a:t>
            </a:r>
            <a:r>
              <a:rPr lang="en-US" dirty="0" smtClean="0"/>
              <a:t> </a:t>
            </a:r>
            <a:r>
              <a:rPr lang="en-US" b="1" dirty="0" err="1" smtClean="0"/>
              <a:t>metaplasia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Yes.</a:t>
            </a:r>
            <a:r>
              <a:rPr lang="en-US" dirty="0" smtClean="0"/>
              <a:t> If the injury that produced the change in epithelium is removed, the normal epithelial cell appearance will return.</a:t>
            </a:r>
          </a:p>
          <a:p>
            <a:pPr algn="just"/>
            <a:r>
              <a:rPr lang="en-US" dirty="0" smtClean="0"/>
              <a:t>If the same injury that caused the </a:t>
            </a:r>
            <a:r>
              <a:rPr lang="en-US" dirty="0" err="1" smtClean="0"/>
              <a:t>metaplasia</a:t>
            </a:r>
            <a:r>
              <a:rPr lang="en-US" dirty="0" smtClean="0"/>
              <a:t> persists, it can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 malignant transformation</a:t>
            </a:r>
            <a:r>
              <a:rPr lang="en-US" dirty="0" smtClean="0"/>
              <a:t>. The next step along this pathway is </a:t>
            </a:r>
            <a:r>
              <a:rPr lang="en-US" b="1" dirty="0" smtClean="0"/>
              <a:t>dysplasia</a:t>
            </a:r>
            <a:r>
              <a:rPr lang="en-US" dirty="0" smtClean="0"/>
              <a:t>, which is also </a:t>
            </a:r>
            <a:r>
              <a:rPr lang="en-US" i="1" dirty="0" smtClean="0"/>
              <a:t>potentially reversible </a:t>
            </a:r>
            <a:r>
              <a:rPr lang="en-US" dirty="0" smtClean="0"/>
              <a:t>(when of </a:t>
            </a:r>
            <a:r>
              <a:rPr lang="en-US" i="1" dirty="0" smtClean="0"/>
              <a:t>low grade</a:t>
            </a:r>
            <a:r>
              <a:rPr lang="en-US" dirty="0" smtClean="0"/>
              <a:t>). However, it is further along in the pathogenesis of </a:t>
            </a:r>
            <a:r>
              <a:rPr lang="en-US" b="1" dirty="0" smtClean="0"/>
              <a:t>uncontrolled cell growth (cancer).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Screenshot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3672408" cy="648792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779912" y="0"/>
            <a:ext cx="5364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29-year-old woman became sexually active at the age of 14 years, and she has since had 18 male sexual partners. A routine Pap smear showed abnormal cells, which prompted a cervical biopsy. The microscopic appearance of the biopsy specimen is shown.</a:t>
            </a:r>
          </a:p>
          <a:p>
            <a:pPr algn="just"/>
            <a:r>
              <a:rPr lang="en-US" dirty="0" smtClean="0"/>
              <a:t>1.Describe the abnormal change in this epithelium.</a:t>
            </a:r>
          </a:p>
          <a:p>
            <a:r>
              <a:rPr lang="en-US" dirty="0" smtClean="0"/>
              <a:t>2.Explain the </a:t>
            </a:r>
            <a:r>
              <a:rPr lang="en-US" dirty="0" err="1" smtClean="0"/>
              <a:t>pathophysiology</a:t>
            </a:r>
            <a:r>
              <a:rPr lang="en-US" dirty="0" smtClean="0"/>
              <a:t> of this disease.</a:t>
            </a:r>
          </a:p>
          <a:p>
            <a:r>
              <a:rPr lang="en-US" dirty="0" smtClean="0"/>
              <a:t>3.Why might this patient have developed this disease?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851920" y="2132856"/>
            <a:ext cx="52920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Normal </a:t>
            </a:r>
            <a:r>
              <a:rPr lang="en-US" dirty="0" err="1" smtClean="0"/>
              <a:t>squamous</a:t>
            </a:r>
            <a:r>
              <a:rPr lang="en-US" dirty="0" smtClean="0"/>
              <a:t> epithelium (◂) transitions to </a:t>
            </a:r>
            <a:r>
              <a:rPr lang="en-US" b="1" dirty="0" smtClean="0"/>
              <a:t>dysplasia</a:t>
            </a:r>
            <a:r>
              <a:rPr lang="en-US" dirty="0" smtClean="0"/>
              <a:t> (▸) with the </a:t>
            </a:r>
            <a:r>
              <a:rPr lang="en-US" b="1" dirty="0" smtClean="0"/>
              <a:t>loss of the normal maturation sequence from basal cells to the surface, </a:t>
            </a:r>
            <a:r>
              <a:rPr lang="en-US" b="1" dirty="0" err="1" smtClean="0"/>
              <a:t>hyperchromatic</a:t>
            </a:r>
            <a:r>
              <a:rPr lang="en-US" b="1" dirty="0" smtClean="0"/>
              <a:t> (darker) nuclei, and less cytoplasm (higher N/C ratio).</a:t>
            </a:r>
          </a:p>
          <a:p>
            <a:pPr algn="just"/>
            <a:r>
              <a:rPr lang="en-US" b="1" spc="600" dirty="0" smtClean="0"/>
              <a:t>Dysplasia</a:t>
            </a:r>
            <a:r>
              <a:rPr lang="en-US" dirty="0" smtClean="0"/>
              <a:t> is </a:t>
            </a:r>
            <a:r>
              <a:rPr lang="en-US" b="1" dirty="0" smtClean="0"/>
              <a:t>disordered growth with a loss of normal cellular morphology, maturation, and polarity.</a:t>
            </a:r>
            <a:r>
              <a:rPr lang="en-US" dirty="0" smtClean="0"/>
              <a:t> The appearance reflects </a:t>
            </a:r>
            <a:r>
              <a:rPr lang="en-US" b="1" dirty="0" smtClean="0"/>
              <a:t>increased cell proliferation and decreased differentiation.</a:t>
            </a:r>
            <a:r>
              <a:rPr lang="en-US" dirty="0" smtClean="0"/>
              <a:t> This can occur with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persistent insults </a:t>
            </a:r>
            <a:r>
              <a:rPr lang="en-US" dirty="0" smtClean="0"/>
              <a:t>in an epithelium, </a:t>
            </a:r>
            <a:r>
              <a:rPr lang="en-US" i="1" dirty="0" smtClean="0"/>
              <a:t>with or without </a:t>
            </a:r>
            <a:r>
              <a:rPr lang="en-US" dirty="0" smtClean="0"/>
              <a:t>prior </a:t>
            </a:r>
            <a:r>
              <a:rPr lang="en-US" dirty="0" err="1" smtClean="0"/>
              <a:t>metaplastic</a:t>
            </a:r>
            <a:r>
              <a:rPr lang="en-US" dirty="0" smtClean="0"/>
              <a:t> change.</a:t>
            </a:r>
          </a:p>
          <a:p>
            <a:pPr algn="just"/>
            <a:r>
              <a:rPr lang="en-US" b="1" dirty="0" smtClean="0"/>
              <a:t>Cervical</a:t>
            </a:r>
            <a:r>
              <a:rPr lang="en-US" dirty="0" smtClean="0"/>
              <a:t> </a:t>
            </a:r>
            <a:r>
              <a:rPr lang="en-US" dirty="0" err="1" smtClean="0"/>
              <a:t>squamous</a:t>
            </a:r>
            <a:r>
              <a:rPr lang="en-US" dirty="0" smtClean="0"/>
              <a:t> dysplastic lesions are driven by </a:t>
            </a:r>
            <a:r>
              <a:rPr lang="en-US" b="1" dirty="0" smtClean="0"/>
              <a:t>human </a:t>
            </a:r>
            <a:r>
              <a:rPr lang="en-US" b="1" dirty="0" err="1" smtClean="0"/>
              <a:t>papillomavirus</a:t>
            </a:r>
            <a:r>
              <a:rPr lang="en-US" b="1" dirty="0" smtClean="0"/>
              <a:t> (HPV) infection</a:t>
            </a:r>
            <a:r>
              <a:rPr lang="en-US" dirty="0" smtClean="0"/>
              <a:t>. HPV induces cellular proliferation with the concurrent acquisition of increasing numbers of mutations. The greater the number of sexual partners, the greater the risk for acquiring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high-risk</a:t>
            </a:r>
            <a:r>
              <a:rPr lang="en-US" dirty="0" smtClean="0"/>
              <a:t> strain of HPV.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Screenshot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935264" cy="4836427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076056" y="1"/>
            <a:ext cx="4067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40-year-old homeless man presents with a 2-month history of fever, purulent productive cough with occasional </a:t>
            </a:r>
            <a:r>
              <a:rPr lang="en-US" b="1" dirty="0" err="1" smtClean="0"/>
              <a:t>hemoptysis</a:t>
            </a:r>
            <a:r>
              <a:rPr lang="en-US" b="1" dirty="0" smtClean="0"/>
              <a:t>, soaking night sweats, and weight loss. Physical examination reveals apical </a:t>
            </a:r>
            <a:r>
              <a:rPr lang="en-US" b="1" dirty="0" err="1" smtClean="0"/>
              <a:t>rales</a:t>
            </a:r>
            <a:r>
              <a:rPr lang="en-US" b="1" dirty="0" smtClean="0"/>
              <a:t>. His chest radiograph is shown.</a:t>
            </a:r>
            <a:endParaRPr lang="en-US" dirty="0" smtClean="0"/>
          </a:p>
          <a:p>
            <a:pPr algn="just"/>
            <a:r>
              <a:rPr lang="en-US" dirty="0" smtClean="0"/>
              <a:t>1.What is present in the right upper lobe?</a:t>
            </a:r>
          </a:p>
          <a:p>
            <a:pPr algn="just"/>
            <a:r>
              <a:rPr lang="en-US" dirty="0" smtClean="0"/>
              <a:t>2.What would a sputum sample show?</a:t>
            </a:r>
          </a:p>
          <a:p>
            <a:pPr algn="just"/>
            <a:r>
              <a:rPr lang="en-US" dirty="0" smtClean="0"/>
              <a:t>3.Why does this patient have the systemic symptoms of fever, sweats, and weight loss?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5148064" y="3284984"/>
            <a:ext cx="3995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There is upper lobe </a:t>
            </a:r>
            <a:r>
              <a:rPr lang="en-US" b="1" dirty="0" err="1" smtClean="0"/>
              <a:t>cavitation</a:t>
            </a:r>
            <a:r>
              <a:rPr lang="en-US" dirty="0" smtClean="0"/>
              <a:t> (▸) that is typical of secondary tuberculosis.</a:t>
            </a:r>
          </a:p>
          <a:p>
            <a:pPr algn="just"/>
            <a:r>
              <a:rPr lang="en-US" dirty="0" smtClean="0"/>
              <a:t>His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sputum</a:t>
            </a:r>
            <a:r>
              <a:rPr lang="en-US" dirty="0" smtClean="0"/>
              <a:t> is likely to contain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acid-fast bacilli from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mycobacterial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infection</a:t>
            </a:r>
            <a:r>
              <a:rPr lang="en-US" dirty="0" smtClean="0"/>
              <a:t>. The </a:t>
            </a:r>
            <a:r>
              <a:rPr lang="en-US" dirty="0" err="1" smtClean="0"/>
              <a:t>cavitation</a:t>
            </a:r>
            <a:r>
              <a:rPr lang="en-US" dirty="0" smtClean="0"/>
              <a:t> with erosion into the airways of this secondary lesion increases the likelihood of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sputum sample </a:t>
            </a:r>
            <a:r>
              <a:rPr lang="en-US" dirty="0" smtClean="0"/>
              <a:t>and infectivity.</a:t>
            </a:r>
          </a:p>
          <a:p>
            <a:pPr algn="just"/>
            <a:r>
              <a:rPr lang="en-US" dirty="0" smtClean="0"/>
              <a:t>The </a:t>
            </a:r>
            <a:r>
              <a:rPr lang="en-US" b="1" dirty="0" smtClean="0"/>
              <a:t>systemic symptoms </a:t>
            </a:r>
            <a:r>
              <a:rPr lang="en-US" dirty="0" smtClean="0"/>
              <a:t>are the consequences of </a:t>
            </a:r>
            <a:r>
              <a:rPr lang="en-US" b="1" dirty="0" smtClean="0"/>
              <a:t>cytokines</a:t>
            </a:r>
            <a:r>
              <a:rPr lang="en-US" dirty="0" smtClean="0"/>
              <a:t> such as tumor necrosis factor and interleukin-1 being released from </a:t>
            </a:r>
            <a:r>
              <a:rPr lang="en-US" b="1" spc="600" dirty="0" smtClean="0"/>
              <a:t>activated macrophages.</a:t>
            </a:r>
            <a:endParaRPr lang="el-GR" b="1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Screenshot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4215917" cy="633670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427984" y="0"/>
            <a:ext cx="47160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69-year-old man has had increasing </a:t>
            </a:r>
            <a:r>
              <a:rPr lang="en-US" b="1" dirty="0" err="1" smtClean="0"/>
              <a:t>dyspnea</a:t>
            </a:r>
            <a:r>
              <a:rPr lang="en-US" b="1" dirty="0" smtClean="0"/>
              <a:t> upon exertion for 3 months. He is known to be </a:t>
            </a:r>
            <a:r>
              <a:rPr lang="en-US" b="1" dirty="0" smtClean="0">
                <a:solidFill>
                  <a:srgbClr val="FF0000"/>
                </a:solidFill>
              </a:rPr>
              <a:t>HIV</a:t>
            </a:r>
            <a:r>
              <a:rPr lang="en-US" b="1" dirty="0" smtClean="0"/>
              <a:t>-positive. A chest radiograph shows </a:t>
            </a:r>
            <a:r>
              <a:rPr lang="en-US" b="1" dirty="0" err="1" smtClean="0"/>
              <a:t>reticulonodular</a:t>
            </a:r>
            <a:r>
              <a:rPr lang="en-US" b="1" dirty="0" smtClean="0"/>
              <a:t> infiltrates in the upper lobes and prominent </a:t>
            </a:r>
            <a:r>
              <a:rPr lang="en-US" b="1" dirty="0" err="1" smtClean="0"/>
              <a:t>hilar</a:t>
            </a:r>
            <a:r>
              <a:rPr lang="en-US" b="1" dirty="0" smtClean="0"/>
              <a:t> </a:t>
            </a:r>
            <a:r>
              <a:rPr lang="en-US" b="1" dirty="0" err="1" smtClean="0"/>
              <a:t>lymphadenopathy</a:t>
            </a:r>
            <a:r>
              <a:rPr lang="en-US" b="1" dirty="0" smtClean="0"/>
              <a:t>. A skin test with purified protein derivative (PPD) is negative. A lung biopsy is performed.</a:t>
            </a:r>
            <a:endParaRPr lang="en-US" dirty="0" smtClean="0"/>
          </a:p>
          <a:p>
            <a:pPr algn="just"/>
            <a:r>
              <a:rPr lang="en-US" dirty="0" smtClean="0"/>
              <a:t>1.What microscopic features are shown?</a:t>
            </a:r>
          </a:p>
          <a:p>
            <a:pPr algn="just"/>
            <a:r>
              <a:rPr lang="en-US" dirty="0" smtClean="0"/>
              <a:t>2.What is this pattern of inflammation and tissue necrosis called?</a:t>
            </a:r>
          </a:p>
          <a:p>
            <a:pPr algn="just"/>
            <a:r>
              <a:rPr lang="en-US" dirty="0" smtClean="0"/>
              <a:t>3.Why is this patient's skin test negative to PPD?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4427984" y="3068960"/>
            <a:ext cx="4716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There is </a:t>
            </a:r>
            <a:r>
              <a:rPr lang="en-US" sz="1600" b="1" dirty="0" smtClean="0"/>
              <a:t>central </a:t>
            </a:r>
            <a:r>
              <a:rPr lang="en-US" sz="1600" b="1" dirty="0" err="1" smtClean="0"/>
              <a:t>caseation</a:t>
            </a:r>
            <a:r>
              <a:rPr lang="en-US" sz="1600" b="1" dirty="0" smtClean="0"/>
              <a:t> surrounded by enlarged, activated macrophages (so-called “</a:t>
            </a:r>
            <a:r>
              <a:rPr lang="en-US" sz="1600" b="1" dirty="0" err="1" smtClean="0"/>
              <a:t>epithelioid</a:t>
            </a:r>
            <a:r>
              <a:rPr lang="en-US" sz="1600" b="1" dirty="0" smtClean="0"/>
              <a:t>” macrophages). A </a:t>
            </a:r>
            <a:r>
              <a:rPr lang="en-US" sz="1600" b="1" dirty="0" err="1" smtClean="0"/>
              <a:t>Langhans</a:t>
            </a:r>
            <a:r>
              <a:rPr lang="en-US" sz="1600" b="1" dirty="0" smtClean="0"/>
              <a:t> multinucleated giant cell (▾)</a:t>
            </a:r>
            <a:r>
              <a:rPr lang="en-US" sz="1600" dirty="0" smtClean="0"/>
              <a:t> is derived from the fusion of multiple activated macrophages.</a:t>
            </a:r>
          </a:p>
          <a:p>
            <a:pPr algn="just"/>
            <a:r>
              <a:rPr lang="en-US" sz="1600" dirty="0" smtClean="0"/>
              <a:t>This is </a:t>
            </a:r>
            <a:r>
              <a:rPr lang="en-US" sz="1600" b="1" dirty="0" err="1" smtClean="0"/>
              <a:t>granulomatous</a:t>
            </a:r>
            <a:r>
              <a:rPr lang="en-US" sz="1600" b="1" dirty="0" smtClean="0"/>
              <a:t> inflammation with central </a:t>
            </a:r>
            <a:r>
              <a:rPr lang="en-US" sz="1600" b="1" dirty="0" err="1" smtClean="0"/>
              <a:t>caseous</a:t>
            </a:r>
            <a:r>
              <a:rPr lang="en-US" sz="1600" b="1" dirty="0" smtClean="0"/>
              <a:t> necrosis.</a:t>
            </a:r>
            <a:r>
              <a:rPr lang="en-US" sz="1600" dirty="0" smtClean="0"/>
              <a:t> </a:t>
            </a:r>
            <a:r>
              <a:rPr lang="en-US" sz="1600" dirty="0" err="1" smtClean="0"/>
              <a:t>Caseation</a:t>
            </a:r>
            <a:r>
              <a:rPr lang="en-US" sz="1600" dirty="0" smtClean="0"/>
              <a:t> is essentially liquefaction with </a:t>
            </a:r>
            <a:r>
              <a:rPr lang="en-US" sz="1600" dirty="0" err="1" smtClean="0"/>
              <a:t>coagulative</a:t>
            </a:r>
            <a:r>
              <a:rPr lang="en-US" sz="1600" dirty="0" smtClean="0"/>
              <a:t> necrosis, which in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n-US" sz="1600" dirty="0" smtClean="0"/>
              <a:t> case is associated with </a:t>
            </a:r>
            <a:r>
              <a:rPr lang="en-US" sz="1600" u="sng" dirty="0" err="1" smtClean="0"/>
              <a:t>mycobacterial</a:t>
            </a:r>
            <a:r>
              <a:rPr lang="en-US" sz="1600" dirty="0" smtClean="0"/>
              <a:t> infection.</a:t>
            </a:r>
          </a:p>
          <a:p>
            <a:pPr algn="just"/>
            <a:r>
              <a:rPr lang="en-US" sz="1600" dirty="0" smtClean="0"/>
              <a:t>The </a:t>
            </a:r>
            <a:r>
              <a:rPr lang="en-US" sz="1600" dirty="0" err="1" smtClean="0"/>
              <a:t>immunosuppression</a:t>
            </a:r>
            <a:r>
              <a:rPr lang="en-US" sz="1600" dirty="0" smtClean="0"/>
              <a:t> caused by </a:t>
            </a:r>
            <a:r>
              <a:rPr lang="en-US" sz="1600" dirty="0" smtClean="0">
                <a:solidFill>
                  <a:srgbClr val="FF0000"/>
                </a:solidFill>
              </a:rPr>
              <a:t>HIV</a:t>
            </a:r>
            <a:r>
              <a:rPr lang="en-US" sz="1600" dirty="0" smtClean="0"/>
              <a:t> leads to the </a:t>
            </a:r>
            <a:r>
              <a:rPr lang="en-US" sz="1600" dirty="0" err="1" smtClean="0"/>
              <a:t>anergy</a:t>
            </a:r>
            <a:r>
              <a:rPr lang="en-US" sz="1600" dirty="0" smtClean="0"/>
              <a:t> of cell-mediated immunity and a negative tuberculosis skin test, </a:t>
            </a:r>
            <a:r>
              <a:rPr lang="en-US" sz="1600" i="1" dirty="0" smtClean="0"/>
              <a:t>despite</a:t>
            </a:r>
            <a:r>
              <a:rPr lang="en-US" sz="1600" dirty="0" smtClean="0"/>
              <a:t> active </a:t>
            </a:r>
            <a:r>
              <a:rPr lang="en-US" sz="1600" dirty="0" err="1" smtClean="0"/>
              <a:t>mycobacterial</a:t>
            </a:r>
            <a:r>
              <a:rPr lang="en-US" sz="1600" dirty="0" smtClean="0"/>
              <a:t> infection as a result of the reactivation of a previous latent focus or of </a:t>
            </a:r>
            <a:r>
              <a:rPr lang="en-US" sz="1600" i="1" dirty="0" err="1" smtClean="0"/>
              <a:t>re</a:t>
            </a:r>
            <a:r>
              <a:rPr lang="en-US" sz="1600" dirty="0" err="1" smtClean="0"/>
              <a:t>infection</a:t>
            </a:r>
            <a:r>
              <a:rPr lang="en-US" sz="1600" dirty="0" smtClean="0"/>
              <a:t> caused by a </a:t>
            </a:r>
            <a:r>
              <a:rPr lang="en-US" sz="1600" i="1" dirty="0" smtClean="0"/>
              <a:t>new</a:t>
            </a:r>
            <a:r>
              <a:rPr lang="en-US" sz="1600" dirty="0" smtClean="0"/>
              <a:t> exposure from the environment.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Screenshot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011245" cy="612068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211960" y="1"/>
            <a:ext cx="49320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70-year-old woman with a history of rheumatic mitral </a:t>
            </a:r>
            <a:r>
              <a:rPr lang="en-US" b="1" dirty="0" err="1" smtClean="0"/>
              <a:t>stenosis</a:t>
            </a:r>
            <a:r>
              <a:rPr lang="en-US" b="1" dirty="0" smtClean="0"/>
              <a:t> has an acute onset of right-sided </a:t>
            </a:r>
            <a:r>
              <a:rPr lang="en-US" b="1" dirty="0" err="1" smtClean="0"/>
              <a:t>hemiplegia</a:t>
            </a:r>
            <a:r>
              <a:rPr lang="en-US" b="1" dirty="0" smtClean="0"/>
              <a:t>. Three weeks later, she dies from complications of an aspiration pneumonia.</a:t>
            </a:r>
          </a:p>
          <a:p>
            <a:pPr algn="just"/>
            <a:r>
              <a:rPr lang="en-US" dirty="0" smtClean="0"/>
              <a:t>1.What three features are shown here?</a:t>
            </a:r>
          </a:p>
          <a:p>
            <a:pPr algn="just"/>
            <a:r>
              <a:rPr lang="en-US" dirty="0" smtClean="0"/>
              <a:t>2.What would have happened during the next 3 months if the patient had lived?</a:t>
            </a:r>
          </a:p>
          <a:p>
            <a:pPr algn="just"/>
            <a:r>
              <a:rPr lang="en-US" dirty="0" smtClean="0"/>
              <a:t>3.How could this lesion relate to the patient's heart disease?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4211960" y="2610683"/>
            <a:ext cx="49320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This is a </a:t>
            </a:r>
            <a:r>
              <a:rPr lang="en-US" b="1" dirty="0" err="1" smtClean="0"/>
              <a:t>cerebrovascular</a:t>
            </a:r>
            <a:r>
              <a:rPr lang="en-US" dirty="0" smtClean="0"/>
              <a:t> accident or “</a:t>
            </a:r>
            <a:r>
              <a:rPr lang="en-US" b="1" dirty="0" smtClean="0"/>
              <a:t>stroke</a:t>
            </a:r>
            <a:r>
              <a:rPr lang="en-US" dirty="0" smtClean="0"/>
              <a:t>” with cerebral hemispheric </a:t>
            </a:r>
            <a:r>
              <a:rPr lang="en-US" b="1" dirty="0" smtClean="0"/>
              <a:t>softening</a:t>
            </a:r>
            <a:r>
              <a:rPr lang="en-US" dirty="0" smtClean="0"/>
              <a:t> (▸) caused by </a:t>
            </a:r>
            <a:r>
              <a:rPr lang="en-US" b="1" dirty="0" err="1" smtClean="0"/>
              <a:t>liquefactive</a:t>
            </a:r>
            <a:r>
              <a:rPr lang="en-US" b="1" dirty="0" smtClean="0"/>
              <a:t> necrosis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secondary to infarction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Microglial</a:t>
            </a:r>
            <a:r>
              <a:rPr lang="en-US" dirty="0" smtClean="0"/>
              <a:t> cells (central nervous system macrophages) and circulating </a:t>
            </a:r>
            <a:r>
              <a:rPr lang="en-US" dirty="0" err="1" smtClean="0"/>
              <a:t>monocytes</a:t>
            </a:r>
            <a:r>
              <a:rPr lang="en-US" dirty="0" smtClean="0"/>
              <a:t> would have removed much of the necrotic debris, leaving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</a:t>
            </a:r>
            <a:r>
              <a:rPr lang="en-US" dirty="0" smtClean="0"/>
              <a:t> (▴) 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cortical depression</a:t>
            </a:r>
            <a:r>
              <a:rPr lang="en-US" dirty="0" smtClean="0"/>
              <a:t>; there also would be peripheral </a:t>
            </a:r>
            <a:r>
              <a:rPr lang="en-US" dirty="0" err="1" smtClean="0"/>
              <a:t>gliosis</a:t>
            </a:r>
            <a:r>
              <a:rPr lang="en-US" dirty="0" smtClean="0"/>
              <a:t> because of </a:t>
            </a:r>
            <a:r>
              <a:rPr lang="en-US" dirty="0" err="1" smtClean="0"/>
              <a:t>astrocyte</a:t>
            </a:r>
            <a:r>
              <a:rPr lang="en-US" dirty="0" smtClean="0"/>
              <a:t> enlargement and proliferation.</a:t>
            </a:r>
          </a:p>
          <a:p>
            <a:pPr algn="just"/>
            <a:r>
              <a:rPr lang="en-US" dirty="0" smtClean="0"/>
              <a:t>Mitral </a:t>
            </a:r>
            <a:r>
              <a:rPr lang="en-US" dirty="0" err="1" smtClean="0"/>
              <a:t>stenosis</a:t>
            </a:r>
            <a:r>
              <a:rPr lang="en-US" dirty="0" smtClean="0"/>
              <a:t> can lead to left </a:t>
            </a:r>
            <a:r>
              <a:rPr lang="en-US" dirty="0" err="1" smtClean="0"/>
              <a:t>atrial</a:t>
            </a:r>
            <a:r>
              <a:rPr lang="en-US" dirty="0" smtClean="0"/>
              <a:t> enlargement with subsequent mural </a:t>
            </a:r>
            <a:r>
              <a:rPr lang="en-US" b="1" dirty="0" smtClean="0"/>
              <a:t>thrombosis</a:t>
            </a:r>
            <a:r>
              <a:rPr lang="en-US" dirty="0" smtClean="0"/>
              <a:t> followed by </a:t>
            </a:r>
            <a:r>
              <a:rPr lang="en-US" b="1" dirty="0" err="1" smtClean="0"/>
              <a:t>embolization</a:t>
            </a:r>
            <a:r>
              <a:rPr lang="en-US" dirty="0" smtClean="0"/>
              <a:t> with </a:t>
            </a:r>
            <a:r>
              <a:rPr lang="en-US" b="1" dirty="0" smtClean="0"/>
              <a:t>infarction</a:t>
            </a:r>
            <a:r>
              <a:rPr lang="en-US" dirty="0" smtClean="0"/>
              <a:t>. Alternatively, a scarred rheumatic valve is more susceptible to </a:t>
            </a:r>
            <a:r>
              <a:rPr lang="en-US" dirty="0" err="1" smtClean="0"/>
              <a:t>endocarditis</a:t>
            </a:r>
            <a:r>
              <a:rPr lang="en-US" dirty="0" smtClean="0"/>
              <a:t>; the subsequent </a:t>
            </a:r>
            <a:r>
              <a:rPr lang="en-US" dirty="0" err="1" smtClean="0"/>
              <a:t>embolization</a:t>
            </a:r>
            <a:r>
              <a:rPr lang="en-US" dirty="0" smtClean="0"/>
              <a:t> of </a:t>
            </a:r>
            <a:r>
              <a:rPr lang="en-US" b="1" dirty="0" smtClean="0"/>
              <a:t>infected</a:t>
            </a:r>
            <a:r>
              <a:rPr lang="en-US" dirty="0" smtClean="0"/>
              <a:t> vegetation would produce a </a:t>
            </a:r>
            <a:r>
              <a:rPr lang="en-US" b="1" dirty="0" smtClean="0"/>
              <a:t>septic</a:t>
            </a:r>
            <a:r>
              <a:rPr lang="en-US" dirty="0" smtClean="0"/>
              <a:t> infarct.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Screenshot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5639424" cy="561662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796136" y="1"/>
            <a:ext cx="3347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A 62-year-old man with a history of rheumatic </a:t>
            </a:r>
            <a:r>
              <a:rPr lang="en-US" sz="1400" b="1" dirty="0" err="1" smtClean="0"/>
              <a:t>valvular</a:t>
            </a:r>
            <a:r>
              <a:rPr lang="en-US" sz="1400" b="1" dirty="0" smtClean="0"/>
              <a:t> disease has fever and worsening headaches for 4 days. Physical examination reveals </a:t>
            </a:r>
            <a:r>
              <a:rPr lang="en-US" sz="1400" b="1" dirty="0" err="1" smtClean="0"/>
              <a:t>papilledema</a:t>
            </a:r>
            <a:r>
              <a:rPr lang="en-US" sz="1400" b="1" dirty="0" smtClean="0"/>
              <a:t>. A contrast-enhanced MRI of his brain is shown.</a:t>
            </a:r>
          </a:p>
          <a:p>
            <a:pPr algn="just"/>
            <a:endParaRPr lang="en-US" sz="1400" b="1" dirty="0" smtClean="0"/>
          </a:p>
          <a:p>
            <a:pPr algn="just"/>
            <a:r>
              <a:rPr lang="en-US" sz="1400" dirty="0" smtClean="0"/>
              <a:t>1.What accounts for the ring enhancement?</a:t>
            </a:r>
          </a:p>
          <a:p>
            <a:pPr algn="just"/>
            <a:r>
              <a:rPr lang="en-US" sz="1400" dirty="0" smtClean="0"/>
              <a:t>2.What inflammatory cells are present in the center of the lesion?</a:t>
            </a:r>
          </a:p>
          <a:p>
            <a:pPr algn="just"/>
            <a:r>
              <a:rPr lang="en-US" sz="1400" dirty="0" smtClean="0"/>
              <a:t>3.What type of organism is most likely present?</a:t>
            </a:r>
          </a:p>
          <a:p>
            <a:pPr algn="just"/>
            <a:endParaRPr lang="en-US" sz="1400" dirty="0"/>
          </a:p>
        </p:txBody>
      </p:sp>
      <p:sp>
        <p:nvSpPr>
          <p:cNvPr id="4" name="3 - Ορθογώνιο"/>
          <p:cNvSpPr/>
          <p:nvPr/>
        </p:nvSpPr>
        <p:spPr>
          <a:xfrm>
            <a:off x="5796136" y="3140968"/>
            <a:ext cx="334786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This cerebral </a:t>
            </a:r>
            <a:r>
              <a:rPr lang="en-US" sz="1400" b="1" dirty="0" smtClean="0"/>
              <a:t>abscess</a:t>
            </a:r>
            <a:r>
              <a:rPr lang="en-US" sz="1400" dirty="0" smtClean="0"/>
              <a:t> (▴) has highly </a:t>
            </a:r>
            <a:r>
              <a:rPr lang="en-US" sz="1400" dirty="0" err="1" smtClean="0"/>
              <a:t>vascularized</a:t>
            </a:r>
            <a:r>
              <a:rPr lang="en-US" sz="1400" dirty="0" smtClean="0"/>
              <a:t> granulation tissue around its margin that allows for the bright-appearing concentration of the injected </a:t>
            </a:r>
            <a:r>
              <a:rPr lang="en-US" sz="1400" dirty="0" err="1" smtClean="0"/>
              <a:t>radiocontrast</a:t>
            </a:r>
            <a:r>
              <a:rPr lang="en-US" sz="1400" dirty="0" smtClean="0"/>
              <a:t> material. With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surrounding associated edema (▾), </a:t>
            </a:r>
            <a:r>
              <a:rPr lang="en-US" sz="1400" dirty="0" smtClean="0"/>
              <a:t>it is causing a massive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shift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right </a:t>
            </a:r>
            <a:r>
              <a:rPr lang="en-US" sz="1400" dirty="0" smtClean="0"/>
              <a:t>(◂).</a:t>
            </a:r>
          </a:p>
          <a:p>
            <a:pPr algn="just"/>
            <a:r>
              <a:rPr lang="en-US" sz="1400" dirty="0" smtClean="0"/>
              <a:t>An </a:t>
            </a:r>
            <a:r>
              <a:rPr lang="en-US" sz="1400" b="1" dirty="0" smtClean="0"/>
              <a:t>abscess</a:t>
            </a:r>
            <a:r>
              <a:rPr lang="en-US" sz="1400" dirty="0" smtClean="0"/>
              <a:t> is a </a:t>
            </a:r>
            <a:r>
              <a:rPr lang="en-US" sz="1400" b="1" dirty="0" smtClean="0"/>
              <a:t>localized collection of degenerating </a:t>
            </a:r>
            <a:r>
              <a:rPr lang="en-US" sz="1400" b="1" dirty="0" err="1" smtClean="0"/>
              <a:t>neutrophils</a:t>
            </a:r>
            <a:r>
              <a:rPr lang="en-US" sz="1400" dirty="0" smtClean="0"/>
              <a:t>; the release of their reactive oxygen species and </a:t>
            </a:r>
            <a:r>
              <a:rPr lang="en-US" sz="1400" dirty="0" err="1" smtClean="0"/>
              <a:t>proteolytic</a:t>
            </a:r>
            <a:r>
              <a:rPr lang="en-US" sz="1400" dirty="0" smtClean="0"/>
              <a:t> enzymes leads to </a:t>
            </a:r>
            <a:r>
              <a:rPr lang="en-US" sz="1400" b="1" dirty="0" err="1" smtClean="0"/>
              <a:t>liquefactive</a:t>
            </a:r>
            <a:r>
              <a:rPr lang="en-US" sz="1400" b="1" dirty="0" smtClean="0"/>
              <a:t> necrosis.</a:t>
            </a:r>
            <a:r>
              <a:rPr lang="en-US" sz="1400" dirty="0" smtClean="0"/>
              <a:t> Even without abscess formation, central nervous system injury of any form also results in </a:t>
            </a:r>
            <a:r>
              <a:rPr lang="en-US" sz="1400" dirty="0" err="1" smtClean="0"/>
              <a:t>liquefactive</a:t>
            </a:r>
            <a:r>
              <a:rPr lang="en-US" sz="1400" dirty="0" smtClean="0"/>
              <a:t> necrosis.</a:t>
            </a:r>
          </a:p>
          <a:p>
            <a:pPr algn="just"/>
            <a:r>
              <a:rPr lang="en-US" sz="1400" b="1" dirty="0" smtClean="0"/>
              <a:t>Abscesses</a:t>
            </a:r>
            <a:r>
              <a:rPr lang="en-US" sz="1400" dirty="0" smtClean="0"/>
              <a:t> are most often caused by </a:t>
            </a:r>
            <a:r>
              <a:rPr lang="en-US" sz="1400" b="1" dirty="0" smtClean="0"/>
              <a:t>bacterial</a:t>
            </a:r>
            <a:r>
              <a:rPr lang="en-US" sz="1400" dirty="0" smtClean="0"/>
              <a:t> organisms such as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staphylococci and streptococci.</a:t>
            </a:r>
            <a:endParaRPr lang="el-G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Screenshot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58791" cy="6475817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427984" y="0"/>
            <a:ext cx="47160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58-year-old nonsmoker with normal lung function is killed in a hit-and-run accident. The gross appearance of the surface of his lungs is shown.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1.What is this pigment?</a:t>
            </a:r>
          </a:p>
          <a:p>
            <a:pPr algn="just"/>
            <a:r>
              <a:rPr lang="en-US" dirty="0" smtClean="0"/>
              <a:t>2.How does pigment get to this location?</a:t>
            </a:r>
          </a:p>
          <a:p>
            <a:pPr algn="just"/>
            <a:r>
              <a:rPr lang="en-US" dirty="0" smtClean="0"/>
              <a:t>3.What are the risk factors for increased amounts of this pigment?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4427984" y="2780928"/>
            <a:ext cx="47160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/>
              <a:t>Anthracotic</a:t>
            </a:r>
            <a:r>
              <a:rPr lang="en-US" b="1" dirty="0" smtClean="0"/>
              <a:t> pigment </a:t>
            </a:r>
            <a:r>
              <a:rPr lang="en-US" dirty="0" smtClean="0"/>
              <a:t>(▸) within the pleural </a:t>
            </a:r>
            <a:r>
              <a:rPr lang="en-US" dirty="0" err="1" smtClean="0"/>
              <a:t>lymphatics</a:t>
            </a:r>
            <a:r>
              <a:rPr lang="en-US" dirty="0" smtClean="0"/>
              <a:t> is responsible for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</a:t>
            </a:r>
            <a:r>
              <a:rPr lang="en-US" dirty="0" smtClean="0"/>
              <a:t>(reticular) black appearance of the pleural surface. This amount of pigment has no pathologic consequence.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Inhaled microscopic carbon particles are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ingested by pulmonary macrophages </a:t>
            </a:r>
            <a:r>
              <a:rPr lang="en-US" dirty="0" smtClean="0"/>
              <a:t>and carried via the </a:t>
            </a:r>
            <a:r>
              <a:rPr lang="en-US" dirty="0" err="1" smtClean="0"/>
              <a:t>lymphatics</a:t>
            </a:r>
            <a:r>
              <a:rPr lang="en-US" dirty="0" smtClean="0"/>
              <a:t> through interlobular septa to the pleural surfaces and eventually to the </a:t>
            </a:r>
            <a:r>
              <a:rPr lang="en-US" dirty="0" err="1" smtClean="0"/>
              <a:t>hilar</a:t>
            </a:r>
            <a:r>
              <a:rPr lang="en-US" dirty="0" smtClean="0"/>
              <a:t> lymph nodes.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Increased amounts of this pigment come from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smoking</a:t>
            </a:r>
            <a:r>
              <a:rPr lang="en-US" dirty="0" smtClean="0"/>
              <a:t> 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polluted air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Screenshot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4307804" cy="656763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355976" y="0"/>
            <a:ext cx="4788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62-year-old coal miner with a 10-year history of progressive </a:t>
            </a:r>
            <a:r>
              <a:rPr lang="en-US" b="1" dirty="0" err="1" smtClean="0"/>
              <a:t>dyspnea</a:t>
            </a:r>
            <a:r>
              <a:rPr lang="en-US" b="1" dirty="0" smtClean="0"/>
              <a:t> develops peripheral edema, pleural effusions, and hepatic “cardiac cirrhosis.” Pulmonary function testing shows decreased FEV1 and decreased FVC. A lung biopsy reveals the findings shown here.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1.What is this patient's diagnosis?</a:t>
            </a:r>
          </a:p>
          <a:p>
            <a:pPr algn="just"/>
            <a:r>
              <a:rPr lang="en-US" dirty="0" smtClean="0"/>
              <a:t>2.What cardiac complication has developed?</a:t>
            </a:r>
          </a:p>
          <a:p>
            <a:pPr algn="just"/>
            <a:r>
              <a:rPr lang="en-US" dirty="0" smtClean="0"/>
              <a:t>3.Describe the pathogenesis of this patient's liver disease.</a:t>
            </a:r>
          </a:p>
          <a:p>
            <a:pPr algn="just"/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4283968" y="3356992"/>
            <a:ext cx="48600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This is coal workers' pneumoconiosis causing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lung disease</a:t>
            </a:r>
            <a:r>
              <a:rPr lang="en-US" dirty="0" smtClean="0"/>
              <a:t>. The massive amount of carbon pigment leads to the coal </a:t>
            </a:r>
            <a:r>
              <a:rPr lang="en-US" dirty="0" err="1" smtClean="0"/>
              <a:t>macules</a:t>
            </a:r>
            <a:r>
              <a:rPr lang="en-US" dirty="0" smtClean="0"/>
              <a:t> (▾) shown and their </a:t>
            </a:r>
            <a:r>
              <a:rPr lang="en-US" b="1" dirty="0" smtClean="0"/>
              <a:t>associated  </a:t>
            </a:r>
            <a:r>
              <a:rPr lang="en-US" b="1" spc="600" dirty="0" smtClean="0"/>
              <a:t>fibrosis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Restrictive lung diseases lead to </a:t>
            </a:r>
            <a:r>
              <a:rPr lang="en-US" b="1" dirty="0" err="1" smtClean="0"/>
              <a:t>cor</a:t>
            </a:r>
            <a:r>
              <a:rPr lang="en-US" b="1" dirty="0" smtClean="0"/>
              <a:t> </a:t>
            </a:r>
            <a:r>
              <a:rPr lang="en-US" b="1" dirty="0" err="1" smtClean="0"/>
              <a:t>pulmonale</a:t>
            </a:r>
            <a:r>
              <a:rPr lang="en-US" b="1" dirty="0" smtClean="0"/>
              <a:t> with right heart failure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 smtClean="0"/>
              <a:t>Right heart failure </a:t>
            </a:r>
            <a:r>
              <a:rPr lang="en-US" dirty="0" smtClean="0"/>
              <a:t>leads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liver passive congestion followed by fibrosis that bridges central veins</a:t>
            </a:r>
            <a:r>
              <a:rPr lang="en-US" dirty="0" smtClean="0"/>
              <a:t> (this is the opposite of portal cirrhosis). This is </a:t>
            </a:r>
            <a:r>
              <a:rPr lang="en-US" i="1" u="sng" dirty="0" smtClean="0"/>
              <a:t>not</a:t>
            </a:r>
            <a:r>
              <a:rPr lang="en-US" dirty="0" smtClean="0"/>
              <a:t> a true cirrhosis, because nodular regeneration is lacking.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Screenshot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260648"/>
            <a:ext cx="4187211" cy="633670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355976" y="1"/>
            <a:ext cx="47880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A 92-year-old man dies of bronchopneumonia after a fall during which he fractured his femoral head. At autopsy, his myocardium has the microscopic appearance shown.</a:t>
            </a:r>
          </a:p>
          <a:p>
            <a:pPr algn="just"/>
            <a:endParaRPr lang="en-US" sz="1600" b="1" dirty="0" smtClean="0"/>
          </a:p>
          <a:p>
            <a:pPr algn="just"/>
            <a:r>
              <a:rPr lang="en-US" sz="1600" dirty="0" smtClean="0"/>
              <a:t>1.What is the brown-gold pigment?</a:t>
            </a:r>
          </a:p>
          <a:p>
            <a:pPr algn="just"/>
            <a:r>
              <a:rPr lang="en-US" sz="1600" dirty="0" smtClean="0"/>
              <a:t>2.What cellular mechanism produces this pigment?</a:t>
            </a:r>
          </a:p>
          <a:p>
            <a:pPr algn="just"/>
            <a:r>
              <a:rPr lang="en-US" sz="1600" dirty="0" smtClean="0"/>
              <a:t>3.Where in the cell does the pigment accumulate?</a:t>
            </a:r>
          </a:p>
          <a:p>
            <a:pPr algn="just"/>
            <a:r>
              <a:rPr lang="en-US" sz="1600" dirty="0" smtClean="0"/>
              <a:t>4.What effect does this pigment have on myocardial function?</a:t>
            </a:r>
          </a:p>
          <a:p>
            <a:pPr algn="just"/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4355976" y="2852936"/>
            <a:ext cx="47880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This is </a:t>
            </a:r>
            <a:r>
              <a:rPr lang="en-US" sz="1600" b="1" dirty="0" err="1" smtClean="0"/>
              <a:t>lipochrome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lipofuscin</a:t>
            </a:r>
            <a:r>
              <a:rPr lang="en-US" sz="1600" b="1" dirty="0" smtClean="0"/>
              <a:t>) pigment</a:t>
            </a:r>
            <a:r>
              <a:rPr lang="en-US" sz="1600" dirty="0" smtClean="0"/>
              <a:t>, which is characteristically found in a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perinuclear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smtClean="0"/>
              <a:t>location (▸).</a:t>
            </a:r>
          </a:p>
          <a:p>
            <a:pPr algn="just"/>
            <a:r>
              <a:rPr lang="en-US" sz="1600" dirty="0" smtClean="0"/>
              <a:t>Long-term recurrent free radical damage leads to lipid </a:t>
            </a:r>
            <a:r>
              <a:rPr lang="en-US" sz="1600" dirty="0" err="1" smtClean="0"/>
              <a:t>peroxidation</a:t>
            </a:r>
            <a:r>
              <a:rPr lang="en-US" sz="1600" dirty="0" smtClean="0"/>
              <a:t> and the cross-linking of polyunsaturated lipids of various cellular membranes, which cannot be </a:t>
            </a:r>
            <a:r>
              <a:rPr lang="en-US" sz="1600" dirty="0" err="1" smtClean="0"/>
              <a:t>catabolized</a:t>
            </a:r>
            <a:r>
              <a:rPr lang="en-US" sz="1600" dirty="0" smtClean="0"/>
              <a:t> further.</a:t>
            </a:r>
          </a:p>
          <a:p>
            <a:pPr algn="just"/>
            <a:r>
              <a:rPr lang="en-US" sz="1600" dirty="0" err="1" smtClean="0"/>
              <a:t>Lysosomes</a:t>
            </a:r>
            <a:r>
              <a:rPr lang="en-US" sz="1600" dirty="0" smtClean="0"/>
              <a:t> fuse with </a:t>
            </a:r>
            <a:r>
              <a:rPr lang="en-US" sz="1600" dirty="0" err="1" smtClean="0"/>
              <a:t>autophagic</a:t>
            </a:r>
            <a:r>
              <a:rPr lang="en-US" sz="1600" dirty="0" smtClean="0"/>
              <a:t> vacuoles to create </a:t>
            </a:r>
            <a:r>
              <a:rPr lang="en-US" sz="1600" dirty="0" err="1" smtClean="0"/>
              <a:t>autophagolysosomes</a:t>
            </a:r>
            <a:r>
              <a:rPr lang="en-US" sz="1600" dirty="0" smtClean="0"/>
              <a:t>, which are responsible for normal intracellular </a:t>
            </a:r>
            <a:r>
              <a:rPr lang="en-US" sz="1600" dirty="0" err="1" smtClean="0"/>
              <a:t>organellar</a:t>
            </a:r>
            <a:r>
              <a:rPr lang="en-US" sz="1600" dirty="0" smtClean="0"/>
              <a:t> turnover. </a:t>
            </a:r>
            <a:r>
              <a:rPr lang="en-US" sz="1600" dirty="0" err="1" smtClean="0"/>
              <a:t>Nondigestible</a:t>
            </a:r>
            <a:r>
              <a:rPr lang="en-US" sz="1600" dirty="0" smtClean="0"/>
              <a:t> debris from abnormally cross-linked cellular molecules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persists</a:t>
            </a:r>
            <a:r>
              <a:rPr lang="en-US" sz="1600" dirty="0" smtClean="0"/>
              <a:t> as residual bodies in </a:t>
            </a:r>
            <a:r>
              <a:rPr lang="en-US" sz="1600" dirty="0" err="1" smtClean="0"/>
              <a:t>lysosomes</a:t>
            </a:r>
            <a:r>
              <a:rPr lang="en-US" sz="1600" dirty="0" smtClean="0"/>
              <a:t> and manifests as </a:t>
            </a:r>
            <a:r>
              <a:rPr lang="en-US" sz="1600" b="1" dirty="0" smtClean="0"/>
              <a:t>pigmented </a:t>
            </a:r>
            <a:r>
              <a:rPr lang="en-US" sz="1600" b="1" dirty="0" err="1" smtClean="0"/>
              <a:t>lipofuscin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smtClean="0"/>
              <a:t>Some amount of </a:t>
            </a:r>
            <a:r>
              <a:rPr lang="en-US" sz="1600" dirty="0" err="1" smtClean="0"/>
              <a:t>lipofuscin</a:t>
            </a:r>
            <a:r>
              <a:rPr lang="en-US" sz="1600" dirty="0" smtClean="0"/>
              <a:t> can be found in all individuals with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aging</a:t>
            </a:r>
            <a:r>
              <a:rPr lang="en-US" sz="1600" dirty="0" smtClean="0"/>
              <a:t>. Although it is indicative of past wear and tear, even large amounts have no deleterious effect on cellular function.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creenshot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3618833" cy="6265317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779912" y="0"/>
            <a:ext cx="53640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55-year-old man has repeated trauma to his upper arms from operating a jackhammer. He now has hand and forearm weakness. A skeletal muscle biopsy specimen reveals the pattern shown at the right.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1.What is the microscopic description of these </a:t>
            </a:r>
            <a:r>
              <a:rPr lang="en-US" dirty="0" err="1" smtClean="0"/>
              <a:t>myocytes</a:t>
            </a:r>
            <a:r>
              <a:rPr lang="en-US" dirty="0" smtClean="0"/>
              <a:t>?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2.What features support the diagnosis?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3.Why are smaller angulated fibers grouped together?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779912" y="3284984"/>
            <a:ext cx="53640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/>
              <a:t>Myocyte</a:t>
            </a:r>
            <a:r>
              <a:rPr lang="en-US" dirty="0" smtClean="0"/>
              <a:t> </a:t>
            </a:r>
            <a:r>
              <a:rPr lang="en-US" b="1" dirty="0" smtClean="0"/>
              <a:t>cellular atrophy </a:t>
            </a:r>
            <a:r>
              <a:rPr lang="en-US" dirty="0" smtClean="0"/>
              <a:t>is present as a result of </a:t>
            </a:r>
            <a:r>
              <a:rPr lang="en-US" dirty="0" err="1" smtClean="0"/>
              <a:t>lysosomal</a:t>
            </a:r>
            <a:r>
              <a:rPr lang="en-US" dirty="0" smtClean="0"/>
              <a:t> </a:t>
            </a:r>
            <a:r>
              <a:rPr lang="en-US" dirty="0" err="1" smtClean="0"/>
              <a:t>autophagy</a:t>
            </a:r>
            <a:r>
              <a:rPr lang="en-US" dirty="0" smtClean="0"/>
              <a:t> and increased </a:t>
            </a:r>
            <a:r>
              <a:rPr lang="en-US" dirty="0" err="1" smtClean="0"/>
              <a:t>proteasomal</a:t>
            </a:r>
            <a:r>
              <a:rPr lang="en-US" dirty="0" smtClean="0"/>
              <a:t> degradation.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angulated fibers </a:t>
            </a:r>
            <a:r>
              <a:rPr lang="en-US" dirty="0" smtClean="0"/>
              <a:t>with occasional central nuclei are grouped together.</a:t>
            </a:r>
          </a:p>
          <a:p>
            <a:pPr algn="just"/>
            <a:r>
              <a:rPr lang="en-US" dirty="0" smtClean="0"/>
              <a:t>Skeletal muscle fibers in a motor unit are </a:t>
            </a:r>
            <a:r>
              <a:rPr lang="en-US" i="1" dirty="0" smtClean="0"/>
              <a:t>randomly</a:t>
            </a:r>
            <a:r>
              <a:rPr lang="en-US" dirty="0" smtClean="0"/>
              <a:t> enervated; nerve injury initially leads to </a:t>
            </a:r>
            <a:r>
              <a:rPr lang="en-US" i="1" dirty="0" smtClean="0"/>
              <a:t>scattered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myocyte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atrophy </a:t>
            </a:r>
            <a:r>
              <a:rPr lang="en-US" dirty="0" smtClean="0"/>
              <a:t>within any given motor unit. After one nerve is injured, however, an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adjacent neuron can branch</a:t>
            </a:r>
            <a:r>
              <a:rPr lang="en-US" dirty="0" smtClean="0"/>
              <a:t> and </a:t>
            </a:r>
            <a:r>
              <a:rPr lang="en-US" dirty="0" err="1" smtClean="0"/>
              <a:t>reinnervate</a:t>
            </a:r>
            <a:r>
              <a:rPr lang="en-US" dirty="0" smtClean="0"/>
              <a:t> </a:t>
            </a:r>
            <a:r>
              <a:rPr lang="en-US" dirty="0" err="1" smtClean="0"/>
              <a:t>denervated</a:t>
            </a:r>
            <a:r>
              <a:rPr lang="en-US" dirty="0" smtClean="0"/>
              <a:t> </a:t>
            </a:r>
            <a:r>
              <a:rPr lang="en-US" dirty="0" err="1" smtClean="0"/>
              <a:t>myocytes</a:t>
            </a:r>
            <a:r>
              <a:rPr lang="en-US" dirty="0" smtClean="0"/>
              <a:t>. If that neuron is now injured, the result is </a:t>
            </a:r>
            <a:r>
              <a:rPr lang="en-US" b="1" i="1" dirty="0" smtClean="0"/>
              <a:t>group</a:t>
            </a:r>
            <a:r>
              <a:rPr lang="en-US" dirty="0" smtClean="0"/>
              <a:t> atrophy of </a:t>
            </a:r>
            <a:r>
              <a:rPr lang="en-US" dirty="0" err="1" smtClean="0"/>
              <a:t>myocytes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Screenshot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5277158" cy="433119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508104" y="0"/>
            <a:ext cx="3635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A 78-year-old man with progressive dementia has become severely malnourished. At autopsy, his heart is small, with the gross appearance shown.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1.What is the name for this appearance?</a:t>
            </a:r>
          </a:p>
          <a:p>
            <a:pPr algn="just"/>
            <a:r>
              <a:rPr lang="en-US" sz="1600" dirty="0" smtClean="0"/>
              <a:t>2.What pigment within the myocardial fibers accounts for this appearance?</a:t>
            </a:r>
          </a:p>
          <a:p>
            <a:pPr algn="just"/>
            <a:r>
              <a:rPr lang="en-US" sz="1600" dirty="0" smtClean="0"/>
              <a:t>3.In what other organ is this pigment most likely to be found?</a:t>
            </a:r>
          </a:p>
          <a:p>
            <a:pPr algn="just"/>
            <a:r>
              <a:rPr lang="en-US" sz="1600" dirty="0" smtClean="0"/>
              <a:t>4.What is the cellular process that accounts for the decreased cardiac size?</a:t>
            </a:r>
            <a:endParaRPr lang="el-GR" sz="1600" dirty="0"/>
          </a:p>
        </p:txBody>
      </p:sp>
      <p:sp>
        <p:nvSpPr>
          <p:cNvPr id="4" name="3 - Ορθογώνιο"/>
          <p:cNvSpPr/>
          <p:nvPr/>
        </p:nvSpPr>
        <p:spPr>
          <a:xfrm>
            <a:off x="5436096" y="3068960"/>
            <a:ext cx="37079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This is </a:t>
            </a:r>
            <a:r>
              <a:rPr lang="en-US" sz="1600" b="1" dirty="0" smtClean="0"/>
              <a:t>brown atrophy </a:t>
            </a:r>
            <a:r>
              <a:rPr lang="en-US" sz="1600" dirty="0" smtClean="0"/>
              <a:t>of the heart.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There is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lipochrome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lipofuscin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pigment within the myocardial fibers.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The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en-US" sz="1600" dirty="0" smtClean="0"/>
              <a:t> and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</a:t>
            </a:r>
            <a:r>
              <a:rPr lang="en-US" sz="1600" dirty="0" smtClean="0"/>
              <a:t> are the two organs most likely to contain significant amounts of </a:t>
            </a:r>
            <a:r>
              <a:rPr lang="en-US" sz="1600" dirty="0" err="1" smtClean="0"/>
              <a:t>lipochrome</a:t>
            </a:r>
            <a:r>
              <a:rPr lang="en-US" sz="1600" dirty="0" smtClean="0"/>
              <a:t>, although this “wear and tear” pigment can be found in many cells.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The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myocytes</a:t>
            </a:r>
            <a:r>
              <a:rPr lang="en-US" sz="1600" dirty="0" smtClean="0"/>
              <a:t> have </a:t>
            </a:r>
            <a:r>
              <a:rPr lang="en-US" sz="1600" b="1" dirty="0" smtClean="0"/>
              <a:t>atrophied</a:t>
            </a:r>
            <a:r>
              <a:rPr lang="en-US" sz="1600" dirty="0" smtClean="0"/>
              <a:t> (</a:t>
            </a:r>
            <a:r>
              <a:rPr lang="en-US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 size </a:t>
            </a:r>
            <a:r>
              <a:rPr lang="en-US" sz="1600" dirty="0" smtClean="0"/>
              <a:t>in response to diminished </a:t>
            </a:r>
            <a:r>
              <a:rPr lang="en-US" sz="1600" dirty="0" err="1" smtClean="0"/>
              <a:t>trophic</a:t>
            </a:r>
            <a:r>
              <a:rPr lang="en-US" sz="1600" dirty="0" smtClean="0"/>
              <a:t> stimulation, diminished nutritional status, or both).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Screenshot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18" y="620688"/>
            <a:ext cx="3837604" cy="537264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923928" y="0"/>
            <a:ext cx="52200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44-year-old man who has had increasing </a:t>
            </a:r>
            <a:r>
              <a:rPr lang="en-US" b="1" dirty="0" err="1" smtClean="0"/>
              <a:t>dyspnea</a:t>
            </a:r>
            <a:r>
              <a:rPr lang="en-US" b="1" dirty="0" smtClean="0"/>
              <a:t> on exertion for 6 years has a loud crescendo-decrescendo systolic ejection murmur and S4. His carotids have </a:t>
            </a:r>
            <a:r>
              <a:rPr lang="en-US" b="1" dirty="0" err="1" smtClean="0"/>
              <a:t>pulsus</a:t>
            </a:r>
            <a:r>
              <a:rPr lang="en-US" b="1" dirty="0" smtClean="0"/>
              <a:t> </a:t>
            </a:r>
            <a:r>
              <a:rPr lang="en-US" b="1" dirty="0" err="1" smtClean="0"/>
              <a:t>parvus</a:t>
            </a:r>
            <a:r>
              <a:rPr lang="en-US" b="1" dirty="0" smtClean="0"/>
              <a:t> et </a:t>
            </a:r>
            <a:r>
              <a:rPr lang="en-US" b="1" dirty="0" err="1" smtClean="0"/>
              <a:t>tardus</a:t>
            </a:r>
            <a:r>
              <a:rPr lang="en-US" b="1" dirty="0" smtClean="0"/>
              <a:t>, and chest radiography shows pulmonary edema. His native aortic valve at replacement surgery is shown.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1.What is your diagnosis?</a:t>
            </a:r>
          </a:p>
          <a:p>
            <a:pPr algn="just"/>
            <a:r>
              <a:rPr lang="en-US" dirty="0" smtClean="0"/>
              <a:t>2.Why is this valve thickened with nodular densities?</a:t>
            </a:r>
          </a:p>
          <a:p>
            <a:pPr algn="just"/>
            <a:r>
              <a:rPr lang="en-US" dirty="0" smtClean="0"/>
              <a:t>3.Although more common during the eighth and ninth decades, this man's disease became symptomatic when he was 44 years old. Why?</a:t>
            </a:r>
          </a:p>
          <a:p>
            <a:pPr algn="just"/>
            <a:r>
              <a:rPr lang="en-US" dirty="0" smtClean="0"/>
              <a:t>4.Where else can this mineral be deposited?</a:t>
            </a:r>
          </a:p>
          <a:p>
            <a:pPr algn="just"/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3923928" y="3789040"/>
            <a:ext cx="52200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This patient has </a:t>
            </a:r>
            <a:r>
              <a:rPr lang="en-US" b="1" spc="300" dirty="0" err="1" smtClean="0"/>
              <a:t>calcific</a:t>
            </a:r>
            <a:r>
              <a:rPr lang="en-US" b="1" dirty="0" smtClean="0"/>
              <a:t> degeneration </a:t>
            </a:r>
            <a:r>
              <a:rPr lang="en-US" dirty="0" smtClean="0"/>
              <a:t>of the aortic valve that leads to </a:t>
            </a:r>
            <a:r>
              <a:rPr lang="en-US" b="1" dirty="0" smtClean="0"/>
              <a:t>aortic </a:t>
            </a:r>
            <a:r>
              <a:rPr lang="en-US" b="1" dirty="0" err="1" smtClean="0"/>
              <a:t>stenosis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The abnormal valve is subject to more wear and undergoes  </a:t>
            </a:r>
            <a:r>
              <a:rPr lang="en-US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dystrophic calcification</a:t>
            </a:r>
            <a:r>
              <a:rPr lang="en-US" dirty="0" smtClean="0"/>
              <a:t>.</a:t>
            </a:r>
          </a:p>
          <a:p>
            <a:pPr algn="just"/>
            <a:r>
              <a:rPr lang="en-US" i="1" dirty="0" smtClean="0"/>
              <a:t>Congenital</a:t>
            </a:r>
            <a:r>
              <a:rPr lang="en-US" dirty="0" smtClean="0"/>
              <a:t> bicuspid aortic valve affects about 1% of the population and makes degenerative calcification accrue at a much </a:t>
            </a:r>
            <a:r>
              <a:rPr lang="en-US" i="1" dirty="0" smtClean="0"/>
              <a:t>earlier </a:t>
            </a:r>
            <a:r>
              <a:rPr lang="en-US" dirty="0" smtClean="0"/>
              <a:t>age.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Crystalline calcium phosphate deposition </a:t>
            </a:r>
            <a:r>
              <a:rPr lang="en-US" dirty="0" smtClean="0"/>
              <a:t>can occur in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damaged or necrotic </a:t>
            </a:r>
            <a:r>
              <a:rPr lang="en-US" dirty="0" smtClean="0"/>
              <a:t>tissues, as part of </a:t>
            </a:r>
            <a:r>
              <a:rPr lang="en-US" dirty="0" err="1" smtClean="0"/>
              <a:t>atherogenesis</a:t>
            </a:r>
            <a:r>
              <a:rPr lang="en-US" dirty="0" smtClean="0"/>
              <a:t>, or during the healing of inflammatory processes (e.g., </a:t>
            </a:r>
            <a:r>
              <a:rPr lang="en-US" dirty="0" err="1" smtClean="0"/>
              <a:t>granulomas</a:t>
            </a:r>
            <a:r>
              <a:rPr lang="en-US" dirty="0" smtClean="0"/>
              <a:t>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Screenshot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3816424" cy="665404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995936" y="0"/>
            <a:ext cx="51480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45-year-old woman had </a:t>
            </a:r>
            <a:r>
              <a:rPr lang="en-US" b="1" u="sng" dirty="0" err="1" smtClean="0"/>
              <a:t>urolithiasis</a:t>
            </a:r>
            <a:r>
              <a:rPr lang="en-US" b="1" dirty="0" smtClean="0"/>
              <a:t>, bone pain, peptic ulcers, constipation, cardiac </a:t>
            </a:r>
            <a:r>
              <a:rPr lang="en-US" b="1" dirty="0" err="1" smtClean="0"/>
              <a:t>dysrhythmia</a:t>
            </a:r>
            <a:r>
              <a:rPr lang="en-US" b="1" dirty="0" smtClean="0"/>
              <a:t>, weakness, and depression over the past 4 months. A forearm radiograph showed </a:t>
            </a:r>
            <a:r>
              <a:rPr lang="en-US" b="1" dirty="0" err="1" smtClean="0"/>
              <a:t>osteitis</a:t>
            </a:r>
            <a:r>
              <a:rPr lang="en-US" b="1" dirty="0" smtClean="0"/>
              <a:t> </a:t>
            </a:r>
            <a:r>
              <a:rPr lang="en-US" b="1" dirty="0" err="1" smtClean="0"/>
              <a:t>fibrosa</a:t>
            </a:r>
            <a:r>
              <a:rPr lang="en-US" b="1" dirty="0" smtClean="0"/>
              <a:t> </a:t>
            </a:r>
            <a:r>
              <a:rPr lang="en-US" b="1" dirty="0" err="1" smtClean="0"/>
              <a:t>cystica</a:t>
            </a:r>
            <a:r>
              <a:rPr lang="en-US" b="1" dirty="0" smtClean="0"/>
              <a:t>, and a </a:t>
            </a:r>
            <a:r>
              <a:rPr lang="en-US" b="1" dirty="0" err="1" smtClean="0"/>
              <a:t>sestamibi</a:t>
            </a:r>
            <a:r>
              <a:rPr lang="en-US" b="1" dirty="0" smtClean="0"/>
              <a:t> scan showed a solitary neck mass. She died of a sudden cardiac arrhythmia. The microscopic appearance of her lungs is shown.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1.What is deposited in her alveolar walls and why?</a:t>
            </a:r>
          </a:p>
          <a:p>
            <a:pPr algn="just"/>
            <a:r>
              <a:rPr lang="en-US" dirty="0" smtClean="0"/>
              <a:t>2.What is her underlying disease?</a:t>
            </a:r>
          </a:p>
          <a:p>
            <a:pPr algn="just"/>
            <a:r>
              <a:rPr lang="en-US" dirty="0" smtClean="0"/>
              <a:t>3.What other laboratory findings would you expect?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3995936" y="3429000"/>
            <a:ext cx="5148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dark blue </a:t>
            </a:r>
            <a:r>
              <a:rPr lang="en-US" dirty="0" smtClean="0"/>
              <a:t>deposits that thicken the </a:t>
            </a:r>
            <a:r>
              <a:rPr lang="en-US" dirty="0" err="1" smtClean="0"/>
              <a:t>interstitium</a:t>
            </a:r>
            <a:r>
              <a:rPr lang="en-US" dirty="0" smtClean="0"/>
              <a:t> are </a:t>
            </a:r>
            <a:r>
              <a:rPr lang="en-US" b="1" dirty="0" smtClean="0"/>
              <a:t>calcium deposits </a:t>
            </a:r>
            <a:r>
              <a:rPr lang="en-US" dirty="0" smtClean="0"/>
              <a:t>resulting from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metastatic calcification.</a:t>
            </a:r>
            <a:r>
              <a:rPr lang="en-US" dirty="0" smtClean="0"/>
              <a:t> Elastic tissue, sites of necrosis, and cells with an intracellular alkaline environment (e.g., gastric parietal cells) </a:t>
            </a:r>
            <a:r>
              <a:rPr lang="en-US" i="1" dirty="0" smtClean="0"/>
              <a:t>favor</a:t>
            </a:r>
            <a:r>
              <a:rPr lang="en-US" dirty="0" smtClean="0"/>
              <a:t> calcium phosphate deposition.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She has </a:t>
            </a:r>
            <a:r>
              <a:rPr lang="en-US" b="1" dirty="0" smtClean="0"/>
              <a:t>primary hyperparathyroidism</a:t>
            </a:r>
            <a:r>
              <a:rPr lang="en-US" dirty="0" smtClean="0"/>
              <a:t>; 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neck mass </a:t>
            </a:r>
            <a:r>
              <a:rPr lang="en-US" dirty="0" smtClean="0"/>
              <a:t>is likely 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parathyroid adenoma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serum ionized calcium </a:t>
            </a:r>
            <a:r>
              <a:rPr lang="en-US" dirty="0" smtClean="0"/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parathyroid hormone levels</a:t>
            </a:r>
            <a:r>
              <a:rPr lang="en-US" dirty="0" smtClean="0"/>
              <a:t> would be </a:t>
            </a:r>
            <a:r>
              <a:rPr lang="en-US" b="1" dirty="0" smtClean="0"/>
              <a:t>increased</a:t>
            </a:r>
            <a:r>
              <a:rPr lang="en-US" dirty="0" smtClean="0"/>
              <a:t>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Screensho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48472" cy="6478041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499992" y="0"/>
            <a:ext cx="46440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At 40 weeks' gestation, a 20-year-old woman delivers a healthy infant and begins nursing postpartum. Her breasts show bilateral enlargement. The microscopic appearance of her breast tissue is shown.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1.What is the morphologic description?</a:t>
            </a:r>
          </a:p>
          <a:p>
            <a:pPr algn="just"/>
            <a:r>
              <a:rPr lang="en-US" dirty="0" smtClean="0"/>
              <a:t>2.What is the substance represented by the pink-staining material within the lobules?</a:t>
            </a:r>
          </a:p>
          <a:p>
            <a:pPr algn="just"/>
            <a:r>
              <a:rPr lang="en-US" dirty="0" smtClean="0"/>
              <a:t>3.What hormonal stimuli account for these findings?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4499992" y="3068960"/>
            <a:ext cx="46440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female breast lobules have </a:t>
            </a:r>
            <a:r>
              <a:rPr lang="en-US" b="1" dirty="0" smtClean="0"/>
              <a:t>increased </a:t>
            </a:r>
            <a:r>
              <a:rPr lang="en-US" b="1" dirty="0" err="1" smtClean="0"/>
              <a:t>cellularity</a:t>
            </a:r>
            <a:r>
              <a:rPr lang="en-US" b="1" dirty="0" smtClean="0"/>
              <a:t>.</a:t>
            </a:r>
            <a:r>
              <a:rPr lang="en-US" dirty="0" smtClean="0"/>
              <a:t> This is consistent with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</a:t>
            </a:r>
            <a:r>
              <a:rPr lang="en-US" dirty="0" smtClean="0"/>
              <a:t> </a:t>
            </a:r>
            <a:r>
              <a:rPr lang="en-US" b="1" dirty="0" smtClean="0"/>
              <a:t>hyperplasia</a:t>
            </a:r>
            <a:r>
              <a:rPr lang="en-US" dirty="0" smtClean="0"/>
              <a:t> from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elevated estrogen and progesterone levels during pregnancy.</a:t>
            </a:r>
          </a:p>
          <a:p>
            <a:pPr algn="just"/>
            <a:r>
              <a:rPr lang="en-US" dirty="0" smtClean="0"/>
              <a:t>The pink secretions within the lobules are milk. The breast is a modified </a:t>
            </a:r>
            <a:r>
              <a:rPr lang="en-US" dirty="0" err="1" smtClean="0"/>
              <a:t>apocrine</a:t>
            </a:r>
            <a:r>
              <a:rPr lang="en-US" dirty="0" smtClean="0"/>
              <a:t> gland; lipid-rich secretions are formed through the budding of apical portions of epithelial cytoplasm.</a:t>
            </a:r>
          </a:p>
          <a:p>
            <a:pPr algn="just"/>
            <a:r>
              <a:rPr lang="en-US" b="1" dirty="0" smtClean="0"/>
              <a:t>Estrogen and progesterone bind to breast epithelium steroid hormone receptors</a:t>
            </a:r>
            <a:r>
              <a:rPr lang="en-US" dirty="0" smtClean="0"/>
              <a:t> to cause specific nuclear mRNA transcription. This results in </a:t>
            </a:r>
            <a:r>
              <a:rPr lang="en-US" b="1" dirty="0" smtClean="0"/>
              <a:t>protein translation that promotes cellular proliferation and gain of function.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Screenshot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320480" cy="652498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644008" y="0"/>
            <a:ext cx="44999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22-year-old man has had bilateral breast enlargement for the past 5 years. The microscopic appearance of his breast tissue is shown.</a:t>
            </a:r>
          </a:p>
          <a:p>
            <a:r>
              <a:rPr lang="en-US" dirty="0" smtClean="0"/>
              <a:t>1.This lesion and the tissue shown on the previous slide represent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estrogen effects </a:t>
            </a:r>
            <a:r>
              <a:rPr lang="en-US" dirty="0" smtClean="0"/>
              <a:t>on breast epithelium. What is the difference between the effects seen in male breasts versus female breasts?</a:t>
            </a:r>
          </a:p>
          <a:p>
            <a:r>
              <a:rPr lang="en-US" dirty="0" smtClean="0"/>
              <a:t>2.Why might this man have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elevated estrogen levels?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- Ορθογώνιο"/>
          <p:cNvSpPr/>
          <p:nvPr/>
        </p:nvSpPr>
        <p:spPr>
          <a:xfrm rot="10800000" flipV="1">
            <a:off x="4572000" y="2996952"/>
            <a:ext cx="4572000" cy="409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As opposed to physiologic lobular hyperplasia in the female breast, the male breast </a:t>
            </a:r>
            <a:r>
              <a:rPr lang="en-US" i="1" dirty="0" smtClean="0"/>
              <a:t>lacks</a:t>
            </a:r>
            <a:r>
              <a:rPr lang="en-US" dirty="0" smtClean="0"/>
              <a:t> lobules, and elevated estrogen levels lead primarily to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ductular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hyperplasia </a:t>
            </a:r>
            <a:r>
              <a:rPr lang="en-US" dirty="0" smtClean="0"/>
              <a:t>with associated increases in extracellular matrix. This leads to </a:t>
            </a:r>
            <a:r>
              <a:rPr lang="en-US" dirty="0" err="1" smtClean="0"/>
              <a:t>hyperplastic</a:t>
            </a:r>
            <a:r>
              <a:rPr lang="en-US" dirty="0" smtClean="0"/>
              <a:t> male breast tissue, which is called </a:t>
            </a:r>
            <a:r>
              <a:rPr lang="en-US" dirty="0" err="1" smtClean="0"/>
              <a:t>gynecomastia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Gynecomastia</a:t>
            </a:r>
            <a:r>
              <a:rPr lang="en-US" dirty="0" smtClean="0"/>
              <a:t> can suggest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estrogen-secreting tumors </a:t>
            </a:r>
            <a:r>
              <a:rPr lang="en-US" dirty="0" smtClean="0"/>
              <a:t>(e.g., adrenal, testicular),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exogenous estrogen administration, drug effects </a:t>
            </a:r>
            <a:r>
              <a:rPr lang="en-US" dirty="0" smtClean="0"/>
              <a:t>(e.g., mimicking estrogen, causing increased endogenous production), 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abnormal estrogen metabolism (e.g., as a result of cirrhosis).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Screenshot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168352" cy="645856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491880" y="0"/>
            <a:ext cx="56521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36-year-old man has sudden onset of a high fever. On examination, his temperature is 37.7° C, and a shrill </a:t>
            </a:r>
            <a:r>
              <a:rPr lang="en-US" b="1" dirty="0" err="1" smtClean="0"/>
              <a:t>holosystolic</a:t>
            </a:r>
            <a:r>
              <a:rPr lang="en-US" b="1" dirty="0" smtClean="0"/>
              <a:t> murmur is </a:t>
            </a:r>
            <a:r>
              <a:rPr lang="en-US" b="1" dirty="0" err="1" smtClean="0"/>
              <a:t>auscultated</a:t>
            </a:r>
            <a:r>
              <a:rPr lang="en-US" b="1" dirty="0" smtClean="0"/>
              <a:t>. A blood culture grows gram-positive </a:t>
            </a:r>
            <a:r>
              <a:rPr lang="en-US" b="1" dirty="0" err="1" smtClean="0"/>
              <a:t>cocci</a:t>
            </a:r>
            <a:r>
              <a:rPr lang="en-US" b="1" dirty="0" smtClean="0"/>
              <a:t> in chains that are </a:t>
            </a:r>
            <a:r>
              <a:rPr lang="en-US" b="1" dirty="0" err="1" smtClean="0"/>
              <a:t>catalase</a:t>
            </a:r>
            <a:r>
              <a:rPr lang="en-US" b="1" dirty="0" smtClean="0"/>
              <a:t>-negative, that show alpha </a:t>
            </a:r>
            <a:r>
              <a:rPr lang="en-US" b="1" dirty="0" err="1" smtClean="0"/>
              <a:t>hemolysis</a:t>
            </a:r>
            <a:r>
              <a:rPr lang="en-US" b="1" dirty="0" smtClean="0"/>
              <a:t> when grown on blood agar, and that are </a:t>
            </a:r>
            <a:r>
              <a:rPr lang="en-US" b="1" dirty="0" err="1" smtClean="0"/>
              <a:t>optochin</a:t>
            </a:r>
            <a:r>
              <a:rPr lang="en-US" b="1" dirty="0" smtClean="0"/>
              <a:t>-resistant. Urine microscopic examination reveals </a:t>
            </a:r>
            <a:r>
              <a:rPr lang="en-US" b="1" u="sng" dirty="0" smtClean="0"/>
              <a:t>RBCs</a:t>
            </a:r>
            <a:r>
              <a:rPr lang="en-US" b="1" dirty="0" smtClean="0"/>
              <a:t> but </a:t>
            </a:r>
            <a:r>
              <a:rPr lang="en-US" b="1" i="1" dirty="0" smtClean="0"/>
              <a:t>no WBCs</a:t>
            </a:r>
            <a:r>
              <a:rPr lang="en-US" b="1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1.What is suggested by the history along with the blood culture results?</a:t>
            </a:r>
          </a:p>
          <a:p>
            <a:pPr algn="just"/>
            <a:r>
              <a:rPr lang="en-US" dirty="0" smtClean="0"/>
              <a:t>2.What complication is shown on this image of the kidney?</a:t>
            </a:r>
          </a:p>
          <a:p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3419872" y="3284984"/>
            <a:ext cx="57241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Blood culture findings are diagnostic of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infection with 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viridans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streptococci</a:t>
            </a:r>
            <a:r>
              <a:rPr lang="en-US" sz="1600" dirty="0" smtClean="0"/>
              <a:t>, and the history is consistent with an infective </a:t>
            </a:r>
            <a:r>
              <a:rPr lang="en-US" sz="1600" dirty="0" err="1" smtClean="0"/>
              <a:t>endocarditis</a:t>
            </a:r>
            <a:r>
              <a:rPr lang="en-US" sz="1600" dirty="0" smtClean="0"/>
              <a:t> involving a previously damaged or otherwise abnormal heart valve. </a:t>
            </a:r>
            <a:r>
              <a:rPr lang="en-US" sz="1600" dirty="0" err="1" smtClean="0"/>
              <a:t>Optochin</a:t>
            </a:r>
            <a:r>
              <a:rPr lang="en-US" sz="1600" dirty="0" smtClean="0"/>
              <a:t> resistance distinguishes </a:t>
            </a:r>
            <a:r>
              <a:rPr lang="en-US" sz="1600" dirty="0" err="1" smtClean="0"/>
              <a:t>viridans</a:t>
            </a:r>
            <a:r>
              <a:rPr lang="en-US" sz="1600" dirty="0" smtClean="0"/>
              <a:t> streptococci from other alpha-hemolytic streptococci (e.g., Streptococcus </a:t>
            </a:r>
            <a:r>
              <a:rPr lang="en-US" sz="1600" dirty="0" err="1" smtClean="0"/>
              <a:t>pneumoniae</a:t>
            </a:r>
            <a:r>
              <a:rPr lang="en-US" sz="1600" dirty="0" smtClean="0"/>
              <a:t>), which would be sensitive to the </a:t>
            </a:r>
            <a:r>
              <a:rPr lang="en-US" sz="1600" dirty="0" err="1" smtClean="0"/>
              <a:t>optochin</a:t>
            </a:r>
            <a:r>
              <a:rPr lang="en-US" sz="1600" dirty="0" smtClean="0"/>
              <a:t> compound and thus not grow around the drug-impregnated disk.</a:t>
            </a:r>
          </a:p>
          <a:p>
            <a:pPr algn="just"/>
            <a:r>
              <a:rPr lang="en-US" sz="1600" dirty="0" smtClean="0"/>
              <a:t>The cut kidney surface shows a </a:t>
            </a:r>
            <a:r>
              <a:rPr lang="en-US" sz="1600" b="1" dirty="0" smtClean="0"/>
              <a:t>wedge-shaped pale area (▪) of infarction (</a:t>
            </a:r>
            <a:r>
              <a:rPr lang="en-US" sz="1600" b="1" dirty="0" err="1" smtClean="0"/>
              <a:t>coagulative</a:t>
            </a:r>
            <a:r>
              <a:rPr lang="en-US" sz="1600" b="1" dirty="0" smtClean="0"/>
              <a:t> necrosis) with a red </a:t>
            </a:r>
            <a:r>
              <a:rPr lang="en-US" sz="1600" b="1" dirty="0" err="1" smtClean="0"/>
              <a:t>thromboembolus</a:t>
            </a:r>
            <a:r>
              <a:rPr lang="en-US" sz="1600" b="1" dirty="0" smtClean="0"/>
              <a:t> (▴) in a renal artery branch beneath the lesion.</a:t>
            </a:r>
            <a:r>
              <a:rPr lang="en-US" sz="1600" dirty="0" smtClean="0"/>
              <a:t> The vascular occlusion likely resulted from the </a:t>
            </a:r>
            <a:r>
              <a:rPr lang="en-US" sz="1600" b="1" dirty="0" err="1" smtClean="0"/>
              <a:t>embolization</a:t>
            </a:r>
            <a:r>
              <a:rPr lang="en-US" sz="1600" dirty="0" smtClean="0"/>
              <a:t> of a fragment of the </a:t>
            </a:r>
            <a:r>
              <a:rPr lang="en-US" sz="1600" dirty="0" err="1" smtClean="0"/>
              <a:t>valvular</a:t>
            </a:r>
            <a:r>
              <a:rPr lang="en-US" sz="1600" dirty="0" smtClean="0"/>
              <a:t> vegetation. Damage to small vessels near the infarct caused bleeding into calyces that manifested as </a:t>
            </a:r>
            <a:r>
              <a:rPr lang="en-US" sz="1600" u="sng" dirty="0" err="1" smtClean="0"/>
              <a:t>hematuria</a:t>
            </a:r>
            <a:r>
              <a:rPr lang="en-US" sz="1600" u="sng" dirty="0" smtClean="0"/>
              <a:t>.</a:t>
            </a:r>
            <a:endParaRPr lang="el-GR" sz="16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Screenshot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537833" cy="6381328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788024" y="1"/>
            <a:ext cx="4355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/>
              <a:t>A section of adrenal cortex shows the microscopic appearance in the 36-year-old man with infective </a:t>
            </a:r>
            <a:r>
              <a:rPr lang="en-US" b="1" dirty="0" err="1" smtClean="0"/>
              <a:t>endocarditis</a:t>
            </a:r>
            <a:r>
              <a:rPr lang="en-US" b="1" dirty="0" smtClean="0"/>
              <a:t> from the previous slide.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1.Name this process.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2.How does this lesion resolve?</a:t>
            </a:r>
            <a:endParaRPr lang="el-GR" dirty="0"/>
          </a:p>
        </p:txBody>
      </p:sp>
      <p:sp>
        <p:nvSpPr>
          <p:cNvPr id="4" name="3 - Ορθογώνιο"/>
          <p:cNvSpPr/>
          <p:nvPr/>
        </p:nvSpPr>
        <p:spPr>
          <a:xfrm>
            <a:off x="4644008" y="2708921"/>
            <a:ext cx="4499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pale pink region (▪) in the adrenal cortex results from a </a:t>
            </a:r>
            <a:r>
              <a:rPr lang="en-US" b="1" dirty="0" smtClean="0"/>
              <a:t>loss of nuclei but preserved cell outlines,</a:t>
            </a:r>
            <a:r>
              <a:rPr lang="en-US" dirty="0" smtClean="0"/>
              <a:t> which is typical of </a:t>
            </a:r>
            <a:r>
              <a:rPr lang="en-US" b="1" dirty="0" err="1" smtClean="0"/>
              <a:t>coagulative</a:t>
            </a:r>
            <a:r>
              <a:rPr lang="en-US" b="1" dirty="0" smtClean="0"/>
              <a:t> necrosis</a:t>
            </a:r>
            <a:r>
              <a:rPr lang="en-US" dirty="0" smtClean="0"/>
              <a:t> as a consequence of </a:t>
            </a:r>
            <a:r>
              <a:rPr lang="en-US" b="1" spc="600" dirty="0" smtClean="0"/>
              <a:t>abrupt</a:t>
            </a:r>
            <a:r>
              <a:rPr lang="en-US" b="1" dirty="0" smtClean="0"/>
              <a:t> tissue hypoxia and cell death.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necrotic cells undergo autolysis and </a:t>
            </a:r>
            <a:r>
              <a:rPr lang="en-US" dirty="0" err="1" smtClean="0"/>
              <a:t>proteolytic</a:t>
            </a:r>
            <a:r>
              <a:rPr lang="en-US" dirty="0" smtClean="0"/>
              <a:t> degradation by successive waves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neutrophils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and then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macrophages</a:t>
            </a:r>
            <a:r>
              <a:rPr lang="en-US" dirty="0" smtClean="0"/>
              <a:t>. The debris is </a:t>
            </a:r>
            <a:r>
              <a:rPr lang="en-US" dirty="0" err="1" smtClean="0"/>
              <a:t>phagocytized</a:t>
            </a:r>
            <a:r>
              <a:rPr lang="en-US" dirty="0" smtClean="0"/>
              <a:t> by the infiltrating phagocytes, and this is followed by the </a:t>
            </a:r>
            <a:r>
              <a:rPr lang="en-US" dirty="0" err="1" smtClean="0"/>
              <a:t>ingrowth</a:t>
            </a:r>
            <a:r>
              <a:rPr lang="en-US" dirty="0" smtClean="0"/>
              <a:t> of capillaries with fibroblasts and the eventual </a:t>
            </a:r>
            <a:r>
              <a:rPr lang="en-US" b="1" dirty="0" smtClean="0"/>
              <a:t>replacement of the necrotic zone by a fibrous scar.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creenshot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149854" cy="6453336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355976" y="1"/>
            <a:ext cx="47880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 smtClean="0"/>
              <a:t>A 64-year-old man has had increasing </a:t>
            </a:r>
            <a:r>
              <a:rPr lang="en-US" sz="1600" b="1" dirty="0" err="1" smtClean="0"/>
              <a:t>dyspnea</a:t>
            </a:r>
            <a:r>
              <a:rPr lang="en-US" sz="1600" b="1" dirty="0" smtClean="0"/>
              <a:t> for the last 12 months. On examination, </a:t>
            </a:r>
            <a:r>
              <a:rPr lang="en-US" sz="1600" b="1" u="sng" dirty="0" smtClean="0"/>
              <a:t>his blood pressure is 170/105 mm Hg</a:t>
            </a:r>
            <a:r>
              <a:rPr lang="en-US" sz="1600" b="1" dirty="0" smtClean="0"/>
              <a:t>. Heart catheterization reveals elevated right-sided pressures, with a right </a:t>
            </a:r>
            <a:r>
              <a:rPr lang="en-US" sz="1600" b="1" dirty="0" err="1" smtClean="0"/>
              <a:t>atrial</a:t>
            </a:r>
            <a:r>
              <a:rPr lang="en-US" sz="1600" b="1" dirty="0" smtClean="0"/>
              <a:t> pressure of 12 mm Hg (</a:t>
            </a:r>
            <a:r>
              <a:rPr lang="en-US" sz="1600" b="1" dirty="0" err="1" smtClean="0"/>
              <a:t>nl</a:t>
            </a:r>
            <a:r>
              <a:rPr lang="en-US" sz="1600" b="1" dirty="0" smtClean="0"/>
              <a:t> 3 mm Hg) and a pulmonary capillary wedge pressure of 28 mm Hg (</a:t>
            </a:r>
            <a:r>
              <a:rPr lang="en-US" sz="1600" b="1" dirty="0" err="1" smtClean="0"/>
              <a:t>nl</a:t>
            </a:r>
            <a:r>
              <a:rPr lang="en-US" sz="1600" b="1" dirty="0" smtClean="0"/>
              <a:t> 9 mm Hg); the cardiac output is 3.4 L/min (</a:t>
            </a:r>
            <a:r>
              <a:rPr lang="en-US" sz="1600" b="1" dirty="0" err="1" smtClean="0"/>
              <a:t>nl</a:t>
            </a:r>
            <a:r>
              <a:rPr lang="en-US" sz="1600" b="1" dirty="0" smtClean="0"/>
              <a:t> 4 to 8 L/min).</a:t>
            </a:r>
          </a:p>
          <a:p>
            <a:pPr algn="just"/>
            <a:r>
              <a:rPr lang="en-US" sz="1600" dirty="0" smtClean="0"/>
              <a:t>1.Describe the appearance of this heart.</a:t>
            </a:r>
          </a:p>
          <a:p>
            <a:pPr algn="just"/>
            <a:r>
              <a:rPr lang="en-US" sz="1600" dirty="0" smtClean="0"/>
              <a:t>2.What is a likely explanation for the cardiac findings?</a:t>
            </a:r>
          </a:p>
          <a:p>
            <a:pPr algn="just"/>
            <a:r>
              <a:rPr lang="en-US" sz="1600" dirty="0" smtClean="0"/>
              <a:t>3.Explain the hemodynamic data.</a:t>
            </a:r>
          </a:p>
          <a:p>
            <a:pPr algn="just"/>
            <a:endParaRPr lang="en-US" dirty="0"/>
          </a:p>
        </p:txBody>
      </p:sp>
      <p:sp>
        <p:nvSpPr>
          <p:cNvPr id="4" name="3 - Ορθογώνιο"/>
          <p:cNvSpPr/>
          <p:nvPr/>
        </p:nvSpPr>
        <p:spPr>
          <a:xfrm>
            <a:off x="4355976" y="2564904"/>
            <a:ext cx="478802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/>
              <a:t>This heart shows </a:t>
            </a:r>
            <a:r>
              <a:rPr lang="en-US" sz="1600" dirty="0" err="1" smtClean="0"/>
              <a:t>cardiomegaly</a:t>
            </a:r>
            <a:r>
              <a:rPr lang="en-US" sz="1600" dirty="0" smtClean="0"/>
              <a:t> with severe </a:t>
            </a:r>
            <a:r>
              <a:rPr lang="en-US" sz="1600" b="1" dirty="0" smtClean="0"/>
              <a:t>bi</a:t>
            </a:r>
            <a:r>
              <a:rPr lang="en-US" sz="1600" dirty="0" smtClean="0"/>
              <a:t>ventricular </a:t>
            </a:r>
            <a:r>
              <a:rPr lang="en-US" sz="1600" b="1" dirty="0" smtClean="0"/>
              <a:t>hypertrophy </a:t>
            </a:r>
            <a:r>
              <a:rPr lang="en-US" sz="1600" dirty="0" smtClean="0"/>
              <a:t>and severe </a:t>
            </a:r>
            <a:r>
              <a:rPr lang="en-US" sz="1600" b="1" dirty="0" err="1" smtClean="0"/>
              <a:t>bi</a:t>
            </a:r>
            <a:r>
              <a:rPr lang="en-US" sz="1600" dirty="0" err="1" smtClean="0"/>
              <a:t>atrial</a:t>
            </a:r>
            <a:r>
              <a:rPr lang="en-US" sz="1600" dirty="0" smtClean="0"/>
              <a:t> dilation (the latter reflecting stiff, noncompliant ventricles).</a:t>
            </a:r>
          </a:p>
          <a:p>
            <a:pPr algn="just"/>
            <a:r>
              <a:rPr lang="en-US" sz="1600" dirty="0" smtClean="0"/>
              <a:t>The </a:t>
            </a:r>
            <a:r>
              <a:rPr lang="en-US" sz="1600" b="1" dirty="0" smtClean="0"/>
              <a:t>left</a:t>
            </a:r>
            <a:r>
              <a:rPr lang="en-US" sz="1600" dirty="0" smtClean="0"/>
              <a:t> ventricular hypertrophy is attributable to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pressure overload caused by hypertension</a:t>
            </a:r>
            <a:r>
              <a:rPr lang="en-US" sz="1600" dirty="0" smtClean="0"/>
              <a:t>. The </a:t>
            </a:r>
            <a:r>
              <a:rPr lang="en-US" sz="1600" b="1" dirty="0" smtClean="0"/>
              <a:t>left</a:t>
            </a:r>
            <a:r>
              <a:rPr lang="en-US" sz="1600" dirty="0" smtClean="0"/>
              <a:t> ventricle compensates for the increased pressure load through </a:t>
            </a:r>
            <a:r>
              <a:rPr lang="en-US" sz="1600" b="1" dirty="0" smtClean="0"/>
              <a:t>the hypertrophy of myocardial fibers </a:t>
            </a:r>
            <a:r>
              <a:rPr lang="en-US" sz="1600" dirty="0" smtClean="0"/>
              <a:t>and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thickening of the ventricular wall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dirty="0" smtClean="0"/>
              <a:t>Left ventricular diastolic dysfunction results in higher left </a:t>
            </a:r>
            <a:r>
              <a:rPr lang="en-US" sz="1600" dirty="0" err="1" smtClean="0"/>
              <a:t>atrial</a:t>
            </a:r>
            <a:r>
              <a:rPr lang="en-US" sz="1600" dirty="0" smtClean="0"/>
              <a:t> volume and pressure, as measured by the pulmonary arterial wedge pressure. The pulmonary arterial and </a:t>
            </a:r>
            <a:r>
              <a:rPr lang="en-US" sz="1600" b="1" dirty="0" smtClean="0"/>
              <a:t>right</a:t>
            </a:r>
            <a:r>
              <a:rPr lang="en-US" sz="1600" dirty="0" smtClean="0"/>
              <a:t> </a:t>
            </a:r>
            <a:r>
              <a:rPr lang="en-US" sz="1600" dirty="0" err="1" smtClean="0"/>
              <a:t>atrial</a:t>
            </a:r>
            <a:r>
              <a:rPr lang="en-US" sz="1600" dirty="0" smtClean="0"/>
              <a:t> pressures subsequently increase as well, thereby inducing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compensatory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ventricular hypertrophy</a:t>
            </a:r>
            <a:r>
              <a:rPr lang="en-US" sz="1600" dirty="0" smtClean="0"/>
              <a:t> and subsequent </a:t>
            </a:r>
            <a:r>
              <a:rPr lang="en-US" sz="1600" b="1" dirty="0" smtClean="0"/>
              <a:t>right</a:t>
            </a:r>
            <a:r>
              <a:rPr lang="en-US" sz="1600" dirty="0" smtClean="0"/>
              <a:t> </a:t>
            </a:r>
            <a:r>
              <a:rPr lang="en-US" sz="1600" dirty="0" err="1" smtClean="0"/>
              <a:t>atrial</a:t>
            </a:r>
            <a:r>
              <a:rPr lang="en-US" sz="1600" dirty="0" smtClean="0"/>
              <a:t> dilation. The </a:t>
            </a:r>
            <a:r>
              <a:rPr lang="en-US" sz="1600" b="1" dirty="0" smtClean="0"/>
              <a:t>left </a:t>
            </a:r>
            <a:r>
              <a:rPr lang="en-US" sz="1600" dirty="0" smtClean="0"/>
              <a:t>ventricular cardiac output is reduced because of the poor diastolic filling from decreased compliance with </a:t>
            </a:r>
            <a:r>
              <a:rPr lang="en-US" sz="1600" b="1" dirty="0" smtClean="0"/>
              <a:t>hypertrophy</a:t>
            </a:r>
            <a:r>
              <a:rPr lang="en-US" sz="1600" dirty="0" smtClean="0"/>
              <a:t>.</a:t>
            </a:r>
            <a:endParaRPr 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Screenshot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3888432" cy="6507171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067944" y="0"/>
            <a:ext cx="50760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The ventricular myocardium of the 64-year-old patient from the previous slide is shown. There are crackles (</a:t>
            </a:r>
            <a:r>
              <a:rPr lang="en-US" sz="2000" b="1" dirty="0" err="1" smtClean="0"/>
              <a:t>rales</a:t>
            </a:r>
            <a:r>
              <a:rPr lang="en-US" sz="2000" b="1" dirty="0" smtClean="0"/>
              <a:t>) in both lungs, bilateral pedal edema, and an enlarged liver span.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1.Describe the microscopic findings.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2.Explain the physical examination findings.</a:t>
            </a:r>
          </a:p>
          <a:p>
            <a:endParaRPr lang="en-US" sz="2000" dirty="0"/>
          </a:p>
        </p:txBody>
      </p:sp>
      <p:sp>
        <p:nvSpPr>
          <p:cNvPr id="4" name="3 - Ορθογώνιο"/>
          <p:cNvSpPr/>
          <p:nvPr/>
        </p:nvSpPr>
        <p:spPr>
          <a:xfrm>
            <a:off x="3995936" y="2996952"/>
            <a:ext cx="51480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/>
              <a:t>Myocyte</a:t>
            </a:r>
            <a:r>
              <a:rPr lang="en-US" sz="2000" dirty="0" smtClean="0"/>
              <a:t> </a:t>
            </a:r>
            <a:r>
              <a:rPr lang="en-US" sz="2000" b="1" spc="300" dirty="0" smtClean="0"/>
              <a:t>hypertrophy</a:t>
            </a:r>
            <a:r>
              <a:rPr lang="en-US" sz="2000" dirty="0" smtClean="0"/>
              <a:t> is reflected by enlarged, boxy, and </a:t>
            </a:r>
            <a:r>
              <a:rPr lang="en-US" sz="2000" dirty="0" err="1" smtClean="0"/>
              <a:t>hyperchromatic</a:t>
            </a:r>
            <a:r>
              <a:rPr lang="en-US" sz="2000" dirty="0" smtClean="0"/>
              <a:t> nuclei with markedly expanded cytoplasm.</a:t>
            </a:r>
          </a:p>
          <a:p>
            <a:pPr algn="just"/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Congestive heart failure </a:t>
            </a:r>
            <a:r>
              <a:rPr lang="en-US" sz="2000" dirty="0" smtClean="0"/>
              <a:t>occurs when cardiac compensation fails.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Left-sided heart failure leads to pulmonary edema with fluid filling the interstitial and alveolar spaces. Right-sided failure leads to body cavity effusions, visceral organ congestion (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hepatomegaly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and peripheral edema (this is most marked in dependent areas, such as the feet when upright).</a:t>
            </a:r>
            <a:endParaRPr lang="el-G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Screenshot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39"/>
            <a:ext cx="4248472" cy="6481757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4499992" y="0"/>
            <a:ext cx="46440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 smtClean="0"/>
              <a:t>The maturation and education of T lymphocytes occurs within the thymus, with more than 97% of proliferating T lymphocytes being </a:t>
            </a:r>
            <a:r>
              <a:rPr lang="en-US" sz="1400" b="1" spc="300" dirty="0" smtClean="0"/>
              <a:t>eliminated </a:t>
            </a:r>
            <a:r>
              <a:rPr lang="en-US" sz="1400" b="1" dirty="0" smtClean="0"/>
              <a:t>because they either respond to self or express T-cell receptors that interact too weakly or strongly with their relevant antigens. The microscopic appearance of a second-trimester fetal thymus is shown.</a:t>
            </a:r>
          </a:p>
          <a:p>
            <a:pPr algn="just"/>
            <a:endParaRPr lang="en-US" sz="1400" b="1" dirty="0" smtClean="0"/>
          </a:p>
          <a:p>
            <a:pPr algn="just"/>
            <a:r>
              <a:rPr lang="en-US" sz="1400" dirty="0" smtClean="0"/>
              <a:t>1.What process is shown?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2.What genes play a role in this process?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3.How could cell damage by free radicals, toxins, or radiation induce a similar response?</a:t>
            </a:r>
            <a:endParaRPr lang="el-GR" sz="1400" dirty="0"/>
          </a:p>
        </p:txBody>
      </p:sp>
      <p:sp>
        <p:nvSpPr>
          <p:cNvPr id="4" name="3 - Ορθογώνιο"/>
          <p:cNvSpPr/>
          <p:nvPr/>
        </p:nvSpPr>
        <p:spPr>
          <a:xfrm>
            <a:off x="4427984" y="3068960"/>
            <a:ext cx="471601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This is </a:t>
            </a:r>
            <a:r>
              <a:rPr lang="en-US" sz="1400" b="1" dirty="0" smtClean="0"/>
              <a:t>apoptosis</a:t>
            </a:r>
            <a:r>
              <a:rPr lang="en-US" sz="1400" dirty="0" smtClean="0"/>
              <a:t>. </a:t>
            </a:r>
            <a:r>
              <a:rPr lang="en-US" sz="1400" dirty="0" err="1" smtClean="0"/>
              <a:t>Thymocytes</a:t>
            </a:r>
            <a:r>
              <a:rPr lang="en-US" sz="1400" dirty="0" smtClean="0"/>
              <a:t> targeted for deletion undergo tightly regulated cellular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fragmentation</a:t>
            </a:r>
            <a:r>
              <a:rPr lang="en-US" sz="1400" dirty="0" smtClean="0"/>
              <a:t>. Apoptotic bodies are consumed by phagocytes (e.g., macrophages), which gives the appearance of clear spaces filled with granular debris (arrow).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Regulatory </a:t>
            </a:r>
            <a:r>
              <a:rPr lang="en-US" sz="1400" b="1" dirty="0" smtClean="0"/>
              <a:t>anti-apoptotic proteins </a:t>
            </a:r>
            <a:r>
              <a:rPr lang="en-US" sz="1400" dirty="0" smtClean="0"/>
              <a:t>such as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Bcl-2</a:t>
            </a:r>
            <a:r>
              <a:rPr lang="en-US" sz="1400" dirty="0" smtClean="0"/>
              <a:t> are lost or degraded, whereas pro-apoptotic proteins such as </a:t>
            </a:r>
            <a:r>
              <a:rPr lang="en-US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Bax</a:t>
            </a:r>
            <a:r>
              <a:rPr lang="en-US" sz="1400" dirty="0" smtClean="0"/>
              <a:t> are transcribed. Relative amounts of pro-apoptotic and anti-apoptotic proteins regulate mitochondrial </a:t>
            </a:r>
            <a:r>
              <a:rPr lang="en-US" sz="1400" dirty="0" err="1" smtClean="0"/>
              <a:t>cytochrome</a:t>
            </a:r>
            <a:r>
              <a:rPr lang="en-US" sz="1400" dirty="0" smtClean="0"/>
              <a:t> c release, which controls the activation of intracellular </a:t>
            </a:r>
            <a:r>
              <a:rPr lang="en-US" sz="1400" b="1" dirty="0" err="1" smtClean="0"/>
              <a:t>caspases</a:t>
            </a:r>
            <a:r>
              <a:rPr lang="en-US" sz="1400" b="1" dirty="0" smtClean="0"/>
              <a:t> </a:t>
            </a:r>
            <a:r>
              <a:rPr lang="en-US" sz="1400" dirty="0" smtClean="0"/>
              <a:t>that degrade cellular elements via a </a:t>
            </a:r>
            <a:r>
              <a:rPr lang="en-US" sz="1400" dirty="0" err="1" smtClean="0"/>
              <a:t>proteolytic</a:t>
            </a:r>
            <a:r>
              <a:rPr lang="en-US" sz="1400" dirty="0" smtClean="0"/>
              <a:t> cascade.</a:t>
            </a:r>
          </a:p>
          <a:p>
            <a:pPr algn="just"/>
            <a:endParaRPr lang="en-US" sz="1400" dirty="0" smtClean="0"/>
          </a:p>
          <a:p>
            <a:pPr algn="just"/>
            <a:r>
              <a:rPr lang="en-US" sz="1400" dirty="0" smtClean="0"/>
              <a:t>DNA damage halts the cell cycle for repair via the </a:t>
            </a:r>
            <a:r>
              <a:rPr lang="en-US" sz="1400" b="1" dirty="0" smtClean="0"/>
              <a:t>accumulation of p53 protein</a:t>
            </a:r>
            <a:r>
              <a:rPr lang="en-US" sz="1400" dirty="0" smtClean="0"/>
              <a:t>.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DNA is not successfully repaired, wild type p53 triggers apoptosis. Absent or mutated p53 (e.g., as in certain cancers) does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trigger apoptosis, and the defective cell can survive and proliferate.</a:t>
            </a:r>
            <a:endParaRPr lang="el-G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3363</Words>
  <Application>Microsoft Office PowerPoint</Application>
  <PresentationFormat>Προβολή στην οθόνη (4:3)</PresentationFormat>
  <Paragraphs>184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18</cp:revision>
  <dcterms:created xsi:type="dcterms:W3CDTF">2024-02-16T15:20:29Z</dcterms:created>
  <dcterms:modified xsi:type="dcterms:W3CDTF">2024-02-20T17:27:09Z</dcterms:modified>
</cp:coreProperties>
</file>