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1" r:id="rId21"/>
    <p:sldId id="275" r:id="rId22"/>
    <p:sldId id="276" r:id="rId23"/>
    <p:sldId id="279" r:id="rId24"/>
    <p:sldId id="280" r:id="rId25"/>
    <p:sldId id="281" r:id="rId26"/>
    <p:sldId id="283" r:id="rId27"/>
    <p:sldId id="284" r:id="rId28"/>
    <p:sldId id="285" r:id="rId29"/>
    <p:sldId id="288" r:id="rId30"/>
    <p:sldId id="289" r:id="rId31"/>
    <p:sldId id="290" r:id="rId32"/>
    <p:sldId id="291" r:id="rId33"/>
    <p:sldId id="292" r:id="rId34"/>
    <p:sldId id="295" r:id="rId35"/>
    <p:sldId id="296" r:id="rId36"/>
    <p:sldId id="297" r:id="rId37"/>
    <p:sldId id="298" r:id="rId38"/>
    <p:sldId id="299" r:id="rId39"/>
    <p:sldId id="300" r:id="rId40"/>
    <p:sldId id="301" r:id="rId41"/>
    <p:sldId id="302"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94680" autoAdjust="0"/>
  </p:normalViewPr>
  <p:slideViewPr>
    <p:cSldViewPr snapToGrid="0">
      <p:cViewPr>
        <p:scale>
          <a:sx n="80" d="100"/>
          <a:sy n="80" d="100"/>
        </p:scale>
        <p:origin x="-739" y="-149"/>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4T16:09:18.868"/>
    </inkml:context>
    <inkml:brush xml:id="br0">
      <inkml:brushProperty name="width" value="0.05292" units="cm"/>
      <inkml:brushProperty name="height" value="0.05292" units="cm"/>
      <inkml:brushProperty name="color" value="#002060"/>
    </inkml:brush>
  </inkml:definitions>
  <inkml:trace contextRef="#ctx0" brushRef="#br0">30004 18591,'0'-17,"-71"-19,36 36,-53 0,17 0,36 0,0 0,17 0,-88 0,18 36,17-19,18-17,18 0,0 36,17-36,-17 0,-18 0,0 0,18 0,-124 0,36 0,52 0,18 0,-35 0,35 0,0 0,0 0,-53 17,18-17,71 0,-54 0,0 0,19 0,16 0,-17 0,0 0,-35 0,35-17,18-1,-36 0,19-17,16 35,1 0,-71-18,-35-52,88 70,-53-35,36 17,-54-35,36 35,35 18,36 0,-19 0,-52 0,70 0,-17 0,-53 0,35 0,18 0,17-17,0 17,-52-18,-36-52,53 34,-17 19,17-19,-53 36,53 0,18-35,-18-18,0 53,0-17,0-19,-35 19,53 17,-54-18,36-17,-17 17,-18 18,35-35,0 17,0 18,18 0,17-17,-17-36,-71 35,53-35,18 53,-18-18,18-17,17 35,0-17,1-1,-72 0,36-17,1 17,-1-17,0 17,0-35,0 18,0 18,18-19,-1 36,19 0,-18 0,-36-35,36-18,-1 35,-17 18,-17-35,17 18,18 17,-1-36,-52-87,71 123,-1-35,-17 17,17-17,0 35,1-36,-36-17,53 36,0-1,-35 0,17-17,18 18,-35-19,35 1,-36 0,19 17,-54-17,54-18,-19 35,19 1,-19-1,36 0,0 1,0-36,-35 0,35-18,0 54,0-1,0-53,0 19,0-1,0 17,-18-87,-17 17,18 71,17-18,-36-18,36 54,0-1,0 0,-17-35,17 36,0-18,0-18,0 17,0 1,-89-18,89-17,-17 17,17-35,-35 70,35-17,-18-71,-17 35,35 54,0-1,0-17,0-18,0-35,0 70,17 0,-17-17,0-18,0 0,36 0,-36 18,0-18,0-35,0 70,0-52,0 52,0-70,0 35,0 18,0-18,0 17,0-69,0 52,0-18,0 36,0 0,0-36,0 36,17-53,-17 35,0 0,35 0,-35 0,18 18,-18-1,0-17,0 18,35 17,-35 1,18-36,17 35,-35-17,0 0,0-18,36 18,-36-1,0-70,0 89,0-54,0-88,0 124,0-18,0 0,0 36,0-1,0-35,17 36</inkml:trace>
  <inkml:trace contextRef="#ctx0" brushRef="#br0" timeOffset="7247.1512">22948 12118,'18'-18,"17"-17,-35 0,18-1,-1-16,1 34,-18-17,35-1,-35 19,18-1,0 0,-18-17,17 17,-17 1,35-1,-35-17,0-53,0 52,0 19,0-54,18 1,17 17,-17-35,-18 70,0-17,18-1,-18-17,0-17,0-1,0 54,0-19,0 1,0 18,0-19,0-87,0 88,0-1,0-17,0 18,0-36,0-17,0 0,0 53,0-18,0 35,0-17,0 0,0-71,0 18,0 17,17 18,-17-35,0 53,0-18,0 0,0 18,0-18,0-18,0 18,0-35,36 53,-36-36,0 36,0-18,0 0,0-35,0 35,0 35,0-35,0 1,0-37,0 36,0 0,0-52,0-1,0 71,0-36,0 18,0 18,0 0,0-18,0 0,0 35,0 0,0-17,0 0,0 17,0-17,0 17,0-17,0 0,0-71,0 53,0 35,0-52,0 17,0 18,0-18,17 35,-17-53,0 54,18-1,0-35,-18 36,35-19,-35 1,17 17,-17 1,0-1,36-52,-36 52,0-35,17-35,-17 35,0 0,18 35,-18 1,0-19,0-16,18 34,-18 0,0-17,35-71,-35 71,0-18,0 0,0 18,0 17,0-35,0 36,0-54,0 18,0 35,0-34,0 34,0-17,0-54,0-34,0 70,0 18,0-36,0 54,0-36,0 0,0 17,0 19,0-18,0-1,0 19,0-1,0 0,0-17,0 0,0-18,0 35,0 1,0-36,0 35,0 0,35-34,-35 34,0 0,0-35,0-17,18 34,-18-52,35 35,-35 0,18 1,-18-1,0 17,0 1,17 17,-17 1,0-36,0 35,18 1,-18-1,0-17,0-1,0-17,35 36,-35-1,0-35,18 0,-18 0,35-35,-17 18,17-18,-35 35,0 0,18-18,-18 36,0-18,0 35,0 1,35-19,-35-34,18 52,-18-35,0-17,35-18,-35 35,0 17,0 1,0 17,0-17,0-18,0-35,0 53,0-18,0 0,0 18,0 17,0 0,0 1,0-1,0 0,0-17,0 0,0 17,0 1,0-19,0-17,35-35,-17 35,-18 18,35-36,-35 19,0-1,0 17,0-17,0 18,18 0,-18-18,0 0,35-18,-35 36,0-18,35 0,-17 0,-18 36,35-54,-35 36,18-36,-18 54,0-1,35-88,-35 71,18-71,-18 71,35 17,-35-35,0 36,18-1</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7T07:33:41.70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50632A"/>
    </inkml:brush>
  </inkml:definitions>
  <inkml:trace contextRef="#ctx0" brushRef="#br0">28716 9366,'-35'0,"17"0,1 36,-1-36,0 0,1 0,-36 35,-35-35,52 0,-17 17,18 36,17-17,-52 69,52-52,-35 0,53 0,-17-53,17 53,-53 18,53-18,-18-36,-17 36,17 0,18-35,0-1,0 36,0-17,0-19,0 18,18 18,17-17,-35 17,18-36,17 18,0 1,-17 17,17 0,0-18,-17-35,17 53,1-18,-19-35,1 0,70 106,-70-88,-1 17,19-35,-19 35,19-17,-1 17,-17-35,-1 35,1-17,-1-18,1 18,17-18,-17 17,53 71,-1-70,-35 17,-17-35,17 0,-17 0,0 0,-1 53,36-53,35 0,-35 0,0-17,35-36,-70 35,0 0,-1 18,19-17,-1-19,-18 36,1-35,35 18,-35-19,35 19,-18-1,0 0,0-35,-35 1,18-1,-18 17,35-17,-35 1,18 16,-18 19,0-1,0 0,18-17,-1-18,19 18,-36-18,17 35,-17 1,0-1,18 0,-18-35,0 36,0-1,0-35,0 0,0 0,0 36,0-1,-18-17,-35 0,0-18,36 35,-1-17,0 35,-17-36,35 19,-35-1,17 1,-17-36,-18 35,18 0,-1-35,19 18,-36 35,18-17,17-1,0 18,1-18,-1-17,-35 35,18-18,-36 18,36-17,0 17,17 0,1 0,-54 0,36 0,-1 0,19 0,-1 0,0 0,1-18,-54 18,36-35,-36 35</inkml:trace>
  <inkml:trace contextRef="#ctx0" brushRef="#br1" timeOffset="20031.5049">28522 5556,'-53'-17,"-35"52,70-35,1 18,-1-18,-17 0,-1 35,-16-18,34-17,-53 0,54 0,-54 36,18-36,36 0,-1 35,-105-17,87 17,19-35,-19 0,-17 18,-105 105,17-70,-18 17,88 1,18-71,18 0,-71 53,18 70,35-70,-53 36,36 16,34-87,-16 35,34-35,18 123,0-106,35 18,-35-35,18-1,17 18,0 1,18 17,-35-36,17 54,0-18,-17-36,17 1,-35 0,36-18,17 35,-36-35,1 0,35 35,0-35,-18 0,18 35,-18-35,-17 0,17 0,18 0,0 0,-18 0,0 0,-17 0,0 0,35 0,0 0,-18 0,-18 0,19 0,17 0,-18 0,0 0,18 0,-18 0,18 0,0 0,0 0,0 0,35 0,-35 0,0 53,35-53,-17 0,17 0,-53 0,18 0,35 0,-52 0,-19 0,54 0,-1 0,19 0,-19 0,18 0,-35 0,0 0,-17 0,16 0,-16-35,-19 35,1 0,53 0,-19-18,54 18,-88 0,35-35,-35 35,17-17,35-36,-34 53,-1 0,18-36,0 36,0 0,-36 0,1-35,35-18,-18 53,-35-17,35-1,-35 0,18-17,-18 17,0 1,0-1,18-35,-18 36,0-1,0-35,0 35,0 1,0-36,0 35,0 0,0-34,0-1,0 0,0 35,0 0,-36 1,19-18,-1 35,0-36,-17 19,18-19,-19 19,36-19,-35 1,17 18,-17-1,0 0,-18-35,0 0,35 18,-35-18,18 53,0-53,17 18,-17 17,-18-17,53 17,-35 18,-18 0,35-17,1-1,-36-17,0-18,35 53,-17-18,-18 1,35 17,1-18,-19 18,1-35,-35 17,17 18,0-35,35 35,0-18,-17 18,0-17,17 17,-17 0,-53 0,70 0,-17 0,0 0,-36 0,53 0,1 0,-1 0,-52 0,34 0,-87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7T07:49:29.661"/>
    </inkml:context>
    <inkml:brush xml:id="br0">
      <inkml:brushProperty name="width" value="0.05292" units="cm"/>
      <inkml:brushProperty name="height" value="0.05292" units="cm"/>
      <inkml:brushProperty name="color" value="#FF0000"/>
    </inkml:brush>
  </inkml:definitions>
  <inkml:trace contextRef="#ctx0" brushRef="#br0">13300 14393,'-53'-17,"0"17,35 0,1 0,-19 0,1 0,17 0,1 0,-36 35,35-17,-17-18,0 35,17-35,18 18,-35 17,17-35,0 35,-34 18,-1 0,0-53,17 35,19-17,-18-1,-18 36,17-35,19 17,-1-17,0 141,-52-89,70-34,-53 34,18-17,17-35,0-1,18 71,0-17,-17-53,17 17,0 0,0 0,0-17,0 0,-36 35,36-36,36 1,-36 0,35 17,-17 0,-1-17,36 35,-35-36,17 1,-35 17,35 1,-17-36,17 35,18-35,0 17,-35 1,17 0,71 17,-71-35,0 0,1 0,17 0,-36 0,1 0,0 0,17 0,0 0,18 0,-18 0,-17 0,17-18,-17 1,0-1,34 0,-34-17,17 18,1-1,-19 0,19-35,-1 36,-18-1,1-17,0 35,17-35,-35 17,35 0,-17 1,0-19,-1 36,1-35,-1 17,1 1,17-1,-17-17,0 17,-1 1,19 17,-36-18,35-17,-17 35,-1-36,1 19,17-1,-35 0,35-17,-17 0,17 17,-35-17,53-18,-53 35,35 1,-35-18,0 17,0 0,0 1,0-1,0 0,0 1,0-1,0 0,0-17,0 0,0 17,0 1,36-1,-36-17,0-18,0 17,0 1,0-18,0 18,-36-18,36 18,0 17,0 1,-17-1,-1 0,1 1,-1-19,0 36,-17 0,0 0,17 0,0 0,1-35,-18 35,-1 0,19 0,-1 0,0 0,-17 0,0 0,17 0,0 0,1 0,-18 0,-1 0,19 0,-1 0,0 0,-52 0,35 0,-36 0,53 0,-35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17T17:39:23.006"/>
    </inkml:context>
    <inkml:brush xml:id="br0">
      <inkml:brushProperty name="width" value="0.05292" units="cm"/>
      <inkml:brushProperty name="height" value="0.05292" units="cm"/>
      <inkml:brushProperty name="color" value="#40618B"/>
    </inkml:brush>
  </inkml:definitions>
  <inkml:trace contextRef="#ctx0" brushRef="#br0">29898 19032</inkml:trace>
  <inkml:trace contextRef="#ctx0" brushRef="#br0" timeOffset="1288.6508">19614 15875</inkml:trace>
  <inkml:trace contextRef="#ctx0" brushRef="#br0" timeOffset="2337.0503">18962 13511</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17T17:40:14.535"/>
    </inkml:context>
    <inkml:brush xml:id="br0">
      <inkml:brushProperty name="width" value="0.05292" units="cm"/>
      <inkml:brushProperty name="height" value="0.05292" units="cm"/>
      <inkml:brushProperty name="color" value="#1F497D"/>
    </inkml:brush>
  </inkml:definitions>
  <inkml:trace contextRef="#ctx0" brushRef="#br0">23354 7937,'-106'-52,"-17"34,34 0,1 1,-18-1,53 0,18-17,-18 35,0 0,18 0,-36 0,54 0,-18 18,-36-54,36 36,17 0,-35 0,-17 0,17 0,17 36,1-36,0 17,17-17,1 0,-1 0,18 18,-18 0,1-18,17 17,-18 1,-17-18,17 18,-17-1,0-17,-1 18,19-1,-1-17,0 0,1 18,-1 0,0-18,18 17,-17 1,-1-18,1 18,17-1,0 1,-18 0,18-1,-18-17,18 18,0 0,-17-1,-1 1,18-1,0 1,-18 0,1-1,-1-17,18 18,-18 17,1-35,-1 18,1 17,-1-17,0 17,1-17,-19 17,19 0,-1-17,0 17,18-17,-17-1,17 1,-18 0,18-1,-18 1,18 0,-17 17,17-17,-18-1,18 1,0 17,-17 0,-1 18,0 0,1-17,-1 16,0-34,1 17,17-17,-36 17,19-17,17 17,-18 0,18 1,0-1,0 0,-17-35,17 36,0-19,0 19,-18-19,18 18,-18 1,1-1,17-17,0-1,0 1,-18 0,0 34,18-34,-17 17,-1 18,18-35,-18 35,18-36,-17 19,-1-1,18 0,-35 18,35-35,0 0,0 17,-18-18,18 19,0 17,0-18,-17 35,17 1,-18-18,0 0,1 0,-1-18,18 18,0-18,0 18,0-35,0 17,0 0,0 1,0-19,0 19,0 16,0-16,0-1,0 18,0-35,0 34,0-16,0-1,0-17,18 35,-18 0,0-1,17-16,1 17,0 0,-1-18,-17-18,36 36,-1 0,-18-17,1-1,17 18,-17-18,0 0,-1-17,1 17,0 18,17-18,-35-17,35 35,-17 0,-18-35,17 34,-17 1,18-17,0-1,-18 0,0-17,17 17,1 18,-18-18,0-17,18 35,-1 0,1-36,-1 19,19 17,-19-18,1 0,-18 0,18-35,-1 36,1-1,-18-17,18-1,-1 1,1 17,17 18,-17-18,-1 1,1-1,0 0,17 18,-17-35,17 35,-17-18,-18-17,35-1,0 19,-35-19,18 1,-1 17,1-17,17-1,-35 1,0 0,36-1,-19 19,18-1,-35-18,18 19,17-1,-17-17,0-1,-1 1,19 17,-19-17,1 17,0-17,-1-1,1 19,35 17,-53-36,17 1,1 17,17 0,-17-17,-18 0,35 17,0 0,-17-17,17 17,1 0,-19-17,1 0,0-1,-1 1,1 17,-1-17,19 0,-36-1,35 19,-17-36,-1 35,19 0,-1-17,0 17,-35-17,35-1,-17 1,0 17,-1-17,1-18,35 17,0 19,-18-19,36 1,-36 0,18 17,17-17,1-1,0 1,-19-18,1 0,0 0,-17 0,-1 0,0 0,-17 0,-1 0,19 0,-1 0,-17 0,34 0,-16 0,-1 0,18 0,18 0,-1-18,18 18,-17 0,-18 0,17-17,-17 17,0 0,-18-18,1 18,17-18,0-17,-18 17,-18 1,36 17,-17-18,17-17,-18 0,18 17,0-17,-18 17,-17 18,-1 0,1 0,-1-18,1 18,0-17,-1-1,1 18,0-18,-1 18,1-17,0 17,-1 0,1-18,0 1,17-1,0 0,0-17,18 35,0-18,0 18,-18-35,1 35,17-18,-36 1,18 17,1-18,-1 0,0 1,18-1,-17 1,16-1,-34 18,17-18,1 1,17 17,-36-18,18 18,-17 0,0-35,52-1,-17 1,0 18,0-1,-18 0,18 1,0 17,-35-18,17 0,-17 1,-1-1,19 0,-1 1,-17-1,17-35,-18 53,19-35,-1 0,18-1,-35 36,17-17,-18-1,1 0,0 1,-1 17,1-35,0 35,17-36,-17 1,-18 0,35-1,0-16,0 16,18-17,-17 36,-36-19,17 19,1-1,0 18,-1-17,1 17,-1-18,-17 0,18 18,0-17,-18-1,35 0,-17 1,-1-19,1 19,17-19,0 1,1-18,-36 18,35 0,0-18,-17 18,0 17,-18 0,17 1,-17-1,0-17,18 17,0-17,-18-36,17 36,1-18,-1 18,1-18,0-18,-18 36,0-36,17 1,-17 17,18-18,0 19,-18-1,0 0,0 17,17-17,-17-17,18 17,0 18,-18-18,0 18,0 17,0-17,0 17,0-17,0-1,0-16,0 34,0-17,0-18,0 17,0-17,0 1,0 34,0-35,0 35,0 1,0-19,0 1,0 0,0 0,0 17,0-35,0 18,0 17,0-17,0 17,0 1,0-1,0-17,0-1,0 19,-18-19,18 1,-18 18,18-36,0 0,-17 35,17-35,-18 18,0 17,18-17,-17 17,-1-17,18 0,0 17,0-17,0 17,-18 1,18-19,-17 19,-1-1,18 0,-17-17,-1 35,0-18,18-17,-17 18,17-1,-36 0,19 1,-36-19,17 19,1-19,35 19,-35-1,0-17,-1 17,36 1,-17 17,-1-18,0-17,1 35,-18-36,17 19,0 17,-17-35,17 17,1 0,-19 1,19-19,-1 36,-35-35,18 17,-18 1,-18-19,-34 19,52-1,-35-17,17-18,36 53,-18-35,-18-1,36 19,0-1,17-17,-17 17,17 18,0-35,-17 35,18-18,-19 1,1 17,-18-18,0 0,-53-17,36-18,-1 36,18-1,0 0,36 18,-36-35,35 17,1 18,17-17,-36-1,-52-70,-18 70,53-17,-17 0,-1-1,36 19,-18-1,18-17,-1 17,19 18,-1-17,1 17,-54-18,-52-35,-36-17,35 52,-34-17,34-18,18 17,18 19,53-1,-89 0,18-17,-17 35,35-17,35-1,35 18,-70 0,35 0,0 0,36 0,-54 0,36 0</inkml:trace>
  <inkml:trace contextRef="#ctx0" brushRef="#br0" timeOffset="8639.3447">27446 5062,'-53'89,"18"-37,35-34,-18 0,18-1,-35 19,35-19,0 1,-18-18,18 18,-35 70,17-53,18-17,-17 17,-1 18,1-53,17 18,-36 17,19 0,-1-17,18-1,-18 1,18 0,0-1,0 1,-17-18,17 18,-18-1,0 18,18 1,0-1,-17-17,-1 17,18-17,-35 17,35-18,0 1,-18 0,1-1,-1 1,18 0,0 17,-18-17,18 17,-17-17,-1 17,0 0,18-17,-35 35,35-18,0-17,0 17,0 0,0-17,0-1,0 1,-18 17,18 1,-17-19,17 18,-18 1,18-19,0 19,0 17,0-36,0 1,0 0,0-1,0 1,0-1,0 1,0 17,0 1,0-19,0 1,0 0,0-1,0 18,0-17,0 0,0-1,18 1,-18 17,0 1,0-19,17 36,1-18,0 18,-1-17,1 17,-18-1,18-16,-1 17,-17 0,18-18,0 0,-18 0,17-17,54 70,-18 0,-18-52,18 52,-18-18,18-17,-35-35,-1 17,19 18,-19-18,1 1,-18-19,18 1,-1 0,1-1,-1 19,19-1,-19 0,19 0,-1 1,-17-19,-1 1,1 0,17 17,0 0,1-17,-36-1,35 1,-17-18,-1 35,1-35,0 18,-18 0,17-1,18 1,-35 0,18-1,0-17,-1 18,1 17,0-35,-1 0,19 18,-1-1,0 1,0 0,1-1,17 1,-18-18,-18 0,1 18,0-18,-1 17,72 1,-1 35,53 0,-18-18,1 18,-18-18,-36-17,1 17,17-17,-17-18,-1 35,1-17,-36-1,18-17,-18 18,-17-18,-1 0,19 0,-1 0,18 0,0 0,0 0,35 18,18 17,0-18,-54-17,19 18,-18 0,-35-18,17 0,-17 0,-1-18,18 18,-17 0,0 0,-1-18,1 18,0 0,17-17,0 17,0 0,-17 0,0 0,17 0,-17 0,-18-18,17 18,1 0,0 0,-18-17,17-1,1 18,-1-18,19 18,-19 0,1 0,17 0,-17 0,17 0,-17 0,-18-17,35 17,-17 0,-1-18,1 18,17-18,-17 18,0 0,35-17,-1 17,1-18,-17 0,-1 18,-17 0,-1-17,18-1,-17 18,-18-17,18-1,-1 18,1-18,0 18,-1-17,-17-1,18 18,0 0,-18-18,35 1,-17-1,-1 0,1 1,-18-1,17 0,-17 1,18-1,-18 1,0-1,18 18,-1-35,-17 17,18 0,0 1,-18-1,0 0,17 1,-17-1,18 1,-18-1,0-17,0 17,0-17,18 17,-18 0,0-17,0 18,0-1,0 0,0 1,0-19,0 1,0 17,0 1,0-1,0 0,17 1,-17-1,18 1,-18-1,0 0,17 1,-17-1,0 0,18 1,-18-1,0 0,0 1,18-1,-18 1,0-19,0 19,0-1,0 0,0 1,0-19,0 19,0-18,0-1,0 19,0-1,0 0,0 1,0-1,0-17,0 17,0 0,0 1,0-1,-18-17,18 0,-18 17,18-17,0 17,0 0,-17 1,17-1,-18-17,1-18,17 35,-18 1,18-19,0 19,0-1,-18-17,18 17,0 1,0-1,0 0,0-17,0 17,-17-17,17 17,-18-34,18 16,0 19,-18-19,18 1,-17 17,17-17,0 0,-18 0,18 17,0 0,0-17,-18 35,1-35,17 0,0-1,-18 19,1-1,-19-17,1-54,0 37,-18-1,35 0,-17-18,17 36,-17-18,0 0,-1 0,19 18,-1 35,18-35,-18 17,1 0,-1 1,-52-54,17 53,17-17,-16 0,16 0,19-1,-19 19,19 17,17-18,-71-17,18-18,-17-18,17 36,0 0,18 0,-1-1,-34 1,-1-36,-35 1,18-1,53 54,-18-1,35 0,-105 1,70-36,-18 18,36 17,-18-17,36 35,-1-18,-141-88,36 53,52 18,18 0,0-1,-17-17,52 36,0 17,18-18,-35 18,-53-53,-18 18,36 0,-36-1,18 1,-1 35,36-17,-17 17,35-18,17 18,-35 0,0 0,18 18,-18-1,0 1,35-18,-17 0,0 17,17 1,-17-18,0 35,-1-17,-17 17,1-35,-1 36,17-19,-34-17,34 18,19-18,-1 0,1 17,-1 1,0 0,1-1,17 1,-18 0,18-1,-18 1,18 0,0 17,-17-17,17 17,0-18,0 19,0-19</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7T08:18:45.943"/>
    </inkml:context>
    <inkml:brush xml:id="br0">
      <inkml:brushProperty name="width" value="0.05292" units="cm"/>
      <inkml:brushProperty name="height" value="0.05292" units="cm"/>
      <inkml:brushProperty name="color" value="#FF0000"/>
    </inkml:brush>
  </inkml:definitions>
  <inkml:trace contextRef="#ctx0" brushRef="#br0">26511 3246,'0'35,"-17"-35,-54 0,18 0,35 0,-34 0,16 0,-17 0,0 17,36-17,-1 0,-35 0,18 0,17 0,-52 0,17 0,-53 0,35 0,-34 0,16 0,54 0,18 0,-72 106,-122-53,70-35,-36 35,54-53,-1 17,71 19,0-36,-35 53,-35-53,-89 0,71 0,17 0,1 0,105 0,1 0,-54 0,18 35,-17 18,-36 17,35-17,-70 18,35-71,53 17,1 1,16 0,19 17,17 71,0-53,0 0,0-18,0 18,0 0,17-36,-17 1,0 17,36 18,-19 0,-17-35,35 52,-17-17,17 0,1 0,-36-18,17 1,19 17,-19-18,18 18,-17-36,-18 19,18-1,-18-17,35 17,-17 53,17-70,-35 17,35-17,-17-1,17 36,18 0,-53-35,35 17,-17 18,35 0,17 53,-52-106,0 53,-18-18,0-17,17-1,72 1,-19-18,-17 35,35-35,-52 0,-1 0,-18 18,1-18,0 0,52 35,-17-35,0 0,18 0,17 53,-18-53,36 18,0 17,18-18,-54-17,-35 36,1-36,-1 0,0 0,18 0,-35 0,52 0,1 0,-36 0,18 0,0 0,-18 0,18 0,35 0,-17 0,-36 0,0 0,-17 0,88-36,88 36,18 0,-18 0,106 0,-1 0,-16 0,16 0,-104 0,-72 0,-105 0,-1 0,71-17,-70-1,17 1,18-36,-35 53,0-36,-1 36,1-35,-1 17,19 18,-1-17,-17 17,17-18,0-17,36 35,17 0,-17-18,-36 18,18 0,-18-35,-17 35,35-18,-36 18,36-53,-35 53,52 0,1-17,17 17,-35-35,0 35,0 0,-18 0,-17-18,17-17,0 35,18-36,18-17,70 36,71-54,-18 18,-53 36,53-36,-88 53,-36-18,-17 18,-18 0,-35-35,36 35,-19-35,18 17,-17-17,0 17,-1 0,19 1,-19-19,1 19,17-1,18 18,-35-17,-1 17,36 0,-35 0,17 0,1 0,-1 0,18-18,-36 18,19 0,17 0,-36 0,36 0,-35 0,17 0,53 0,-70 0,0 0,-1 0,18 0,1 0,-19 35,36-17,0 17,0 18,35-35,-70-18,52 35,-52-35,17 0,18 0,-35 0,0 0,17 0,0 0,-17 0,-1 0,1 0,0 0,-1 0,1 0,17 0,1 0,-19 0,18 0,1 0,-19 0,1 0,0 0,-1 0,54 0,-18 0,-36 0,36 0,0 0,0 0,-35 0,35 0,-18 0,-17 0,17-53,18 18,0 35,-36 0,1-36,35 19,-18-18,0 17,-35 0,36-17,-36 17,0 1,0-1,0 0,0 1,35-19,-35 1,0 18,18-1,-18 0,0-17,0 0,0 17,0-17,35 0,-35 17,0-17,0-1,0 1,0-18,0 18,0 0,0-1,0 19,0-19,0 1,0 17,0 1,0-36,-35 35,35 1,0-1,-18-17,-17-1,35-16,0 34,0-17,0-1,0 1,-36-18,19 0,17 36,0-19,0 1,-35 35,35-53,0 18,-18-18,18 35,0-35,0 0,0 18,-35-18,35 0,0 36,0-36,0 35,0-17,0 0,0 17,0 0,0 1,0-19,0-17,17 36,-17-1,0 1,18-1,-18 0,0-17,18 35,-18-35,0-18,0 0,-53 0,53 35,-36 18,-17-17,1 17,-1-36,35 36,0 0,-52 0,17 0,35 0,-17 0,0 0,35-17,-36 17,-17 0,18 0,-18 0,0 0,18 17,-18-17,0 36,0-36,36 17,-1-17,0 0,-70 53,-35 18,17-18,35-18,-52-17,-1 52,-17-35,106-17,0-18,17 0,0 0,-34 53,34-18,-35 18,35-35,1 0,-36 52,-71-70,-34 35,34 1,36-36,17 53,-34-53,16 0,1 0,-35 52,-1-34,1-18,105 35,0-35,-105 18,-36 53,-17-36,17-18,71 36,-36-53,1 0,105 0,1 36,-36-36,-35 0,-36 0,-17 0,-124 0,124 0,-35 0,17 0,106 0,36 0,-1 0,-17-36,-18 19,-141-54,-106 36,18-53,35 70,-18-35,106 36,71-19</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7T08:28:00.175"/>
    </inkml:context>
    <inkml:brush xml:id="br0">
      <inkml:brushProperty name="width" value="0.05292" units="cm"/>
      <inkml:brushProperty name="height" value="0.05292" units="cm"/>
      <inkml:brushProperty name="color" value="#00B050"/>
    </inkml:brush>
  </inkml:definitions>
  <inkml:trace contextRef="#ctx0" brushRef="#br0">23636 9931,'-35'-53,"35"17,0 1,-71-18,36 53,17 0,-35 0,36-35,-18 35,-18 0,0 0,17 35,1-35,17 18,-52 17,-1 0,18-35,1 18,34-18,0 35,-105 18,70-35,35 17,-35-17,0 17,36 36,-19 17,19-35,17 0,0 0,0-36,0 1,0 70,0-53,35-17,-17 17,35 18,-18-17,-35-19,35 1,-17-1,0 19,-1-36,1 17,-1-17,1 0,17 0,-35 18,36-18,-19 0,1 0,0 0,-1 0,36 0,-35 35,70-35,-53 0,18 0,0 36,-18-36,1 0,-19 17,1-17,0 0,17 0,0 0,0 0,-17 0,17 0,1 0,-19 0,18 0,1 0,-19 0,19 0,-1 0,-17-17,-1 17,18 0,-17-18,0 0,-1 1,19-1,-36 0,35-17,-35 17,18 1,-18-1,0 1,0-1,0-17,0-1,0-17,0 0,0 36,0-1,0 1,0-1,0-35,0 35,-36-70,19 71,17-19,-36 36,1-53,-18 0,36 18,-19 18,1-1,35 0,0 1,-35-19,17 1</inkml:trace>
  <inkml:trace contextRef="#ctx0" brushRef="#br0" timeOffset="8095.8683">19526 12030,'-106'-36,"53"19,18 17,0 0,-53 0,35 0,18 0,-36 0,18 0,35 0,-52 17,35-17,-36 36,-17-19,-36 19,71-36,1 17,-54 19,0-19,71-17,17 0,-17 0,-18 88,-159 71,159-159,36 0,-1 88,0-17,-17-18,35 35,-18-88,-17 53,35-35,0-1,0 18,18 89,-18-89,17 18,1 18,17-54,18 36,0-17,0-19,-35 18,-1-35,19 18,16-18,1 18,-17-18,-1 0,-17 0,-1 0,1 0,0 0,34 0,19 0,17 0,-53 0,18 0,0 0,-17 0,-19 0,18 0,18 0,-35 0,0 0,17 0,53 0,-53 0,36 0,17-36,-35 36,-35 0,-1 0,36 0,0 0,-18 0,18 0,18 0,-36 0,53 0,-35 0,0 0,-17 0,16 0,-34 0,0 0,-1 0,19 0,52-17,-35 17,0 0,-18 0,18 0,-35 0,-1 0,36 0,0 0,-18 0,18 0,-35-35,17 35,-35-18,35 18,-17-35,0-1,-18 19,0-1,0-35,0 35,17 1,-17-1,0 1,0-1,0-17,0-1,0-17,0 18,0 0,-17 17,17 1,-18-1,0-35,18 35,-35 1,17-18,1 17,-18 18,17-35,-17 17,-18-17,53 17,-36 0,-16 1,16 17,19-36,-19 19,19-1,-19 1,1 17,-35-53,34 17,19 36,-19-17,19-19,-36 36,35-17,-35 17,-17-53,-36 0,88 53,1-35,-36 17,-18-35,18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4T16:46:58.942"/>
    </inkml:context>
    <inkml:brush xml:id="br0">
      <inkml:brushProperty name="width" value="0.05292" units="cm"/>
      <inkml:brushProperty name="height" value="0.05292" units="cm"/>
      <inkml:brushProperty name="color" value="#FF0000"/>
    </inkml:brush>
  </inkml:definitions>
  <inkml:trace contextRef="#ctx0" brushRef="#br0">18486 14852,'0'-18,"-36"18,1 0,17 0,1 0,-1 0,0 0,1 0,-1 0,1 0,-36 36,35-1,-17-18,-18 36,53-35,-18 106,18-36,0-53,0-17,0 17,18 0,-18-17,35 35,-35-36,124-17,-107 0,1 0,17 0,0 0,-17 0,0 0,17 0,53 71,-53-71,1 0,-36-35,17 17,-17 0,36-35,-19 1,1-1,-18 17,0 1,0 17,0 1,0-1,0 1,-18-1,1 0,-1-17,0 35,-17-35,-18 17,18-35,17 53</inkml:trace>
  <inkml:trace contextRef="#ctx0" brushRef="#br0" timeOffset="6135.2954">19209 14429,'-36'0,"1"0,18 0,-1-36,-35 19,35 17,1 0,-19 0,19 0,-1 0,1 0,-1 0,0 0,-17 17,35 1,-35 17,-18-17,35 0,0-1,1 18,17 1,0-1,0-17,17-1,1 1,17 0,-35-1,36 18,-36-17,17 0,1-1,17 1,-17 0,17-18,0 0,-35 17,36-17,-1 0,0 0,-17 0,0-35,-1 17,1 1,-1-1,19 0,-36 1,17-18,1-1,-18 19,0-19,0 19,0-1,0 0,0-17</inkml:trace>
  <inkml:trace contextRef="#ctx0" brushRef="#br0" timeOffset="17070.6901">25030 4163,'-36'0,"19"0,-1 0,0 0,1-18,-1 18,-17 0,35-18,-35 18,17 0,0 0,1 0,-1 0,0 0,-17 0,17 18,1 0,-36 17,18 18,17-35,18-1,0 54,0-18,0-36,0 1,0 53,0-36,0 18,18 53,-18-71,35-18,18 19,-36 17,19-53,17 0,-18 0,0 0,18-36,-53 19,35-1,-17 0,0-17,-1 35,19-35,-36 17,0 1,35-1,-35-17,17 35,-17-36,0-16,18 34,-18 0,0 1,0-1,0 0,0-17,0 0,0 0,0-18,-18 35,18-17,0-1,-17 19,-1-1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17T17:25:45.776"/>
    </inkml:context>
    <inkml:brush xml:id="br0">
      <inkml:brushProperty name="width" value="0.05292" units="cm"/>
      <inkml:brushProperty name="height" value="0.05292" units="cm"/>
      <inkml:brushProperty name="color" value="#7030A0"/>
    </inkml:brush>
  </inkml:definitions>
  <inkml:trace contextRef="#ctx0" brushRef="#br0">26635 9137,'-18'0,"0"0,1 0,-1 0,1 0,-1 0,0 0,-35 0,0 0,18 0,17 18,-17-1,-18-17,53 18,-17-18,-19 17,19 1,-1-18,0 18,1-18,-18 35,17-17,0-18,1 0,-1 0,0 0,-17 35,0-35,17 18,1-1,-1 1,0 17,18-17,-17-18,-1 17,18 1,0 0,0 17,0 0,0-17,0 0,0-1,0 1,0-1,0 1,0 0,0-1,0 19,0-19,0 1,0 0,0-1,0 1,0-1,0 1,0 17,0-17,0 0,0-1,0 1,0 17,18-35,-18 18,0 0,17-1,-17 1,18-1,-18 1,18 0,-18-1,0 1,17-18,1 18,-1-1,1-17,0 18,-1 17,1-35,0 0,-18 18,17-18,1 17,0 1,-1 0,1-18,-18 17,17-17,1 0,0 0,-1 18,1-18,0 0,-1 18,1-18,0 0,-1 0,1 0,-1 0,1 0,0 0,-1 0,1 0,17 0,-17 0,0 0,-1 0,1 0,0-18,-1 18,18-18,-35 1,18 17,0 0,-1 0,1-18,17 0,-17 1,0 17,-1-18,1 1,-1-1,1 0,0-17,-18 17,17-17,-17 17,18-17,-18 18,18-1,-18 0,17 18,-17-17,0-1,0 0,0 1,0-1,0 0,0 1,0-1,0 0,0 1,0-1,0 1,18-1,-18 0,0 1,0-1,18 0,-18 1,17-1,-17 0,0 1,0-1,0 1,0-1,0 0,0 1,0-1,0 0,0 1,-17 17,17-18,-18 0,0 18,-17-35,17 0,1 35,-1-18,18 1,-35-1,35 0,0 1,-18-1,1 0,-1-17,18 17,-18 18,1-17,-1 17,0 0,1 0,17-18,-36 1,19 17,-1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6T16:37:34.396"/>
    </inkml:context>
    <inkml:brush xml:id="br0">
      <inkml:brushProperty name="width" value="0.05292" units="cm"/>
      <inkml:brushProperty name="height" value="0.05292" units="cm"/>
      <inkml:brushProperty name="color" value="#FF0000"/>
    </inkml:brush>
  </inkml:definitions>
  <inkml:trace contextRef="#ctx0" brushRef="#br0">10830 9349,'18'-36,"-36"54,18 0,-35 17,17-35,-17 53,-88 0,105 0,-70-53,70 0,0 0,1 35,-18 35,17 19,18-72,0 19,-71 69,71-52,-17-35,-1 35,-17-18,17 18,-35 0,18 0,35-35,0 34,-18-16,18 17,-17 0,-19-18,36-18,-17 19,-36 17,53 0,-35 0,-18-1,35-16,18-1,-18-17,1 17,17 0,-36 18,36-35,-17-1,17 124,0-105,0 17,0 0,0-36,0 1,0 17,0 0,0-17,0 17,0-17,0 0,0-1,0 1,35 17,-35 0,0 18,35-35,-35 17,53 1,-53-19,0 18,18-35,0 53,-18-35,17 0,19 17,-36 0,17 18,1-35,-18 17,17 0,1 1,-18-19,0 1,35 0,-35 17,18-35,0 35,-1-17,1-1,0 1,17 17,18 18,-18-18,18 1,0-19,-36-17,36 53,-35-17,17-36,18 35,-35-17,35 17,-36-35,19 35,-19-35,19 0,-36 18,35-18,18 0,-18 35,18-17,18 17,-19-35,37 53,-36-53,0 0,-18 35,-18-35,19 0,-1 18,-17-18,-1 0,1 0,0 35,-1-35,18 0,-17 35,0-35,17 0,-35 18,35-18,18 53,0-18,-18-17,18-18,18 35,-36-35,36 35,-18 18,35-35,-35 17,0-17,-18-18,35 35,-52-35,35 18,18-18,17 0,-35-18,17 18,-34 0,16 0,1 0,-35 0,0 0,17 0,18-35,0 17,-18 1,-35-1,35-17,1 17,-36 0,53-35,-18 36,-18-36,-17 0,18 35,-18-17,18 0,-18-18,35 0,-17 18,-18 17,0 0,0-35,0 1,35 34,-35-17,0-1,0-17,18 18,-18 17,17-34,-17 34,0-35,0 35,0-17,0 0,0 17,0 1,0-19,0 1,0-18,0 0,-17 36,17-36,-18 35,0-17,18-1,0 19,-35-1,35 0,0 1,0-36,0 0,0 0,0 0,0 18,0 0,0 17,0-17,0-1,0 1,0 18,0-1,0 0,0-17,0-18,0 35,0-35,0 36,0-1,0 1,18-1,-1 0,1 1,17-19,-17 1,-1 17,1-17,17 35,18-35,-17 35,-19-18,1 18,-1-35,1 35,0 0,17-18,18 18,-18 0,18 0,-35 0,-1 0,54 0,-36 0,1 0,-19 0,1 0,-1 0,19 0,17 0,0 36,-1-36,37 17,-36-17,52 36,-52-36,-17 17,-19-17,19 0,52 0,35 0,1 0,-89 0,18 0,17 0,-52 0,0 0,105-53,-70 36,18-36,52-71,-70 107,53-36,-71 0,18 0,-35 53,17-18,-35 1,35-19,-35 1,0 17,0-52,0 17,0 18,0-18,0 0,0 18,0-18,0 0,-17 17,-19 1,19-18,-1 0,0 36,-34-54,16 53,19-17,-1 18,0-1,-17-35,35 35,-18-17,18 0,0 17,-17-17,17-18,0 35,0 1,0-19,17-34,1 35,17-1,-17-34,17 17,-17 18,17-18,-35 0,0 0,0 35,18-35,-18 36,0-1,0-35,0 0,0 18,0 0,0-18,0 35,0 0,0 1,0-19,0 1,-88-35,70 34,-17 19,-18 17,17 0,-16-36,16 36,-70 0,18 0,71 0,-1 0,-105 0,87 0,19 0,-19 0,-17 53,53-17,-35-36,-18 17,36 19,-1-36,-35 0,-70 52,70-52,17 0,19 0,-1 0,0 18,1-18,-1 0,-88 0,18 0,53 0,0 0,-36 35,-123 36,141-53,-53 17,53-35,0 17,0-17,36 0,-1 18,-17-18,-18 0,18 0,17 0,0 0,1 0,-1 0,18-18,18 1,-1-1,19 1,-19-19,72 36,-37-17,-16 17,-19 0,1-36,0 36,17 0,0 0,-17-35,0 17,-1-17,18-35,-17 52,-18-17,35-18</inkml:trace>
  <inkml:trace contextRef="#ctx0" brushRef="#br0" timeOffset="5751.5376">13917 8167,'0'17,"-18"-17,-17 0,-18 0,0 0,36 0,-107 0,18 0,53 0,36 36,-18-36,35 35,-36-17,19-18,-19 35,-52-17,-53 17,70-18,-34-17,-19 36,-70-1,159-35,17 0,-17 18,-36 52,18-70,18 35,-18-35,0 0,18 0,0 36,-36 17,36-53,-18 17,-53 36,-35 0,0-35,35 17,36-17,34-18,-17 35,18 18,-18-35,0 17,18 18,17-53,-70 35,53-35,-18 18,35 17,-17-35,0 18,17-1,-35 36,0-53,0 53,18-35</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6T16:47:33.333"/>
    </inkml:context>
    <inkml:brush xml:id="br0">
      <inkml:brushProperty name="width" value="0.05292" units="cm"/>
      <inkml:brushProperty name="height" value="0.05292" units="cm"/>
      <inkml:brushProperty name="color" value="#FF0000"/>
    </inkml:brush>
  </inkml:definitions>
  <inkml:trace contextRef="#ctx0" brushRef="#br0">26617 5256,'35'53,"-35"0,0-18,0 1,0-1,-17-17,-36 17,35 0,1-17,-36 17,35 18,0-18,-17-35,-18 53,18-17,17-36,1 17,-1 18,-17-35,17 36,0-19,1-17,-19 36,1-19,0 1,17 17,-17 18,35 0,0-35,-53 35,53-18,-18 0,-17-17,35 17,-35-35,35 53,-18 0,18-35,-35 34,17-34,-17 17,0 1,-18 17,53-36,-35 1,17-1,0 19,1-1,-19 18,36 0,-17-53,17 35,0 0,0 1,0 17,0-18,0-17,0 17,0 0,0-17,0 17,0 18,0-18,0 0,0-17,0 0,0-1,17 1,36 0,-53 35,0-36,0 1,0 35,0 17,0-52,0 0,0-1,0 1,0 35,0-36,-17 1,17 0,0 35,0 0,0-18,35 18,0-18,-35-17,0-1,0 1,0 17,35 1,-17-1,70-18,-35-17,-35 0,17 36,0-36,-35 35,53-35,-17 0,-1 0,-17 0,-1 0,1-18,17 1,-17-19,-1 1,19 0,-36 17,17-17,19-18,-19 18,-17 17,18 0,-1 1,-17-1,36-35,17 0,-36 0,-17 36,18-1,0 1,17-1,18-70,-36 70,1 0,0-17,35-18,-36 36,19-1,-19-35,1 0,35 0,-53 36,17-36,36-18,-17 18,-19 18,18-18,-17 18,17-18,1 18,-19 35,1-53,-18 35,0 0,0-17,18 0,-18 17,0 0,35 1,-35-1,35 1,-35-1,18-88,17 88,-35 1,0-18,0-18,0 35,0 0,0 1,0-1,0 0,0 1,0-1,0-35,0-35,18 0,-18 53,0 17,17-35,-17 35,0 1,0-54,0 54,0-19,0-17,0 0,0 36,0-1,0-17,0 0,0 17,-53-17,18-1,35 19,-17 17,-19-18,1-17,17 35,-35 0,36-35,-36-18,0 35,35-17,1 35,-1-36,-17 36,17-17,0-1,1 18,-18 0,-1 18,-17-18,36 0</inkml:trace>
  <inkml:trace contextRef="#ctx0" brushRef="#br0" timeOffset="9088.1662">29192 9155,'0'-18,"0"-35,-17 35,17-17,-106 17,71-17,17 35,-17 0,35-35,-36 35,19-18,-1 18,0 0,-17-17,-53-1,17-17,36 35,0 0,-18-18,0 18,18 0,17 0,-88 0,18-35,35 35,0-18,18 18,-18-35,-70 17,-18 18,35-35,-18 0,89 35,17 141,18-88,0-18,0 0,0 18,0-35,-35-1,35 36,0-35,0 0,0-1,0 19,0-1,0 18,0-36,0 19,0 17,0-18,0 0,0 18,0-18,0 1,0 34,0-52,0 35,0 0,0-18,0 18,0-36,0 19,0-1,0 18,0-18,0-17,0 0,0-1,0 54,0 17,-35-70,35 70,0-53,0 18,0-18,0-17,-18 17,18 18,-18 0,1 0,17-35,-35 52,17-17,-17 0,17 0,18-36,0 1,-18 0,-17-1,35 19,0-19,0 1,0 35,-35-36,35 1,0 0,0 17,0 0,-18 1,18-19,0 19,-35 16,35 1,0-17,-18-1,18 18,0 35,0-35,0 35,-17-35,17 0,0-18,-18-17,18 35,0 0,0-36,0 36,0-35,0 17,0 0,0 18,0-35,0 35,0-35,0 17,0 18,0-36,0 36,0 0,0-17,0 34,0-35,0 1,0 17,0 17,0-17,0-18,0 18,0 0,0 18,0-1,0-17,0 0,0 35,0-35,0 35,0-35,0 18,0 17,0-35,0 0,0 35,0-35,0-18,0-17,0 0,35 34,-35-34,18 0,35 35,-53-36,17 19,19-36,-1 52,-35-16,18-19,17 1,-35 0,35-18,-17 0,17 0,36 0,-18 17,-36-17,36 0,-18 0,-17 18,17-18,-17 0,0 0,-1 18,19 17,52-17,0 34,35 19,1-36,70 36,-124-54,19-17,-19 53,-17-53,-18 36,1-19,-19-17,19 36,-1-1,-18-18,1 19,0-36,17 0,0 35,18-17,0-1,-35-17,35 18,-36-18,19 53,-1-18,-17-35,-1 0,1 35,17-17,0-18,-35 18,36-1,-19 1,1 17,0-35,17 0,0 0,18 36,-18-36,18 52,-35-52,52 53,1 71,-18-36,-35-70,70-1,-71-17,19 0,17 0,-36 0,18 0,1 0,-1 0,-17 0,-1 0,36 0,-35 0,0 0,-1 0,18-35,1 17,-19 18,1 0,0-17,35-1,-18-17,0 17,-17 18,-1 0,1-35,17 35,1 0,-19-35,1 17,35-53,-18 36,-17 35,17-35,-35 17,0 1,0-36,0 35,35 0,-35 1,0-1,0-17,0 0,0 17,36 0,-36 1,0-1,0 0,0-17,0 0,0 17,0 1,0-1,0 0,0 1,0-19,0 1,0-18,0 18,0 17,0 1,0-1,0 0,0-17,0-18,0 18,0 0,0 17,0-17,0-1,0 19,0-1,0 0,-18 1,18-36,0 0,-35 35,35-17,0 0,0-18,0 18,0-1,0 19,0-19,0-16,0-1,0 35,0 0,0 1,-36-1,36-17,0 17,0 0,0 1,0-1,0 1,0-1,-17-35,17 35,0 1,-36-36,36 35,0-17,0-18,0 0,0 35,0-34,-17-1,17 17,0-17,0 0,0 36,0-1,0-17,0 0,0-18,0 17,0 19,0-18,0-18,0 17,-36-17,36 18,0 0,0 0,0 17,0-17,0-1,0 19,0-19,0 1,0 18,0-1,0-17,0-1,0 19,0-19,-35 1,18-18,17 18,-36-18,36 35,-35 1,17-18,-17 17,17-35,1 35,-1 1,-17-19,17 1,18 17,-17-17,-1 0,-17 17,17-17,18 17,0 1,-35-1,35-17,-18 35,1-35,17 17,-18 0,18 1,-35-72,35 37,-18-37,18 36,0 18,0 0,0 17,-18-35,18 36,0-54,-35 36,35 0,0 17,0-17,0-1,0 19,0-1,0 0,0-17,0 0,-35 17,35 1,0-1,0 0,0-35,0 36,0-1,0-35,0 36,0-19,0-17,0-35,0 53,0-18,0 0,0-35,-36 35,36 18,0-18,-17 0,-18-18,35 36,-53-18,53 18,-18 35,0-53,-70-35,53 70,0-17,-18-18,35 35,-17-17,-71 0,53 35,0-18,35 18,1 0,-18 0,-1-35,19 35,17-18,-36 18,-17-18,36-17,-18-18,-1 36,19 17,34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6T17:08:38.062"/>
    </inkml:context>
    <inkml:brush xml:id="br0">
      <inkml:brushProperty name="width" value="0.05292" units="cm"/>
      <inkml:brushProperty name="height" value="0.05292" units="cm"/>
      <inkml:brushProperty name="color" value="#FF0000"/>
    </inkml:brush>
  </inkml:definitions>
  <inkml:trace contextRef="#ctx0" brushRef="#br0">20602 12435,'-17'-17,"-36"17,35-36,0 36,-17 0,0-17,17 17,1 0,-36 0,17 0,19 0,-19 0,1 0,18 0,-1 0,-35 0,35 17,1-17,-1 0,0 0,-35 0,36 0,-18 0,-1 0,1 0,-36 0,19 0,-37 0,54 0,17 0,-17 18,35 0,-53-18,18 0,-89 35,1-35,-53 35,52-35,36 0,35 36,-159-36,-17 0,17 0,1-53,34 53,54-18,105 18,1 0,-54 53,-70 18,-71-1,36-52,52 17,1-35,-1 71,54-71,35 0,-18 52,53-34,-88 0,35-1,0 36,17-17,1-1,-18 18,0 0,18 0,17-18,-17-35,17 53,1-18,-1-17,-17-1,35 1,-53 35,53-35,-53 34,18-34,17 0,1-1,17 1,0 35,-36 53,36-53,-17-18,-19-35,36 35,0-17,0 17,0 0,0 18,18-35,-18 35,18-35,-18 17,17-35,36 35,-18 0,-17-35,0 36,-1-19,19 1,-36 0,35-18,-17 35,-1-35,1 0,-1 0,1 35,17 0,-17-35,0 18,35 0,-1-18,1 17,-17-17,-19 0,19 36,-1-36,-17 0,-1 0,1 0,-1 0,36 0,0 0,18 0,-36 0,53 0,-70 0,17 0,18 17,18 19,-36-36,71 0,17 17,36 36,-71-35,-17-18,17 0,-35 35,53-35,-53 0,-18 0,-17 0,34-35,37 35,-54-18,18 18,-36 0,19-35,17 35,0 0,-18 0,53 0,-17 0,17 0,-35 0,0-35,-18 17,-35-17,35 17,-17 0,35 1,-36-19,1 36,35-35,-35 35,52-70,-35 70,1-18,-19 0,19-35,-1 36,18-1,-53-17,88 35,-35-18,0 18,-18 0,-17-35,35 35,0-35,-36 35,71-53,1 17,-36 19,-18 17,35-18,-34 18,17-35,-53 17,35 18,35-53,36 18,-106 17,53 18,-18-35,1 17,-19 1,1-1,0 18,-1 0,1-17,0-19,17 36,-18 0,1 0,0-35,35 35,-36 0,36-18,0 18,18-35,-36 35,18-18,35 18,-70-35,-1 35,1 0,0 0,-1 0,1 0,17 0,0 0,1 0,-19-35,36 35,-17 0,-36-18,35 1,18 17,-53-18,17 18,19 0,-1-35,-17 35,17 0,0 0,0 0,-17 0,17-18,18 18,-35 0,0 0,17 0,-18-18,19 1,-1 17,18 0,-53-35,35 35,-17 0,-1 0,1 0,0-18,-1 18,19 0,17 0,-18 0,18 0,-36 0,1 0,35 0,-35 0,17 0,0 0,0-35,-17 35,17 0,18-36,35 36,-70-17,17 17,1 0,-19-36,1 36,35-35,-35 17,-1-17,1 35,17 0,18-35,-35 17,35 18,-36-35,18 35,1-53,-19 53,19-35,-1 0,0-1,-35 19,18-1,-1 0,-17-17,18 0,17 17,-17-17,17 17,-35-17,0-18,0 35,0 1,0-19,0-34,0 17,0 35,0-35,0 36,0-18,-17-1,-19 19,19 17,-1 0,0 0,1 0,-1 0,-17 0,35 35,-35-35,17 0,0 0,1 0,-1 0,-35 35,36-17,-36 35,35-36,0-17,-17 18,35 17,-53-17,18-18,17 18,1-1,-1-17,-35 35,35-17,1-18,-1 0,0 35,-52-35,17 36,18-36,-1 0,-16 17,-1 19,17-36,19 0,-1 17,0-17,1 0,-1 0,1 36,-36-36,35 0,0 0,-17 0,0 0,17 0,0 35,1-35,-18 0,-1 17,-17-17,36 0,-19 0,-16 0,34 0,0 0,-17 0,-18 0,0 0,-35 0,53 0,-18 0,35 53,-17-53,0 0,-18 0,35 0,0 0,-105 0,88 0,-1 0,19 0,-36-35,18 17,-18 18,35-17,0-1,-35-35,18 36,0-1,17-17,-17 17</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6T17:16:02.447"/>
    </inkml:context>
    <inkml:brush xml:id="br0">
      <inkml:brushProperty name="width" value="0.05292" units="cm"/>
      <inkml:brushProperty name="height" value="0.05292" units="cm"/>
      <inkml:brushProperty name="color" value="#17365D"/>
    </inkml:brush>
  </inkml:definitions>
  <inkml:trace contextRef="#ctx0" brushRef="#br0">8255 8520,'18'17,"-36"-17,-35 0,18 0,0 0,-36 35,-35 36,88-71,1 35,-1-17,-70-18,35 53,0 0,0 53,0-53,36-18,-19 18,19 0,-18 0,17-1,0-52,18 53,0-17,-17-36,17 88,0-35,0-36,0 1,0 35,0-35,0 35,0-36,17 1,-17-1,0 19,0-1,0-17,0-1,0 1,36 17,16 18,-52-35,36-1,-19 19,36 17,0-36,-35 19,105 87,36-70,17-18,-34 0,-19-17,-88-18,18 0,-35 0,17 0,89 0,-36-18,35-17,1 35,-1-35,89 35,-89-35,1 17,-1 18,-52-35,-36 35,18-18,-18 18,18-35,18-18,17 35,71-35,-36 36,89-54,-89 71,89-35,-36 0,-17-1,-71 36,-17 0,-36 0,18 0,0 0,53 0,-18 0,36 0,17 0,35 0,36 0,-71 0,35 0,-52 0,-54 0,18 0,-17 0,-36 0,1 0,16 0,1 0,71 0,-18 0,17 0,54 0,34 0,-70 0,-17 0,52 0,-105 0,35 0,-54 0,37 0,-72 0,1 0,52 0,19 36,34-36,1 17,-1-17,89 0,-71 0,123 53,-105-53,88 0,-123 0,34 0,-52 0,0 0,-71 0,18 0,-35 0,52 0,1 0,35 0,17 18,54 35,-19-36,19-17,-18 36,-36-1,1-35,-19 0,-52 0,35 0,-70 18,0-18,-1 0,36 52,-17-34,16 35,54 0,-17 0,-1 0,53 0,-106-36,36 19,34-19,-69-17,-19 35,19-35,17 53,52 0,-52-35,71-18,-18 53,-36-35,18-18,-35 17,-17-17,17 0,-1 0,-16 0,17 18,0-18,52 35,-52-17,88 35,53-53,-70 0,-36 0,-35 0,0 0,-18 0,-17 0,52 0,54 35,-54-17,54-18,-1 52,-34-34,34-18,1 35,-54-35,18 0,-17 0,-18 0,-18 0,0 0,1 0,16 0,1 0,-17 0,34 0,36 0,-18 0,36 0,-54 0,-34 0,52 0,-35 0,0 0,-18 0,-17 0,17 18,53 17,-17-17,-19-18,-34 18,0-18,-18 35,123 35,-52-34,105 34,-105-70,17 36,-35-36,0 17,0-17,0 0,-18 35,53-35,-35 18,-18-18,-17 0,0 0,-1-53,36 36,-18-19,-35 19,0-54,0 18,0 18,0 17,0-17,0 0,0-18,0 17,0 1,0-18,0 18,-17 17,-19 1,36-1,-17-17,-1 17,18 1,0-1,-17 0,-19 1,19-36,-36 0,35 17,-35-16,35 52,-17-53,0 17,-18 1,35 17,1-17,-1 35,-35-88,-123 17,17 71,-17-17,52-36,1 35,-1-17,71 35,-141-88,0 88,36-53,-19 35,36-88,70 106,54 0,-54-70,71 35,-53 17,0-17,-35-36,35 53,0 18,0-35,1-18,16 36,19 17,-19-18,1 18,0-18,17 18,1 0,-36-35,0 35,17 0,-34 0,17-18,-35 18,17-35,36 35,-18-18,0 18,18 0,35-35,-18 35,-17 0,-71-35,18 17,-53-35,35 53,-18-17,-34-19,-19 1,36 0,18 17,-1-35,71 36,0 17,36 0,-18-18,-18 18,-53-18,-18-34,54 34,-18 18,17-35,-17 35,17-18,-17 18,35-18,0 18,18 0,17 0,1-17,-107 17,-70 0,18 0,-36 0,0 0,18 0,-17 0,87 0,1 0,88-36,17 36,-88 0,-88 0,0-17,18 17,70 0,-53 0,36 0,87 0,-52 0,70 0,1 0,-107-53,1 53,-18 0,-36 0,54-18,52-17,-35 17,36 18,35 0,-1-35,19 35,-89-53,-70 35,17-17,-35-18,-18 36,53-36,-17 35,52-17,1 0,105 35,-17-18,-141-53,17 71,-35 0,-18 0,36 0,17 0,71 0,53 0,-36 0,-88 0,1 0,-36 0,-18 53,0-53,1 0,17 0,17 0,54 18,-18 35,88-36,17-17,19 18,-160 17,-17 1,53-19,-53 19,71 16,-1-52,54 36,52-36,0 17,-70 36,53-53,-18 0,-35 0,70 0,1 0,-36 0,35 0,0 0,-52 0,52 0,0 0,-105 0,70 0,-35 0,-53 0,17 0,107 0,-1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6T17:37:11.624"/>
    </inkml:context>
    <inkml:brush xml:id="br0">
      <inkml:brushProperty name="width" value="0.05292" units="cm"/>
      <inkml:brushProperty name="height" value="0.05292" units="cm"/>
      <inkml:brushProperty name="color" value="#1F497D"/>
    </inkml:brush>
  </inkml:definitions>
  <inkml:trace contextRef="#ctx0" brushRef="#br0">27023 2328,'-36'36,"19"-36,-18 53,-1-18,19-35,-1 0,0 35,-35 18,18-35,35 17,-35-35,35 35,0-17,18 17,-1 0,18-17,-17 17,0-17,70 35,-70-36,-1 19,36-1,-35-17,-18-1,35 1,-17-18,-1 18,1-18,0 0,-1 0,19 0,-1 0,18-36,-18 19,-17-1,-1 18,1-18,17-35,-17 53,-18-52,35 34,-35 0,0-35,0 36,-18-1,1 0,-18 1,-18-36,53 35,-36-35,36 36,0-1,-17 0,17 1,0-18,-18-1,-35-17,36 36,-1-1,0 18,-17 0,0 0,-18 53,35-53,-17 35</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3-06T17:38:27.976"/>
    </inkml:context>
    <inkml:brush xml:id="br0">
      <inkml:brushProperty name="width" value="0.05292" units="cm"/>
      <inkml:brushProperty name="height" value="0.05292" units="cm"/>
      <inkml:brushProperty name="color" value="#1F497D"/>
    </inkml:brush>
  </inkml:definitions>
  <inkml:trace contextRef="#ctx0" brushRef="#br0">27781 15434,'-17'18,"-1"-1,-17 1,-1 0,19 17,-19-18,-16 19,52-1,-71 0,71 36,0-36,0 18,0 0,0-18,18-35,-18 36,35-19,-35 1,0-1,0 19,35-36,-17 35,17-17,-35 17,35-35,-17 0,17 35,1-35,-19 0,1 18,35-18,-36 0,54 35,-18-35,-35 0,-1 0,1 0,17 0,-35-35,35 17,-17 1,17-1,-35-35,18 0,-18 35,0 1,0-54,0 54,0-1,0 0,0-17,0-18,0 36,-18-1,18-17,-17-1,17 19,-18-1,-17 0,17-17,0 17,-17 1,18 17,-1-18,0 18,-17 0,0-17,-18 17,35-36,-17 36</inkml:trace>
  <inkml:trace contextRef="#ctx0" brushRef="#br0" timeOffset="15103.8548">25770 2857,'0'-35,"-35"35,0 0,17-17,1 17,-1-18,-17 18,35-18,-36 18,19-35,-1 35,0 53,18-18,-35-35,-18-35,53 17,-35 18,0 0,-18-35,35 35,-17 0,0 35,17-35,0 36,18-19,0 1,0 17,0 0,0-17,0 35,36 0,-19-35,19-1,-36 1,17-1,36-17,-35 0,-1 0,89 36,-88-36,-1 0,1 0,106 0,-72 0,-34 0,0-36,17 19,-17-1,-18-35,0 18,0-18,0-35,0 70,0-17,0 0,0 17,-18 53,18-17,-71-18,54 0,-89-18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5/9/2020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5/9/2020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5/9/2020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69000">
              <a:schemeClr val="bg2">
                <a:tint val="98000"/>
                <a:satMod val="130000"/>
                <a:shade val="90000"/>
                <a:lumMod val="103000"/>
              </a:schemeClr>
            </a:gs>
            <a:gs pos="100000">
              <a:schemeClr val="bg2">
                <a:shade val="63000"/>
                <a:satMod val="12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5/9/2020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customXml" Target="../ink/ink9.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customXml" Target="../ink/ink10.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9.jpeg"/><Relationship Id="rId7" Type="http://schemas.openxmlformats.org/officeDocument/2006/relationships/image" Target="../media/image41.emf"/><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40.emf"/><Relationship Id="rId4" Type="http://schemas.openxmlformats.org/officeDocument/2006/relationships/customXml" Target="../ink/ink11.xml"/><Relationship Id="rId9" Type="http://schemas.openxmlformats.org/officeDocument/2006/relationships/image" Target="../media/image42.emf"/></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customXml" Target="../ink/ink14.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958038"/>
          </a:xfrm>
        </p:spPr>
        <p:txBody>
          <a:bodyPr>
            <a:normAutofit/>
          </a:bodyPr>
          <a:lstStyle/>
          <a:p>
            <a:pPr algn="ctr"/>
            <a:r>
              <a:rPr lang="el-GR" altLang="en-US" b="1" dirty="0" smtClean="0">
                <a:solidFill>
                  <a:srgbClr val="002060"/>
                </a:solidFill>
                <a:effectLst>
                  <a:outerShdw blurRad="38100" dist="38100" dir="2700000" algn="tl">
                    <a:srgbClr val="000000">
                      <a:alpha val="43137"/>
                    </a:srgbClr>
                  </a:outerShdw>
                </a:effectLst>
              </a:rPr>
              <a:t>ΕΠΙΠΡΟΣΘΕΤΟ ΜΑΘΗΜΑ ΠΑΡΟΥΣΙΑΣΗΣ ΠΑΘΟΛΟΓΟΑΝΑΤΟΜΙΚΩΝ ΕΙΚΟΝΩΝ</a:t>
            </a:r>
            <a:br>
              <a:rPr lang="el-GR" altLang="en-US" b="1" dirty="0" smtClean="0">
                <a:solidFill>
                  <a:srgbClr val="002060"/>
                </a:solidFill>
                <a:effectLst>
                  <a:outerShdw blurRad="38100" dist="38100" dir="2700000" algn="tl">
                    <a:srgbClr val="000000">
                      <a:alpha val="43137"/>
                    </a:srgbClr>
                  </a:outerShdw>
                </a:effectLst>
              </a:rPr>
            </a:br>
            <a:r>
              <a:rPr lang="el-GR" altLang="en-US" b="1" dirty="0" smtClean="0">
                <a:solidFill>
                  <a:srgbClr val="002060"/>
                </a:solidFill>
                <a:effectLst>
                  <a:outerShdw blurRad="38100" dist="38100" dir="2700000" algn="tl">
                    <a:srgbClr val="000000">
                      <a:alpha val="43137"/>
                    </a:srgbClr>
                  </a:outerShdw>
                </a:effectLst>
              </a:rPr>
              <a:t>ΦΛΕΓΜΟΝΗΣ &amp; ΙΣΤΙΚΗΣ ΑΠΟΚΑΤΑΣΤΑΣΗΣ </a:t>
            </a:r>
            <a:br>
              <a:rPr lang="el-GR" altLang="en-US" b="1" dirty="0" smtClean="0">
                <a:solidFill>
                  <a:srgbClr val="002060"/>
                </a:solidFill>
                <a:effectLst>
                  <a:outerShdw blurRad="38100" dist="38100" dir="2700000" algn="tl">
                    <a:srgbClr val="000000">
                      <a:alpha val="43137"/>
                    </a:srgbClr>
                  </a:outerShdw>
                </a:effectLst>
              </a:rPr>
            </a:br>
            <a:r>
              <a:rPr lang="el-GR" altLang="en-US" b="1" dirty="0">
                <a:solidFill>
                  <a:srgbClr val="002060"/>
                </a:solidFill>
                <a:effectLst>
                  <a:outerShdw blurRad="38100" dist="38100" dir="2700000" algn="tl">
                    <a:srgbClr val="000000">
                      <a:alpha val="43137"/>
                    </a:srgbClr>
                  </a:outerShdw>
                </a:effectLst>
              </a:rPr>
              <a:t/>
            </a:r>
            <a:br>
              <a:rPr lang="el-GR" altLang="en-US" b="1" dirty="0">
                <a:solidFill>
                  <a:srgbClr val="002060"/>
                </a:solidFill>
                <a:effectLst>
                  <a:outerShdw blurRad="38100" dist="38100" dir="2700000" algn="tl">
                    <a:srgbClr val="000000">
                      <a:alpha val="43137"/>
                    </a:srgbClr>
                  </a:outerShdw>
                </a:effectLst>
              </a:rPr>
            </a:br>
            <a:r>
              <a:rPr lang="el-GR" altLang="en-US" sz="3200" b="1" dirty="0" smtClean="0">
                <a:solidFill>
                  <a:srgbClr val="002060"/>
                </a:solidFill>
                <a:effectLst>
                  <a:outerShdw blurRad="38100" dist="38100" dir="2700000" algn="tl">
                    <a:srgbClr val="000000">
                      <a:alpha val="43137"/>
                    </a:srgbClr>
                  </a:outerShdw>
                </a:effectLst>
              </a:rPr>
              <a:t>Μαρία </a:t>
            </a:r>
            <a:r>
              <a:rPr lang="el-GR" altLang="en-US" sz="3200" b="1" dirty="0" err="1" smtClean="0">
                <a:solidFill>
                  <a:srgbClr val="002060"/>
                </a:solidFill>
                <a:effectLst>
                  <a:outerShdw blurRad="38100" dist="38100" dir="2700000" algn="tl">
                    <a:srgbClr val="000000">
                      <a:alpha val="43137"/>
                    </a:srgbClr>
                  </a:outerShdw>
                </a:effectLst>
              </a:rPr>
              <a:t>Δεστούνη</a:t>
            </a:r>
            <a:r>
              <a:rPr lang="el-GR" altLang="en-US" sz="3200" b="1" dirty="0" smtClean="0">
                <a:solidFill>
                  <a:srgbClr val="002060"/>
                </a:solidFill>
                <a:effectLst>
                  <a:outerShdw blurRad="38100" dist="38100" dir="2700000" algn="tl">
                    <a:srgbClr val="000000">
                      <a:alpha val="43137"/>
                    </a:srgbClr>
                  </a:outerShdw>
                </a:effectLst>
              </a:rPr>
              <a:t>,  Ανδρέας Χ. </a:t>
            </a:r>
            <a:r>
              <a:rPr lang="el-GR" altLang="en-US" sz="3200" b="1" dirty="0" err="1">
                <a:solidFill>
                  <a:srgbClr val="002060"/>
                </a:solidFill>
                <a:effectLst>
                  <a:outerShdw blurRad="38100" dist="38100" dir="2700000" algn="tl">
                    <a:srgbClr val="000000">
                      <a:alpha val="43137"/>
                    </a:srgbClr>
                  </a:outerShdw>
                </a:effectLst>
              </a:rPr>
              <a:t>Λ</a:t>
            </a:r>
            <a:r>
              <a:rPr lang="el-GR" altLang="en-US" sz="3200" b="1" dirty="0" err="1" smtClean="0">
                <a:solidFill>
                  <a:srgbClr val="002060"/>
                </a:solidFill>
                <a:effectLst>
                  <a:outerShdw blurRad="38100" dist="38100" dir="2700000" algn="tl">
                    <a:srgbClr val="000000">
                      <a:alpha val="43137"/>
                    </a:srgbClr>
                  </a:outerShdw>
                </a:effectLst>
              </a:rPr>
              <a:t>άζαρης</a:t>
            </a:r>
            <a:r>
              <a:rPr lang="el-GR" altLang="en-US" sz="3200" b="1" dirty="0" smtClean="0">
                <a:solidFill>
                  <a:srgbClr val="002060"/>
                </a:solidFill>
                <a:effectLst>
                  <a:outerShdw blurRad="38100" dist="38100" dir="2700000" algn="tl">
                    <a:srgbClr val="000000">
                      <a:alpha val="43137"/>
                    </a:srgbClr>
                  </a:outerShdw>
                </a:effectLst>
              </a:rPr>
              <a:t> </a:t>
            </a:r>
            <a:endParaRPr lang="el-GR" altLang="en-US" sz="32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3" y="0"/>
            <a:ext cx="7119257" cy="6763089"/>
          </a:xfrm>
        </p:spPr>
        <p:txBody>
          <a:bodyPr>
            <a:normAutofit fontScale="90000"/>
          </a:bodyPr>
          <a:lstStyle/>
          <a:p>
            <a:pPr algn="ctr"/>
            <a:r>
              <a:rPr lang="en-US" sz="2000" dirty="0"/>
              <a:t/>
            </a:r>
            <a:br>
              <a:rPr lang="en-US" sz="2000" dirty="0"/>
            </a:br>
            <a:r>
              <a:rPr lang="en-US" sz="3200" b="1" dirty="0">
                <a:solidFill>
                  <a:srgbClr val="002060"/>
                </a:solidFill>
              </a:rPr>
              <a:t>9 -  </a:t>
            </a:r>
            <a:r>
              <a:rPr lang="el-GR" sz="3200" b="1" dirty="0">
                <a:solidFill>
                  <a:srgbClr val="002060"/>
                </a:solidFill>
              </a:rPr>
              <a:t>Πνεύμονας, πυώδης φλεγμονή, </a:t>
            </a:r>
            <a:r>
              <a:rPr lang="el-GR" sz="3200" b="1" dirty="0" err="1" smtClean="0">
                <a:solidFill>
                  <a:srgbClr val="002060"/>
                </a:solidFill>
              </a:rPr>
              <a:t>αποστηματοποίηση</a:t>
            </a:r>
            <a:r>
              <a:rPr lang="el-GR" sz="3200" b="1" dirty="0" smtClean="0">
                <a:solidFill>
                  <a:srgbClr val="002060"/>
                </a:solidFill>
              </a:rPr>
              <a:t>. Μικρότατη μεγέθυνση.</a:t>
            </a:r>
            <a:br>
              <a:rPr lang="el-GR" sz="3200" b="1" dirty="0" smtClean="0">
                <a:solidFill>
                  <a:srgbClr val="002060"/>
                </a:solidFill>
              </a:rPr>
            </a:br>
            <a:r>
              <a:rPr lang="el-GR" sz="3200" b="1" dirty="0" smtClean="0">
                <a:solidFill>
                  <a:srgbClr val="002060"/>
                </a:solidFill>
              </a:rPr>
              <a:t/>
            </a:r>
            <a:br>
              <a:rPr lang="el-GR" sz="3200" b="1" dirty="0" smtClean="0">
                <a:solidFill>
                  <a:srgbClr val="002060"/>
                </a:solidFill>
              </a:rPr>
            </a:br>
            <a:r>
              <a:rPr lang="el-GR" sz="3200" b="1" dirty="0" smtClean="0">
                <a:solidFill>
                  <a:srgbClr val="002060"/>
                </a:solidFill>
              </a:rPr>
              <a:t/>
            </a:r>
            <a:br>
              <a:rPr lang="el-GR" sz="3200" b="1" dirty="0" smtClean="0">
                <a:solidFill>
                  <a:srgbClr val="002060"/>
                </a:solidFill>
              </a:rPr>
            </a:br>
            <a:r>
              <a:rPr lang="el-GR" sz="3200" b="1" dirty="0">
                <a:solidFill>
                  <a:srgbClr val="002060"/>
                </a:solidFill>
              </a:rPr>
              <a:t/>
            </a:r>
            <a:br>
              <a:rPr lang="el-GR" sz="3200" b="1" dirty="0">
                <a:solidFill>
                  <a:srgbClr val="002060"/>
                </a:solidFill>
              </a:rPr>
            </a:br>
            <a:r>
              <a:rPr lang="el-GR" sz="3200" b="1" dirty="0">
                <a:solidFill>
                  <a:srgbClr val="002060"/>
                </a:solidFill>
              </a:rPr>
              <a:t>Στην παρακάτω τομή από πνεύμονα, τα </a:t>
            </a:r>
            <a:r>
              <a:rPr lang="el-GR" sz="3200" b="1" dirty="0" err="1">
                <a:solidFill>
                  <a:srgbClr val="002060"/>
                </a:solidFill>
              </a:rPr>
              <a:t>ελλείματα</a:t>
            </a:r>
            <a:r>
              <a:rPr lang="el-GR" sz="3200" b="1" dirty="0">
                <a:solidFill>
                  <a:srgbClr val="002060"/>
                </a:solidFill>
              </a:rPr>
              <a:t> </a:t>
            </a:r>
            <a:r>
              <a:rPr lang="el-GR" sz="3200" b="1" dirty="0" err="1">
                <a:solidFill>
                  <a:srgbClr val="002060"/>
                </a:solidFill>
              </a:rPr>
              <a:t>ακανονίστου</a:t>
            </a:r>
            <a:r>
              <a:rPr lang="el-GR" sz="3200" b="1" dirty="0">
                <a:solidFill>
                  <a:srgbClr val="002060"/>
                </a:solidFill>
              </a:rPr>
              <a:t> σχήματος τα οποία αφορίζονται από </a:t>
            </a:r>
            <a:r>
              <a:rPr lang="el-GR" sz="3200" b="1" dirty="0" err="1">
                <a:solidFill>
                  <a:srgbClr val="002060"/>
                </a:solidFill>
              </a:rPr>
              <a:t>βασεόφιλο</a:t>
            </a:r>
            <a:r>
              <a:rPr lang="el-GR" sz="3200" b="1" dirty="0">
                <a:solidFill>
                  <a:srgbClr val="002060"/>
                </a:solidFill>
              </a:rPr>
              <a:t> </a:t>
            </a:r>
            <a:r>
              <a:rPr lang="el-GR" sz="3200" b="1" dirty="0" smtClean="0">
                <a:solidFill>
                  <a:srgbClr val="002060"/>
                </a:solidFill>
              </a:rPr>
              <a:t>υλικό,  </a:t>
            </a:r>
            <a:r>
              <a:rPr lang="el-GR" sz="3200" b="1" dirty="0">
                <a:solidFill>
                  <a:srgbClr val="002060"/>
                </a:solidFill>
              </a:rPr>
              <a:t>αντιστοιχούν σε αποστήματα. Φαίνονται να είναι άδεια, καθώς το </a:t>
            </a:r>
            <a:r>
              <a:rPr lang="el-GR" sz="3200" b="1" dirty="0" smtClean="0">
                <a:solidFill>
                  <a:srgbClr val="002060"/>
                </a:solidFill>
              </a:rPr>
              <a:t>υγρό, </a:t>
            </a:r>
            <a:r>
              <a:rPr lang="el-GR" sz="3200" b="1" dirty="0">
                <a:solidFill>
                  <a:srgbClr val="002060"/>
                </a:solidFill>
              </a:rPr>
              <a:t>πυώδες </a:t>
            </a:r>
            <a:r>
              <a:rPr lang="el-GR" sz="3200" b="1" dirty="0" smtClean="0">
                <a:solidFill>
                  <a:srgbClr val="002060"/>
                </a:solidFill>
              </a:rPr>
              <a:t>υλικό τους </a:t>
            </a:r>
            <a:r>
              <a:rPr lang="el-GR" sz="3200" b="1" dirty="0">
                <a:solidFill>
                  <a:srgbClr val="002060"/>
                </a:solidFill>
              </a:rPr>
              <a:t>έχει απομακρυνθεί κατά τη διαδικασία διατομής και επεξεργασίας του ιστού. Το λοιπό </a:t>
            </a:r>
            <a:r>
              <a:rPr lang="el-GR" sz="3200" b="1" dirty="0" smtClean="0">
                <a:solidFill>
                  <a:srgbClr val="002060"/>
                </a:solidFill>
              </a:rPr>
              <a:t>πνευμονικό παρέγχυμα φαίνεται </a:t>
            </a:r>
            <a:r>
              <a:rPr lang="el-GR" sz="3200" b="1" dirty="0">
                <a:solidFill>
                  <a:srgbClr val="002060"/>
                </a:solidFill>
              </a:rPr>
              <a:t>πυκνωτικό.</a:t>
            </a:r>
            <a:br>
              <a:rPr lang="el-GR" sz="3200" b="1" dirty="0">
                <a:solidFill>
                  <a:srgbClr val="002060"/>
                </a:solidFill>
              </a:rPr>
            </a:br>
            <a:r>
              <a:rPr lang="en-US" sz="3200" dirty="0">
                <a:solidFill>
                  <a:srgbClr val="002060"/>
                </a:solidFill>
              </a:rPr>
              <a:t>	 .	 </a:t>
            </a:r>
          </a:p>
        </p:txBody>
      </p:sp>
      <p:pic>
        <p:nvPicPr>
          <p:cNvPr id="1027" name="Picture 3" descr="C:\Users\Νεφέλη\Desktop\ΑΠ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928961" y="1795935"/>
            <a:ext cx="5374359" cy="33781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Μελάνι 4"/>
              <p14:cNvContentPartPr/>
              <p14:nvPr/>
            </p14:nvContentPartPr>
            <p14:xfrm>
              <a:off x="9178080" y="1860480"/>
              <a:ext cx="1956240" cy="3778560"/>
            </p14:xfrm>
          </p:contentPart>
        </mc:Choice>
        <mc:Fallback xmlns="">
          <p:pic>
            <p:nvPicPr>
              <p:cNvPr id="5" name="Μελάνι 4"/>
              <p:cNvPicPr/>
              <p:nvPr/>
            </p:nvPicPr>
            <p:blipFill>
              <a:blip r:embed="rId4" cstate="print"/>
              <a:stretch>
                <a:fillRect/>
              </a:stretch>
            </p:blipFill>
            <p:spPr>
              <a:xfrm>
                <a:off x="9168720" y="1851120"/>
                <a:ext cx="1974960" cy="3797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713514" cy="6858000"/>
          </a:xfrm>
        </p:spPr>
        <p:txBody>
          <a:bodyPr>
            <a:normAutofit fontScale="90000"/>
          </a:bodyPr>
          <a:lstStyle/>
          <a:p>
            <a:r>
              <a:rPr lang="en-US" sz="3600" b="1" dirty="0">
                <a:solidFill>
                  <a:srgbClr val="002060"/>
                </a:solidFill>
              </a:rPr>
              <a:t>10 - </a:t>
            </a:r>
            <a:r>
              <a:rPr lang="el-GR" altLang="en-US" sz="3600" b="1" dirty="0">
                <a:solidFill>
                  <a:srgbClr val="002060"/>
                </a:solidFill>
              </a:rPr>
              <a:t>Πνεύμονας, πυώδης φλεγμονή, </a:t>
            </a:r>
            <a:r>
              <a:rPr lang="el-GR" altLang="en-US" sz="3600" b="1" dirty="0" smtClean="0">
                <a:solidFill>
                  <a:srgbClr val="002060"/>
                </a:solidFill>
              </a:rPr>
              <a:t>απόστημα.</a:t>
            </a:r>
            <a:br>
              <a:rPr lang="el-GR" altLang="en-US" sz="3600" b="1" dirty="0" smtClean="0">
                <a:solidFill>
                  <a:srgbClr val="002060"/>
                </a:solidFill>
              </a:rPr>
            </a:br>
            <a:r>
              <a:rPr lang="el-GR" altLang="en-US" sz="3600" b="1" dirty="0" smtClean="0">
                <a:solidFill>
                  <a:srgbClr val="002060"/>
                </a:solidFill>
              </a:rPr>
              <a:t>Μεγάλη μεγέθυνση.</a:t>
            </a:r>
            <a:br>
              <a:rPr lang="el-GR" altLang="en-US" sz="3600" b="1" dirty="0" smtClean="0">
                <a:solidFill>
                  <a:srgbClr val="002060"/>
                </a:solidFill>
              </a:rPr>
            </a:br>
            <a:r>
              <a:rPr lang="el-GR" altLang="en-US" sz="3600" b="1" dirty="0">
                <a:solidFill>
                  <a:srgbClr val="002060"/>
                </a:solidFill>
              </a:rPr>
              <a:t/>
            </a:r>
            <a:br>
              <a:rPr lang="el-GR" altLang="en-US" sz="3600" b="1" dirty="0">
                <a:solidFill>
                  <a:srgbClr val="002060"/>
                </a:solidFill>
              </a:rPr>
            </a:br>
            <a:r>
              <a:rPr lang="el-GR" altLang="en-US" sz="3600" b="1" dirty="0">
                <a:solidFill>
                  <a:srgbClr val="002060"/>
                </a:solidFill>
              </a:rPr>
              <a:t>Η παρακάτω εικόνα </a:t>
            </a:r>
            <a:r>
              <a:rPr lang="el-GR" altLang="en-US" sz="3600" b="1" dirty="0" smtClean="0">
                <a:solidFill>
                  <a:srgbClr val="002060"/>
                </a:solidFill>
              </a:rPr>
              <a:t>υψηλής </a:t>
            </a:r>
            <a:r>
              <a:rPr lang="el-GR" altLang="en-US" sz="3600" b="1" dirty="0">
                <a:solidFill>
                  <a:srgbClr val="002060"/>
                </a:solidFill>
              </a:rPr>
              <a:t>μεγέθυνσης του τοιχώματος του αποστήματος καταδεικνύει το πυκνό </a:t>
            </a:r>
            <a:r>
              <a:rPr lang="el-GR" altLang="en-US" sz="3600" b="1" dirty="0" err="1">
                <a:solidFill>
                  <a:srgbClr val="002060"/>
                </a:solidFill>
                <a:effectLst>
                  <a:outerShdw blurRad="38100" dist="38100" dir="2700000" algn="tl">
                    <a:srgbClr val="000000">
                      <a:alpha val="43137"/>
                    </a:srgbClr>
                  </a:outerShdw>
                </a:effectLst>
              </a:rPr>
              <a:t>ουδετεροφιλικό</a:t>
            </a:r>
            <a:r>
              <a:rPr lang="el-GR" altLang="en-US" sz="3600" b="1" dirty="0">
                <a:solidFill>
                  <a:srgbClr val="002060"/>
                </a:solidFill>
              </a:rPr>
              <a:t> </a:t>
            </a:r>
            <a:r>
              <a:rPr lang="el-GR" altLang="en-US" sz="3600" b="1" dirty="0" smtClean="0">
                <a:solidFill>
                  <a:srgbClr val="002060"/>
                </a:solidFill>
              </a:rPr>
              <a:t>διήθημα (ζώνη βιώσιμων ουδετερόφιλων).</a:t>
            </a:r>
            <a:r>
              <a:rPr lang="en-US" sz="3600" b="1" dirty="0">
                <a:solidFill>
                  <a:srgbClr val="002060"/>
                </a:solidFill>
              </a:rPr>
              <a:t>	 </a:t>
            </a:r>
            <a:br>
              <a:rPr lang="en-US" sz="3600" b="1" dirty="0">
                <a:solidFill>
                  <a:srgbClr val="002060"/>
                </a:solidFill>
              </a:rPr>
            </a:br>
            <a:endParaRPr lang="en-US" sz="3600" b="1" dirty="0">
              <a:solidFill>
                <a:srgbClr val="002060"/>
              </a:solidFill>
            </a:endParaRPr>
          </a:p>
        </p:txBody>
      </p:sp>
      <p:pic>
        <p:nvPicPr>
          <p:cNvPr id="4" name="Content Placeholder 3"/>
          <p:cNvPicPr>
            <a:picLocks noGrp="1" noChangeAspect="1"/>
          </p:cNvPicPr>
          <p:nvPr>
            <p:ph idx="1"/>
          </p:nvPr>
        </p:nvPicPr>
        <p:blipFill>
          <a:blip r:embed="rId2" cstate="print"/>
          <a:stretch>
            <a:fillRect/>
          </a:stretch>
        </p:blipFill>
        <p:spPr>
          <a:xfrm>
            <a:off x="4748622" y="1039768"/>
            <a:ext cx="7227570" cy="5045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pPr algn="ctr"/>
            <a:r>
              <a:rPr lang="en-US" sz="3200" b="1" dirty="0">
                <a:solidFill>
                  <a:srgbClr val="002060"/>
                </a:solidFill>
              </a:rPr>
              <a:t>11 - </a:t>
            </a:r>
            <a:r>
              <a:rPr lang="el-GR" altLang="en-US" sz="3200" b="1" dirty="0">
                <a:solidFill>
                  <a:srgbClr val="002060"/>
                </a:solidFill>
              </a:rPr>
              <a:t>Εγκέφαλος, πυώδης </a:t>
            </a:r>
            <a:r>
              <a:rPr lang="el-GR" altLang="en-US" sz="3200" b="1" dirty="0" smtClean="0">
                <a:solidFill>
                  <a:srgbClr val="002060"/>
                </a:solidFill>
              </a:rPr>
              <a:t>φλεγμονή. </a:t>
            </a:r>
            <a:r>
              <a:rPr lang="el-GR" altLang="en-US" sz="3200" b="1" dirty="0">
                <a:solidFill>
                  <a:srgbClr val="002060"/>
                </a:solidFill>
              </a:rPr>
              <a:t>Μηνιγγίτιδα από </a:t>
            </a:r>
            <a:r>
              <a:rPr lang="el-GR" altLang="en-US" sz="3200" b="1" dirty="0" smtClean="0">
                <a:solidFill>
                  <a:srgbClr val="002060"/>
                </a:solidFill>
              </a:rPr>
              <a:t>τον </a:t>
            </a:r>
            <a:r>
              <a:rPr lang="el-GR" altLang="en-US" sz="3200" b="1" dirty="0" err="1" smtClean="0">
                <a:solidFill>
                  <a:srgbClr val="002060"/>
                </a:solidFill>
              </a:rPr>
              <a:t>αιμόφιλο</a:t>
            </a:r>
            <a:r>
              <a:rPr lang="el-GR" altLang="en-US" sz="3200" b="1" dirty="0" smtClean="0">
                <a:solidFill>
                  <a:srgbClr val="002060"/>
                </a:solidFill>
              </a:rPr>
              <a:t> της </a:t>
            </a:r>
            <a:r>
              <a:rPr lang="el-GR" altLang="en-US" sz="3200" b="1" dirty="0" err="1" smtClean="0">
                <a:solidFill>
                  <a:srgbClr val="002060"/>
                </a:solidFill>
              </a:rPr>
              <a:t>γρίππης</a:t>
            </a:r>
            <a:r>
              <a:rPr lang="el-GR" sz="3200" b="1" dirty="0" smtClean="0">
                <a:solidFill>
                  <a:srgbClr val="002060"/>
                </a:solidFill>
              </a:rPr>
              <a:t>.</a:t>
            </a:r>
            <a:r>
              <a:rPr lang="en-US" sz="3200" b="1" dirty="0" smtClean="0">
                <a:solidFill>
                  <a:srgbClr val="002060"/>
                </a:solidFill>
              </a:rPr>
              <a:t>  </a:t>
            </a:r>
            <a:r>
              <a:rPr lang="en-US" sz="3200" b="1" dirty="0">
                <a:solidFill>
                  <a:srgbClr val="002060"/>
                </a:solidFill>
              </a:rPr>
              <a:t>	 </a:t>
            </a:r>
            <a:br>
              <a:rPr lang="en-US" sz="3200" b="1" dirty="0">
                <a:solidFill>
                  <a:srgbClr val="002060"/>
                </a:solidFill>
              </a:rPr>
            </a:br>
            <a:r>
              <a:rPr lang="el-GR" altLang="en-US" sz="3200" b="1" dirty="0">
                <a:solidFill>
                  <a:srgbClr val="002060"/>
                </a:solidFill>
              </a:rPr>
              <a:t>Εστίες από </a:t>
            </a:r>
            <a:r>
              <a:rPr lang="el-GR" altLang="en-US" sz="3200" b="1" dirty="0" smtClean="0">
                <a:solidFill>
                  <a:srgbClr val="002060"/>
                </a:solidFill>
              </a:rPr>
              <a:t>λευκόφαιο, </a:t>
            </a:r>
            <a:r>
              <a:rPr lang="el-GR" altLang="en-US" sz="3200" b="1" dirty="0">
                <a:solidFill>
                  <a:srgbClr val="002060"/>
                </a:solidFill>
                <a:effectLst>
                  <a:outerShdw blurRad="38100" dist="38100" dir="2700000" algn="tl">
                    <a:srgbClr val="000000">
                      <a:alpha val="43137"/>
                    </a:srgbClr>
                  </a:outerShdw>
                </a:effectLst>
              </a:rPr>
              <a:t>πυώδες </a:t>
            </a:r>
            <a:r>
              <a:rPr lang="el-GR" altLang="en-US" sz="3200" b="1" dirty="0">
                <a:solidFill>
                  <a:srgbClr val="002060"/>
                </a:solidFill>
              </a:rPr>
              <a:t>εξίδρωμα είναι ορατές στην επιφάνεια του εγκεφάλου (οξεία μηνιγγίτιδα</a:t>
            </a:r>
            <a:r>
              <a:rPr lang="el-GR" altLang="en-US" sz="3200" b="1" dirty="0" smtClean="0">
                <a:solidFill>
                  <a:srgbClr val="002060"/>
                </a:solidFill>
              </a:rPr>
              <a:t>).</a:t>
            </a:r>
            <a:r>
              <a:rPr lang="en-US" sz="3200" dirty="0">
                <a:solidFill>
                  <a:srgbClr val="002060"/>
                </a:solidFill>
              </a:rPr>
              <a:t>	</a:t>
            </a:r>
            <a:r>
              <a:rPr lang="en-US" sz="1400" dirty="0"/>
              <a:t> </a:t>
            </a:r>
          </a:p>
        </p:txBody>
      </p:sp>
      <p:pic>
        <p:nvPicPr>
          <p:cNvPr id="4" name="Content Placeholder 3"/>
          <p:cNvPicPr>
            <a:picLocks noGrp="1" noChangeAspect="1"/>
          </p:cNvPicPr>
          <p:nvPr>
            <p:ph idx="1"/>
          </p:nvPr>
        </p:nvPicPr>
        <p:blipFill>
          <a:blip r:embed="rId2" cstate="print"/>
          <a:stretch>
            <a:fillRect/>
          </a:stretch>
        </p:blipFill>
        <p:spPr>
          <a:xfrm>
            <a:off x="2050414" y="1826260"/>
            <a:ext cx="7970885" cy="4737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942"/>
            <a:ext cx="12192000" cy="1632857"/>
          </a:xfrm>
        </p:spPr>
        <p:txBody>
          <a:bodyPr>
            <a:noAutofit/>
          </a:bodyPr>
          <a:lstStyle/>
          <a:p>
            <a:pPr algn="ctr"/>
            <a:r>
              <a:rPr lang="en-US" sz="2800" b="1" dirty="0">
                <a:solidFill>
                  <a:srgbClr val="002060"/>
                </a:solidFill>
              </a:rPr>
              <a:t>12 - </a:t>
            </a:r>
            <a:r>
              <a:rPr lang="el-GR" altLang="en-US" sz="2800" b="1" dirty="0">
                <a:solidFill>
                  <a:srgbClr val="002060"/>
                </a:solidFill>
              </a:rPr>
              <a:t>Εγκέφαλος, πυώδης φλεγμονή, </a:t>
            </a:r>
            <a:r>
              <a:rPr lang="el-GR" altLang="en-US" sz="2800" b="1" dirty="0" smtClean="0">
                <a:solidFill>
                  <a:srgbClr val="002060"/>
                </a:solidFill>
              </a:rPr>
              <a:t>απόστημα. </a:t>
            </a:r>
            <a:br>
              <a:rPr lang="el-GR" altLang="en-US" sz="2800" b="1" dirty="0" smtClean="0">
                <a:solidFill>
                  <a:srgbClr val="002060"/>
                </a:solidFill>
              </a:rPr>
            </a:br>
            <a:r>
              <a:rPr lang="el-GR" altLang="en-US" sz="2800" b="1" dirty="0" smtClean="0">
                <a:solidFill>
                  <a:srgbClr val="002060"/>
                </a:solidFill>
              </a:rPr>
              <a:t>Μακροσκοπική </a:t>
            </a:r>
            <a:r>
              <a:rPr lang="el-GR" altLang="en-US" sz="2800" b="1" dirty="0">
                <a:solidFill>
                  <a:srgbClr val="002060"/>
                </a:solidFill>
              </a:rPr>
              <a:t>εικόνα, στεφανιαία επιφάνεια </a:t>
            </a:r>
            <a:r>
              <a:rPr lang="el-GR" altLang="en-US" sz="2800" b="1" dirty="0" smtClean="0">
                <a:solidFill>
                  <a:srgbClr val="002060"/>
                </a:solidFill>
              </a:rPr>
              <a:t>διατομής.</a:t>
            </a:r>
            <a:r>
              <a:rPr lang="el-GR" altLang="en-US" sz="2800" b="1" dirty="0">
                <a:solidFill>
                  <a:srgbClr val="002060"/>
                </a:solidFill>
              </a:rPr>
              <a:t/>
            </a:r>
            <a:br>
              <a:rPr lang="el-GR" altLang="en-US" sz="2800" b="1" dirty="0">
                <a:solidFill>
                  <a:srgbClr val="002060"/>
                </a:solidFill>
              </a:rPr>
            </a:br>
            <a:r>
              <a:rPr lang="el-GR" altLang="en-US" sz="2800" b="1" dirty="0">
                <a:solidFill>
                  <a:srgbClr val="002060"/>
                </a:solidFill>
              </a:rPr>
              <a:t>Η καταστροφική φύση της οξείας φλεγμονώδους αντίδρασης </a:t>
            </a:r>
            <a:r>
              <a:rPr lang="el-GR" altLang="en-US" sz="2800" b="1" dirty="0" smtClean="0">
                <a:solidFill>
                  <a:srgbClr val="002060"/>
                </a:solidFill>
              </a:rPr>
              <a:t>των ιστών στην </a:t>
            </a:r>
            <a:r>
              <a:rPr lang="el-GR" altLang="en-US" sz="2800" b="1" dirty="0">
                <a:solidFill>
                  <a:srgbClr val="002060"/>
                </a:solidFill>
              </a:rPr>
              <a:t>περίπτωση αποστήματος είναι εμφανής στην παρακάτω εικόνα.</a:t>
            </a:r>
            <a:r>
              <a:rPr lang="en-US" sz="2800" b="1" dirty="0">
                <a:solidFill>
                  <a:srgbClr val="002060"/>
                </a:solidFill>
              </a:rPr>
              <a:t>	 </a:t>
            </a:r>
            <a:br>
              <a:rPr lang="en-US" sz="2800" b="1" dirty="0">
                <a:solidFill>
                  <a:srgbClr val="002060"/>
                </a:solidFill>
              </a:rPr>
            </a:br>
            <a:endParaRPr lang="en-US" sz="2800" b="1" dirty="0">
              <a:solidFill>
                <a:srgbClr val="002060"/>
              </a:solidFill>
            </a:endParaRPr>
          </a:p>
        </p:txBody>
      </p:sp>
      <p:pic>
        <p:nvPicPr>
          <p:cNvPr id="4" name="Content Placeholder 3"/>
          <p:cNvPicPr>
            <a:picLocks noGrp="1" noChangeAspect="1"/>
          </p:cNvPicPr>
          <p:nvPr>
            <p:ph idx="1"/>
          </p:nvPr>
        </p:nvPicPr>
        <p:blipFill>
          <a:blip r:embed="rId2" cstate="print"/>
          <a:stretch>
            <a:fillRect/>
          </a:stretch>
        </p:blipFill>
        <p:spPr>
          <a:xfrm>
            <a:off x="2537913" y="1701256"/>
            <a:ext cx="7062470" cy="4894580"/>
          </a:xfrm>
          <a:prstGeom prst="rect">
            <a:avLst/>
          </a:prstGeom>
        </p:spPr>
      </p:pic>
      <p:sp>
        <p:nvSpPr>
          <p:cNvPr id="3" name="Αστέρι 5 ακτινών 2"/>
          <p:cNvSpPr/>
          <p:nvPr/>
        </p:nvSpPr>
        <p:spPr>
          <a:xfrm>
            <a:off x="6905625" y="4648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635125"/>
          </a:xfrm>
        </p:spPr>
        <p:txBody>
          <a:bodyPr>
            <a:noAutofit/>
          </a:bodyPr>
          <a:lstStyle/>
          <a:p>
            <a:pPr algn="ctr"/>
            <a:r>
              <a:rPr lang="en-US" sz="2400" b="1" dirty="0">
                <a:solidFill>
                  <a:srgbClr val="002060"/>
                </a:solidFill>
              </a:rPr>
              <a:t>13 - </a:t>
            </a:r>
            <a:r>
              <a:rPr lang="el-GR" altLang="en-US" sz="2400" b="1" dirty="0">
                <a:solidFill>
                  <a:srgbClr val="002060"/>
                </a:solidFill>
              </a:rPr>
              <a:t>Λάρυγγας και τραχεία, </a:t>
            </a:r>
            <a:r>
              <a:rPr lang="el-GR" altLang="en-US" sz="2400" b="1" dirty="0" err="1">
                <a:solidFill>
                  <a:srgbClr val="002060"/>
                </a:solidFill>
                <a:effectLst>
                  <a:outerShdw blurRad="38100" dist="38100" dir="2700000" algn="tl">
                    <a:srgbClr val="000000">
                      <a:alpha val="43137"/>
                    </a:srgbClr>
                  </a:outerShdw>
                </a:effectLst>
              </a:rPr>
              <a:t>ψευδομεμβρανώδης</a:t>
            </a:r>
            <a:r>
              <a:rPr lang="el-GR" altLang="en-US" sz="2400" b="1" dirty="0">
                <a:solidFill>
                  <a:srgbClr val="002060"/>
                </a:solidFill>
              </a:rPr>
              <a:t> φλεγμονή, </a:t>
            </a:r>
            <a:r>
              <a:rPr lang="el-GR" altLang="en-US" sz="2400" b="1" dirty="0" smtClean="0">
                <a:solidFill>
                  <a:srgbClr val="002060"/>
                </a:solidFill>
              </a:rPr>
              <a:t>διφθερίτιδα.</a:t>
            </a:r>
            <a:br>
              <a:rPr lang="el-GR" altLang="en-US" sz="2400" b="1" dirty="0" smtClean="0">
                <a:solidFill>
                  <a:srgbClr val="002060"/>
                </a:solidFill>
              </a:rPr>
            </a:br>
            <a:r>
              <a:rPr lang="el-GR" altLang="en-US" sz="2400" b="1" dirty="0" smtClean="0">
                <a:solidFill>
                  <a:srgbClr val="002060"/>
                </a:solidFill>
              </a:rPr>
              <a:t>Μακροσκοπική εικόνα </a:t>
            </a:r>
            <a:r>
              <a:rPr lang="el-GR" altLang="en-US" sz="2400" b="1" dirty="0" err="1" smtClean="0">
                <a:solidFill>
                  <a:srgbClr val="002060"/>
                </a:solidFill>
              </a:rPr>
              <a:t>νεκροτομικού</a:t>
            </a:r>
            <a:r>
              <a:rPr lang="el-GR" altLang="en-US" sz="2400" b="1" dirty="0" smtClean="0">
                <a:solidFill>
                  <a:srgbClr val="002060"/>
                </a:solidFill>
              </a:rPr>
              <a:t> παρασκευάσματος, </a:t>
            </a:r>
            <a:r>
              <a:rPr lang="el-GR" altLang="en-US" sz="2400" b="1" dirty="0" err="1">
                <a:solidFill>
                  <a:srgbClr val="002060"/>
                </a:solidFill>
              </a:rPr>
              <a:t>βλεννογονική</a:t>
            </a:r>
            <a:r>
              <a:rPr lang="el-GR" altLang="en-US" sz="2400" b="1" dirty="0">
                <a:solidFill>
                  <a:srgbClr val="002060"/>
                </a:solidFill>
              </a:rPr>
              <a:t> επιφάνεια </a:t>
            </a:r>
            <a:r>
              <a:rPr lang="el-GR" altLang="en-US" sz="2400" b="1" dirty="0" smtClean="0">
                <a:solidFill>
                  <a:srgbClr val="002060"/>
                </a:solidFill>
              </a:rPr>
              <a:t>διατομής</a:t>
            </a:r>
            <a:r>
              <a:rPr lang="el-GR" altLang="en-US" sz="2400" b="1" dirty="0" smtClean="0">
                <a:solidFill>
                  <a:srgbClr val="002060"/>
                </a:solidFill>
              </a:rPr>
              <a:t>.</a:t>
            </a:r>
            <a:br>
              <a:rPr lang="el-GR" altLang="en-US" sz="2400" b="1" dirty="0" smtClean="0">
                <a:solidFill>
                  <a:srgbClr val="002060"/>
                </a:solidFill>
              </a:rPr>
            </a:br>
            <a:r>
              <a:rPr lang="en-US" sz="2400" b="1" dirty="0">
                <a:solidFill>
                  <a:srgbClr val="002060"/>
                </a:solidFill>
              </a:rPr>
              <a:t/>
            </a:r>
            <a:br>
              <a:rPr lang="en-US" sz="2400" b="1" dirty="0">
                <a:solidFill>
                  <a:srgbClr val="002060"/>
                </a:solidFill>
              </a:rPr>
            </a:br>
            <a:r>
              <a:rPr lang="el-GR" altLang="en-US" sz="2400" b="1" dirty="0">
                <a:solidFill>
                  <a:srgbClr val="002060"/>
                </a:solidFill>
              </a:rPr>
              <a:t>Η </a:t>
            </a:r>
            <a:r>
              <a:rPr lang="el-GR" altLang="en-US" sz="2400" b="1" dirty="0" err="1">
                <a:solidFill>
                  <a:srgbClr val="002060"/>
                </a:solidFill>
              </a:rPr>
              <a:t>ψευδομεμβράνη</a:t>
            </a:r>
            <a:r>
              <a:rPr lang="el-GR" altLang="en-US" sz="2400" b="1" dirty="0">
                <a:solidFill>
                  <a:srgbClr val="002060"/>
                </a:solidFill>
              </a:rPr>
              <a:t> σχηματίζεται από </a:t>
            </a:r>
            <a:r>
              <a:rPr lang="el-GR" altLang="en-US" sz="2400" b="1" dirty="0" err="1" smtClean="0">
                <a:solidFill>
                  <a:srgbClr val="002060"/>
                </a:solidFill>
              </a:rPr>
              <a:t>ινιδοπυώδες</a:t>
            </a:r>
            <a:r>
              <a:rPr lang="el-GR" altLang="en-US" sz="2400" b="1" dirty="0" smtClean="0">
                <a:solidFill>
                  <a:srgbClr val="002060"/>
                </a:solidFill>
              </a:rPr>
              <a:t> εξίδρωμα, </a:t>
            </a:r>
            <a:r>
              <a:rPr lang="el-GR" altLang="en-US" sz="2400" b="1" dirty="0">
                <a:solidFill>
                  <a:srgbClr val="002060"/>
                </a:solidFill>
              </a:rPr>
              <a:t>συνδυαζόμενο με νέκρωση του βλεννογόνου. Παρουσιάζει σχετικά </a:t>
            </a:r>
            <a:r>
              <a:rPr lang="el-GR" altLang="en-US" sz="2400" b="1" dirty="0" err="1">
                <a:solidFill>
                  <a:srgbClr val="002060"/>
                </a:solidFill>
              </a:rPr>
              <a:t>υπόσκληρη</a:t>
            </a:r>
            <a:r>
              <a:rPr lang="el-GR" altLang="en-US" sz="2400" b="1" dirty="0">
                <a:solidFill>
                  <a:srgbClr val="002060"/>
                </a:solidFill>
              </a:rPr>
              <a:t> σύσταση </a:t>
            </a:r>
            <a:r>
              <a:rPr lang="el-GR" altLang="en-US" sz="2400" b="1" dirty="0" smtClean="0">
                <a:solidFill>
                  <a:srgbClr val="002060"/>
                </a:solidFill>
              </a:rPr>
              <a:t>και, </a:t>
            </a:r>
            <a:r>
              <a:rPr lang="el-GR" altLang="en-US" sz="2400" b="1" dirty="0">
                <a:solidFill>
                  <a:srgbClr val="002060"/>
                </a:solidFill>
              </a:rPr>
              <a:t>σε αυτή την </a:t>
            </a:r>
            <a:r>
              <a:rPr lang="el-GR" altLang="en-US" sz="2400" b="1" dirty="0" smtClean="0">
                <a:solidFill>
                  <a:srgbClr val="002060"/>
                </a:solidFill>
              </a:rPr>
              <a:t>περίπτωση,</a:t>
            </a:r>
            <a:br>
              <a:rPr lang="el-GR" altLang="en-US" sz="2400" b="1" dirty="0" smtClean="0">
                <a:solidFill>
                  <a:srgbClr val="002060"/>
                </a:solidFill>
              </a:rPr>
            </a:br>
            <a:r>
              <a:rPr lang="el-GR" altLang="en-US" sz="2400" b="1" dirty="0" smtClean="0">
                <a:solidFill>
                  <a:srgbClr val="002060"/>
                </a:solidFill>
              </a:rPr>
              <a:t> έφτασε να  </a:t>
            </a:r>
            <a:r>
              <a:rPr lang="el-GR" altLang="en-US" sz="2400" b="1" dirty="0">
                <a:solidFill>
                  <a:srgbClr val="002060"/>
                </a:solidFill>
              </a:rPr>
              <a:t>προκαλέσει ασφυξία.</a:t>
            </a:r>
            <a:r>
              <a:rPr lang="en-US" sz="2400" dirty="0">
                <a:solidFill>
                  <a:srgbClr val="002060"/>
                </a:solidFill>
              </a:rPr>
              <a:t>	 </a:t>
            </a:r>
            <a:br>
              <a:rPr lang="en-US" sz="2400" dirty="0">
                <a:solidFill>
                  <a:srgbClr val="002060"/>
                </a:solidFill>
              </a:rPr>
            </a:br>
            <a:endParaRPr lang="en-US" sz="2400" dirty="0">
              <a:solidFill>
                <a:srgbClr val="002060"/>
              </a:solidFill>
            </a:endParaRPr>
          </a:p>
        </p:txBody>
      </p:sp>
      <p:pic>
        <p:nvPicPr>
          <p:cNvPr id="4" name="Content Placeholder 3"/>
          <p:cNvPicPr>
            <a:picLocks noGrp="1" noChangeAspect="1"/>
          </p:cNvPicPr>
          <p:nvPr>
            <p:ph idx="1"/>
          </p:nvPr>
        </p:nvPicPr>
        <p:blipFill>
          <a:blip r:embed="rId2" cstate="print"/>
          <a:stretch>
            <a:fillRect/>
          </a:stretch>
        </p:blipFill>
        <p:spPr>
          <a:xfrm>
            <a:off x="1163774" y="2022565"/>
            <a:ext cx="9761220" cy="4648200"/>
          </a:xfrm>
          <a:prstGeom prst="rect">
            <a:avLst/>
          </a:prstGeom>
        </p:spPr>
      </p:pic>
      <p:sp>
        <p:nvSpPr>
          <p:cNvPr id="5" name="Θέση κειμένου 2"/>
          <p:cNvSpPr txBox="1">
            <a:spLocks/>
          </p:cNvSpPr>
          <p:nvPr/>
        </p:nvSpPr>
        <p:spPr>
          <a:xfrm>
            <a:off x="1055914" y="5333999"/>
            <a:ext cx="5159829" cy="1045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a:t>
            </a:r>
            <a:r>
              <a:rPr lang="el-GR" dirty="0" err="1" smtClean="0"/>
              <a:t>ρόπιδα</a:t>
            </a:r>
            <a:r>
              <a:rPr lang="el-GR" dirty="0" smtClean="0"/>
              <a:t> </a:t>
            </a:r>
            <a:endParaRPr lang="el-GR" dirty="0"/>
          </a:p>
        </p:txBody>
      </p:sp>
      <p:sp>
        <p:nvSpPr>
          <p:cNvPr id="6" name="Θέση κειμένου 2"/>
          <p:cNvSpPr txBox="1">
            <a:spLocks/>
          </p:cNvSpPr>
          <p:nvPr/>
        </p:nvSpPr>
        <p:spPr>
          <a:xfrm>
            <a:off x="10003971" y="4147457"/>
            <a:ext cx="2188028" cy="2383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err="1" smtClean="0"/>
              <a:t>Επιγλωττίς</a:t>
            </a:r>
            <a:r>
              <a:rPr lang="el-GR" dirty="0" smtClean="0"/>
              <a:t> </a:t>
            </a:r>
            <a:endParaRPr lang="el-GR" dirty="0"/>
          </a:p>
        </p:txBody>
      </p:sp>
      <mc:AlternateContent xmlns:mc="http://schemas.openxmlformats.org/markup-compatibility/2006" xmlns:p14="http://schemas.microsoft.com/office/powerpoint/2010/main">
        <mc:Choice Requires="p14">
          <p:contentPart p14:bwMode="auto" r:id="rId3">
            <p14:nvContentPartPr>
              <p14:cNvPr id="3" name="Μελάνι 2"/>
              <p14:cNvContentPartPr/>
              <p14:nvPr/>
            </p14:nvContentPartPr>
            <p14:xfrm>
              <a:off x="5638680" y="4349880"/>
              <a:ext cx="2743560" cy="908280"/>
            </p14:xfrm>
          </p:contentPart>
        </mc:Choice>
        <mc:Fallback xmlns="">
          <p:pic>
            <p:nvPicPr>
              <p:cNvPr id="3" name="Μελάνι 2"/>
              <p:cNvPicPr/>
              <p:nvPr/>
            </p:nvPicPr>
            <p:blipFill>
              <a:blip r:embed="rId4" cstate="print"/>
              <a:stretch>
                <a:fillRect/>
              </a:stretch>
            </p:blipFill>
            <p:spPr>
              <a:xfrm>
                <a:off x="5629320" y="4340520"/>
                <a:ext cx="2762280" cy="927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4"/>
            <a:ext cx="12268200" cy="2138589"/>
          </a:xfrm>
        </p:spPr>
        <p:txBody>
          <a:bodyPr>
            <a:normAutofit fontScale="90000"/>
          </a:bodyPr>
          <a:lstStyle/>
          <a:p>
            <a:pPr algn="ctr"/>
            <a:r>
              <a:rPr lang="en-US" sz="1600" dirty="0"/>
              <a:t>	 </a:t>
            </a:r>
            <a:br>
              <a:rPr lang="en-US" sz="1600" dirty="0"/>
            </a:br>
            <a:r>
              <a:rPr lang="en-US" sz="1600" dirty="0"/>
              <a:t>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2700" b="1" dirty="0">
                <a:solidFill>
                  <a:srgbClr val="002060"/>
                </a:solidFill>
                <a:sym typeface="+mn-ea"/>
              </a:rPr>
              <a:t>14 -</a:t>
            </a:r>
            <a:r>
              <a:rPr lang="el-GR" altLang="en-US" sz="2700" b="1" dirty="0">
                <a:solidFill>
                  <a:srgbClr val="002060"/>
                </a:solidFill>
                <a:sym typeface="+mn-ea"/>
              </a:rPr>
              <a:t>Κόλον, </a:t>
            </a:r>
            <a:r>
              <a:rPr lang="el-GR" altLang="en-US" sz="2700" b="1" dirty="0" err="1">
                <a:solidFill>
                  <a:srgbClr val="002060"/>
                </a:solidFill>
                <a:sym typeface="+mn-ea"/>
              </a:rPr>
              <a:t>ψευδομεμβρανώδης</a:t>
            </a:r>
            <a:r>
              <a:rPr lang="el-GR" altLang="en-US" sz="2700" b="1" dirty="0">
                <a:solidFill>
                  <a:srgbClr val="002060"/>
                </a:solidFill>
                <a:sym typeface="+mn-ea"/>
              </a:rPr>
              <a:t> φλεγμονή, κολίτιδα </a:t>
            </a:r>
            <a:r>
              <a:rPr lang="el-GR" altLang="en-US" sz="2700" b="1" dirty="0" smtClean="0">
                <a:solidFill>
                  <a:srgbClr val="002060"/>
                </a:solidFill>
                <a:sym typeface="+mn-ea"/>
              </a:rPr>
              <a:t>οφειλόμενη </a:t>
            </a:r>
            <a:r>
              <a:rPr lang="el-GR" altLang="en-US" sz="2700" b="1" dirty="0">
                <a:solidFill>
                  <a:srgbClr val="002060"/>
                </a:solidFill>
                <a:sym typeface="+mn-ea"/>
              </a:rPr>
              <a:t>σε </a:t>
            </a:r>
            <a:r>
              <a:rPr lang="el-GR" altLang="en-US" sz="2700" b="1" dirty="0" err="1" smtClean="0">
                <a:solidFill>
                  <a:srgbClr val="002060"/>
                </a:solidFill>
                <a:sym typeface="+mn-ea"/>
              </a:rPr>
              <a:t>κλινδαμυκίνη</a:t>
            </a:r>
            <a:r>
              <a:rPr lang="el-GR" altLang="en-US" sz="2700" b="1" dirty="0" smtClean="0">
                <a:solidFill>
                  <a:srgbClr val="002060"/>
                </a:solidFill>
                <a:sym typeface="+mn-ea"/>
              </a:rPr>
              <a:t>.</a:t>
            </a:r>
            <a:br>
              <a:rPr lang="el-GR" altLang="en-US" sz="2700" b="1" dirty="0" smtClean="0">
                <a:solidFill>
                  <a:srgbClr val="002060"/>
                </a:solidFill>
                <a:sym typeface="+mn-ea"/>
              </a:rPr>
            </a:br>
            <a:r>
              <a:rPr lang="el-GR" altLang="en-US" sz="2700" b="1" dirty="0" smtClean="0">
                <a:solidFill>
                  <a:srgbClr val="002060"/>
                </a:solidFill>
                <a:sym typeface="+mn-ea"/>
              </a:rPr>
              <a:t>Μακροσκοπική εικόνα βλεννογόνου.</a:t>
            </a:r>
            <a:r>
              <a:rPr lang="en-US" sz="2700" b="1" dirty="0" smtClean="0">
                <a:solidFill>
                  <a:srgbClr val="002060"/>
                </a:solidFill>
                <a:sym typeface="+mn-ea"/>
              </a:rPr>
              <a:t> </a:t>
            </a:r>
            <a:r>
              <a:rPr lang="en-US" sz="2700" b="1" dirty="0">
                <a:solidFill>
                  <a:srgbClr val="002060"/>
                </a:solidFill>
                <a:sym typeface="+mn-ea"/>
              </a:rPr>
              <a:t/>
            </a:r>
            <a:br>
              <a:rPr lang="en-US" sz="2700" b="1" dirty="0">
                <a:solidFill>
                  <a:srgbClr val="002060"/>
                </a:solidFill>
                <a:sym typeface="+mn-ea"/>
              </a:rPr>
            </a:br>
            <a:r>
              <a:rPr lang="el-GR" altLang="en-US" sz="2200" b="1" dirty="0">
                <a:solidFill>
                  <a:srgbClr val="002060"/>
                </a:solidFill>
                <a:sym typeface="+mn-ea"/>
              </a:rPr>
              <a:t>Παρατεταμένη θεραπεία με αντιβιοτικά μπορεί να  διαταράξει την ισορροπία της φυσιολογικής εντερικής χλωρίδας, επιτρέποντας την </a:t>
            </a:r>
            <a:r>
              <a:rPr lang="el-GR" altLang="en-US" sz="2200" b="1" dirty="0" err="1">
                <a:solidFill>
                  <a:srgbClr val="002060"/>
                </a:solidFill>
                <a:sym typeface="+mn-ea"/>
              </a:rPr>
              <a:t>υπερανάπτυξη</a:t>
            </a:r>
            <a:r>
              <a:rPr lang="el-GR" altLang="en-US" sz="2200" b="1" dirty="0">
                <a:solidFill>
                  <a:srgbClr val="002060"/>
                </a:solidFill>
                <a:sym typeface="+mn-ea"/>
              </a:rPr>
              <a:t> του</a:t>
            </a:r>
            <a:r>
              <a:rPr lang="en-US" sz="2200" b="1" dirty="0">
                <a:solidFill>
                  <a:srgbClr val="002060"/>
                </a:solidFill>
                <a:sym typeface="+mn-ea"/>
              </a:rPr>
              <a:t> Clostridium </a:t>
            </a:r>
            <a:r>
              <a:rPr lang="en-US" sz="2200" b="1" dirty="0" err="1">
                <a:solidFill>
                  <a:srgbClr val="002060"/>
                </a:solidFill>
                <a:sym typeface="+mn-ea"/>
              </a:rPr>
              <a:t>difficile</a:t>
            </a:r>
            <a:r>
              <a:rPr lang="en-US" sz="2200" b="1" dirty="0">
                <a:solidFill>
                  <a:srgbClr val="002060"/>
                </a:solidFill>
                <a:sym typeface="+mn-ea"/>
              </a:rPr>
              <a:t>. </a:t>
            </a:r>
            <a:r>
              <a:rPr lang="el-GR" altLang="en-US" sz="2200" b="1" dirty="0">
                <a:solidFill>
                  <a:srgbClr val="002060"/>
                </a:solidFill>
                <a:sym typeface="+mn-ea"/>
              </a:rPr>
              <a:t>Το </a:t>
            </a:r>
            <a:r>
              <a:rPr lang="en-US" sz="2200" b="1" dirty="0" smtClean="0">
                <a:solidFill>
                  <a:srgbClr val="002060"/>
                </a:solidFill>
                <a:sym typeface="+mn-ea"/>
              </a:rPr>
              <a:t>C</a:t>
            </a:r>
            <a:r>
              <a:rPr lang="el-GR" sz="2200" b="1" dirty="0" smtClean="0">
                <a:solidFill>
                  <a:srgbClr val="002060"/>
                </a:solidFill>
                <a:sym typeface="+mn-ea"/>
              </a:rPr>
              <a:t>.</a:t>
            </a:r>
            <a:r>
              <a:rPr lang="en-US" sz="2200" b="1" dirty="0" smtClean="0">
                <a:solidFill>
                  <a:srgbClr val="002060"/>
                </a:solidFill>
                <a:sym typeface="+mn-ea"/>
              </a:rPr>
              <a:t> </a:t>
            </a:r>
            <a:r>
              <a:rPr lang="en-US" sz="2200" b="1" dirty="0" err="1">
                <a:solidFill>
                  <a:srgbClr val="002060"/>
                </a:solidFill>
                <a:sym typeface="+mn-ea"/>
              </a:rPr>
              <a:t>difficile</a:t>
            </a:r>
            <a:r>
              <a:rPr lang="en-US" sz="2200" b="1" dirty="0">
                <a:solidFill>
                  <a:srgbClr val="002060"/>
                </a:solidFill>
                <a:sym typeface="+mn-ea"/>
              </a:rPr>
              <a:t> </a:t>
            </a:r>
            <a:r>
              <a:rPr lang="el-GR" altLang="en-US" sz="2200" b="1" dirty="0" smtClean="0">
                <a:solidFill>
                  <a:srgbClr val="002060"/>
                </a:solidFill>
                <a:sym typeface="+mn-ea"/>
              </a:rPr>
              <a:t>προκαλεί τον </a:t>
            </a:r>
            <a:r>
              <a:rPr lang="el-GR" altLang="en-US" sz="2200" b="1" dirty="0">
                <a:solidFill>
                  <a:srgbClr val="002060"/>
                </a:solidFill>
                <a:sym typeface="+mn-ea"/>
              </a:rPr>
              <a:t>σχηματισμό </a:t>
            </a:r>
            <a:r>
              <a:rPr lang="el-GR" altLang="en-US" sz="2200" b="1" dirty="0" err="1" smtClean="0">
                <a:solidFill>
                  <a:srgbClr val="002060"/>
                </a:solidFill>
                <a:sym typeface="+mn-ea"/>
              </a:rPr>
              <a:t>ψευδομεμβρανών</a:t>
            </a:r>
            <a:r>
              <a:rPr lang="el-GR" altLang="en-US" sz="2200" b="1" dirty="0" smtClean="0">
                <a:solidFill>
                  <a:srgbClr val="002060"/>
                </a:solidFill>
                <a:sym typeface="+mn-ea"/>
              </a:rPr>
              <a:t>, παρόμοιων </a:t>
            </a:r>
            <a:r>
              <a:rPr lang="el-GR" altLang="en-US" sz="2200" b="1" dirty="0">
                <a:solidFill>
                  <a:srgbClr val="002060"/>
                </a:solidFill>
                <a:sym typeface="+mn-ea"/>
              </a:rPr>
              <a:t>με </a:t>
            </a:r>
            <a:r>
              <a:rPr lang="el-GR" altLang="en-US" sz="2200" b="1" dirty="0" smtClean="0">
                <a:solidFill>
                  <a:srgbClr val="002060"/>
                </a:solidFill>
                <a:sym typeface="+mn-ea"/>
              </a:rPr>
              <a:t>εκείνων του</a:t>
            </a:r>
            <a:r>
              <a:rPr lang="en-US" sz="2200" b="1" dirty="0" smtClean="0">
                <a:solidFill>
                  <a:srgbClr val="002060"/>
                </a:solidFill>
                <a:sym typeface="+mn-ea"/>
              </a:rPr>
              <a:t> </a:t>
            </a:r>
            <a:r>
              <a:rPr lang="el-GR" sz="2200" b="1" dirty="0" err="1" smtClean="0">
                <a:solidFill>
                  <a:srgbClr val="002060"/>
                </a:solidFill>
                <a:sym typeface="+mn-ea"/>
              </a:rPr>
              <a:t>κορυνοβακτηριδίου</a:t>
            </a:r>
            <a:r>
              <a:rPr lang="el-GR" sz="2200" b="1" dirty="0" smtClean="0">
                <a:solidFill>
                  <a:srgbClr val="002060"/>
                </a:solidFill>
                <a:sym typeface="+mn-ea"/>
              </a:rPr>
              <a:t> της διφθερίτιδας </a:t>
            </a:r>
            <a:r>
              <a:rPr lang="el-GR" altLang="en-US" sz="2200" b="1" dirty="0" smtClean="0">
                <a:solidFill>
                  <a:srgbClr val="002060"/>
                </a:solidFill>
                <a:sym typeface="+mn-ea"/>
              </a:rPr>
              <a:t>στον </a:t>
            </a:r>
            <a:r>
              <a:rPr lang="el-GR" altLang="en-US" sz="2200" b="1" dirty="0">
                <a:solidFill>
                  <a:srgbClr val="002060"/>
                </a:solidFill>
                <a:sym typeface="+mn-ea"/>
              </a:rPr>
              <a:t>λάρυγγα</a:t>
            </a:r>
            <a:r>
              <a:rPr lang="el-GR" altLang="en-US" sz="2200" b="1" dirty="0" smtClean="0">
                <a:solidFill>
                  <a:srgbClr val="002060"/>
                </a:solidFill>
                <a:sym typeface="+mn-ea"/>
              </a:rPr>
              <a:t>. Παρατηρήστε </a:t>
            </a:r>
            <a:r>
              <a:rPr lang="el-GR" altLang="en-US" sz="2200" b="1" dirty="0">
                <a:solidFill>
                  <a:srgbClr val="002060"/>
                </a:solidFill>
                <a:sym typeface="+mn-ea"/>
              </a:rPr>
              <a:t>την </a:t>
            </a:r>
            <a:r>
              <a:rPr lang="el-GR" altLang="en-US" sz="2200" b="1" dirty="0" smtClean="0">
                <a:solidFill>
                  <a:srgbClr val="002060"/>
                </a:solidFill>
                <a:sym typeface="+mn-ea"/>
              </a:rPr>
              <a:t>ερυθρότητα (</a:t>
            </a:r>
            <a:r>
              <a:rPr lang="el-GR" altLang="en-US" sz="2200" b="1" dirty="0">
                <a:solidFill>
                  <a:srgbClr val="002060"/>
                </a:solidFill>
                <a:sym typeface="+mn-ea"/>
              </a:rPr>
              <a:t>αγγειακή </a:t>
            </a:r>
            <a:r>
              <a:rPr lang="el-GR" altLang="en-US" sz="2200" b="1" dirty="0" smtClean="0">
                <a:solidFill>
                  <a:srgbClr val="002060"/>
                </a:solidFill>
                <a:sym typeface="+mn-ea"/>
              </a:rPr>
              <a:t>συμφόρηση, εν προκειμένω, λόγω φλεγμονής).</a:t>
            </a:r>
            <a:r>
              <a:rPr lang="en-US" sz="2200" b="1" dirty="0">
                <a:solidFill>
                  <a:srgbClr val="002060"/>
                </a:solidFill>
              </a:rPr>
              <a:t/>
            </a:r>
            <a:br>
              <a:rPr lang="en-US" sz="2200" b="1" dirty="0">
                <a:solidFill>
                  <a:srgbClr val="002060"/>
                </a:solidFill>
              </a:rPr>
            </a:br>
            <a:r>
              <a:rPr lang="en-US" sz="2200" b="1" dirty="0">
                <a:solidFill>
                  <a:srgbClr val="002060"/>
                </a:solidFill>
              </a:rPr>
              <a:t/>
            </a:r>
            <a:br>
              <a:rPr lang="en-US" sz="2200" b="1" dirty="0">
                <a:solidFill>
                  <a:srgbClr val="002060"/>
                </a:solidFill>
              </a:rPr>
            </a:br>
            <a:r>
              <a:rPr lang="en-US" sz="2700" dirty="0">
                <a:solidFill>
                  <a:srgbClr val="002060"/>
                </a:solidFill>
              </a:rPr>
              <a:t/>
            </a:r>
            <a:br>
              <a:rPr lang="en-US" sz="2700" dirty="0">
                <a:solidFill>
                  <a:srgbClr val="002060"/>
                </a:solidFill>
              </a:rPr>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pic>
        <p:nvPicPr>
          <p:cNvPr id="1026" name="Picture 2" descr="C:\Users\Νεφέλη\Desktop\infk11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6225" y="2127247"/>
            <a:ext cx="6337300" cy="4526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04914" cy="2599055"/>
          </a:xfrm>
        </p:spPr>
        <p:txBody>
          <a:bodyPr>
            <a:noAutofit/>
          </a:bodyPr>
          <a:lstStyle/>
          <a:p>
            <a:pPr algn="ctr"/>
            <a:r>
              <a:rPr lang="en-US" sz="3200" b="1" dirty="0">
                <a:solidFill>
                  <a:srgbClr val="002060"/>
                </a:solidFill>
              </a:rPr>
              <a:t>15 - </a:t>
            </a:r>
            <a:r>
              <a:rPr lang="el-GR" altLang="en-US" sz="3200" b="1" dirty="0">
                <a:solidFill>
                  <a:srgbClr val="002060"/>
                </a:solidFill>
              </a:rPr>
              <a:t>Τράχηλος της </a:t>
            </a:r>
            <a:r>
              <a:rPr lang="el-GR" altLang="en-US" sz="3200" b="1" dirty="0" smtClean="0">
                <a:solidFill>
                  <a:srgbClr val="002060"/>
                </a:solidFill>
              </a:rPr>
              <a:t>μήτρας</a:t>
            </a:r>
            <a:r>
              <a:rPr lang="el-GR" altLang="en-US" sz="3200" b="1" dirty="0">
                <a:solidFill>
                  <a:srgbClr val="002060"/>
                </a:solidFill>
              </a:rPr>
              <a:t>, χρόνια </a:t>
            </a:r>
            <a:r>
              <a:rPr lang="el-GR" altLang="en-US" sz="3200" b="1" dirty="0" smtClean="0">
                <a:solidFill>
                  <a:srgbClr val="002060"/>
                </a:solidFill>
              </a:rPr>
              <a:t>τραχηλίτιδα.</a:t>
            </a:r>
            <a:r>
              <a:rPr lang="en-US" sz="3200" b="1" dirty="0">
                <a:solidFill>
                  <a:srgbClr val="002060"/>
                </a:solidFill>
              </a:rPr>
              <a:t>	</a:t>
            </a:r>
            <a:r>
              <a:rPr lang="el-GR" sz="3200" b="1" dirty="0" smtClean="0">
                <a:solidFill>
                  <a:srgbClr val="002060"/>
                </a:solidFill>
              </a:rPr>
              <a:t/>
            </a:r>
            <a:br>
              <a:rPr lang="el-GR" sz="3200" b="1" dirty="0" smtClean="0">
                <a:solidFill>
                  <a:srgbClr val="002060"/>
                </a:solidFill>
              </a:rPr>
            </a:br>
            <a:r>
              <a:rPr lang="en-US" sz="3200" b="1" dirty="0" smtClean="0">
                <a:solidFill>
                  <a:srgbClr val="002060"/>
                </a:solidFill>
              </a:rPr>
              <a:t> </a:t>
            </a:r>
            <a:r>
              <a:rPr lang="en-US" sz="3200" b="1" dirty="0">
                <a:solidFill>
                  <a:srgbClr val="002060"/>
                </a:solidFill>
              </a:rPr>
              <a:t/>
            </a:r>
            <a:br>
              <a:rPr lang="en-US" sz="3200" b="1" dirty="0">
                <a:solidFill>
                  <a:srgbClr val="002060"/>
                </a:solidFill>
              </a:rPr>
            </a:br>
            <a:r>
              <a:rPr lang="el-GR" altLang="en-US" sz="3200" b="1" dirty="0">
                <a:solidFill>
                  <a:srgbClr val="002060"/>
                </a:solidFill>
              </a:rPr>
              <a:t>Η χρόνια φλεγμονή προσδίδει </a:t>
            </a:r>
            <a:r>
              <a:rPr lang="el-GR" altLang="en-US" sz="3200" b="1" dirty="0" smtClean="0">
                <a:solidFill>
                  <a:srgbClr val="002060"/>
                </a:solidFill>
              </a:rPr>
              <a:t>κυανή-</a:t>
            </a:r>
            <a:r>
              <a:rPr lang="el-GR" altLang="en-US" sz="3200" b="1" dirty="0" err="1" smtClean="0">
                <a:solidFill>
                  <a:srgbClr val="002060"/>
                </a:solidFill>
              </a:rPr>
              <a:t>βασίφιλη</a:t>
            </a:r>
            <a:r>
              <a:rPr lang="el-GR" altLang="en-US" sz="3200" b="1" dirty="0" smtClean="0">
                <a:solidFill>
                  <a:srgbClr val="002060"/>
                </a:solidFill>
              </a:rPr>
              <a:t> </a:t>
            </a:r>
            <a:r>
              <a:rPr lang="el-GR" altLang="en-US" sz="3200" b="1" dirty="0">
                <a:solidFill>
                  <a:srgbClr val="002060"/>
                </a:solidFill>
              </a:rPr>
              <a:t>χροιά στο </a:t>
            </a:r>
            <a:r>
              <a:rPr lang="el-GR" altLang="en-US" sz="3200" b="1" dirty="0" smtClean="0">
                <a:solidFill>
                  <a:srgbClr val="002060"/>
                </a:solidFill>
              </a:rPr>
              <a:t>χόριο</a:t>
            </a:r>
            <a:r>
              <a:rPr lang="en-US" sz="3200" b="1" dirty="0" smtClean="0">
                <a:solidFill>
                  <a:srgbClr val="002060"/>
                </a:solidFill>
              </a:rPr>
              <a:t>. </a:t>
            </a:r>
            <a:r>
              <a:rPr lang="el-GR" sz="3200" b="1" dirty="0" smtClean="0">
                <a:solidFill>
                  <a:srgbClr val="002060"/>
                </a:solidFill>
              </a:rPr>
              <a:t/>
            </a:r>
            <a:br>
              <a:rPr lang="el-GR" sz="3200" b="1" dirty="0" smtClean="0">
                <a:solidFill>
                  <a:srgbClr val="002060"/>
                </a:solidFill>
              </a:rPr>
            </a:br>
            <a:r>
              <a:rPr lang="el-GR" altLang="en-US" sz="3200" b="1" dirty="0" smtClean="0">
                <a:solidFill>
                  <a:srgbClr val="002060"/>
                </a:solidFill>
              </a:rPr>
              <a:t>Μία </a:t>
            </a:r>
            <a:r>
              <a:rPr lang="el-GR" altLang="en-US" sz="3200" b="1" dirty="0">
                <a:solidFill>
                  <a:srgbClr val="002060"/>
                </a:solidFill>
              </a:rPr>
              <a:t>κύστη έχει σχηματιστεί ως αποτέλεσμα </a:t>
            </a:r>
            <a:r>
              <a:rPr lang="el-GR" altLang="en-US" sz="3200" b="1" dirty="0" smtClean="0">
                <a:solidFill>
                  <a:srgbClr val="002060"/>
                </a:solidFill>
              </a:rPr>
              <a:t/>
            </a:r>
            <a:br>
              <a:rPr lang="el-GR" altLang="en-US" sz="3200" b="1" dirty="0" smtClean="0">
                <a:solidFill>
                  <a:srgbClr val="002060"/>
                </a:solidFill>
              </a:rPr>
            </a:br>
            <a:r>
              <a:rPr lang="el-GR" altLang="en-US" sz="3200" b="1" dirty="0" smtClean="0">
                <a:solidFill>
                  <a:srgbClr val="002060"/>
                </a:solidFill>
              </a:rPr>
              <a:t>της </a:t>
            </a:r>
            <a:r>
              <a:rPr lang="el-GR" altLang="en-US" sz="3200" b="1" dirty="0">
                <a:solidFill>
                  <a:srgbClr val="002060"/>
                </a:solidFill>
              </a:rPr>
              <a:t>απόφραξης ενός </a:t>
            </a:r>
            <a:r>
              <a:rPr lang="el-GR" altLang="en-US" sz="3200" b="1" dirty="0" err="1">
                <a:solidFill>
                  <a:srgbClr val="002060"/>
                </a:solidFill>
              </a:rPr>
              <a:t>ενδοτραχηλικού</a:t>
            </a:r>
            <a:r>
              <a:rPr lang="el-GR" altLang="en-US" sz="3200" b="1" dirty="0">
                <a:solidFill>
                  <a:srgbClr val="002060"/>
                </a:solidFill>
              </a:rPr>
              <a:t> αδένα.</a:t>
            </a:r>
          </a:p>
        </p:txBody>
      </p:sp>
      <p:pic>
        <p:nvPicPr>
          <p:cNvPr id="4" name="Content Placeholder 3"/>
          <p:cNvPicPr>
            <a:picLocks noGrp="1" noChangeAspect="1"/>
          </p:cNvPicPr>
          <p:nvPr>
            <p:ph idx="1"/>
          </p:nvPr>
        </p:nvPicPr>
        <p:blipFill>
          <a:blip r:embed="rId2" cstate="print"/>
          <a:stretch>
            <a:fillRect/>
          </a:stretch>
        </p:blipFill>
        <p:spPr>
          <a:xfrm>
            <a:off x="2459537" y="2603682"/>
            <a:ext cx="7227570" cy="4106545"/>
          </a:xfrm>
          <a:prstGeom prst="rect">
            <a:avLst/>
          </a:prstGeom>
        </p:spPr>
      </p:pic>
      <p:sp>
        <p:nvSpPr>
          <p:cNvPr id="5" name="Θέση κειμένου 2"/>
          <p:cNvSpPr txBox="1">
            <a:spLocks/>
          </p:cNvSpPr>
          <p:nvPr/>
        </p:nvSpPr>
        <p:spPr>
          <a:xfrm>
            <a:off x="9394371" y="5040086"/>
            <a:ext cx="2797629" cy="15348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smtClean="0">
                <a:solidFill>
                  <a:srgbClr val="002060"/>
                </a:solidFill>
              </a:rPr>
              <a:t>Ακανθώδες </a:t>
            </a:r>
            <a:r>
              <a:rPr lang="el-GR" dirty="0" err="1" smtClean="0">
                <a:solidFill>
                  <a:srgbClr val="002060"/>
                </a:solidFill>
              </a:rPr>
              <a:t>βλεννογονικό</a:t>
            </a:r>
            <a:r>
              <a:rPr lang="el-GR" dirty="0" smtClean="0">
                <a:solidFill>
                  <a:srgbClr val="002060"/>
                </a:solidFill>
              </a:rPr>
              <a:t> επιθήλιο </a:t>
            </a:r>
            <a:r>
              <a:rPr lang="el-GR" dirty="0" err="1" smtClean="0">
                <a:solidFill>
                  <a:srgbClr val="002060"/>
                </a:solidFill>
              </a:rPr>
              <a:t>εξωτραχήλου</a:t>
            </a:r>
            <a:endParaRPr lang="el-GR" dirty="0">
              <a:solidFill>
                <a:srgbClr val="002060"/>
              </a:solidFill>
            </a:endParaRPr>
          </a:p>
        </p:txBody>
      </p:sp>
      <mc:AlternateContent xmlns:mc="http://schemas.openxmlformats.org/markup-compatibility/2006" xmlns:p14="http://schemas.microsoft.com/office/powerpoint/2010/main">
        <mc:Choice Requires="p14">
          <p:contentPart p14:bwMode="auto" r:id="rId3">
            <p14:nvContentPartPr>
              <p14:cNvPr id="3" name="Μελάνι 2"/>
              <p14:cNvContentPartPr/>
              <p14:nvPr/>
            </p14:nvContentPartPr>
            <p14:xfrm>
              <a:off x="2679840" y="2895480"/>
              <a:ext cx="6229440" cy="1200600"/>
            </p14:xfrm>
          </p:contentPart>
        </mc:Choice>
        <mc:Fallback xmlns="">
          <p:pic>
            <p:nvPicPr>
              <p:cNvPr id="3" name="Μελάνι 2"/>
              <p:cNvPicPr/>
              <p:nvPr/>
            </p:nvPicPr>
            <p:blipFill>
              <a:blip r:embed="rId4" cstate="print"/>
              <a:stretch>
                <a:fillRect/>
              </a:stretch>
            </p:blipFill>
            <p:spPr>
              <a:xfrm>
                <a:off x="2670480" y="2886120"/>
                <a:ext cx="6248160" cy="1219320"/>
              </a:xfrm>
              <a:prstGeom prst="rect">
                <a:avLst/>
              </a:prstGeom>
            </p:spPr>
          </p:pic>
        </mc:Fallback>
      </mc:AlternateContent>
      <p:sp>
        <p:nvSpPr>
          <p:cNvPr id="6" name="Αστέρι 4 ακτινών 5"/>
          <p:cNvSpPr/>
          <p:nvPr/>
        </p:nvSpPr>
        <p:spPr>
          <a:xfrm>
            <a:off x="8556171" y="4386943"/>
            <a:ext cx="435429" cy="41365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Θέση κειμένου 2"/>
          <p:cNvSpPr txBox="1">
            <a:spLocks/>
          </p:cNvSpPr>
          <p:nvPr/>
        </p:nvSpPr>
        <p:spPr>
          <a:xfrm>
            <a:off x="1676400" y="2498271"/>
            <a:ext cx="10036630"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smtClean="0">
                <a:solidFill>
                  <a:srgbClr val="7030A0"/>
                </a:solidFill>
              </a:rPr>
              <a:t>Κυλινδρικό </a:t>
            </a:r>
            <a:r>
              <a:rPr lang="el-GR" dirty="0" err="1" smtClean="0">
                <a:solidFill>
                  <a:srgbClr val="7030A0"/>
                </a:solidFill>
              </a:rPr>
              <a:t>βλεννογονικό</a:t>
            </a:r>
            <a:r>
              <a:rPr lang="el-GR" dirty="0" smtClean="0">
                <a:solidFill>
                  <a:srgbClr val="7030A0"/>
                </a:solidFill>
              </a:rPr>
              <a:t> επιθήλιο </a:t>
            </a:r>
            <a:r>
              <a:rPr lang="el-GR" dirty="0" err="1" smtClean="0">
                <a:solidFill>
                  <a:srgbClr val="7030A0"/>
                </a:solidFill>
              </a:rPr>
              <a:t>ενδοτραχήλου</a:t>
            </a:r>
            <a:endParaRPr lang="el-GR"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7086600" cy="6286046"/>
          </a:xfrm>
        </p:spPr>
        <p:txBody>
          <a:bodyPr>
            <a:normAutofit fontScale="90000"/>
          </a:bodyPr>
          <a:lstStyle/>
          <a:p>
            <a:pPr algn="ctr"/>
            <a:r>
              <a:rPr lang="en-US" sz="1400" dirty="0"/>
              <a:t>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b="1" dirty="0">
                <a:solidFill>
                  <a:srgbClr val="002060"/>
                </a:solidFill>
                <a:sym typeface="+mn-ea"/>
              </a:rPr>
              <a:t>16 - </a:t>
            </a:r>
            <a:r>
              <a:rPr lang="el-GR" altLang="en-US" b="1" dirty="0">
                <a:solidFill>
                  <a:srgbClr val="002060"/>
                </a:solidFill>
                <a:sym typeface="+mn-ea"/>
              </a:rPr>
              <a:t>Τράχηλος μήτρας, </a:t>
            </a:r>
            <a:r>
              <a:rPr lang="el-GR" altLang="en-US" b="1" dirty="0" smtClean="0">
                <a:solidFill>
                  <a:srgbClr val="002060"/>
                </a:solidFill>
                <a:sym typeface="+mn-ea"/>
              </a:rPr>
              <a:t/>
            </a:r>
            <a:br>
              <a:rPr lang="el-GR" altLang="en-US" b="1" dirty="0" smtClean="0">
                <a:solidFill>
                  <a:srgbClr val="002060"/>
                </a:solidFill>
                <a:sym typeface="+mn-ea"/>
              </a:rPr>
            </a:br>
            <a:r>
              <a:rPr lang="el-GR" altLang="en-US" b="1" dirty="0" smtClean="0">
                <a:solidFill>
                  <a:srgbClr val="002060"/>
                </a:solidFill>
                <a:sym typeface="+mn-ea"/>
              </a:rPr>
              <a:t>χρόνια </a:t>
            </a:r>
            <a:r>
              <a:rPr lang="el-GR" altLang="en-US" b="1" dirty="0">
                <a:solidFill>
                  <a:srgbClr val="002060"/>
                </a:solidFill>
                <a:sym typeface="+mn-ea"/>
              </a:rPr>
              <a:t>τραχηλίτιδα</a:t>
            </a:r>
            <a:r>
              <a:rPr lang="el-GR" altLang="en-US" b="1" dirty="0" smtClean="0">
                <a:solidFill>
                  <a:srgbClr val="002060"/>
                </a:solidFill>
                <a:sym typeface="+mn-ea"/>
              </a:rPr>
              <a:t>.</a:t>
            </a:r>
            <a:br>
              <a:rPr lang="el-GR" altLang="en-US" b="1" dirty="0" smtClean="0">
                <a:solidFill>
                  <a:srgbClr val="002060"/>
                </a:solidFill>
                <a:sym typeface="+mn-ea"/>
              </a:rPr>
            </a:br>
            <a:r>
              <a:rPr lang="el-GR" altLang="en-US" b="1" dirty="0" smtClean="0">
                <a:solidFill>
                  <a:srgbClr val="002060"/>
                </a:solidFill>
                <a:sym typeface="+mn-ea"/>
              </a:rPr>
              <a:t> </a:t>
            </a:r>
            <a:br>
              <a:rPr lang="el-GR" altLang="en-US" b="1" dirty="0" smtClean="0">
                <a:solidFill>
                  <a:srgbClr val="002060"/>
                </a:solidFill>
                <a:sym typeface="+mn-ea"/>
              </a:rPr>
            </a:br>
            <a:r>
              <a:rPr lang="el-GR" altLang="en-US" b="1" dirty="0" smtClean="0">
                <a:solidFill>
                  <a:srgbClr val="002060"/>
                </a:solidFill>
                <a:sym typeface="+mn-ea"/>
              </a:rPr>
              <a:t>Η διπλανή εικόνα του χρόνιου </a:t>
            </a:r>
            <a:r>
              <a:rPr lang="el-GR" altLang="en-US" b="1" dirty="0">
                <a:solidFill>
                  <a:srgbClr val="002060"/>
                </a:solidFill>
                <a:sym typeface="+mn-ea"/>
              </a:rPr>
              <a:t>φλεγμονώδους διηθήματος </a:t>
            </a:r>
            <a:r>
              <a:rPr lang="en-US" b="1" dirty="0">
                <a:solidFill>
                  <a:srgbClr val="002060"/>
                </a:solidFill>
                <a:sym typeface="+mn-ea"/>
              </a:rPr>
              <a:t> </a:t>
            </a:r>
            <a:r>
              <a:rPr lang="el-GR" b="1" dirty="0" smtClean="0">
                <a:solidFill>
                  <a:srgbClr val="002060"/>
                </a:solidFill>
                <a:sym typeface="+mn-ea"/>
              </a:rPr>
              <a:t>συμπεριλαμβάνει</a:t>
            </a:r>
            <a:r>
              <a:rPr lang="el-GR" altLang="en-US" b="1" dirty="0" smtClean="0">
                <a:solidFill>
                  <a:srgbClr val="002060"/>
                </a:solidFill>
                <a:sym typeface="+mn-ea"/>
              </a:rPr>
              <a:t> </a:t>
            </a:r>
            <a:r>
              <a:rPr lang="el-GR" altLang="en-US" b="1" dirty="0">
                <a:solidFill>
                  <a:srgbClr val="002060"/>
                </a:solidFill>
                <a:sym typeface="+mn-ea"/>
              </a:rPr>
              <a:t>ένα </a:t>
            </a:r>
            <a:r>
              <a:rPr lang="el-GR" altLang="en-US" b="1" dirty="0" err="1">
                <a:solidFill>
                  <a:srgbClr val="002060"/>
                </a:solidFill>
                <a:sym typeface="+mn-ea"/>
              </a:rPr>
              <a:t>λεμφοζίδιο</a:t>
            </a:r>
            <a:r>
              <a:rPr lang="el-GR" altLang="en-US" b="1" dirty="0">
                <a:solidFill>
                  <a:srgbClr val="002060"/>
                </a:solidFill>
                <a:sym typeface="+mn-ea"/>
              </a:rPr>
              <a:t>, το οποίο είναι </a:t>
            </a:r>
            <a:r>
              <a:rPr lang="el-GR" altLang="en-US" b="1" dirty="0" smtClean="0">
                <a:solidFill>
                  <a:srgbClr val="002060"/>
                </a:solidFill>
                <a:sym typeface="+mn-ea"/>
              </a:rPr>
              <a:t>ενδεικτικό </a:t>
            </a:r>
            <a:r>
              <a:rPr lang="el-GR" altLang="en-US" b="1" dirty="0">
                <a:solidFill>
                  <a:srgbClr val="002060"/>
                </a:solidFill>
                <a:sym typeface="+mn-ea"/>
              </a:rPr>
              <a:t>χρόνιας </a:t>
            </a:r>
            <a:r>
              <a:rPr lang="el-GR" altLang="en-US" b="1" dirty="0" smtClean="0">
                <a:solidFill>
                  <a:srgbClr val="002060"/>
                </a:solidFill>
                <a:sym typeface="+mn-ea"/>
              </a:rPr>
              <a:t>φλεγμονής.</a:t>
            </a:r>
            <a:r>
              <a:rPr lang="en-US" b="1" dirty="0">
                <a:sym typeface="+mn-ea"/>
              </a:rPr>
              <a:t/>
            </a:r>
            <a:br>
              <a:rPr lang="en-US" b="1" dirty="0">
                <a:sym typeface="+mn-ea"/>
              </a:rPr>
            </a:br>
            <a:r>
              <a:rPr lang="en-US" sz="4000" b="1" dirty="0">
                <a:sym typeface="+mn-ea"/>
              </a:rPr>
              <a:t/>
            </a:r>
            <a:br>
              <a:rPr lang="en-US" sz="4000" b="1" dirty="0">
                <a:sym typeface="+mn-ea"/>
              </a:rPr>
            </a:br>
            <a:r>
              <a:rPr lang="en-US" sz="1400" dirty="0"/>
              <a:t/>
            </a:r>
            <a:br>
              <a:rPr lang="en-US" sz="1400" dirty="0"/>
            </a:br>
            <a:r>
              <a:rPr lang="en-US" sz="1400" dirty="0"/>
              <a:t/>
            </a:r>
            <a:br>
              <a:rPr lang="en-US" sz="1400" dirty="0"/>
            </a:br>
            <a:r>
              <a:rPr lang="en-US" sz="1400" dirty="0"/>
              <a:t/>
            </a:r>
            <a:br>
              <a:rPr lang="en-US" sz="1400" dirty="0"/>
            </a:br>
            <a:endParaRPr lang="en-US" sz="1400" dirty="0"/>
          </a:p>
        </p:txBody>
      </p:sp>
      <p:pic>
        <p:nvPicPr>
          <p:cNvPr id="2050" name="Picture 2" descr="C:\Users\Νεφέλη\Desktop\infk1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340151" y="1181875"/>
            <a:ext cx="6380845" cy="4557746"/>
          </a:xfrm>
          <a:prstGeom prst="rect">
            <a:avLst/>
          </a:prstGeom>
          <a:noFill/>
          <a:extLst>
            <a:ext uri="{909E8E84-426E-40DD-AFC4-6F175D3DCCD1}">
              <a14:hiddenFill xmlns:a14="http://schemas.microsoft.com/office/drawing/2010/main">
                <a:solidFill>
                  <a:srgbClr val="FFFFFF"/>
                </a:solidFill>
              </a14:hiddenFill>
            </a:ext>
          </a:extLst>
        </p:spPr>
      </p:pic>
      <p:sp>
        <p:nvSpPr>
          <p:cNvPr id="6" name="Αστέρι 4 ακτινών 5"/>
          <p:cNvSpPr/>
          <p:nvPr/>
        </p:nvSpPr>
        <p:spPr>
          <a:xfrm>
            <a:off x="10395857" y="4354286"/>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7184571" cy="6362248"/>
          </a:xfrm>
        </p:spPr>
        <p:txBody>
          <a:bodyPr>
            <a:noAutofit/>
          </a:bodyPr>
          <a:lstStyle/>
          <a:p>
            <a:pPr algn="ctr"/>
            <a:r>
              <a:rPr lang="en-US" sz="3600" b="1" dirty="0">
                <a:solidFill>
                  <a:srgbClr val="002060"/>
                </a:solidFill>
              </a:rPr>
              <a:t>17 - </a:t>
            </a:r>
            <a:r>
              <a:rPr lang="el-GR" altLang="en-US" sz="3600" b="1" dirty="0">
                <a:solidFill>
                  <a:srgbClr val="002060"/>
                </a:solidFill>
              </a:rPr>
              <a:t>Τράχηλος μήτρας</a:t>
            </a:r>
            <a:r>
              <a:rPr lang="el-GR" altLang="en-US" sz="3600" b="1" dirty="0" smtClean="0">
                <a:solidFill>
                  <a:srgbClr val="002060"/>
                </a:solidFill>
              </a:rPr>
              <a:t>,</a:t>
            </a:r>
            <a:br>
              <a:rPr lang="el-GR" altLang="en-US" sz="3600" b="1" dirty="0" smtClean="0">
                <a:solidFill>
                  <a:srgbClr val="002060"/>
                </a:solidFill>
              </a:rPr>
            </a:br>
            <a:r>
              <a:rPr lang="el-GR" altLang="en-US" sz="3600" b="1" dirty="0" smtClean="0">
                <a:solidFill>
                  <a:srgbClr val="002060"/>
                </a:solidFill>
              </a:rPr>
              <a:t> </a:t>
            </a:r>
            <a:r>
              <a:rPr lang="el-GR" altLang="en-US" sz="3600" b="1" dirty="0">
                <a:solidFill>
                  <a:srgbClr val="002060"/>
                </a:solidFill>
              </a:rPr>
              <a:t>χρόνια </a:t>
            </a:r>
            <a:r>
              <a:rPr lang="el-GR" altLang="en-US" sz="3600" b="1" dirty="0" smtClean="0">
                <a:solidFill>
                  <a:srgbClr val="002060"/>
                </a:solidFill>
              </a:rPr>
              <a:t>τραχηλίτιδα.</a:t>
            </a:r>
            <a:br>
              <a:rPr lang="el-GR" altLang="en-US" sz="3600" b="1" dirty="0" smtClean="0">
                <a:solidFill>
                  <a:srgbClr val="002060"/>
                </a:solidFill>
              </a:rPr>
            </a:br>
            <a:r>
              <a:rPr lang="el-GR" altLang="en-US" sz="3600" b="1" dirty="0">
                <a:solidFill>
                  <a:srgbClr val="002060"/>
                </a:solidFill>
              </a:rPr>
              <a:t/>
            </a:r>
            <a:br>
              <a:rPr lang="el-GR" altLang="en-US" sz="3600" b="1" dirty="0">
                <a:solidFill>
                  <a:srgbClr val="002060"/>
                </a:solidFill>
              </a:rPr>
            </a:br>
            <a:r>
              <a:rPr lang="el-GR" altLang="en-US" sz="3600" b="1" dirty="0">
                <a:solidFill>
                  <a:srgbClr val="002060"/>
                </a:solidFill>
              </a:rPr>
              <a:t/>
            </a:r>
            <a:br>
              <a:rPr lang="el-GR" altLang="en-US" sz="3600" b="1" dirty="0">
                <a:solidFill>
                  <a:srgbClr val="002060"/>
                </a:solidFill>
              </a:rPr>
            </a:br>
            <a:r>
              <a:rPr lang="el-GR" altLang="en-US" sz="3600" b="1" dirty="0">
                <a:solidFill>
                  <a:srgbClr val="002060"/>
                </a:solidFill>
              </a:rPr>
              <a:t>Η παρακάτω εικόνα δείχνει το </a:t>
            </a:r>
            <a:r>
              <a:rPr lang="el-GR" altLang="en-US" sz="3600" b="1" i="1" dirty="0" err="1" smtClean="0">
                <a:solidFill>
                  <a:srgbClr val="002060"/>
                </a:solidFill>
              </a:rPr>
              <a:t>μονοπυρηνικό</a:t>
            </a:r>
            <a:r>
              <a:rPr lang="el-GR" altLang="en-US" sz="3600" b="1" dirty="0" smtClean="0">
                <a:solidFill>
                  <a:srgbClr val="002060"/>
                </a:solidFill>
              </a:rPr>
              <a:t> </a:t>
            </a:r>
            <a:r>
              <a:rPr lang="el-GR" altLang="en-US" sz="3600" b="1" dirty="0">
                <a:solidFill>
                  <a:srgbClr val="002060"/>
                </a:solidFill>
              </a:rPr>
              <a:t>διήθημα, το οποίο </a:t>
            </a:r>
            <a:r>
              <a:rPr lang="el-GR" altLang="en-US" sz="3600" b="1" dirty="0" smtClean="0">
                <a:solidFill>
                  <a:srgbClr val="002060"/>
                </a:solidFill>
              </a:rPr>
              <a:t>είναι χαρακτηριστικό  </a:t>
            </a:r>
            <a:r>
              <a:rPr lang="el-GR" altLang="en-US" sz="3600" b="1" i="1" dirty="0">
                <a:solidFill>
                  <a:srgbClr val="002060"/>
                </a:solidFill>
              </a:rPr>
              <a:t>χρόνιας</a:t>
            </a:r>
            <a:r>
              <a:rPr lang="el-GR" altLang="en-US" sz="3600" b="1" dirty="0">
                <a:solidFill>
                  <a:srgbClr val="002060"/>
                </a:solidFill>
              </a:rPr>
              <a:t> φλεγμονής</a:t>
            </a:r>
            <a:r>
              <a:rPr lang="el-GR" altLang="en-US" sz="3600" b="1" dirty="0" smtClean="0">
                <a:solidFill>
                  <a:srgbClr val="002060"/>
                </a:solidFill>
              </a:rPr>
              <a:t>.</a:t>
            </a:r>
            <a:br>
              <a:rPr lang="el-GR" altLang="en-US" sz="3600" b="1" dirty="0" smtClean="0">
                <a:solidFill>
                  <a:srgbClr val="002060"/>
                </a:solidFill>
              </a:rPr>
            </a:br>
            <a:r>
              <a:rPr lang="el-GR" altLang="en-US" sz="3600" b="1" dirty="0" smtClean="0">
                <a:solidFill>
                  <a:srgbClr val="002060"/>
                </a:solidFill>
              </a:rPr>
              <a:t> </a:t>
            </a:r>
            <a:r>
              <a:rPr lang="el-GR" altLang="en-US" sz="3600" b="1" dirty="0">
                <a:solidFill>
                  <a:srgbClr val="002060"/>
                </a:solidFill>
              </a:rPr>
              <a:t>Ένα φλεγμονώδες διήθημα από μονοπύρηνα κύτταρα </a:t>
            </a:r>
            <a:r>
              <a:rPr lang="el-GR" altLang="en-US" sz="3600" b="1" dirty="0" smtClean="0">
                <a:solidFill>
                  <a:srgbClr val="002060"/>
                </a:solidFill>
              </a:rPr>
              <a:t/>
            </a:r>
            <a:br>
              <a:rPr lang="el-GR" altLang="en-US" sz="3600" b="1" dirty="0" smtClean="0">
                <a:solidFill>
                  <a:srgbClr val="002060"/>
                </a:solidFill>
              </a:rPr>
            </a:br>
            <a:r>
              <a:rPr lang="el-GR" altLang="en-US" sz="3600" b="1" dirty="0" smtClean="0">
                <a:solidFill>
                  <a:srgbClr val="002060"/>
                </a:solidFill>
              </a:rPr>
              <a:t>τυπικά </a:t>
            </a:r>
            <a:r>
              <a:rPr lang="el-GR" altLang="en-US" sz="3600" b="1" dirty="0">
                <a:solidFill>
                  <a:srgbClr val="002060"/>
                </a:solidFill>
              </a:rPr>
              <a:t>αποτελείται από </a:t>
            </a:r>
            <a:r>
              <a:rPr lang="el-GR" altLang="en-US" sz="3600" b="1" dirty="0" err="1">
                <a:solidFill>
                  <a:srgbClr val="002060"/>
                </a:solidFill>
              </a:rPr>
              <a:t>λεμφοκύττρα</a:t>
            </a:r>
            <a:r>
              <a:rPr lang="el-GR" altLang="en-US" sz="3600" b="1" dirty="0">
                <a:solidFill>
                  <a:srgbClr val="002060"/>
                </a:solidFill>
              </a:rPr>
              <a:t>, πλασματοκύτταρα και </a:t>
            </a:r>
            <a:r>
              <a:rPr lang="el-GR" altLang="en-US" sz="3600" b="1" dirty="0" err="1">
                <a:solidFill>
                  <a:srgbClr val="002060"/>
                </a:solidFill>
              </a:rPr>
              <a:t>μακροφάγα</a:t>
            </a:r>
            <a:r>
              <a:rPr lang="el-GR" altLang="en-US" sz="3600" b="1" dirty="0">
                <a:solidFill>
                  <a:srgbClr val="002060"/>
                </a:solidFill>
              </a:rPr>
              <a:t>.</a:t>
            </a:r>
            <a:r>
              <a:rPr lang="en-US" sz="3600" b="1" dirty="0">
                <a:solidFill>
                  <a:srgbClr val="002060"/>
                </a:solidFill>
              </a:rPr>
              <a:t>	 </a:t>
            </a:r>
            <a:br>
              <a:rPr lang="en-US" sz="3600" b="1" dirty="0">
                <a:solidFill>
                  <a:srgbClr val="002060"/>
                </a:solidFill>
              </a:rPr>
            </a:br>
            <a:endParaRPr lang="en-US" sz="3600" b="1" dirty="0">
              <a:solidFill>
                <a:srgbClr val="002060"/>
              </a:solidFill>
            </a:endParaRPr>
          </a:p>
        </p:txBody>
      </p:sp>
      <p:pic>
        <p:nvPicPr>
          <p:cNvPr id="3074" name="Picture 2" descr="C:\Users\Νεφέλη\Desktop\infk1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50885" y="1049068"/>
            <a:ext cx="6624689" cy="47319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Μελάνι 4"/>
              <p14:cNvContentPartPr/>
              <p14:nvPr/>
            </p14:nvContentPartPr>
            <p14:xfrm>
              <a:off x="9620280" y="825480"/>
              <a:ext cx="260640" cy="254520"/>
            </p14:xfrm>
          </p:contentPart>
        </mc:Choice>
        <mc:Fallback xmlns="">
          <p:pic>
            <p:nvPicPr>
              <p:cNvPr id="5" name="Μελάνι 4"/>
              <p:cNvPicPr/>
              <p:nvPr/>
            </p:nvPicPr>
            <p:blipFill>
              <a:blip r:embed="rId4" cstate="print"/>
              <a:stretch>
                <a:fillRect/>
              </a:stretch>
            </p:blipFill>
            <p:spPr>
              <a:xfrm>
                <a:off x="9610920" y="816120"/>
                <a:ext cx="2793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Μελάνι 5"/>
              <p14:cNvContentPartPr/>
              <p14:nvPr/>
            </p14:nvContentPartPr>
            <p14:xfrm>
              <a:off x="9067680" y="984240"/>
              <a:ext cx="1080000" cy="4851720"/>
            </p14:xfrm>
          </p:contentPart>
        </mc:Choice>
        <mc:Fallback xmlns="">
          <p:pic>
            <p:nvPicPr>
              <p:cNvPr id="6" name="Μελάνι 5"/>
              <p:cNvPicPr/>
              <p:nvPr/>
            </p:nvPicPr>
            <p:blipFill>
              <a:blip r:embed="rId6" cstate="print"/>
              <a:stretch>
                <a:fillRect/>
              </a:stretch>
            </p:blipFill>
            <p:spPr>
              <a:xfrm>
                <a:off x="9058320" y="974880"/>
                <a:ext cx="1098720" cy="4870440"/>
              </a:xfrm>
              <a:prstGeom prst="rect">
                <a:avLst/>
              </a:prstGeom>
            </p:spPr>
          </p:pic>
        </mc:Fallback>
      </mc:AlternateContent>
      <p:sp>
        <p:nvSpPr>
          <p:cNvPr id="7" name="Ορθογώνιο 6"/>
          <p:cNvSpPr/>
          <p:nvPr/>
        </p:nvSpPr>
        <p:spPr>
          <a:xfrm>
            <a:off x="7197269" y="825480"/>
            <a:ext cx="2012046" cy="369332"/>
          </a:xfrm>
          <a:prstGeom prst="rect">
            <a:avLst/>
          </a:prstGeom>
        </p:spPr>
        <p:txBody>
          <a:bodyPr wrap="square">
            <a:spAutoFit/>
          </a:bodyPr>
          <a:lstStyle/>
          <a:p>
            <a:r>
              <a:rPr lang="el-GR" altLang="en-US" b="1" dirty="0">
                <a:solidFill>
                  <a:srgbClr val="002060"/>
                </a:solidFill>
              </a:rPr>
              <a:t>πλασματοκύτταρα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98714"/>
            <a:ext cx="7565571" cy="6052457"/>
          </a:xfrm>
        </p:spPr>
        <p:txBody>
          <a:bodyPr>
            <a:noAutofit/>
          </a:bodyPr>
          <a:lstStyle/>
          <a:p>
            <a:r>
              <a:rPr lang="en-US" sz="3600" b="1" dirty="0">
                <a:solidFill>
                  <a:srgbClr val="002060"/>
                </a:solidFill>
              </a:rPr>
              <a:t>18 -</a:t>
            </a:r>
            <a:r>
              <a:rPr lang="el-GR" altLang="en-US" sz="3600" b="1" dirty="0">
                <a:solidFill>
                  <a:srgbClr val="002060"/>
                </a:solidFill>
              </a:rPr>
              <a:t>Χοληδόχος κύστη, χρόνια χολοκυστίτιδα και </a:t>
            </a:r>
            <a:r>
              <a:rPr lang="el-GR" altLang="en-US" sz="3600" b="1" dirty="0" smtClean="0">
                <a:solidFill>
                  <a:srgbClr val="002060"/>
                </a:solidFill>
              </a:rPr>
              <a:t>χολολιθίαση.</a:t>
            </a:r>
            <a:br>
              <a:rPr lang="el-GR" altLang="en-US" sz="3600" b="1" dirty="0" smtClean="0">
                <a:solidFill>
                  <a:srgbClr val="002060"/>
                </a:solidFill>
              </a:rPr>
            </a:br>
            <a:r>
              <a:rPr lang="el-GR" altLang="en-US" sz="3600" b="1" dirty="0" smtClean="0">
                <a:solidFill>
                  <a:srgbClr val="002060"/>
                </a:solidFill>
              </a:rPr>
              <a:t>Μακροσκοπική </a:t>
            </a:r>
            <a:r>
              <a:rPr lang="el-GR" altLang="en-US" sz="3600" b="1" dirty="0">
                <a:solidFill>
                  <a:srgbClr val="002060"/>
                </a:solidFill>
              </a:rPr>
              <a:t>εικόνα, </a:t>
            </a:r>
            <a:r>
              <a:rPr lang="el-GR" altLang="en-US" sz="3600" b="1" dirty="0" smtClean="0">
                <a:solidFill>
                  <a:srgbClr val="002060"/>
                </a:solidFill>
              </a:rPr>
              <a:t/>
            </a:r>
            <a:br>
              <a:rPr lang="el-GR" altLang="en-US" sz="3600" b="1" dirty="0" smtClean="0">
                <a:solidFill>
                  <a:srgbClr val="002060"/>
                </a:solidFill>
              </a:rPr>
            </a:br>
            <a:r>
              <a:rPr lang="el-GR" altLang="en-US" sz="3600" b="1" dirty="0" smtClean="0">
                <a:solidFill>
                  <a:srgbClr val="002060"/>
                </a:solidFill>
              </a:rPr>
              <a:t>διανοιγμένη </a:t>
            </a:r>
            <a:r>
              <a:rPr lang="el-GR" altLang="en-US" sz="3600" b="1" dirty="0">
                <a:solidFill>
                  <a:srgbClr val="002060"/>
                </a:solidFill>
              </a:rPr>
              <a:t>χοληδόχος κύστη.</a:t>
            </a:r>
            <a:r>
              <a:rPr lang="en-US" sz="3600" b="1" dirty="0">
                <a:solidFill>
                  <a:srgbClr val="002060"/>
                </a:solidFill>
              </a:rPr>
              <a:t> </a:t>
            </a:r>
            <a:r>
              <a:rPr lang="el-GR" sz="3600" b="1" dirty="0" smtClean="0">
                <a:solidFill>
                  <a:srgbClr val="002060"/>
                </a:solidFill>
              </a:rPr>
              <a:t/>
            </a:r>
            <a:br>
              <a:rPr lang="el-GR" sz="3600" b="1" dirty="0" smtClean="0">
                <a:solidFill>
                  <a:srgbClr val="002060"/>
                </a:solidFill>
              </a:rPr>
            </a:br>
            <a:r>
              <a:rPr lang="el-GR" sz="3600" b="1" dirty="0" smtClean="0">
                <a:solidFill>
                  <a:srgbClr val="002060"/>
                </a:solidFill>
              </a:rPr>
              <a:t/>
            </a:r>
            <a:br>
              <a:rPr lang="el-GR" sz="3600" b="1" dirty="0" smtClean="0">
                <a:solidFill>
                  <a:srgbClr val="002060"/>
                </a:solidFill>
              </a:rPr>
            </a:br>
            <a:r>
              <a:rPr lang="en-US" sz="3600" b="1" dirty="0">
                <a:solidFill>
                  <a:srgbClr val="002060"/>
                </a:solidFill>
              </a:rPr>
              <a:t/>
            </a:r>
            <a:br>
              <a:rPr lang="en-US" sz="3600" b="1" dirty="0">
                <a:solidFill>
                  <a:srgbClr val="002060"/>
                </a:solidFill>
              </a:rPr>
            </a:br>
            <a:r>
              <a:rPr lang="el-GR" altLang="en-US" sz="3600" b="1" dirty="0">
                <a:solidFill>
                  <a:srgbClr val="002060"/>
                </a:solidFill>
              </a:rPr>
              <a:t>Σε αυτή την περίπτωση, η χολολιθίαση έχει οδηγήσει σε χρόνια φλεγμονή της χοληδόχου με επακόλουθη </a:t>
            </a:r>
            <a:r>
              <a:rPr lang="el-GR" altLang="en-US" sz="3600" b="1" i="1" dirty="0" err="1">
                <a:solidFill>
                  <a:srgbClr val="002060"/>
                </a:solidFill>
              </a:rPr>
              <a:t>ίνωση</a:t>
            </a:r>
            <a:r>
              <a:rPr lang="el-GR" altLang="en-US" sz="3600" b="1" dirty="0">
                <a:solidFill>
                  <a:srgbClr val="002060"/>
                </a:solidFill>
              </a:rPr>
              <a:t> του </a:t>
            </a:r>
            <a:r>
              <a:rPr lang="el-GR" altLang="en-US" sz="3600" b="1" dirty="0" smtClean="0">
                <a:solidFill>
                  <a:srgbClr val="002060"/>
                </a:solidFill>
              </a:rPr>
              <a:t>τοιχώματος, </a:t>
            </a:r>
            <a:r>
              <a:rPr lang="el-GR" altLang="en-US" sz="3600" b="1" dirty="0">
                <a:solidFill>
                  <a:srgbClr val="002060"/>
                </a:solidFill>
              </a:rPr>
              <a:t>όπως διαφαίνεται από την </a:t>
            </a:r>
            <a:r>
              <a:rPr lang="el-GR" altLang="en-US" sz="3600" b="1" i="1" dirty="0">
                <a:solidFill>
                  <a:srgbClr val="002060"/>
                </a:solidFill>
              </a:rPr>
              <a:t>πάχυνση και σκλήρυνση </a:t>
            </a:r>
            <a:r>
              <a:rPr lang="el-GR" altLang="en-US" sz="3600" b="1" dirty="0">
                <a:solidFill>
                  <a:srgbClr val="002060"/>
                </a:solidFill>
              </a:rPr>
              <a:t>του </a:t>
            </a:r>
            <a:r>
              <a:rPr lang="el-GR" altLang="en-US" sz="3600" b="1" dirty="0" smtClean="0">
                <a:solidFill>
                  <a:srgbClr val="002060"/>
                </a:solidFill>
              </a:rPr>
              <a:t>τοιχώματός της .</a:t>
            </a:r>
            <a:r>
              <a:rPr lang="en-US" sz="3600" b="1" dirty="0" smtClean="0">
                <a:solidFill>
                  <a:srgbClr val="002060"/>
                </a:solidFill>
              </a:rPr>
              <a:t> </a:t>
            </a:r>
            <a:r>
              <a:rPr lang="en-US" sz="3600" dirty="0">
                <a:solidFill>
                  <a:srgbClr val="002060"/>
                </a:solidFill>
              </a:rPr>
              <a:t/>
            </a:r>
            <a:br>
              <a:rPr lang="en-US" sz="3600" dirty="0">
                <a:solidFill>
                  <a:srgbClr val="002060"/>
                </a:solidFill>
              </a:rPr>
            </a:br>
            <a:r>
              <a:rPr lang="en-US" sz="3600" dirty="0">
                <a:solidFill>
                  <a:srgbClr val="002060"/>
                </a:solidFill>
              </a:rPr>
              <a:t>	 </a:t>
            </a:r>
            <a:br>
              <a:rPr lang="en-US" sz="3600" dirty="0">
                <a:solidFill>
                  <a:srgbClr val="002060"/>
                </a:solidFill>
              </a:rPr>
            </a:br>
            <a:r>
              <a:rPr lang="en-US" sz="3600" dirty="0">
                <a:solidFill>
                  <a:srgbClr val="002060"/>
                </a:solidFill>
              </a:rPr>
              <a:t>	 </a:t>
            </a:r>
          </a:p>
        </p:txBody>
      </p:sp>
      <p:pic>
        <p:nvPicPr>
          <p:cNvPr id="4098" name="Picture 2" descr="C:\Users\Νεφέλη\Desktop\infk11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668" y="491672"/>
            <a:ext cx="3994571" cy="5909128"/>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κειμένου 2"/>
          <p:cNvSpPr txBox="1">
            <a:spLocks/>
          </p:cNvSpPr>
          <p:nvPr/>
        </p:nvSpPr>
        <p:spPr>
          <a:xfrm>
            <a:off x="7173685" y="4767943"/>
            <a:ext cx="3145971" cy="1447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smtClean="0"/>
              <a:t>Λίθοι που απομακρύνθηκαν από την κοιλότητα της χοληδόχου.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20100" y="207033"/>
            <a:ext cx="3771901" cy="6349041"/>
          </a:xfrm>
        </p:spPr>
        <p:txBody>
          <a:bodyPr>
            <a:normAutofit fontScale="95000" lnSpcReduction="10000"/>
          </a:bodyPr>
          <a:lstStyle/>
          <a:p>
            <a:r>
              <a:rPr lang="en-US" dirty="0">
                <a:solidFill>
                  <a:srgbClr val="002060"/>
                </a:solidFill>
                <a:effectLst>
                  <a:outerShdw blurRad="38100" dist="25400" dir="5400000" algn="ctr" rotWithShape="0">
                    <a:srgbClr val="6E747A">
                      <a:alpha val="43000"/>
                    </a:srgbClr>
                  </a:outerShdw>
                </a:effectLst>
              </a:rPr>
              <a:t>1 </a:t>
            </a:r>
            <a:r>
              <a:rPr lang="en-US" dirty="0" smtClean="0">
                <a:solidFill>
                  <a:srgbClr val="002060"/>
                </a:solidFill>
                <a:effectLst>
                  <a:outerShdw blurRad="38100" dist="25400" dir="5400000" algn="ctr" rotWithShape="0">
                    <a:srgbClr val="6E747A">
                      <a:alpha val="43000"/>
                    </a:srgbClr>
                  </a:outerShdw>
                </a:effectLst>
              </a:rPr>
              <a:t>– </a:t>
            </a:r>
            <a:r>
              <a:rPr lang="el-GR" dirty="0" smtClean="0">
                <a:solidFill>
                  <a:srgbClr val="002060"/>
                </a:solidFill>
                <a:effectLst>
                  <a:outerShdw blurRad="38100" dist="25400" dir="5400000" algn="ctr" rotWithShape="0">
                    <a:srgbClr val="6E747A">
                      <a:alpha val="43000"/>
                    </a:srgbClr>
                  </a:outerShdw>
                </a:effectLst>
              </a:rPr>
              <a:t>Μακροσκοπική εικόνα </a:t>
            </a:r>
            <a:r>
              <a:rPr lang="el-GR" dirty="0">
                <a:solidFill>
                  <a:srgbClr val="002060"/>
                </a:solidFill>
                <a:effectLst>
                  <a:outerShdw blurRad="38100" dist="25400" dir="5400000" algn="ctr" rotWithShape="0">
                    <a:srgbClr val="6E747A">
                      <a:alpha val="43000"/>
                    </a:srgbClr>
                  </a:outerShdw>
                </a:effectLst>
              </a:rPr>
              <a:t>π</a:t>
            </a:r>
            <a:r>
              <a:rPr lang="el-GR" altLang="en-US" dirty="0" smtClean="0">
                <a:solidFill>
                  <a:srgbClr val="002060"/>
                </a:solidFill>
                <a:effectLst>
                  <a:outerShdw blurRad="38100" dist="25400" dir="5400000" algn="ctr" rotWithShape="0">
                    <a:srgbClr val="6E747A">
                      <a:alpha val="43000"/>
                    </a:srgbClr>
                  </a:outerShdw>
                </a:effectLst>
              </a:rPr>
              <a:t>νεύμονα.</a:t>
            </a:r>
          </a:p>
          <a:p>
            <a:endParaRPr lang="el-GR" altLang="en-US" dirty="0">
              <a:solidFill>
                <a:srgbClr val="002060"/>
              </a:solidFill>
              <a:effectLst>
                <a:outerShdw blurRad="38100" dist="25400" dir="5400000" algn="ctr" rotWithShape="0">
                  <a:srgbClr val="6E747A">
                    <a:alpha val="43000"/>
                  </a:srgbClr>
                </a:outerShdw>
              </a:effectLst>
            </a:endParaRPr>
          </a:p>
          <a:p>
            <a:r>
              <a:rPr lang="el-GR" altLang="en-US" dirty="0" smtClean="0">
                <a:solidFill>
                  <a:srgbClr val="002060"/>
                </a:solidFill>
                <a:effectLst>
                  <a:outerShdw blurRad="38100" dist="25400" dir="5400000" algn="ctr" rotWithShape="0">
                    <a:srgbClr val="6E747A">
                      <a:alpha val="43000"/>
                    </a:srgbClr>
                  </a:outerShdw>
                </a:effectLst>
              </a:rPr>
              <a:t> </a:t>
            </a:r>
            <a:r>
              <a:rPr lang="el-GR" altLang="en-US" b="1" dirty="0" err="1">
                <a:solidFill>
                  <a:srgbClr val="002060"/>
                </a:solidFill>
                <a:effectLst>
                  <a:outerShdw blurRad="38100" dist="25400" dir="5400000" algn="ctr" rotWithShape="0">
                    <a:srgbClr val="6E747A">
                      <a:alpha val="43000"/>
                    </a:srgbClr>
                  </a:outerShdw>
                </a:effectLst>
              </a:rPr>
              <a:t>Ι</a:t>
            </a:r>
            <a:r>
              <a:rPr lang="el-GR" altLang="en-US" b="1" dirty="0" err="1" smtClean="0">
                <a:solidFill>
                  <a:srgbClr val="002060"/>
                </a:solidFill>
                <a:effectLst>
                  <a:outerShdw blurRad="38100" dist="25400" dir="5400000" algn="ctr" rotWithShape="0">
                    <a:srgbClr val="6E747A">
                      <a:alpha val="43000"/>
                    </a:srgbClr>
                  </a:outerShdw>
                </a:effectLst>
              </a:rPr>
              <a:t>νιδώδης</a:t>
            </a:r>
            <a:r>
              <a:rPr lang="el-GR" altLang="en-US" dirty="0" smtClean="0">
                <a:solidFill>
                  <a:srgbClr val="002060"/>
                </a:solidFill>
                <a:effectLst>
                  <a:outerShdw blurRad="38100" dist="25400" dir="5400000" algn="ctr" rotWithShape="0">
                    <a:srgbClr val="6E747A">
                      <a:alpha val="43000"/>
                    </a:srgbClr>
                  </a:outerShdw>
                </a:effectLst>
              </a:rPr>
              <a:t> φλεγμονή</a:t>
            </a:r>
            <a:r>
              <a:rPr lang="el-GR" altLang="en-US" dirty="0">
                <a:solidFill>
                  <a:srgbClr val="002060"/>
                </a:solidFill>
                <a:effectLst>
                  <a:outerShdw blurRad="38100" dist="25400" dir="5400000" algn="ctr" rotWithShape="0">
                    <a:srgbClr val="6E747A">
                      <a:alpha val="43000"/>
                    </a:srgbClr>
                  </a:outerShdw>
                </a:effectLst>
              </a:rPr>
              <a:t>-</a:t>
            </a:r>
            <a:endParaRPr lang="el-GR" altLang="en-US" dirty="0" smtClean="0">
              <a:solidFill>
                <a:srgbClr val="002060"/>
              </a:solidFill>
              <a:effectLst>
                <a:outerShdw blurRad="38100" dist="25400" dir="5400000" algn="ctr" rotWithShape="0">
                  <a:srgbClr val="6E747A">
                    <a:alpha val="43000"/>
                  </a:srgbClr>
                </a:outerShdw>
              </a:effectLst>
            </a:endParaRPr>
          </a:p>
          <a:p>
            <a:r>
              <a:rPr lang="el-GR" altLang="en-US" dirty="0" smtClean="0">
                <a:solidFill>
                  <a:srgbClr val="002060"/>
                </a:solidFill>
                <a:effectLst>
                  <a:outerShdw blurRad="38100" dist="25400" dir="5400000" algn="ctr" rotWithShape="0">
                    <a:srgbClr val="6E747A">
                      <a:alpha val="43000"/>
                    </a:srgbClr>
                  </a:outerShdw>
                </a:effectLst>
              </a:rPr>
              <a:t>Πλευρίτιδα.</a:t>
            </a:r>
          </a:p>
          <a:p>
            <a:r>
              <a:rPr lang="en-US" dirty="0">
                <a:solidFill>
                  <a:srgbClr val="002060"/>
                </a:solidFill>
                <a:effectLst>
                  <a:outerShdw blurRad="38100" dist="25400" dir="5400000" algn="ctr" rotWithShape="0">
                    <a:srgbClr val="6E747A">
                      <a:alpha val="43000"/>
                    </a:srgbClr>
                  </a:outerShdw>
                </a:effectLst>
              </a:rPr>
              <a:t>	 </a:t>
            </a:r>
          </a:p>
          <a:p>
            <a:r>
              <a:rPr lang="el-GR" altLang="en-US" dirty="0">
                <a:solidFill>
                  <a:srgbClr val="002060"/>
                </a:solidFill>
                <a:effectLst>
                  <a:outerShdw blurRad="38100" dist="25400" dir="5400000" algn="ctr" rotWithShape="0">
                    <a:srgbClr val="6E747A">
                      <a:alpha val="43000"/>
                    </a:srgbClr>
                  </a:outerShdw>
                </a:effectLst>
              </a:rPr>
              <a:t>Το </a:t>
            </a:r>
            <a:r>
              <a:rPr lang="el-GR" altLang="en-US" dirty="0" err="1" smtClean="0">
                <a:solidFill>
                  <a:srgbClr val="002060"/>
                </a:solidFill>
                <a:effectLst>
                  <a:outerShdw blurRad="38100" dist="25400" dir="5400000" algn="ctr" rotWithShape="0">
                    <a:srgbClr val="6E747A">
                      <a:alpha val="43000"/>
                    </a:srgbClr>
                  </a:outerShdw>
                </a:effectLst>
              </a:rPr>
              <a:t>λευκωπό</a:t>
            </a:r>
            <a:r>
              <a:rPr lang="el-GR" altLang="en-US" dirty="0" smtClean="0">
                <a:solidFill>
                  <a:srgbClr val="002060"/>
                </a:solidFill>
                <a:effectLst>
                  <a:outerShdw blurRad="38100" dist="25400" dir="5400000" algn="ctr" rotWithShape="0">
                    <a:srgbClr val="6E747A">
                      <a:alpha val="43000"/>
                    </a:srgbClr>
                  </a:outerShdw>
                </a:effectLst>
              </a:rPr>
              <a:t>, «τριχωτό» υλικό/εξίδρωμα  πάνω στην </a:t>
            </a:r>
            <a:r>
              <a:rPr lang="el-GR" altLang="en-US" i="1" dirty="0" err="1">
                <a:solidFill>
                  <a:srgbClr val="002060"/>
                </a:solidFill>
                <a:effectLst>
                  <a:outerShdw blurRad="38100" dist="25400" dir="5400000" algn="ctr" rotWithShape="0">
                    <a:srgbClr val="6E747A">
                      <a:alpha val="43000"/>
                    </a:srgbClr>
                  </a:outerShdw>
                </a:effectLst>
              </a:rPr>
              <a:t>υπεζωκοτική</a:t>
            </a:r>
            <a:r>
              <a:rPr lang="el-GR" altLang="en-US" i="1" dirty="0">
                <a:solidFill>
                  <a:srgbClr val="002060"/>
                </a:solidFill>
                <a:effectLst>
                  <a:outerShdw blurRad="38100" dist="25400" dir="5400000" algn="ctr" rotWithShape="0">
                    <a:srgbClr val="6E747A">
                      <a:alpha val="43000"/>
                    </a:srgbClr>
                  </a:outerShdw>
                </a:effectLst>
              </a:rPr>
              <a:t> επιφάνεια</a:t>
            </a:r>
            <a:r>
              <a:rPr lang="el-GR" altLang="en-US" dirty="0">
                <a:solidFill>
                  <a:srgbClr val="002060"/>
                </a:solidFill>
                <a:effectLst>
                  <a:outerShdw blurRad="38100" dist="25400" dir="5400000" algn="ctr" rotWithShape="0">
                    <a:srgbClr val="6E747A">
                      <a:alpha val="43000"/>
                    </a:srgbClr>
                  </a:outerShdw>
                </a:effectLst>
              </a:rPr>
              <a:t> του </a:t>
            </a:r>
            <a:r>
              <a:rPr lang="el-GR" altLang="en-US" dirty="0" smtClean="0">
                <a:solidFill>
                  <a:srgbClr val="002060"/>
                </a:solidFill>
                <a:effectLst>
                  <a:outerShdw blurRad="38100" dist="25400" dir="5400000" algn="ctr" rotWithShape="0">
                    <a:srgbClr val="6E747A">
                      <a:alpha val="43000"/>
                    </a:srgbClr>
                  </a:outerShdw>
                </a:effectLst>
              </a:rPr>
              <a:t>πνεύμονα </a:t>
            </a:r>
            <a:r>
              <a:rPr lang="el-GR" altLang="en-US" dirty="0">
                <a:solidFill>
                  <a:srgbClr val="002060"/>
                </a:solidFill>
                <a:effectLst>
                  <a:outerShdw blurRad="38100" dist="25400" dir="5400000" algn="ctr" rotWithShape="0">
                    <a:srgbClr val="6E747A">
                      <a:alpha val="43000"/>
                    </a:srgbClr>
                  </a:outerShdw>
                </a:effectLst>
              </a:rPr>
              <a:t>αφορά σε εναπόθεση </a:t>
            </a:r>
            <a:r>
              <a:rPr lang="el-GR" altLang="en-US" b="1" dirty="0" err="1" smtClean="0">
                <a:solidFill>
                  <a:srgbClr val="002060"/>
                </a:solidFill>
                <a:effectLst>
                  <a:outerShdw blurRad="38100" dist="25400" dir="5400000" algn="ctr" rotWithShape="0">
                    <a:srgbClr val="6E747A">
                      <a:alpha val="43000"/>
                    </a:srgbClr>
                  </a:outerShdw>
                </a:effectLst>
              </a:rPr>
              <a:t>ινικής</a:t>
            </a:r>
            <a:r>
              <a:rPr lang="el-GR" altLang="en-US" dirty="0" smtClean="0">
                <a:solidFill>
                  <a:srgbClr val="002060"/>
                </a:solidFill>
                <a:effectLst>
                  <a:outerShdw blurRad="38100" dist="25400" dir="5400000" algn="ctr" rotWithShape="0">
                    <a:srgbClr val="6E747A">
                      <a:alpha val="43000"/>
                    </a:srgbClr>
                  </a:outerShdw>
                </a:effectLst>
              </a:rPr>
              <a:t>, η οποία </a:t>
            </a:r>
            <a:r>
              <a:rPr lang="el-GR" altLang="en-US" dirty="0">
                <a:solidFill>
                  <a:srgbClr val="002060"/>
                </a:solidFill>
                <a:effectLst>
                  <a:outerShdw blurRad="38100" dist="25400" dir="5400000" algn="ctr" rotWithShape="0">
                    <a:srgbClr val="6E747A">
                      <a:alpha val="43000"/>
                    </a:srgbClr>
                  </a:outerShdw>
                </a:effectLst>
              </a:rPr>
              <a:t>σχηματίζεται από το </a:t>
            </a:r>
            <a:r>
              <a:rPr lang="el-GR" altLang="en-US" dirty="0" err="1" smtClean="0">
                <a:solidFill>
                  <a:srgbClr val="002060"/>
                </a:solidFill>
                <a:effectLst>
                  <a:outerShdw blurRad="38100" dist="25400" dir="5400000" algn="ctr" rotWithShape="0">
                    <a:srgbClr val="6E747A">
                      <a:alpha val="43000"/>
                    </a:srgbClr>
                  </a:outerShdw>
                </a:effectLst>
              </a:rPr>
              <a:t>ινωδογόνο</a:t>
            </a:r>
            <a:r>
              <a:rPr lang="el-GR" altLang="en-US" dirty="0" smtClean="0">
                <a:solidFill>
                  <a:srgbClr val="002060"/>
                </a:solidFill>
                <a:effectLst>
                  <a:outerShdw blurRad="38100" dist="25400" dir="5400000" algn="ctr" rotWithShape="0">
                    <a:srgbClr val="6E747A">
                      <a:alpha val="43000"/>
                    </a:srgbClr>
                  </a:outerShdw>
                </a:effectLst>
              </a:rPr>
              <a:t>, όταν αυτό διαρρέει </a:t>
            </a:r>
            <a:r>
              <a:rPr lang="el-GR" altLang="en-US" dirty="0">
                <a:solidFill>
                  <a:srgbClr val="002060"/>
                </a:solidFill>
                <a:effectLst>
                  <a:outerShdw blurRad="38100" dist="25400" dir="5400000" algn="ctr" rotWithShape="0">
                    <a:srgbClr val="6E747A">
                      <a:alpha val="43000"/>
                    </a:srgbClr>
                  </a:outerShdw>
                </a:effectLst>
              </a:rPr>
              <a:t>διαμέσου των υποκείμενων αγγείων</a:t>
            </a:r>
            <a:r>
              <a:rPr lang="el-GR" altLang="en-US" dirty="0" smtClean="0">
                <a:solidFill>
                  <a:srgbClr val="002060"/>
                </a:solidFill>
                <a:effectLst>
                  <a:outerShdw blurRad="38100" dist="25400" dir="5400000" algn="ctr" rotWithShape="0">
                    <a:srgbClr val="6E747A">
                      <a:alpha val="43000"/>
                    </a:srgbClr>
                  </a:outerShdw>
                </a:effectLst>
              </a:rPr>
              <a:t>, λόγω αυξημένης  διαπερατότητάς τους, στο πλαίσιο  </a:t>
            </a:r>
            <a:r>
              <a:rPr lang="el-GR" altLang="en-US" b="1" dirty="0">
                <a:solidFill>
                  <a:srgbClr val="002060"/>
                </a:solidFill>
                <a:effectLst>
                  <a:outerShdw blurRad="38100" dist="25400" dir="5400000" algn="ctr" rotWithShape="0">
                    <a:srgbClr val="6E747A">
                      <a:alpha val="43000"/>
                    </a:srgbClr>
                  </a:outerShdw>
                </a:effectLst>
              </a:rPr>
              <a:t>οξείας</a:t>
            </a:r>
            <a:r>
              <a:rPr lang="el-GR" altLang="en-US" dirty="0">
                <a:solidFill>
                  <a:srgbClr val="002060"/>
                </a:solidFill>
                <a:effectLst>
                  <a:outerShdw blurRad="38100" dist="25400" dir="5400000" algn="ctr" rotWithShape="0">
                    <a:srgbClr val="6E747A">
                      <a:alpha val="43000"/>
                    </a:srgbClr>
                  </a:outerShdw>
                </a:effectLst>
              </a:rPr>
              <a:t> φλεγμονώδους απόκρισης.</a:t>
            </a:r>
            <a:r>
              <a:rPr lang="el-GR" altLang="en-US" dirty="0">
                <a:solidFill>
                  <a:srgbClr val="002060"/>
                </a:solidFill>
              </a:rPr>
              <a:t> </a:t>
            </a:r>
            <a:endParaRPr lang="en-US" dirty="0">
              <a:solidFill>
                <a:srgbClr val="002060"/>
              </a:solidFill>
            </a:endParaRPr>
          </a:p>
        </p:txBody>
      </p:sp>
      <p:pic>
        <p:nvPicPr>
          <p:cNvPr id="8194" name="Picture 2" descr="C:\Users\Νεφέλη\Desktop\infk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739" y="890815"/>
            <a:ext cx="7243536" cy="5173954"/>
          </a:xfrm>
          <a:prstGeom prst="rect">
            <a:avLst/>
          </a:prstGeom>
          <a:noFill/>
          <a:extLst>
            <a:ext uri="{909E8E84-426E-40DD-AFC4-6F175D3DCCD1}">
              <a14:hiddenFill xmlns:a14="http://schemas.microsoft.com/office/drawing/2010/main">
                <a:solidFill>
                  <a:srgbClr val="FFFFFF"/>
                </a:solidFill>
              </a14:hiddenFill>
            </a:ext>
          </a:extLst>
        </p:spPr>
      </p:pic>
      <p:sp>
        <p:nvSpPr>
          <p:cNvPr id="2" name="Αριστερό βέλος 1"/>
          <p:cNvSpPr/>
          <p:nvPr/>
        </p:nvSpPr>
        <p:spPr>
          <a:xfrm rot="2577196">
            <a:off x="4076700" y="5486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742"/>
            <a:ext cx="12192000" cy="1189945"/>
          </a:xfrm>
        </p:spPr>
        <p:txBody>
          <a:bodyPr>
            <a:normAutofit fontScale="90000"/>
          </a:bodyPr>
          <a:lstStyle/>
          <a:p>
            <a:pPr algn="ctr"/>
            <a:r>
              <a:rPr lang="en-US" sz="2800" b="1" dirty="0">
                <a:solidFill>
                  <a:srgbClr val="002060"/>
                </a:solidFill>
              </a:rPr>
              <a:t>19 - </a:t>
            </a:r>
            <a:r>
              <a:rPr lang="el-GR" altLang="en-US" sz="2800" b="1" dirty="0">
                <a:solidFill>
                  <a:srgbClr val="002060"/>
                </a:solidFill>
              </a:rPr>
              <a:t>Ήπαρ, χρόνια φλεγμονή, </a:t>
            </a:r>
            <a:r>
              <a:rPr lang="el-GR" altLang="en-US" sz="2800" b="1" dirty="0" err="1">
                <a:solidFill>
                  <a:srgbClr val="002060"/>
                </a:solidFill>
              </a:rPr>
              <a:t>μετανεκρωτική</a:t>
            </a:r>
            <a:r>
              <a:rPr lang="el-GR" altLang="en-US" sz="2800" b="1" dirty="0">
                <a:solidFill>
                  <a:srgbClr val="002060"/>
                </a:solidFill>
              </a:rPr>
              <a:t> </a:t>
            </a:r>
            <a:r>
              <a:rPr lang="el-GR" altLang="en-US" sz="2800" b="1" dirty="0" smtClean="0">
                <a:solidFill>
                  <a:srgbClr val="002060"/>
                </a:solidFill>
              </a:rPr>
              <a:t>κίρρωση. </a:t>
            </a:r>
            <a:r>
              <a:rPr lang="el-GR" altLang="en-US" sz="2800" b="1" dirty="0">
                <a:solidFill>
                  <a:srgbClr val="002060"/>
                </a:solidFill>
              </a:rPr>
              <a:t>Μακροσκοπική επιφάνεια </a:t>
            </a:r>
            <a:r>
              <a:rPr lang="el-GR" altLang="en-US" sz="2800" b="1" dirty="0" smtClean="0">
                <a:solidFill>
                  <a:srgbClr val="002060"/>
                </a:solidFill>
              </a:rPr>
              <a:t>διατομής.</a:t>
            </a:r>
            <a:br>
              <a:rPr lang="el-GR" altLang="en-US" sz="2800" b="1" dirty="0" smtClean="0">
                <a:solidFill>
                  <a:srgbClr val="002060"/>
                </a:solidFill>
              </a:rPr>
            </a:br>
            <a:r>
              <a:rPr lang="el-GR" altLang="en-US" sz="2800" b="1" dirty="0" smtClean="0">
                <a:solidFill>
                  <a:srgbClr val="002060"/>
                </a:solidFill>
              </a:rPr>
              <a:t/>
            </a:r>
            <a:br>
              <a:rPr lang="el-GR" altLang="en-US" sz="2800" b="1" dirty="0" smtClean="0">
                <a:solidFill>
                  <a:srgbClr val="002060"/>
                </a:solidFill>
              </a:rPr>
            </a:br>
            <a:r>
              <a:rPr lang="el-GR" altLang="en-US" sz="2800" b="1" dirty="0">
                <a:solidFill>
                  <a:srgbClr val="002060"/>
                </a:solidFill>
              </a:rPr>
              <a:t/>
            </a:r>
            <a:br>
              <a:rPr lang="el-GR" altLang="en-US" sz="2800" b="1" dirty="0">
                <a:solidFill>
                  <a:srgbClr val="002060"/>
                </a:solidFill>
              </a:rPr>
            </a:br>
            <a:r>
              <a:rPr lang="el-GR" altLang="en-US" sz="2800" b="1" dirty="0" err="1" smtClean="0">
                <a:solidFill>
                  <a:srgbClr val="002060"/>
                </a:solidFill>
              </a:rPr>
              <a:t>Δευτεροπαθώς</a:t>
            </a:r>
            <a:r>
              <a:rPr lang="el-GR" altLang="en-US" sz="2800" b="1" dirty="0" smtClean="0">
                <a:solidFill>
                  <a:srgbClr val="002060"/>
                </a:solidFill>
              </a:rPr>
              <a:t> </a:t>
            </a:r>
            <a:r>
              <a:rPr lang="el-GR" altLang="en-US" sz="2800" b="1" dirty="0">
                <a:solidFill>
                  <a:srgbClr val="002060"/>
                </a:solidFill>
              </a:rPr>
              <a:t>σε προηγηθέν επεισόδιο σοβαρής ηπατίτιδας, </a:t>
            </a:r>
            <a:r>
              <a:rPr lang="el-GR" altLang="en-US" sz="2800" b="1" dirty="0" smtClean="0">
                <a:solidFill>
                  <a:srgbClr val="002060"/>
                </a:solidFill>
              </a:rPr>
              <a:t> </a:t>
            </a:r>
            <a:r>
              <a:rPr lang="el-GR" altLang="en-US" sz="2800" b="1" dirty="0">
                <a:solidFill>
                  <a:srgbClr val="002060"/>
                </a:solidFill>
              </a:rPr>
              <a:t>έχει αναπτυχθεί </a:t>
            </a:r>
            <a:r>
              <a:rPr lang="el-GR" altLang="en-US" sz="2800" b="1" dirty="0" err="1" smtClean="0">
                <a:solidFill>
                  <a:srgbClr val="002060"/>
                </a:solidFill>
                <a:effectLst>
                  <a:outerShdw blurRad="38100" dist="38100" dir="2700000" algn="tl">
                    <a:srgbClr val="000000">
                      <a:alpha val="43137"/>
                    </a:srgbClr>
                  </a:outerShdw>
                </a:effectLst>
              </a:rPr>
              <a:t>ίνωση</a:t>
            </a:r>
            <a:r>
              <a:rPr lang="el-GR" altLang="en-US" sz="2800" b="1" dirty="0" smtClean="0">
                <a:solidFill>
                  <a:srgbClr val="002060"/>
                </a:solidFill>
              </a:rPr>
              <a:t> </a:t>
            </a:r>
            <a:br>
              <a:rPr lang="el-GR" altLang="en-US" sz="2800" b="1" dirty="0" smtClean="0">
                <a:solidFill>
                  <a:srgbClr val="002060"/>
                </a:solidFill>
              </a:rPr>
            </a:br>
            <a:r>
              <a:rPr lang="el-GR" altLang="en-US" sz="2800" b="1" dirty="0" smtClean="0">
                <a:solidFill>
                  <a:srgbClr val="002060"/>
                </a:solidFill>
              </a:rPr>
              <a:t>στο κάτωθεν εικονιζόμενο </a:t>
            </a:r>
            <a:r>
              <a:rPr lang="el-GR" altLang="en-US" sz="2800" b="1" dirty="0">
                <a:solidFill>
                  <a:srgbClr val="002060"/>
                </a:solidFill>
              </a:rPr>
              <a:t>ήπαρ, διαταράσσοντας και αλλοιώνοντας την αρχιτεκτονική του. </a:t>
            </a:r>
            <a:r>
              <a:rPr lang="en-US" sz="2000" b="1" dirty="0"/>
              <a:t>	</a:t>
            </a:r>
            <a:r>
              <a:rPr lang="en-US" dirty="0"/>
              <a:t> </a:t>
            </a:r>
          </a:p>
        </p:txBody>
      </p:sp>
      <p:pic>
        <p:nvPicPr>
          <p:cNvPr id="5122" name="Picture 2" descr="C:\Users\Νεφέλη\Desktop\infk1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4670" y="2004785"/>
            <a:ext cx="6598558" cy="4713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2704646"/>
          </a:xfrm>
        </p:spPr>
        <p:txBody>
          <a:bodyPr>
            <a:noAutofit/>
          </a:bodyPr>
          <a:lstStyle/>
          <a:p>
            <a:pPr algn="ctr"/>
            <a:r>
              <a:rPr lang="en-US" sz="3200" b="1" dirty="0">
                <a:solidFill>
                  <a:srgbClr val="002060"/>
                </a:solidFill>
              </a:rPr>
              <a:t>20 -  </a:t>
            </a:r>
            <a:r>
              <a:rPr lang="el-GR" altLang="en-US" sz="3200" b="1" dirty="0">
                <a:solidFill>
                  <a:srgbClr val="002060"/>
                </a:solidFill>
              </a:rPr>
              <a:t>Σπλήνας, </a:t>
            </a:r>
            <a:r>
              <a:rPr lang="el-GR" altLang="en-US" sz="3200" b="1" dirty="0" err="1">
                <a:solidFill>
                  <a:srgbClr val="002060"/>
                </a:solidFill>
              </a:rPr>
              <a:t>κοκκιωματώδης</a:t>
            </a:r>
            <a:r>
              <a:rPr lang="el-GR" altLang="en-US" sz="3200" b="1" dirty="0">
                <a:solidFill>
                  <a:srgbClr val="002060"/>
                </a:solidFill>
              </a:rPr>
              <a:t> φλεγμονή, </a:t>
            </a:r>
            <a:r>
              <a:rPr lang="el-GR" altLang="en-US" sz="3200" b="1" dirty="0" err="1" smtClean="0">
                <a:solidFill>
                  <a:srgbClr val="002060"/>
                </a:solidFill>
              </a:rPr>
              <a:t>σαρκοείδωση</a:t>
            </a:r>
            <a:r>
              <a:rPr lang="el-GR" altLang="en-US" sz="3200" b="1" dirty="0" smtClean="0">
                <a:solidFill>
                  <a:srgbClr val="002060"/>
                </a:solidFill>
              </a:rPr>
              <a:t>.</a:t>
            </a:r>
            <a:br>
              <a:rPr lang="el-GR" altLang="en-US" sz="3200" b="1" dirty="0" smtClean="0">
                <a:solidFill>
                  <a:srgbClr val="002060"/>
                </a:solidFill>
              </a:rPr>
            </a:br>
            <a:r>
              <a:rPr lang="el-GR" altLang="en-US" sz="3200" b="1" dirty="0">
                <a:solidFill>
                  <a:srgbClr val="002060"/>
                </a:solidFill>
              </a:rPr>
              <a:t/>
            </a:r>
            <a:br>
              <a:rPr lang="el-GR" altLang="en-US" sz="3200" b="1" dirty="0">
                <a:solidFill>
                  <a:srgbClr val="002060"/>
                </a:solidFill>
              </a:rPr>
            </a:br>
            <a:r>
              <a:rPr lang="el-GR" altLang="en-US" sz="3200" b="1" dirty="0">
                <a:solidFill>
                  <a:srgbClr val="002060"/>
                </a:solidFill>
              </a:rPr>
              <a:t>Τα κοκκιώματα είναι διάσπαρτα </a:t>
            </a:r>
            <a:r>
              <a:rPr lang="el-GR" altLang="en-US" sz="3200" b="1" dirty="0" smtClean="0">
                <a:solidFill>
                  <a:srgbClr val="002060"/>
                </a:solidFill>
              </a:rPr>
              <a:t> σε ολόκληρο το </a:t>
            </a:r>
            <a:r>
              <a:rPr lang="el-GR" altLang="en-US" sz="3200" b="1" dirty="0">
                <a:solidFill>
                  <a:srgbClr val="002060"/>
                </a:solidFill>
              </a:rPr>
              <a:t>σπληνικό παρέγχυμα. Η </a:t>
            </a:r>
            <a:r>
              <a:rPr lang="el-GR" altLang="en-US" sz="3200" b="1" dirty="0" err="1">
                <a:solidFill>
                  <a:srgbClr val="002060"/>
                </a:solidFill>
              </a:rPr>
              <a:t>σαρκοείδωση</a:t>
            </a:r>
            <a:r>
              <a:rPr lang="el-GR" altLang="en-US" sz="3200" b="1" dirty="0">
                <a:solidFill>
                  <a:srgbClr val="002060"/>
                </a:solidFill>
              </a:rPr>
              <a:t>, μία νόσος αγνώστου αιτιολογίας, προκαλεί χαρακτηριστικά </a:t>
            </a:r>
            <a:r>
              <a:rPr lang="el-GR" altLang="en-US" sz="3200" b="1" i="1" dirty="0">
                <a:solidFill>
                  <a:srgbClr val="002060"/>
                </a:solidFill>
              </a:rPr>
              <a:t>μη</a:t>
            </a:r>
            <a:r>
              <a:rPr lang="el-GR" altLang="en-US" sz="3200" b="1" dirty="0">
                <a:solidFill>
                  <a:srgbClr val="002060"/>
                </a:solidFill>
              </a:rPr>
              <a:t> </a:t>
            </a:r>
            <a:r>
              <a:rPr lang="el-GR" altLang="en-US" sz="3200" b="1" dirty="0" err="1">
                <a:solidFill>
                  <a:srgbClr val="002060"/>
                </a:solidFill>
              </a:rPr>
              <a:t>τυροειδοποιημένα</a:t>
            </a:r>
            <a:r>
              <a:rPr lang="el-GR" altLang="en-US" sz="3200" b="1" dirty="0">
                <a:solidFill>
                  <a:srgbClr val="002060"/>
                </a:solidFill>
              </a:rPr>
              <a:t> κοκκιώματα σε πολλούς ιστούς και </a:t>
            </a:r>
            <a:r>
              <a:rPr lang="el-GR" altLang="en-US" sz="3200" b="1" dirty="0" smtClean="0">
                <a:solidFill>
                  <a:srgbClr val="002060"/>
                </a:solidFill>
              </a:rPr>
              <a:t>όργανα</a:t>
            </a:r>
            <a:br>
              <a:rPr lang="el-GR" altLang="en-US" sz="3200" b="1" dirty="0" smtClean="0">
                <a:solidFill>
                  <a:srgbClr val="002060"/>
                </a:solidFill>
              </a:rPr>
            </a:br>
            <a:r>
              <a:rPr lang="el-GR" altLang="en-US" sz="3200" b="1" dirty="0" smtClean="0">
                <a:solidFill>
                  <a:srgbClr val="002060"/>
                </a:solidFill>
              </a:rPr>
              <a:t>( </a:t>
            </a:r>
            <a:r>
              <a:rPr lang="el-GR" altLang="en-US" sz="3200" b="1" dirty="0">
                <a:solidFill>
                  <a:srgbClr val="002060"/>
                </a:solidFill>
              </a:rPr>
              <a:t>συμπεριλαμβανομένου του πνεύμονα, λεμφαδένων και </a:t>
            </a:r>
            <a:r>
              <a:rPr lang="el-GR" altLang="en-US" sz="3200" b="1" dirty="0" smtClean="0">
                <a:solidFill>
                  <a:srgbClr val="002060"/>
                </a:solidFill>
              </a:rPr>
              <a:t>του σπλήνα</a:t>
            </a:r>
            <a:r>
              <a:rPr lang="el-GR" altLang="en-US" sz="3200" b="1" dirty="0">
                <a:solidFill>
                  <a:srgbClr val="002060"/>
                </a:solidFill>
              </a:rPr>
              <a:t>)</a:t>
            </a:r>
            <a:r>
              <a:rPr lang="el-GR" altLang="en-US" sz="3200" dirty="0">
                <a:solidFill>
                  <a:srgbClr val="002060"/>
                </a:solidFill>
              </a:rPr>
              <a:t>.</a:t>
            </a:r>
            <a:endParaRPr lang="en-US" sz="3200" dirty="0">
              <a:solidFill>
                <a:srgbClr val="002060"/>
              </a:solidFill>
            </a:endParaRPr>
          </a:p>
        </p:txBody>
      </p:sp>
      <p:pic>
        <p:nvPicPr>
          <p:cNvPr id="6146" name="Picture 2" descr="C:\Users\Νεφέλη\Desktop\infk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8614" y="3160486"/>
            <a:ext cx="7263780" cy="340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00742"/>
            <a:ext cx="4449766" cy="3755523"/>
          </a:xfrm>
        </p:spPr>
        <p:txBody>
          <a:bodyPr>
            <a:normAutofit fontScale="90000"/>
          </a:bodyPr>
          <a:lstStyle/>
          <a:p>
            <a:pPr algn="ctr"/>
            <a:r>
              <a:rPr lang="en-US" sz="2000" dirty="0"/>
              <a:t> </a:t>
            </a:r>
            <a:br>
              <a:rPr lang="en-US" sz="2000" dirty="0"/>
            </a:br>
            <a:r>
              <a:rPr lang="en-US" sz="2000" dirty="0"/>
              <a:t>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b="1" dirty="0" smtClean="0">
                <a:solidFill>
                  <a:srgbClr val="002060"/>
                </a:solidFill>
                <a:effectLst>
                  <a:outerShdw blurRad="38100" dist="19050" dir="2700000" algn="tl" rotWithShape="0">
                    <a:schemeClr val="dk1">
                      <a:alpha val="40000"/>
                    </a:schemeClr>
                  </a:outerShdw>
                </a:effectLst>
                <a:sym typeface="+mn-ea"/>
              </a:rPr>
              <a:t>21</a:t>
            </a:r>
            <a:r>
              <a:rPr lang="el-GR" sz="2000" b="1" dirty="0" smtClean="0">
                <a:solidFill>
                  <a:srgbClr val="002060"/>
                </a:solidFill>
                <a:effectLst>
                  <a:outerShdw blurRad="38100" dist="19050" dir="2700000" algn="tl" rotWithShape="0">
                    <a:schemeClr val="dk1">
                      <a:alpha val="40000"/>
                    </a:schemeClr>
                  </a:outerShdw>
                </a:effectLst>
                <a:sym typeface="+mn-ea"/>
              </a:rPr>
              <a:t>-23.</a:t>
            </a:r>
            <a:r>
              <a:rPr lang="en-US" sz="2000" b="1" dirty="0" smtClean="0">
                <a:solidFill>
                  <a:srgbClr val="002060"/>
                </a:solidFill>
                <a:effectLst>
                  <a:outerShdw blurRad="38100" dist="19050" dir="2700000" algn="tl" rotWithShape="0">
                    <a:schemeClr val="dk1">
                      <a:alpha val="40000"/>
                    </a:schemeClr>
                  </a:outerShdw>
                </a:effectLst>
                <a:sym typeface="+mn-ea"/>
              </a:rPr>
              <a:t> </a:t>
            </a:r>
            <a:r>
              <a:rPr lang="el-GR" sz="2000" b="1" dirty="0">
                <a:solidFill>
                  <a:srgbClr val="002060"/>
                </a:solidFill>
                <a:effectLst>
                  <a:outerShdw blurRad="38100" dist="19050" dir="2700000" algn="tl" rotWithShape="0">
                    <a:schemeClr val="dk1">
                      <a:alpha val="40000"/>
                    </a:schemeClr>
                  </a:outerShdw>
                </a:effectLst>
                <a:sym typeface="+mn-ea"/>
              </a:rPr>
              <a:t> </a:t>
            </a:r>
            <a:r>
              <a:rPr lang="el-GR" sz="2000" b="1" dirty="0" err="1" smtClean="0">
                <a:solidFill>
                  <a:srgbClr val="002060"/>
                </a:solidFill>
                <a:effectLst>
                  <a:outerShdw blurRad="38100" dist="19050" dir="2700000" algn="tl" rotWithShape="0">
                    <a:schemeClr val="dk1">
                      <a:alpha val="40000"/>
                    </a:schemeClr>
                  </a:outerShdw>
                </a:effectLst>
                <a:sym typeface="+mn-ea"/>
              </a:rPr>
              <a:t>Σαρκοείδωση</a:t>
            </a:r>
            <a:r>
              <a:rPr lang="el-GR" sz="2000" b="1" dirty="0" smtClean="0">
                <a:solidFill>
                  <a:srgbClr val="002060"/>
                </a:solidFill>
                <a:effectLst>
                  <a:outerShdw blurRad="38100" dist="19050" dir="2700000" algn="tl" rotWithShape="0">
                    <a:schemeClr val="dk1">
                      <a:alpha val="40000"/>
                    </a:schemeClr>
                  </a:outerShdw>
                </a:effectLst>
                <a:sym typeface="+mn-ea"/>
              </a:rPr>
              <a:t> λεμφαδένα.</a:t>
            </a:r>
            <a:r>
              <a:rPr lang="en-US" sz="2000" b="1" dirty="0">
                <a:solidFill>
                  <a:srgbClr val="002060"/>
                </a:solidFill>
                <a:effectLst>
                  <a:outerShdw blurRad="38100" dist="19050" dir="2700000" algn="tl" rotWithShape="0">
                    <a:schemeClr val="dk1">
                      <a:alpha val="40000"/>
                    </a:schemeClr>
                  </a:outerShdw>
                </a:effectLst>
                <a:sym typeface="+mn-ea"/>
              </a:rPr>
              <a:t/>
            </a:r>
            <a:br>
              <a:rPr lang="en-US" sz="2000" b="1" dirty="0">
                <a:solidFill>
                  <a:srgbClr val="002060"/>
                </a:solidFill>
                <a:effectLst>
                  <a:outerShdw blurRad="38100" dist="19050" dir="2700000" algn="tl" rotWithShape="0">
                    <a:schemeClr val="dk1">
                      <a:alpha val="40000"/>
                    </a:schemeClr>
                  </a:outerShdw>
                </a:effectLst>
                <a:sym typeface="+mn-ea"/>
              </a:rPr>
            </a:br>
            <a:r>
              <a:rPr lang="el-GR" altLang="en-US" sz="2000" b="1" dirty="0">
                <a:solidFill>
                  <a:srgbClr val="002060"/>
                </a:solidFill>
                <a:effectLst>
                  <a:outerShdw blurRad="38100" dist="19050" dir="2700000" algn="tl" rotWithShape="0">
                    <a:schemeClr val="dk1">
                      <a:alpha val="40000"/>
                    </a:schemeClr>
                  </a:outerShdw>
                </a:effectLst>
                <a:sym typeface="+mn-ea"/>
              </a:rPr>
              <a:t>Τα πολλαπλά ροδόχροα οζίδια τα οποία </a:t>
            </a:r>
            <a:r>
              <a:rPr lang="el-GR" altLang="en-US" sz="2000" b="1" dirty="0" smtClean="0">
                <a:solidFill>
                  <a:srgbClr val="002060"/>
                </a:solidFill>
                <a:effectLst>
                  <a:outerShdw blurRad="38100" dist="19050" dir="2700000" algn="tl" rotWithShape="0">
                    <a:schemeClr val="dk1">
                      <a:alpha val="40000"/>
                    </a:schemeClr>
                  </a:outerShdw>
                </a:effectLst>
                <a:sym typeface="+mn-ea"/>
              </a:rPr>
              <a:t>διαταράσσουν </a:t>
            </a:r>
            <a:r>
              <a:rPr lang="el-GR" altLang="en-US" sz="2000" b="1" dirty="0">
                <a:solidFill>
                  <a:srgbClr val="002060"/>
                </a:solidFill>
                <a:effectLst>
                  <a:outerShdw blurRad="38100" dist="19050" dir="2700000" algn="tl" rotWithShape="0">
                    <a:schemeClr val="dk1">
                      <a:alpha val="40000"/>
                    </a:schemeClr>
                  </a:outerShdw>
                </a:effectLst>
                <a:sym typeface="+mn-ea"/>
              </a:rPr>
              <a:t>διάχυτα </a:t>
            </a:r>
            <a:r>
              <a:rPr lang="el-GR" altLang="en-US" sz="2000" b="1" dirty="0" smtClean="0">
                <a:solidFill>
                  <a:srgbClr val="002060"/>
                </a:solidFill>
                <a:effectLst>
                  <a:outerShdw blurRad="38100" dist="19050" dir="2700000" algn="tl" rotWithShape="0">
                    <a:schemeClr val="dk1">
                      <a:alpha val="40000"/>
                    </a:schemeClr>
                  </a:outerShdw>
                </a:effectLst>
                <a:sym typeface="+mn-ea"/>
              </a:rPr>
              <a:t>τη </a:t>
            </a:r>
            <a:r>
              <a:rPr lang="el-GR" altLang="en-US" sz="2000" b="1" dirty="0">
                <a:solidFill>
                  <a:srgbClr val="002060"/>
                </a:solidFill>
                <a:effectLst>
                  <a:outerShdw blurRad="38100" dist="19050" dir="2700000" algn="tl" rotWithShape="0">
                    <a:schemeClr val="dk1">
                      <a:alpha val="40000"/>
                    </a:schemeClr>
                  </a:outerShdw>
                </a:effectLst>
                <a:sym typeface="+mn-ea"/>
              </a:rPr>
              <a:t>φυσιολογική αρχιτεκτονική του </a:t>
            </a:r>
            <a:r>
              <a:rPr lang="el-GR" altLang="en-US" sz="2000" b="1" dirty="0" smtClean="0">
                <a:solidFill>
                  <a:srgbClr val="002060"/>
                </a:solidFill>
                <a:effectLst>
                  <a:outerShdw blurRad="38100" dist="19050" dir="2700000" algn="tl" rotWithShape="0">
                    <a:schemeClr val="dk1">
                      <a:alpha val="40000"/>
                    </a:schemeClr>
                  </a:outerShdw>
                </a:effectLst>
                <a:sym typeface="+mn-ea"/>
              </a:rPr>
              <a:t>λεμφαδένα, </a:t>
            </a:r>
            <a:r>
              <a:rPr lang="el-GR" altLang="en-US" sz="2000" b="1" dirty="0">
                <a:solidFill>
                  <a:srgbClr val="002060"/>
                </a:solidFill>
                <a:effectLst>
                  <a:outerShdw blurRad="38100" dist="19050" dir="2700000" algn="tl" rotWithShape="0">
                    <a:schemeClr val="dk1">
                      <a:alpha val="40000"/>
                    </a:schemeClr>
                  </a:outerShdw>
                </a:effectLst>
                <a:sym typeface="+mn-ea"/>
              </a:rPr>
              <a:t>αντιστοιχούν σε </a:t>
            </a:r>
            <a:r>
              <a:rPr lang="el-GR" altLang="en-US" sz="2000" b="1" spc="300" dirty="0">
                <a:solidFill>
                  <a:srgbClr val="002060"/>
                </a:solidFill>
                <a:effectLst>
                  <a:outerShdw blurRad="38100" dist="19050" dir="2700000" algn="tl" rotWithShape="0">
                    <a:schemeClr val="dk1">
                      <a:alpha val="40000"/>
                    </a:schemeClr>
                  </a:outerShdw>
                </a:effectLst>
                <a:sym typeface="+mn-ea"/>
              </a:rPr>
              <a:t>κοκκιώματα</a:t>
            </a:r>
            <a:r>
              <a:rPr lang="el-GR" altLang="en-US" sz="2000" b="1" dirty="0" smtClean="0">
                <a:solidFill>
                  <a:srgbClr val="002060"/>
                </a:solidFill>
                <a:effectLst>
                  <a:outerShdw blurRad="38100" dist="19050" dir="2700000" algn="tl" rotWithShape="0">
                    <a:schemeClr val="dk1">
                      <a:alpha val="40000"/>
                    </a:schemeClr>
                  </a:outerShdw>
                </a:effectLst>
                <a:sym typeface="+mn-ea"/>
              </a:rPr>
              <a:t>.</a:t>
            </a:r>
            <a:r>
              <a:rPr lang="el-GR" altLang="en-US" sz="2000" b="1" dirty="0">
                <a:solidFill>
                  <a:srgbClr val="002060"/>
                </a:solidFill>
              </a:rPr>
              <a:t> Τα κοκκιώματα </a:t>
            </a:r>
            <a:r>
              <a:rPr lang="el-GR" altLang="en-US" sz="2000" b="1" dirty="0" smtClean="0">
                <a:solidFill>
                  <a:srgbClr val="002060"/>
                </a:solidFill>
              </a:rPr>
              <a:t>αυτά είναι </a:t>
            </a:r>
            <a:r>
              <a:rPr lang="el-GR" altLang="en-US" sz="2000" b="1" dirty="0">
                <a:solidFill>
                  <a:srgbClr val="002060"/>
                </a:solidFill>
              </a:rPr>
              <a:t>πυκνά διατασσόμενα, συχνά </a:t>
            </a:r>
            <a:r>
              <a:rPr lang="el-GR" altLang="en-US" sz="2000" b="1" dirty="0" smtClean="0">
                <a:solidFill>
                  <a:srgbClr val="002060"/>
                </a:solidFill>
              </a:rPr>
              <a:t>δε, συνενώνονται και αναμειγνύονται </a:t>
            </a:r>
            <a:r>
              <a:rPr lang="el-GR" altLang="en-US" sz="2000" b="1" dirty="0">
                <a:solidFill>
                  <a:srgbClr val="002060"/>
                </a:solidFill>
              </a:rPr>
              <a:t>με </a:t>
            </a:r>
            <a:r>
              <a:rPr lang="el-GR" altLang="en-US" sz="2000" b="1" dirty="0" smtClean="0">
                <a:solidFill>
                  <a:srgbClr val="002060"/>
                </a:solidFill>
              </a:rPr>
              <a:t>τον </a:t>
            </a:r>
            <a:r>
              <a:rPr lang="el-GR" altLang="en-US" sz="2000" b="1" dirty="0">
                <a:solidFill>
                  <a:srgbClr val="002060"/>
                </a:solidFill>
              </a:rPr>
              <a:t>λεμφικό ιστό που τα περιβάλλει. </a:t>
            </a:r>
            <a:r>
              <a:rPr lang="el-GR" altLang="en-US" sz="2000" b="1" dirty="0" smtClean="0">
                <a:solidFill>
                  <a:srgbClr val="002060"/>
                </a:solidFill>
              </a:rPr>
              <a:t>Διάσπαρτα </a:t>
            </a:r>
            <a:r>
              <a:rPr lang="el-GR" altLang="en-US" sz="2000" b="1" dirty="0">
                <a:solidFill>
                  <a:srgbClr val="002060"/>
                </a:solidFill>
              </a:rPr>
              <a:t>πολυπύρηνα </a:t>
            </a:r>
            <a:r>
              <a:rPr lang="el-GR" altLang="en-US" sz="2000" b="1" dirty="0" err="1">
                <a:solidFill>
                  <a:srgbClr val="002060"/>
                </a:solidFill>
              </a:rPr>
              <a:t>γιγαντοκύτταρα</a:t>
            </a:r>
            <a:r>
              <a:rPr lang="el-GR" altLang="en-US" sz="2000" b="1" dirty="0">
                <a:solidFill>
                  <a:srgbClr val="002060"/>
                </a:solidFill>
              </a:rPr>
              <a:t> είναι εμφανή</a:t>
            </a:r>
            <a:r>
              <a:rPr lang="el-GR" altLang="en-US" sz="2000" b="1" dirty="0" smtClean="0">
                <a:solidFill>
                  <a:srgbClr val="002060"/>
                </a:solidFill>
              </a:rPr>
              <a:t>.</a:t>
            </a:r>
            <a:r>
              <a:rPr lang="el-GR" altLang="en-US" sz="2000" b="1" dirty="0">
                <a:solidFill>
                  <a:srgbClr val="002060"/>
                </a:solidFill>
              </a:rPr>
              <a:t> Πρόκειται για μη </a:t>
            </a:r>
            <a:r>
              <a:rPr lang="el-GR" altLang="en-US" sz="2000" b="1" dirty="0" err="1" smtClean="0">
                <a:solidFill>
                  <a:srgbClr val="002060"/>
                </a:solidFill>
              </a:rPr>
              <a:t>τυροειδοποιημένα</a:t>
            </a:r>
            <a:r>
              <a:rPr lang="el-GR" altLang="en-US" sz="2000" b="1" dirty="0" smtClean="0">
                <a:solidFill>
                  <a:srgbClr val="002060"/>
                </a:solidFill>
              </a:rPr>
              <a:t> κοκκιώματα, αποτελούμενα </a:t>
            </a:r>
            <a:r>
              <a:rPr lang="el-GR" altLang="en-US" sz="2000" b="1" dirty="0">
                <a:solidFill>
                  <a:srgbClr val="002060"/>
                </a:solidFill>
              </a:rPr>
              <a:t>από </a:t>
            </a:r>
            <a:r>
              <a:rPr lang="el-GR" altLang="en-US" sz="2000" b="1" dirty="0" err="1">
                <a:solidFill>
                  <a:srgbClr val="002060"/>
                </a:solidFill>
              </a:rPr>
              <a:t>επιθηλιοειδή</a:t>
            </a:r>
            <a:r>
              <a:rPr lang="el-GR" altLang="en-US" sz="2000" b="1" dirty="0">
                <a:solidFill>
                  <a:srgbClr val="002060"/>
                </a:solidFill>
              </a:rPr>
              <a:t> (ενεργοποιημένα) </a:t>
            </a:r>
            <a:r>
              <a:rPr lang="el-GR" altLang="en-US" sz="2000" b="1" dirty="0" err="1">
                <a:solidFill>
                  <a:srgbClr val="002060"/>
                </a:solidFill>
              </a:rPr>
              <a:t>μακροφάγα</a:t>
            </a:r>
            <a:r>
              <a:rPr lang="el-GR" altLang="en-US" sz="2000" b="1" dirty="0">
                <a:solidFill>
                  <a:srgbClr val="002060"/>
                </a:solidFill>
              </a:rPr>
              <a:t>. Ένα </a:t>
            </a:r>
            <a:r>
              <a:rPr lang="el-GR" altLang="en-US" sz="2000" b="1" dirty="0" err="1">
                <a:solidFill>
                  <a:schemeClr val="accent6">
                    <a:lumMod val="75000"/>
                  </a:schemeClr>
                </a:solidFill>
              </a:rPr>
              <a:t>γιγαντοκύτταρο</a:t>
            </a:r>
            <a:r>
              <a:rPr lang="el-GR" altLang="en-US" sz="2000" b="1" dirty="0">
                <a:solidFill>
                  <a:schemeClr val="accent6">
                    <a:lumMod val="75000"/>
                  </a:schemeClr>
                </a:solidFill>
              </a:rPr>
              <a:t> τύπου ξένου σώματος με διεσπαρμένους πυρήνες</a:t>
            </a:r>
            <a:r>
              <a:rPr lang="el-GR" altLang="en-US" sz="2000" b="1" dirty="0">
                <a:solidFill>
                  <a:srgbClr val="002060"/>
                </a:solidFill>
              </a:rPr>
              <a:t> και ένα </a:t>
            </a:r>
            <a:r>
              <a:rPr lang="el-GR" altLang="en-US" sz="2000" b="1" dirty="0" err="1">
                <a:solidFill>
                  <a:srgbClr val="FF0000"/>
                </a:solidFill>
              </a:rPr>
              <a:t>γιγαντοκύτταρο</a:t>
            </a:r>
            <a:r>
              <a:rPr lang="el-GR" altLang="en-US" sz="2000" b="1" dirty="0">
                <a:solidFill>
                  <a:srgbClr val="FF0000"/>
                </a:solidFill>
              </a:rPr>
              <a:t> τύπου </a:t>
            </a:r>
            <a:r>
              <a:rPr lang="en-US" altLang="en-US" sz="2000" b="1" dirty="0" err="1">
                <a:solidFill>
                  <a:srgbClr val="FF0000"/>
                </a:solidFill>
              </a:rPr>
              <a:t>Langhans</a:t>
            </a:r>
            <a:r>
              <a:rPr lang="en-US" altLang="en-US" sz="2000" b="1" dirty="0">
                <a:solidFill>
                  <a:srgbClr val="FF0000"/>
                </a:solidFill>
              </a:rPr>
              <a:t> </a:t>
            </a:r>
            <a:r>
              <a:rPr lang="el-GR" altLang="en-US" sz="2000" b="1" dirty="0">
                <a:solidFill>
                  <a:srgbClr val="002060"/>
                </a:solidFill>
              </a:rPr>
              <a:t>με </a:t>
            </a:r>
            <a:r>
              <a:rPr lang="el-GR" altLang="en-US" sz="2000" b="1" dirty="0" smtClean="0">
                <a:solidFill>
                  <a:srgbClr val="002060"/>
                </a:solidFill>
              </a:rPr>
              <a:t>περιφερικά διατασσόμενους πυρήνες,  </a:t>
            </a:r>
            <a:r>
              <a:rPr lang="el-GR" altLang="en-US" sz="2000" b="1" dirty="0">
                <a:solidFill>
                  <a:srgbClr val="002060"/>
                </a:solidFill>
              </a:rPr>
              <a:t>είναι ορατά. </a:t>
            </a:r>
            <a:r>
              <a:rPr lang="el-GR" altLang="en-US" sz="2000" b="1" dirty="0" smtClean="0">
                <a:solidFill>
                  <a:srgbClr val="002060"/>
                </a:solidFill>
              </a:rPr>
              <a:t>Τα </a:t>
            </a:r>
            <a:r>
              <a:rPr lang="el-GR" altLang="en-US" sz="2000" b="1" dirty="0" err="1" smtClean="0">
                <a:solidFill>
                  <a:srgbClr val="002060"/>
                </a:solidFill>
              </a:rPr>
              <a:t>γιγαντοκύτταρα</a:t>
            </a:r>
            <a:r>
              <a:rPr lang="el-GR" altLang="en-US" sz="2000" b="1" dirty="0">
                <a:solidFill>
                  <a:srgbClr val="002060"/>
                </a:solidFill>
              </a:rPr>
              <a:t> </a:t>
            </a:r>
            <a:r>
              <a:rPr lang="el-GR" altLang="en-US" sz="2000" b="1" dirty="0" smtClean="0">
                <a:solidFill>
                  <a:srgbClr val="002060"/>
                </a:solidFill>
              </a:rPr>
              <a:t>αυτά </a:t>
            </a:r>
            <a:r>
              <a:rPr lang="el-GR" altLang="en-US" sz="2000" b="1" dirty="0">
                <a:solidFill>
                  <a:srgbClr val="002060"/>
                </a:solidFill>
              </a:rPr>
              <a:t>σχηματίζονται από συγχωνευμένα </a:t>
            </a:r>
            <a:r>
              <a:rPr lang="el-GR" altLang="en-US" sz="2000" b="1" dirty="0" err="1">
                <a:solidFill>
                  <a:srgbClr val="002060"/>
                </a:solidFill>
              </a:rPr>
              <a:t>μακροφάγα</a:t>
            </a:r>
            <a:r>
              <a:rPr lang="el-GR" altLang="en-US" sz="2000" b="1" dirty="0">
                <a:solidFill>
                  <a:srgbClr val="002060"/>
                </a:solidFill>
              </a:rPr>
              <a:t>.</a:t>
            </a:r>
            <a:r>
              <a:rPr lang="en-US" sz="2000" b="1" dirty="0">
                <a:solidFill>
                  <a:srgbClr val="002060"/>
                </a:solidFill>
              </a:rPr>
              <a:t>	 </a:t>
            </a:r>
            <a:br>
              <a:rPr lang="en-US" sz="2000" b="1" dirty="0">
                <a:solidFill>
                  <a:srgbClr val="002060"/>
                </a:solidFill>
              </a:rPr>
            </a:br>
            <a:r>
              <a:rPr lang="en-US" sz="2000" dirty="0"/>
              <a:t/>
            </a:r>
            <a:br>
              <a:rPr lang="en-US" sz="2000" dirty="0"/>
            </a:br>
            <a:r>
              <a:rPr lang="en-US" sz="2000" dirty="0"/>
              <a:t>	</a:t>
            </a:r>
            <a:r>
              <a:rPr lang="en-US" sz="2000" b="1" dirty="0">
                <a:solidFill>
                  <a:schemeClr val="tx1"/>
                </a:solidFill>
                <a:effectLst>
                  <a:outerShdw blurRad="38100" dist="19050" dir="2700000" algn="tl" rotWithShape="0">
                    <a:schemeClr val="dk1">
                      <a:alpha val="40000"/>
                    </a:schemeClr>
                  </a:outerShdw>
                </a:effectLst>
              </a:rPr>
              <a:t/>
            </a:r>
            <a:br>
              <a:rPr lang="en-US" sz="2000" b="1" dirty="0">
                <a:solidFill>
                  <a:schemeClr val="tx1"/>
                </a:solidFill>
                <a:effectLst>
                  <a:outerShdw blurRad="38100" dist="19050" dir="2700000" algn="tl" rotWithShape="0">
                    <a:schemeClr val="dk1">
                      <a:alpha val="40000"/>
                    </a:schemeClr>
                  </a:outerShdw>
                </a:effectLst>
              </a:rPr>
            </a:br>
            <a:r>
              <a:rPr lang="en-US" sz="2000" dirty="0"/>
              <a:t/>
            </a:r>
            <a:br>
              <a:rPr lang="en-US" sz="2000" dirty="0"/>
            </a:br>
            <a:r>
              <a:rPr lang="en-US" sz="2000" dirty="0"/>
              <a:t/>
            </a:r>
            <a:br>
              <a:rPr lang="en-US" sz="2000" dirty="0"/>
            </a:br>
            <a:r>
              <a:rPr lang="en-US" sz="2000" dirty="0"/>
              <a:t/>
            </a:r>
            <a:br>
              <a:rPr lang="en-US" sz="2000" dirty="0"/>
            </a:br>
            <a:endParaRPr lang="en-US" sz="2000" dirty="0"/>
          </a:p>
        </p:txBody>
      </p:sp>
      <p:pic>
        <p:nvPicPr>
          <p:cNvPr id="1026" name="Picture 2" descr="C:\Users\Νεφέλη\Desktop\infk12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31573" y="4316241"/>
            <a:ext cx="2209798" cy="26560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Νεφέλη\Desktop\infk12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87270" y="1546303"/>
            <a:ext cx="5337484" cy="3812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Νεφέλη\Desktop\infk12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582277" y="1594214"/>
            <a:ext cx="5337487" cy="37166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5" name="Μελάνι 4"/>
              <p14:cNvContentPartPr/>
              <p14:nvPr/>
            </p14:nvContentPartPr>
            <p14:xfrm>
              <a:off x="9550440" y="1994040"/>
              <a:ext cx="1340280" cy="2063880"/>
            </p14:xfrm>
          </p:contentPart>
        </mc:Choice>
        <mc:Fallback xmlns="">
          <p:pic>
            <p:nvPicPr>
              <p:cNvPr id="5" name="Μελάνι 4"/>
              <p:cNvPicPr/>
              <p:nvPr/>
            </p:nvPicPr>
            <p:blipFill>
              <a:blip r:embed="rId6" cstate="print"/>
              <a:stretch>
                <a:fillRect/>
              </a:stretch>
            </p:blipFill>
            <p:spPr>
              <a:xfrm>
                <a:off x="9541080" y="1984680"/>
                <a:ext cx="1359000" cy="2082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0714"/>
            <a:ext cx="12192000" cy="329974"/>
          </a:xfrm>
        </p:spPr>
        <p:txBody>
          <a:bodyPr>
            <a:normAutofit fontScale="90000"/>
          </a:bodyPr>
          <a:lstStyle/>
          <a:p>
            <a:pPr algn="ct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3100" b="1" dirty="0">
                <a:solidFill>
                  <a:srgbClr val="002060"/>
                </a:solidFill>
              </a:rPr>
              <a:t>24 - </a:t>
            </a:r>
            <a:r>
              <a:rPr lang="el-GR" altLang="en-US" sz="3100" b="1" dirty="0">
                <a:solidFill>
                  <a:srgbClr val="002060"/>
                </a:solidFill>
              </a:rPr>
              <a:t>Πνεύμονας, </a:t>
            </a:r>
            <a:r>
              <a:rPr lang="el-GR" altLang="en-US" sz="3100" b="1" dirty="0" err="1">
                <a:solidFill>
                  <a:srgbClr val="002060"/>
                </a:solidFill>
              </a:rPr>
              <a:t>κοκκιωματώδης</a:t>
            </a:r>
            <a:r>
              <a:rPr lang="el-GR" altLang="en-US" sz="3100" b="1" dirty="0">
                <a:solidFill>
                  <a:srgbClr val="002060"/>
                </a:solidFill>
              </a:rPr>
              <a:t> φλεγμονή, </a:t>
            </a:r>
            <a:r>
              <a:rPr lang="el-GR" altLang="en-US" sz="3100" b="1" dirty="0" err="1">
                <a:solidFill>
                  <a:srgbClr val="002060"/>
                </a:solidFill>
              </a:rPr>
              <a:t>κεγχροειδής</a:t>
            </a:r>
            <a:r>
              <a:rPr lang="el-GR" altLang="en-US" sz="3100" b="1" dirty="0">
                <a:solidFill>
                  <a:srgbClr val="002060"/>
                </a:solidFill>
              </a:rPr>
              <a:t> </a:t>
            </a:r>
            <a:r>
              <a:rPr lang="el-GR" altLang="en-US" sz="3100" b="1" dirty="0" smtClean="0">
                <a:solidFill>
                  <a:srgbClr val="002060"/>
                </a:solidFill>
              </a:rPr>
              <a:t>φυματίωση.</a:t>
            </a:r>
            <a:br>
              <a:rPr lang="el-GR" altLang="en-US" sz="3100" b="1" dirty="0" smtClean="0">
                <a:solidFill>
                  <a:srgbClr val="002060"/>
                </a:solidFill>
              </a:rPr>
            </a:br>
            <a:r>
              <a:rPr lang="el-GR" altLang="en-US" sz="3100" b="1" dirty="0">
                <a:solidFill>
                  <a:srgbClr val="002060"/>
                </a:solidFill>
              </a:rPr>
              <a:t/>
            </a:r>
            <a:br>
              <a:rPr lang="el-GR" altLang="en-US" sz="3100" b="1" dirty="0">
                <a:solidFill>
                  <a:srgbClr val="002060"/>
                </a:solidFill>
              </a:rPr>
            </a:br>
            <a:r>
              <a:rPr lang="el-GR" altLang="en-US" sz="3100" b="1" dirty="0">
                <a:solidFill>
                  <a:srgbClr val="002060"/>
                </a:solidFill>
              </a:rPr>
              <a:t>Η </a:t>
            </a:r>
            <a:r>
              <a:rPr lang="el-GR" altLang="en-US" sz="3100" b="1" dirty="0" err="1">
                <a:solidFill>
                  <a:srgbClr val="002060"/>
                </a:solidFill>
              </a:rPr>
              <a:t>κεγχροειδής</a:t>
            </a:r>
            <a:r>
              <a:rPr lang="el-GR" altLang="en-US" sz="3100" b="1" dirty="0">
                <a:solidFill>
                  <a:srgbClr val="002060"/>
                </a:solidFill>
              </a:rPr>
              <a:t> φυματίωση είναι μία </a:t>
            </a:r>
            <a:r>
              <a:rPr lang="el-GR" altLang="en-US" sz="3100" b="1" dirty="0" smtClean="0">
                <a:solidFill>
                  <a:srgbClr val="002060"/>
                </a:solidFill>
              </a:rPr>
              <a:t>διασπειρόμενη </a:t>
            </a:r>
            <a:r>
              <a:rPr lang="el-GR" altLang="en-US" sz="3100" b="1" dirty="0">
                <a:solidFill>
                  <a:srgbClr val="002060"/>
                </a:solidFill>
              </a:rPr>
              <a:t>λ</a:t>
            </a:r>
            <a:r>
              <a:rPr lang="sv-SE" altLang="el-GR" sz="3100" b="1" dirty="0">
                <a:solidFill>
                  <a:srgbClr val="002060"/>
                </a:solidFill>
              </a:rPr>
              <a:t>o</a:t>
            </a:r>
            <a:r>
              <a:rPr lang="el-GR" altLang="el-GR" sz="3100" b="1" dirty="0" err="1">
                <a:solidFill>
                  <a:srgbClr val="002060"/>
                </a:solidFill>
              </a:rPr>
              <a:t>ί</a:t>
            </a:r>
            <a:r>
              <a:rPr lang="el-GR" altLang="en-US" sz="3100" b="1" dirty="0" err="1">
                <a:solidFill>
                  <a:srgbClr val="002060"/>
                </a:solidFill>
              </a:rPr>
              <a:t>μωξη</a:t>
            </a:r>
            <a:r>
              <a:rPr lang="el-GR" altLang="en-US" sz="3100" b="1" dirty="0">
                <a:solidFill>
                  <a:srgbClr val="002060"/>
                </a:solidFill>
              </a:rPr>
              <a:t> από φυματίωση</a:t>
            </a:r>
            <a:r>
              <a:rPr lang="el-GR" altLang="en-US" sz="3100" b="1" dirty="0" smtClean="0">
                <a:solidFill>
                  <a:srgbClr val="002060"/>
                </a:solidFill>
              </a:rPr>
              <a:t>.</a:t>
            </a:r>
            <a:br>
              <a:rPr lang="el-GR" altLang="en-US" sz="3100" b="1" dirty="0" smtClean="0">
                <a:solidFill>
                  <a:srgbClr val="002060"/>
                </a:solidFill>
              </a:rPr>
            </a:br>
            <a:r>
              <a:rPr lang="el-GR" altLang="en-US" sz="3100" b="1" dirty="0" smtClean="0">
                <a:solidFill>
                  <a:srgbClr val="002060"/>
                </a:solidFill>
              </a:rPr>
              <a:t>Πολυάριθμα </a:t>
            </a:r>
            <a:r>
              <a:rPr lang="el-GR" altLang="en-US" sz="3100" b="1" dirty="0">
                <a:solidFill>
                  <a:srgbClr val="002060"/>
                </a:solidFill>
              </a:rPr>
              <a:t>μικροσκοπικά </a:t>
            </a:r>
            <a:r>
              <a:rPr lang="el-GR" altLang="en-US" sz="3100" b="1" i="1" dirty="0">
                <a:solidFill>
                  <a:srgbClr val="002060"/>
                </a:solidFill>
                <a:effectLst>
                  <a:outerShdw blurRad="38100" dist="38100" dir="2700000" algn="tl">
                    <a:srgbClr val="000000">
                      <a:alpha val="43137"/>
                    </a:srgbClr>
                  </a:outerShdw>
                </a:effectLst>
              </a:rPr>
              <a:t>λευκό</a:t>
            </a:r>
            <a:r>
              <a:rPr lang="el-GR" altLang="en-US" sz="3100" b="1" dirty="0">
                <a:solidFill>
                  <a:srgbClr val="002060"/>
                </a:solidFill>
                <a:effectLst>
                  <a:outerShdw blurRad="38100" dist="38100" dir="2700000" algn="tl">
                    <a:srgbClr val="000000">
                      <a:alpha val="43137"/>
                    </a:srgbClr>
                  </a:outerShdw>
                </a:effectLst>
              </a:rPr>
              <a:t>φαια </a:t>
            </a:r>
            <a:r>
              <a:rPr lang="el-GR" altLang="en-US" sz="3100" b="1" dirty="0" smtClean="0">
                <a:solidFill>
                  <a:srgbClr val="002060"/>
                </a:solidFill>
                <a:effectLst>
                  <a:outerShdw blurRad="38100" dist="38100" dir="2700000" algn="tl">
                    <a:srgbClr val="000000">
                      <a:alpha val="43137"/>
                    </a:srgbClr>
                  </a:outerShdw>
                </a:effectLst>
              </a:rPr>
              <a:t>οζίδια </a:t>
            </a:r>
            <a:r>
              <a:rPr lang="el-GR" altLang="en-US" sz="3100" b="1" dirty="0" smtClean="0">
                <a:solidFill>
                  <a:srgbClr val="002060"/>
                </a:solidFill>
              </a:rPr>
              <a:t>(</a:t>
            </a:r>
            <a:r>
              <a:rPr lang="el-GR" altLang="en-US" sz="3100" b="1" dirty="0">
                <a:solidFill>
                  <a:srgbClr val="002060"/>
                </a:solidFill>
              </a:rPr>
              <a:t>κοκκιώματα) </a:t>
            </a:r>
            <a:r>
              <a:rPr lang="el-GR" altLang="en-US" sz="3100" b="1" dirty="0" smtClean="0">
                <a:solidFill>
                  <a:srgbClr val="002060"/>
                </a:solidFill>
              </a:rPr>
              <a:t>είναι </a:t>
            </a:r>
            <a:r>
              <a:rPr lang="el-GR" altLang="en-US" sz="3100" b="1" dirty="0">
                <a:solidFill>
                  <a:srgbClr val="002060"/>
                </a:solidFill>
              </a:rPr>
              <a:t>ορατά</a:t>
            </a:r>
            <a:r>
              <a:rPr lang="en-US" sz="3100" b="1" dirty="0">
                <a:solidFill>
                  <a:srgbClr val="002060"/>
                </a:solidFill>
              </a:rPr>
              <a:t>.</a:t>
            </a:r>
            <a:r>
              <a:rPr lang="en-US" sz="3100" dirty="0">
                <a:solidFill>
                  <a:srgbClr val="002060"/>
                </a:solidFill>
              </a:rPr>
              <a:t>	 </a:t>
            </a:r>
            <a:br>
              <a:rPr lang="en-US" sz="3100" dirty="0">
                <a:solidFill>
                  <a:srgbClr val="002060"/>
                </a:solidFill>
              </a:rPr>
            </a:br>
            <a:r>
              <a:rPr lang="en-US" sz="3100" dirty="0">
                <a:solidFill>
                  <a:srgbClr val="002060"/>
                </a:solidFill>
              </a:rPr>
              <a:t>	 	 </a:t>
            </a:r>
            <a:br>
              <a:rPr lang="en-US" sz="3100" dirty="0">
                <a:solidFill>
                  <a:srgbClr val="002060"/>
                </a:solidFill>
              </a:rPr>
            </a:br>
            <a:r>
              <a:rPr lang="en-US" sz="3100" dirty="0">
                <a:solidFill>
                  <a:srgbClr val="002060"/>
                </a:solidFill>
              </a:rPr>
              <a:t/>
            </a:r>
            <a:br>
              <a:rPr lang="en-US" sz="3100" dirty="0">
                <a:solidFill>
                  <a:srgbClr val="002060"/>
                </a:solidFill>
              </a:rPr>
            </a:br>
            <a:r>
              <a:rPr lang="en-US" sz="3100" dirty="0">
                <a:solidFill>
                  <a:srgbClr val="002060"/>
                </a:solidFill>
              </a:rPr>
              <a:t/>
            </a:r>
            <a:br>
              <a:rPr lang="en-US" sz="3100" dirty="0">
                <a:solidFill>
                  <a:srgbClr val="002060"/>
                </a:solidFill>
              </a:rPr>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pic>
        <p:nvPicPr>
          <p:cNvPr id="2050" name="Picture 2" descr="C:\Users\Νεφέλη\Desktop\infk12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184" y="2111829"/>
            <a:ext cx="7732059" cy="45066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108198"/>
          </a:xfrm>
        </p:spPr>
        <p:txBody>
          <a:bodyPr>
            <a:noAutofit/>
          </a:bodyPr>
          <a:lstStyle/>
          <a:p>
            <a:pPr algn="ctr"/>
            <a:r>
              <a:rPr lang="en-US" sz="2800" b="1" dirty="0">
                <a:solidFill>
                  <a:srgbClr val="002060"/>
                </a:solidFill>
              </a:rPr>
              <a:t>25 - </a:t>
            </a:r>
            <a:r>
              <a:rPr lang="el-GR" altLang="en-US" sz="2800" b="1" dirty="0" smtClean="0">
                <a:solidFill>
                  <a:srgbClr val="002060"/>
                </a:solidFill>
              </a:rPr>
              <a:t>Σπλήνας, </a:t>
            </a:r>
            <a:r>
              <a:rPr lang="el-GR" altLang="en-US" sz="2800" b="1" dirty="0" err="1">
                <a:solidFill>
                  <a:srgbClr val="002060"/>
                </a:solidFill>
              </a:rPr>
              <a:t>κοκκιωματώδης</a:t>
            </a:r>
            <a:r>
              <a:rPr lang="el-GR" altLang="en-US" sz="2800" b="1" dirty="0">
                <a:solidFill>
                  <a:srgbClr val="002060"/>
                </a:solidFill>
              </a:rPr>
              <a:t> φλεγμονή, </a:t>
            </a:r>
            <a:r>
              <a:rPr lang="el-GR" altLang="en-US" sz="2800" b="1" dirty="0" err="1">
                <a:solidFill>
                  <a:srgbClr val="002060"/>
                </a:solidFill>
              </a:rPr>
              <a:t>κεγχροειδής</a:t>
            </a:r>
            <a:r>
              <a:rPr lang="el-GR" altLang="en-US" sz="2800" b="1" dirty="0">
                <a:solidFill>
                  <a:srgbClr val="002060"/>
                </a:solidFill>
              </a:rPr>
              <a:t> </a:t>
            </a:r>
            <a:r>
              <a:rPr lang="el-GR" altLang="en-US" sz="2800" b="1" dirty="0" smtClean="0">
                <a:solidFill>
                  <a:srgbClr val="002060"/>
                </a:solidFill>
              </a:rPr>
              <a:t>φυματίωση.</a:t>
            </a:r>
            <a:r>
              <a:rPr lang="el-GR" altLang="en-US" sz="2800" b="1" dirty="0">
                <a:solidFill>
                  <a:srgbClr val="002060"/>
                </a:solidFill>
              </a:rPr>
              <a:t/>
            </a:r>
            <a:br>
              <a:rPr lang="el-GR" altLang="en-US" sz="2800" b="1" dirty="0">
                <a:solidFill>
                  <a:srgbClr val="002060"/>
                </a:solidFill>
              </a:rPr>
            </a:br>
            <a:r>
              <a:rPr lang="el-GR" altLang="en-US" sz="2800" b="1" dirty="0">
                <a:solidFill>
                  <a:srgbClr val="002060"/>
                </a:solidFill>
              </a:rPr>
              <a:t>Όπως και στην προηγούμενη εικόνα του πνεύμονα, ο παρακάτω σπλήνας περιέχει πολυάριθμες μικρές εστίες </a:t>
            </a:r>
            <a:r>
              <a:rPr lang="el-GR" altLang="en-US" sz="2800" b="1" dirty="0" err="1">
                <a:solidFill>
                  <a:srgbClr val="002060"/>
                </a:solidFill>
              </a:rPr>
              <a:t>κοκκιωματώδους</a:t>
            </a:r>
            <a:r>
              <a:rPr lang="el-GR" altLang="en-US" sz="2800" b="1" dirty="0">
                <a:solidFill>
                  <a:srgbClr val="002060"/>
                </a:solidFill>
              </a:rPr>
              <a:t> φλεγμονής. Σημειώνεται ότι </a:t>
            </a:r>
            <a:r>
              <a:rPr lang="el-GR" altLang="en-US" sz="2800" b="1" dirty="0" smtClean="0">
                <a:solidFill>
                  <a:srgbClr val="002060"/>
                </a:solidFill>
              </a:rPr>
              <a:t/>
            </a:r>
            <a:br>
              <a:rPr lang="el-GR" altLang="en-US" sz="2800" b="1" dirty="0" smtClean="0">
                <a:solidFill>
                  <a:srgbClr val="002060"/>
                </a:solidFill>
              </a:rPr>
            </a:br>
            <a:r>
              <a:rPr lang="el-GR" altLang="en-US" sz="2800" b="1" dirty="0" smtClean="0">
                <a:solidFill>
                  <a:srgbClr val="002060"/>
                </a:solidFill>
              </a:rPr>
              <a:t>ο εδώ εικονιζόμενος σπλήνας </a:t>
            </a:r>
            <a:r>
              <a:rPr lang="el-GR" altLang="en-US" sz="2800" b="1" dirty="0">
                <a:solidFill>
                  <a:srgbClr val="002060"/>
                </a:solidFill>
              </a:rPr>
              <a:t>έχει παρόμοια </a:t>
            </a:r>
            <a:r>
              <a:rPr lang="el-GR" altLang="en-US" sz="2800" b="1" dirty="0" smtClean="0">
                <a:solidFill>
                  <a:srgbClr val="002060"/>
                </a:solidFill>
              </a:rPr>
              <a:t>μακροσκοπική εμφάνιση </a:t>
            </a:r>
            <a:r>
              <a:rPr lang="el-GR" altLang="en-US" sz="2800" b="1" dirty="0">
                <a:solidFill>
                  <a:srgbClr val="002060"/>
                </a:solidFill>
              </a:rPr>
              <a:t>με </a:t>
            </a:r>
            <a:r>
              <a:rPr lang="el-GR" altLang="en-US" sz="2800" b="1" dirty="0" smtClean="0">
                <a:solidFill>
                  <a:srgbClr val="002060"/>
                </a:solidFill>
              </a:rPr>
              <a:t>τον προηγούμενο σπλήνα που είχε προσβληθεί από </a:t>
            </a:r>
            <a:r>
              <a:rPr lang="el-GR" altLang="en-US" sz="2800" b="1" dirty="0" err="1" smtClean="0">
                <a:solidFill>
                  <a:srgbClr val="002060"/>
                </a:solidFill>
              </a:rPr>
              <a:t>σαρκοείδωση</a:t>
            </a:r>
            <a:r>
              <a:rPr lang="el-GR" altLang="en-US" sz="2800" b="1" dirty="0" smtClean="0">
                <a:solidFill>
                  <a:srgbClr val="002060"/>
                </a:solidFill>
              </a:rPr>
              <a:t>.</a:t>
            </a:r>
            <a:r>
              <a:rPr lang="en-US" sz="2800" b="1" dirty="0">
                <a:solidFill>
                  <a:srgbClr val="002060"/>
                </a:solidFill>
              </a:rPr>
              <a:t>	 </a:t>
            </a:r>
          </a:p>
        </p:txBody>
      </p:sp>
      <p:pic>
        <p:nvPicPr>
          <p:cNvPr id="3074" name="Picture 2" descr="C:\Users\Νεφέλη\Desktop\infk12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3714" y="2108198"/>
            <a:ext cx="6994700" cy="4518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7317014" cy="2939142"/>
          </a:xfrm>
        </p:spPr>
        <p:txBody>
          <a:bodyPr>
            <a:normAutofit fontScale="90000"/>
          </a:bodyPr>
          <a:lstStyle/>
          <a:p>
            <a:pPr algn="ctr"/>
            <a:r>
              <a:rPr lang="en-US" sz="2200" b="1" dirty="0">
                <a:solidFill>
                  <a:srgbClr val="002060"/>
                </a:solidFill>
              </a:rPr>
              <a:t>26 </a:t>
            </a:r>
            <a:r>
              <a:rPr lang="en-US" sz="2200" b="1" dirty="0" smtClean="0">
                <a:solidFill>
                  <a:srgbClr val="002060"/>
                </a:solidFill>
              </a:rPr>
              <a:t>-</a:t>
            </a:r>
            <a:r>
              <a:rPr lang="el-GR" sz="2200" b="1" dirty="0" smtClean="0">
                <a:solidFill>
                  <a:srgbClr val="002060"/>
                </a:solidFill>
              </a:rPr>
              <a:t>27. </a:t>
            </a:r>
            <a:r>
              <a:rPr lang="en-US" sz="2200" b="1" dirty="0" smtClean="0">
                <a:solidFill>
                  <a:srgbClr val="002060"/>
                </a:solidFill>
              </a:rPr>
              <a:t> </a:t>
            </a:r>
            <a:r>
              <a:rPr lang="el-GR" altLang="en-US" sz="2200" b="1" dirty="0">
                <a:solidFill>
                  <a:srgbClr val="002060"/>
                </a:solidFill>
              </a:rPr>
              <a:t>Ήπαρ, </a:t>
            </a:r>
            <a:r>
              <a:rPr lang="el-GR" altLang="en-US" sz="2200" b="1" dirty="0" err="1">
                <a:solidFill>
                  <a:srgbClr val="002060"/>
                </a:solidFill>
              </a:rPr>
              <a:t>κεγχροειδής</a:t>
            </a:r>
            <a:r>
              <a:rPr lang="el-GR" altLang="en-US" sz="2200" b="1" dirty="0">
                <a:solidFill>
                  <a:srgbClr val="002060"/>
                </a:solidFill>
              </a:rPr>
              <a:t> </a:t>
            </a:r>
            <a:r>
              <a:rPr lang="el-GR" altLang="en-US" sz="2200" b="1" dirty="0" smtClean="0">
                <a:solidFill>
                  <a:srgbClr val="002060"/>
                </a:solidFill>
              </a:rPr>
              <a:t>φυματίωση.</a:t>
            </a:r>
            <a:br>
              <a:rPr lang="el-GR" altLang="en-US" sz="2200" b="1" dirty="0" smtClean="0">
                <a:solidFill>
                  <a:srgbClr val="002060"/>
                </a:solidFill>
              </a:rPr>
            </a:br>
            <a:r>
              <a:rPr lang="el-GR" altLang="en-US" sz="2200" b="1" dirty="0" smtClean="0">
                <a:solidFill>
                  <a:srgbClr val="002060"/>
                </a:solidFill>
              </a:rPr>
              <a:t> </a:t>
            </a:r>
            <a:r>
              <a:rPr lang="el-GR" altLang="en-US" sz="2200" b="1" dirty="0">
                <a:solidFill>
                  <a:srgbClr val="002060"/>
                </a:solidFill>
              </a:rPr>
              <a:t/>
            </a:r>
            <a:br>
              <a:rPr lang="el-GR" altLang="en-US" sz="2200" b="1" dirty="0">
                <a:solidFill>
                  <a:srgbClr val="002060"/>
                </a:solidFill>
              </a:rPr>
            </a:br>
            <a:r>
              <a:rPr lang="el-GR" altLang="en-US" sz="2200" b="1" dirty="0">
                <a:solidFill>
                  <a:srgbClr val="002060"/>
                </a:solidFill>
              </a:rPr>
              <a:t>Δύο κοκκιώματα είναι εμφανή. </a:t>
            </a:r>
            <a:r>
              <a:rPr lang="el-GR" altLang="en-US" sz="2200" b="1" dirty="0" smtClean="0">
                <a:solidFill>
                  <a:srgbClr val="002060"/>
                </a:solidFill>
              </a:rPr>
              <a:t>Σημειώστε </a:t>
            </a:r>
            <a:r>
              <a:rPr lang="el-GR" altLang="en-US" sz="2200" b="1" dirty="0">
                <a:solidFill>
                  <a:srgbClr val="002060"/>
                </a:solidFill>
              </a:rPr>
              <a:t>ότι έχουν εστιακά αντικαταστήσει τον φυσιολογικό ηπατικό ιστό</a:t>
            </a:r>
            <a:r>
              <a:rPr lang="el-GR" altLang="en-US" sz="2200" b="1" dirty="0" smtClean="0">
                <a:solidFill>
                  <a:srgbClr val="002060"/>
                </a:solidFill>
              </a:rPr>
              <a:t>.</a:t>
            </a:r>
            <a:r>
              <a:rPr lang="el-GR" altLang="en-US" sz="2200" b="1" dirty="0">
                <a:sym typeface="+mn-ea"/>
              </a:rPr>
              <a:t> </a:t>
            </a:r>
            <a:r>
              <a:rPr lang="el-GR" altLang="en-US" sz="2200" b="1" dirty="0">
                <a:solidFill>
                  <a:srgbClr val="002060"/>
                </a:solidFill>
                <a:sym typeface="+mn-ea"/>
              </a:rPr>
              <a:t>Το κοκκίωμα αποτελείται από </a:t>
            </a:r>
            <a:r>
              <a:rPr lang="el-GR" altLang="en-US" sz="2200" b="1" dirty="0" err="1">
                <a:solidFill>
                  <a:srgbClr val="002060"/>
                </a:solidFill>
                <a:sym typeface="+mn-ea"/>
              </a:rPr>
              <a:t>επιθηλιοειδή</a:t>
            </a:r>
            <a:r>
              <a:rPr lang="el-GR" altLang="en-US" sz="2200" b="1" dirty="0">
                <a:solidFill>
                  <a:srgbClr val="002060"/>
                </a:solidFill>
                <a:sym typeface="+mn-ea"/>
              </a:rPr>
              <a:t> </a:t>
            </a:r>
            <a:r>
              <a:rPr lang="el-GR" altLang="en-US" sz="2200" b="1" dirty="0" err="1">
                <a:solidFill>
                  <a:srgbClr val="002060"/>
                </a:solidFill>
                <a:sym typeface="+mn-ea"/>
              </a:rPr>
              <a:t>μακροφάγα</a:t>
            </a:r>
            <a:r>
              <a:rPr lang="el-GR" altLang="en-US" sz="2200" b="1" dirty="0">
                <a:solidFill>
                  <a:srgbClr val="002060"/>
                </a:solidFill>
                <a:sym typeface="+mn-ea"/>
              </a:rPr>
              <a:t> και πολυπύρηνα </a:t>
            </a:r>
            <a:r>
              <a:rPr lang="el-GR" altLang="en-US" sz="2200" b="1" dirty="0" err="1">
                <a:solidFill>
                  <a:srgbClr val="002060"/>
                </a:solidFill>
                <a:sym typeface="+mn-ea"/>
              </a:rPr>
              <a:t>γιγαντοκύτταρα</a:t>
            </a:r>
            <a:r>
              <a:rPr lang="el-GR" altLang="en-US" sz="2200" b="1" dirty="0">
                <a:solidFill>
                  <a:srgbClr val="002060"/>
                </a:solidFill>
                <a:sym typeface="+mn-ea"/>
              </a:rPr>
              <a:t>. Λεμφοκύτταρα είναι επίσης διάσπαρτα</a:t>
            </a:r>
            <a:r>
              <a:rPr lang="sv-SE" altLang="en-US" sz="2200" b="1" dirty="0">
                <a:solidFill>
                  <a:srgbClr val="002060"/>
                </a:solidFill>
                <a:sym typeface="+mn-ea"/>
              </a:rPr>
              <a:t> </a:t>
            </a:r>
            <a:r>
              <a:rPr lang="el-GR" altLang="en-US" sz="2200" b="1" dirty="0">
                <a:solidFill>
                  <a:srgbClr val="002060"/>
                </a:solidFill>
                <a:sym typeface="+mn-ea"/>
              </a:rPr>
              <a:t>σε όλο το </a:t>
            </a:r>
            <a:r>
              <a:rPr lang="el-GR" altLang="en-US" sz="2200" b="1" dirty="0" smtClean="0">
                <a:solidFill>
                  <a:srgbClr val="002060"/>
                </a:solidFill>
                <a:sym typeface="+mn-ea"/>
              </a:rPr>
              <a:t>κοκκίωμα. </a:t>
            </a:r>
            <a:r>
              <a:rPr lang="el-GR" altLang="en-US" sz="2200" b="1" dirty="0">
                <a:solidFill>
                  <a:srgbClr val="002060"/>
                </a:solidFill>
                <a:sym typeface="+mn-ea"/>
              </a:rPr>
              <a:t>Σημειώνεται ότι τα πρώιμα κοκκιώματα στην </a:t>
            </a:r>
            <a:r>
              <a:rPr lang="el-GR" altLang="en-US" sz="2200" b="1" dirty="0" err="1">
                <a:solidFill>
                  <a:srgbClr val="002060"/>
                </a:solidFill>
                <a:sym typeface="+mn-ea"/>
              </a:rPr>
              <a:t>κεγχροειδή</a:t>
            </a:r>
            <a:r>
              <a:rPr lang="el-GR" altLang="en-US" sz="2200" b="1" dirty="0">
                <a:solidFill>
                  <a:srgbClr val="002060"/>
                </a:solidFill>
                <a:sym typeface="+mn-ea"/>
              </a:rPr>
              <a:t> φυματίωση μπορεί να </a:t>
            </a:r>
            <a:r>
              <a:rPr lang="el-GR" altLang="en-US" sz="2200" b="1" i="1" dirty="0">
                <a:solidFill>
                  <a:srgbClr val="002060"/>
                </a:solidFill>
                <a:sym typeface="+mn-ea"/>
              </a:rPr>
              <a:t>μην</a:t>
            </a:r>
            <a:r>
              <a:rPr lang="el-GR" altLang="en-US" sz="2200" b="1" dirty="0">
                <a:solidFill>
                  <a:srgbClr val="002060"/>
                </a:solidFill>
                <a:sym typeface="+mn-ea"/>
              </a:rPr>
              <a:t> έχουν αναπτύξει </a:t>
            </a:r>
            <a:r>
              <a:rPr lang="el-GR" altLang="en-US" sz="2200" b="1" i="1" dirty="0">
                <a:solidFill>
                  <a:srgbClr val="002060"/>
                </a:solidFill>
                <a:sym typeface="+mn-ea"/>
              </a:rPr>
              <a:t>ακόμα</a:t>
            </a:r>
            <a:r>
              <a:rPr lang="el-GR" altLang="en-US" sz="2200" b="1" dirty="0">
                <a:solidFill>
                  <a:srgbClr val="002060"/>
                </a:solidFill>
                <a:sym typeface="+mn-ea"/>
              </a:rPr>
              <a:t> τυροειδή νέκρωση.</a:t>
            </a:r>
            <a:r>
              <a:rPr lang="en-US" sz="2200" b="1" dirty="0">
                <a:solidFill>
                  <a:srgbClr val="002060"/>
                </a:solidFill>
                <a:sym typeface="+mn-ea"/>
              </a:rPr>
              <a:t>	</a:t>
            </a:r>
            <a:r>
              <a:rPr lang="en-US" sz="2200" b="1" dirty="0">
                <a:solidFill>
                  <a:srgbClr val="002060"/>
                </a:solidFill>
              </a:rPr>
              <a:t/>
            </a:r>
            <a:br>
              <a:rPr lang="en-US" sz="2200" b="1" dirty="0">
                <a:solidFill>
                  <a:srgbClr val="002060"/>
                </a:solidFill>
              </a:rPr>
            </a:br>
            <a:r>
              <a:rPr lang="en-US" sz="2200" b="1" dirty="0">
                <a:solidFill>
                  <a:srgbClr val="002060"/>
                </a:solidFill>
              </a:rPr>
              <a:t>	 </a:t>
            </a:r>
            <a:br>
              <a:rPr lang="en-US" sz="2200" b="1" dirty="0">
                <a:solidFill>
                  <a:srgbClr val="002060"/>
                </a:solidFill>
              </a:rPr>
            </a:br>
            <a:r>
              <a:rPr lang="en-US" sz="1400" dirty="0"/>
              <a:t>	 	 </a:t>
            </a:r>
          </a:p>
        </p:txBody>
      </p:sp>
      <p:pic>
        <p:nvPicPr>
          <p:cNvPr id="4098" name="Picture 2" descr="C:\Users\Νεφέλη\Desktop\infk12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416350" y="1203649"/>
            <a:ext cx="6304643" cy="45033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Νεφέλη\Desktop\infk12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842" y="2337578"/>
            <a:ext cx="5978071" cy="42700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Μελάνι 4"/>
              <p14:cNvContentPartPr/>
              <p14:nvPr/>
            </p14:nvContentPartPr>
            <p14:xfrm>
              <a:off x="4387680" y="5168880"/>
              <a:ext cx="699120" cy="616320"/>
            </p14:xfrm>
          </p:contentPart>
        </mc:Choice>
        <mc:Fallback xmlns="">
          <p:pic>
            <p:nvPicPr>
              <p:cNvPr id="5" name="Μελάνι 4"/>
              <p:cNvPicPr/>
              <p:nvPr/>
            </p:nvPicPr>
            <p:blipFill>
              <a:blip r:embed="rId5" cstate="print"/>
              <a:stretch>
                <a:fillRect/>
              </a:stretch>
            </p:blipFill>
            <p:spPr>
              <a:xfrm>
                <a:off x="4378320" y="5159520"/>
                <a:ext cx="71784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Μελάνι 2"/>
              <p14:cNvContentPartPr/>
              <p14:nvPr/>
            </p14:nvContentPartPr>
            <p14:xfrm>
              <a:off x="6826320" y="4863960"/>
              <a:ext cx="3937320" cy="1987920"/>
            </p14:xfrm>
          </p:contentPart>
        </mc:Choice>
        <mc:Fallback xmlns="">
          <p:pic>
            <p:nvPicPr>
              <p:cNvPr id="3" name="Μελάνι 2"/>
              <p:cNvPicPr/>
              <p:nvPr/>
            </p:nvPicPr>
            <p:blipFill>
              <a:blip r:embed="rId7" cstate="print"/>
              <a:stretch>
                <a:fillRect/>
              </a:stretch>
            </p:blipFill>
            <p:spPr>
              <a:xfrm>
                <a:off x="6816960" y="4854600"/>
                <a:ext cx="3956040" cy="200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Μελάνι 3"/>
              <p14:cNvContentPartPr/>
              <p14:nvPr/>
            </p14:nvContentPartPr>
            <p14:xfrm>
              <a:off x="7454880" y="1619280"/>
              <a:ext cx="4032720" cy="3746880"/>
            </p14:xfrm>
          </p:contentPart>
        </mc:Choice>
        <mc:Fallback xmlns="">
          <p:pic>
            <p:nvPicPr>
              <p:cNvPr id="4" name="Μελάνι 3"/>
              <p:cNvPicPr/>
              <p:nvPr/>
            </p:nvPicPr>
            <p:blipFill>
              <a:blip r:embed="rId9" cstate="print"/>
              <a:stretch>
                <a:fillRect/>
              </a:stretch>
            </p:blipFill>
            <p:spPr>
              <a:xfrm>
                <a:off x="7445520" y="1609920"/>
                <a:ext cx="4051440" cy="3765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365124"/>
            <a:ext cx="6903355" cy="6337936"/>
          </a:xfrm>
        </p:spPr>
        <p:txBody>
          <a:bodyPr>
            <a:normAutofit fontScale="90000"/>
          </a:bodyPr>
          <a:lstStyle/>
          <a:p>
            <a:pPr algn="ctr"/>
            <a:r>
              <a:rPr lang="en-US" sz="3600" b="1" dirty="0">
                <a:solidFill>
                  <a:srgbClr val="002060"/>
                </a:solidFill>
              </a:rPr>
              <a:t>28 -</a:t>
            </a:r>
            <a:r>
              <a:rPr lang="el-GR" altLang="en-US" sz="3600" b="1" dirty="0">
                <a:solidFill>
                  <a:srgbClr val="002060"/>
                </a:solidFill>
              </a:rPr>
              <a:t>Ήπαρ, </a:t>
            </a:r>
            <a:r>
              <a:rPr lang="el-GR" altLang="en-US" sz="3600" b="1" dirty="0" err="1">
                <a:solidFill>
                  <a:srgbClr val="002060"/>
                </a:solidFill>
              </a:rPr>
              <a:t>κεγχροειδής</a:t>
            </a:r>
            <a:r>
              <a:rPr lang="el-GR" altLang="en-US" sz="3600" b="1" dirty="0">
                <a:solidFill>
                  <a:srgbClr val="002060"/>
                </a:solidFill>
              </a:rPr>
              <a:t> φυματίωση με μία εστία </a:t>
            </a:r>
            <a:r>
              <a:rPr lang="el-GR" altLang="en-US" sz="3600" b="1" dirty="0" smtClean="0">
                <a:solidFill>
                  <a:srgbClr val="002060"/>
                </a:solidFill>
                <a:effectLst>
                  <a:outerShdw blurRad="38100" dist="38100" dir="2700000" algn="tl">
                    <a:srgbClr val="000000">
                      <a:alpha val="43137"/>
                    </a:srgbClr>
                  </a:outerShdw>
                </a:effectLst>
              </a:rPr>
              <a:t>τυροειδούς νέκρωσης</a:t>
            </a:r>
            <a:r>
              <a:rPr lang="el-GR" sz="3600" b="1" dirty="0" smtClean="0">
                <a:solidFill>
                  <a:srgbClr val="002060"/>
                </a:solidFill>
              </a:rPr>
              <a:t>.</a:t>
            </a:r>
            <a:br>
              <a:rPr lang="el-GR" sz="3600" b="1" dirty="0" smtClean="0">
                <a:solidFill>
                  <a:srgbClr val="002060"/>
                </a:solidFill>
              </a:rPr>
            </a:br>
            <a:r>
              <a:rPr lang="el-GR" sz="3600" b="1" dirty="0" smtClean="0">
                <a:solidFill>
                  <a:srgbClr val="002060"/>
                </a:solidFill>
              </a:rPr>
              <a:t>Μεγάλη μεγέθυνση.</a:t>
            </a:r>
            <a:br>
              <a:rPr lang="el-GR" sz="3600" b="1" dirty="0" smtClean="0">
                <a:solidFill>
                  <a:srgbClr val="002060"/>
                </a:solidFill>
              </a:rPr>
            </a:br>
            <a:r>
              <a:rPr lang="en-US" sz="3600" b="1" dirty="0">
                <a:solidFill>
                  <a:srgbClr val="002060"/>
                </a:solidFill>
              </a:rPr>
              <a:t/>
            </a:r>
            <a:br>
              <a:rPr lang="en-US" sz="3600" b="1" dirty="0">
                <a:solidFill>
                  <a:srgbClr val="002060"/>
                </a:solidFill>
              </a:rPr>
            </a:br>
            <a:r>
              <a:rPr lang="el-GR" altLang="en-US" sz="3600" b="1" dirty="0">
                <a:solidFill>
                  <a:srgbClr val="002060"/>
                </a:solidFill>
              </a:rPr>
              <a:t>Το κέντρο του κοκκιώματος είναι </a:t>
            </a:r>
            <a:r>
              <a:rPr lang="el-GR" altLang="en-US" sz="3600" b="1" dirty="0" err="1" smtClean="0">
                <a:solidFill>
                  <a:srgbClr val="002060"/>
                </a:solidFill>
              </a:rPr>
              <a:t>ροδόχροο</a:t>
            </a:r>
            <a:r>
              <a:rPr lang="el-GR" altLang="en-US" sz="3600" b="1" dirty="0" smtClean="0">
                <a:solidFill>
                  <a:srgbClr val="002060"/>
                </a:solidFill>
              </a:rPr>
              <a:t> </a:t>
            </a:r>
            <a:r>
              <a:rPr lang="el-GR" altLang="en-US" sz="3600" b="1" dirty="0">
                <a:solidFill>
                  <a:srgbClr val="002060"/>
                </a:solidFill>
              </a:rPr>
              <a:t>με </a:t>
            </a:r>
            <a:r>
              <a:rPr lang="el-GR" altLang="en-US" sz="3600" b="1" dirty="0" smtClean="0">
                <a:solidFill>
                  <a:srgbClr val="002060"/>
                </a:solidFill>
              </a:rPr>
              <a:t>μη </a:t>
            </a:r>
            <a:r>
              <a:rPr lang="el-GR" altLang="en-US" sz="3600" b="1" dirty="0">
                <a:solidFill>
                  <a:srgbClr val="002060"/>
                </a:solidFill>
              </a:rPr>
              <a:t>ορατή κυτταρική αρχιτεκτονική </a:t>
            </a:r>
            <a:r>
              <a:rPr lang="en-US" sz="3600" b="1" dirty="0">
                <a:solidFill>
                  <a:srgbClr val="002060"/>
                </a:solidFill>
              </a:rPr>
              <a:t> - </a:t>
            </a:r>
            <a:r>
              <a:rPr lang="el-GR" altLang="en-US" sz="3600" b="1" dirty="0">
                <a:solidFill>
                  <a:srgbClr val="002060"/>
                </a:solidFill>
              </a:rPr>
              <a:t>χαρακτηριστική εμφάνιση της τυροειδούς νέκρωσης</a:t>
            </a:r>
            <a:r>
              <a:rPr lang="el-GR" altLang="en-US" sz="3600" b="1" dirty="0" smtClean="0">
                <a:solidFill>
                  <a:srgbClr val="002060"/>
                </a:solidFill>
              </a:rPr>
              <a:t>. Παρόλο </a:t>
            </a:r>
            <a:r>
              <a:rPr lang="el-GR" altLang="en-US" sz="3600" b="1" dirty="0">
                <a:solidFill>
                  <a:srgbClr val="002060"/>
                </a:solidFill>
              </a:rPr>
              <a:t>που η </a:t>
            </a:r>
            <a:r>
              <a:rPr lang="el-GR" altLang="en-US" sz="3600" b="1" dirty="0" err="1">
                <a:solidFill>
                  <a:srgbClr val="002060"/>
                </a:solidFill>
              </a:rPr>
              <a:t>κοκκιωματώδης</a:t>
            </a:r>
            <a:r>
              <a:rPr lang="el-GR" altLang="en-US" sz="3600" b="1" dirty="0">
                <a:solidFill>
                  <a:srgbClr val="002060"/>
                </a:solidFill>
              </a:rPr>
              <a:t> φλεγμονή έχει πολλές αιτίες</a:t>
            </a:r>
            <a:r>
              <a:rPr lang="en-US" sz="3600" b="1" dirty="0">
                <a:solidFill>
                  <a:srgbClr val="002060"/>
                </a:solidFill>
              </a:rPr>
              <a:t>, </a:t>
            </a:r>
            <a:r>
              <a:rPr lang="el-GR" altLang="en-US" sz="3600" b="1" dirty="0">
                <a:solidFill>
                  <a:srgbClr val="002060"/>
                </a:solidFill>
              </a:rPr>
              <a:t>η </a:t>
            </a:r>
            <a:r>
              <a:rPr lang="el-GR" altLang="en-US" sz="3600" b="1" dirty="0" smtClean="0">
                <a:solidFill>
                  <a:srgbClr val="002060"/>
                </a:solidFill>
              </a:rPr>
              <a:t>συνοδός τυροειδής νέκρωση, </a:t>
            </a:r>
            <a:r>
              <a:rPr lang="el-GR" altLang="en-US" sz="3600" b="1" dirty="0">
                <a:solidFill>
                  <a:srgbClr val="002060"/>
                </a:solidFill>
              </a:rPr>
              <a:t>σχεδόν πάντα </a:t>
            </a:r>
            <a:r>
              <a:rPr lang="el-GR" altLang="en-US" sz="3600" b="1" dirty="0" smtClean="0">
                <a:solidFill>
                  <a:srgbClr val="002060"/>
                </a:solidFill>
              </a:rPr>
              <a:t>,υποδηλώνει λοιμώδες αίτιο.</a:t>
            </a:r>
            <a:r>
              <a:rPr lang="en-US" sz="3600" dirty="0">
                <a:solidFill>
                  <a:srgbClr val="002060"/>
                </a:solidFill>
              </a:rPr>
              <a:t>	 </a:t>
            </a:r>
            <a:br>
              <a:rPr lang="en-US" sz="3600" dirty="0">
                <a:solidFill>
                  <a:srgbClr val="002060"/>
                </a:solidFill>
              </a:rPr>
            </a:br>
            <a:r>
              <a:rPr lang="en-US" sz="1600" dirty="0">
                <a:solidFill>
                  <a:srgbClr val="002060"/>
                </a:solidFill>
              </a:rPr>
              <a:t>	 	 </a:t>
            </a:r>
          </a:p>
        </p:txBody>
      </p:sp>
      <p:pic>
        <p:nvPicPr>
          <p:cNvPr id="5122" name="Picture 2" descr="C:\Users\Νεφέλη\Desktop\infk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119947" y="1022894"/>
            <a:ext cx="6626860" cy="4733472"/>
          </a:xfrm>
          <a:prstGeom prst="rect">
            <a:avLst/>
          </a:prstGeom>
          <a:noFill/>
          <a:extLst>
            <a:ext uri="{909E8E84-426E-40DD-AFC4-6F175D3DCCD1}">
              <a14:hiddenFill xmlns:a14="http://schemas.microsoft.com/office/drawing/2010/main">
                <a:solidFill>
                  <a:srgbClr val="FFFFFF"/>
                </a:solidFill>
              </a14:hiddenFill>
            </a:ext>
          </a:extLst>
        </p:spPr>
      </p:pic>
      <p:sp>
        <p:nvSpPr>
          <p:cNvPr id="5" name="Αστέρι 5 ακτινών 4"/>
          <p:cNvSpPr/>
          <p:nvPr/>
        </p:nvSpPr>
        <p:spPr>
          <a:xfrm>
            <a:off x="10319658" y="903515"/>
            <a:ext cx="620485" cy="6204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9229"/>
            <a:ext cx="12192000" cy="2149656"/>
          </a:xfrm>
        </p:spPr>
        <p:txBody>
          <a:bodyPr>
            <a:noAutofit/>
          </a:bodyPr>
          <a:lstStyle/>
          <a:p>
            <a:pPr algn="ctr"/>
            <a:r>
              <a:rPr lang="en-US" sz="2800" b="1" dirty="0">
                <a:solidFill>
                  <a:srgbClr val="002060"/>
                </a:solidFill>
              </a:rPr>
              <a:t>29 - </a:t>
            </a:r>
            <a:r>
              <a:rPr lang="el-GR" altLang="en-US" sz="2800" b="1" dirty="0">
                <a:solidFill>
                  <a:srgbClr val="002060"/>
                </a:solidFill>
              </a:rPr>
              <a:t>Αντιβράχιο, χειρουργική τομή σε διαδικασία </a:t>
            </a:r>
            <a:r>
              <a:rPr lang="el-GR" altLang="en-US" sz="2800" b="1" dirty="0" smtClean="0">
                <a:solidFill>
                  <a:srgbClr val="002060"/>
                </a:solidFill>
              </a:rPr>
              <a:t>επούλωσης.</a:t>
            </a:r>
            <a:br>
              <a:rPr lang="el-GR" altLang="en-US" sz="2800" b="1" dirty="0" smtClean="0">
                <a:solidFill>
                  <a:srgbClr val="002060"/>
                </a:solidFill>
              </a:rPr>
            </a:br>
            <a:r>
              <a:rPr lang="en-US" sz="2800" b="1" dirty="0">
                <a:solidFill>
                  <a:srgbClr val="002060"/>
                </a:solidFill>
              </a:rPr>
              <a:t/>
            </a:r>
            <a:br>
              <a:rPr lang="en-US" sz="2800" b="1" dirty="0">
                <a:solidFill>
                  <a:srgbClr val="002060"/>
                </a:solidFill>
              </a:rPr>
            </a:br>
            <a:r>
              <a:rPr lang="el-GR" altLang="en-US" sz="2800" b="1" dirty="0">
                <a:solidFill>
                  <a:srgbClr val="002060"/>
                </a:solidFill>
              </a:rPr>
              <a:t>Η εικόνα αυτή δείχνει την επούλωση </a:t>
            </a:r>
            <a:r>
              <a:rPr lang="el-GR" altLang="en-US" sz="2800" b="1" dirty="0" smtClean="0">
                <a:solidFill>
                  <a:srgbClr val="002060"/>
                </a:solidFill>
              </a:rPr>
              <a:t>κατά </a:t>
            </a:r>
            <a:r>
              <a:rPr lang="el-GR" altLang="en-US" sz="2800" b="1" dirty="0">
                <a:solidFill>
                  <a:srgbClr val="002060"/>
                </a:solidFill>
                <a:effectLst>
                  <a:outerShdw blurRad="38100" dist="38100" dir="2700000" algn="tl">
                    <a:srgbClr val="000000">
                      <a:alpha val="43137"/>
                    </a:srgbClr>
                  </a:outerShdw>
                </a:effectLst>
              </a:rPr>
              <a:t>πρώτο</a:t>
            </a:r>
            <a:r>
              <a:rPr lang="el-GR" altLang="en-US" sz="2800" b="1" dirty="0">
                <a:solidFill>
                  <a:srgbClr val="002060"/>
                </a:solidFill>
              </a:rPr>
              <a:t> σκοπό, η οποία συμβαίνει σε </a:t>
            </a:r>
            <a:r>
              <a:rPr lang="el-GR" altLang="en-US" sz="2800" b="1" dirty="0" smtClean="0">
                <a:solidFill>
                  <a:srgbClr val="002060"/>
                </a:solidFill>
              </a:rPr>
              <a:t>καθαρό, </a:t>
            </a:r>
            <a:r>
              <a:rPr lang="el-GR" altLang="en-US" sz="2800" b="1" dirty="0">
                <a:solidFill>
                  <a:srgbClr val="002060"/>
                </a:solidFill>
              </a:rPr>
              <a:t>μη μολυσμένο </a:t>
            </a:r>
            <a:r>
              <a:rPr lang="el-GR" altLang="en-US" sz="2800" b="1" dirty="0" smtClean="0">
                <a:solidFill>
                  <a:srgbClr val="002060"/>
                </a:solidFill>
              </a:rPr>
              <a:t>τραύμα, με </a:t>
            </a:r>
            <a:r>
              <a:rPr lang="el-GR" altLang="en-US" sz="2800" b="1" dirty="0" err="1" smtClean="0">
                <a:solidFill>
                  <a:srgbClr val="002060"/>
                </a:solidFill>
              </a:rPr>
              <a:t>συμπλησίαση</a:t>
            </a:r>
            <a:r>
              <a:rPr lang="el-GR" altLang="en-US" sz="2800" b="1" dirty="0" smtClean="0">
                <a:solidFill>
                  <a:srgbClr val="002060"/>
                </a:solidFill>
              </a:rPr>
              <a:t> </a:t>
            </a:r>
            <a:r>
              <a:rPr lang="el-GR" altLang="en-US" sz="2800" b="1" dirty="0">
                <a:solidFill>
                  <a:srgbClr val="002060"/>
                </a:solidFill>
              </a:rPr>
              <a:t>των </a:t>
            </a:r>
            <a:r>
              <a:rPr lang="el-GR" altLang="en-US" sz="2800" b="1" dirty="0" err="1">
                <a:solidFill>
                  <a:srgbClr val="002060"/>
                </a:solidFill>
              </a:rPr>
              <a:t>χειλέων</a:t>
            </a:r>
            <a:r>
              <a:rPr lang="el-GR" altLang="en-US" sz="2800" b="1" dirty="0">
                <a:solidFill>
                  <a:srgbClr val="002060"/>
                </a:solidFill>
              </a:rPr>
              <a:t> του </a:t>
            </a:r>
            <a:r>
              <a:rPr lang="el-GR" altLang="en-US" sz="2800" b="1" dirty="0" smtClean="0">
                <a:solidFill>
                  <a:srgbClr val="002060"/>
                </a:solidFill>
              </a:rPr>
              <a:t>δέρματος.</a:t>
            </a:r>
            <a:r>
              <a:rPr lang="en-US" sz="2800" b="1" dirty="0">
                <a:solidFill>
                  <a:srgbClr val="002060"/>
                </a:solidFill>
              </a:rPr>
              <a:t>	</a:t>
            </a:r>
            <a:r>
              <a:rPr lang="en-US" sz="2800" dirty="0">
                <a:solidFill>
                  <a:srgbClr val="002060"/>
                </a:solidFill>
              </a:rPr>
              <a:t> 	 </a:t>
            </a:r>
            <a:br>
              <a:rPr lang="en-US" sz="2800" dirty="0">
                <a:solidFill>
                  <a:srgbClr val="002060"/>
                </a:solidFill>
              </a:rPr>
            </a:br>
            <a:r>
              <a:rPr lang="en-US" sz="2800" dirty="0">
                <a:solidFill>
                  <a:srgbClr val="002060"/>
                </a:solidFill>
              </a:rPr>
              <a:t>	 	 </a:t>
            </a:r>
            <a:br>
              <a:rPr lang="en-US" sz="2800" dirty="0">
                <a:solidFill>
                  <a:srgbClr val="002060"/>
                </a:solidFill>
              </a:rPr>
            </a:br>
            <a:r>
              <a:rPr lang="en-US" sz="2800" dirty="0">
                <a:solidFill>
                  <a:srgbClr val="002060"/>
                </a:solidFill>
              </a:rPr>
              <a:t/>
            </a:r>
            <a:br>
              <a:rPr lang="en-US" sz="2800" dirty="0">
                <a:solidFill>
                  <a:srgbClr val="002060"/>
                </a:solidFill>
              </a:rPr>
            </a:br>
            <a:endParaRPr lang="en-US" sz="2800" dirty="0">
              <a:solidFill>
                <a:srgbClr val="002060"/>
              </a:solidFill>
            </a:endParaRPr>
          </a:p>
        </p:txBody>
      </p:sp>
      <p:pic>
        <p:nvPicPr>
          <p:cNvPr id="6146" name="Picture 2" descr="C:\Users\Νεφέλη\Desktop\infk12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184" y="1972127"/>
            <a:ext cx="6504940" cy="4646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100"/>
            <a:ext cx="4778829" cy="5930899"/>
          </a:xfrm>
        </p:spPr>
        <p:txBody>
          <a:bodyPr>
            <a:normAutofit fontScale="90000"/>
          </a:bodyPr>
          <a:lstStyle/>
          <a:p>
            <a:pPr algn="ctr"/>
            <a:r>
              <a:rPr lang="en-US" sz="2700" b="1" dirty="0">
                <a:solidFill>
                  <a:srgbClr val="002060"/>
                </a:solidFill>
              </a:rPr>
              <a:t>30 </a:t>
            </a:r>
            <a:r>
              <a:rPr lang="en-US" sz="2700" b="1" dirty="0" smtClean="0">
                <a:solidFill>
                  <a:srgbClr val="002060"/>
                </a:solidFill>
              </a:rPr>
              <a:t>-</a:t>
            </a:r>
            <a:r>
              <a:rPr lang="el-GR" sz="2700" b="1" dirty="0" smtClean="0">
                <a:solidFill>
                  <a:srgbClr val="002060"/>
                </a:solidFill>
              </a:rPr>
              <a:t>32. </a:t>
            </a:r>
            <a:r>
              <a:rPr lang="en-US" sz="2700" b="1" dirty="0" smtClean="0">
                <a:solidFill>
                  <a:srgbClr val="002060"/>
                </a:solidFill>
              </a:rPr>
              <a:t> </a:t>
            </a:r>
            <a:r>
              <a:rPr lang="el-GR" altLang="en-US" sz="2700" b="1" dirty="0">
                <a:solidFill>
                  <a:srgbClr val="002060"/>
                </a:solidFill>
              </a:rPr>
              <a:t>Δέρμα, </a:t>
            </a:r>
            <a:r>
              <a:rPr lang="el-GR" altLang="en-US" sz="2700" b="1" dirty="0" smtClean="0">
                <a:solidFill>
                  <a:srgbClr val="002060"/>
                </a:solidFill>
              </a:rPr>
              <a:t/>
            </a:r>
            <a:br>
              <a:rPr lang="el-GR" altLang="en-US" sz="2700" b="1" dirty="0" smtClean="0">
                <a:solidFill>
                  <a:srgbClr val="002060"/>
                </a:solidFill>
              </a:rPr>
            </a:br>
            <a:r>
              <a:rPr lang="el-GR" altLang="en-US" sz="2700" b="1" dirty="0" smtClean="0">
                <a:solidFill>
                  <a:srgbClr val="002060"/>
                </a:solidFill>
              </a:rPr>
              <a:t>επούλωση </a:t>
            </a:r>
            <a:r>
              <a:rPr lang="el-GR" altLang="en-US" sz="2700" b="1" dirty="0">
                <a:solidFill>
                  <a:srgbClr val="002060"/>
                </a:solidFill>
              </a:rPr>
              <a:t>χειρουργικής </a:t>
            </a:r>
            <a:r>
              <a:rPr lang="el-GR" altLang="en-US" sz="2700" b="1" dirty="0" smtClean="0">
                <a:solidFill>
                  <a:srgbClr val="002060"/>
                </a:solidFill>
              </a:rPr>
              <a:t>τομής.</a:t>
            </a:r>
            <a:br>
              <a:rPr lang="el-GR" altLang="en-US" sz="2700" b="1" dirty="0" smtClean="0">
                <a:solidFill>
                  <a:srgbClr val="002060"/>
                </a:solidFill>
              </a:rPr>
            </a:br>
            <a:r>
              <a:rPr lang="en-US" sz="2700" dirty="0">
                <a:solidFill>
                  <a:srgbClr val="002060"/>
                </a:solidFill>
              </a:rPr>
              <a:t>	 </a:t>
            </a:r>
            <a:r>
              <a:rPr lang="el-GR" sz="2700" dirty="0" smtClean="0">
                <a:solidFill>
                  <a:srgbClr val="002060"/>
                </a:solidFill>
              </a:rPr>
              <a:t/>
            </a:r>
            <a:br>
              <a:rPr lang="el-GR" sz="2700" dirty="0" smtClean="0">
                <a:solidFill>
                  <a:srgbClr val="002060"/>
                </a:solidFill>
              </a:rPr>
            </a:br>
            <a:r>
              <a:rPr lang="el-GR" altLang="en-US" sz="2200" b="1" dirty="0">
                <a:solidFill>
                  <a:srgbClr val="002060"/>
                </a:solidFill>
              </a:rPr>
              <a:t>Τα μεγάλα τριχοειδή, το χαλαρό </a:t>
            </a:r>
            <a:r>
              <a:rPr lang="el-GR" altLang="en-US" sz="2200" b="1" dirty="0" smtClean="0">
                <a:solidFill>
                  <a:srgbClr val="002060"/>
                </a:solidFill>
              </a:rPr>
              <a:t>υπόστρωμα </a:t>
            </a:r>
            <a:r>
              <a:rPr lang="el-GR" altLang="en-US" sz="2200" b="1" dirty="0">
                <a:solidFill>
                  <a:srgbClr val="002060"/>
                </a:solidFill>
              </a:rPr>
              <a:t>και τα διάσπαρτα φλεγμονώδη κύτταρα </a:t>
            </a:r>
            <a:r>
              <a:rPr lang="el-GR" altLang="en-US" sz="2200" b="1" dirty="0" smtClean="0">
                <a:solidFill>
                  <a:srgbClr val="002060"/>
                </a:solidFill>
              </a:rPr>
              <a:t>αμέσως κάτω </a:t>
            </a:r>
            <a:r>
              <a:rPr lang="el-GR" altLang="en-US" sz="2200" b="1" dirty="0">
                <a:solidFill>
                  <a:srgbClr val="002060"/>
                </a:solidFill>
              </a:rPr>
              <a:t>από την </a:t>
            </a:r>
            <a:r>
              <a:rPr lang="el-GR" altLang="en-US" sz="2200" b="1" dirty="0" err="1" smtClean="0">
                <a:solidFill>
                  <a:srgbClr val="002060"/>
                </a:solidFill>
              </a:rPr>
              <a:t>επαναεπιθηλιοποιούμενη</a:t>
            </a:r>
            <a:r>
              <a:rPr lang="el-GR" altLang="en-US" sz="2200" b="1" dirty="0" smtClean="0">
                <a:solidFill>
                  <a:srgbClr val="002060"/>
                </a:solidFill>
              </a:rPr>
              <a:t> </a:t>
            </a:r>
            <a:r>
              <a:rPr lang="el-GR" altLang="en-US" sz="2200" b="1" dirty="0">
                <a:solidFill>
                  <a:srgbClr val="002060"/>
                </a:solidFill>
              </a:rPr>
              <a:t>περιοχή αντιπροσωπεύουν τον </a:t>
            </a:r>
            <a:r>
              <a:rPr lang="el-GR" altLang="en-US" sz="2200" b="1" dirty="0" smtClean="0">
                <a:solidFill>
                  <a:srgbClr val="002060"/>
                </a:solidFill>
              </a:rPr>
              <a:t>φλεγμονώδη κοκκιώδη </a:t>
            </a:r>
            <a:r>
              <a:rPr lang="el-GR" altLang="en-US" sz="2200" b="1" dirty="0">
                <a:solidFill>
                  <a:srgbClr val="002060"/>
                </a:solidFill>
              </a:rPr>
              <a:t>ιστό</a:t>
            </a:r>
            <a:r>
              <a:rPr lang="el-GR" altLang="en-US" sz="2200" b="1" dirty="0" smtClean="0">
                <a:solidFill>
                  <a:srgbClr val="002060"/>
                </a:solidFill>
              </a:rPr>
              <a:t>.</a:t>
            </a:r>
            <a:r>
              <a:rPr lang="el-GR" altLang="en-US" sz="2200" b="1" dirty="0">
                <a:solidFill>
                  <a:srgbClr val="002060"/>
                </a:solidFill>
              </a:rPr>
              <a:t> Η </a:t>
            </a:r>
            <a:r>
              <a:rPr lang="el-GR" altLang="en-US" sz="2200" b="1" dirty="0" smtClean="0">
                <a:solidFill>
                  <a:srgbClr val="002060"/>
                </a:solidFill>
              </a:rPr>
              <a:t>εικόνα με την ισχυρή μεγέθυνση αναδεικνύει </a:t>
            </a:r>
            <a:r>
              <a:rPr lang="el-GR" altLang="en-US" sz="2200" b="1" dirty="0">
                <a:solidFill>
                  <a:srgbClr val="002060"/>
                </a:solidFill>
              </a:rPr>
              <a:t>την </a:t>
            </a:r>
            <a:r>
              <a:rPr lang="el-GR" altLang="en-US" sz="2200" b="1" dirty="0" smtClean="0">
                <a:solidFill>
                  <a:srgbClr val="002060"/>
                </a:solidFill>
              </a:rPr>
              <a:t>κλασική </a:t>
            </a:r>
            <a:r>
              <a:rPr lang="el-GR" altLang="en-US" sz="2200" b="1" dirty="0">
                <a:solidFill>
                  <a:srgbClr val="002060"/>
                </a:solidFill>
              </a:rPr>
              <a:t>εμφάνιση του κοκκιώδους ιστού, </a:t>
            </a:r>
            <a:r>
              <a:rPr lang="el-GR" altLang="en-US" sz="2200" b="1" dirty="0" smtClean="0">
                <a:solidFill>
                  <a:srgbClr val="002060"/>
                </a:solidFill>
              </a:rPr>
              <a:t>δηλ. του </a:t>
            </a:r>
            <a:r>
              <a:rPr lang="el-GR" altLang="en-US" sz="2200" b="1" dirty="0" err="1" smtClean="0">
                <a:solidFill>
                  <a:srgbClr val="002060"/>
                </a:solidFill>
              </a:rPr>
              <a:t>νεοσχηματισθέντος</a:t>
            </a:r>
            <a:r>
              <a:rPr lang="el-GR" altLang="en-US" sz="2200" b="1" dirty="0" smtClean="0">
                <a:solidFill>
                  <a:srgbClr val="002060"/>
                </a:solidFill>
              </a:rPr>
              <a:t> </a:t>
            </a:r>
            <a:r>
              <a:rPr lang="el-GR" altLang="en-US" sz="2200" b="1" dirty="0">
                <a:solidFill>
                  <a:srgbClr val="002060"/>
                </a:solidFill>
              </a:rPr>
              <a:t>ιστού </a:t>
            </a:r>
            <a:r>
              <a:rPr lang="el-GR" altLang="en-US" sz="2200" b="1" dirty="0" smtClean="0">
                <a:solidFill>
                  <a:srgbClr val="002060"/>
                </a:solidFill>
              </a:rPr>
              <a:t>επιδιόρθωσης, </a:t>
            </a:r>
            <a:r>
              <a:rPr lang="el-GR" altLang="en-US" sz="2200" b="1" dirty="0">
                <a:solidFill>
                  <a:srgbClr val="002060"/>
                </a:solidFill>
              </a:rPr>
              <a:t>ο οποίος </a:t>
            </a:r>
            <a:r>
              <a:rPr lang="el-GR" altLang="en-US" sz="2200" b="1" dirty="0">
                <a:solidFill>
                  <a:srgbClr val="002060"/>
                </a:solidFill>
                <a:effectLst>
                  <a:outerShdw blurRad="38100" dist="38100" dir="2700000" algn="tl">
                    <a:srgbClr val="000000">
                      <a:alpha val="43137"/>
                    </a:srgbClr>
                  </a:outerShdw>
                </a:effectLst>
              </a:rPr>
              <a:t>τελικά</a:t>
            </a:r>
            <a:r>
              <a:rPr lang="el-GR" altLang="en-US" sz="2200" b="1" dirty="0">
                <a:solidFill>
                  <a:srgbClr val="002060"/>
                </a:solidFill>
              </a:rPr>
              <a:t> θα καταλήξει </a:t>
            </a:r>
            <a:r>
              <a:rPr lang="el-GR" altLang="en-US" sz="2200" b="1" dirty="0" smtClean="0">
                <a:solidFill>
                  <a:srgbClr val="002060"/>
                </a:solidFill>
              </a:rPr>
              <a:t>σε σχηματισμό </a:t>
            </a:r>
            <a:r>
              <a:rPr lang="el-GR" altLang="en-US" sz="2200" b="1" dirty="0">
                <a:solidFill>
                  <a:srgbClr val="002060"/>
                </a:solidFill>
              </a:rPr>
              <a:t>κολλαγόνου και θα </a:t>
            </a:r>
            <a:r>
              <a:rPr lang="el-GR" altLang="en-US" sz="2200" b="1" dirty="0" smtClean="0">
                <a:solidFill>
                  <a:srgbClr val="002060"/>
                </a:solidFill>
                <a:effectLst>
                  <a:outerShdw blurRad="38100" dist="38100" dir="2700000" algn="tl">
                    <a:srgbClr val="000000">
                      <a:alpha val="43137"/>
                    </a:srgbClr>
                  </a:outerShdw>
                </a:effectLst>
              </a:rPr>
              <a:t>συσταλεί</a:t>
            </a:r>
            <a:r>
              <a:rPr lang="el-GR" altLang="en-US" sz="2200" b="1" dirty="0" smtClean="0">
                <a:solidFill>
                  <a:srgbClr val="002060"/>
                </a:solidFill>
              </a:rPr>
              <a:t>, </a:t>
            </a:r>
            <a:r>
              <a:rPr lang="el-GR" altLang="en-US" sz="2200" b="1" dirty="0">
                <a:solidFill>
                  <a:srgbClr val="002060"/>
                </a:solidFill>
              </a:rPr>
              <a:t>ώστε να σχηματιστεί </a:t>
            </a:r>
            <a:r>
              <a:rPr lang="el-GR" altLang="en-US" sz="2200" b="1" dirty="0">
                <a:solidFill>
                  <a:srgbClr val="002060"/>
                </a:solidFill>
                <a:effectLst>
                  <a:outerShdw blurRad="38100" dist="38100" dir="2700000" algn="tl">
                    <a:srgbClr val="000000">
                      <a:alpha val="43137"/>
                    </a:srgbClr>
                  </a:outerShdw>
                </a:effectLst>
              </a:rPr>
              <a:t>ινώδης </a:t>
            </a:r>
            <a:r>
              <a:rPr lang="el-GR" altLang="en-US" sz="2200" b="1" dirty="0" smtClean="0">
                <a:solidFill>
                  <a:srgbClr val="002060"/>
                </a:solidFill>
                <a:effectLst>
                  <a:outerShdw blurRad="38100" dist="38100" dir="2700000" algn="tl">
                    <a:srgbClr val="000000">
                      <a:alpha val="43137"/>
                    </a:srgbClr>
                  </a:outerShdw>
                </a:effectLst>
              </a:rPr>
              <a:t>ουλή</a:t>
            </a:r>
            <a:r>
              <a:rPr lang="el-GR" altLang="en-US" sz="2200" b="1" dirty="0" smtClean="0">
                <a:solidFill>
                  <a:srgbClr val="002060"/>
                </a:solidFill>
              </a:rPr>
              <a:t>. Παρατηρήστε τη χαλαρή, οιδηματώδη θεμέλια </a:t>
            </a:r>
            <a:r>
              <a:rPr lang="el-GR" altLang="en-US" sz="2200" b="1" dirty="0">
                <a:solidFill>
                  <a:srgbClr val="002060"/>
                </a:solidFill>
              </a:rPr>
              <a:t>ουσία, τα εμφανή αγγεία και </a:t>
            </a:r>
            <a:r>
              <a:rPr lang="el-GR" altLang="en-US" sz="2200" b="1" dirty="0" smtClean="0">
                <a:solidFill>
                  <a:srgbClr val="002060"/>
                </a:solidFill>
              </a:rPr>
              <a:t>τους στρογγυλεμένους </a:t>
            </a:r>
            <a:r>
              <a:rPr lang="el-GR" altLang="en-US" sz="2200" b="1" dirty="0">
                <a:solidFill>
                  <a:srgbClr val="002060"/>
                </a:solidFill>
              </a:rPr>
              <a:t>πυρήνες  </a:t>
            </a:r>
            <a:r>
              <a:rPr lang="el-GR" altLang="en-US" sz="2200" b="1" dirty="0" smtClean="0">
                <a:solidFill>
                  <a:srgbClr val="002060"/>
                </a:solidFill>
              </a:rPr>
              <a:t>ορισμένων  </a:t>
            </a:r>
            <a:r>
              <a:rPr lang="el-GR" altLang="en-US" sz="2200" b="1" dirty="0" err="1" smtClean="0">
                <a:solidFill>
                  <a:srgbClr val="002060"/>
                </a:solidFill>
              </a:rPr>
              <a:t>ινοβλαστών</a:t>
            </a:r>
            <a:r>
              <a:rPr lang="el-GR" altLang="en-US" sz="2200" b="1" dirty="0" smtClean="0">
                <a:solidFill>
                  <a:srgbClr val="002060"/>
                </a:solidFill>
              </a:rPr>
              <a:t>. </a:t>
            </a:r>
            <a:r>
              <a:rPr lang="en-US" sz="2200" b="1" dirty="0">
                <a:solidFill>
                  <a:srgbClr val="002060"/>
                </a:solidFill>
              </a:rPr>
              <a:t>	 </a:t>
            </a:r>
            <a:br>
              <a:rPr lang="en-US" sz="2200" b="1" dirty="0">
                <a:solidFill>
                  <a:srgbClr val="002060"/>
                </a:solidFill>
              </a:rPr>
            </a:br>
            <a:r>
              <a:rPr lang="en-US" sz="2200" b="1" dirty="0">
                <a:solidFill>
                  <a:srgbClr val="002060"/>
                </a:solidFill>
              </a:rPr>
              <a:t/>
            </a:r>
            <a:br>
              <a:rPr lang="en-US" sz="2200" b="1" dirty="0">
                <a:solidFill>
                  <a:srgbClr val="002060"/>
                </a:solidFill>
              </a:rPr>
            </a:br>
            <a:r>
              <a:rPr lang="en-US" sz="2200" dirty="0">
                <a:solidFill>
                  <a:srgbClr val="002060"/>
                </a:solidFill>
              </a:rPr>
              <a:t/>
            </a:r>
            <a:br>
              <a:rPr lang="en-US" sz="2200" dirty="0">
                <a:solidFill>
                  <a:srgbClr val="002060"/>
                </a:solidFill>
              </a:rPr>
            </a:br>
            <a:r>
              <a:rPr lang="en-US" sz="2200" dirty="0">
                <a:solidFill>
                  <a:srgbClr val="002060"/>
                </a:solidFill>
              </a:rPr>
              <a:t/>
            </a:r>
            <a:br>
              <a:rPr lang="en-US" sz="2200" dirty="0">
                <a:solidFill>
                  <a:srgbClr val="002060"/>
                </a:solidFill>
              </a:rPr>
            </a:br>
            <a:r>
              <a:rPr lang="en-US" sz="1400" dirty="0"/>
              <a:t> </a:t>
            </a:r>
            <a:br>
              <a:rPr lang="en-US" sz="1400" dirty="0"/>
            </a:br>
            <a:r>
              <a:rPr lang="en-US" sz="1400" dirty="0"/>
              <a:t>	 	 </a:t>
            </a:r>
          </a:p>
        </p:txBody>
      </p:sp>
      <p:pic>
        <p:nvPicPr>
          <p:cNvPr id="7170" name="Picture 2" descr="C:\Users\Νεφέλη\Desktop\infk1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102789" y="1995208"/>
            <a:ext cx="5133341" cy="29811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Νεφέλη\Desktop\infk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531670" y="1603623"/>
            <a:ext cx="5190308" cy="37073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Νεφέλη\Desktop\infk13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507" y="862150"/>
            <a:ext cx="7129270" cy="50923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6" name="Μελάνι 5"/>
              <p14:cNvContentPartPr/>
              <p14:nvPr/>
            </p14:nvContentPartPr>
            <p14:xfrm>
              <a:off x="8236080" y="882720"/>
              <a:ext cx="3810240" cy="1302120"/>
            </p14:xfrm>
          </p:contentPart>
        </mc:Choice>
        <mc:Fallback xmlns="">
          <p:pic>
            <p:nvPicPr>
              <p:cNvPr id="6" name="Μελάνι 5"/>
              <p:cNvPicPr/>
              <p:nvPr/>
            </p:nvPicPr>
            <p:blipFill>
              <a:blip r:embed="rId6" cstate="print"/>
              <a:stretch>
                <a:fillRect/>
              </a:stretch>
            </p:blipFill>
            <p:spPr>
              <a:xfrm>
                <a:off x="8226720" y="873360"/>
                <a:ext cx="3828960" cy="1320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71"/>
                                        </p:tgtEl>
                                      </p:cBhvr>
                                    </p:animEffect>
                                    <p:set>
                                      <p:cBhvr>
                                        <p:cTn id="10" dur="1" fill="hold">
                                          <p:stCondLst>
                                            <p:cond delay="499"/>
                                          </p:stCondLst>
                                        </p:cTn>
                                        <p:tgtEl>
                                          <p:spTgt spid="717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5068"/>
            <a:ext cx="4743450" cy="5470981"/>
          </a:xfrm>
        </p:spPr>
        <p:txBody>
          <a:bodyPr>
            <a:normAutofit fontScale="90000"/>
          </a:bodyPr>
          <a:lstStyle/>
          <a:p>
            <a:pPr algn="ct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2700" dirty="0">
                <a:solidFill>
                  <a:srgbClr val="002060"/>
                </a:solidFill>
              </a:rPr>
              <a:t/>
            </a:r>
            <a:br>
              <a:rPr lang="en-US" sz="2700" dirty="0">
                <a:solidFill>
                  <a:srgbClr val="002060"/>
                </a:solidFill>
              </a:rPr>
            </a:br>
            <a:r>
              <a:rPr lang="en-US" sz="2700" b="1" dirty="0">
                <a:solidFill>
                  <a:srgbClr val="002060"/>
                </a:solidFill>
              </a:rPr>
              <a:t>33 - </a:t>
            </a:r>
            <a:r>
              <a:rPr lang="el-GR" altLang="en-US" sz="2700" b="1" dirty="0">
                <a:solidFill>
                  <a:srgbClr val="002060"/>
                </a:solidFill>
              </a:rPr>
              <a:t>Δέρμα, επούλωση χειρουργικής τομής με κοκκίωμα </a:t>
            </a:r>
            <a:r>
              <a:rPr lang="el-GR" altLang="en-US" sz="2700" b="1" dirty="0">
                <a:solidFill>
                  <a:srgbClr val="002060"/>
                </a:solidFill>
                <a:effectLst>
                  <a:outerShdw blurRad="38100" dist="38100" dir="2700000" algn="tl">
                    <a:srgbClr val="000000">
                      <a:alpha val="43137"/>
                    </a:srgbClr>
                  </a:outerShdw>
                </a:effectLst>
              </a:rPr>
              <a:t>τύπου ξένου </a:t>
            </a:r>
            <a:r>
              <a:rPr lang="el-GR" altLang="en-US" sz="2700" b="1" dirty="0" smtClean="0">
                <a:solidFill>
                  <a:srgbClr val="002060"/>
                </a:solidFill>
                <a:effectLst>
                  <a:outerShdw blurRad="38100" dist="38100" dir="2700000" algn="tl">
                    <a:srgbClr val="000000">
                      <a:alpha val="43137"/>
                    </a:srgbClr>
                  </a:outerShdw>
                </a:effectLst>
              </a:rPr>
              <a:t>σώματος.</a:t>
            </a:r>
            <a:br>
              <a:rPr lang="el-GR" altLang="en-US" sz="2700" b="1" dirty="0" smtClean="0">
                <a:solidFill>
                  <a:srgbClr val="002060"/>
                </a:solidFill>
                <a:effectLst>
                  <a:outerShdw blurRad="38100" dist="38100" dir="2700000" algn="tl">
                    <a:srgbClr val="000000">
                      <a:alpha val="43137"/>
                    </a:srgbClr>
                  </a:outerShdw>
                </a:effectLst>
              </a:rPr>
            </a:br>
            <a:r>
              <a:rPr lang="el-GR" altLang="en-US" sz="2700" b="1" dirty="0">
                <a:solidFill>
                  <a:srgbClr val="002060"/>
                </a:solidFill>
              </a:rPr>
              <a:t/>
            </a:r>
            <a:br>
              <a:rPr lang="el-GR" altLang="en-US" sz="2700" b="1" dirty="0">
                <a:solidFill>
                  <a:srgbClr val="002060"/>
                </a:solidFill>
              </a:rPr>
            </a:br>
            <a:r>
              <a:rPr lang="el-GR" altLang="en-US" sz="2700" b="1" dirty="0">
                <a:solidFill>
                  <a:srgbClr val="002060"/>
                </a:solidFill>
              </a:rPr>
              <a:t/>
            </a:r>
            <a:br>
              <a:rPr lang="el-GR" altLang="en-US" sz="2700" b="1" dirty="0">
                <a:solidFill>
                  <a:srgbClr val="002060"/>
                </a:solidFill>
              </a:rPr>
            </a:br>
            <a:r>
              <a:rPr lang="el-GR" altLang="en-US" sz="2700" b="1" dirty="0">
                <a:solidFill>
                  <a:srgbClr val="002060"/>
                </a:solidFill>
              </a:rPr>
              <a:t>Τα ράμματα είναι ξένα σώματα, και </a:t>
            </a:r>
            <a:r>
              <a:rPr lang="el-GR" altLang="en-US" sz="2700" b="1" dirty="0" smtClean="0">
                <a:solidFill>
                  <a:srgbClr val="002060"/>
                </a:solidFill>
              </a:rPr>
              <a:t>γι’ αυτό  δυνητικώς  </a:t>
            </a:r>
            <a:r>
              <a:rPr lang="el-GR" altLang="en-US" sz="2700" b="1" dirty="0">
                <a:solidFill>
                  <a:srgbClr val="002060"/>
                </a:solidFill>
              </a:rPr>
              <a:t>εκλύουν </a:t>
            </a:r>
            <a:r>
              <a:rPr lang="el-GR" altLang="en-US" sz="2700" b="1" dirty="0" err="1">
                <a:solidFill>
                  <a:srgbClr val="002060"/>
                </a:solidFill>
              </a:rPr>
              <a:t>κοκκιωματώδη</a:t>
            </a:r>
            <a:r>
              <a:rPr lang="el-GR" altLang="en-US" sz="2700" b="1" dirty="0">
                <a:solidFill>
                  <a:srgbClr val="002060"/>
                </a:solidFill>
              </a:rPr>
              <a:t> φλεγμονώδη </a:t>
            </a:r>
            <a:r>
              <a:rPr lang="el-GR" altLang="en-US" sz="2700" b="1" dirty="0" smtClean="0">
                <a:solidFill>
                  <a:srgbClr val="002060"/>
                </a:solidFill>
              </a:rPr>
              <a:t>απόκριση </a:t>
            </a:r>
            <a:r>
              <a:rPr lang="el-GR" altLang="en-US" sz="2700" b="1" dirty="0" smtClean="0">
                <a:solidFill>
                  <a:srgbClr val="002060"/>
                </a:solidFill>
              </a:rPr>
              <a:t/>
            </a:r>
            <a:br>
              <a:rPr lang="el-GR" altLang="en-US" sz="2700" b="1" dirty="0" smtClean="0">
                <a:solidFill>
                  <a:srgbClr val="002060"/>
                </a:solidFill>
              </a:rPr>
            </a:br>
            <a:r>
              <a:rPr lang="el-GR" altLang="en-US" sz="2700" b="1" dirty="0" smtClean="0">
                <a:solidFill>
                  <a:srgbClr val="002060"/>
                </a:solidFill>
              </a:rPr>
              <a:t>[</a:t>
            </a:r>
            <a:r>
              <a:rPr lang="el-GR" altLang="en-US" sz="2700" b="1" dirty="0" smtClean="0">
                <a:solidFill>
                  <a:srgbClr val="002060"/>
                </a:solidFill>
              </a:rPr>
              <a:t>αντιδραστικό (</a:t>
            </a:r>
            <a:r>
              <a:rPr lang="el-GR" altLang="en-US" sz="2700" b="1" dirty="0" err="1" smtClean="0">
                <a:solidFill>
                  <a:srgbClr val="002060"/>
                </a:solidFill>
              </a:rPr>
              <a:t>φαγο)κοκκίωμα</a:t>
            </a:r>
            <a:r>
              <a:rPr lang="el-GR" altLang="en-US" sz="2700" b="1" dirty="0" smtClean="0">
                <a:solidFill>
                  <a:srgbClr val="002060"/>
                </a:solidFill>
              </a:rPr>
              <a:t>]. </a:t>
            </a:r>
            <a:r>
              <a:rPr lang="el-GR" altLang="en-US" sz="2700" b="1" dirty="0">
                <a:solidFill>
                  <a:srgbClr val="002060"/>
                </a:solidFill>
              </a:rPr>
              <a:t>Αρκετά πολυπύρηνα </a:t>
            </a:r>
            <a:r>
              <a:rPr lang="el-GR" altLang="en-US" sz="2700" b="1" dirty="0" err="1">
                <a:solidFill>
                  <a:srgbClr val="002060"/>
                </a:solidFill>
              </a:rPr>
              <a:t>γιγαντοκύτταρα</a:t>
            </a:r>
            <a:r>
              <a:rPr lang="el-GR" altLang="en-US" sz="2700" b="1" dirty="0">
                <a:solidFill>
                  <a:srgbClr val="002060"/>
                </a:solidFill>
              </a:rPr>
              <a:t> είναι ορατά. Το υλικό του ράμματος δεν απορροφά καλά τη χρώση και </a:t>
            </a:r>
            <a:r>
              <a:rPr lang="el-GR" altLang="en-US" sz="2700" b="1" dirty="0" smtClean="0">
                <a:solidFill>
                  <a:srgbClr val="002060"/>
                </a:solidFill>
              </a:rPr>
              <a:t>γι’ αυτό </a:t>
            </a:r>
            <a:r>
              <a:rPr lang="el-GR" altLang="en-US" sz="2700" b="1" dirty="0">
                <a:solidFill>
                  <a:srgbClr val="002060"/>
                </a:solidFill>
              </a:rPr>
              <a:t>δεν είναι </a:t>
            </a:r>
            <a:r>
              <a:rPr lang="el-GR" altLang="en-US" sz="2700" b="1" dirty="0" smtClean="0">
                <a:solidFill>
                  <a:srgbClr val="002060"/>
                </a:solidFill>
              </a:rPr>
              <a:t>ορατό. Το </a:t>
            </a:r>
            <a:r>
              <a:rPr lang="el-GR" altLang="en-US" sz="2700" b="1" dirty="0">
                <a:solidFill>
                  <a:srgbClr val="002060"/>
                </a:solidFill>
              </a:rPr>
              <a:t>κοκκίωμα </a:t>
            </a:r>
            <a:r>
              <a:rPr lang="el-GR" altLang="en-US" sz="2700" b="1" dirty="0" smtClean="0">
                <a:solidFill>
                  <a:srgbClr val="002060"/>
                </a:solidFill>
              </a:rPr>
              <a:t>αυτό, ως </a:t>
            </a:r>
            <a:r>
              <a:rPr lang="el-GR" altLang="en-US" sz="2700" b="1" dirty="0" smtClean="0">
                <a:solidFill>
                  <a:srgbClr val="002060"/>
                </a:solidFill>
                <a:effectLst>
                  <a:outerShdw blurRad="38100" dist="38100" dir="2700000" algn="tl">
                    <a:srgbClr val="000000">
                      <a:alpha val="43137"/>
                    </a:srgbClr>
                  </a:outerShdw>
                </a:effectLst>
              </a:rPr>
              <a:t>αντιδραστικό</a:t>
            </a:r>
            <a:r>
              <a:rPr lang="el-GR" altLang="en-US" sz="2700" b="1" dirty="0" smtClean="0">
                <a:solidFill>
                  <a:srgbClr val="002060"/>
                </a:solidFill>
              </a:rPr>
              <a:t>,  </a:t>
            </a:r>
            <a:r>
              <a:rPr lang="el-GR" altLang="en-US" sz="2700" b="1" i="1" dirty="0">
                <a:solidFill>
                  <a:srgbClr val="002060"/>
                </a:solidFill>
                <a:effectLst>
                  <a:outerShdw blurRad="38100" dist="38100" dir="2700000" algn="tl">
                    <a:srgbClr val="000000">
                      <a:alpha val="43137"/>
                    </a:srgbClr>
                  </a:outerShdw>
                </a:effectLst>
              </a:rPr>
              <a:t>δεν</a:t>
            </a:r>
            <a:r>
              <a:rPr lang="el-GR" altLang="en-US" sz="2700" b="1" dirty="0">
                <a:solidFill>
                  <a:srgbClr val="002060"/>
                </a:solidFill>
              </a:rPr>
              <a:t> </a:t>
            </a:r>
            <a:r>
              <a:rPr lang="el-GR" altLang="en-US" sz="2700" b="1" dirty="0" smtClean="0">
                <a:solidFill>
                  <a:srgbClr val="002060"/>
                </a:solidFill>
              </a:rPr>
              <a:t> είναι </a:t>
            </a:r>
            <a:r>
              <a:rPr lang="el-GR" altLang="en-US" sz="2700" b="1" dirty="0">
                <a:solidFill>
                  <a:srgbClr val="002060"/>
                </a:solidFill>
              </a:rPr>
              <a:t>τόσο </a:t>
            </a:r>
            <a:r>
              <a:rPr lang="el-GR" altLang="en-US" sz="2700" b="1" dirty="0" smtClean="0">
                <a:solidFill>
                  <a:srgbClr val="002060"/>
                </a:solidFill>
              </a:rPr>
              <a:t>σαφώς </a:t>
            </a:r>
            <a:r>
              <a:rPr lang="el-GR" altLang="en-US" sz="2700" b="1" dirty="0" err="1" smtClean="0">
                <a:solidFill>
                  <a:srgbClr val="002060"/>
                </a:solidFill>
              </a:rPr>
              <a:t>αφοριζόμενο</a:t>
            </a:r>
            <a:r>
              <a:rPr lang="el-GR" altLang="en-US" sz="2700" b="1" dirty="0" smtClean="0">
                <a:solidFill>
                  <a:srgbClr val="002060"/>
                </a:solidFill>
              </a:rPr>
              <a:t>  </a:t>
            </a:r>
            <a:r>
              <a:rPr lang="el-GR" altLang="en-US" sz="2700" b="1" dirty="0">
                <a:solidFill>
                  <a:srgbClr val="002060"/>
                </a:solidFill>
              </a:rPr>
              <a:t>όσο τα </a:t>
            </a:r>
            <a:r>
              <a:rPr lang="el-GR" altLang="en-US" sz="2700" b="1" dirty="0" smtClean="0">
                <a:solidFill>
                  <a:srgbClr val="002060"/>
                </a:solidFill>
              </a:rPr>
              <a:t>άνοσα κοκκιώματα </a:t>
            </a:r>
            <a:r>
              <a:rPr lang="el-GR" altLang="en-US" sz="2700" b="1" dirty="0" smtClean="0">
                <a:solidFill>
                  <a:srgbClr val="002060"/>
                </a:solidFill>
              </a:rPr>
              <a:t>των  προηγούμενων </a:t>
            </a:r>
            <a:r>
              <a:rPr lang="el-GR" altLang="en-US" sz="2700" b="1" dirty="0" smtClean="0">
                <a:solidFill>
                  <a:srgbClr val="002060"/>
                </a:solidFill>
              </a:rPr>
              <a:t>εικόνων.</a:t>
            </a:r>
            <a:r>
              <a:rPr lang="en-US" sz="2700" dirty="0">
                <a:solidFill>
                  <a:srgbClr val="002060"/>
                </a:solidFill>
              </a:rPr>
              <a:t>	 	 </a:t>
            </a:r>
            <a:br>
              <a:rPr lang="en-US" sz="2700" dirty="0">
                <a:solidFill>
                  <a:srgbClr val="002060"/>
                </a:solidFill>
              </a:rPr>
            </a:br>
            <a:r>
              <a:rPr lang="en-US" sz="2700" dirty="0">
                <a:solidFill>
                  <a:srgbClr val="002060"/>
                </a:solidFill>
              </a:rPr>
              <a:t/>
            </a:r>
            <a:br>
              <a:rPr lang="en-US" sz="2700" dirty="0">
                <a:solidFill>
                  <a:srgbClr val="002060"/>
                </a:solidFill>
              </a:rPr>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pic>
        <p:nvPicPr>
          <p:cNvPr id="8194" name="Picture 2" descr="C:\Users\Νεφέλη\Desktop\infk13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831442" y="1025069"/>
            <a:ext cx="6901181" cy="49294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Μελάνι 4"/>
              <p14:cNvContentPartPr/>
              <p14:nvPr/>
            </p14:nvContentPartPr>
            <p14:xfrm>
              <a:off x="6381720" y="3498840"/>
              <a:ext cx="2242080" cy="1289520"/>
            </p14:xfrm>
          </p:contentPart>
        </mc:Choice>
        <mc:Fallback xmlns="">
          <p:pic>
            <p:nvPicPr>
              <p:cNvPr id="5" name="Μελάνι 4"/>
              <p:cNvPicPr/>
              <p:nvPr/>
            </p:nvPicPr>
            <p:blipFill>
              <a:blip r:embed="rId4" cstate="print"/>
              <a:stretch>
                <a:fillRect/>
              </a:stretch>
            </p:blipFill>
            <p:spPr>
              <a:xfrm>
                <a:off x="6372360" y="3489480"/>
                <a:ext cx="2260800" cy="13082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79" y="-20320"/>
            <a:ext cx="7507035" cy="6783429"/>
          </a:xfrm>
        </p:spPr>
        <p:txBody>
          <a:bodyPr>
            <a:normAutofit fontScale="90000"/>
          </a:bodyPr>
          <a:lstStyle/>
          <a:p>
            <a:pPr algn="ctr"/>
            <a:r>
              <a:rPr lang="en-US" sz="3200" b="1" dirty="0">
                <a:solidFill>
                  <a:srgbClr val="002060"/>
                </a:solidFill>
              </a:rPr>
              <a:t>2 </a:t>
            </a:r>
            <a:r>
              <a:rPr lang="en-US" sz="3200" b="1" dirty="0" smtClean="0">
                <a:solidFill>
                  <a:srgbClr val="002060"/>
                </a:solidFill>
              </a:rPr>
              <a:t>– </a:t>
            </a:r>
            <a:r>
              <a:rPr lang="el-GR" sz="3200" b="1" dirty="0" smtClean="0">
                <a:solidFill>
                  <a:srgbClr val="002060"/>
                </a:solidFill>
              </a:rPr>
              <a:t>Μακροσκοπική εικόνα κ</a:t>
            </a:r>
            <a:r>
              <a:rPr lang="el-GR" altLang="en-US" sz="3200" b="1" dirty="0" smtClean="0">
                <a:solidFill>
                  <a:srgbClr val="002060"/>
                </a:solidFill>
              </a:rPr>
              <a:t>αρδιάς.</a:t>
            </a:r>
            <a:br>
              <a:rPr lang="el-GR" altLang="en-US" sz="3200" b="1" dirty="0" smtClean="0">
                <a:solidFill>
                  <a:srgbClr val="002060"/>
                </a:solidFill>
              </a:rPr>
            </a:br>
            <a:r>
              <a:rPr lang="el-GR" altLang="en-US" sz="3200" b="1" dirty="0">
                <a:solidFill>
                  <a:srgbClr val="002060"/>
                </a:solidFill>
              </a:rPr>
              <a:t/>
            </a:r>
            <a:br>
              <a:rPr lang="el-GR" altLang="en-US" sz="3200" b="1" dirty="0">
                <a:solidFill>
                  <a:srgbClr val="002060"/>
                </a:solidFill>
              </a:rPr>
            </a:br>
            <a:r>
              <a:rPr lang="el-GR" altLang="en-US" sz="3200" b="1" dirty="0" smtClean="0">
                <a:solidFill>
                  <a:srgbClr val="002060"/>
                </a:solidFill>
              </a:rPr>
              <a:t/>
            </a:r>
            <a:br>
              <a:rPr lang="el-GR" altLang="en-US" sz="3200" b="1" dirty="0" smtClean="0">
                <a:solidFill>
                  <a:srgbClr val="002060"/>
                </a:solidFill>
              </a:rPr>
            </a:br>
            <a:r>
              <a:rPr lang="el-GR" altLang="en-US" sz="3200" b="1" dirty="0">
                <a:solidFill>
                  <a:srgbClr val="002060"/>
                </a:solidFill>
              </a:rPr>
              <a:t/>
            </a:r>
            <a:br>
              <a:rPr lang="el-GR" altLang="en-US" sz="3200" b="1" dirty="0">
                <a:solidFill>
                  <a:srgbClr val="002060"/>
                </a:solidFill>
              </a:rPr>
            </a:br>
            <a:r>
              <a:rPr lang="el-GR" altLang="en-US" sz="3200" b="1" dirty="0" smtClean="0">
                <a:solidFill>
                  <a:srgbClr val="002060"/>
                </a:solidFill>
              </a:rPr>
              <a:t/>
            </a:r>
            <a:br>
              <a:rPr lang="el-GR" altLang="en-US" sz="3200" b="1" dirty="0" smtClean="0">
                <a:solidFill>
                  <a:srgbClr val="002060"/>
                </a:solidFill>
              </a:rPr>
            </a:br>
            <a:r>
              <a:rPr lang="el-GR" altLang="en-US" sz="3200" b="1" dirty="0" err="1" smtClean="0">
                <a:solidFill>
                  <a:srgbClr val="002060"/>
                </a:solidFill>
                <a:effectLst>
                  <a:outerShdw blurRad="38100" dist="38100" dir="2700000" algn="tl">
                    <a:srgbClr val="000000">
                      <a:alpha val="43137"/>
                    </a:srgbClr>
                  </a:outerShdw>
                </a:effectLst>
              </a:rPr>
              <a:t>Ινιδώδης</a:t>
            </a:r>
            <a:r>
              <a:rPr lang="el-GR" altLang="en-US" sz="3200" b="1" dirty="0" smtClean="0">
                <a:solidFill>
                  <a:srgbClr val="002060"/>
                </a:solidFill>
              </a:rPr>
              <a:t> </a:t>
            </a:r>
            <a:r>
              <a:rPr lang="el-GR" altLang="en-US" sz="3200" b="1" dirty="0">
                <a:solidFill>
                  <a:srgbClr val="002060"/>
                </a:solidFill>
              </a:rPr>
              <a:t>φλεγμονή, ουραιμική </a:t>
            </a:r>
            <a:r>
              <a:rPr lang="el-GR" altLang="en-US" sz="3200" b="1" dirty="0" smtClean="0">
                <a:solidFill>
                  <a:srgbClr val="002060"/>
                </a:solidFill>
              </a:rPr>
              <a:t>περικαρδίτιδα.</a:t>
            </a:r>
            <a:br>
              <a:rPr lang="el-GR" altLang="en-US" sz="3200" b="1" dirty="0" smtClean="0">
                <a:solidFill>
                  <a:srgbClr val="002060"/>
                </a:solidFill>
              </a:rPr>
            </a:br>
            <a:r>
              <a:rPr lang="el-GR" altLang="en-US" sz="3200" b="1" dirty="0">
                <a:solidFill>
                  <a:srgbClr val="002060"/>
                </a:solidFill>
              </a:rPr>
              <a:t/>
            </a:r>
            <a:br>
              <a:rPr lang="el-GR" altLang="en-US" sz="3200" b="1" dirty="0">
                <a:solidFill>
                  <a:srgbClr val="002060"/>
                </a:solidFill>
              </a:rPr>
            </a:br>
            <a:r>
              <a:rPr lang="el-GR" altLang="en-US" sz="3200" b="1" dirty="0" smtClean="0">
                <a:solidFill>
                  <a:srgbClr val="002060"/>
                </a:solidFill>
              </a:rPr>
              <a:t/>
            </a:r>
            <a:br>
              <a:rPr lang="el-GR" altLang="en-US" sz="3200" b="1" dirty="0" smtClean="0">
                <a:solidFill>
                  <a:srgbClr val="002060"/>
                </a:solidFill>
              </a:rPr>
            </a:br>
            <a:r>
              <a:rPr lang="el-GR" altLang="en-US" sz="3200" b="1" dirty="0" smtClean="0">
                <a:solidFill>
                  <a:srgbClr val="002060"/>
                </a:solidFill>
              </a:rPr>
              <a:t/>
            </a:r>
            <a:br>
              <a:rPr lang="el-GR" altLang="en-US" sz="3200" b="1" dirty="0" smtClean="0">
                <a:solidFill>
                  <a:srgbClr val="002060"/>
                </a:solidFill>
              </a:rPr>
            </a:br>
            <a:r>
              <a:rPr lang="el-GR" altLang="en-US" sz="3200" b="1" dirty="0">
                <a:solidFill>
                  <a:srgbClr val="002060"/>
                </a:solidFill>
              </a:rPr>
              <a:t/>
            </a:r>
            <a:br>
              <a:rPr lang="el-GR" altLang="en-US" sz="3200" b="1" dirty="0">
                <a:solidFill>
                  <a:srgbClr val="002060"/>
                </a:solidFill>
              </a:rPr>
            </a:br>
            <a:r>
              <a:rPr lang="el-GR" altLang="en-US" sz="3200" b="1" dirty="0" smtClean="0">
                <a:solidFill>
                  <a:srgbClr val="002060"/>
                </a:solidFill>
              </a:rPr>
              <a:t>Το περικάρδιο όφειλε να </a:t>
            </a:r>
            <a:r>
              <a:rPr lang="el-GR" altLang="en-US" sz="3200" b="1" dirty="0">
                <a:solidFill>
                  <a:srgbClr val="002060"/>
                </a:solidFill>
              </a:rPr>
              <a:t>είναι </a:t>
            </a:r>
            <a:r>
              <a:rPr lang="el-GR" altLang="en-US" sz="3200" b="1" dirty="0" smtClean="0">
                <a:solidFill>
                  <a:srgbClr val="002060"/>
                </a:solidFill>
              </a:rPr>
              <a:t>λείο, </a:t>
            </a:r>
            <a:r>
              <a:rPr lang="el-GR" altLang="en-US" sz="3200" b="1" dirty="0">
                <a:solidFill>
                  <a:srgbClr val="002060"/>
                </a:solidFill>
              </a:rPr>
              <a:t>με λαμπερή </a:t>
            </a:r>
            <a:r>
              <a:rPr lang="el-GR" altLang="en-US" sz="3200" b="1" dirty="0" smtClean="0">
                <a:solidFill>
                  <a:srgbClr val="002060"/>
                </a:solidFill>
              </a:rPr>
              <a:t>όψη· ωστόσο, </a:t>
            </a:r>
            <a:r>
              <a:rPr lang="el-GR" altLang="en-US" sz="3200" b="1" dirty="0">
                <a:solidFill>
                  <a:srgbClr val="002060"/>
                </a:solidFill>
              </a:rPr>
              <a:t>σε αυτή την περίπτωση, η εξίδρωση πλούσιου σε </a:t>
            </a:r>
            <a:r>
              <a:rPr lang="el-GR" altLang="en-US" sz="3200" b="1" dirty="0" err="1" smtClean="0">
                <a:solidFill>
                  <a:srgbClr val="002060"/>
                </a:solidFill>
              </a:rPr>
              <a:t>ινωδογόνο</a:t>
            </a:r>
            <a:r>
              <a:rPr lang="el-GR" altLang="en-US" sz="3200" b="1" dirty="0" smtClean="0">
                <a:solidFill>
                  <a:srgbClr val="002060"/>
                </a:solidFill>
              </a:rPr>
              <a:t>, </a:t>
            </a:r>
            <a:r>
              <a:rPr lang="el-GR" altLang="en-US" sz="3200" b="1" dirty="0">
                <a:solidFill>
                  <a:srgbClr val="002060"/>
                </a:solidFill>
              </a:rPr>
              <a:t>υγρού διαμέσου των αγγείων, λόγω αυξημένης αγγειακής διαπερατότητας, έχει οδηγήσει σε εναποθέσεις </a:t>
            </a:r>
            <a:r>
              <a:rPr lang="el-GR" altLang="en-US" sz="3200" b="1" dirty="0" smtClean="0">
                <a:solidFill>
                  <a:srgbClr val="002060"/>
                </a:solidFill>
              </a:rPr>
              <a:t> </a:t>
            </a:r>
            <a:r>
              <a:rPr lang="el-GR" altLang="en-US" sz="3200" b="1" spc="600" dirty="0" err="1" smtClean="0">
                <a:solidFill>
                  <a:srgbClr val="002060"/>
                </a:solidFill>
                <a:effectLst>
                  <a:outerShdw blurRad="38100" dist="38100" dir="2700000" algn="tl">
                    <a:srgbClr val="000000">
                      <a:alpha val="43137"/>
                    </a:srgbClr>
                  </a:outerShdw>
                </a:effectLst>
              </a:rPr>
              <a:t>ινικής</a:t>
            </a:r>
            <a:r>
              <a:rPr lang="el-GR" altLang="en-US" sz="3200" b="1" dirty="0" smtClean="0">
                <a:solidFill>
                  <a:srgbClr val="002060"/>
                </a:solidFill>
              </a:rPr>
              <a:t> </a:t>
            </a:r>
            <a:r>
              <a:rPr lang="el-GR" altLang="en-US" sz="3200" b="1" dirty="0">
                <a:solidFill>
                  <a:srgbClr val="002060"/>
                </a:solidFill>
              </a:rPr>
              <a:t>στο περικάρδιο.</a:t>
            </a:r>
            <a:r>
              <a:rPr lang="en-US" sz="3200" b="1" dirty="0">
                <a:solidFill>
                  <a:srgbClr val="002060"/>
                </a:solidFill>
              </a:rPr>
              <a:t>	 </a:t>
            </a:r>
            <a:br>
              <a:rPr lang="en-US" sz="3200" b="1" dirty="0">
                <a:solidFill>
                  <a:srgbClr val="002060"/>
                </a:solidFill>
              </a:rPr>
            </a:br>
            <a:r>
              <a:rPr lang="en-US" sz="1200" dirty="0">
                <a:solidFill>
                  <a:srgbClr val="002060"/>
                </a:solidFill>
              </a:rPr>
              <a:t>	 </a:t>
            </a:r>
            <a:br>
              <a:rPr lang="en-US" sz="1200" dirty="0">
                <a:solidFill>
                  <a:srgbClr val="002060"/>
                </a:solidFill>
              </a:rPr>
            </a:br>
            <a:endParaRPr lang="en-US" sz="1200" dirty="0">
              <a:solidFill>
                <a:srgbClr val="002060"/>
              </a:solidFill>
            </a:endParaRPr>
          </a:p>
        </p:txBody>
      </p:sp>
      <p:pic>
        <p:nvPicPr>
          <p:cNvPr id="1026" name="Picture 2" descr="C:\Users\Νεφέλη\Desktop\infk1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98" y="1146175"/>
            <a:ext cx="3479801" cy="4285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Autofit/>
          </a:bodyPr>
          <a:lstStyle/>
          <a:p>
            <a:pPr algn="ctr"/>
            <a:r>
              <a:rPr lang="en-US" sz="2400" b="1" dirty="0">
                <a:solidFill>
                  <a:srgbClr val="002060"/>
                </a:solidFill>
              </a:rPr>
              <a:t>34 - </a:t>
            </a:r>
            <a:r>
              <a:rPr lang="el-GR" altLang="en-US" sz="2400" b="1" dirty="0">
                <a:solidFill>
                  <a:srgbClr val="002060"/>
                </a:solidFill>
              </a:rPr>
              <a:t>Άκρα </a:t>
            </a:r>
            <a:r>
              <a:rPr lang="el-GR" altLang="en-US" sz="2400" b="1" dirty="0" smtClean="0">
                <a:solidFill>
                  <a:srgbClr val="002060"/>
                </a:solidFill>
              </a:rPr>
              <a:t>χειρ, </a:t>
            </a:r>
            <a:r>
              <a:rPr lang="el-GR" altLang="en-US" sz="2400" b="1" dirty="0">
                <a:solidFill>
                  <a:srgbClr val="002060"/>
                </a:solidFill>
              </a:rPr>
              <a:t>επούλωση κατά </a:t>
            </a:r>
            <a:r>
              <a:rPr lang="el-GR" altLang="en-US" sz="2400" b="1" i="1" dirty="0">
                <a:solidFill>
                  <a:srgbClr val="002060"/>
                </a:solidFill>
                <a:effectLst>
                  <a:outerShdw blurRad="38100" dist="38100" dir="2700000" algn="tl">
                    <a:srgbClr val="000000">
                      <a:alpha val="43137"/>
                    </a:srgbClr>
                  </a:outerShdw>
                </a:effectLst>
              </a:rPr>
              <a:t>δεύτερο</a:t>
            </a:r>
            <a:r>
              <a:rPr lang="el-GR" altLang="en-US" sz="2400" b="1" dirty="0">
                <a:solidFill>
                  <a:srgbClr val="002060"/>
                </a:solidFill>
              </a:rPr>
              <a:t> </a:t>
            </a:r>
            <a:r>
              <a:rPr lang="el-GR" altLang="en-US" sz="2400" b="1" dirty="0" smtClean="0">
                <a:solidFill>
                  <a:srgbClr val="002060"/>
                </a:solidFill>
              </a:rPr>
              <a:t>σκοπό.</a:t>
            </a:r>
            <a:r>
              <a:rPr lang="en-US" sz="2400" b="1" dirty="0">
                <a:solidFill>
                  <a:srgbClr val="002060"/>
                </a:solidFill>
              </a:rPr>
              <a:t/>
            </a:r>
            <a:br>
              <a:rPr lang="en-US" sz="2400" b="1" dirty="0">
                <a:solidFill>
                  <a:srgbClr val="002060"/>
                </a:solidFill>
              </a:rPr>
            </a:br>
            <a:r>
              <a:rPr lang="el-GR" altLang="en-US" sz="2400" b="1" dirty="0">
                <a:solidFill>
                  <a:srgbClr val="002060"/>
                </a:solidFill>
              </a:rPr>
              <a:t>Τα τραύματα με </a:t>
            </a:r>
            <a:r>
              <a:rPr lang="el-GR" altLang="en-US" sz="2400" b="1" dirty="0">
                <a:solidFill>
                  <a:srgbClr val="002060"/>
                </a:solidFill>
                <a:effectLst>
                  <a:outerShdw blurRad="38100" dist="38100" dir="2700000" algn="tl">
                    <a:srgbClr val="000000">
                      <a:alpha val="43137"/>
                    </a:srgbClr>
                  </a:outerShdw>
                </a:effectLst>
              </a:rPr>
              <a:t>μεγάλο</a:t>
            </a:r>
            <a:r>
              <a:rPr lang="el-GR" altLang="en-US" sz="2400" b="1" dirty="0">
                <a:solidFill>
                  <a:srgbClr val="002060"/>
                </a:solidFill>
              </a:rPr>
              <a:t> </a:t>
            </a:r>
            <a:r>
              <a:rPr lang="el-GR" altLang="en-US" sz="2400" b="1" dirty="0" err="1">
                <a:solidFill>
                  <a:srgbClr val="002060"/>
                </a:solidFill>
              </a:rPr>
              <a:t>ιστικό</a:t>
            </a:r>
            <a:r>
              <a:rPr lang="el-GR" altLang="en-US" sz="2400" b="1" dirty="0">
                <a:solidFill>
                  <a:srgbClr val="002060"/>
                </a:solidFill>
              </a:rPr>
              <a:t> </a:t>
            </a:r>
            <a:r>
              <a:rPr lang="el-GR" altLang="en-US" sz="2400" b="1" dirty="0" smtClean="0">
                <a:solidFill>
                  <a:srgbClr val="002060"/>
                </a:solidFill>
              </a:rPr>
              <a:t>έλλειμμα  επουλώνονται </a:t>
            </a:r>
            <a:r>
              <a:rPr lang="el-GR" altLang="en-US" sz="2400" b="1" dirty="0">
                <a:solidFill>
                  <a:srgbClr val="002060"/>
                </a:solidFill>
              </a:rPr>
              <a:t>κατά </a:t>
            </a:r>
            <a:r>
              <a:rPr lang="el-GR" altLang="en-US" sz="2400" b="1" i="1" dirty="0">
                <a:solidFill>
                  <a:srgbClr val="002060"/>
                </a:solidFill>
                <a:effectLst>
                  <a:outerShdw blurRad="38100" dist="38100" dir="2700000" algn="tl">
                    <a:srgbClr val="000000">
                      <a:alpha val="43137"/>
                    </a:srgbClr>
                  </a:outerShdw>
                </a:effectLst>
              </a:rPr>
              <a:t>δεύτερο</a:t>
            </a:r>
            <a:r>
              <a:rPr lang="el-GR" altLang="en-US" sz="2400" b="1" dirty="0">
                <a:solidFill>
                  <a:srgbClr val="002060"/>
                </a:solidFill>
              </a:rPr>
              <a:t> </a:t>
            </a:r>
            <a:r>
              <a:rPr lang="el-GR" altLang="en-US" sz="2400" b="1" dirty="0" smtClean="0">
                <a:solidFill>
                  <a:srgbClr val="002060"/>
                </a:solidFill>
              </a:rPr>
              <a:t>σκοπό. Παρατηρήστε  την </a:t>
            </a:r>
            <a:r>
              <a:rPr lang="el-GR" altLang="en-US" sz="2400" b="1" dirty="0">
                <a:solidFill>
                  <a:srgbClr val="002060"/>
                </a:solidFill>
              </a:rPr>
              <a:t>ερυθρή </a:t>
            </a:r>
            <a:r>
              <a:rPr lang="el-GR" altLang="en-US" sz="2400" b="1" dirty="0" smtClean="0">
                <a:solidFill>
                  <a:srgbClr val="002060"/>
                </a:solidFill>
              </a:rPr>
              <a:t>κοκκιώδη </a:t>
            </a:r>
            <a:r>
              <a:rPr lang="el-GR" altLang="en-US" sz="2400" b="1" dirty="0">
                <a:solidFill>
                  <a:srgbClr val="002060"/>
                </a:solidFill>
              </a:rPr>
              <a:t>εμφάνιση του </a:t>
            </a:r>
            <a:r>
              <a:rPr lang="el-GR" altLang="en-US" sz="2400" b="1" dirty="0" smtClean="0">
                <a:solidFill>
                  <a:srgbClr val="002060"/>
                </a:solidFill>
              </a:rPr>
              <a:t>φλεγμονώδους κοκκιώδους </a:t>
            </a:r>
            <a:r>
              <a:rPr lang="el-GR" altLang="en-US" sz="2400" b="1" dirty="0">
                <a:solidFill>
                  <a:srgbClr val="002060"/>
                </a:solidFill>
              </a:rPr>
              <a:t>ιστού</a:t>
            </a:r>
            <a:r>
              <a:rPr lang="en-US" altLang="el-GR" sz="2400" b="1" dirty="0" smtClean="0">
                <a:solidFill>
                  <a:srgbClr val="002060"/>
                </a:solidFill>
              </a:rPr>
              <a:t>.</a:t>
            </a:r>
            <a:r>
              <a:rPr lang="el-GR" altLang="el-GR" sz="2400" b="1" dirty="0">
                <a:solidFill>
                  <a:srgbClr val="002060"/>
                </a:solidFill>
              </a:rPr>
              <a:t> </a:t>
            </a:r>
            <a:r>
              <a:rPr lang="el-GR" altLang="el-GR" sz="2400" b="1" dirty="0" smtClean="0">
                <a:solidFill>
                  <a:srgbClr val="002060"/>
                </a:solidFill>
              </a:rPr>
              <a:t>Το συνυπάρχον  </a:t>
            </a:r>
            <a:r>
              <a:rPr lang="el-GR" altLang="el-GR" sz="2400" b="1" dirty="0" err="1">
                <a:solidFill>
                  <a:srgbClr val="002060"/>
                </a:solidFill>
              </a:rPr>
              <a:t>λευκωπό</a:t>
            </a:r>
            <a:r>
              <a:rPr lang="el-GR" altLang="el-GR" sz="2400" b="1" dirty="0">
                <a:solidFill>
                  <a:srgbClr val="002060"/>
                </a:solidFill>
              </a:rPr>
              <a:t>-πρασινωπό-</a:t>
            </a:r>
            <a:r>
              <a:rPr lang="el-GR" altLang="el-GR" sz="2400" b="1" dirty="0" err="1">
                <a:solidFill>
                  <a:srgbClr val="002060"/>
                </a:solidFill>
              </a:rPr>
              <a:t>κιτρινωπ</a:t>
            </a:r>
            <a:r>
              <a:rPr lang="el-GR" altLang="el-GR" sz="2400" b="1" dirty="0">
                <a:solidFill>
                  <a:srgbClr val="002060"/>
                </a:solidFill>
              </a:rPr>
              <a:t>ό </a:t>
            </a:r>
            <a:r>
              <a:rPr lang="el-GR" altLang="el-GR" sz="2400" b="1" dirty="0" smtClean="0">
                <a:solidFill>
                  <a:srgbClr val="002060"/>
                </a:solidFill>
              </a:rPr>
              <a:t>εξίδρωμα ουδετεροφίλων αντιπροσωπεύει  φλεγμονώδη </a:t>
            </a:r>
            <a:r>
              <a:rPr lang="el-GR" altLang="el-GR" sz="2400" b="1" dirty="0">
                <a:solidFill>
                  <a:srgbClr val="002060"/>
                </a:solidFill>
              </a:rPr>
              <a:t>απόκριση </a:t>
            </a:r>
            <a:r>
              <a:rPr lang="el-GR" altLang="el-GR" sz="2400" b="1" dirty="0" smtClean="0">
                <a:solidFill>
                  <a:srgbClr val="002060"/>
                </a:solidFill>
              </a:rPr>
              <a:t/>
            </a:r>
            <a:br>
              <a:rPr lang="el-GR" altLang="el-GR" sz="2400" b="1" dirty="0" smtClean="0">
                <a:solidFill>
                  <a:srgbClr val="002060"/>
                </a:solidFill>
              </a:rPr>
            </a:br>
            <a:r>
              <a:rPr lang="el-GR" altLang="el-GR" sz="2400" b="1" dirty="0" smtClean="0">
                <a:solidFill>
                  <a:srgbClr val="002060"/>
                </a:solidFill>
              </a:rPr>
              <a:t>στη </a:t>
            </a:r>
            <a:r>
              <a:rPr lang="el-GR" altLang="el-GR" sz="2400" b="1" dirty="0">
                <a:solidFill>
                  <a:srgbClr val="002060"/>
                </a:solidFill>
              </a:rPr>
              <a:t>βακτηριακή </a:t>
            </a:r>
            <a:r>
              <a:rPr lang="el-GR" altLang="el-GR" sz="2400" b="1" dirty="0">
                <a:solidFill>
                  <a:srgbClr val="002060"/>
                </a:solidFill>
                <a:effectLst>
                  <a:outerShdw blurRad="38100" dist="38100" dir="2700000" algn="tl">
                    <a:srgbClr val="000000">
                      <a:alpha val="43137"/>
                    </a:srgbClr>
                  </a:outerShdw>
                </a:effectLst>
              </a:rPr>
              <a:t>επιμόλυνση</a:t>
            </a:r>
            <a:r>
              <a:rPr lang="el-GR" altLang="el-GR" sz="2400" b="1" dirty="0">
                <a:solidFill>
                  <a:srgbClr val="002060"/>
                </a:solidFill>
              </a:rPr>
              <a:t> του τραύματος.</a:t>
            </a:r>
            <a:r>
              <a:rPr lang="en-US" sz="2400" dirty="0">
                <a:solidFill>
                  <a:srgbClr val="002060"/>
                </a:solidFill>
              </a:rPr>
              <a:t>	 </a:t>
            </a:r>
            <a:br>
              <a:rPr lang="en-US" sz="2400" dirty="0">
                <a:solidFill>
                  <a:srgbClr val="002060"/>
                </a:solidFill>
              </a:rPr>
            </a:br>
            <a:endParaRPr lang="en-US" sz="2400" dirty="0">
              <a:solidFill>
                <a:srgbClr val="002060"/>
              </a:solidFill>
            </a:endParaRPr>
          </a:p>
        </p:txBody>
      </p:sp>
      <p:pic>
        <p:nvPicPr>
          <p:cNvPr id="1025" name="Picture 1" descr="C:\Users\Νεφέλη\Desktop\infk1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7585" y="1850570"/>
            <a:ext cx="6766560" cy="4833257"/>
          </a:xfrm>
          <a:prstGeom prst="rect">
            <a:avLst/>
          </a:prstGeom>
          <a:noFill/>
          <a:extLst>
            <a:ext uri="{909E8E84-426E-40DD-AFC4-6F175D3DCCD1}">
              <a14:hiddenFill xmlns:a14="http://schemas.microsoft.com/office/drawing/2010/main">
                <a:solidFill>
                  <a:srgbClr val="FFFFFF"/>
                </a:solidFill>
              </a14:hiddenFill>
            </a:ext>
          </a:extLst>
        </p:spPr>
      </p:pic>
      <p:sp>
        <p:nvSpPr>
          <p:cNvPr id="6" name="Αριστερό βέλος 5"/>
          <p:cNvSpPr/>
          <p:nvPr/>
        </p:nvSpPr>
        <p:spPr>
          <a:xfrm>
            <a:off x="6466114" y="4026299"/>
            <a:ext cx="489204" cy="2423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9" name="Αριστερό βέλος 8"/>
          <p:cNvSpPr/>
          <p:nvPr/>
        </p:nvSpPr>
        <p:spPr>
          <a:xfrm rot="18890016">
            <a:off x="5987142" y="3373156"/>
            <a:ext cx="489204" cy="2423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4"/>
            <a:ext cx="12192000" cy="1605189"/>
          </a:xfrm>
        </p:spPr>
        <p:txBody>
          <a:bodyPr>
            <a:normAutofit fontScale="90000"/>
          </a:bodyPr>
          <a:lstStyle/>
          <a:p>
            <a:pPr algn="ctr"/>
            <a:r>
              <a:rPr lang="en-US" sz="2700" b="1" dirty="0">
                <a:solidFill>
                  <a:srgbClr val="002060"/>
                </a:solidFill>
              </a:rPr>
              <a:t>35 - </a:t>
            </a:r>
            <a:r>
              <a:rPr lang="el-GR" altLang="en-US" sz="2700" b="1" dirty="0">
                <a:solidFill>
                  <a:srgbClr val="002060"/>
                </a:solidFill>
              </a:rPr>
              <a:t>Άκρα </a:t>
            </a:r>
            <a:r>
              <a:rPr lang="el-GR" altLang="en-US" sz="2700" b="1" dirty="0" smtClean="0">
                <a:solidFill>
                  <a:srgbClr val="002060"/>
                </a:solidFill>
              </a:rPr>
              <a:t> χειρ με τραύμα επουλωθέν </a:t>
            </a:r>
            <a:r>
              <a:rPr lang="el-GR" altLang="en-US" sz="2700" b="1" dirty="0">
                <a:solidFill>
                  <a:srgbClr val="002060"/>
                </a:solidFill>
              </a:rPr>
              <a:t>κατά </a:t>
            </a:r>
            <a:r>
              <a:rPr lang="el-GR" altLang="en-US" sz="2700" b="1" dirty="0" smtClean="0">
                <a:solidFill>
                  <a:srgbClr val="002060"/>
                </a:solidFill>
              </a:rPr>
              <a:t> </a:t>
            </a:r>
            <a:r>
              <a:rPr lang="el-GR" altLang="en-US" sz="2700" b="1" i="1" dirty="0" smtClean="0">
                <a:solidFill>
                  <a:srgbClr val="002060"/>
                </a:solidFill>
                <a:effectLst>
                  <a:outerShdw blurRad="38100" dist="38100" dir="2700000" algn="tl">
                    <a:srgbClr val="000000">
                      <a:alpha val="43137"/>
                    </a:srgbClr>
                  </a:outerShdw>
                </a:effectLst>
              </a:rPr>
              <a:t>δεύτερο</a:t>
            </a:r>
            <a:r>
              <a:rPr lang="el-GR" altLang="en-US" sz="2700" b="1" dirty="0" smtClean="0">
                <a:solidFill>
                  <a:srgbClr val="002060"/>
                </a:solidFill>
                <a:effectLst>
                  <a:outerShdw blurRad="38100" dist="38100" dir="2700000" algn="tl">
                    <a:srgbClr val="000000">
                      <a:alpha val="43137"/>
                    </a:srgbClr>
                  </a:outerShdw>
                </a:effectLst>
              </a:rPr>
              <a:t> </a:t>
            </a:r>
            <a:r>
              <a:rPr lang="el-GR" altLang="en-US" sz="2700" b="1" dirty="0" smtClean="0">
                <a:solidFill>
                  <a:srgbClr val="002060"/>
                </a:solidFill>
              </a:rPr>
              <a:t> σκοπό</a:t>
            </a:r>
            <a:r>
              <a:rPr lang="el-GR" altLang="en-US" sz="2700" b="1" dirty="0">
                <a:solidFill>
                  <a:srgbClr val="002060"/>
                </a:solidFill>
              </a:rPr>
              <a:t>, </a:t>
            </a:r>
            <a:r>
              <a:rPr lang="el-GR" altLang="en-US" sz="2700" b="1" dirty="0" smtClean="0">
                <a:solidFill>
                  <a:srgbClr val="002060"/>
                </a:solidFill>
              </a:rPr>
              <a:t/>
            </a:r>
            <a:br>
              <a:rPr lang="el-GR" altLang="en-US" sz="2700" b="1" dirty="0" smtClean="0">
                <a:solidFill>
                  <a:srgbClr val="002060"/>
                </a:solidFill>
              </a:rPr>
            </a:br>
            <a:r>
              <a:rPr lang="el-GR" altLang="en-US" sz="2700" b="1" dirty="0" smtClean="0">
                <a:solidFill>
                  <a:srgbClr val="002060"/>
                </a:solidFill>
              </a:rPr>
              <a:t>ίδια </a:t>
            </a:r>
            <a:r>
              <a:rPr lang="el-GR" altLang="en-US" sz="2700" b="1" dirty="0">
                <a:solidFill>
                  <a:srgbClr val="002060"/>
                </a:solidFill>
              </a:rPr>
              <a:t>περίπτωση με την προηγούμενη εικόνα, </a:t>
            </a:r>
            <a:r>
              <a:rPr lang="el-GR" altLang="en-US" sz="2700" b="1" dirty="0">
                <a:solidFill>
                  <a:srgbClr val="002060"/>
                </a:solidFill>
                <a:effectLst>
                  <a:outerShdw blurRad="38100" dist="38100" dir="2700000" algn="tl">
                    <a:srgbClr val="000000">
                      <a:alpha val="43137"/>
                    </a:srgbClr>
                  </a:outerShdw>
                </a:effectLst>
              </a:rPr>
              <a:t>οχτώ μήνες </a:t>
            </a:r>
            <a:r>
              <a:rPr lang="el-GR" altLang="en-US" sz="2700" b="1" dirty="0">
                <a:solidFill>
                  <a:srgbClr val="002060"/>
                </a:solidFill>
              </a:rPr>
              <a:t>αργότερα</a:t>
            </a:r>
            <a:r>
              <a:rPr lang="el-GR" altLang="en-US" sz="2700" b="1" dirty="0" smtClean="0">
                <a:solidFill>
                  <a:srgbClr val="002060"/>
                </a:solidFill>
              </a:rPr>
              <a:t>.</a:t>
            </a:r>
            <a:br>
              <a:rPr lang="el-GR" altLang="en-US" sz="2700" b="1" dirty="0" smtClean="0">
                <a:solidFill>
                  <a:srgbClr val="002060"/>
                </a:solidFill>
              </a:rPr>
            </a:br>
            <a:r>
              <a:rPr lang="el-GR" altLang="en-US" sz="2700" b="1" dirty="0" smtClean="0">
                <a:solidFill>
                  <a:srgbClr val="002060"/>
                </a:solidFill>
              </a:rPr>
              <a:t>Καθώς </a:t>
            </a:r>
            <a:r>
              <a:rPr lang="el-GR" altLang="en-US" sz="2700" b="1" dirty="0">
                <a:solidFill>
                  <a:srgbClr val="002060"/>
                </a:solidFill>
              </a:rPr>
              <a:t>ο κοκκιώδης ιστός ωριμάζει, οι </a:t>
            </a:r>
            <a:r>
              <a:rPr lang="el-GR" altLang="en-US" sz="2700" b="1" dirty="0" err="1">
                <a:solidFill>
                  <a:srgbClr val="002060"/>
                </a:solidFill>
              </a:rPr>
              <a:t>μυοϊνοβλάστες</a:t>
            </a:r>
            <a:r>
              <a:rPr lang="el-GR" altLang="en-US" sz="2700" b="1" dirty="0">
                <a:solidFill>
                  <a:srgbClr val="002060"/>
                </a:solidFill>
              </a:rPr>
              <a:t> </a:t>
            </a:r>
            <a:r>
              <a:rPr lang="el-GR" altLang="en-US" sz="2700" b="1" dirty="0" smtClean="0">
                <a:solidFill>
                  <a:srgbClr val="002060"/>
                </a:solidFill>
                <a:effectLst>
                  <a:outerShdw blurRad="38100" dist="38100" dir="2700000" algn="tl">
                    <a:srgbClr val="000000">
                      <a:alpha val="43137"/>
                    </a:srgbClr>
                  </a:outerShdw>
                </a:effectLst>
              </a:rPr>
              <a:t>συστέλλονται</a:t>
            </a:r>
            <a:r>
              <a:rPr lang="el-GR" altLang="en-US" sz="2700" b="1" dirty="0" smtClean="0">
                <a:solidFill>
                  <a:srgbClr val="002060"/>
                </a:solidFill>
              </a:rPr>
              <a:t>, </a:t>
            </a:r>
            <a:r>
              <a:rPr lang="el-GR" altLang="en-US" sz="2700" b="1" dirty="0">
                <a:solidFill>
                  <a:srgbClr val="002060"/>
                </a:solidFill>
              </a:rPr>
              <a:t>ώστε να γίνει σύγκλειση του τραύματος. </a:t>
            </a:r>
            <a:r>
              <a:rPr lang="el-GR" altLang="en-US" sz="2700" b="1" dirty="0" smtClean="0">
                <a:solidFill>
                  <a:srgbClr val="002060"/>
                </a:solidFill>
              </a:rPr>
              <a:t>Κατόπιν, </a:t>
            </a:r>
            <a:r>
              <a:rPr lang="el-GR" altLang="en-US" sz="2700" b="1" dirty="0">
                <a:solidFill>
                  <a:srgbClr val="002060"/>
                </a:solidFill>
              </a:rPr>
              <a:t>μετατρέπονται σε ώριμες </a:t>
            </a:r>
            <a:r>
              <a:rPr lang="el-GR" altLang="en-US" sz="2700" b="1" dirty="0" err="1">
                <a:solidFill>
                  <a:srgbClr val="002060"/>
                </a:solidFill>
              </a:rPr>
              <a:t>ινοβλάστες</a:t>
            </a:r>
            <a:r>
              <a:rPr lang="el-GR" altLang="en-US" sz="2700" b="1" dirty="0">
                <a:solidFill>
                  <a:srgbClr val="002060"/>
                </a:solidFill>
              </a:rPr>
              <a:t>, που παράγουν κολλαγόνο, σχηματίζοντας </a:t>
            </a:r>
            <a:r>
              <a:rPr lang="el-GR" altLang="en-US" sz="2700" b="1" dirty="0">
                <a:solidFill>
                  <a:srgbClr val="002060"/>
                </a:solidFill>
                <a:effectLst>
                  <a:outerShdw blurRad="38100" dist="38100" dir="2700000" algn="tl">
                    <a:srgbClr val="000000">
                      <a:alpha val="43137"/>
                    </a:srgbClr>
                  </a:outerShdw>
                </a:effectLst>
              </a:rPr>
              <a:t>ινώδη ουλή</a:t>
            </a:r>
            <a:r>
              <a:rPr lang="el-GR" altLang="en-US" sz="2700" b="1" dirty="0">
                <a:solidFill>
                  <a:srgbClr val="002060"/>
                </a:solidFill>
              </a:rPr>
              <a:t>. Η </a:t>
            </a:r>
            <a:r>
              <a:rPr lang="el-GR" altLang="en-US" sz="2700" b="1" dirty="0" smtClean="0">
                <a:solidFill>
                  <a:srgbClr val="002060"/>
                </a:solidFill>
                <a:effectLst>
                  <a:outerShdw blurRad="38100" dist="38100" dir="2700000" algn="tl">
                    <a:srgbClr val="000000">
                      <a:alpha val="43137"/>
                    </a:srgbClr>
                  </a:outerShdw>
                </a:effectLst>
              </a:rPr>
              <a:t>συστολή</a:t>
            </a:r>
            <a:r>
              <a:rPr lang="el-GR" altLang="en-US" sz="2700" b="1" dirty="0" smtClean="0">
                <a:solidFill>
                  <a:srgbClr val="002060"/>
                </a:solidFill>
              </a:rPr>
              <a:t> του τραύματος που έχει λάβει χώρα,</a:t>
            </a:r>
            <a:br>
              <a:rPr lang="el-GR" altLang="en-US" sz="2700" b="1" dirty="0" smtClean="0">
                <a:solidFill>
                  <a:srgbClr val="002060"/>
                </a:solidFill>
              </a:rPr>
            </a:br>
            <a:r>
              <a:rPr lang="el-GR" altLang="en-US" sz="2700" b="1" dirty="0" smtClean="0">
                <a:solidFill>
                  <a:srgbClr val="002060"/>
                </a:solidFill>
              </a:rPr>
              <a:t> </a:t>
            </a:r>
            <a:r>
              <a:rPr lang="el-GR" altLang="en-US" sz="2700" b="1" dirty="0">
                <a:solidFill>
                  <a:srgbClr val="002060"/>
                </a:solidFill>
              </a:rPr>
              <a:t>μπορεί να οδηγήσει σε μειωμένη κινητικότητα.</a:t>
            </a:r>
            <a:r>
              <a:rPr lang="en-US" sz="2700" b="1" dirty="0">
                <a:solidFill>
                  <a:srgbClr val="002060"/>
                </a:solidFill>
              </a:rPr>
              <a:t>	 </a:t>
            </a:r>
            <a:br>
              <a:rPr lang="en-US" sz="2700" b="1" dirty="0">
                <a:solidFill>
                  <a:srgbClr val="002060"/>
                </a:solidFill>
              </a:rPr>
            </a:br>
            <a:r>
              <a:rPr lang="en-US" sz="2700" b="1" dirty="0">
                <a:solidFill>
                  <a:srgbClr val="002060"/>
                </a:solidFill>
              </a:rPr>
              <a:t/>
            </a:r>
            <a:br>
              <a:rPr lang="en-US" sz="2700" b="1" dirty="0">
                <a:solidFill>
                  <a:srgbClr val="002060"/>
                </a:solidFill>
              </a:rPr>
            </a:br>
            <a:r>
              <a:rPr lang="en-US" sz="1200" dirty="0"/>
              <a:t> </a:t>
            </a:r>
          </a:p>
        </p:txBody>
      </p:sp>
      <p:pic>
        <p:nvPicPr>
          <p:cNvPr id="2050" name="Picture 2" descr="C:\Users\Νεφέλη\Desktop\infk13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3156" y="1874155"/>
            <a:ext cx="6855462" cy="4896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144"/>
            <a:ext cx="5601606" cy="6713856"/>
          </a:xfrm>
        </p:spPr>
        <p:txBody>
          <a:bodyPr>
            <a:noAutofit/>
          </a:bodyPr>
          <a:lstStyle/>
          <a:p>
            <a:pPr algn="ctr"/>
            <a:r>
              <a:rPr lang="en-US" sz="2000" dirty="0"/>
              <a:t/>
            </a:r>
            <a:br>
              <a:rPr lang="en-US" sz="2000" dirty="0"/>
            </a:br>
            <a:r>
              <a:rPr lang="en-US" sz="3200" b="1" dirty="0">
                <a:solidFill>
                  <a:srgbClr val="002060"/>
                </a:solidFill>
              </a:rPr>
              <a:t>36 -</a:t>
            </a:r>
            <a:r>
              <a:rPr lang="el-GR" altLang="en-US" sz="3200" b="1" dirty="0">
                <a:solidFill>
                  <a:srgbClr val="002060"/>
                </a:solidFill>
              </a:rPr>
              <a:t>Καρδιά</a:t>
            </a:r>
            <a:r>
              <a:rPr lang="en-US" sz="3200" b="1" dirty="0">
                <a:solidFill>
                  <a:srgbClr val="002060"/>
                </a:solidFill>
              </a:rPr>
              <a:t>,</a:t>
            </a:r>
            <a:r>
              <a:rPr lang="el-GR" altLang="en-US" sz="3200" b="1" dirty="0">
                <a:solidFill>
                  <a:srgbClr val="002060"/>
                </a:solidFill>
              </a:rPr>
              <a:t> </a:t>
            </a:r>
            <a:r>
              <a:rPr lang="el-GR" altLang="en-US" sz="3200" b="1" dirty="0" err="1" smtClean="0">
                <a:solidFill>
                  <a:srgbClr val="002060"/>
                </a:solidFill>
                <a:effectLst>
                  <a:outerShdw blurRad="38100" dist="38100" dir="2700000" algn="tl">
                    <a:srgbClr val="000000">
                      <a:alpha val="43137"/>
                    </a:srgbClr>
                  </a:outerShdw>
                </a:effectLst>
              </a:rPr>
              <a:t>ινιδώδης</a:t>
            </a:r>
            <a:r>
              <a:rPr lang="el-GR" altLang="en-US" sz="3200" b="1" dirty="0" smtClean="0">
                <a:solidFill>
                  <a:srgbClr val="002060"/>
                </a:solidFill>
              </a:rPr>
              <a:t> </a:t>
            </a:r>
            <a:r>
              <a:rPr lang="el-GR" altLang="en-US" sz="3200" b="1" dirty="0">
                <a:solidFill>
                  <a:srgbClr val="002060"/>
                </a:solidFill>
              </a:rPr>
              <a:t>και </a:t>
            </a:r>
            <a:r>
              <a:rPr lang="el-GR" altLang="en-US" sz="3200" b="1" dirty="0">
                <a:solidFill>
                  <a:srgbClr val="002060"/>
                </a:solidFill>
                <a:effectLst>
                  <a:outerShdw blurRad="38100" dist="38100" dir="2700000" algn="tl">
                    <a:srgbClr val="000000">
                      <a:alpha val="43137"/>
                    </a:srgbClr>
                  </a:outerShdw>
                </a:effectLst>
              </a:rPr>
              <a:t>πυώδης </a:t>
            </a:r>
            <a:r>
              <a:rPr lang="el-GR" altLang="en-US" sz="3200" b="1" dirty="0" smtClean="0">
                <a:solidFill>
                  <a:srgbClr val="002060"/>
                </a:solidFill>
              </a:rPr>
              <a:t>περικαρδίτιδα, με οργάνωση.</a:t>
            </a:r>
            <a:br>
              <a:rPr lang="el-GR" altLang="en-US" sz="3200" b="1" dirty="0" smtClean="0">
                <a:solidFill>
                  <a:srgbClr val="002060"/>
                </a:solidFill>
              </a:rPr>
            </a:br>
            <a:r>
              <a:rPr lang="en-US" sz="3200" b="1" dirty="0">
                <a:solidFill>
                  <a:srgbClr val="002060"/>
                </a:solidFill>
              </a:rPr>
              <a:t/>
            </a:r>
            <a:br>
              <a:rPr lang="en-US" sz="3200" b="1" dirty="0">
                <a:solidFill>
                  <a:srgbClr val="002060"/>
                </a:solidFill>
              </a:rPr>
            </a:br>
            <a:r>
              <a:rPr lang="el-GR" altLang="en-US" sz="3200" b="1" dirty="0">
                <a:solidFill>
                  <a:srgbClr val="002060"/>
                </a:solidFill>
              </a:rPr>
              <a:t>Στην παρακάτω </a:t>
            </a:r>
            <a:r>
              <a:rPr lang="el-GR" altLang="en-US" sz="3200" b="1" dirty="0" smtClean="0">
                <a:solidFill>
                  <a:srgbClr val="002060"/>
                </a:solidFill>
              </a:rPr>
              <a:t>περίπτωση, </a:t>
            </a:r>
            <a:r>
              <a:rPr lang="el-GR" altLang="en-US" sz="3200" b="1" dirty="0">
                <a:solidFill>
                  <a:srgbClr val="002060"/>
                </a:solidFill>
              </a:rPr>
              <a:t>υπάρχει μεγάλη ποσότητα </a:t>
            </a:r>
            <a:r>
              <a:rPr lang="el-GR" altLang="en-US" sz="3200" b="1" dirty="0" err="1" smtClean="0">
                <a:solidFill>
                  <a:srgbClr val="002060"/>
                </a:solidFill>
              </a:rPr>
              <a:t>ινιδοπυώδους</a:t>
            </a:r>
            <a:r>
              <a:rPr lang="el-GR" altLang="en-US" sz="3200" b="1" dirty="0" smtClean="0">
                <a:solidFill>
                  <a:srgbClr val="002060"/>
                </a:solidFill>
              </a:rPr>
              <a:t> υλικού και κυτταρικών υπολειμμάτων υπό οργάνωση, με έναρξη σχηματισμού φλεγμονώδους κοκκιώδους </a:t>
            </a:r>
            <a:r>
              <a:rPr lang="el-GR" altLang="en-US" sz="3200" b="1" dirty="0">
                <a:solidFill>
                  <a:srgbClr val="002060"/>
                </a:solidFill>
              </a:rPr>
              <a:t>ιστού</a:t>
            </a:r>
            <a:r>
              <a:rPr lang="el-GR" altLang="en-US" sz="3200" b="1" dirty="0" smtClean="0">
                <a:solidFill>
                  <a:srgbClr val="002060"/>
                </a:solidFill>
              </a:rPr>
              <a:t>. Εάν </a:t>
            </a:r>
            <a:r>
              <a:rPr lang="el-GR" altLang="en-US" sz="3200" b="1" dirty="0">
                <a:solidFill>
                  <a:srgbClr val="002060"/>
                </a:solidFill>
              </a:rPr>
              <a:t>αυτή η διαδικασία </a:t>
            </a:r>
            <a:r>
              <a:rPr lang="el-GR" altLang="en-US" sz="3200" b="1" dirty="0" smtClean="0">
                <a:solidFill>
                  <a:srgbClr val="002060"/>
                </a:solidFill>
              </a:rPr>
              <a:t>είχε </a:t>
            </a:r>
            <a:r>
              <a:rPr lang="el-GR" altLang="en-US" sz="3200" b="1" dirty="0">
                <a:solidFill>
                  <a:srgbClr val="002060"/>
                </a:solidFill>
              </a:rPr>
              <a:t>συνεχιστεί, </a:t>
            </a:r>
            <a:r>
              <a:rPr lang="el-GR" altLang="en-US" sz="3200" b="1" dirty="0" smtClean="0">
                <a:solidFill>
                  <a:srgbClr val="002060"/>
                </a:solidFill>
              </a:rPr>
              <a:t>ινώδης </a:t>
            </a:r>
            <a:r>
              <a:rPr lang="el-GR" altLang="en-US" sz="3200" b="1" dirty="0" err="1">
                <a:solidFill>
                  <a:srgbClr val="002060"/>
                </a:solidFill>
              </a:rPr>
              <a:t>ουλοποίηση</a:t>
            </a:r>
            <a:r>
              <a:rPr lang="el-GR" altLang="en-US" sz="3200" b="1" dirty="0">
                <a:solidFill>
                  <a:srgbClr val="002060"/>
                </a:solidFill>
              </a:rPr>
              <a:t>  θα είχε αναπτυχθεί </a:t>
            </a:r>
            <a:r>
              <a:rPr lang="el-GR" altLang="en-US" sz="3200" b="1" dirty="0" smtClean="0">
                <a:solidFill>
                  <a:srgbClr val="002060"/>
                </a:solidFill>
              </a:rPr>
              <a:t>τελικά γύρω από ολόκληρη </a:t>
            </a:r>
            <a:r>
              <a:rPr lang="el-GR" altLang="en-US" sz="3200" b="1" dirty="0">
                <a:solidFill>
                  <a:srgbClr val="002060"/>
                </a:solidFill>
              </a:rPr>
              <a:t>την καρδιά.</a:t>
            </a:r>
            <a:r>
              <a:rPr lang="en-US" sz="3200" b="1" dirty="0">
                <a:solidFill>
                  <a:srgbClr val="002060"/>
                </a:solidFill>
              </a:rPr>
              <a:t/>
            </a:r>
            <a:br>
              <a:rPr lang="en-US" sz="3200" b="1" dirty="0">
                <a:solidFill>
                  <a:srgbClr val="002060"/>
                </a:solidFill>
              </a:rPr>
            </a:br>
            <a:r>
              <a:rPr lang="en-US" sz="2000" b="1" dirty="0"/>
              <a:t>	 </a:t>
            </a:r>
            <a:br>
              <a:rPr lang="en-US" sz="2000" b="1" dirty="0"/>
            </a:br>
            <a:r>
              <a:rPr lang="en-US" sz="2000" dirty="0"/>
              <a:t>	 	 </a:t>
            </a:r>
          </a:p>
        </p:txBody>
      </p:sp>
      <p:pic>
        <p:nvPicPr>
          <p:cNvPr id="3074" name="Picture 2" descr="C:\Users\Νεφέλη\Desktop\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3506" y="696685"/>
            <a:ext cx="6299200" cy="5399315"/>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κειμένου 2"/>
          <p:cNvSpPr txBox="1">
            <a:spLocks/>
          </p:cNvSpPr>
          <p:nvPr/>
        </p:nvSpPr>
        <p:spPr>
          <a:xfrm>
            <a:off x="8349343" y="1681163"/>
            <a:ext cx="3211286" cy="4119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smtClean="0">
                <a:solidFill>
                  <a:srgbClr val="002060"/>
                </a:solidFill>
              </a:rPr>
              <a:t>Μυοκάρδιο</a:t>
            </a:r>
            <a:endParaRPr lang="el-GR" b="1" dirty="0">
              <a:solidFill>
                <a:srgbClr val="002060"/>
              </a:solidFill>
            </a:endParaRPr>
          </a:p>
        </p:txBody>
      </p:sp>
      <p:sp>
        <p:nvSpPr>
          <p:cNvPr id="5" name="Ορθογώνιο 4"/>
          <p:cNvSpPr/>
          <p:nvPr/>
        </p:nvSpPr>
        <p:spPr>
          <a:xfrm rot="10800000" flipV="1">
            <a:off x="10907485" y="1026978"/>
            <a:ext cx="1513115" cy="307777"/>
          </a:xfrm>
          <a:prstGeom prst="rect">
            <a:avLst/>
          </a:prstGeom>
        </p:spPr>
        <p:txBody>
          <a:bodyPr wrap="square">
            <a:spAutoFit/>
          </a:bodyPr>
          <a:lstStyle/>
          <a:p>
            <a:r>
              <a:rPr lang="el-GR" sz="1400" b="1" dirty="0" smtClean="0">
                <a:solidFill>
                  <a:srgbClr val="FF0000"/>
                </a:solidFill>
              </a:rPr>
              <a:t>Κοκκιώδης ιστός</a:t>
            </a:r>
            <a:endParaRPr lang="el-GR" sz="1400" b="1" dirty="0">
              <a:solidFill>
                <a:srgbClr val="FF0000"/>
              </a:solidFill>
            </a:endParaRPr>
          </a:p>
        </p:txBody>
      </p:sp>
      <p:sp>
        <p:nvSpPr>
          <p:cNvPr id="8" name="Θέση κειμένου 2"/>
          <p:cNvSpPr txBox="1">
            <a:spLocks/>
          </p:cNvSpPr>
          <p:nvPr/>
        </p:nvSpPr>
        <p:spPr>
          <a:xfrm>
            <a:off x="5563506" y="4103914"/>
            <a:ext cx="1751695" cy="1295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b="1" dirty="0" smtClean="0">
                <a:solidFill>
                  <a:schemeClr val="accent6">
                    <a:lumMod val="50000"/>
                  </a:schemeClr>
                </a:solidFill>
                <a:effectLst>
                  <a:outerShdw blurRad="38100" dist="38100" dir="2700000" algn="tl">
                    <a:srgbClr val="000000">
                      <a:alpha val="43137"/>
                    </a:srgbClr>
                  </a:outerShdw>
                </a:effectLst>
              </a:rPr>
              <a:t>Πυώδες εξίδρωμα</a:t>
            </a:r>
            <a:endParaRPr lang="el-GR" sz="2400" b="1"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0199"/>
            <a:ext cx="6747328" cy="609601"/>
          </a:xfrm>
        </p:spPr>
        <p:txBody>
          <a:bodyPr>
            <a:normAutofit fontScale="90000"/>
          </a:bodyPr>
          <a:lstStyle/>
          <a:p>
            <a:pPr algn="ct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2000" b="1" dirty="0" smtClean="0">
                <a:solidFill>
                  <a:srgbClr val="002060"/>
                </a:solidFill>
              </a:rPr>
              <a:t>37-</a:t>
            </a:r>
            <a:r>
              <a:rPr lang="el-GR" sz="2000" b="1" dirty="0" smtClean="0">
                <a:solidFill>
                  <a:srgbClr val="002060"/>
                </a:solidFill>
              </a:rPr>
              <a:t>39</a:t>
            </a:r>
            <a:r>
              <a:rPr lang="el-GR" sz="2000" b="1" dirty="0" smtClean="0">
                <a:solidFill>
                  <a:srgbClr val="002060"/>
                </a:solidFill>
                <a:effectLst>
                  <a:outerShdw blurRad="38100" dist="38100" dir="2700000" algn="tl">
                    <a:srgbClr val="000000">
                      <a:alpha val="43137"/>
                    </a:srgbClr>
                  </a:outerShdw>
                </a:effectLst>
              </a:rPr>
              <a:t>. </a:t>
            </a:r>
            <a:r>
              <a:rPr lang="en-US" sz="2000" b="1" dirty="0" smtClean="0">
                <a:solidFill>
                  <a:srgbClr val="002060"/>
                </a:solidFill>
                <a:effectLst>
                  <a:outerShdw blurRad="38100" dist="38100" dir="2700000" algn="tl">
                    <a:srgbClr val="000000">
                      <a:alpha val="43137"/>
                    </a:srgbClr>
                  </a:outerShdw>
                </a:effectLst>
              </a:rPr>
              <a:t> </a:t>
            </a:r>
            <a:r>
              <a:rPr lang="el-GR" altLang="en-US" sz="2000" b="1" dirty="0">
                <a:solidFill>
                  <a:srgbClr val="002060"/>
                </a:solidFill>
                <a:effectLst>
                  <a:outerShdw blurRad="38100" dist="38100" dir="2700000" algn="tl">
                    <a:srgbClr val="000000">
                      <a:alpha val="43137"/>
                    </a:srgbClr>
                  </a:outerShdw>
                </a:effectLst>
              </a:rPr>
              <a:t>Νήστιδα</a:t>
            </a:r>
            <a:r>
              <a:rPr lang="sv-SE" altLang="en-US" sz="2000" b="1" dirty="0">
                <a:solidFill>
                  <a:srgbClr val="002060"/>
                </a:solidFill>
                <a:effectLst>
                  <a:outerShdw blurRad="38100" dist="38100" dir="2700000" algn="tl">
                    <a:srgbClr val="000000">
                      <a:alpha val="43137"/>
                    </a:srgbClr>
                  </a:outerShdw>
                </a:effectLst>
              </a:rPr>
              <a:t>, </a:t>
            </a:r>
            <a:r>
              <a:rPr lang="el-GR" altLang="en-US" sz="2000" b="1" dirty="0">
                <a:solidFill>
                  <a:srgbClr val="002060"/>
                </a:solidFill>
                <a:effectLst>
                  <a:outerShdw blurRad="38100" dist="38100" dir="2700000" algn="tl">
                    <a:srgbClr val="000000">
                      <a:alpha val="43137"/>
                    </a:srgbClr>
                  </a:outerShdw>
                </a:effectLst>
              </a:rPr>
              <a:t>περιτονίτιδα με </a:t>
            </a:r>
            <a:r>
              <a:rPr lang="el-GR" altLang="en-US" sz="2000" b="1" dirty="0" smtClean="0">
                <a:solidFill>
                  <a:srgbClr val="002060"/>
                </a:solidFill>
                <a:effectLst>
                  <a:outerShdw blurRad="38100" dist="38100" dir="2700000" algn="tl">
                    <a:srgbClr val="000000">
                      <a:alpha val="43137"/>
                    </a:srgbClr>
                  </a:outerShdw>
                </a:effectLst>
              </a:rPr>
              <a:t>οργάνωση.</a:t>
            </a:r>
            <a:r>
              <a:rPr lang="en-US" sz="2000" b="1" dirty="0">
                <a:solidFill>
                  <a:srgbClr val="002060"/>
                </a:solidFill>
                <a:effectLst>
                  <a:outerShdw blurRad="38100" dist="38100" dir="2700000" algn="tl">
                    <a:srgbClr val="000000">
                      <a:alpha val="43137"/>
                    </a:srgbClr>
                  </a:outerShdw>
                </a:effectLst>
              </a:rPr>
              <a:t/>
            </a:r>
            <a:br>
              <a:rPr lang="en-US" sz="2000" b="1" dirty="0">
                <a:solidFill>
                  <a:srgbClr val="002060"/>
                </a:solidFill>
                <a:effectLst>
                  <a:outerShdw blurRad="38100" dist="38100" dir="2700000" algn="tl">
                    <a:srgbClr val="000000">
                      <a:alpha val="43137"/>
                    </a:srgbClr>
                  </a:outerShdw>
                </a:effectLst>
              </a:rPr>
            </a:br>
            <a:r>
              <a:rPr lang="el-GR" altLang="en-US" sz="2000" b="1" dirty="0">
                <a:solidFill>
                  <a:srgbClr val="002060"/>
                </a:solidFill>
              </a:rPr>
              <a:t>Ο ασθενής αναρρώνει από περιτονίτιδα, μία φλεγμονώδη διαδικασία που αφορά </a:t>
            </a:r>
            <a:r>
              <a:rPr lang="el-GR" altLang="en-US" sz="2000" b="1" dirty="0" smtClean="0">
                <a:solidFill>
                  <a:srgbClr val="002060"/>
                </a:solidFill>
              </a:rPr>
              <a:t>το κοιλιακό τοίχωμα </a:t>
            </a:r>
            <a:r>
              <a:rPr lang="el-GR" altLang="en-US" sz="2000" b="1" dirty="0">
                <a:solidFill>
                  <a:srgbClr val="002060"/>
                </a:solidFill>
              </a:rPr>
              <a:t>και </a:t>
            </a:r>
            <a:r>
              <a:rPr lang="el-GR" altLang="en-US" sz="2000" b="1" dirty="0" smtClean="0">
                <a:solidFill>
                  <a:srgbClr val="002060"/>
                </a:solidFill>
              </a:rPr>
              <a:t>τον ορογόνο (περίτονο και </a:t>
            </a:r>
            <a:r>
              <a:rPr lang="el-GR" altLang="en-US" sz="2000" b="1" dirty="0" err="1" smtClean="0">
                <a:solidFill>
                  <a:srgbClr val="002060"/>
                </a:solidFill>
              </a:rPr>
              <a:t>περισπλάγχνιο</a:t>
            </a:r>
            <a:r>
              <a:rPr lang="el-GR" altLang="en-US" sz="2000" b="1" dirty="0" smtClean="0">
                <a:solidFill>
                  <a:srgbClr val="002060"/>
                </a:solidFill>
              </a:rPr>
              <a:t> πέταλο του περιτοναίου, αντίστοιχα). </a:t>
            </a:r>
            <a:r>
              <a:rPr lang="el-GR" altLang="en-US" sz="2000" b="1" dirty="0">
                <a:solidFill>
                  <a:srgbClr val="002060"/>
                </a:solidFill>
              </a:rPr>
              <a:t>Η </a:t>
            </a:r>
            <a:r>
              <a:rPr lang="el-GR" altLang="en-US" sz="2000" b="1" dirty="0" smtClean="0">
                <a:solidFill>
                  <a:srgbClr val="002060"/>
                </a:solidFill>
              </a:rPr>
              <a:t>οξεία </a:t>
            </a:r>
            <a:r>
              <a:rPr lang="el-GR" altLang="en-US" sz="2000" b="1" dirty="0">
                <a:solidFill>
                  <a:srgbClr val="002060"/>
                </a:solidFill>
              </a:rPr>
              <a:t>φλεγμονή με </a:t>
            </a:r>
            <a:r>
              <a:rPr lang="el-GR" altLang="en-US" sz="2000" b="1" dirty="0" smtClean="0">
                <a:solidFill>
                  <a:srgbClr val="002060"/>
                </a:solidFill>
              </a:rPr>
              <a:t>την αυξημένη </a:t>
            </a:r>
            <a:r>
              <a:rPr lang="el-GR" altLang="en-US" sz="2000" b="1" dirty="0">
                <a:solidFill>
                  <a:srgbClr val="002060"/>
                </a:solidFill>
              </a:rPr>
              <a:t>αγγειακή διαπερατότητα οδήγησε σε εναπόθεση </a:t>
            </a:r>
            <a:r>
              <a:rPr lang="el-GR" altLang="en-US" sz="2000" b="1" dirty="0" err="1" smtClean="0">
                <a:solidFill>
                  <a:srgbClr val="002060"/>
                </a:solidFill>
                <a:effectLst>
                  <a:outerShdw blurRad="38100" dist="38100" dir="2700000" algn="tl">
                    <a:srgbClr val="000000">
                      <a:alpha val="43137"/>
                    </a:srgbClr>
                  </a:outerShdw>
                </a:effectLst>
              </a:rPr>
              <a:t>ινικής</a:t>
            </a:r>
            <a:r>
              <a:rPr lang="el-GR" altLang="en-US" sz="2000" b="1" dirty="0" smtClean="0">
                <a:solidFill>
                  <a:srgbClr val="002060"/>
                </a:solidFill>
                <a:effectLst>
                  <a:outerShdw blurRad="38100" dist="38100" dir="2700000" algn="tl">
                    <a:srgbClr val="000000">
                      <a:alpha val="43137"/>
                    </a:srgbClr>
                  </a:outerShdw>
                </a:effectLst>
              </a:rPr>
              <a:t> </a:t>
            </a:r>
            <a:r>
              <a:rPr lang="el-GR" altLang="en-US" sz="2000" b="1" dirty="0">
                <a:solidFill>
                  <a:srgbClr val="002060"/>
                </a:solidFill>
                <a:effectLst>
                  <a:outerShdw blurRad="38100" dist="38100" dir="2700000" algn="tl">
                    <a:srgbClr val="000000">
                      <a:alpha val="43137"/>
                    </a:srgbClr>
                  </a:outerShdw>
                </a:effectLst>
              </a:rPr>
              <a:t>στον ορογόνο</a:t>
            </a:r>
            <a:r>
              <a:rPr lang="el-GR" altLang="en-US" sz="2000" b="1" dirty="0">
                <a:solidFill>
                  <a:srgbClr val="002060"/>
                </a:solidFill>
              </a:rPr>
              <a:t>. Στις </a:t>
            </a:r>
            <a:r>
              <a:rPr lang="el-GR" altLang="en-US" sz="2000" b="1" dirty="0" smtClean="0">
                <a:solidFill>
                  <a:srgbClr val="002060"/>
                </a:solidFill>
              </a:rPr>
              <a:t> αμέσως επόμενες </a:t>
            </a:r>
            <a:r>
              <a:rPr lang="el-GR" altLang="en-US" sz="2000" b="1" dirty="0">
                <a:solidFill>
                  <a:srgbClr val="002060"/>
                </a:solidFill>
              </a:rPr>
              <a:t>μέρες, σχηματίστηκε </a:t>
            </a:r>
            <a:r>
              <a:rPr lang="el-GR" altLang="en-US" sz="2000" b="1" dirty="0" smtClean="0">
                <a:solidFill>
                  <a:srgbClr val="002060"/>
                </a:solidFill>
              </a:rPr>
              <a:t>φλεγμονώδης κοκκιώδης </a:t>
            </a:r>
            <a:r>
              <a:rPr lang="el-GR" altLang="en-US" sz="2000" b="1" dirty="0">
                <a:solidFill>
                  <a:srgbClr val="002060"/>
                </a:solidFill>
              </a:rPr>
              <a:t>ιστός και τώρα </a:t>
            </a:r>
            <a:r>
              <a:rPr lang="el-GR" altLang="en-US" sz="2000" b="1" dirty="0" smtClean="0">
                <a:solidFill>
                  <a:srgbClr val="002060"/>
                </a:solidFill>
              </a:rPr>
              <a:t>αναπτύσσεται  </a:t>
            </a:r>
            <a:r>
              <a:rPr lang="el-GR" altLang="en-US" sz="2000" b="1" u="sng" spc="300" dirty="0" err="1" smtClean="0">
                <a:solidFill>
                  <a:srgbClr val="002060"/>
                </a:solidFill>
                <a:effectLst>
                  <a:outerShdw blurRad="38100" dist="38100" dir="2700000" algn="tl">
                    <a:srgbClr val="000000">
                      <a:alpha val="43137"/>
                    </a:srgbClr>
                  </a:outerShdw>
                </a:effectLst>
              </a:rPr>
              <a:t>ινιδώδες</a:t>
            </a:r>
            <a:r>
              <a:rPr lang="el-GR" altLang="en-US" sz="2000" b="1" u="sng" spc="300" dirty="0" smtClean="0">
                <a:solidFill>
                  <a:srgbClr val="002060"/>
                </a:solidFill>
                <a:effectLst>
                  <a:outerShdw blurRad="38100" dist="38100" dir="2700000" algn="tl">
                    <a:srgbClr val="000000">
                      <a:alpha val="43137"/>
                    </a:srgbClr>
                  </a:outerShdw>
                </a:effectLst>
              </a:rPr>
              <a:t> εξίδρωμα</a:t>
            </a:r>
            <a:r>
              <a:rPr lang="el-GR" altLang="en-US" sz="2000" b="1" dirty="0" smtClean="0">
                <a:solidFill>
                  <a:srgbClr val="002060"/>
                </a:solidFill>
              </a:rPr>
              <a:t>, </a:t>
            </a:r>
            <a:r>
              <a:rPr lang="el-GR" altLang="en-US" sz="2000" b="1" dirty="0">
                <a:solidFill>
                  <a:srgbClr val="002060"/>
                </a:solidFill>
              </a:rPr>
              <a:t>το οποίο </a:t>
            </a:r>
            <a:r>
              <a:rPr lang="el-GR" altLang="en-US" sz="2000" b="1" dirty="0" err="1" smtClean="0">
                <a:solidFill>
                  <a:srgbClr val="002060"/>
                </a:solidFill>
              </a:rPr>
              <a:t>αποδομείται</a:t>
            </a:r>
            <a:r>
              <a:rPr lang="el-GR" altLang="en-US" sz="2000" b="1" dirty="0" smtClean="0">
                <a:solidFill>
                  <a:srgbClr val="002060"/>
                </a:solidFill>
              </a:rPr>
              <a:t> από </a:t>
            </a:r>
            <a:r>
              <a:rPr lang="el-GR" altLang="en-US" sz="2000" b="1" dirty="0" err="1">
                <a:solidFill>
                  <a:srgbClr val="002060"/>
                </a:solidFill>
              </a:rPr>
              <a:t>μακροφάγα</a:t>
            </a:r>
            <a:r>
              <a:rPr lang="el-GR" altLang="en-US" sz="2000" b="1" dirty="0" smtClean="0">
                <a:solidFill>
                  <a:srgbClr val="002060"/>
                </a:solidFill>
              </a:rPr>
              <a:t>.</a:t>
            </a:r>
            <a:r>
              <a:rPr lang="en-US" sz="2000" b="1" dirty="0" smtClean="0">
                <a:solidFill>
                  <a:srgbClr val="002060"/>
                </a:solidFill>
              </a:rPr>
              <a:t> </a:t>
            </a:r>
            <a:r>
              <a:rPr lang="el-GR" altLang="en-US" sz="2000" b="1" dirty="0">
                <a:solidFill>
                  <a:srgbClr val="002060"/>
                </a:solidFill>
              </a:rPr>
              <a:t>Στην </a:t>
            </a:r>
            <a:r>
              <a:rPr lang="el-GR" altLang="en-US" sz="2000" b="1" dirty="0" smtClean="0">
                <a:solidFill>
                  <a:srgbClr val="002060"/>
                </a:solidFill>
              </a:rPr>
              <a:t>κάτω </a:t>
            </a:r>
            <a:r>
              <a:rPr lang="el-GR" altLang="en-US" sz="2000" b="1" dirty="0">
                <a:solidFill>
                  <a:srgbClr val="002060"/>
                </a:solidFill>
              </a:rPr>
              <a:t>εικόνα, τα τυπικά χαρακτηριστικά του κοκκιώδους </a:t>
            </a:r>
            <a:r>
              <a:rPr lang="el-GR" altLang="en-US" sz="2000" b="1" dirty="0" smtClean="0">
                <a:solidFill>
                  <a:srgbClr val="002060"/>
                </a:solidFill>
              </a:rPr>
              <a:t>ιστού (χαλαρή</a:t>
            </a:r>
            <a:r>
              <a:rPr lang="el-GR" altLang="en-US" sz="2000" b="1" dirty="0">
                <a:solidFill>
                  <a:srgbClr val="002060"/>
                </a:solidFill>
              </a:rPr>
              <a:t>, οιδηματώδης θεμέλια ουσία, φλεγμονώδη κύτταρα και </a:t>
            </a:r>
            <a:r>
              <a:rPr lang="el-GR" altLang="en-US" sz="2000" b="1" dirty="0" err="1" smtClean="0">
                <a:solidFill>
                  <a:srgbClr val="002060"/>
                </a:solidFill>
              </a:rPr>
              <a:t>νεοσχηματιζόμενα</a:t>
            </a:r>
            <a:r>
              <a:rPr lang="el-GR" altLang="en-US" sz="2000" b="1" dirty="0" smtClean="0">
                <a:solidFill>
                  <a:srgbClr val="002060"/>
                </a:solidFill>
              </a:rPr>
              <a:t> </a:t>
            </a:r>
            <a:r>
              <a:rPr lang="el-GR" altLang="en-US" sz="2000" b="1" dirty="0">
                <a:solidFill>
                  <a:srgbClr val="002060"/>
                </a:solidFill>
              </a:rPr>
              <a:t>αγγεία με </a:t>
            </a:r>
            <a:r>
              <a:rPr lang="el-GR" altLang="en-US" sz="2000" b="1" dirty="0" smtClean="0">
                <a:solidFill>
                  <a:srgbClr val="002060"/>
                </a:solidFill>
              </a:rPr>
              <a:t>προβάλλοντα ενδοθήλια) </a:t>
            </a:r>
            <a:r>
              <a:rPr lang="el-GR" altLang="en-US" sz="2000" b="1" dirty="0">
                <a:solidFill>
                  <a:srgbClr val="002060"/>
                </a:solidFill>
              </a:rPr>
              <a:t>είναι ορατά. </a:t>
            </a:r>
            <a:r>
              <a:rPr lang="el-GR" altLang="en-US" sz="2000" b="1" dirty="0" err="1">
                <a:solidFill>
                  <a:srgbClr val="002060"/>
                </a:solidFill>
              </a:rPr>
              <a:t>Μακροφάγα</a:t>
            </a:r>
            <a:r>
              <a:rPr lang="el-GR" altLang="en-US" sz="2000" b="1" dirty="0">
                <a:solidFill>
                  <a:srgbClr val="002060"/>
                </a:solidFill>
              </a:rPr>
              <a:t> διαφαίνονται </a:t>
            </a:r>
            <a:r>
              <a:rPr lang="el-GR" altLang="en-US" sz="2000" b="1" dirty="0" smtClean="0">
                <a:solidFill>
                  <a:srgbClr val="002060"/>
                </a:solidFill>
              </a:rPr>
              <a:t>μέσα στην εναπομείνασα </a:t>
            </a:r>
            <a:r>
              <a:rPr lang="el-GR" altLang="en-US" sz="2000" b="1" dirty="0" err="1" smtClean="0">
                <a:solidFill>
                  <a:srgbClr val="002060"/>
                </a:solidFill>
              </a:rPr>
              <a:t>ινική</a:t>
            </a:r>
            <a:r>
              <a:rPr lang="el-GR" altLang="en-US" sz="2000" b="1" dirty="0" smtClean="0">
                <a:solidFill>
                  <a:srgbClr val="002060"/>
                </a:solidFill>
              </a:rPr>
              <a:t>.</a:t>
            </a:r>
            <a:r>
              <a:rPr lang="en-US" sz="2000" b="1" dirty="0" smtClean="0">
                <a:solidFill>
                  <a:srgbClr val="002060"/>
                </a:solidFill>
              </a:rPr>
              <a:t> </a:t>
            </a:r>
            <a:r>
              <a:rPr lang="en-US" sz="2000" b="1" dirty="0">
                <a:solidFill>
                  <a:srgbClr val="002060"/>
                </a:solidFill>
              </a:rPr>
              <a:t/>
            </a:r>
            <a:br>
              <a:rPr lang="en-US" sz="2000" b="1" dirty="0">
                <a:solidFill>
                  <a:srgbClr val="002060"/>
                </a:solidFill>
              </a:rPr>
            </a:br>
            <a:r>
              <a:rPr lang="en-US" sz="2000" b="1" dirty="0">
                <a:solidFill>
                  <a:srgbClr val="002060"/>
                </a:solidFill>
              </a:rPr>
              <a:t/>
            </a:r>
            <a:br>
              <a:rPr lang="en-US" sz="2000" b="1" dirty="0">
                <a:solidFill>
                  <a:srgbClr val="002060"/>
                </a:solidFill>
              </a:rPr>
            </a:br>
            <a:r>
              <a:rPr lang="en-US" sz="2000" b="1" dirty="0"/>
              <a:t/>
            </a:r>
            <a:br>
              <a:rPr lang="en-US" sz="2000" b="1" dirty="0"/>
            </a:br>
            <a:r>
              <a:rPr lang="en-US" sz="2000" b="1" dirty="0"/>
              <a:t/>
            </a:r>
            <a:br>
              <a:rPr lang="en-US" sz="2000" b="1" dirty="0"/>
            </a:br>
            <a:r>
              <a:rPr lang="en-US" sz="2000" dirty="0"/>
              <a:t/>
            </a:r>
            <a:br>
              <a:rPr lang="en-US" sz="20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pic>
        <p:nvPicPr>
          <p:cNvPr id="4098" name="Picture 2" descr="C:\Users\Νεφέλη\Desktop\infk1370 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747326" y="151118"/>
            <a:ext cx="5051701" cy="316092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Νεφέλη\Desktop\infk1380 β.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719835" y="3431538"/>
            <a:ext cx="5106679" cy="3274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Νεφέλη\Desktop\infk1390 η.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656" y="3059250"/>
            <a:ext cx="5105399" cy="3646714"/>
          </a:xfrm>
          <a:prstGeom prst="rect">
            <a:avLst/>
          </a:prstGeom>
          <a:noFill/>
          <a:extLst>
            <a:ext uri="{909E8E84-426E-40DD-AFC4-6F175D3DCCD1}">
              <a14:hiddenFill xmlns:a14="http://schemas.microsoft.com/office/drawing/2010/main">
                <a:solidFill>
                  <a:srgbClr val="FFFFFF"/>
                </a:solidFill>
              </a14:hiddenFill>
            </a:ext>
          </a:extLst>
        </p:spPr>
      </p:pic>
      <p:sp>
        <p:nvSpPr>
          <p:cNvPr id="8" name="Θέση κειμένου 2"/>
          <p:cNvSpPr txBox="1">
            <a:spLocks/>
          </p:cNvSpPr>
          <p:nvPr/>
        </p:nvSpPr>
        <p:spPr>
          <a:xfrm rot="10800000" flipV="1">
            <a:off x="3864428" y="3059250"/>
            <a:ext cx="2133142" cy="505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spc="600" dirty="0" err="1" smtClean="0">
                <a:solidFill>
                  <a:srgbClr val="002060"/>
                </a:solidFill>
                <a:effectLst>
                  <a:outerShdw blurRad="38100" dist="38100" dir="2700000" algn="tl">
                    <a:srgbClr val="000000">
                      <a:alpha val="43137"/>
                    </a:srgbClr>
                  </a:outerShdw>
                </a:effectLst>
              </a:rPr>
              <a:t>Ινική</a:t>
            </a:r>
            <a:endParaRPr lang="el-GR" b="1" spc="600" dirty="0">
              <a:solidFill>
                <a:srgbClr val="002060"/>
              </a:solidFill>
              <a:effectLst>
                <a:outerShdw blurRad="38100" dist="38100" dir="2700000" algn="tl">
                  <a:srgbClr val="000000">
                    <a:alpha val="43137"/>
                  </a:srgbClr>
                </a:outerShdw>
              </a:effectLst>
            </a:endParaRPr>
          </a:p>
        </p:txBody>
      </p:sp>
      <p:sp>
        <p:nvSpPr>
          <p:cNvPr id="9" name="Θέση κειμένου 2"/>
          <p:cNvSpPr txBox="1">
            <a:spLocks/>
          </p:cNvSpPr>
          <p:nvPr/>
        </p:nvSpPr>
        <p:spPr>
          <a:xfrm rot="10800000" flipV="1">
            <a:off x="7717971" y="3646714"/>
            <a:ext cx="2960915" cy="3810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spc="600" dirty="0" smtClean="0">
                <a:solidFill>
                  <a:srgbClr val="FF0066"/>
                </a:solidFill>
                <a:effectLst>
                  <a:outerShdw blurRad="38100" dist="38100" dir="2700000" algn="tl">
                    <a:srgbClr val="000000">
                      <a:alpha val="43137"/>
                    </a:srgbClr>
                  </a:outerShdw>
                </a:effectLst>
              </a:rPr>
              <a:t>Μυϊκός χιτώνας</a:t>
            </a:r>
            <a:endParaRPr lang="el-GR" b="1" spc="600" dirty="0">
              <a:solidFill>
                <a:srgbClr val="FF0066"/>
              </a:solidFill>
              <a:effectLst>
                <a:outerShdw blurRad="38100" dist="38100" dir="2700000" algn="tl">
                  <a:srgbClr val="000000">
                    <a:alpha val="43137"/>
                  </a:srgbClr>
                </a:outerShdw>
              </a:effectLst>
            </a:endParaRPr>
          </a:p>
        </p:txBody>
      </p:sp>
      <p:sp>
        <p:nvSpPr>
          <p:cNvPr id="10" name="Θέση κειμένου 2"/>
          <p:cNvSpPr txBox="1">
            <a:spLocks/>
          </p:cNvSpPr>
          <p:nvPr/>
        </p:nvSpPr>
        <p:spPr>
          <a:xfrm rot="10800000" flipV="1">
            <a:off x="7424056" y="979714"/>
            <a:ext cx="4561505" cy="1001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spc="600" dirty="0" err="1" smtClean="0">
                <a:solidFill>
                  <a:srgbClr val="FF0066"/>
                </a:solidFill>
                <a:effectLst>
                  <a:outerShdw blurRad="38100" dist="38100" dir="2700000" algn="tl">
                    <a:srgbClr val="000000">
                      <a:alpha val="43137"/>
                    </a:srgbClr>
                  </a:outerShdw>
                </a:effectLst>
              </a:rPr>
              <a:t>Υποβλεννογόνιος</a:t>
            </a:r>
            <a:r>
              <a:rPr lang="el-GR" b="1" spc="600" dirty="0" smtClean="0">
                <a:solidFill>
                  <a:srgbClr val="FF0066"/>
                </a:solidFill>
                <a:effectLst>
                  <a:outerShdw blurRad="38100" dist="38100" dir="2700000" algn="tl">
                    <a:srgbClr val="000000">
                      <a:alpha val="43137"/>
                    </a:srgbClr>
                  </a:outerShdw>
                </a:effectLst>
              </a:rPr>
              <a:t> και βλεννογόνος  χιτώνας</a:t>
            </a:r>
            <a:endParaRPr lang="el-GR" b="1" spc="600" dirty="0">
              <a:solidFill>
                <a:srgbClr val="FF0066"/>
              </a:solidFill>
              <a:effectLst>
                <a:outerShdw blurRad="38100" dist="38100" dir="2700000" algn="tl">
                  <a:srgbClr val="000000">
                    <a:alpha val="43137"/>
                  </a:srgbClr>
                </a:outerShdw>
              </a:effectLst>
            </a:endParaRPr>
          </a:p>
        </p:txBody>
      </p:sp>
      <p:sp>
        <p:nvSpPr>
          <p:cNvPr id="11" name="Θέση κειμένου 2"/>
          <p:cNvSpPr txBox="1">
            <a:spLocks/>
          </p:cNvSpPr>
          <p:nvPr/>
        </p:nvSpPr>
        <p:spPr>
          <a:xfrm rot="10800000" flipV="1">
            <a:off x="2362198" y="5029200"/>
            <a:ext cx="7598229" cy="76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spc="600" dirty="0" smtClean="0">
                <a:solidFill>
                  <a:srgbClr val="002060"/>
                </a:solidFill>
                <a:effectLst>
                  <a:outerShdw blurRad="38100" dist="38100" dir="2700000" algn="tl">
                    <a:srgbClr val="000000">
                      <a:alpha val="43137"/>
                    </a:srgbClr>
                  </a:outerShdw>
                </a:effectLst>
              </a:rPr>
              <a:t>Φλεγμονώδης κοκκιώδης ιστός</a:t>
            </a:r>
            <a:endParaRPr lang="el-GR" b="1" spc="6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657474"/>
          </a:xfrm>
        </p:spPr>
        <p:txBody>
          <a:bodyPr>
            <a:normAutofit fontScale="90000"/>
          </a:bodyPr>
          <a:lstStyle/>
          <a:p>
            <a:pPr algn="ctr"/>
            <a:r>
              <a:rPr lang="en-US" sz="1600" dirty="0"/>
              <a:t/>
            </a:r>
            <a:br>
              <a:rPr lang="en-US" sz="1600" dirty="0"/>
            </a:br>
            <a:r>
              <a:rPr lang="en-US" sz="3100" b="1" dirty="0">
                <a:solidFill>
                  <a:srgbClr val="002060"/>
                </a:solidFill>
              </a:rPr>
              <a:t>40 - </a:t>
            </a:r>
            <a:r>
              <a:rPr lang="el-GR" altLang="en-US" sz="3100" b="1" dirty="0">
                <a:solidFill>
                  <a:srgbClr val="002060"/>
                </a:solidFill>
              </a:rPr>
              <a:t>Διάφραγμα και ήπαρ, </a:t>
            </a:r>
            <a:r>
              <a:rPr lang="el-GR" altLang="en-US" sz="3100" b="1" dirty="0" smtClean="0">
                <a:solidFill>
                  <a:srgbClr val="002060"/>
                </a:solidFill>
              </a:rPr>
              <a:t>ινώδεις </a:t>
            </a:r>
            <a:r>
              <a:rPr lang="el-GR" altLang="en-US" sz="3100" b="1" dirty="0">
                <a:solidFill>
                  <a:srgbClr val="002060"/>
                </a:solidFill>
              </a:rPr>
              <a:t>περιτοναϊκές </a:t>
            </a:r>
            <a:r>
              <a:rPr lang="el-GR" altLang="en-US" sz="3100" b="1" dirty="0" smtClean="0">
                <a:solidFill>
                  <a:srgbClr val="002060"/>
                </a:solidFill>
                <a:effectLst>
                  <a:outerShdw blurRad="38100" dist="38100" dir="2700000" algn="tl">
                    <a:srgbClr val="000000">
                      <a:alpha val="43137"/>
                    </a:srgbClr>
                  </a:outerShdw>
                </a:effectLst>
              </a:rPr>
              <a:t>συμφύσεις </a:t>
            </a:r>
            <a:r>
              <a:rPr lang="el-GR" altLang="en-US" sz="3100" b="1" dirty="0" smtClean="0">
                <a:solidFill>
                  <a:srgbClr val="002060"/>
                </a:solidFill>
              </a:rPr>
              <a:t/>
            </a:r>
            <a:br>
              <a:rPr lang="el-GR" altLang="en-US" sz="3100" b="1" dirty="0" smtClean="0">
                <a:solidFill>
                  <a:srgbClr val="002060"/>
                </a:solidFill>
              </a:rPr>
            </a:br>
            <a:r>
              <a:rPr lang="el-GR" altLang="en-US" sz="3100" b="1" dirty="0" smtClean="0">
                <a:solidFill>
                  <a:srgbClr val="002060"/>
                </a:solidFill>
              </a:rPr>
              <a:t>επακόλουθες περιτονίτιδας</a:t>
            </a:r>
            <a:r>
              <a:rPr lang="el-GR" altLang="en-US" sz="2800" b="1" dirty="0" smtClean="0">
                <a:solidFill>
                  <a:srgbClr val="002060"/>
                </a:solidFill>
              </a:rPr>
              <a:t>.</a:t>
            </a:r>
            <a:r>
              <a:rPr lang="en-US" sz="2800" b="1" dirty="0">
                <a:solidFill>
                  <a:srgbClr val="002060"/>
                </a:solidFill>
              </a:rPr>
              <a:t/>
            </a:r>
            <a:br>
              <a:rPr lang="en-US" sz="2800" b="1" dirty="0">
                <a:solidFill>
                  <a:srgbClr val="002060"/>
                </a:solidFill>
              </a:rPr>
            </a:br>
            <a:r>
              <a:rPr lang="el-GR" altLang="en-US" sz="3100" b="1" dirty="0">
                <a:solidFill>
                  <a:srgbClr val="002060"/>
                </a:solidFill>
              </a:rPr>
              <a:t>Σε αυτή την περίπτωση, ο </a:t>
            </a:r>
            <a:r>
              <a:rPr lang="el-GR" altLang="en-US" sz="3100" b="1" dirty="0" smtClean="0">
                <a:solidFill>
                  <a:srgbClr val="002060"/>
                </a:solidFill>
              </a:rPr>
              <a:t>φλεγμονώδης κοκκιώδης </a:t>
            </a:r>
            <a:r>
              <a:rPr lang="el-GR" altLang="en-US" sz="3100" b="1" dirty="0">
                <a:solidFill>
                  <a:srgbClr val="002060"/>
                </a:solidFill>
              </a:rPr>
              <a:t>ιστός έχει </a:t>
            </a:r>
            <a:r>
              <a:rPr lang="el-GR" altLang="en-US" sz="3100" b="1" dirty="0" smtClean="0">
                <a:solidFill>
                  <a:srgbClr val="002060"/>
                </a:solidFill>
              </a:rPr>
              <a:t>ωριμάσει, </a:t>
            </a:r>
            <a:r>
              <a:rPr lang="el-GR" altLang="en-US" sz="3100" b="1" dirty="0" err="1" smtClean="0">
                <a:solidFill>
                  <a:srgbClr val="002060"/>
                </a:solidFill>
              </a:rPr>
              <a:t>μεταχωρώντας</a:t>
            </a:r>
            <a:r>
              <a:rPr lang="el-GR" altLang="en-US" sz="3100" b="1" dirty="0" smtClean="0">
                <a:solidFill>
                  <a:srgbClr val="002060"/>
                </a:solidFill>
              </a:rPr>
              <a:t>  </a:t>
            </a:r>
            <a:r>
              <a:rPr lang="el-GR" altLang="en-US" sz="3100" b="1" dirty="0">
                <a:solidFill>
                  <a:srgbClr val="002060"/>
                </a:solidFill>
              </a:rPr>
              <a:t>σε </a:t>
            </a:r>
            <a:r>
              <a:rPr lang="el-GR" altLang="en-US" sz="3100" b="1" dirty="0" smtClean="0">
                <a:solidFill>
                  <a:srgbClr val="002060"/>
                </a:solidFill>
                <a:effectLst>
                  <a:outerShdw blurRad="38100" dist="38100" dir="2700000" algn="tl">
                    <a:srgbClr val="000000">
                      <a:alpha val="43137"/>
                    </a:srgbClr>
                  </a:outerShdw>
                </a:effectLst>
              </a:rPr>
              <a:t>ουλώδη</a:t>
            </a:r>
            <a:r>
              <a:rPr lang="el-GR" altLang="en-US" sz="3100" b="1" dirty="0" smtClean="0">
                <a:solidFill>
                  <a:srgbClr val="002060"/>
                </a:solidFill>
              </a:rPr>
              <a:t>,</a:t>
            </a:r>
            <a:r>
              <a:rPr lang="en-US" altLang="en-US" sz="3100" b="1" dirty="0" smtClean="0">
                <a:solidFill>
                  <a:srgbClr val="002060"/>
                </a:solidFill>
              </a:rPr>
              <a:t> </a:t>
            </a:r>
            <a:r>
              <a:rPr lang="el-GR" altLang="en-US" sz="3100" b="1" dirty="0" smtClean="0">
                <a:solidFill>
                  <a:srgbClr val="002060"/>
                </a:solidFill>
              </a:rPr>
              <a:t>με</a:t>
            </a:r>
            <a:r>
              <a:rPr lang="en-US" altLang="en-US" sz="3100" b="1" dirty="0" smtClean="0">
                <a:solidFill>
                  <a:srgbClr val="002060"/>
                </a:solidFill>
              </a:rPr>
              <a:t> </a:t>
            </a:r>
            <a:r>
              <a:rPr lang="el-GR" altLang="en-US" sz="3100" b="1" dirty="0" smtClean="0">
                <a:solidFill>
                  <a:srgbClr val="002060"/>
                </a:solidFill>
              </a:rPr>
              <a:t>σχηματισμό </a:t>
            </a:r>
            <a:r>
              <a:rPr lang="el-GR" altLang="en-US" sz="3100" b="1" dirty="0" smtClean="0">
                <a:solidFill>
                  <a:srgbClr val="002060"/>
                </a:solidFill>
                <a:effectLst>
                  <a:outerShdw blurRad="38100" dist="38100" dir="2700000" algn="tl">
                    <a:srgbClr val="000000">
                      <a:alpha val="43137"/>
                    </a:srgbClr>
                  </a:outerShdw>
                </a:effectLst>
              </a:rPr>
              <a:t>σφιχτών ινωδών ουλών</a:t>
            </a:r>
            <a:r>
              <a:rPr lang="el-GR" altLang="en-US" sz="3100" b="1" dirty="0" smtClean="0">
                <a:solidFill>
                  <a:srgbClr val="002060"/>
                </a:solidFill>
              </a:rPr>
              <a:t>. Κλινικά, </a:t>
            </a:r>
            <a:r>
              <a:rPr lang="el-GR" altLang="en-US" sz="3100" b="1" dirty="0">
                <a:solidFill>
                  <a:srgbClr val="002060"/>
                </a:solidFill>
              </a:rPr>
              <a:t>οι ουλές είναι γνωστές ως </a:t>
            </a:r>
            <a:r>
              <a:rPr lang="el-GR" altLang="en-US" sz="3100" b="1" dirty="0">
                <a:solidFill>
                  <a:srgbClr val="002060"/>
                </a:solidFill>
                <a:effectLst>
                  <a:outerShdw blurRad="38100" dist="38100" dir="2700000" algn="tl">
                    <a:srgbClr val="000000">
                      <a:alpha val="43137"/>
                    </a:srgbClr>
                  </a:outerShdw>
                </a:effectLst>
              </a:rPr>
              <a:t>συμφύσεις</a:t>
            </a:r>
            <a:r>
              <a:rPr lang="el-GR" altLang="en-US" sz="3100" b="1" dirty="0">
                <a:solidFill>
                  <a:srgbClr val="002060"/>
                </a:solidFill>
              </a:rPr>
              <a:t> και μπορούν να προκαλέσουν παγίδευση του </a:t>
            </a:r>
            <a:r>
              <a:rPr lang="el-GR" altLang="en-US" sz="3100" b="1" dirty="0" smtClean="0">
                <a:solidFill>
                  <a:srgbClr val="002060"/>
                </a:solidFill>
              </a:rPr>
              <a:t>εντέρου ανάμεσά τους.</a:t>
            </a:r>
            <a:r>
              <a:rPr lang="en-US" sz="3100" b="1" dirty="0">
                <a:solidFill>
                  <a:srgbClr val="002060"/>
                </a:solidFill>
              </a:rPr>
              <a:t/>
            </a:r>
            <a:br>
              <a:rPr lang="en-US" sz="3100" b="1" dirty="0">
                <a:solidFill>
                  <a:srgbClr val="002060"/>
                </a:solidFill>
              </a:rPr>
            </a:br>
            <a:r>
              <a:rPr lang="en-US" sz="3100" b="1" dirty="0">
                <a:solidFill>
                  <a:srgbClr val="002060"/>
                </a:solidFill>
              </a:rPr>
              <a:t>	 </a:t>
            </a:r>
            <a:br>
              <a:rPr lang="en-US" sz="3100" b="1" dirty="0">
                <a:solidFill>
                  <a:srgbClr val="002060"/>
                </a:solidFill>
              </a:rPr>
            </a:br>
            <a:r>
              <a:rPr lang="en-US" sz="1600" dirty="0"/>
              <a:t>	 </a:t>
            </a:r>
          </a:p>
        </p:txBody>
      </p:sp>
      <p:pic>
        <p:nvPicPr>
          <p:cNvPr id="5122" name="Picture 2" descr="C:\Users\Νεφέλη\Desktop\infk1400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8470" y="2418443"/>
            <a:ext cx="6224601" cy="4232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0" y="1690688"/>
            <a:ext cx="4484914" cy="4035198"/>
          </a:xfrm>
        </p:spPr>
        <p:txBody>
          <a:bodyPr>
            <a:normAutofit fontScale="90000"/>
          </a:bodyPr>
          <a:lstStyle/>
          <a:p>
            <a:pPr algn="ctr"/>
            <a:r>
              <a:rPr lang="en-US" sz="3100" b="1" dirty="0">
                <a:solidFill>
                  <a:srgbClr val="002060"/>
                </a:solidFill>
              </a:rPr>
              <a:t>41 -</a:t>
            </a:r>
            <a:r>
              <a:rPr lang="el-GR" altLang="en-US" sz="3100" b="1" dirty="0">
                <a:solidFill>
                  <a:srgbClr val="002060"/>
                </a:solidFill>
              </a:rPr>
              <a:t>Καρδιά, </a:t>
            </a:r>
            <a:r>
              <a:rPr lang="el-GR" altLang="en-US" sz="3100" b="1" dirty="0">
                <a:solidFill>
                  <a:srgbClr val="002060"/>
                </a:solidFill>
                <a:effectLst>
                  <a:outerShdw blurRad="38100" dist="38100" dir="2700000" algn="tl">
                    <a:srgbClr val="000000">
                      <a:alpha val="43137"/>
                    </a:srgbClr>
                  </a:outerShdw>
                </a:effectLst>
              </a:rPr>
              <a:t>επούλωση</a:t>
            </a:r>
            <a:r>
              <a:rPr lang="el-GR" altLang="en-US" sz="3100" b="1" dirty="0">
                <a:solidFill>
                  <a:srgbClr val="002060"/>
                </a:solidFill>
              </a:rPr>
              <a:t> </a:t>
            </a:r>
            <a:r>
              <a:rPr lang="el-GR" altLang="en-US" sz="3100" b="1" dirty="0" err="1">
                <a:solidFill>
                  <a:srgbClr val="002060"/>
                </a:solidFill>
              </a:rPr>
              <a:t>μυοκαρδιακού</a:t>
            </a:r>
            <a:r>
              <a:rPr lang="el-GR" altLang="en-US" sz="3100" b="1" dirty="0">
                <a:solidFill>
                  <a:srgbClr val="002060"/>
                </a:solidFill>
              </a:rPr>
              <a:t> </a:t>
            </a:r>
            <a:r>
              <a:rPr lang="el-GR" altLang="en-US" sz="3100" b="1" dirty="0" err="1">
                <a:solidFill>
                  <a:srgbClr val="002060"/>
                </a:solidFill>
              </a:rPr>
              <a:t>εμφράκτου</a:t>
            </a:r>
            <a:r>
              <a:rPr lang="el-GR" altLang="en-US" sz="3100" b="1" dirty="0">
                <a:solidFill>
                  <a:srgbClr val="002060"/>
                </a:solidFill>
              </a:rPr>
              <a:t> </a:t>
            </a:r>
            <a:r>
              <a:rPr lang="el-GR" altLang="en-US" sz="3100" b="1" dirty="0" smtClean="0">
                <a:solidFill>
                  <a:srgbClr val="002060"/>
                </a:solidFill>
              </a:rPr>
              <a:t/>
            </a:r>
            <a:br>
              <a:rPr lang="el-GR" altLang="en-US" sz="3100" b="1" dirty="0" smtClean="0">
                <a:solidFill>
                  <a:srgbClr val="002060"/>
                </a:solidFill>
              </a:rPr>
            </a:br>
            <a:r>
              <a:rPr lang="el-GR" altLang="en-US" sz="3100" b="1" dirty="0" smtClean="0">
                <a:solidFill>
                  <a:srgbClr val="002060"/>
                </a:solidFill>
              </a:rPr>
              <a:t>με </a:t>
            </a:r>
            <a:r>
              <a:rPr lang="el-GR" altLang="en-US" sz="3100" b="1" dirty="0">
                <a:solidFill>
                  <a:srgbClr val="002060"/>
                </a:solidFill>
              </a:rPr>
              <a:t>κοκκιώδη </a:t>
            </a:r>
            <a:r>
              <a:rPr lang="el-GR" altLang="en-US" sz="3100" b="1" dirty="0" smtClean="0">
                <a:solidFill>
                  <a:srgbClr val="002060"/>
                </a:solidFill>
              </a:rPr>
              <a:t>ιστό. Μακροσκοπική επιφάνεια διατομής.</a:t>
            </a:r>
            <a:r>
              <a:rPr lang="en-US" sz="3100" b="1" dirty="0">
                <a:solidFill>
                  <a:srgbClr val="002060"/>
                </a:solidFill>
              </a:rPr>
              <a:t/>
            </a:r>
            <a:br>
              <a:rPr lang="en-US" sz="3100" b="1" dirty="0">
                <a:solidFill>
                  <a:srgbClr val="002060"/>
                </a:solidFill>
              </a:rPr>
            </a:br>
            <a:r>
              <a:rPr lang="en-US" sz="3100" b="1" dirty="0">
                <a:solidFill>
                  <a:srgbClr val="002060"/>
                </a:solidFill>
              </a:rPr>
              <a:t/>
            </a:r>
            <a:br>
              <a:rPr lang="en-US" sz="3100" b="1" dirty="0">
                <a:solidFill>
                  <a:srgbClr val="002060"/>
                </a:solidFill>
              </a:rPr>
            </a:br>
            <a:r>
              <a:rPr lang="el-GR" altLang="en-US" sz="3100" b="1" dirty="0">
                <a:solidFill>
                  <a:srgbClr val="FF0000"/>
                </a:solidFill>
              </a:rPr>
              <a:t>Πηκτική νέκρωση </a:t>
            </a:r>
            <a:r>
              <a:rPr lang="el-GR" altLang="en-US" sz="3100" b="1" dirty="0">
                <a:solidFill>
                  <a:srgbClr val="002060"/>
                </a:solidFill>
              </a:rPr>
              <a:t>φαίνεται κοντά στην </a:t>
            </a:r>
            <a:r>
              <a:rPr lang="el-GR" altLang="en-US" sz="3100" b="1" dirty="0" err="1">
                <a:solidFill>
                  <a:srgbClr val="002060"/>
                </a:solidFill>
              </a:rPr>
              <a:t>ενδοκαρδιακή</a:t>
            </a:r>
            <a:r>
              <a:rPr lang="el-GR" altLang="en-US" sz="3100" b="1" dirty="0">
                <a:solidFill>
                  <a:srgbClr val="002060"/>
                </a:solidFill>
              </a:rPr>
              <a:t> επιφάνεια. Η υπεραιμική φύση του ιστού που αφορίζει τη νεκρωτική </a:t>
            </a:r>
            <a:r>
              <a:rPr lang="el-GR" altLang="en-US" sz="3100" b="1" dirty="0" smtClean="0">
                <a:solidFill>
                  <a:srgbClr val="002060"/>
                </a:solidFill>
              </a:rPr>
              <a:t>εστία, </a:t>
            </a:r>
            <a:r>
              <a:rPr lang="el-GR" altLang="en-US" sz="3100" b="1" dirty="0">
                <a:solidFill>
                  <a:srgbClr val="002060"/>
                </a:solidFill>
              </a:rPr>
              <a:t>οφείλεται στην </a:t>
            </a:r>
            <a:r>
              <a:rPr lang="el-GR" altLang="en-US" sz="3100" b="1" dirty="0" err="1">
                <a:solidFill>
                  <a:srgbClr val="002060"/>
                </a:solidFill>
              </a:rPr>
              <a:t>αγγειογένεση</a:t>
            </a:r>
            <a:r>
              <a:rPr lang="el-GR" altLang="en-US" sz="3100" b="1" dirty="0">
                <a:solidFill>
                  <a:srgbClr val="002060"/>
                </a:solidFill>
              </a:rPr>
              <a:t>  μέσα στον </a:t>
            </a:r>
            <a:r>
              <a:rPr lang="el-GR" altLang="en-US" sz="3100" b="1" dirty="0" smtClean="0">
                <a:solidFill>
                  <a:srgbClr val="002060"/>
                </a:solidFill>
              </a:rPr>
              <a:t>φλεγμονώδη κοκκιώδη ιστό, </a:t>
            </a:r>
            <a:r>
              <a:rPr lang="el-GR" altLang="en-US" sz="3100" b="1" dirty="0">
                <a:solidFill>
                  <a:srgbClr val="002060"/>
                </a:solidFill>
              </a:rPr>
              <a:t>ο οποίος  σχηματίζεται γύρω από το </a:t>
            </a:r>
            <a:r>
              <a:rPr lang="el-GR" altLang="en-US" sz="3100" b="1" dirty="0" smtClean="0">
                <a:solidFill>
                  <a:srgbClr val="002060"/>
                </a:solidFill>
              </a:rPr>
              <a:t>νεκρωτικό </a:t>
            </a:r>
            <a:r>
              <a:rPr lang="el-GR" altLang="en-US" sz="3100" b="1" dirty="0" err="1" smtClean="0">
                <a:solidFill>
                  <a:srgbClr val="002060"/>
                </a:solidFill>
              </a:rPr>
              <a:t>έλλειμα</a:t>
            </a:r>
            <a:r>
              <a:rPr lang="en-US" altLang="en-US" sz="3100" b="1" dirty="0" smtClean="0">
                <a:solidFill>
                  <a:srgbClr val="002060"/>
                </a:solidFill>
              </a:rPr>
              <a:t> </a:t>
            </a:r>
            <a:r>
              <a:rPr lang="el-GR" altLang="en-US" sz="3100" b="1" dirty="0" smtClean="0">
                <a:solidFill>
                  <a:srgbClr val="002060"/>
                </a:solidFill>
              </a:rPr>
              <a:t>του μυοκαρδίου. </a:t>
            </a:r>
            <a:r>
              <a:rPr lang="en-US" sz="3100" b="1" dirty="0">
                <a:solidFill>
                  <a:srgbClr val="002060"/>
                </a:solidFill>
              </a:rPr>
              <a:t/>
            </a:r>
            <a:br>
              <a:rPr lang="en-US" sz="3100" b="1" dirty="0">
                <a:solidFill>
                  <a:srgbClr val="002060"/>
                </a:solidFill>
              </a:rPr>
            </a:br>
            <a:r>
              <a:rPr lang="en-US" sz="3100" dirty="0">
                <a:solidFill>
                  <a:srgbClr val="002060"/>
                </a:solidFill>
              </a:rPr>
              <a:t> </a:t>
            </a:r>
            <a:br>
              <a:rPr lang="en-US" sz="3100" dirty="0">
                <a:solidFill>
                  <a:srgbClr val="002060"/>
                </a:solidFill>
              </a:rPr>
            </a:br>
            <a:r>
              <a:rPr lang="en-US" sz="1600" dirty="0"/>
              <a:t>	 	 </a:t>
            </a:r>
          </a:p>
        </p:txBody>
      </p:sp>
      <p:pic>
        <p:nvPicPr>
          <p:cNvPr id="6146" name="Picture 2" descr="C:\Users\Νεφέλη\Desktop\infk1410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2841" y="1198335"/>
            <a:ext cx="7295243" cy="460642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8512629" y="1970313"/>
            <a:ext cx="3178629" cy="369332"/>
          </a:xfrm>
          <a:prstGeom prst="rect">
            <a:avLst/>
          </a:prstGeom>
        </p:spPr>
        <p:txBody>
          <a:bodyPr wrap="square">
            <a:spAutoFit/>
          </a:bodyPr>
          <a:lstStyle/>
          <a:p>
            <a:r>
              <a:rPr lang="el-GR" altLang="en-US" b="1" spc="300" dirty="0">
                <a:solidFill>
                  <a:srgbClr val="FF0000"/>
                </a:solidFill>
                <a:effectLst>
                  <a:outerShdw blurRad="38100" dist="38100" dir="2700000" algn="tl">
                    <a:srgbClr val="000000">
                      <a:alpha val="43137"/>
                    </a:srgbClr>
                  </a:outerShdw>
                </a:effectLst>
              </a:rPr>
              <a:t>Πηκτική νέκρωση </a:t>
            </a:r>
            <a:endParaRPr lang="el-GR" spc="3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88086" cy="6858000"/>
          </a:xfrm>
        </p:spPr>
        <p:txBody>
          <a:bodyPr>
            <a:normAutofit/>
          </a:bodyPr>
          <a:lstStyle/>
          <a:p>
            <a:pPr algn="ctr"/>
            <a:r>
              <a:rPr lang="en-US" sz="3200" dirty="0">
                <a:solidFill>
                  <a:srgbClr val="002060"/>
                </a:solidFill>
              </a:rPr>
              <a:t>42 - </a:t>
            </a:r>
            <a:r>
              <a:rPr lang="el-GR" altLang="en-US" sz="3200" b="1" dirty="0" smtClean="0">
                <a:solidFill>
                  <a:srgbClr val="002060"/>
                </a:solidFill>
              </a:rPr>
              <a:t>Καρδιά, </a:t>
            </a:r>
            <a:r>
              <a:rPr lang="el-GR" altLang="en-US" sz="3200" b="1" dirty="0">
                <a:solidFill>
                  <a:srgbClr val="002060"/>
                </a:solidFill>
              </a:rPr>
              <a:t>επούλωση </a:t>
            </a:r>
            <a:r>
              <a:rPr lang="el-GR" altLang="en-US" sz="3200" b="1" dirty="0" err="1">
                <a:solidFill>
                  <a:srgbClr val="002060"/>
                </a:solidFill>
              </a:rPr>
              <a:t>διατοιχωματικού</a:t>
            </a:r>
            <a:r>
              <a:rPr lang="el-GR" altLang="en-US" sz="3200" b="1" dirty="0">
                <a:solidFill>
                  <a:srgbClr val="002060"/>
                </a:solidFill>
              </a:rPr>
              <a:t> </a:t>
            </a:r>
            <a:r>
              <a:rPr lang="el-GR" altLang="en-US" sz="3200" b="1" dirty="0" err="1">
                <a:solidFill>
                  <a:srgbClr val="002060"/>
                </a:solidFill>
              </a:rPr>
              <a:t>μυοκαρδιακού</a:t>
            </a:r>
            <a:r>
              <a:rPr lang="el-GR" altLang="en-US" sz="3200" b="1" dirty="0">
                <a:solidFill>
                  <a:srgbClr val="002060"/>
                </a:solidFill>
              </a:rPr>
              <a:t> </a:t>
            </a:r>
            <a:r>
              <a:rPr lang="el-GR" altLang="en-US" sz="3200" b="1" dirty="0" err="1" smtClean="0">
                <a:solidFill>
                  <a:srgbClr val="002060"/>
                </a:solidFill>
              </a:rPr>
              <a:t>εμφράκτου</a:t>
            </a:r>
            <a:r>
              <a:rPr lang="el-GR" altLang="en-US" sz="3200" b="1" dirty="0" smtClean="0">
                <a:solidFill>
                  <a:srgbClr val="002060"/>
                </a:solidFill>
              </a:rPr>
              <a:t>. </a:t>
            </a:r>
            <a:br>
              <a:rPr lang="el-GR" altLang="en-US" sz="3200" b="1" dirty="0" smtClean="0">
                <a:solidFill>
                  <a:srgbClr val="002060"/>
                </a:solidFill>
              </a:rPr>
            </a:br>
            <a:r>
              <a:rPr lang="el-GR" altLang="en-US" sz="3200" b="1" dirty="0" smtClean="0">
                <a:solidFill>
                  <a:srgbClr val="002060"/>
                </a:solidFill>
              </a:rPr>
              <a:t>Μικρότατη μεγέθυνση.</a:t>
            </a:r>
            <a:r>
              <a:rPr lang="en-US" sz="3200" b="1" dirty="0">
                <a:solidFill>
                  <a:srgbClr val="002060"/>
                </a:solidFill>
              </a:rPr>
              <a:t/>
            </a:r>
            <a:br>
              <a:rPr lang="en-US" sz="3200" b="1" dirty="0">
                <a:solidFill>
                  <a:srgbClr val="002060"/>
                </a:solidFill>
              </a:rPr>
            </a:br>
            <a:r>
              <a:rPr lang="en-US" sz="3200" b="1" dirty="0">
                <a:solidFill>
                  <a:srgbClr val="002060"/>
                </a:solidFill>
              </a:rPr>
              <a:t/>
            </a:r>
            <a:br>
              <a:rPr lang="en-US" sz="3200" b="1" dirty="0">
                <a:solidFill>
                  <a:srgbClr val="002060"/>
                </a:solidFill>
              </a:rPr>
            </a:br>
            <a:r>
              <a:rPr lang="el-GR" altLang="en-US" sz="2800" b="1" dirty="0">
                <a:solidFill>
                  <a:srgbClr val="002060"/>
                </a:solidFill>
              </a:rPr>
              <a:t>Η περιοχή της πηκτικής </a:t>
            </a:r>
            <a:r>
              <a:rPr lang="el-GR" altLang="en-US" sz="2800" b="1" dirty="0" smtClean="0">
                <a:solidFill>
                  <a:srgbClr val="002060"/>
                </a:solidFill>
              </a:rPr>
              <a:t>νέκρωσης </a:t>
            </a:r>
            <a:r>
              <a:rPr lang="el-GR" altLang="en-US" sz="2800" b="1" dirty="0" err="1">
                <a:solidFill>
                  <a:srgbClr val="002060"/>
                </a:solidFill>
              </a:rPr>
              <a:t>ταυτοποιείται</a:t>
            </a:r>
            <a:r>
              <a:rPr lang="el-GR" altLang="en-US" sz="2800" b="1" dirty="0">
                <a:solidFill>
                  <a:srgbClr val="002060"/>
                </a:solidFill>
              </a:rPr>
              <a:t> από την τυπικά ομογενοποιημένη </a:t>
            </a:r>
            <a:r>
              <a:rPr lang="el-GR" altLang="en-US" sz="2800" b="1" dirty="0" smtClean="0">
                <a:solidFill>
                  <a:srgbClr val="002060"/>
                </a:solidFill>
              </a:rPr>
              <a:t> </a:t>
            </a:r>
            <a:r>
              <a:rPr lang="el-GR" altLang="en-US" sz="2800" b="1" dirty="0" err="1" smtClean="0">
                <a:solidFill>
                  <a:srgbClr val="002060"/>
                </a:solidFill>
              </a:rPr>
              <a:t>ηωσινόφιλη</a:t>
            </a:r>
            <a:r>
              <a:rPr lang="el-GR" altLang="en-US" sz="2800" b="1" dirty="0" smtClean="0">
                <a:solidFill>
                  <a:srgbClr val="002060"/>
                </a:solidFill>
              </a:rPr>
              <a:t>  περιοχή </a:t>
            </a:r>
            <a:br>
              <a:rPr lang="el-GR" altLang="en-US" sz="2800" b="1" dirty="0" smtClean="0">
                <a:solidFill>
                  <a:srgbClr val="002060"/>
                </a:solidFill>
              </a:rPr>
            </a:br>
            <a:r>
              <a:rPr lang="el-GR" altLang="en-US" sz="2800" b="1" dirty="0" smtClean="0">
                <a:solidFill>
                  <a:srgbClr val="002060"/>
                </a:solidFill>
              </a:rPr>
              <a:t>στο κέντρο (αστερίσκος), </a:t>
            </a:r>
            <a:br>
              <a:rPr lang="el-GR" altLang="en-US" sz="2800" b="1" dirty="0" smtClean="0">
                <a:solidFill>
                  <a:srgbClr val="002060"/>
                </a:solidFill>
              </a:rPr>
            </a:br>
            <a:r>
              <a:rPr lang="el-GR" altLang="en-US" sz="2800" b="1" dirty="0" smtClean="0">
                <a:solidFill>
                  <a:srgbClr val="002060"/>
                </a:solidFill>
              </a:rPr>
              <a:t>η </a:t>
            </a:r>
            <a:r>
              <a:rPr lang="el-GR" altLang="en-US" sz="2800" b="1" dirty="0">
                <a:solidFill>
                  <a:srgbClr val="002060"/>
                </a:solidFill>
              </a:rPr>
              <a:t>οποία περιβάλλεται από μωβ ζώνη, </a:t>
            </a:r>
            <a:r>
              <a:rPr lang="el-GR" altLang="en-US" sz="2800" b="1" dirty="0" smtClean="0">
                <a:solidFill>
                  <a:srgbClr val="002060"/>
                </a:solidFill>
              </a:rPr>
              <a:t/>
            </a:r>
            <a:br>
              <a:rPr lang="el-GR" altLang="en-US" sz="2800" b="1" dirty="0" smtClean="0">
                <a:solidFill>
                  <a:srgbClr val="002060"/>
                </a:solidFill>
              </a:rPr>
            </a:br>
            <a:r>
              <a:rPr lang="el-GR" altLang="en-US" sz="2800" b="1" dirty="0" smtClean="0">
                <a:solidFill>
                  <a:srgbClr val="002060"/>
                </a:solidFill>
              </a:rPr>
              <a:t>που </a:t>
            </a:r>
            <a:r>
              <a:rPr lang="el-GR" altLang="en-US" sz="2800" b="1" dirty="0">
                <a:solidFill>
                  <a:srgbClr val="002060"/>
                </a:solidFill>
              </a:rPr>
              <a:t>αντιπροσωπεύει τους πυρήνες </a:t>
            </a:r>
            <a:r>
              <a:rPr lang="el-GR" altLang="en-US" sz="2800" b="1" dirty="0" smtClean="0">
                <a:solidFill>
                  <a:srgbClr val="002060"/>
                </a:solidFill>
              </a:rPr>
              <a:t/>
            </a:r>
            <a:br>
              <a:rPr lang="el-GR" altLang="en-US" sz="2800" b="1" dirty="0" smtClean="0">
                <a:solidFill>
                  <a:srgbClr val="002060"/>
                </a:solidFill>
              </a:rPr>
            </a:br>
            <a:r>
              <a:rPr lang="el-GR" altLang="en-US" sz="2800" b="1" dirty="0" smtClean="0">
                <a:solidFill>
                  <a:srgbClr val="002060"/>
                </a:solidFill>
              </a:rPr>
              <a:t>των </a:t>
            </a:r>
            <a:r>
              <a:rPr lang="el-GR" altLang="en-US" sz="2800" b="1" dirty="0">
                <a:solidFill>
                  <a:srgbClr val="002060"/>
                </a:solidFill>
              </a:rPr>
              <a:t>φλεγμονωδών </a:t>
            </a:r>
            <a:r>
              <a:rPr lang="el-GR" altLang="en-US" sz="2800" b="1" dirty="0" smtClean="0">
                <a:solidFill>
                  <a:srgbClr val="002060"/>
                </a:solidFill>
              </a:rPr>
              <a:t>κυττάρων. </a:t>
            </a:r>
            <a:br>
              <a:rPr lang="el-GR" altLang="en-US" sz="2800" b="1" dirty="0" smtClean="0">
                <a:solidFill>
                  <a:srgbClr val="002060"/>
                </a:solidFill>
              </a:rPr>
            </a:br>
            <a:r>
              <a:rPr lang="el-GR" altLang="en-US" sz="2800" b="1" dirty="0" smtClean="0">
                <a:solidFill>
                  <a:srgbClr val="002060"/>
                </a:solidFill>
              </a:rPr>
              <a:t>Ο περιβάλλων </a:t>
            </a:r>
            <a:r>
              <a:rPr lang="el-GR" altLang="en-US" sz="2800" b="1" dirty="0">
                <a:solidFill>
                  <a:srgbClr val="002060"/>
                </a:solidFill>
              </a:rPr>
              <a:t>κοκκιώδης ιστός έχει γκριζωπή </a:t>
            </a:r>
            <a:r>
              <a:rPr lang="el-GR" altLang="en-US" sz="2800" b="1" dirty="0" smtClean="0">
                <a:solidFill>
                  <a:srgbClr val="002060"/>
                </a:solidFill>
              </a:rPr>
              <a:t>χροιά (βέλος)</a:t>
            </a:r>
            <a:r>
              <a:rPr lang="en-US" sz="2800" b="1" dirty="0" smtClean="0">
                <a:solidFill>
                  <a:srgbClr val="002060"/>
                </a:solidFill>
              </a:rPr>
              <a:t>. </a:t>
            </a:r>
            <a:endParaRPr lang="en-US" sz="2800" b="1" dirty="0">
              <a:solidFill>
                <a:srgbClr val="002060"/>
              </a:solidFill>
            </a:endParaRPr>
          </a:p>
        </p:txBody>
      </p:sp>
      <p:pic>
        <p:nvPicPr>
          <p:cNvPr id="7170" name="Picture 2" descr="C:\Users\Νεφέλη\Desktop\infk1420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86280" y="1540253"/>
            <a:ext cx="6640284" cy="3733957"/>
          </a:xfrm>
          <a:prstGeom prst="rect">
            <a:avLst/>
          </a:prstGeom>
          <a:noFill/>
          <a:extLst>
            <a:ext uri="{909E8E84-426E-40DD-AFC4-6F175D3DCCD1}">
              <a14:hiddenFill xmlns:a14="http://schemas.microsoft.com/office/drawing/2010/main">
                <a:solidFill>
                  <a:srgbClr val="FFFFFF"/>
                </a:solidFill>
              </a14:hiddenFill>
            </a:ext>
          </a:extLst>
        </p:spPr>
      </p:pic>
      <p:sp>
        <p:nvSpPr>
          <p:cNvPr id="5" name="Αστέρι 4 ακτινών 4"/>
          <p:cNvSpPr/>
          <p:nvPr/>
        </p:nvSpPr>
        <p:spPr>
          <a:xfrm>
            <a:off x="10646227" y="2792184"/>
            <a:ext cx="457200" cy="576943"/>
          </a:xfrm>
          <a:prstGeom prst="star4">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Αριστερό βέλος 5"/>
          <p:cNvSpPr/>
          <p:nvPr/>
        </p:nvSpPr>
        <p:spPr>
          <a:xfrm>
            <a:off x="10514288" y="5834744"/>
            <a:ext cx="589139" cy="3483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365124"/>
            <a:ext cx="6281057" cy="5948589"/>
          </a:xfrm>
        </p:spPr>
        <p:txBody>
          <a:bodyPr>
            <a:noAutofit/>
          </a:bodyPr>
          <a:lstStyle/>
          <a:p>
            <a:pPr algn="ctr"/>
            <a:r>
              <a:rPr lang="en-US" sz="3200" b="1" dirty="0">
                <a:solidFill>
                  <a:srgbClr val="002060"/>
                </a:solidFill>
              </a:rPr>
              <a:t>43 -</a:t>
            </a:r>
            <a:r>
              <a:rPr lang="el-GR" altLang="en-US" sz="3200" b="1" dirty="0" smtClean="0">
                <a:solidFill>
                  <a:srgbClr val="002060"/>
                </a:solidFill>
              </a:rPr>
              <a:t>Καρδιά, </a:t>
            </a:r>
            <a:r>
              <a:rPr lang="el-GR" altLang="en-US" sz="3200" b="1" dirty="0">
                <a:solidFill>
                  <a:srgbClr val="002060"/>
                </a:solidFill>
              </a:rPr>
              <a:t>επούλωση </a:t>
            </a:r>
            <a:r>
              <a:rPr lang="el-GR" altLang="en-US" sz="3200" b="1" dirty="0" err="1">
                <a:solidFill>
                  <a:srgbClr val="002060"/>
                </a:solidFill>
              </a:rPr>
              <a:t>διατοιχωματικού</a:t>
            </a:r>
            <a:r>
              <a:rPr lang="el-GR" altLang="en-US" sz="3200" b="1" dirty="0">
                <a:solidFill>
                  <a:srgbClr val="002060"/>
                </a:solidFill>
              </a:rPr>
              <a:t> </a:t>
            </a:r>
            <a:r>
              <a:rPr lang="el-GR" altLang="en-US" sz="3200" b="1" dirty="0" err="1">
                <a:solidFill>
                  <a:srgbClr val="002060"/>
                </a:solidFill>
              </a:rPr>
              <a:t>μυοκαρδιακού</a:t>
            </a:r>
            <a:r>
              <a:rPr lang="el-GR" altLang="en-US" sz="3200" b="1" dirty="0">
                <a:solidFill>
                  <a:srgbClr val="002060"/>
                </a:solidFill>
              </a:rPr>
              <a:t> </a:t>
            </a:r>
            <a:r>
              <a:rPr lang="el-GR" altLang="en-US" sz="3200" b="1" dirty="0" err="1" smtClean="0">
                <a:solidFill>
                  <a:srgbClr val="002060"/>
                </a:solidFill>
              </a:rPr>
              <a:t>εμφράκτου</a:t>
            </a:r>
            <a:r>
              <a:rPr lang="el-GR" altLang="en-US" sz="3200" b="1" dirty="0" smtClean="0">
                <a:solidFill>
                  <a:srgbClr val="002060"/>
                </a:solidFill>
              </a:rPr>
              <a:t>. Μεσαία μεγέθυνση.</a:t>
            </a:r>
            <a:br>
              <a:rPr lang="el-GR" altLang="en-US" sz="3200" b="1" dirty="0" smtClean="0">
                <a:solidFill>
                  <a:srgbClr val="002060"/>
                </a:solidFill>
              </a:rPr>
            </a:br>
            <a:r>
              <a:rPr lang="en-US" sz="3200" b="1" dirty="0" smtClean="0">
                <a:solidFill>
                  <a:srgbClr val="002060"/>
                </a:solidFill>
              </a:rPr>
              <a:t> </a:t>
            </a:r>
            <a:r>
              <a:rPr lang="en-US" sz="3200" b="1" dirty="0">
                <a:solidFill>
                  <a:srgbClr val="002060"/>
                </a:solidFill>
              </a:rPr>
              <a:t/>
            </a:r>
            <a:br>
              <a:rPr lang="en-US" sz="3200" b="1" dirty="0">
                <a:solidFill>
                  <a:srgbClr val="002060"/>
                </a:solidFill>
              </a:rPr>
            </a:br>
            <a:r>
              <a:rPr lang="el-GR" altLang="en-US" sz="3200" b="1" dirty="0">
                <a:solidFill>
                  <a:srgbClr val="002060"/>
                </a:solidFill>
              </a:rPr>
              <a:t>Σε </a:t>
            </a:r>
            <a:r>
              <a:rPr lang="el-GR" altLang="en-US" sz="3200" b="1" dirty="0" smtClean="0">
                <a:solidFill>
                  <a:srgbClr val="002060"/>
                </a:solidFill>
              </a:rPr>
              <a:t>αυτήν </a:t>
            </a:r>
            <a:r>
              <a:rPr lang="el-GR" altLang="en-US" sz="3200" b="1" dirty="0">
                <a:solidFill>
                  <a:srgbClr val="002060"/>
                </a:solidFill>
              </a:rPr>
              <a:t>την περιοχή, ο </a:t>
            </a:r>
            <a:r>
              <a:rPr lang="el-GR" altLang="en-US" sz="3200" b="1" dirty="0" smtClean="0">
                <a:solidFill>
                  <a:srgbClr val="002060"/>
                </a:solidFill>
              </a:rPr>
              <a:t>φλεγμονώδης κοκκιώδης </a:t>
            </a:r>
            <a:r>
              <a:rPr lang="el-GR" altLang="en-US" sz="3200" b="1" dirty="0">
                <a:solidFill>
                  <a:srgbClr val="002060"/>
                </a:solidFill>
              </a:rPr>
              <a:t>ιστός </a:t>
            </a:r>
            <a:r>
              <a:rPr lang="el-GR" altLang="en-US" sz="3200" b="1" dirty="0" smtClean="0">
                <a:solidFill>
                  <a:srgbClr val="002060"/>
                </a:solidFill>
              </a:rPr>
              <a:t>(δεξιά) αφορίζει </a:t>
            </a:r>
            <a:r>
              <a:rPr lang="el-GR" altLang="en-US" sz="3200" b="1" dirty="0">
                <a:solidFill>
                  <a:srgbClr val="002060"/>
                </a:solidFill>
              </a:rPr>
              <a:t>την περιοχή της πηκτικής </a:t>
            </a:r>
            <a:r>
              <a:rPr lang="el-GR" altLang="en-US" sz="3200" b="1" dirty="0" smtClean="0">
                <a:solidFill>
                  <a:srgbClr val="002060"/>
                </a:solidFill>
              </a:rPr>
              <a:t>νέκρωσης (αριστερά) </a:t>
            </a:r>
            <a:r>
              <a:rPr lang="el-GR" altLang="en-US" sz="3200" b="1" dirty="0">
                <a:solidFill>
                  <a:srgbClr val="002060"/>
                </a:solidFill>
              </a:rPr>
              <a:t>και σταδιακά την αντικαθιστά </a:t>
            </a:r>
            <a:r>
              <a:rPr lang="en-US" sz="3200" b="1" dirty="0">
                <a:solidFill>
                  <a:srgbClr val="002060"/>
                </a:solidFill>
              </a:rPr>
              <a:t>. </a:t>
            </a:r>
            <a:r>
              <a:rPr lang="el-GR" altLang="en-US" sz="3200" b="1" dirty="0">
                <a:solidFill>
                  <a:srgbClr val="002060"/>
                </a:solidFill>
              </a:rPr>
              <a:t>Το οξύ φλεγμονώδες διήθημα δεν είναι πια παρόν στη συγκεκριμένη περιοχή.</a:t>
            </a:r>
            <a:endParaRPr lang="en-US" sz="3200" b="1" dirty="0">
              <a:solidFill>
                <a:srgbClr val="002060"/>
              </a:solidFill>
            </a:endParaRPr>
          </a:p>
        </p:txBody>
      </p:sp>
      <p:pic>
        <p:nvPicPr>
          <p:cNvPr id="8194" name="Picture 2" descr="C:\Users\Νεφέλη\Desktop\infk1430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715000" y="1053738"/>
            <a:ext cx="6642100" cy="474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
            <a:ext cx="12192000" cy="1638300"/>
          </a:xfrm>
        </p:spPr>
        <p:txBody>
          <a:bodyPr>
            <a:normAutofit fontScale="90000"/>
          </a:bodyPr>
          <a:lstStyle/>
          <a:p>
            <a:pPr algn="ctr"/>
            <a:r>
              <a:rPr lang="en-US" sz="1800" dirty="0"/>
              <a:t/>
            </a:r>
            <a:br>
              <a:rPr lang="en-US" sz="1800" dirty="0"/>
            </a:br>
            <a:r>
              <a:rPr lang="en-US" sz="3100" b="1" dirty="0">
                <a:solidFill>
                  <a:srgbClr val="002060"/>
                </a:solidFill>
              </a:rPr>
              <a:t>44 - </a:t>
            </a:r>
            <a:r>
              <a:rPr lang="el-GR" altLang="en-US" sz="3100" b="1" dirty="0" smtClean="0">
                <a:solidFill>
                  <a:srgbClr val="002060"/>
                </a:solidFill>
              </a:rPr>
              <a:t>Καρδιά, </a:t>
            </a:r>
            <a:r>
              <a:rPr lang="el-GR" altLang="en-US" sz="3100" b="1" dirty="0" err="1" smtClean="0">
                <a:solidFill>
                  <a:srgbClr val="002060"/>
                </a:solidFill>
              </a:rPr>
              <a:t>έμφρακτο</a:t>
            </a:r>
            <a:r>
              <a:rPr lang="el-GR" altLang="en-US" sz="3100" b="1" dirty="0" smtClean="0">
                <a:solidFill>
                  <a:srgbClr val="002060"/>
                </a:solidFill>
              </a:rPr>
              <a:t> </a:t>
            </a:r>
            <a:r>
              <a:rPr lang="el-GR" altLang="en-US" sz="3100" b="1" dirty="0">
                <a:solidFill>
                  <a:srgbClr val="002060"/>
                </a:solidFill>
              </a:rPr>
              <a:t>που έχει </a:t>
            </a:r>
            <a:r>
              <a:rPr lang="el-GR" altLang="en-US" sz="3100" b="1" dirty="0" smtClean="0">
                <a:solidFill>
                  <a:srgbClr val="002060"/>
                </a:solidFill>
              </a:rPr>
              <a:t>επουλωθεί.</a:t>
            </a:r>
            <a:br>
              <a:rPr lang="el-GR" altLang="en-US" sz="3100" b="1" dirty="0" smtClean="0">
                <a:solidFill>
                  <a:srgbClr val="002060"/>
                </a:solidFill>
              </a:rPr>
            </a:br>
            <a:r>
              <a:rPr lang="en-US" sz="3100" b="1" dirty="0">
                <a:solidFill>
                  <a:srgbClr val="002060"/>
                </a:solidFill>
              </a:rPr>
              <a:t/>
            </a:r>
            <a:br>
              <a:rPr lang="en-US" sz="3100" b="1" dirty="0">
                <a:solidFill>
                  <a:srgbClr val="002060"/>
                </a:solidFill>
              </a:rPr>
            </a:br>
            <a:r>
              <a:rPr lang="el-GR" altLang="en-US" sz="3100" b="1" dirty="0">
                <a:solidFill>
                  <a:srgbClr val="002060"/>
                </a:solidFill>
              </a:rPr>
              <a:t>Η </a:t>
            </a:r>
            <a:r>
              <a:rPr lang="el-GR" altLang="en-US" sz="3100" b="1" dirty="0" smtClean="0">
                <a:solidFill>
                  <a:srgbClr val="002060"/>
                </a:solidFill>
              </a:rPr>
              <a:t>ωχρής </a:t>
            </a:r>
            <a:r>
              <a:rPr lang="el-GR" altLang="en-US" sz="3100" b="1" dirty="0">
                <a:solidFill>
                  <a:srgbClr val="002060"/>
                </a:solidFill>
              </a:rPr>
              <a:t>όψεως περιοχή στο τοίχωμα της αριστερής κοιλίας αντιπροσωπεύει </a:t>
            </a:r>
            <a:r>
              <a:rPr lang="el-GR" altLang="en-US" sz="3100" b="1" dirty="0" smtClean="0">
                <a:solidFill>
                  <a:srgbClr val="002060"/>
                </a:solidFill>
              </a:rPr>
              <a:t>μια ινώδη ουλή </a:t>
            </a:r>
            <a:r>
              <a:rPr lang="el-GR" altLang="en-US" sz="3100" b="1" i="1" dirty="0" smtClean="0">
                <a:solidFill>
                  <a:srgbClr val="002060"/>
                </a:solidFill>
              </a:rPr>
              <a:t>παλαιού</a:t>
            </a:r>
            <a:r>
              <a:rPr lang="el-GR" altLang="en-US" sz="3100" b="1" dirty="0" smtClean="0">
                <a:solidFill>
                  <a:srgbClr val="002060"/>
                </a:solidFill>
              </a:rPr>
              <a:t> εμφράγματος. </a:t>
            </a:r>
            <a:r>
              <a:rPr lang="el-GR" altLang="en-US" sz="3100" b="1" dirty="0">
                <a:solidFill>
                  <a:srgbClr val="002060"/>
                </a:solidFill>
              </a:rPr>
              <a:t>Συγκρίνετε αυτή την εικόνα με αυτή της πηκτικής </a:t>
            </a:r>
            <a:r>
              <a:rPr lang="el-GR" altLang="en-US" sz="3100" b="1" dirty="0" smtClean="0">
                <a:solidFill>
                  <a:srgbClr val="002060"/>
                </a:solidFill>
              </a:rPr>
              <a:t>νέκρωσης στη δεξιά εικόνα,  </a:t>
            </a:r>
            <a:r>
              <a:rPr lang="el-GR" altLang="en-US" sz="3100" b="1" dirty="0">
                <a:solidFill>
                  <a:srgbClr val="002060"/>
                </a:solidFill>
              </a:rPr>
              <a:t>επίσης ωχρή, αλλά με πιο σαφή όρια </a:t>
            </a:r>
            <a:r>
              <a:rPr lang="el-GR" altLang="en-US" sz="3100" b="1" dirty="0" smtClean="0">
                <a:solidFill>
                  <a:srgbClr val="002060"/>
                </a:solidFill>
              </a:rPr>
              <a:t/>
            </a:r>
            <a:br>
              <a:rPr lang="el-GR" altLang="en-US" sz="3100" b="1" dirty="0" smtClean="0">
                <a:solidFill>
                  <a:srgbClr val="002060"/>
                </a:solidFill>
              </a:rPr>
            </a:br>
            <a:r>
              <a:rPr lang="el-GR" altLang="en-US" sz="3100" b="1" dirty="0" smtClean="0">
                <a:solidFill>
                  <a:srgbClr val="002060"/>
                </a:solidFill>
              </a:rPr>
              <a:t>και </a:t>
            </a:r>
            <a:r>
              <a:rPr lang="el-GR" altLang="en-US" sz="3100" b="1" dirty="0">
                <a:solidFill>
                  <a:srgbClr val="002060"/>
                </a:solidFill>
              </a:rPr>
              <a:t>περιβάλλουσα ζώνη </a:t>
            </a:r>
            <a:r>
              <a:rPr lang="el-GR" altLang="en-US" sz="3100" b="1" dirty="0" smtClean="0">
                <a:solidFill>
                  <a:srgbClr val="002060"/>
                </a:solidFill>
              </a:rPr>
              <a:t>υπεραιμίας.</a:t>
            </a:r>
            <a:r>
              <a:rPr lang="en-US" sz="3100" b="1" dirty="0">
                <a:solidFill>
                  <a:srgbClr val="002060"/>
                </a:solidFill>
              </a:rPr>
              <a:t/>
            </a:r>
            <a:br>
              <a:rPr lang="en-US" sz="3100" b="1" dirty="0">
                <a:solidFill>
                  <a:srgbClr val="002060"/>
                </a:solidFill>
              </a:rPr>
            </a:br>
            <a:r>
              <a:rPr lang="en-US" sz="3100" b="1" dirty="0">
                <a:solidFill>
                  <a:srgbClr val="002060"/>
                </a:solidFill>
              </a:rPr>
              <a:t/>
            </a:r>
            <a:br>
              <a:rPr lang="en-US" sz="3100" b="1" dirty="0">
                <a:solidFill>
                  <a:srgbClr val="002060"/>
                </a:solidFill>
              </a:rPr>
            </a:br>
            <a:r>
              <a:rPr lang="en-US" sz="1800" dirty="0"/>
              <a:t> </a:t>
            </a:r>
          </a:p>
        </p:txBody>
      </p:sp>
      <p:pic>
        <p:nvPicPr>
          <p:cNvPr id="9218" name="Picture 2" descr="C:\Users\Νεφέλη\Desktop\infk14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429" y="2296887"/>
            <a:ext cx="8416212" cy="431074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0800000" flipV="1">
            <a:off x="3483429" y="5486480"/>
            <a:ext cx="4114798" cy="369332"/>
          </a:xfrm>
          <a:prstGeom prst="rect">
            <a:avLst/>
          </a:prstGeom>
        </p:spPr>
        <p:txBody>
          <a:bodyPr wrap="square">
            <a:spAutoFit/>
          </a:bodyPr>
          <a:lstStyle/>
          <a:p>
            <a:r>
              <a:rPr lang="el-GR" altLang="en-US" b="1" dirty="0" smtClean="0">
                <a:solidFill>
                  <a:srgbClr val="002060"/>
                </a:solidFill>
              </a:rPr>
              <a:t>ινώδης </a:t>
            </a:r>
            <a:r>
              <a:rPr lang="el-GR" altLang="en-US" b="1" dirty="0">
                <a:solidFill>
                  <a:srgbClr val="002060"/>
                </a:solidFill>
              </a:rPr>
              <a:t>ουλή</a:t>
            </a:r>
            <a:endParaRPr lang="el-GR" dirty="0"/>
          </a:p>
        </p:txBody>
      </p:sp>
      <p:pic>
        <p:nvPicPr>
          <p:cNvPr id="9219" name="Picture 3" descr="C:\Users\Νεφέλη\Desktop\image8.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259182" y="2787097"/>
            <a:ext cx="4310744" cy="3330322"/>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rot="10800000" flipV="1">
            <a:off x="9764485" y="5755413"/>
            <a:ext cx="2315227" cy="369332"/>
          </a:xfrm>
          <a:prstGeom prst="rect">
            <a:avLst/>
          </a:prstGeom>
        </p:spPr>
        <p:txBody>
          <a:bodyPr wrap="square">
            <a:spAutoFit/>
          </a:bodyPr>
          <a:lstStyle/>
          <a:p>
            <a:r>
              <a:rPr lang="el-GR" b="1" dirty="0">
                <a:solidFill>
                  <a:srgbClr val="002060"/>
                </a:solidFill>
              </a:rPr>
              <a:t>π</a:t>
            </a:r>
            <a:r>
              <a:rPr lang="el-GR" b="1" dirty="0" smtClean="0">
                <a:solidFill>
                  <a:srgbClr val="002060"/>
                </a:solidFill>
              </a:rPr>
              <a:t>ηκτική νέκρωση</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204857" cy="6857999"/>
          </a:xfrm>
        </p:spPr>
        <p:txBody>
          <a:bodyPr>
            <a:noAutofit/>
          </a:bodyPr>
          <a:lstStyle/>
          <a:p>
            <a:pPr algn="ctr"/>
            <a:r>
              <a:rPr lang="en-US" sz="3600" b="1" dirty="0">
                <a:solidFill>
                  <a:srgbClr val="002060"/>
                </a:solidFill>
              </a:rPr>
              <a:t>45 -</a:t>
            </a:r>
            <a:r>
              <a:rPr lang="el-GR" altLang="en-US" sz="3600" b="1" dirty="0">
                <a:solidFill>
                  <a:srgbClr val="002060"/>
                </a:solidFill>
              </a:rPr>
              <a:t>Καρδιά, </a:t>
            </a:r>
            <a:r>
              <a:rPr lang="el-GR" altLang="en-US" sz="3600" b="1" dirty="0" err="1">
                <a:solidFill>
                  <a:srgbClr val="002060"/>
                </a:solidFill>
              </a:rPr>
              <a:t>υπενδοκάρδιο</a:t>
            </a:r>
            <a:r>
              <a:rPr lang="el-GR" altLang="en-US" sz="3600" b="1" dirty="0">
                <a:solidFill>
                  <a:srgbClr val="002060"/>
                </a:solidFill>
              </a:rPr>
              <a:t> </a:t>
            </a:r>
            <a:r>
              <a:rPr lang="el-GR" altLang="en-US" sz="3600" b="1" dirty="0" err="1">
                <a:solidFill>
                  <a:srgbClr val="002060"/>
                </a:solidFill>
              </a:rPr>
              <a:t>μυοκαρδιακό</a:t>
            </a:r>
            <a:r>
              <a:rPr lang="el-GR" altLang="en-US" sz="3600" b="1" dirty="0">
                <a:solidFill>
                  <a:srgbClr val="002060"/>
                </a:solidFill>
              </a:rPr>
              <a:t> </a:t>
            </a:r>
            <a:r>
              <a:rPr lang="el-GR" altLang="en-US" sz="3600" b="1" dirty="0" err="1">
                <a:solidFill>
                  <a:srgbClr val="002060"/>
                </a:solidFill>
              </a:rPr>
              <a:t>έμφρακτο</a:t>
            </a:r>
            <a:r>
              <a:rPr lang="el-GR" altLang="en-US" sz="3600" b="1" dirty="0">
                <a:solidFill>
                  <a:srgbClr val="002060"/>
                </a:solidFill>
              </a:rPr>
              <a:t> που έχει </a:t>
            </a:r>
            <a:r>
              <a:rPr lang="el-GR" altLang="en-US" sz="3600" b="1" dirty="0" smtClean="0">
                <a:solidFill>
                  <a:srgbClr val="002060"/>
                </a:solidFill>
              </a:rPr>
              <a:t>επουλωθεί.</a:t>
            </a:r>
            <a:br>
              <a:rPr lang="el-GR" altLang="en-US" sz="3600" b="1" dirty="0" smtClean="0">
                <a:solidFill>
                  <a:srgbClr val="002060"/>
                </a:solidFill>
              </a:rPr>
            </a:br>
            <a:r>
              <a:rPr lang="el-GR" altLang="en-US" sz="3600" b="1" dirty="0" smtClean="0">
                <a:solidFill>
                  <a:srgbClr val="002060"/>
                </a:solidFill>
              </a:rPr>
              <a:t/>
            </a:r>
            <a:br>
              <a:rPr lang="el-GR" altLang="en-US" sz="3600" b="1" dirty="0" smtClean="0">
                <a:solidFill>
                  <a:srgbClr val="002060"/>
                </a:solidFill>
              </a:rPr>
            </a:br>
            <a:r>
              <a:rPr lang="en-US" sz="2800" b="1" dirty="0" smtClean="0">
                <a:solidFill>
                  <a:srgbClr val="002060"/>
                </a:solidFill>
              </a:rPr>
              <a:t> </a:t>
            </a:r>
            <a:r>
              <a:rPr lang="en-US" sz="2800" b="1" dirty="0">
                <a:solidFill>
                  <a:srgbClr val="002060"/>
                </a:solidFill>
              </a:rPr>
              <a:t/>
            </a:r>
            <a:br>
              <a:rPr lang="en-US" sz="2800" b="1" dirty="0">
                <a:solidFill>
                  <a:srgbClr val="002060"/>
                </a:solidFill>
              </a:rPr>
            </a:br>
            <a:r>
              <a:rPr lang="el-GR" altLang="en-US" sz="3200" b="1" dirty="0">
                <a:solidFill>
                  <a:srgbClr val="002060"/>
                </a:solidFill>
              </a:rPr>
              <a:t>Κατά μήκος της </a:t>
            </a:r>
            <a:r>
              <a:rPr lang="el-GR" altLang="en-US" sz="3200" b="1" dirty="0" err="1">
                <a:solidFill>
                  <a:srgbClr val="002060"/>
                </a:solidFill>
              </a:rPr>
              <a:t>ενδοκαρδιακής</a:t>
            </a:r>
            <a:r>
              <a:rPr lang="el-GR" altLang="en-US" sz="3200" b="1" dirty="0">
                <a:solidFill>
                  <a:srgbClr val="002060"/>
                </a:solidFill>
              </a:rPr>
              <a:t> επιφάνειας του μυοκαρδίου </a:t>
            </a:r>
            <a:r>
              <a:rPr lang="el-GR" altLang="en-US" sz="3200" b="1" dirty="0" smtClean="0">
                <a:solidFill>
                  <a:srgbClr val="002060"/>
                </a:solidFill>
              </a:rPr>
              <a:t>υπάρχει </a:t>
            </a:r>
            <a:r>
              <a:rPr lang="el-GR" altLang="en-US" sz="3200" b="1" dirty="0">
                <a:solidFill>
                  <a:srgbClr val="002060"/>
                </a:solidFill>
              </a:rPr>
              <a:t>πυκνή </a:t>
            </a:r>
            <a:r>
              <a:rPr lang="el-GR" altLang="en-US" sz="3200" b="1" dirty="0" err="1">
                <a:solidFill>
                  <a:srgbClr val="002060"/>
                </a:solidFill>
              </a:rPr>
              <a:t>κολλαγονώδης</a:t>
            </a:r>
            <a:r>
              <a:rPr lang="el-GR" altLang="en-US" sz="3200" b="1" dirty="0">
                <a:solidFill>
                  <a:srgbClr val="002060"/>
                </a:solidFill>
              </a:rPr>
              <a:t> </a:t>
            </a:r>
            <a:r>
              <a:rPr lang="el-GR" altLang="en-US" sz="3200" b="1" dirty="0" smtClean="0">
                <a:solidFill>
                  <a:srgbClr val="002060"/>
                </a:solidFill>
              </a:rPr>
              <a:t>ουλή, οφειλόμενη </a:t>
            </a:r>
            <a:r>
              <a:rPr lang="el-GR" altLang="en-US" sz="3200" b="1" dirty="0">
                <a:solidFill>
                  <a:srgbClr val="002060"/>
                </a:solidFill>
              </a:rPr>
              <a:t>σε προηγηθέν </a:t>
            </a:r>
            <a:r>
              <a:rPr lang="el-GR" altLang="en-US" sz="3200" b="1" dirty="0" err="1">
                <a:solidFill>
                  <a:srgbClr val="002060"/>
                </a:solidFill>
              </a:rPr>
              <a:t>υπενδοκάρδιο</a:t>
            </a:r>
            <a:r>
              <a:rPr lang="el-GR" altLang="en-US" sz="3200" b="1" dirty="0">
                <a:solidFill>
                  <a:srgbClr val="002060"/>
                </a:solidFill>
              </a:rPr>
              <a:t> </a:t>
            </a:r>
            <a:r>
              <a:rPr lang="el-GR" altLang="en-US" sz="3200" b="1" dirty="0" err="1">
                <a:solidFill>
                  <a:srgbClr val="002060"/>
                </a:solidFill>
              </a:rPr>
              <a:t>έμφρακτο</a:t>
            </a:r>
            <a:r>
              <a:rPr lang="en-US" sz="3200" b="1" dirty="0">
                <a:solidFill>
                  <a:srgbClr val="002060"/>
                </a:solidFill>
              </a:rPr>
              <a:t>. </a:t>
            </a:r>
            <a:r>
              <a:rPr lang="el-GR" sz="3200" b="1" dirty="0" smtClean="0">
                <a:solidFill>
                  <a:srgbClr val="002060"/>
                </a:solidFill>
              </a:rPr>
              <a:t/>
            </a:r>
            <a:br>
              <a:rPr lang="el-GR" sz="3200" b="1" dirty="0" smtClean="0">
                <a:solidFill>
                  <a:srgbClr val="002060"/>
                </a:solidFill>
              </a:rPr>
            </a:br>
            <a:r>
              <a:rPr lang="el-GR" altLang="en-US" sz="3200" b="1" dirty="0" smtClean="0">
                <a:solidFill>
                  <a:srgbClr val="002060"/>
                </a:solidFill>
              </a:rPr>
              <a:t>Μικρές εστίες </a:t>
            </a:r>
            <a:r>
              <a:rPr lang="el-GR" altLang="en-US" sz="3200" b="1" dirty="0" err="1">
                <a:solidFill>
                  <a:srgbClr val="002060"/>
                </a:solidFill>
              </a:rPr>
              <a:t>ίνωσης</a:t>
            </a:r>
            <a:r>
              <a:rPr lang="el-GR" altLang="en-US" sz="3200" b="1" dirty="0">
                <a:solidFill>
                  <a:srgbClr val="002060"/>
                </a:solidFill>
              </a:rPr>
              <a:t> </a:t>
            </a:r>
            <a:r>
              <a:rPr lang="el-GR" altLang="en-US" sz="3200" b="1" dirty="0" smtClean="0">
                <a:solidFill>
                  <a:srgbClr val="002060"/>
                </a:solidFill>
              </a:rPr>
              <a:t>είναι </a:t>
            </a:r>
            <a:r>
              <a:rPr lang="el-GR" altLang="en-US" sz="3200" b="1" dirty="0">
                <a:solidFill>
                  <a:srgbClr val="002060"/>
                </a:solidFill>
              </a:rPr>
              <a:t>επίσης παρούσες κατά μήκος του </a:t>
            </a:r>
            <a:r>
              <a:rPr lang="el-GR" altLang="en-US" sz="3200" b="1" dirty="0" smtClean="0">
                <a:solidFill>
                  <a:srgbClr val="002060"/>
                </a:solidFill>
              </a:rPr>
              <a:t>υπολοίπου </a:t>
            </a:r>
            <a:r>
              <a:rPr lang="el-GR" altLang="en-US" sz="3200" b="1" dirty="0">
                <a:solidFill>
                  <a:srgbClr val="002060"/>
                </a:solidFill>
              </a:rPr>
              <a:t>μυοκαρδίου.</a:t>
            </a:r>
            <a:endParaRPr lang="en-US" sz="3200" b="1" dirty="0">
              <a:solidFill>
                <a:srgbClr val="002060"/>
              </a:solidFill>
            </a:endParaRPr>
          </a:p>
        </p:txBody>
      </p:sp>
      <p:pic>
        <p:nvPicPr>
          <p:cNvPr id="10242" name="Picture 2" descr="C:\Users\Νεφέλη\Desktop\infk14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843" y="883557"/>
            <a:ext cx="5732286" cy="508181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716486" y="1883228"/>
            <a:ext cx="1099455" cy="369332"/>
          </a:xfrm>
          <a:prstGeom prst="rect">
            <a:avLst/>
          </a:prstGeom>
        </p:spPr>
        <p:txBody>
          <a:bodyPr wrap="square">
            <a:spAutoFit/>
          </a:bodyPr>
          <a:lstStyle/>
          <a:p>
            <a:r>
              <a:rPr lang="el-GR" altLang="en-US" b="1" dirty="0">
                <a:solidFill>
                  <a:srgbClr val="002060"/>
                </a:solidFill>
              </a:rPr>
              <a:t>ουλή</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70" y="879894"/>
            <a:ext cx="7910422" cy="4408098"/>
          </a:xfrm>
        </p:spPr>
        <p:txBody>
          <a:bodyPr>
            <a:noAutofit/>
          </a:bodyPr>
          <a:lstStyle/>
          <a:p>
            <a:pPr algn="ctr"/>
            <a:r>
              <a:rPr lang="en-US" sz="3200" b="1" dirty="0">
                <a:solidFill>
                  <a:srgbClr val="002060"/>
                </a:solidFill>
                <a:effectLst>
                  <a:outerShdw blurRad="38100" dist="38100" dir="2700000" algn="tl">
                    <a:srgbClr val="000000">
                      <a:alpha val="43137"/>
                    </a:srgbClr>
                  </a:outerShdw>
                </a:effectLst>
              </a:rPr>
              <a:t>3 </a:t>
            </a:r>
            <a:r>
              <a:rPr lang="en-US" sz="3200" b="1" dirty="0" smtClean="0">
                <a:solidFill>
                  <a:srgbClr val="002060"/>
                </a:solidFill>
                <a:effectLst>
                  <a:outerShdw blurRad="38100" dist="38100" dir="2700000" algn="tl">
                    <a:srgbClr val="000000">
                      <a:alpha val="43137"/>
                    </a:srgbClr>
                  </a:outerShdw>
                </a:effectLst>
              </a:rPr>
              <a:t>– </a:t>
            </a:r>
            <a:r>
              <a:rPr lang="el-GR" altLang="en-US" sz="3200" b="1" dirty="0" smtClean="0">
                <a:solidFill>
                  <a:srgbClr val="002060"/>
                </a:solidFill>
                <a:effectLst>
                  <a:outerShdw blurRad="38100" dist="38100" dir="2700000" algn="tl">
                    <a:srgbClr val="000000">
                      <a:alpha val="43137"/>
                    </a:srgbClr>
                  </a:outerShdw>
                </a:effectLst>
              </a:rPr>
              <a:t>Πνεύμονας.</a:t>
            </a:r>
            <a:br>
              <a:rPr lang="el-GR" altLang="en-US" sz="3200" b="1" dirty="0" smtClean="0">
                <a:solidFill>
                  <a:srgbClr val="002060"/>
                </a:solidFill>
                <a:effectLst>
                  <a:outerShdw blurRad="38100" dist="38100" dir="2700000" algn="tl">
                    <a:srgbClr val="000000">
                      <a:alpha val="43137"/>
                    </a:srgbClr>
                  </a:outerShdw>
                </a:effectLst>
              </a:rPr>
            </a:br>
            <a:r>
              <a:rPr lang="el-GR" altLang="en-US" sz="3200" b="1" dirty="0" smtClean="0">
                <a:solidFill>
                  <a:srgbClr val="002060"/>
                </a:solidFill>
                <a:effectLst>
                  <a:outerShdw blurRad="38100" dist="38100" dir="2700000" algn="tl">
                    <a:srgbClr val="000000">
                      <a:alpha val="43137"/>
                    </a:srgbClr>
                  </a:outerShdw>
                </a:effectLst>
              </a:rPr>
              <a:t/>
            </a:r>
            <a:br>
              <a:rPr lang="el-GR" altLang="en-US" sz="3200" b="1" dirty="0" smtClean="0">
                <a:solidFill>
                  <a:srgbClr val="002060"/>
                </a:solidFill>
                <a:effectLst>
                  <a:outerShdw blurRad="38100" dist="38100" dir="2700000" algn="tl">
                    <a:srgbClr val="000000">
                      <a:alpha val="43137"/>
                    </a:srgbClr>
                  </a:outerShdw>
                </a:effectLst>
              </a:rPr>
            </a:br>
            <a:r>
              <a:rPr lang="el-GR" altLang="en-US" sz="2000" b="1" dirty="0" smtClean="0">
                <a:solidFill>
                  <a:srgbClr val="002060"/>
                </a:solidFill>
                <a:effectLst>
                  <a:outerShdw blurRad="38100" dist="38100" dir="2700000" algn="tl">
                    <a:srgbClr val="000000">
                      <a:alpha val="43137"/>
                    </a:srgbClr>
                  </a:outerShdw>
                </a:effectLst>
              </a:rPr>
              <a:t/>
            </a:r>
            <a:br>
              <a:rPr lang="el-GR" altLang="en-US" sz="2000" b="1" dirty="0" smtClean="0">
                <a:solidFill>
                  <a:srgbClr val="002060"/>
                </a:solidFill>
                <a:effectLst>
                  <a:outerShdw blurRad="38100" dist="38100" dir="2700000" algn="tl">
                    <a:srgbClr val="000000">
                      <a:alpha val="43137"/>
                    </a:srgbClr>
                  </a:outerShdw>
                </a:effectLst>
              </a:rPr>
            </a:br>
            <a:r>
              <a:rPr lang="el-GR" altLang="en-US" sz="3200" b="1" dirty="0" err="1">
                <a:solidFill>
                  <a:srgbClr val="002060"/>
                </a:solidFill>
                <a:effectLst>
                  <a:outerShdw blurRad="38100" dist="38100" dir="2700000" algn="tl">
                    <a:srgbClr val="000000">
                      <a:alpha val="43137"/>
                    </a:srgbClr>
                  </a:outerShdw>
                </a:effectLst>
              </a:rPr>
              <a:t>Ι</a:t>
            </a:r>
            <a:r>
              <a:rPr lang="el-GR" altLang="en-US" sz="3200" b="1" dirty="0" err="1" smtClean="0">
                <a:solidFill>
                  <a:srgbClr val="002060"/>
                </a:solidFill>
                <a:effectLst>
                  <a:outerShdw blurRad="38100" dist="38100" dir="2700000" algn="tl">
                    <a:srgbClr val="000000">
                      <a:alpha val="43137"/>
                    </a:srgbClr>
                  </a:outerShdw>
                </a:effectLst>
              </a:rPr>
              <a:t>νιδώδης</a:t>
            </a:r>
            <a:r>
              <a:rPr lang="el-GR" altLang="en-US" sz="3200" b="1" dirty="0" smtClean="0">
                <a:solidFill>
                  <a:srgbClr val="002060"/>
                </a:solidFill>
                <a:effectLst>
                  <a:outerShdw blurRad="38100" dist="38100" dir="2700000" algn="tl">
                    <a:srgbClr val="000000">
                      <a:alpha val="43137"/>
                    </a:srgbClr>
                  </a:outerShdw>
                </a:effectLst>
              </a:rPr>
              <a:t> </a:t>
            </a:r>
            <a:r>
              <a:rPr lang="el-GR" altLang="en-US" sz="3200" b="1" dirty="0">
                <a:solidFill>
                  <a:srgbClr val="002060"/>
                </a:solidFill>
                <a:effectLst>
                  <a:outerShdw blurRad="38100" dist="38100" dir="2700000" algn="tl">
                    <a:srgbClr val="000000">
                      <a:alpha val="43137"/>
                    </a:srgbClr>
                  </a:outerShdw>
                </a:effectLst>
              </a:rPr>
              <a:t>και αιμορραγική φλεγμονή, πνευμονία με </a:t>
            </a:r>
            <a:r>
              <a:rPr lang="el-GR" altLang="en-US" sz="3200" b="1" dirty="0" err="1" smtClean="0">
                <a:solidFill>
                  <a:srgbClr val="002060"/>
                </a:solidFill>
                <a:effectLst>
                  <a:outerShdw blurRad="38100" dist="38100" dir="2700000" algn="tl">
                    <a:srgbClr val="000000">
                      <a:alpha val="43137"/>
                    </a:srgbClr>
                  </a:outerShdw>
                </a:effectLst>
              </a:rPr>
              <a:t>ινιδώδη</a:t>
            </a:r>
            <a:r>
              <a:rPr lang="el-GR" altLang="en-US" sz="3200" b="1" dirty="0" smtClean="0">
                <a:solidFill>
                  <a:srgbClr val="002060"/>
                </a:solidFill>
                <a:effectLst>
                  <a:outerShdw blurRad="38100" dist="38100" dir="2700000" algn="tl">
                    <a:srgbClr val="000000">
                      <a:alpha val="43137"/>
                    </a:srgbClr>
                  </a:outerShdw>
                </a:effectLst>
              </a:rPr>
              <a:t> πλευρίτιδα. </a:t>
            </a:r>
            <a:br>
              <a:rPr lang="el-GR" altLang="en-US" sz="3200" b="1" dirty="0" smtClean="0">
                <a:solidFill>
                  <a:srgbClr val="002060"/>
                </a:solidFill>
                <a:effectLst>
                  <a:outerShdw blurRad="38100" dist="38100" dir="2700000" algn="tl">
                    <a:srgbClr val="000000">
                      <a:alpha val="43137"/>
                    </a:srgbClr>
                  </a:outerShdw>
                </a:effectLst>
              </a:rPr>
            </a:br>
            <a:r>
              <a:rPr lang="el-GR" altLang="en-US" sz="3200" b="1" dirty="0" smtClean="0">
                <a:solidFill>
                  <a:srgbClr val="002060"/>
                </a:solidFill>
                <a:effectLst>
                  <a:outerShdw blurRad="38100" dist="38100" dir="2700000" algn="tl">
                    <a:srgbClr val="000000">
                      <a:alpha val="43137"/>
                    </a:srgbClr>
                  </a:outerShdw>
                </a:effectLst>
              </a:rPr>
              <a:t>Μικρότατη μεγέθυνση.</a:t>
            </a:r>
            <a:r>
              <a:rPr lang="el-GR" altLang="en-US" sz="3200" b="1" dirty="0">
                <a:solidFill>
                  <a:srgbClr val="002060"/>
                </a:solidFill>
                <a:effectLst>
                  <a:outerShdw blurRad="38100" dist="38100" dir="2700000" algn="tl">
                    <a:srgbClr val="000000">
                      <a:alpha val="43137"/>
                    </a:srgbClr>
                  </a:outerShdw>
                </a:effectLst>
              </a:rPr>
              <a:t/>
            </a:r>
            <a:br>
              <a:rPr lang="el-GR" altLang="en-US" sz="3200" b="1" dirty="0">
                <a:solidFill>
                  <a:srgbClr val="002060"/>
                </a:solidFill>
                <a:effectLst>
                  <a:outerShdw blurRad="38100" dist="38100" dir="2700000" algn="tl">
                    <a:srgbClr val="000000">
                      <a:alpha val="43137"/>
                    </a:srgbClr>
                  </a:outerShdw>
                </a:effectLst>
              </a:rPr>
            </a:br>
            <a:r>
              <a:rPr lang="el-GR" altLang="en-US" sz="3200" b="1" dirty="0">
                <a:solidFill>
                  <a:srgbClr val="002060"/>
                </a:solidFill>
                <a:effectLst>
                  <a:outerShdw blurRad="38100" dist="38100" dir="2700000" algn="tl">
                    <a:srgbClr val="000000">
                      <a:alpha val="43137"/>
                    </a:srgbClr>
                  </a:outerShdw>
                </a:effectLst>
              </a:rPr>
              <a:t/>
            </a:r>
            <a:br>
              <a:rPr lang="el-GR" altLang="en-US" sz="3200" b="1" dirty="0">
                <a:solidFill>
                  <a:srgbClr val="002060"/>
                </a:solidFill>
                <a:effectLst>
                  <a:outerShdw blurRad="38100" dist="38100" dir="2700000" algn="tl">
                    <a:srgbClr val="000000">
                      <a:alpha val="43137"/>
                    </a:srgbClr>
                  </a:outerShdw>
                </a:effectLst>
              </a:rPr>
            </a:br>
            <a:r>
              <a:rPr lang="el-GR" altLang="en-US" sz="3200" b="1" dirty="0">
                <a:solidFill>
                  <a:srgbClr val="002060"/>
                </a:solidFill>
                <a:effectLst>
                  <a:outerShdw blurRad="38100" dist="38100" dir="2700000" algn="tl">
                    <a:srgbClr val="000000">
                      <a:alpha val="43137"/>
                    </a:srgbClr>
                  </a:outerShdw>
                </a:effectLst>
              </a:rPr>
              <a:t>Η εικόνα </a:t>
            </a:r>
            <a:r>
              <a:rPr lang="el-GR" altLang="en-US" sz="3200" b="1" dirty="0" smtClean="0">
                <a:solidFill>
                  <a:srgbClr val="002060"/>
                </a:solidFill>
                <a:effectLst>
                  <a:outerShdw blurRad="38100" dist="38100" dir="2700000" algn="tl">
                    <a:srgbClr val="000000">
                      <a:alpha val="43137"/>
                    </a:srgbClr>
                  </a:outerShdw>
                </a:effectLst>
              </a:rPr>
              <a:t>αυτή (σε πολύ μικρή </a:t>
            </a:r>
            <a:r>
              <a:rPr lang="el-GR" altLang="en-US" sz="3200" b="1" dirty="0">
                <a:solidFill>
                  <a:srgbClr val="002060"/>
                </a:solidFill>
                <a:effectLst>
                  <a:outerShdw blurRad="38100" dist="38100" dir="2700000" algn="tl">
                    <a:srgbClr val="000000">
                      <a:alpha val="43137"/>
                    </a:srgbClr>
                  </a:outerShdw>
                </a:effectLst>
              </a:rPr>
              <a:t>μεγέθυνση) αντικατοπτρίζει την </a:t>
            </a:r>
            <a:r>
              <a:rPr lang="el-GR" altLang="en-US" sz="3200" b="1" u="sng" dirty="0">
                <a:solidFill>
                  <a:srgbClr val="002060"/>
                </a:solidFill>
                <a:effectLst>
                  <a:outerShdw blurRad="38100" dist="38100" dir="2700000" algn="tl">
                    <a:srgbClr val="000000">
                      <a:alpha val="43137"/>
                    </a:srgbClr>
                  </a:outerShdw>
                </a:effectLst>
              </a:rPr>
              <a:t>πύκνωση</a:t>
            </a:r>
            <a:r>
              <a:rPr lang="el-GR" altLang="en-US" sz="3200" b="1" dirty="0">
                <a:solidFill>
                  <a:srgbClr val="002060"/>
                </a:solidFill>
                <a:effectLst>
                  <a:outerShdw blurRad="38100" dist="38100" dir="2700000" algn="tl">
                    <a:srgbClr val="000000">
                      <a:alpha val="43137"/>
                    </a:srgbClr>
                  </a:outerShdw>
                </a:effectLst>
              </a:rPr>
              <a:t> του πνευμονικού παρεγχύματος </a:t>
            </a:r>
            <a:r>
              <a:rPr lang="el-GR" altLang="en-US" sz="3200" b="1" dirty="0" smtClean="0">
                <a:solidFill>
                  <a:srgbClr val="002060"/>
                </a:solidFill>
                <a:effectLst>
                  <a:outerShdw blurRad="38100" dist="38100" dir="2700000" algn="tl">
                    <a:srgbClr val="000000">
                      <a:alpha val="43137"/>
                    </a:srgbClr>
                  </a:outerShdw>
                </a:effectLst>
              </a:rPr>
              <a:t>στο πλαίσιο </a:t>
            </a:r>
            <a:r>
              <a:rPr lang="el-GR" altLang="en-US" sz="3200" b="1" dirty="0">
                <a:solidFill>
                  <a:srgbClr val="002060"/>
                </a:solidFill>
                <a:effectLst>
                  <a:outerShdw blurRad="38100" dist="38100" dir="2700000" algn="tl">
                    <a:srgbClr val="000000">
                      <a:alpha val="43137"/>
                    </a:srgbClr>
                  </a:outerShdw>
                </a:effectLst>
              </a:rPr>
              <a:t>λοβώδους </a:t>
            </a:r>
            <a:r>
              <a:rPr lang="el-GR" altLang="en-US" sz="3200" b="1" dirty="0" smtClean="0">
                <a:solidFill>
                  <a:srgbClr val="002060"/>
                </a:solidFill>
                <a:effectLst>
                  <a:outerShdw blurRad="38100" dist="38100" dir="2700000" algn="tl">
                    <a:srgbClr val="000000">
                      <a:alpha val="43137"/>
                    </a:srgbClr>
                  </a:outerShdw>
                </a:effectLst>
              </a:rPr>
              <a:t>πνευμονίας ( λοίμωξης </a:t>
            </a:r>
            <a:r>
              <a:rPr lang="el-GR" altLang="en-US" sz="3200" b="1" dirty="0">
                <a:solidFill>
                  <a:srgbClr val="002060"/>
                </a:solidFill>
                <a:effectLst>
                  <a:outerShdw blurRad="38100" dist="38100" dir="2700000" algn="tl">
                    <a:srgbClr val="000000">
                      <a:alpha val="43137"/>
                    </a:srgbClr>
                  </a:outerShdw>
                </a:effectLst>
              </a:rPr>
              <a:t>πνεύμονα με οξεία </a:t>
            </a:r>
            <a:r>
              <a:rPr lang="el-GR" altLang="en-US" sz="3200" b="1" dirty="0" smtClean="0">
                <a:solidFill>
                  <a:srgbClr val="002060"/>
                </a:solidFill>
                <a:effectLst>
                  <a:outerShdw blurRad="38100" dist="38100" dir="2700000" algn="tl">
                    <a:srgbClr val="000000">
                      <a:alpha val="43137"/>
                    </a:srgbClr>
                  </a:outerShdw>
                </a:effectLst>
              </a:rPr>
              <a:t>φλεγμονή εντός των κυψελίδων). </a:t>
            </a:r>
            <a:br>
              <a:rPr lang="el-GR" altLang="en-US" sz="3200" b="1" dirty="0" smtClean="0">
                <a:solidFill>
                  <a:srgbClr val="002060"/>
                </a:solidFill>
                <a:effectLst>
                  <a:outerShdw blurRad="38100" dist="38100" dir="2700000" algn="tl">
                    <a:srgbClr val="000000">
                      <a:alpha val="43137"/>
                    </a:srgbClr>
                  </a:outerShdw>
                </a:effectLst>
              </a:rPr>
            </a:br>
            <a:r>
              <a:rPr lang="el-GR" altLang="en-US" sz="3200" b="1" dirty="0" smtClean="0">
                <a:solidFill>
                  <a:srgbClr val="002060"/>
                </a:solidFill>
                <a:effectLst>
                  <a:outerShdw blurRad="38100" dist="38100" dir="2700000" algn="tl">
                    <a:srgbClr val="000000">
                      <a:alpha val="43137"/>
                    </a:srgbClr>
                  </a:outerShdw>
                </a:effectLst>
              </a:rPr>
              <a:t>Η </a:t>
            </a:r>
            <a:r>
              <a:rPr lang="el-GR" altLang="en-US" sz="3200" b="1" dirty="0" err="1">
                <a:solidFill>
                  <a:srgbClr val="002060"/>
                </a:solidFill>
                <a:effectLst>
                  <a:outerShdw blurRad="38100" dist="38100" dir="2700000" algn="tl">
                    <a:srgbClr val="000000">
                      <a:alpha val="43137"/>
                    </a:srgbClr>
                  </a:outerShdw>
                </a:effectLst>
              </a:rPr>
              <a:t>υπεζωκοτική</a:t>
            </a:r>
            <a:r>
              <a:rPr lang="el-GR" altLang="en-US" sz="3200" b="1" dirty="0">
                <a:solidFill>
                  <a:srgbClr val="002060"/>
                </a:solidFill>
                <a:effectLst>
                  <a:outerShdw blurRad="38100" dist="38100" dir="2700000" algn="tl">
                    <a:srgbClr val="000000">
                      <a:alpha val="43137"/>
                    </a:srgbClr>
                  </a:outerShdw>
                </a:effectLst>
              </a:rPr>
              <a:t> επιφάνεια  </a:t>
            </a:r>
            <a:r>
              <a:rPr lang="el-GR" altLang="en-US" sz="3200" b="1" dirty="0" smtClean="0">
                <a:solidFill>
                  <a:srgbClr val="002060"/>
                </a:solidFill>
                <a:effectLst>
                  <a:outerShdw blurRad="38100" dist="38100" dir="2700000" algn="tl">
                    <a:srgbClr val="000000">
                      <a:alpha val="43137"/>
                    </a:srgbClr>
                  </a:outerShdw>
                </a:effectLst>
              </a:rPr>
              <a:t>σημειώνεται για </a:t>
            </a:r>
            <a:r>
              <a:rPr lang="el-GR" altLang="en-US" sz="3200" b="1" dirty="0">
                <a:solidFill>
                  <a:srgbClr val="002060"/>
                </a:solidFill>
                <a:effectLst>
                  <a:outerShdw blurRad="38100" dist="38100" dir="2700000" algn="tl">
                    <a:srgbClr val="000000">
                      <a:alpha val="43137"/>
                    </a:srgbClr>
                  </a:outerShdw>
                </a:effectLst>
              </a:rPr>
              <a:t>λόγους προσανατολισμού.</a:t>
            </a:r>
            <a:r>
              <a:rPr lang="en-US" sz="2000" b="1" dirty="0">
                <a:solidFill>
                  <a:srgbClr val="002060"/>
                </a:solidFill>
                <a:effectLst>
                  <a:outerShdw blurRad="38100" dist="38100" dir="2700000" algn="tl">
                    <a:srgbClr val="000000">
                      <a:alpha val="43137"/>
                    </a:srgbClr>
                  </a:outerShdw>
                </a:effectLst>
              </a:rPr>
              <a:t>	 </a:t>
            </a:r>
          </a:p>
        </p:txBody>
      </p:sp>
      <p:pic>
        <p:nvPicPr>
          <p:cNvPr id="2051" name="Picture 3" descr="C:\Users\Νεφέλη\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05339" y="1584883"/>
            <a:ext cx="6602725" cy="36747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Μελάνι 4"/>
              <p14:cNvContentPartPr/>
              <p14:nvPr/>
            </p14:nvContentPartPr>
            <p14:xfrm>
              <a:off x="8166240" y="279360"/>
              <a:ext cx="2635560" cy="6432840"/>
            </p14:xfrm>
          </p:contentPart>
        </mc:Choice>
        <mc:Fallback xmlns="">
          <p:pic>
            <p:nvPicPr>
              <p:cNvPr id="5" name="Μελάνι 4"/>
              <p:cNvPicPr/>
              <p:nvPr/>
            </p:nvPicPr>
            <p:blipFill>
              <a:blip r:embed="rId4" cstate="print"/>
              <a:stretch>
                <a:fillRect/>
              </a:stretch>
            </p:blipFill>
            <p:spPr>
              <a:xfrm>
                <a:off x="8156880" y="270000"/>
                <a:ext cx="2654280" cy="6451560"/>
              </a:xfrm>
              <a:prstGeom prst="rect">
                <a:avLst/>
              </a:prstGeom>
            </p:spPr>
          </p:pic>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0"/>
            <a:ext cx="6716486" cy="6955971"/>
          </a:xfrm>
        </p:spPr>
        <p:txBody>
          <a:bodyPr>
            <a:normAutofit/>
          </a:bodyPr>
          <a:lstStyle/>
          <a:p>
            <a:r>
              <a:rPr lang="en-US" sz="1800" dirty="0"/>
              <a:t/>
            </a:r>
            <a:br>
              <a:rPr lang="en-US" sz="1800" dirty="0"/>
            </a:br>
            <a:r>
              <a:rPr lang="en-US" sz="3200" b="1" dirty="0">
                <a:solidFill>
                  <a:srgbClr val="002060"/>
                </a:solidFill>
                <a:effectLst>
                  <a:outerShdw blurRad="38100" dist="38100" dir="2700000" algn="tl">
                    <a:srgbClr val="000000">
                      <a:alpha val="43137"/>
                    </a:srgbClr>
                  </a:outerShdw>
                </a:effectLst>
              </a:rPr>
              <a:t>46 -</a:t>
            </a:r>
            <a:r>
              <a:rPr lang="el-GR" altLang="en-US" sz="3200" b="1" dirty="0">
                <a:solidFill>
                  <a:srgbClr val="002060"/>
                </a:solidFill>
                <a:effectLst>
                  <a:outerShdw blurRad="38100" dist="38100" dir="2700000" algn="tl">
                    <a:srgbClr val="000000">
                      <a:alpha val="43137"/>
                    </a:srgbClr>
                  </a:outerShdw>
                </a:effectLst>
              </a:rPr>
              <a:t>Καρδιά, </a:t>
            </a:r>
            <a:r>
              <a:rPr lang="el-GR" altLang="en-US" sz="3200" b="1" dirty="0" err="1">
                <a:solidFill>
                  <a:srgbClr val="002060"/>
                </a:solidFill>
                <a:effectLst>
                  <a:outerShdw blurRad="38100" dist="38100" dir="2700000" algn="tl">
                    <a:srgbClr val="000000">
                      <a:alpha val="43137"/>
                    </a:srgbClr>
                  </a:outerShdw>
                </a:effectLst>
              </a:rPr>
              <a:t>υπενδοκάρδιο</a:t>
            </a:r>
            <a:r>
              <a:rPr lang="el-GR" altLang="en-US" sz="3200" b="1" dirty="0">
                <a:solidFill>
                  <a:srgbClr val="002060"/>
                </a:solidFill>
                <a:effectLst>
                  <a:outerShdw blurRad="38100" dist="38100" dir="2700000" algn="tl">
                    <a:srgbClr val="000000">
                      <a:alpha val="43137"/>
                    </a:srgbClr>
                  </a:outerShdw>
                </a:effectLst>
              </a:rPr>
              <a:t> </a:t>
            </a:r>
            <a:r>
              <a:rPr lang="el-GR" altLang="en-US" sz="3200" b="1" dirty="0" err="1">
                <a:solidFill>
                  <a:srgbClr val="002060"/>
                </a:solidFill>
                <a:effectLst>
                  <a:outerShdw blurRad="38100" dist="38100" dir="2700000" algn="tl">
                    <a:srgbClr val="000000">
                      <a:alpha val="43137"/>
                    </a:srgbClr>
                  </a:outerShdw>
                </a:effectLst>
              </a:rPr>
              <a:t>μυοκαρδιακό</a:t>
            </a:r>
            <a:r>
              <a:rPr lang="el-GR" altLang="en-US" sz="3200" b="1" dirty="0">
                <a:solidFill>
                  <a:srgbClr val="002060"/>
                </a:solidFill>
                <a:effectLst>
                  <a:outerShdw blurRad="38100" dist="38100" dir="2700000" algn="tl">
                    <a:srgbClr val="000000">
                      <a:alpha val="43137"/>
                    </a:srgbClr>
                  </a:outerShdw>
                </a:effectLst>
              </a:rPr>
              <a:t> </a:t>
            </a:r>
            <a:r>
              <a:rPr lang="el-GR" altLang="en-US" sz="3200" b="1" dirty="0" err="1">
                <a:solidFill>
                  <a:srgbClr val="002060"/>
                </a:solidFill>
                <a:effectLst>
                  <a:outerShdw blurRad="38100" dist="38100" dir="2700000" algn="tl">
                    <a:srgbClr val="000000">
                      <a:alpha val="43137"/>
                    </a:srgbClr>
                  </a:outerShdw>
                </a:effectLst>
              </a:rPr>
              <a:t>έμφρακτο</a:t>
            </a:r>
            <a:r>
              <a:rPr lang="el-GR" altLang="en-US" sz="3200" b="1" dirty="0">
                <a:solidFill>
                  <a:srgbClr val="002060"/>
                </a:solidFill>
                <a:effectLst>
                  <a:outerShdw blurRad="38100" dist="38100" dir="2700000" algn="tl">
                    <a:srgbClr val="000000">
                      <a:alpha val="43137"/>
                    </a:srgbClr>
                  </a:outerShdw>
                </a:effectLst>
              </a:rPr>
              <a:t> που έχει </a:t>
            </a:r>
            <a:r>
              <a:rPr lang="el-GR" altLang="en-US" sz="3200" b="1" dirty="0" smtClean="0">
                <a:solidFill>
                  <a:srgbClr val="002060"/>
                </a:solidFill>
                <a:effectLst>
                  <a:outerShdw blurRad="38100" dist="38100" dir="2700000" algn="tl">
                    <a:srgbClr val="000000">
                      <a:alpha val="43137"/>
                    </a:srgbClr>
                  </a:outerShdw>
                </a:effectLst>
              </a:rPr>
              <a:t>επουλωθεί.</a:t>
            </a:r>
            <a:br>
              <a:rPr lang="el-GR" altLang="en-US" sz="3200" b="1" dirty="0" smtClean="0">
                <a:solidFill>
                  <a:srgbClr val="002060"/>
                </a:solidFill>
                <a:effectLst>
                  <a:outerShdw blurRad="38100" dist="38100" dir="2700000" algn="tl">
                    <a:srgbClr val="000000">
                      <a:alpha val="43137"/>
                    </a:srgbClr>
                  </a:outerShdw>
                </a:effectLst>
              </a:rPr>
            </a:br>
            <a:r>
              <a:rPr lang="en-US" sz="3200" b="1" dirty="0">
                <a:solidFill>
                  <a:srgbClr val="002060"/>
                </a:solidFill>
                <a:effectLst>
                  <a:outerShdw blurRad="38100" dist="38100" dir="2700000" algn="tl">
                    <a:srgbClr val="000000">
                      <a:alpha val="43137"/>
                    </a:srgbClr>
                  </a:outerShdw>
                </a:effectLst>
              </a:rPr>
              <a:t/>
            </a:r>
            <a:br>
              <a:rPr lang="en-US" sz="3200" b="1" dirty="0">
                <a:solidFill>
                  <a:srgbClr val="002060"/>
                </a:solidFill>
                <a:effectLst>
                  <a:outerShdw blurRad="38100" dist="38100" dir="2700000" algn="tl">
                    <a:srgbClr val="000000">
                      <a:alpha val="43137"/>
                    </a:srgbClr>
                  </a:outerShdw>
                </a:effectLst>
              </a:rPr>
            </a:br>
            <a:r>
              <a:rPr lang="el-GR" altLang="en-US" sz="3200" b="1" dirty="0">
                <a:solidFill>
                  <a:srgbClr val="002060"/>
                </a:solidFill>
                <a:effectLst>
                  <a:outerShdw blurRad="38100" dist="38100" dir="2700000" algn="tl">
                    <a:srgbClr val="000000">
                      <a:alpha val="43137"/>
                    </a:srgbClr>
                  </a:outerShdw>
                </a:effectLst>
              </a:rPr>
              <a:t>Η πυκνή </a:t>
            </a:r>
            <a:r>
              <a:rPr lang="el-GR" altLang="en-US" sz="3200" b="1" dirty="0" err="1">
                <a:solidFill>
                  <a:srgbClr val="002060"/>
                </a:solidFill>
                <a:effectLst>
                  <a:outerShdw blurRad="38100" dist="38100" dir="2700000" algn="tl">
                    <a:srgbClr val="000000">
                      <a:alpha val="43137"/>
                    </a:srgbClr>
                  </a:outerShdw>
                </a:effectLst>
              </a:rPr>
              <a:t>κολλαγονώδης</a:t>
            </a:r>
            <a:r>
              <a:rPr lang="el-GR" altLang="en-US" sz="3200" b="1" dirty="0">
                <a:solidFill>
                  <a:srgbClr val="002060"/>
                </a:solidFill>
                <a:effectLst>
                  <a:outerShdw blurRad="38100" dist="38100" dir="2700000" algn="tl">
                    <a:srgbClr val="000000">
                      <a:alpha val="43137"/>
                    </a:srgbClr>
                  </a:outerShdw>
                </a:effectLst>
              </a:rPr>
              <a:t> </a:t>
            </a:r>
            <a:r>
              <a:rPr lang="el-GR" altLang="en-US" sz="3200" b="1" dirty="0" smtClean="0">
                <a:solidFill>
                  <a:srgbClr val="002060"/>
                </a:solidFill>
                <a:effectLst>
                  <a:outerShdw blurRad="38100" dist="38100" dir="2700000" algn="tl">
                    <a:srgbClr val="000000">
                      <a:alpha val="43137"/>
                    </a:srgbClr>
                  </a:outerShdw>
                </a:effectLst>
              </a:rPr>
              <a:t>ουλή (δεξιά) </a:t>
            </a:r>
            <a:r>
              <a:rPr lang="el-GR" altLang="en-US" sz="3200" b="1" dirty="0">
                <a:solidFill>
                  <a:srgbClr val="002060"/>
                </a:solidFill>
                <a:effectLst>
                  <a:outerShdw blurRad="38100" dist="38100" dir="2700000" algn="tl">
                    <a:srgbClr val="000000">
                      <a:alpha val="43137"/>
                    </a:srgbClr>
                  </a:outerShdw>
                </a:effectLst>
              </a:rPr>
              <a:t>περιλαμβάνει </a:t>
            </a:r>
            <a:r>
              <a:rPr lang="el-GR" altLang="en-US" sz="3200" b="1" dirty="0" smtClean="0">
                <a:solidFill>
                  <a:srgbClr val="002060"/>
                </a:solidFill>
                <a:effectLst>
                  <a:outerShdw blurRad="38100" dist="38100" dir="2700000" algn="tl">
                    <a:srgbClr val="000000">
                      <a:alpha val="43137"/>
                    </a:srgbClr>
                  </a:outerShdw>
                </a:effectLst>
              </a:rPr>
              <a:t>διάσπαρτες, ατρακτοειδούς </a:t>
            </a:r>
            <a:r>
              <a:rPr lang="el-GR" altLang="en-US" sz="3200" b="1" dirty="0">
                <a:solidFill>
                  <a:srgbClr val="002060"/>
                </a:solidFill>
                <a:effectLst>
                  <a:outerShdw blurRad="38100" dist="38100" dir="2700000" algn="tl">
                    <a:srgbClr val="000000">
                      <a:alpha val="43137"/>
                    </a:srgbClr>
                  </a:outerShdw>
                </a:effectLst>
              </a:rPr>
              <a:t>σχήματος </a:t>
            </a:r>
            <a:r>
              <a:rPr lang="el-GR" altLang="en-US" sz="3200" b="1" dirty="0" err="1">
                <a:solidFill>
                  <a:srgbClr val="002060"/>
                </a:solidFill>
                <a:effectLst>
                  <a:outerShdw blurRad="38100" dist="38100" dir="2700000" algn="tl">
                    <a:srgbClr val="000000">
                      <a:alpha val="43137"/>
                    </a:srgbClr>
                  </a:outerShdw>
                </a:effectLst>
              </a:rPr>
              <a:t>ινοβλάστες</a:t>
            </a:r>
            <a:r>
              <a:rPr lang="el-GR" altLang="en-US" sz="3200" b="1" dirty="0">
                <a:solidFill>
                  <a:srgbClr val="002060"/>
                </a:solidFill>
                <a:effectLst>
                  <a:outerShdw blurRad="38100" dist="38100" dir="2700000" algn="tl">
                    <a:srgbClr val="000000">
                      <a:alpha val="43137"/>
                    </a:srgbClr>
                  </a:outerShdw>
                </a:effectLst>
              </a:rPr>
              <a:t> και άφθονο </a:t>
            </a:r>
            <a:r>
              <a:rPr lang="el-GR" altLang="en-US" sz="3200" b="1" u="sng" dirty="0" smtClean="0">
                <a:solidFill>
                  <a:srgbClr val="002060"/>
                </a:solidFill>
                <a:effectLst>
                  <a:outerShdw blurRad="38100" dist="38100" dir="2700000" algn="tl">
                    <a:srgbClr val="000000">
                      <a:alpha val="43137"/>
                    </a:srgbClr>
                  </a:outerShdw>
                </a:effectLst>
              </a:rPr>
              <a:t>συμπαγές</a:t>
            </a:r>
            <a:r>
              <a:rPr lang="el-GR" altLang="en-US" sz="3200" b="1" dirty="0" smtClean="0">
                <a:solidFill>
                  <a:srgbClr val="002060"/>
                </a:solidFill>
                <a:effectLst>
                  <a:outerShdw blurRad="38100" dist="38100" dir="2700000" algn="tl">
                    <a:srgbClr val="000000">
                      <a:alpha val="43137"/>
                    </a:srgbClr>
                  </a:outerShdw>
                </a:effectLst>
              </a:rPr>
              <a:t> </a:t>
            </a:r>
            <a:r>
              <a:rPr lang="el-GR" altLang="en-US" sz="3200" b="1" dirty="0">
                <a:solidFill>
                  <a:srgbClr val="002060"/>
                </a:solidFill>
                <a:effectLst>
                  <a:outerShdw blurRad="38100" dist="38100" dir="2700000" algn="tl">
                    <a:srgbClr val="000000">
                      <a:alpha val="43137"/>
                    </a:srgbClr>
                  </a:outerShdw>
                </a:effectLst>
              </a:rPr>
              <a:t>κολλαγόνο</a:t>
            </a:r>
            <a:r>
              <a:rPr lang="el-GR" altLang="en-US" sz="3200" b="1" dirty="0" smtClean="0">
                <a:solidFill>
                  <a:srgbClr val="002060"/>
                </a:solidFill>
                <a:effectLst>
                  <a:outerShdw blurRad="38100" dist="38100" dir="2700000" algn="tl">
                    <a:srgbClr val="000000">
                      <a:alpha val="43137"/>
                    </a:srgbClr>
                  </a:outerShdw>
                </a:effectLst>
              </a:rPr>
              <a:t>.</a:t>
            </a:r>
            <a:br>
              <a:rPr lang="el-GR" altLang="en-US" sz="3200" b="1" dirty="0" smtClean="0">
                <a:solidFill>
                  <a:srgbClr val="002060"/>
                </a:solidFill>
                <a:effectLst>
                  <a:outerShdw blurRad="38100" dist="38100" dir="2700000" algn="tl">
                    <a:srgbClr val="000000">
                      <a:alpha val="43137"/>
                    </a:srgbClr>
                  </a:outerShdw>
                </a:effectLst>
              </a:rPr>
            </a:br>
            <a:r>
              <a:rPr lang="el-GR" altLang="en-US" sz="3200" b="1" dirty="0" smtClean="0">
                <a:solidFill>
                  <a:srgbClr val="002060"/>
                </a:solidFill>
                <a:effectLst>
                  <a:outerShdw blurRad="38100" dist="38100" dir="2700000" algn="tl">
                    <a:srgbClr val="000000">
                      <a:alpha val="43137"/>
                    </a:srgbClr>
                  </a:outerShdw>
                </a:effectLst>
              </a:rPr>
              <a:t> </a:t>
            </a:r>
            <a:br>
              <a:rPr lang="el-GR" altLang="en-US" sz="3200" b="1" dirty="0" smtClean="0">
                <a:solidFill>
                  <a:srgbClr val="002060"/>
                </a:solidFill>
                <a:effectLst>
                  <a:outerShdw blurRad="38100" dist="38100" dir="2700000" algn="tl">
                    <a:srgbClr val="000000">
                      <a:alpha val="43137"/>
                    </a:srgbClr>
                  </a:outerShdw>
                </a:effectLst>
              </a:rPr>
            </a:br>
            <a:r>
              <a:rPr lang="el-GR" altLang="en-US" sz="3200" b="1" dirty="0" smtClean="0">
                <a:solidFill>
                  <a:srgbClr val="002060"/>
                </a:solidFill>
                <a:effectLst>
                  <a:outerShdw blurRad="38100" dist="38100" dir="2700000" algn="tl">
                    <a:srgbClr val="000000">
                      <a:alpha val="43137"/>
                    </a:srgbClr>
                  </a:outerShdw>
                </a:effectLst>
              </a:rPr>
              <a:t>Στο </a:t>
            </a:r>
            <a:r>
              <a:rPr lang="el-GR" altLang="en-US" sz="3200" b="1" dirty="0">
                <a:solidFill>
                  <a:srgbClr val="002060"/>
                </a:solidFill>
                <a:effectLst>
                  <a:outerShdw blurRad="38100" dist="38100" dir="2700000" algn="tl">
                    <a:srgbClr val="000000">
                      <a:alpha val="43137"/>
                    </a:srgbClr>
                  </a:outerShdw>
                </a:effectLst>
              </a:rPr>
              <a:t>λοιπό </a:t>
            </a:r>
            <a:r>
              <a:rPr lang="el-GR" altLang="en-US" sz="3200" b="1" dirty="0" smtClean="0">
                <a:solidFill>
                  <a:srgbClr val="002060"/>
                </a:solidFill>
                <a:effectLst>
                  <a:outerShdw blurRad="38100" dist="38100" dir="2700000" algn="tl">
                    <a:srgbClr val="000000">
                      <a:alpha val="43137"/>
                    </a:srgbClr>
                  </a:outerShdw>
                </a:effectLst>
              </a:rPr>
              <a:t>μυοκάρδιο (αριστερά), </a:t>
            </a:r>
            <a:r>
              <a:rPr lang="el-GR" altLang="en-US" sz="3200" b="1" dirty="0">
                <a:solidFill>
                  <a:srgbClr val="002060"/>
                </a:solidFill>
                <a:effectLst>
                  <a:outerShdw blurRad="38100" dist="38100" dir="2700000" algn="tl">
                    <a:srgbClr val="000000">
                      <a:alpha val="43137"/>
                    </a:srgbClr>
                  </a:outerShdw>
                </a:effectLst>
              </a:rPr>
              <a:t>τα </a:t>
            </a:r>
            <a:r>
              <a:rPr lang="el-GR" altLang="en-US" sz="3200" b="1" dirty="0" err="1">
                <a:solidFill>
                  <a:srgbClr val="002060"/>
                </a:solidFill>
                <a:effectLst>
                  <a:outerShdw blurRad="38100" dist="38100" dir="2700000" algn="tl">
                    <a:srgbClr val="000000">
                      <a:alpha val="43137"/>
                    </a:srgbClr>
                  </a:outerShdw>
                </a:effectLst>
              </a:rPr>
              <a:t>μυοκαρδιακά</a:t>
            </a:r>
            <a:r>
              <a:rPr lang="el-GR" altLang="en-US" sz="3200" b="1" dirty="0">
                <a:solidFill>
                  <a:srgbClr val="002060"/>
                </a:solidFill>
                <a:effectLst>
                  <a:outerShdw blurRad="38100" dist="38100" dir="2700000" algn="tl">
                    <a:srgbClr val="000000">
                      <a:alpha val="43137"/>
                    </a:srgbClr>
                  </a:outerShdw>
                </a:effectLst>
              </a:rPr>
              <a:t> κύτταρα φαίνονται διογκωμένα ή ανώμαλα ως </a:t>
            </a:r>
            <a:r>
              <a:rPr lang="el-GR" altLang="en-US" sz="3200" b="1" dirty="0" smtClean="0">
                <a:solidFill>
                  <a:srgbClr val="002060"/>
                </a:solidFill>
                <a:effectLst>
                  <a:outerShdw blurRad="38100" dist="38100" dir="2700000" algn="tl">
                    <a:srgbClr val="000000">
                      <a:alpha val="43137"/>
                    </a:srgbClr>
                  </a:outerShdw>
                </a:effectLst>
              </a:rPr>
              <a:t>προς </a:t>
            </a:r>
            <a:r>
              <a:rPr lang="el-GR" altLang="en-US" sz="3200" b="1" dirty="0">
                <a:solidFill>
                  <a:srgbClr val="002060"/>
                </a:solidFill>
                <a:effectLst>
                  <a:outerShdw blurRad="38100" dist="38100" dir="2700000" algn="tl">
                    <a:srgbClr val="000000">
                      <a:alpha val="43137"/>
                    </a:srgbClr>
                  </a:outerShdw>
                </a:effectLst>
              </a:rPr>
              <a:t>το μέγεθος και την </a:t>
            </a:r>
            <a:r>
              <a:rPr lang="el-GR" altLang="en-US" sz="3200" b="1" dirty="0" smtClean="0">
                <a:solidFill>
                  <a:srgbClr val="002060"/>
                </a:solidFill>
                <a:effectLst>
                  <a:outerShdw blurRad="38100" dist="38100" dir="2700000" algn="tl">
                    <a:srgbClr val="000000">
                      <a:alpha val="43137"/>
                    </a:srgbClr>
                  </a:outerShdw>
                </a:effectLst>
              </a:rPr>
              <a:t>κατανομή τους.</a:t>
            </a:r>
            <a:r>
              <a:rPr lang="en-US" sz="2000" b="1" dirty="0"/>
              <a:t/>
            </a:r>
            <a:br>
              <a:rPr lang="en-US" sz="2000" b="1" dirty="0"/>
            </a:br>
            <a:r>
              <a:rPr lang="en-US" sz="1800" dirty="0"/>
              <a:t>	 </a:t>
            </a:r>
            <a:br>
              <a:rPr lang="en-US" sz="1800" dirty="0"/>
            </a:br>
            <a:r>
              <a:rPr lang="en-US" sz="1800" dirty="0"/>
              <a:t>	 	 </a:t>
            </a:r>
          </a:p>
        </p:txBody>
      </p:sp>
      <p:pic>
        <p:nvPicPr>
          <p:cNvPr id="11266" name="Picture 2" descr="C:\Users\Νεφέλη\Desktop\infk14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089471" y="1038857"/>
            <a:ext cx="6662417" cy="47588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6858000"/>
          </a:xfrm>
        </p:spPr>
        <p:txBody>
          <a:bodyPr>
            <a:noAutofit/>
          </a:bodyPr>
          <a:lstStyle/>
          <a:p>
            <a:r>
              <a:rPr lang="en-US" sz="3200" b="1" dirty="0">
                <a:solidFill>
                  <a:srgbClr val="002060"/>
                </a:solidFill>
              </a:rPr>
              <a:t>47 - </a:t>
            </a:r>
            <a:r>
              <a:rPr lang="el-GR" altLang="en-US" sz="3200" b="1" dirty="0">
                <a:solidFill>
                  <a:srgbClr val="002060"/>
                </a:solidFill>
              </a:rPr>
              <a:t>Κοιλία, </a:t>
            </a:r>
            <a:r>
              <a:rPr lang="el-GR" altLang="en-US" sz="3200" b="1" dirty="0">
                <a:solidFill>
                  <a:srgbClr val="002060"/>
                </a:solidFill>
                <a:effectLst>
                  <a:outerShdw blurRad="38100" dist="38100" dir="2700000" algn="tl">
                    <a:srgbClr val="000000">
                      <a:alpha val="43137"/>
                    </a:srgbClr>
                  </a:outerShdw>
                </a:effectLst>
              </a:rPr>
              <a:t>πτωχή επούλωση </a:t>
            </a:r>
            <a:r>
              <a:rPr lang="el-GR" altLang="en-US" sz="3200" b="1" dirty="0" smtClean="0">
                <a:solidFill>
                  <a:srgbClr val="002060"/>
                </a:solidFill>
              </a:rPr>
              <a:t>τραύματος- διαρραγέν, </a:t>
            </a:r>
            <a:r>
              <a:rPr lang="el-GR" altLang="en-US" sz="3200" b="1" dirty="0" smtClean="0">
                <a:solidFill>
                  <a:srgbClr val="002060"/>
                </a:solidFill>
                <a:effectLst>
                  <a:outerShdw blurRad="38100" dist="38100" dir="2700000" algn="tl">
                    <a:srgbClr val="000000">
                      <a:alpha val="43137"/>
                    </a:srgbClr>
                  </a:outerShdw>
                </a:effectLst>
              </a:rPr>
              <a:t>ανοιχτό </a:t>
            </a:r>
            <a:r>
              <a:rPr lang="el-GR" altLang="en-US" sz="3200" b="1" dirty="0">
                <a:solidFill>
                  <a:srgbClr val="002060"/>
                </a:solidFill>
                <a:effectLst>
                  <a:outerShdw blurRad="38100" dist="38100" dir="2700000" algn="tl">
                    <a:srgbClr val="000000">
                      <a:alpha val="43137"/>
                    </a:srgbClr>
                  </a:outerShdw>
                </a:effectLst>
              </a:rPr>
              <a:t>τραύμα</a:t>
            </a:r>
            <a:r>
              <a:rPr lang="en-US" sz="3200" b="1" dirty="0">
                <a:solidFill>
                  <a:srgbClr val="002060"/>
                </a:solidFill>
                <a:effectLst>
                  <a:outerShdw blurRad="38100" dist="38100" dir="2700000" algn="tl">
                    <a:srgbClr val="000000">
                      <a:alpha val="43137"/>
                    </a:srgbClr>
                  </a:outerShdw>
                </a:effectLst>
              </a:rPr>
              <a:t> </a:t>
            </a:r>
            <a:r>
              <a:rPr lang="el-GR" sz="3200" b="1" dirty="0" smtClean="0">
                <a:solidFill>
                  <a:srgbClr val="002060"/>
                </a:solidFill>
              </a:rPr>
              <a:t>. </a:t>
            </a:r>
            <a:br>
              <a:rPr lang="el-GR" sz="3200" b="1" dirty="0" smtClean="0">
                <a:solidFill>
                  <a:srgbClr val="002060"/>
                </a:solidFill>
              </a:rPr>
            </a:br>
            <a:r>
              <a:rPr lang="el-GR" sz="3200" b="1" dirty="0" smtClean="0">
                <a:solidFill>
                  <a:srgbClr val="002060"/>
                </a:solidFill>
              </a:rPr>
              <a:t>Κλινική εικόνα.</a:t>
            </a:r>
            <a:r>
              <a:rPr lang="en-US" sz="3200" b="1" dirty="0">
                <a:solidFill>
                  <a:srgbClr val="002060"/>
                </a:solidFill>
              </a:rPr>
              <a:t/>
            </a:r>
            <a:br>
              <a:rPr lang="en-US" sz="3200" b="1" dirty="0">
                <a:solidFill>
                  <a:srgbClr val="002060"/>
                </a:solidFill>
              </a:rPr>
            </a:br>
            <a:r>
              <a:rPr lang="en-US" sz="3200" b="1" dirty="0">
                <a:solidFill>
                  <a:srgbClr val="002060"/>
                </a:solidFill>
              </a:rPr>
              <a:t>	 </a:t>
            </a:r>
            <a:br>
              <a:rPr lang="en-US" sz="3200" b="1" dirty="0">
                <a:solidFill>
                  <a:srgbClr val="002060"/>
                </a:solidFill>
              </a:rPr>
            </a:br>
            <a:r>
              <a:rPr lang="el-GR" sz="3200" b="1" dirty="0" smtClean="0">
                <a:solidFill>
                  <a:srgbClr val="002060"/>
                </a:solidFill>
              </a:rPr>
              <a:t>Διάσπαση των </a:t>
            </a:r>
            <a:r>
              <a:rPr lang="el-GR" sz="3200" b="1" dirty="0">
                <a:solidFill>
                  <a:srgbClr val="002060"/>
                </a:solidFill>
              </a:rPr>
              <a:t> </a:t>
            </a:r>
            <a:r>
              <a:rPr lang="el-GR" sz="3200" b="1" dirty="0" smtClean="0">
                <a:solidFill>
                  <a:srgbClr val="002060"/>
                </a:solidFill>
              </a:rPr>
              <a:t>αντικριστών επιφανειών </a:t>
            </a:r>
            <a:r>
              <a:rPr lang="el-GR" sz="3200" b="1" dirty="0">
                <a:solidFill>
                  <a:srgbClr val="002060"/>
                </a:solidFill>
              </a:rPr>
              <a:t>του τραύματος</a:t>
            </a:r>
            <a:r>
              <a:rPr lang="en-US" sz="3200" b="1" dirty="0">
                <a:solidFill>
                  <a:srgbClr val="002060"/>
                </a:solidFill>
              </a:rPr>
              <a:t> </a:t>
            </a:r>
            <a:r>
              <a:rPr lang="el-GR" altLang="en-US" sz="3200" b="1" dirty="0">
                <a:solidFill>
                  <a:srgbClr val="002060"/>
                </a:solidFill>
              </a:rPr>
              <a:t>(πιο </a:t>
            </a:r>
            <a:r>
              <a:rPr lang="el-GR" altLang="en-US" sz="3200" b="1" dirty="0" smtClean="0">
                <a:solidFill>
                  <a:srgbClr val="002060"/>
                </a:solidFill>
              </a:rPr>
              <a:t>συχνή </a:t>
            </a:r>
            <a:r>
              <a:rPr lang="el-GR" altLang="en-US" sz="3200" b="1" dirty="0">
                <a:solidFill>
                  <a:srgbClr val="002060"/>
                </a:solidFill>
              </a:rPr>
              <a:t>σε κοιλιακό τραύμα) εξαιτίας ανεπαρκούς επούλωσης</a:t>
            </a:r>
            <a:r>
              <a:rPr lang="en-US" sz="3200" b="1" dirty="0">
                <a:solidFill>
                  <a:srgbClr val="002060"/>
                </a:solidFill>
              </a:rPr>
              <a:t>. </a:t>
            </a:r>
            <a:r>
              <a:rPr lang="el-GR" altLang="en-US" sz="3200" b="1" dirty="0">
                <a:solidFill>
                  <a:srgbClr val="002060"/>
                </a:solidFill>
              </a:rPr>
              <a:t>Πολλοί </a:t>
            </a:r>
            <a:r>
              <a:rPr lang="el-GR" altLang="en-US" sz="3200" b="1" dirty="0" smtClean="0">
                <a:solidFill>
                  <a:srgbClr val="002060"/>
                </a:solidFill>
              </a:rPr>
              <a:t>παράγοντες </a:t>
            </a:r>
            <a:r>
              <a:rPr lang="el-GR" altLang="en-US" sz="3200" b="1" dirty="0">
                <a:solidFill>
                  <a:srgbClr val="002060"/>
                </a:solidFill>
              </a:rPr>
              <a:t>όπως η </a:t>
            </a:r>
            <a:r>
              <a:rPr lang="el-GR" altLang="en-US" sz="3200" b="1" dirty="0">
                <a:solidFill>
                  <a:srgbClr val="002060"/>
                </a:solidFill>
                <a:effectLst>
                  <a:outerShdw blurRad="38100" dist="38100" dir="2700000" algn="tl">
                    <a:srgbClr val="000000">
                      <a:alpha val="43137"/>
                    </a:srgbClr>
                  </a:outerShdw>
                </a:effectLst>
              </a:rPr>
              <a:t>λοίμωξη</a:t>
            </a:r>
            <a:r>
              <a:rPr lang="el-GR" altLang="en-US" sz="3200" b="1" dirty="0">
                <a:solidFill>
                  <a:srgbClr val="002060"/>
                </a:solidFill>
              </a:rPr>
              <a:t>, </a:t>
            </a:r>
            <a:r>
              <a:rPr lang="el-GR" altLang="en-US" sz="3200" b="1" dirty="0" smtClean="0">
                <a:solidFill>
                  <a:srgbClr val="002060"/>
                </a:solidFill>
              </a:rPr>
              <a:t>η </a:t>
            </a:r>
            <a:r>
              <a:rPr lang="el-GR" altLang="en-US" sz="3200" b="1" dirty="0" smtClean="0">
                <a:solidFill>
                  <a:srgbClr val="002060"/>
                </a:solidFill>
                <a:effectLst>
                  <a:outerShdw blurRad="38100" dist="38100" dir="2700000" algn="tl">
                    <a:srgbClr val="000000">
                      <a:alpha val="43137"/>
                    </a:srgbClr>
                  </a:outerShdw>
                </a:effectLst>
              </a:rPr>
              <a:t>ανεπαρκής αιματική </a:t>
            </a:r>
            <a:r>
              <a:rPr lang="el-GR" altLang="en-US" sz="3200" b="1" dirty="0">
                <a:solidFill>
                  <a:srgbClr val="002060"/>
                </a:solidFill>
                <a:effectLst>
                  <a:outerShdw blurRad="38100" dist="38100" dir="2700000" algn="tl">
                    <a:srgbClr val="000000">
                      <a:alpha val="43137"/>
                    </a:srgbClr>
                  </a:outerShdw>
                </a:effectLst>
              </a:rPr>
              <a:t>παροχή</a:t>
            </a:r>
            <a:r>
              <a:rPr lang="el-GR" altLang="en-US" sz="3200" b="1" dirty="0">
                <a:solidFill>
                  <a:srgbClr val="002060"/>
                </a:solidFill>
              </a:rPr>
              <a:t>, </a:t>
            </a:r>
            <a:r>
              <a:rPr lang="el-GR" altLang="en-US" sz="3200" b="1" dirty="0" smtClean="0">
                <a:solidFill>
                  <a:srgbClr val="002060"/>
                </a:solidFill>
              </a:rPr>
              <a:t>ο </a:t>
            </a:r>
            <a:r>
              <a:rPr lang="el-GR" altLang="en-US" sz="3200" b="1" dirty="0" smtClean="0">
                <a:solidFill>
                  <a:srgbClr val="002060"/>
                </a:solidFill>
                <a:effectLst>
                  <a:outerShdw blurRad="38100" dist="38100" dir="2700000" algn="tl">
                    <a:srgbClr val="000000">
                      <a:alpha val="43137"/>
                    </a:srgbClr>
                  </a:outerShdw>
                </a:effectLst>
              </a:rPr>
              <a:t>διαβήτης</a:t>
            </a:r>
            <a:r>
              <a:rPr lang="el-GR" altLang="en-US" sz="3200" b="1" dirty="0">
                <a:solidFill>
                  <a:srgbClr val="002060"/>
                </a:solidFill>
              </a:rPr>
              <a:t>, και </a:t>
            </a:r>
            <a:r>
              <a:rPr lang="el-GR" altLang="en-US" sz="3200" b="1" dirty="0" smtClean="0">
                <a:solidFill>
                  <a:srgbClr val="002060"/>
                </a:solidFill>
              </a:rPr>
              <a:t>η </a:t>
            </a:r>
            <a:r>
              <a:rPr lang="el-GR" altLang="en-US" sz="3200" b="1" dirty="0" smtClean="0">
                <a:solidFill>
                  <a:srgbClr val="002060"/>
                </a:solidFill>
                <a:effectLst>
                  <a:outerShdw blurRad="38100" dist="38100" dir="2700000" algn="tl">
                    <a:srgbClr val="000000">
                      <a:alpha val="43137"/>
                    </a:srgbClr>
                  </a:outerShdw>
                </a:effectLst>
              </a:rPr>
              <a:t>μηχανική καταπόνηση </a:t>
            </a:r>
            <a:r>
              <a:rPr lang="el-GR" altLang="en-US" sz="3200" b="1" dirty="0" smtClean="0">
                <a:solidFill>
                  <a:srgbClr val="002060"/>
                </a:solidFill>
              </a:rPr>
              <a:t>μπορούν </a:t>
            </a:r>
            <a:r>
              <a:rPr lang="el-GR" altLang="en-US" sz="3200" b="1" dirty="0">
                <a:solidFill>
                  <a:srgbClr val="002060"/>
                </a:solidFill>
              </a:rPr>
              <a:t>να βλάψουν την επούλωση.</a:t>
            </a:r>
            <a:r>
              <a:rPr lang="en-US" sz="3200" b="1" dirty="0">
                <a:solidFill>
                  <a:srgbClr val="002060"/>
                </a:solidFill>
              </a:rPr>
              <a:t/>
            </a:r>
            <a:br>
              <a:rPr lang="en-US" sz="3200" b="1" dirty="0">
                <a:solidFill>
                  <a:srgbClr val="002060"/>
                </a:solidFill>
              </a:rPr>
            </a:br>
            <a:r>
              <a:rPr lang="en-US" sz="3200" dirty="0">
                <a:solidFill>
                  <a:srgbClr val="002060"/>
                </a:solidFill>
              </a:rPr>
              <a:t>	 </a:t>
            </a:r>
          </a:p>
        </p:txBody>
      </p:sp>
      <p:pic>
        <p:nvPicPr>
          <p:cNvPr id="12290" name="Picture 2" descr="C:\Users\Νεφέλη\Desktop\infk14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98162" y="1180322"/>
            <a:ext cx="6446157" cy="4604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310"/>
            <a:ext cx="12192000" cy="2176960"/>
          </a:xfrm>
        </p:spPr>
        <p:txBody>
          <a:bodyPr>
            <a:normAutofit fontScale="90000"/>
          </a:bodyPr>
          <a:lstStyle/>
          <a:p>
            <a:pPr algn="ctr"/>
            <a:r>
              <a:rPr lang="en-US" sz="2800" b="1" dirty="0">
                <a:solidFill>
                  <a:srgbClr val="002060"/>
                </a:solidFill>
                <a:effectLst>
                  <a:outerShdw blurRad="38100" dist="19050" dir="2700000" algn="tl" rotWithShape="0">
                    <a:schemeClr val="dk1">
                      <a:alpha val="40000"/>
                    </a:schemeClr>
                  </a:outerShdw>
                </a:effectLst>
              </a:rPr>
              <a:t>48 -</a:t>
            </a:r>
            <a:r>
              <a:rPr lang="el-GR" altLang="en-US" sz="2800" b="1" dirty="0">
                <a:solidFill>
                  <a:srgbClr val="002060"/>
                </a:solidFill>
                <a:effectLst>
                  <a:outerShdw blurRad="38100" dist="19050" dir="2700000" algn="tl" rotWithShape="0">
                    <a:schemeClr val="dk1">
                      <a:alpha val="40000"/>
                    </a:schemeClr>
                  </a:outerShdw>
                </a:effectLst>
              </a:rPr>
              <a:t>Κεφαλή και τράχηλος, </a:t>
            </a:r>
            <a:r>
              <a:rPr lang="el-GR" altLang="en-US" sz="2800" b="1" dirty="0" smtClean="0">
                <a:solidFill>
                  <a:srgbClr val="002060"/>
                </a:solidFill>
                <a:effectLst>
                  <a:outerShdw blurRad="38100" dist="19050" dir="2700000" algn="tl" rotWithShape="0">
                    <a:schemeClr val="dk1">
                      <a:alpha val="40000"/>
                    </a:schemeClr>
                  </a:outerShdw>
                </a:effectLst>
              </a:rPr>
              <a:t>χηλοειδές</a:t>
            </a:r>
            <a:r>
              <a:rPr lang="en-US" altLang="en-US" sz="2800" b="1" dirty="0" smtClean="0">
                <a:solidFill>
                  <a:srgbClr val="002060"/>
                </a:solidFill>
                <a:effectLst>
                  <a:outerShdw blurRad="38100" dist="19050" dir="2700000" algn="tl" rotWithShape="0">
                    <a:schemeClr val="dk1">
                      <a:alpha val="40000"/>
                    </a:schemeClr>
                  </a:outerShdw>
                </a:effectLst>
              </a:rPr>
              <a:t>.</a:t>
            </a:r>
            <a:r>
              <a:rPr lang="el-GR" altLang="en-US" sz="2800" b="1" dirty="0" smtClean="0">
                <a:solidFill>
                  <a:srgbClr val="002060"/>
                </a:solidFill>
                <a:effectLst>
                  <a:outerShdw blurRad="38100" dist="19050" dir="2700000" algn="tl" rotWithShape="0">
                    <a:schemeClr val="dk1">
                      <a:alpha val="40000"/>
                    </a:schemeClr>
                  </a:outerShdw>
                </a:effectLst>
              </a:rPr>
              <a:t/>
            </a:r>
            <a:br>
              <a:rPr lang="el-GR" altLang="en-US" sz="2800" b="1" dirty="0" smtClean="0">
                <a:solidFill>
                  <a:srgbClr val="002060"/>
                </a:solidFill>
                <a:effectLst>
                  <a:outerShdw blurRad="38100" dist="19050" dir="2700000" algn="tl" rotWithShape="0">
                    <a:schemeClr val="dk1">
                      <a:alpha val="40000"/>
                    </a:schemeClr>
                  </a:outerShdw>
                </a:effectLst>
              </a:rPr>
            </a:br>
            <a:r>
              <a:rPr lang="en-US" sz="2800" b="1" dirty="0">
                <a:solidFill>
                  <a:srgbClr val="002060"/>
                </a:solidFill>
                <a:effectLst>
                  <a:outerShdw blurRad="38100" dist="19050" dir="2700000" algn="tl" rotWithShape="0">
                    <a:schemeClr val="dk1">
                      <a:alpha val="40000"/>
                    </a:schemeClr>
                  </a:outerShdw>
                </a:effectLst>
              </a:rPr>
              <a:t/>
            </a:r>
            <a:br>
              <a:rPr lang="en-US" sz="2800" b="1" dirty="0">
                <a:solidFill>
                  <a:srgbClr val="002060"/>
                </a:solidFill>
                <a:effectLst>
                  <a:outerShdw blurRad="38100" dist="19050" dir="2700000" algn="tl" rotWithShape="0">
                    <a:schemeClr val="dk1">
                      <a:alpha val="40000"/>
                    </a:schemeClr>
                  </a:outerShdw>
                </a:effectLst>
              </a:rPr>
            </a:br>
            <a:r>
              <a:rPr lang="el-GR" altLang="en-US" sz="2800" b="1" dirty="0">
                <a:solidFill>
                  <a:srgbClr val="002060"/>
                </a:solidFill>
                <a:effectLst>
                  <a:outerShdw blurRad="38100" dist="19050" dir="2700000" algn="tl" rotWithShape="0">
                    <a:schemeClr val="dk1">
                      <a:alpha val="40000"/>
                    </a:schemeClr>
                  </a:outerShdw>
                </a:effectLst>
              </a:rPr>
              <a:t>Τα χηλοειδή, οζώδεις μάζες </a:t>
            </a:r>
            <a:r>
              <a:rPr lang="el-GR" altLang="en-US" sz="2800" b="1" dirty="0" err="1">
                <a:solidFill>
                  <a:srgbClr val="002060"/>
                </a:solidFill>
                <a:effectLst>
                  <a:outerShdw blurRad="38100" dist="19050" dir="2700000" algn="tl" rotWithShape="0">
                    <a:schemeClr val="dk1">
                      <a:alpha val="40000"/>
                    </a:schemeClr>
                  </a:outerShdw>
                </a:effectLst>
              </a:rPr>
              <a:t>υπερπλαστικού</a:t>
            </a:r>
            <a:r>
              <a:rPr lang="el-GR" altLang="en-US" sz="2800" b="1" dirty="0">
                <a:solidFill>
                  <a:srgbClr val="002060"/>
                </a:solidFill>
                <a:effectLst>
                  <a:outerShdw blurRad="38100" dist="19050" dir="2700000" algn="tl" rotWithShape="0">
                    <a:schemeClr val="dk1">
                      <a:alpha val="40000"/>
                    </a:schemeClr>
                  </a:outerShdw>
                </a:effectLst>
              </a:rPr>
              <a:t> ουλώδους ιστού, </a:t>
            </a:r>
            <a:r>
              <a:rPr lang="el-GR" altLang="en-US" sz="2800" b="1" dirty="0" smtClean="0">
                <a:solidFill>
                  <a:srgbClr val="002060"/>
                </a:solidFill>
                <a:effectLst>
                  <a:outerShdw blurRad="38100" dist="19050" dir="2700000" algn="tl" rotWithShape="0">
                    <a:schemeClr val="dk1">
                      <a:alpha val="40000"/>
                    </a:schemeClr>
                  </a:outerShdw>
                </a:effectLst>
              </a:rPr>
              <a:t>συμβαίνουν</a:t>
            </a:r>
            <a:r>
              <a:rPr lang="en-US" altLang="en-US" sz="2800" b="1" dirty="0" smtClean="0">
                <a:solidFill>
                  <a:srgbClr val="002060"/>
                </a:solidFill>
                <a:effectLst>
                  <a:outerShdw blurRad="38100" dist="19050" dir="2700000" algn="tl" rotWithShape="0">
                    <a:schemeClr val="dk1">
                      <a:alpha val="40000"/>
                    </a:schemeClr>
                  </a:outerShdw>
                </a:effectLst>
              </a:rPr>
              <a:t>,</a:t>
            </a:r>
            <a:r>
              <a:rPr lang="el-GR" altLang="en-US" sz="2800" b="1" dirty="0" smtClean="0">
                <a:solidFill>
                  <a:srgbClr val="002060"/>
                </a:solidFill>
                <a:effectLst>
                  <a:outerShdw blurRad="38100" dist="19050" dir="2700000" algn="tl" rotWithShape="0">
                    <a:schemeClr val="dk1">
                      <a:alpha val="40000"/>
                    </a:schemeClr>
                  </a:outerShdw>
                </a:effectLst>
              </a:rPr>
              <a:t> </a:t>
            </a:r>
            <a:r>
              <a:rPr lang="el-GR" altLang="en-US" sz="2800" b="1" dirty="0">
                <a:solidFill>
                  <a:srgbClr val="002060"/>
                </a:solidFill>
                <a:effectLst>
                  <a:outerShdw blurRad="38100" dist="19050" dir="2700000" algn="tl" rotWithShape="0">
                    <a:schemeClr val="dk1">
                      <a:alpha val="40000"/>
                    </a:schemeClr>
                  </a:outerShdw>
                </a:effectLst>
              </a:rPr>
              <a:t>όταν η διαδικασία επούλωσης </a:t>
            </a:r>
            <a:r>
              <a:rPr lang="el-GR" altLang="en-US" sz="2800" b="1" dirty="0" smtClean="0">
                <a:solidFill>
                  <a:srgbClr val="002060"/>
                </a:solidFill>
                <a:effectLst>
                  <a:outerShdw blurRad="38100" dist="19050" dir="2700000" algn="tl" rotWithShape="0">
                    <a:schemeClr val="dk1">
                      <a:alpha val="40000"/>
                    </a:schemeClr>
                  </a:outerShdw>
                </a:effectLst>
              </a:rPr>
              <a:t>καταστεί </a:t>
            </a:r>
            <a:r>
              <a:rPr lang="el-GR" altLang="en-US" sz="2800" b="1" dirty="0">
                <a:solidFill>
                  <a:srgbClr val="002060"/>
                </a:solidFill>
                <a:effectLst>
                  <a:outerShdw blurRad="38100" dist="19050" dir="2700000" algn="tl" rotWithShape="0">
                    <a:schemeClr val="dk1">
                      <a:alpha val="40000"/>
                    </a:schemeClr>
                  </a:outerShdw>
                </a:effectLst>
              </a:rPr>
              <a:t>ανεξέλεγκτη. Είναι πιο συχνά σε </a:t>
            </a:r>
            <a:r>
              <a:rPr lang="el-GR" altLang="en-US" sz="2800" b="1" dirty="0" smtClean="0">
                <a:solidFill>
                  <a:srgbClr val="002060"/>
                </a:solidFill>
                <a:effectLst>
                  <a:outerShdw blurRad="38100" dist="19050" dir="2700000" algn="tl" rotWithShape="0">
                    <a:schemeClr val="dk1">
                      <a:alpha val="40000"/>
                    </a:schemeClr>
                  </a:outerShdw>
                </a:effectLst>
              </a:rPr>
              <a:t>άτομα </a:t>
            </a:r>
            <a:r>
              <a:rPr lang="el-GR" altLang="en-US" sz="2800" b="1" dirty="0">
                <a:solidFill>
                  <a:srgbClr val="002060"/>
                </a:solidFill>
                <a:effectLst>
                  <a:outerShdw blurRad="38100" dist="19050" dir="2700000" algn="tl" rotWithShape="0">
                    <a:schemeClr val="dk1">
                      <a:alpha val="40000"/>
                    </a:schemeClr>
                  </a:outerShdw>
                </a:effectLst>
              </a:rPr>
              <a:t>Αφρικανικής καταγωγής. </a:t>
            </a:r>
            <a:r>
              <a:rPr lang="el-GR" altLang="en-US" sz="2800" b="1" dirty="0" smtClean="0">
                <a:solidFill>
                  <a:srgbClr val="002060"/>
                </a:solidFill>
                <a:effectLst>
                  <a:outerShdw blurRad="38100" dist="19050" dir="2700000" algn="tl" rotWithShape="0">
                    <a:schemeClr val="dk1">
                      <a:alpha val="40000"/>
                    </a:schemeClr>
                  </a:outerShdw>
                </a:effectLst>
              </a:rPr>
              <a:t/>
            </a:r>
            <a:br>
              <a:rPr lang="el-GR" altLang="en-US" sz="2800" b="1" dirty="0" smtClean="0">
                <a:solidFill>
                  <a:srgbClr val="002060"/>
                </a:solidFill>
                <a:effectLst>
                  <a:outerShdw blurRad="38100" dist="19050" dir="2700000" algn="tl" rotWithShape="0">
                    <a:schemeClr val="dk1">
                      <a:alpha val="40000"/>
                    </a:schemeClr>
                  </a:outerShdw>
                </a:effectLst>
              </a:rPr>
            </a:br>
            <a:r>
              <a:rPr lang="el-GR" altLang="en-US" sz="2800" b="1" dirty="0" smtClean="0">
                <a:solidFill>
                  <a:srgbClr val="002060"/>
                </a:solidFill>
                <a:effectLst>
                  <a:outerShdw blurRad="38100" dist="19050" dir="2700000" algn="tl" rotWithShape="0">
                    <a:schemeClr val="dk1">
                      <a:alpha val="40000"/>
                    </a:schemeClr>
                  </a:outerShdw>
                </a:effectLst>
              </a:rPr>
              <a:t>Η χειρουργική </a:t>
            </a:r>
            <a:r>
              <a:rPr lang="el-GR" altLang="en-US" sz="2800" b="1" dirty="0" err="1">
                <a:solidFill>
                  <a:srgbClr val="002060"/>
                </a:solidFill>
                <a:effectLst>
                  <a:outerShdw blurRad="38100" dist="19050" dir="2700000" algn="tl" rotWithShape="0">
                    <a:schemeClr val="dk1">
                      <a:alpha val="40000"/>
                    </a:schemeClr>
                  </a:outerShdw>
                </a:effectLst>
              </a:rPr>
              <a:t>εκτομή</a:t>
            </a:r>
            <a:r>
              <a:rPr lang="el-GR" altLang="en-US" sz="2800" b="1" dirty="0">
                <a:solidFill>
                  <a:srgbClr val="002060"/>
                </a:solidFill>
                <a:effectLst>
                  <a:outerShdw blurRad="38100" dist="19050" dir="2700000" algn="tl" rotWithShape="0">
                    <a:schemeClr val="dk1">
                      <a:alpha val="40000"/>
                    </a:schemeClr>
                  </a:outerShdw>
                </a:effectLst>
              </a:rPr>
              <a:t> </a:t>
            </a:r>
            <a:r>
              <a:rPr lang="el-GR" altLang="en-US" sz="2800" b="1" dirty="0" smtClean="0">
                <a:solidFill>
                  <a:srgbClr val="002060"/>
                </a:solidFill>
                <a:effectLst>
                  <a:outerShdw blurRad="38100" dist="19050" dir="2700000" algn="tl" rotWithShape="0">
                    <a:schemeClr val="dk1">
                      <a:alpha val="40000"/>
                    </a:schemeClr>
                  </a:outerShdw>
                </a:effectLst>
              </a:rPr>
              <a:t>τους τυπικά </a:t>
            </a:r>
            <a:r>
              <a:rPr lang="el-GR" altLang="en-US" sz="2800" b="1" dirty="0">
                <a:solidFill>
                  <a:srgbClr val="002060"/>
                </a:solidFill>
                <a:effectLst>
                  <a:outerShdw blurRad="38100" dist="19050" dir="2700000" algn="tl" rotWithShape="0">
                    <a:schemeClr val="dk1">
                      <a:alpha val="40000"/>
                    </a:schemeClr>
                  </a:outerShdw>
                </a:effectLst>
              </a:rPr>
              <a:t>οδηγεί σε επαναλαμβανόμενο σχηματισμό χηλοειδούς.</a:t>
            </a:r>
            <a:r>
              <a:rPr lang="en-US" sz="2800" b="1" dirty="0">
                <a:solidFill>
                  <a:srgbClr val="002060"/>
                </a:solidFill>
                <a:effectLst>
                  <a:outerShdw blurRad="38100" dist="19050" dir="2700000" algn="tl" rotWithShape="0">
                    <a:schemeClr val="dk1">
                      <a:alpha val="40000"/>
                    </a:schemeClr>
                  </a:outerShdw>
                </a:effectLst>
              </a:rPr>
              <a:t>	 </a:t>
            </a:r>
            <a:br>
              <a:rPr lang="en-US" sz="2800" b="1" dirty="0">
                <a:solidFill>
                  <a:srgbClr val="002060"/>
                </a:solidFill>
                <a:effectLst>
                  <a:outerShdw blurRad="38100" dist="19050" dir="2700000" algn="tl" rotWithShape="0">
                    <a:schemeClr val="dk1">
                      <a:alpha val="40000"/>
                    </a:schemeClr>
                  </a:outerShdw>
                </a:effectLst>
              </a:rPr>
            </a:br>
            <a:r>
              <a:rPr lang="en-US" sz="2000" b="1" dirty="0">
                <a:solidFill>
                  <a:schemeClr val="tx1"/>
                </a:solidFill>
                <a:effectLst>
                  <a:outerShdw blurRad="38100" dist="19050" dir="2700000" algn="tl" rotWithShape="0">
                    <a:schemeClr val="dk1">
                      <a:alpha val="40000"/>
                    </a:schemeClr>
                  </a:outerShdw>
                </a:effectLst>
              </a:rPr>
              <a:t>	 	 </a:t>
            </a:r>
          </a:p>
        </p:txBody>
      </p:sp>
      <p:pic>
        <p:nvPicPr>
          <p:cNvPr id="13314" name="Picture 2" descr="C:\Users\Νεφέλη\Desktop\infk1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9470" y="2244270"/>
            <a:ext cx="6141358" cy="43866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7714"/>
            <a:ext cx="7881256" cy="6553199"/>
          </a:xfrm>
        </p:spPr>
        <p:txBody>
          <a:bodyPr>
            <a:noAutofit/>
          </a:bodyPr>
          <a:lstStyle/>
          <a:p>
            <a:pPr algn="ctr"/>
            <a:r>
              <a:rPr lang="en-US" sz="2800" b="1" dirty="0">
                <a:solidFill>
                  <a:srgbClr val="002060"/>
                </a:solidFill>
                <a:effectLst>
                  <a:outerShdw blurRad="38100" dist="38100" dir="2700000" algn="tl">
                    <a:srgbClr val="000000">
                      <a:alpha val="43137"/>
                    </a:srgbClr>
                  </a:outerShdw>
                </a:effectLst>
              </a:rPr>
              <a:t>4 </a:t>
            </a:r>
            <a:r>
              <a:rPr lang="en-US" sz="2800" b="1" dirty="0" smtClean="0">
                <a:solidFill>
                  <a:srgbClr val="002060"/>
                </a:solidFill>
                <a:effectLst>
                  <a:outerShdw blurRad="38100" dist="38100" dir="2700000" algn="tl">
                    <a:srgbClr val="000000">
                      <a:alpha val="43137"/>
                    </a:srgbClr>
                  </a:outerShdw>
                </a:effectLst>
              </a:rPr>
              <a:t>– </a:t>
            </a:r>
            <a:r>
              <a:rPr lang="el-GR" sz="2800" b="1" dirty="0" smtClean="0">
                <a:solidFill>
                  <a:srgbClr val="002060"/>
                </a:solidFill>
                <a:effectLst>
                  <a:outerShdw blurRad="38100" dist="38100" dir="2700000" algn="tl">
                    <a:srgbClr val="000000">
                      <a:alpha val="43137"/>
                    </a:srgbClr>
                  </a:outerShdw>
                </a:effectLst>
              </a:rPr>
              <a:t>Υπεζωκότας π</a:t>
            </a:r>
            <a:r>
              <a:rPr lang="el-GR" altLang="en-US" sz="2800" b="1" dirty="0" smtClean="0">
                <a:solidFill>
                  <a:srgbClr val="002060"/>
                </a:solidFill>
                <a:effectLst>
                  <a:outerShdw blurRad="38100" dist="38100" dir="2700000" algn="tl">
                    <a:srgbClr val="000000">
                      <a:alpha val="43137"/>
                    </a:srgbClr>
                  </a:outerShdw>
                </a:effectLst>
              </a:rPr>
              <a:t>νεύμονα.  </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smtClean="0">
                <a:solidFill>
                  <a:srgbClr val="002060"/>
                </a:solidFill>
                <a:effectLst>
                  <a:outerShdw blurRad="38100" dist="38100" dir="2700000" algn="tl">
                    <a:srgbClr val="000000">
                      <a:alpha val="43137"/>
                    </a:srgbClr>
                  </a:outerShdw>
                </a:effectLst>
              </a:rPr>
              <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a:solidFill>
                  <a:srgbClr val="002060"/>
                </a:solidFill>
                <a:effectLst>
                  <a:outerShdw blurRad="38100" dist="38100" dir="2700000" algn="tl">
                    <a:srgbClr val="000000">
                      <a:alpha val="43137"/>
                    </a:srgbClr>
                  </a:outerShdw>
                </a:effectLst>
              </a:rPr>
              <a:t/>
            </a:r>
            <a:br>
              <a:rPr lang="el-GR" altLang="en-US" sz="2800" b="1" dirty="0">
                <a:solidFill>
                  <a:srgbClr val="002060"/>
                </a:solidFill>
                <a:effectLst>
                  <a:outerShdw blurRad="38100" dist="38100" dir="2700000" algn="tl">
                    <a:srgbClr val="000000">
                      <a:alpha val="43137"/>
                    </a:srgbClr>
                  </a:outerShdw>
                </a:effectLst>
              </a:rPr>
            </a:br>
            <a:r>
              <a:rPr lang="el-GR" altLang="en-US" sz="2800" b="1" dirty="0" err="1" smtClean="0">
                <a:solidFill>
                  <a:srgbClr val="002060"/>
                </a:solidFill>
                <a:effectLst>
                  <a:outerShdw blurRad="38100" dist="38100" dir="2700000" algn="tl">
                    <a:srgbClr val="000000">
                      <a:alpha val="43137"/>
                    </a:srgbClr>
                  </a:outerShdw>
                </a:effectLst>
              </a:rPr>
              <a:t>Ινιδώδης</a:t>
            </a:r>
            <a:r>
              <a:rPr lang="el-GR" altLang="en-US" sz="2800" b="1" dirty="0" smtClean="0">
                <a:solidFill>
                  <a:srgbClr val="002060"/>
                </a:solidFill>
                <a:effectLst>
                  <a:outerShdw blurRad="38100" dist="38100" dir="2700000" algn="tl">
                    <a:srgbClr val="000000">
                      <a:alpha val="43137"/>
                    </a:srgbClr>
                  </a:outerShdw>
                </a:effectLst>
              </a:rPr>
              <a:t> και </a:t>
            </a:r>
            <a:r>
              <a:rPr lang="el-GR" altLang="en-US" sz="2800" b="1" dirty="0">
                <a:solidFill>
                  <a:srgbClr val="002060"/>
                </a:solidFill>
                <a:effectLst>
                  <a:outerShdw blurRad="38100" dist="38100" dir="2700000" algn="tl">
                    <a:srgbClr val="000000">
                      <a:alpha val="43137"/>
                    </a:srgbClr>
                  </a:outerShdw>
                </a:effectLst>
              </a:rPr>
              <a:t>αιμορραγική </a:t>
            </a:r>
            <a:r>
              <a:rPr lang="el-GR" altLang="en-US" sz="2800" b="1" dirty="0" smtClean="0">
                <a:solidFill>
                  <a:srgbClr val="002060"/>
                </a:solidFill>
                <a:effectLst>
                  <a:outerShdw blurRad="38100" dist="38100" dir="2700000" algn="tl">
                    <a:srgbClr val="000000">
                      <a:alpha val="43137"/>
                    </a:srgbClr>
                  </a:outerShdw>
                </a:effectLst>
              </a:rPr>
              <a:t>φλεγμονή- </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err="1" smtClean="0">
                <a:solidFill>
                  <a:srgbClr val="002060"/>
                </a:solidFill>
                <a:effectLst>
                  <a:outerShdw blurRad="38100" dist="38100" dir="2700000" algn="tl">
                    <a:srgbClr val="000000">
                      <a:alpha val="43137"/>
                    </a:srgbClr>
                  </a:outerShdw>
                </a:effectLst>
              </a:rPr>
              <a:t>ινιδώδης</a:t>
            </a:r>
            <a:r>
              <a:rPr lang="el-GR" altLang="en-US" sz="2800" b="1" dirty="0" smtClean="0">
                <a:solidFill>
                  <a:srgbClr val="002060"/>
                </a:solidFill>
                <a:effectLst>
                  <a:outerShdw blurRad="38100" dist="38100" dir="2700000" algn="tl">
                    <a:srgbClr val="000000">
                      <a:alpha val="43137"/>
                    </a:srgbClr>
                  </a:outerShdw>
                </a:effectLst>
              </a:rPr>
              <a:t> πλευρίτιδα. </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smtClean="0">
                <a:solidFill>
                  <a:srgbClr val="002060"/>
                </a:solidFill>
                <a:effectLst>
                  <a:outerShdw blurRad="38100" dist="38100" dir="2700000" algn="tl">
                    <a:srgbClr val="000000">
                      <a:alpha val="43137"/>
                    </a:srgbClr>
                  </a:outerShdw>
                </a:effectLst>
              </a:rPr>
              <a:t>Μεγάλη μεγέθυνση.</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smtClean="0">
                <a:solidFill>
                  <a:srgbClr val="002060"/>
                </a:solidFill>
                <a:effectLst>
                  <a:outerShdw blurRad="38100" dist="38100" dir="2700000" algn="tl">
                    <a:srgbClr val="000000">
                      <a:alpha val="43137"/>
                    </a:srgbClr>
                  </a:outerShdw>
                </a:effectLst>
              </a:rPr>
              <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a:solidFill>
                  <a:srgbClr val="002060"/>
                </a:solidFill>
                <a:effectLst>
                  <a:outerShdw blurRad="38100" dist="38100" dir="2700000" algn="tl">
                    <a:srgbClr val="000000">
                      <a:alpha val="43137"/>
                    </a:srgbClr>
                  </a:outerShdw>
                </a:effectLst>
              </a:rPr>
              <a:t/>
            </a:r>
            <a:br>
              <a:rPr lang="el-GR" altLang="en-US" sz="2800" b="1" dirty="0">
                <a:solidFill>
                  <a:srgbClr val="002060"/>
                </a:solidFill>
                <a:effectLst>
                  <a:outerShdw blurRad="38100" dist="38100" dir="2700000" algn="tl">
                    <a:srgbClr val="000000">
                      <a:alpha val="43137"/>
                    </a:srgbClr>
                  </a:outerShdw>
                </a:effectLst>
              </a:rPr>
            </a:br>
            <a:r>
              <a:rPr lang="el-GR" altLang="en-US" sz="2800" b="1" dirty="0">
                <a:solidFill>
                  <a:srgbClr val="002060"/>
                </a:solidFill>
                <a:effectLst>
                  <a:outerShdw blurRad="38100" dist="38100" dir="2700000" algn="tl">
                    <a:srgbClr val="000000">
                      <a:alpha val="43137"/>
                    </a:srgbClr>
                  </a:outerShdw>
                </a:effectLst>
              </a:rPr>
              <a:t>Η </a:t>
            </a:r>
            <a:r>
              <a:rPr lang="el-GR" altLang="en-US" sz="2800" b="1" dirty="0" smtClean="0">
                <a:solidFill>
                  <a:srgbClr val="002060"/>
                </a:solidFill>
                <a:effectLst>
                  <a:outerShdw blurRad="38100" dist="38100" dir="2700000" algn="tl">
                    <a:srgbClr val="000000">
                      <a:alpha val="43137"/>
                    </a:srgbClr>
                  </a:outerShdw>
                </a:effectLst>
              </a:rPr>
              <a:t>εικόνα  αναδεικνύει το </a:t>
            </a:r>
            <a:r>
              <a:rPr lang="el-GR" altLang="en-US" sz="2800" b="1" dirty="0" err="1" smtClean="0">
                <a:solidFill>
                  <a:srgbClr val="002060"/>
                </a:solidFill>
                <a:effectLst>
                  <a:outerShdw blurRad="38100" dist="38100" dir="2700000" algn="tl">
                    <a:srgbClr val="000000">
                      <a:alpha val="43137"/>
                    </a:srgbClr>
                  </a:outerShdw>
                </a:effectLst>
              </a:rPr>
              <a:t>ινιδώδες</a:t>
            </a:r>
            <a:r>
              <a:rPr lang="el-GR" altLang="en-US" sz="2800" b="1" dirty="0" smtClean="0">
                <a:solidFill>
                  <a:srgbClr val="002060"/>
                </a:solidFill>
                <a:effectLst>
                  <a:outerShdw blurRad="38100" dist="38100" dir="2700000" algn="tl">
                    <a:srgbClr val="000000">
                      <a:alpha val="43137"/>
                    </a:srgbClr>
                  </a:outerShdw>
                </a:effectLst>
              </a:rPr>
              <a:t> εξίδρωμα </a:t>
            </a:r>
            <a:r>
              <a:rPr lang="el-GR" altLang="en-US" sz="2800" b="1" dirty="0">
                <a:solidFill>
                  <a:srgbClr val="002060"/>
                </a:solidFill>
                <a:effectLst>
                  <a:outerShdw blurRad="38100" dist="38100" dir="2700000" algn="tl">
                    <a:srgbClr val="000000">
                      <a:alpha val="43137"/>
                    </a:srgbClr>
                  </a:outerShdw>
                </a:effectLst>
              </a:rPr>
              <a:t>που καλύπτει την </a:t>
            </a:r>
            <a:r>
              <a:rPr lang="el-GR" altLang="en-US" sz="2800" b="1" dirty="0" err="1">
                <a:solidFill>
                  <a:srgbClr val="002060"/>
                </a:solidFill>
                <a:effectLst>
                  <a:outerShdw blurRad="38100" dist="38100" dir="2700000" algn="tl">
                    <a:srgbClr val="000000">
                      <a:alpha val="43137"/>
                    </a:srgbClr>
                  </a:outerShdw>
                </a:effectLst>
              </a:rPr>
              <a:t>υπεζωκοτική</a:t>
            </a:r>
            <a:r>
              <a:rPr lang="el-GR" altLang="en-US" sz="2800" b="1" dirty="0">
                <a:solidFill>
                  <a:srgbClr val="002060"/>
                </a:solidFill>
                <a:effectLst>
                  <a:outerShdw blurRad="38100" dist="38100" dir="2700000" algn="tl">
                    <a:srgbClr val="000000">
                      <a:alpha val="43137"/>
                    </a:srgbClr>
                  </a:outerShdw>
                </a:effectLst>
              </a:rPr>
              <a:t> επιφάνεια</a:t>
            </a:r>
            <a:r>
              <a:rPr lang="el-GR" altLang="en-US" sz="2800" b="1" dirty="0" smtClean="0">
                <a:solidFill>
                  <a:srgbClr val="002060"/>
                </a:solidFill>
                <a:effectLst>
                  <a:outerShdw blurRad="38100" dist="38100" dir="2700000" algn="tl">
                    <a:srgbClr val="000000">
                      <a:alpha val="43137"/>
                    </a:srgbClr>
                  </a:outerShdw>
                </a:effectLst>
              </a:rPr>
              <a:t>.</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smtClean="0">
                <a:solidFill>
                  <a:srgbClr val="002060"/>
                </a:solidFill>
                <a:effectLst>
                  <a:outerShdw blurRad="38100" dist="38100" dir="2700000" algn="tl">
                    <a:srgbClr val="000000">
                      <a:alpha val="43137"/>
                    </a:srgbClr>
                  </a:outerShdw>
                </a:effectLst>
              </a:rPr>
              <a:t> </a:t>
            </a:r>
            <a:r>
              <a:rPr lang="el-GR" altLang="en-US" sz="2800" b="1" dirty="0">
                <a:solidFill>
                  <a:srgbClr val="002060"/>
                </a:solidFill>
                <a:effectLst>
                  <a:outerShdw blurRad="38100" dist="38100" dir="2700000" algn="tl">
                    <a:srgbClr val="000000">
                      <a:alpha val="43137"/>
                    </a:srgbClr>
                  </a:outerShdw>
                </a:effectLst>
              </a:rPr>
              <a:t>Λίγα </a:t>
            </a:r>
            <a:r>
              <a:rPr lang="el-GR" altLang="en-US" sz="2800" b="1" dirty="0" err="1">
                <a:solidFill>
                  <a:srgbClr val="002060"/>
                </a:solidFill>
                <a:effectLst>
                  <a:outerShdw blurRad="38100" dist="38100" dir="2700000" algn="tl">
                    <a:srgbClr val="000000">
                      <a:alpha val="43137"/>
                    </a:srgbClr>
                  </a:outerShdw>
                </a:effectLst>
              </a:rPr>
              <a:t>μακροφάγα</a:t>
            </a:r>
            <a:r>
              <a:rPr lang="el-GR" altLang="en-US" sz="2800" b="1" dirty="0">
                <a:solidFill>
                  <a:srgbClr val="002060"/>
                </a:solidFill>
                <a:effectLst>
                  <a:outerShdw blurRad="38100" dist="38100" dir="2700000" algn="tl">
                    <a:srgbClr val="000000">
                      <a:alpha val="43137"/>
                    </a:srgbClr>
                  </a:outerShdw>
                </a:effectLst>
              </a:rPr>
              <a:t> είναι παρόντα. </a:t>
            </a:r>
            <a:r>
              <a:rPr lang="el-GR" altLang="en-US" sz="2800" b="1" dirty="0" smtClean="0">
                <a:solidFill>
                  <a:srgbClr val="002060"/>
                </a:solidFill>
                <a:effectLst>
                  <a:outerShdw blurRad="38100" dist="38100" dir="2700000" algn="tl">
                    <a:srgbClr val="000000">
                      <a:alpha val="43137"/>
                    </a:srgbClr>
                  </a:outerShdw>
                </a:effectLst>
              </a:rPr>
              <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smtClean="0">
                <a:solidFill>
                  <a:srgbClr val="002060"/>
                </a:solidFill>
                <a:effectLst>
                  <a:outerShdw blurRad="38100" dist="38100" dir="2700000" algn="tl">
                    <a:srgbClr val="000000">
                      <a:alpha val="43137"/>
                    </a:srgbClr>
                  </a:outerShdw>
                </a:effectLst>
              </a:rPr>
              <a:t>Τα </a:t>
            </a:r>
            <a:r>
              <a:rPr lang="el-GR" altLang="en-US" sz="2800" b="1" dirty="0" err="1">
                <a:solidFill>
                  <a:srgbClr val="002060"/>
                </a:solidFill>
                <a:effectLst>
                  <a:outerShdw blurRad="38100" dist="38100" dir="2700000" algn="tl">
                    <a:srgbClr val="000000">
                      <a:alpha val="43137"/>
                    </a:srgbClr>
                  </a:outerShdw>
                </a:effectLst>
              </a:rPr>
              <a:t>μακροφάγα</a:t>
            </a:r>
            <a:r>
              <a:rPr lang="el-GR" altLang="en-US" sz="2800" b="1" dirty="0">
                <a:solidFill>
                  <a:srgbClr val="002060"/>
                </a:solidFill>
                <a:effectLst>
                  <a:outerShdw blurRad="38100" dist="38100" dir="2700000" algn="tl">
                    <a:srgbClr val="000000">
                      <a:alpha val="43137"/>
                    </a:srgbClr>
                  </a:outerShdw>
                </a:effectLst>
              </a:rPr>
              <a:t> είναι ικανά να </a:t>
            </a:r>
            <a:r>
              <a:rPr lang="el-GR" altLang="en-US" sz="2800" b="1" dirty="0" err="1" smtClean="0">
                <a:solidFill>
                  <a:srgbClr val="002060"/>
                </a:solidFill>
                <a:effectLst>
                  <a:outerShdw blurRad="38100" dist="38100" dir="2700000" algn="tl">
                    <a:srgbClr val="000000">
                      <a:alpha val="43137"/>
                    </a:srgbClr>
                  </a:outerShdw>
                </a:effectLst>
              </a:rPr>
              <a:t>ενδοκυτταρώσουν</a:t>
            </a:r>
            <a:r>
              <a:rPr lang="el-GR" altLang="en-US" sz="2800" b="1" dirty="0" smtClean="0">
                <a:solidFill>
                  <a:srgbClr val="002060"/>
                </a:solidFill>
                <a:effectLst>
                  <a:outerShdw blurRad="38100" dist="38100" dir="2700000" algn="tl">
                    <a:srgbClr val="000000">
                      <a:alpha val="43137"/>
                    </a:srgbClr>
                  </a:outerShdw>
                </a:effectLst>
              </a:rPr>
              <a:t> και να </a:t>
            </a:r>
            <a:r>
              <a:rPr lang="el-GR" altLang="en-US" sz="2800" b="1" dirty="0" err="1" smtClean="0">
                <a:solidFill>
                  <a:srgbClr val="002060"/>
                </a:solidFill>
                <a:effectLst>
                  <a:outerShdw blurRad="38100" dist="38100" dir="2700000" algn="tl">
                    <a:srgbClr val="000000">
                      <a:alpha val="43137"/>
                    </a:srgbClr>
                  </a:outerShdw>
                </a:effectLst>
              </a:rPr>
              <a:t>πέψουν</a:t>
            </a:r>
            <a:r>
              <a:rPr lang="el-GR" altLang="en-US" sz="2800" b="1" dirty="0" smtClean="0">
                <a:solidFill>
                  <a:srgbClr val="002060"/>
                </a:solidFill>
                <a:effectLst>
                  <a:outerShdw blurRad="38100" dist="38100" dir="2700000" algn="tl">
                    <a:srgbClr val="000000">
                      <a:alpha val="43137"/>
                    </a:srgbClr>
                  </a:outerShdw>
                </a:effectLst>
              </a:rPr>
              <a:t> την </a:t>
            </a:r>
            <a:r>
              <a:rPr lang="el-GR" altLang="en-US" sz="2800" b="1" dirty="0" err="1" smtClean="0">
                <a:solidFill>
                  <a:srgbClr val="002060"/>
                </a:solidFill>
                <a:effectLst>
                  <a:outerShdw blurRad="38100" dist="38100" dir="2700000" algn="tl">
                    <a:srgbClr val="000000">
                      <a:alpha val="43137"/>
                    </a:srgbClr>
                  </a:outerShdw>
                </a:effectLst>
              </a:rPr>
              <a:t>ινική</a:t>
            </a:r>
            <a:r>
              <a:rPr lang="el-GR" altLang="en-US" sz="2800" b="1" dirty="0" smtClean="0">
                <a:solidFill>
                  <a:srgbClr val="002060"/>
                </a:solidFill>
                <a:effectLst>
                  <a:outerShdw blurRad="38100" dist="38100" dir="2700000" algn="tl">
                    <a:srgbClr val="000000">
                      <a:alpha val="43137"/>
                    </a:srgbClr>
                  </a:outerShdw>
                </a:effectLst>
              </a:rPr>
              <a:t> </a:t>
            </a:r>
            <a:r>
              <a:rPr lang="en-US" altLang="en-US" sz="2800" b="1" dirty="0" smtClean="0">
                <a:solidFill>
                  <a:srgbClr val="002060"/>
                </a:solidFill>
                <a:effectLst>
                  <a:outerShdw blurRad="38100" dist="38100" dir="2700000" algn="tl">
                    <a:srgbClr val="000000">
                      <a:alpha val="43137"/>
                    </a:srgbClr>
                  </a:outerShdw>
                </a:effectLst>
              </a:rPr>
              <a:t>(</a:t>
            </a:r>
            <a:r>
              <a:rPr lang="el-GR" altLang="en-US" sz="2800" b="1" dirty="0" smtClean="0">
                <a:solidFill>
                  <a:srgbClr val="002060"/>
                </a:solidFill>
                <a:effectLst>
                  <a:outerShdw blurRad="38100" dist="38100" dir="2700000" algn="tl">
                    <a:srgbClr val="000000">
                      <a:alpha val="43137"/>
                    </a:srgbClr>
                  </a:outerShdw>
                </a:effectLst>
              </a:rPr>
              <a:t>φαγοκυττάρωση</a:t>
            </a:r>
            <a:r>
              <a:rPr lang="en-US" altLang="en-US" sz="2800" b="1" dirty="0" smtClean="0">
                <a:solidFill>
                  <a:srgbClr val="002060"/>
                </a:solidFill>
                <a:effectLst>
                  <a:outerShdw blurRad="38100" dist="38100" dir="2700000" algn="tl">
                    <a:srgbClr val="000000">
                      <a:alpha val="43137"/>
                    </a:srgbClr>
                  </a:outerShdw>
                </a:effectLst>
              </a:rPr>
              <a:t>)</a:t>
            </a:r>
            <a:r>
              <a:rPr lang="el-GR" altLang="en-US" sz="2800" b="1" dirty="0" smtClean="0">
                <a:solidFill>
                  <a:srgbClr val="002060"/>
                </a:solidFill>
                <a:effectLst>
                  <a:outerShdw blurRad="38100" dist="38100" dir="2700000" algn="tl">
                    <a:srgbClr val="000000">
                      <a:alpha val="43137"/>
                    </a:srgbClr>
                  </a:outerShdw>
                </a:effectLst>
              </a:rPr>
              <a:t> </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dirty="0" smtClean="0">
                <a:solidFill>
                  <a:srgbClr val="002060"/>
                </a:solidFill>
                <a:effectLst>
                  <a:outerShdw blurRad="38100" dist="38100" dir="2700000" algn="tl">
                    <a:srgbClr val="000000">
                      <a:alpha val="43137"/>
                    </a:srgbClr>
                  </a:outerShdw>
                </a:effectLst>
              </a:rPr>
              <a:t>οπότε λύεται η φλεγμονή  </a:t>
            </a:r>
            <a:br>
              <a:rPr lang="el-GR" altLang="en-US" sz="2800" b="1" dirty="0" smtClean="0">
                <a:solidFill>
                  <a:srgbClr val="002060"/>
                </a:solidFill>
                <a:effectLst>
                  <a:outerShdw blurRad="38100" dist="38100" dir="2700000" algn="tl">
                    <a:srgbClr val="000000">
                      <a:alpha val="43137"/>
                    </a:srgbClr>
                  </a:outerShdw>
                </a:effectLst>
              </a:rPr>
            </a:br>
            <a:r>
              <a:rPr lang="el-GR" altLang="en-US" sz="2800" b="1" i="1" u="sng" dirty="0" smtClean="0">
                <a:solidFill>
                  <a:srgbClr val="002060"/>
                </a:solidFill>
                <a:effectLst>
                  <a:outerShdw blurRad="38100" dist="38100" dir="2700000" algn="tl">
                    <a:srgbClr val="000000">
                      <a:alpha val="43137"/>
                    </a:srgbClr>
                  </a:outerShdw>
                </a:effectLst>
              </a:rPr>
              <a:t>ή</a:t>
            </a:r>
            <a:r>
              <a:rPr lang="el-GR" altLang="en-US" sz="2800" b="1" dirty="0" smtClean="0">
                <a:solidFill>
                  <a:srgbClr val="002060"/>
                </a:solidFill>
                <a:effectLst>
                  <a:outerShdw blurRad="38100" dist="38100" dir="2700000" algn="tl">
                    <a:srgbClr val="000000">
                      <a:alpha val="43137"/>
                    </a:srgbClr>
                  </a:outerShdw>
                </a:effectLst>
              </a:rPr>
              <a:t>  </a:t>
            </a:r>
            <a:r>
              <a:rPr lang="el-GR" altLang="en-US" sz="2800" b="1" dirty="0">
                <a:solidFill>
                  <a:srgbClr val="002060"/>
                </a:solidFill>
                <a:effectLst>
                  <a:outerShdw blurRad="38100" dist="38100" dir="2700000" algn="tl">
                    <a:srgbClr val="000000">
                      <a:alpha val="43137"/>
                    </a:srgbClr>
                  </a:outerShdw>
                </a:effectLst>
              </a:rPr>
              <a:t>δύναται να συμβεί οργάνωση του εξιδρώματος, η οποία </a:t>
            </a:r>
            <a:r>
              <a:rPr lang="el-GR" altLang="en-US" sz="2800" b="1" dirty="0" smtClean="0">
                <a:solidFill>
                  <a:srgbClr val="002060"/>
                </a:solidFill>
                <a:effectLst>
                  <a:outerShdw blurRad="38100" dist="38100" dir="2700000" algn="tl">
                    <a:srgbClr val="000000">
                      <a:alpha val="43137"/>
                    </a:srgbClr>
                  </a:outerShdw>
                </a:effectLst>
              </a:rPr>
              <a:t> θα οδηγήσει σε ινώδη ουλή. </a:t>
            </a:r>
            <a:r>
              <a:rPr lang="en-US" sz="2800" b="1" dirty="0">
                <a:solidFill>
                  <a:srgbClr val="002060"/>
                </a:solidFill>
                <a:effectLst>
                  <a:outerShdw blurRad="38100" dist="38100" dir="2700000" algn="tl">
                    <a:srgbClr val="000000">
                      <a:alpha val="43137"/>
                    </a:srgbClr>
                  </a:outerShdw>
                </a:effectLst>
              </a:rPr>
              <a:t>	 </a:t>
            </a:r>
            <a:br>
              <a:rPr lang="en-US" sz="2800" b="1" dirty="0">
                <a:solidFill>
                  <a:srgbClr val="002060"/>
                </a:solidFill>
                <a:effectLst>
                  <a:outerShdw blurRad="38100" dist="38100" dir="2700000" algn="tl">
                    <a:srgbClr val="000000">
                      <a:alpha val="43137"/>
                    </a:srgbClr>
                  </a:outerShdw>
                </a:effectLst>
              </a:rPr>
            </a:br>
            <a:r>
              <a:rPr lang="en-US" sz="2800" b="1" dirty="0">
                <a:solidFill>
                  <a:srgbClr val="002060"/>
                </a:solidFill>
              </a:rPr>
              <a:t>	 	 </a:t>
            </a:r>
          </a:p>
        </p:txBody>
      </p:sp>
      <p:pic>
        <p:nvPicPr>
          <p:cNvPr id="4" name="Content Placeholder 3"/>
          <p:cNvPicPr>
            <a:picLocks noGrp="1" noChangeAspect="1"/>
          </p:cNvPicPr>
          <p:nvPr>
            <p:ph idx="1"/>
          </p:nvPr>
        </p:nvPicPr>
        <p:blipFill>
          <a:blip r:embed="rId2" cstate="print"/>
          <a:stretch>
            <a:fillRect/>
          </a:stretch>
        </p:blipFill>
        <p:spPr>
          <a:xfrm rot="5400000">
            <a:off x="6662489" y="1386625"/>
            <a:ext cx="6641825" cy="4090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178435"/>
            <a:ext cx="5998029" cy="6505394"/>
          </a:xfrm>
        </p:spPr>
        <p:txBody>
          <a:bodyPr>
            <a:normAutofit fontScale="90000"/>
          </a:bodyPr>
          <a:lstStyle/>
          <a:p>
            <a:pPr algn="ct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3600" b="1" dirty="0">
                <a:solidFill>
                  <a:srgbClr val="002060"/>
                </a:solidFill>
                <a:sym typeface="+mn-ea"/>
              </a:rPr>
              <a:t>5 -</a:t>
            </a:r>
            <a:r>
              <a:rPr lang="el-GR" altLang="en-US" sz="3600" b="1" dirty="0" smtClean="0">
                <a:solidFill>
                  <a:srgbClr val="002060"/>
                </a:solidFill>
                <a:effectLst>
                  <a:outerShdw blurRad="38100" dist="38100" dir="2700000" algn="tl">
                    <a:srgbClr val="000000">
                      <a:alpha val="43137"/>
                    </a:srgbClr>
                  </a:outerShdw>
                </a:effectLst>
                <a:sym typeface="+mn-ea"/>
              </a:rPr>
              <a:t>Πνεύμονας</a:t>
            </a:r>
            <a:r>
              <a:rPr lang="el-GR" altLang="en-US" sz="3600" b="1" dirty="0" smtClean="0">
                <a:solidFill>
                  <a:srgbClr val="002060"/>
                </a:solidFill>
                <a:sym typeface="+mn-ea"/>
              </a:rPr>
              <a:t>, </a:t>
            </a:r>
            <a:r>
              <a:rPr lang="el-GR" altLang="en-US" sz="3600" b="1" dirty="0" err="1" smtClean="0">
                <a:solidFill>
                  <a:srgbClr val="002060"/>
                </a:solidFill>
                <a:sym typeface="+mn-ea"/>
              </a:rPr>
              <a:t>ινιδώδης</a:t>
            </a:r>
            <a:r>
              <a:rPr lang="el-GR" altLang="en-US" sz="3600" b="1" dirty="0" smtClean="0">
                <a:solidFill>
                  <a:srgbClr val="002060"/>
                </a:solidFill>
                <a:sym typeface="+mn-ea"/>
              </a:rPr>
              <a:t> </a:t>
            </a:r>
            <a:r>
              <a:rPr lang="el-GR" altLang="en-US" sz="3600" b="1" dirty="0">
                <a:solidFill>
                  <a:srgbClr val="002060"/>
                </a:solidFill>
                <a:sym typeface="+mn-ea"/>
              </a:rPr>
              <a:t>και αιμορραγική </a:t>
            </a:r>
            <a:r>
              <a:rPr lang="el-GR" altLang="en-US" sz="3600" b="1" dirty="0" smtClean="0">
                <a:solidFill>
                  <a:srgbClr val="002060"/>
                </a:solidFill>
                <a:sym typeface="+mn-ea"/>
              </a:rPr>
              <a:t>φλεγμονή, (κυψελιδική) </a:t>
            </a:r>
            <a:r>
              <a:rPr lang="el-GR" altLang="en-US" sz="3600" b="1" dirty="0" smtClean="0">
                <a:solidFill>
                  <a:srgbClr val="002060"/>
                </a:solidFill>
                <a:effectLst>
                  <a:outerShdw blurRad="38100" dist="38100" dir="2700000" algn="tl">
                    <a:srgbClr val="000000">
                      <a:alpha val="43137"/>
                    </a:srgbClr>
                  </a:outerShdw>
                </a:effectLst>
                <a:sym typeface="+mn-ea"/>
              </a:rPr>
              <a:t>πνευμονία</a:t>
            </a:r>
            <a:r>
              <a:rPr lang="el-GR" altLang="en-US" sz="3600" b="1" dirty="0" smtClean="0">
                <a:solidFill>
                  <a:srgbClr val="002060"/>
                </a:solidFill>
                <a:sym typeface="+mn-ea"/>
              </a:rPr>
              <a:t>. </a:t>
            </a:r>
            <a:br>
              <a:rPr lang="el-GR" altLang="en-US" sz="3600" b="1" dirty="0" smtClean="0">
                <a:solidFill>
                  <a:srgbClr val="002060"/>
                </a:solidFill>
                <a:sym typeface="+mn-ea"/>
              </a:rPr>
            </a:br>
            <a:r>
              <a:rPr lang="el-GR" altLang="en-US" sz="3600" b="1" dirty="0" smtClean="0">
                <a:solidFill>
                  <a:srgbClr val="002060"/>
                </a:solidFill>
                <a:sym typeface="+mn-ea"/>
              </a:rPr>
              <a:t>Μεσαία μεγέθυνση.</a:t>
            </a:r>
            <a:br>
              <a:rPr lang="el-GR" altLang="en-US" sz="3600" b="1" dirty="0" smtClean="0">
                <a:solidFill>
                  <a:srgbClr val="002060"/>
                </a:solidFill>
                <a:sym typeface="+mn-ea"/>
              </a:rPr>
            </a:br>
            <a:r>
              <a:rPr lang="el-GR" altLang="en-US" sz="3600" b="1" dirty="0">
                <a:solidFill>
                  <a:srgbClr val="002060"/>
                </a:solidFill>
                <a:sym typeface="+mn-ea"/>
              </a:rPr>
              <a:t/>
            </a:r>
            <a:br>
              <a:rPr lang="el-GR" altLang="en-US" sz="3600" b="1" dirty="0">
                <a:solidFill>
                  <a:srgbClr val="002060"/>
                </a:solidFill>
                <a:sym typeface="+mn-ea"/>
              </a:rPr>
            </a:br>
            <a:r>
              <a:rPr lang="el-GR" altLang="en-US" sz="3600" b="1" dirty="0" smtClean="0">
                <a:solidFill>
                  <a:srgbClr val="002060"/>
                </a:solidFill>
                <a:sym typeface="+mn-ea"/>
              </a:rPr>
              <a:t/>
            </a:r>
            <a:br>
              <a:rPr lang="el-GR" altLang="en-US" sz="3600" b="1" dirty="0" smtClean="0">
                <a:solidFill>
                  <a:srgbClr val="002060"/>
                </a:solidFill>
                <a:sym typeface="+mn-ea"/>
              </a:rPr>
            </a:br>
            <a:r>
              <a:rPr lang="el-GR" altLang="en-US" sz="3600" b="1" dirty="0">
                <a:solidFill>
                  <a:srgbClr val="002060"/>
                </a:solidFill>
                <a:sym typeface="+mn-ea"/>
              </a:rPr>
              <a:t/>
            </a:r>
            <a:br>
              <a:rPr lang="el-GR" altLang="en-US" sz="3600" b="1" dirty="0">
                <a:solidFill>
                  <a:srgbClr val="002060"/>
                </a:solidFill>
                <a:sym typeface="+mn-ea"/>
              </a:rPr>
            </a:br>
            <a:r>
              <a:rPr lang="el-GR" altLang="en-US" sz="3600" b="1" dirty="0" smtClean="0">
                <a:solidFill>
                  <a:srgbClr val="002060"/>
                </a:solidFill>
                <a:sym typeface="+mn-ea"/>
              </a:rPr>
              <a:t/>
            </a:r>
            <a:br>
              <a:rPr lang="el-GR" altLang="en-US" sz="3600" b="1" dirty="0" smtClean="0">
                <a:solidFill>
                  <a:srgbClr val="002060"/>
                </a:solidFill>
                <a:sym typeface="+mn-ea"/>
              </a:rPr>
            </a:br>
            <a:r>
              <a:rPr lang="el-GR" altLang="en-US" sz="3600" b="1" dirty="0">
                <a:solidFill>
                  <a:srgbClr val="002060"/>
                </a:solidFill>
                <a:sym typeface="+mn-ea"/>
              </a:rPr>
              <a:t/>
            </a:r>
            <a:br>
              <a:rPr lang="el-GR" altLang="en-US" sz="3600" b="1" dirty="0">
                <a:solidFill>
                  <a:srgbClr val="002060"/>
                </a:solidFill>
                <a:sym typeface="+mn-ea"/>
              </a:rPr>
            </a:br>
            <a:r>
              <a:rPr lang="en-US" sz="3600" b="1" dirty="0">
                <a:solidFill>
                  <a:srgbClr val="002060"/>
                </a:solidFill>
                <a:sym typeface="+mn-ea"/>
              </a:rPr>
              <a:t> </a:t>
            </a:r>
            <a:r>
              <a:rPr lang="el-GR" altLang="en-US" sz="3600" b="1" dirty="0">
                <a:solidFill>
                  <a:srgbClr val="002060"/>
                </a:solidFill>
                <a:sym typeface="+mn-ea"/>
              </a:rPr>
              <a:t>Στο πνευμονικό παρέγχυμα, οι φυσιολογικά άδειοι κυψελιδικοί χώροι ε</a:t>
            </a:r>
            <a:r>
              <a:rPr lang="el-GR" altLang="en-US" sz="3600" b="1" dirty="0" smtClean="0">
                <a:solidFill>
                  <a:srgbClr val="002060"/>
                </a:solidFill>
                <a:sym typeface="+mn-ea"/>
              </a:rPr>
              <a:t>δώ πληρούνται </a:t>
            </a:r>
            <a:r>
              <a:rPr lang="el-GR" altLang="en-US" sz="3600" b="1" dirty="0">
                <a:solidFill>
                  <a:srgbClr val="002060"/>
                </a:solidFill>
                <a:sym typeface="+mn-ea"/>
              </a:rPr>
              <a:t>από λευκοκύτταρα και </a:t>
            </a:r>
            <a:r>
              <a:rPr lang="el-GR" altLang="en-US" sz="3600" b="1" dirty="0" err="1" smtClean="0">
                <a:solidFill>
                  <a:srgbClr val="002060"/>
                </a:solidFill>
                <a:sym typeface="+mn-ea"/>
              </a:rPr>
              <a:t>ροδόχροη</a:t>
            </a:r>
            <a:r>
              <a:rPr lang="el-GR" altLang="en-US" sz="3600" b="1" dirty="0" smtClean="0">
                <a:solidFill>
                  <a:srgbClr val="002060"/>
                </a:solidFill>
                <a:sym typeface="+mn-ea"/>
              </a:rPr>
              <a:t> </a:t>
            </a:r>
            <a:r>
              <a:rPr lang="el-GR" altLang="en-US" sz="3600" b="1" dirty="0" err="1" smtClean="0">
                <a:solidFill>
                  <a:srgbClr val="002060"/>
                </a:solidFill>
                <a:sym typeface="+mn-ea"/>
              </a:rPr>
              <a:t>ινική</a:t>
            </a:r>
            <a:r>
              <a:rPr lang="el-GR" altLang="en-US" sz="3600" b="1" dirty="0" smtClean="0">
                <a:solidFill>
                  <a:srgbClr val="002060"/>
                </a:solidFill>
                <a:sym typeface="+mn-ea"/>
              </a:rPr>
              <a:t> .</a:t>
            </a:r>
            <a:r>
              <a:rPr lang="en-US" sz="3600" dirty="0">
                <a:solidFill>
                  <a:srgbClr val="002060"/>
                </a:solidFill>
                <a:sym typeface="+mn-ea"/>
              </a:rPr>
              <a:t>	</a:t>
            </a:r>
            <a:r>
              <a:rPr lang="en-US" sz="1400" dirty="0">
                <a:sym typeface="+mn-ea"/>
              </a:rPr>
              <a:t> </a:t>
            </a:r>
            <a:br>
              <a:rPr lang="en-US" sz="1400" dirty="0">
                <a:sym typeface="+mn-ea"/>
              </a:rPr>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pic>
        <p:nvPicPr>
          <p:cNvPr id="4" name="Content Placeholder 3"/>
          <p:cNvPicPr>
            <a:picLocks noGrp="1" noChangeAspect="1"/>
          </p:cNvPicPr>
          <p:nvPr>
            <p:ph idx="1"/>
          </p:nvPr>
        </p:nvPicPr>
        <p:blipFill>
          <a:blip r:embed="rId2" cstate="print"/>
          <a:stretch>
            <a:fillRect/>
          </a:stretch>
        </p:blipFill>
        <p:spPr>
          <a:xfrm rot="5400000">
            <a:off x="6052456" y="740231"/>
            <a:ext cx="6466111" cy="5399313"/>
          </a:xfrm>
          <a:prstGeom prst="rect">
            <a:avLst/>
          </a:prstGeom>
        </p:spPr>
      </p:pic>
      <p:sp>
        <p:nvSpPr>
          <p:cNvPr id="3" name="Βέλος προς τα επάνω 2"/>
          <p:cNvSpPr/>
          <p:nvPr/>
        </p:nvSpPr>
        <p:spPr>
          <a:xfrm>
            <a:off x="8524929" y="1012538"/>
            <a:ext cx="242316" cy="6531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64622">
            <a:off x="10243687" y="2691267"/>
            <a:ext cx="28098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1147" y="890468"/>
            <a:ext cx="5238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206014">
            <a:off x="7662864" y="2438591"/>
            <a:ext cx="5238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Θέση κειμένου 2"/>
          <p:cNvSpPr txBox="1">
            <a:spLocks/>
          </p:cNvSpPr>
          <p:nvPr/>
        </p:nvSpPr>
        <p:spPr>
          <a:xfrm>
            <a:off x="8767245" y="947057"/>
            <a:ext cx="3424754" cy="1437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smtClean="0">
                <a:solidFill>
                  <a:srgbClr val="002060"/>
                </a:solidFill>
              </a:rPr>
              <a:t>Τοιχώματα  </a:t>
            </a:r>
          </a:p>
          <a:p>
            <a:pPr marL="0" indent="0">
              <a:buNone/>
            </a:pPr>
            <a:r>
              <a:rPr lang="el-GR" b="1" dirty="0" smtClean="0">
                <a:solidFill>
                  <a:srgbClr val="002060"/>
                </a:solidFill>
              </a:rPr>
              <a:t>κυψελιδικών  </a:t>
            </a:r>
            <a:r>
              <a:rPr lang="el-GR" b="1" dirty="0" err="1" smtClean="0">
                <a:solidFill>
                  <a:srgbClr val="002060"/>
                </a:solidFill>
              </a:rPr>
              <a:t>διαφραγματίων</a:t>
            </a:r>
            <a:endParaRPr lang="el-GR"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3560" cy="6945086"/>
          </a:xfrm>
        </p:spPr>
        <p:txBody>
          <a:bodyPr>
            <a:normAutofit fontScale="90000"/>
          </a:bodyPr>
          <a:lstStyle/>
          <a:p>
            <a:pPr algn="ct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3600" b="1" dirty="0">
                <a:solidFill>
                  <a:srgbClr val="002060"/>
                </a:solidFill>
                <a:sym typeface="+mn-ea"/>
              </a:rPr>
              <a:t>6 - </a:t>
            </a:r>
            <a:r>
              <a:rPr lang="el-GR" altLang="en-US" sz="3600" b="1" dirty="0">
                <a:solidFill>
                  <a:srgbClr val="002060"/>
                </a:solidFill>
                <a:sym typeface="+mn-ea"/>
              </a:rPr>
              <a:t>Πνεύμονας, </a:t>
            </a:r>
            <a:r>
              <a:rPr lang="el-GR" altLang="en-US" sz="3600" b="1" dirty="0" err="1" smtClean="0">
                <a:solidFill>
                  <a:srgbClr val="002060"/>
                </a:solidFill>
                <a:sym typeface="+mn-ea"/>
              </a:rPr>
              <a:t>ινιδώδης</a:t>
            </a:r>
            <a:r>
              <a:rPr lang="el-GR" altLang="en-US" sz="3600" b="1" dirty="0" smtClean="0">
                <a:solidFill>
                  <a:srgbClr val="002060"/>
                </a:solidFill>
                <a:sym typeface="+mn-ea"/>
              </a:rPr>
              <a:t> και </a:t>
            </a:r>
            <a:r>
              <a:rPr lang="el-GR" altLang="en-US" sz="3600" b="1" dirty="0">
                <a:solidFill>
                  <a:srgbClr val="002060"/>
                </a:solidFill>
                <a:sym typeface="+mn-ea"/>
              </a:rPr>
              <a:t>αιμορραγική </a:t>
            </a:r>
            <a:r>
              <a:rPr lang="el-GR" altLang="en-US" sz="3600" b="1" dirty="0" smtClean="0">
                <a:solidFill>
                  <a:srgbClr val="002060"/>
                </a:solidFill>
                <a:sym typeface="+mn-ea"/>
              </a:rPr>
              <a:t>φλεγμονή-(κυψελιδική) πνευμονία.</a:t>
            </a:r>
            <a:br>
              <a:rPr lang="el-GR" altLang="en-US" sz="3600" b="1" dirty="0" smtClean="0">
                <a:solidFill>
                  <a:srgbClr val="002060"/>
                </a:solidFill>
                <a:sym typeface="+mn-ea"/>
              </a:rPr>
            </a:br>
            <a:r>
              <a:rPr lang="el-GR" altLang="en-US" sz="3600" b="1" dirty="0" smtClean="0">
                <a:solidFill>
                  <a:srgbClr val="002060"/>
                </a:solidFill>
                <a:sym typeface="+mn-ea"/>
              </a:rPr>
              <a:t>Μεγάλη μεγέθυνση.</a:t>
            </a:r>
            <a:br>
              <a:rPr lang="el-GR" altLang="en-US" sz="3600" b="1" dirty="0" smtClean="0">
                <a:solidFill>
                  <a:srgbClr val="002060"/>
                </a:solidFill>
                <a:sym typeface="+mn-ea"/>
              </a:rPr>
            </a:br>
            <a:r>
              <a:rPr lang="el-GR" altLang="en-US" sz="3600" b="1" dirty="0">
                <a:solidFill>
                  <a:srgbClr val="002060"/>
                </a:solidFill>
                <a:sym typeface="+mn-ea"/>
              </a:rPr>
              <a:t/>
            </a:r>
            <a:br>
              <a:rPr lang="el-GR" altLang="en-US" sz="3600" b="1" dirty="0">
                <a:solidFill>
                  <a:srgbClr val="002060"/>
                </a:solidFill>
                <a:sym typeface="+mn-ea"/>
              </a:rPr>
            </a:br>
            <a:r>
              <a:rPr lang="el-GR" altLang="en-US" sz="3100" b="1" dirty="0">
                <a:solidFill>
                  <a:srgbClr val="002060"/>
                </a:solidFill>
                <a:sym typeface="+mn-ea"/>
              </a:rPr>
              <a:t>Σε </a:t>
            </a:r>
            <a:r>
              <a:rPr lang="el-GR" altLang="en-US" sz="3100" b="1" dirty="0" smtClean="0">
                <a:solidFill>
                  <a:srgbClr val="002060"/>
                </a:solidFill>
                <a:sym typeface="+mn-ea"/>
              </a:rPr>
              <a:t>αυτήν </a:t>
            </a:r>
            <a:r>
              <a:rPr lang="el-GR" altLang="en-US" sz="3100" b="1" dirty="0">
                <a:solidFill>
                  <a:srgbClr val="002060"/>
                </a:solidFill>
                <a:sym typeface="+mn-ea"/>
              </a:rPr>
              <a:t>τη μεγέθυνση, </a:t>
            </a:r>
            <a:r>
              <a:rPr lang="el-GR" altLang="en-US" sz="3100" b="1" dirty="0" smtClean="0">
                <a:solidFill>
                  <a:srgbClr val="002060"/>
                </a:solidFill>
                <a:sym typeface="+mn-ea"/>
              </a:rPr>
              <a:t>η </a:t>
            </a:r>
            <a:r>
              <a:rPr lang="el-GR" altLang="en-US" sz="3100" b="1" dirty="0">
                <a:solidFill>
                  <a:srgbClr val="002060"/>
                </a:solidFill>
                <a:sym typeface="+mn-ea"/>
              </a:rPr>
              <a:t>φύση του φλεγμονώδους εξιδρώματος είναι </a:t>
            </a:r>
            <a:r>
              <a:rPr lang="el-GR" altLang="en-US" sz="3100" b="1" dirty="0" smtClean="0">
                <a:solidFill>
                  <a:srgbClr val="002060"/>
                </a:solidFill>
                <a:sym typeface="+mn-ea"/>
              </a:rPr>
              <a:t>περισσότερο </a:t>
            </a:r>
            <a:r>
              <a:rPr lang="el-GR" altLang="en-US" sz="3100" b="1" dirty="0">
                <a:solidFill>
                  <a:srgbClr val="002060"/>
                </a:solidFill>
                <a:sym typeface="+mn-ea"/>
              </a:rPr>
              <a:t>ξεκάθαρη. Το εξίδρωμα περιλαμβάνει </a:t>
            </a:r>
            <a:r>
              <a:rPr lang="el-GR" altLang="en-US" sz="3100" b="1" dirty="0" err="1" smtClean="0">
                <a:solidFill>
                  <a:srgbClr val="002060"/>
                </a:solidFill>
                <a:sym typeface="+mn-ea"/>
              </a:rPr>
              <a:t>ερυθροκύτταρα(κύκλοι</a:t>
            </a:r>
            <a:r>
              <a:rPr lang="el-GR" altLang="en-US" sz="3100" b="1" dirty="0" smtClean="0">
                <a:solidFill>
                  <a:srgbClr val="002060"/>
                </a:solidFill>
                <a:sym typeface="+mn-ea"/>
              </a:rPr>
              <a:t>) </a:t>
            </a:r>
            <a:r>
              <a:rPr lang="el-GR" altLang="en-US" sz="3100" b="1" dirty="0">
                <a:solidFill>
                  <a:srgbClr val="002060"/>
                </a:solidFill>
                <a:sym typeface="+mn-ea"/>
              </a:rPr>
              <a:t>τα οποία διέρχονται μέσα από </a:t>
            </a:r>
            <a:r>
              <a:rPr lang="el-GR" altLang="en-US" sz="3100" b="1" dirty="0" smtClean="0">
                <a:solidFill>
                  <a:srgbClr val="002060"/>
                </a:solidFill>
                <a:sym typeface="+mn-ea"/>
              </a:rPr>
              <a:t>πολύ διαπερατά </a:t>
            </a:r>
            <a:r>
              <a:rPr lang="el-GR" altLang="en-US" sz="3100" b="1" dirty="0">
                <a:solidFill>
                  <a:srgbClr val="002060"/>
                </a:solidFill>
                <a:sym typeface="+mn-ea"/>
              </a:rPr>
              <a:t>και </a:t>
            </a:r>
            <a:r>
              <a:rPr lang="el-GR" altLang="en-US" sz="3100" b="1" dirty="0" err="1" smtClean="0">
                <a:solidFill>
                  <a:srgbClr val="002060"/>
                </a:solidFill>
                <a:sym typeface="+mn-ea"/>
              </a:rPr>
              <a:t>συμπεφορημένα</a:t>
            </a:r>
            <a:r>
              <a:rPr lang="el-GR" altLang="en-US" sz="3100" b="1" dirty="0" smtClean="0">
                <a:solidFill>
                  <a:srgbClr val="002060"/>
                </a:solidFill>
                <a:sym typeface="+mn-ea"/>
              </a:rPr>
              <a:t> τριχοειδή (βέλη), εναποθέσεις λεπτών σκελών </a:t>
            </a:r>
            <a:r>
              <a:rPr lang="el-GR" altLang="en-US" sz="3100" b="1" dirty="0" err="1" smtClean="0">
                <a:solidFill>
                  <a:srgbClr val="002060"/>
                </a:solidFill>
                <a:sym typeface="+mn-ea"/>
              </a:rPr>
              <a:t>ινικής</a:t>
            </a:r>
            <a:r>
              <a:rPr lang="el-GR" altLang="en-US" sz="3100" b="1" dirty="0" smtClean="0">
                <a:solidFill>
                  <a:srgbClr val="002060"/>
                </a:solidFill>
                <a:sym typeface="+mn-ea"/>
              </a:rPr>
              <a:t> (αστερίσκοι) προερχόμενης από </a:t>
            </a:r>
            <a:r>
              <a:rPr lang="el-GR" altLang="en-US" sz="3100" b="1" dirty="0">
                <a:solidFill>
                  <a:srgbClr val="002060"/>
                </a:solidFill>
                <a:sym typeface="+mn-ea"/>
              </a:rPr>
              <a:t>το </a:t>
            </a:r>
            <a:r>
              <a:rPr lang="el-GR" altLang="en-US" sz="3100" b="1" dirty="0" err="1">
                <a:solidFill>
                  <a:srgbClr val="002060"/>
                </a:solidFill>
                <a:sym typeface="+mn-ea"/>
              </a:rPr>
              <a:t>ινωδογόνο</a:t>
            </a:r>
            <a:r>
              <a:rPr lang="el-GR" altLang="en-US" sz="3100" b="1" dirty="0">
                <a:solidFill>
                  <a:srgbClr val="002060"/>
                </a:solidFill>
                <a:sym typeface="+mn-ea"/>
              </a:rPr>
              <a:t> </a:t>
            </a:r>
            <a:r>
              <a:rPr lang="el-GR" altLang="en-US" sz="3100" b="1" dirty="0" smtClean="0">
                <a:solidFill>
                  <a:srgbClr val="002060"/>
                </a:solidFill>
                <a:sym typeface="+mn-ea"/>
              </a:rPr>
              <a:t>του πλάσματος, </a:t>
            </a:r>
            <a:r>
              <a:rPr lang="el-GR" altLang="en-US" sz="3100" b="1" dirty="0">
                <a:solidFill>
                  <a:srgbClr val="002060"/>
                </a:solidFill>
                <a:sym typeface="+mn-ea"/>
              </a:rPr>
              <a:t>και λευκοκύτταρα που έχουν εξέλθει από τα αγγεία </a:t>
            </a:r>
            <a:r>
              <a:rPr lang="el-GR" altLang="en-US" sz="3100" b="1" dirty="0" smtClean="0">
                <a:solidFill>
                  <a:srgbClr val="002060"/>
                </a:solidFill>
                <a:sym typeface="+mn-ea"/>
              </a:rPr>
              <a:t/>
            </a:r>
            <a:br>
              <a:rPr lang="el-GR" altLang="en-US" sz="3100" b="1" dirty="0" smtClean="0">
                <a:solidFill>
                  <a:srgbClr val="002060"/>
                </a:solidFill>
                <a:sym typeface="+mn-ea"/>
              </a:rPr>
            </a:br>
            <a:r>
              <a:rPr lang="el-GR" altLang="en-US" sz="3100" b="1" dirty="0" smtClean="0">
                <a:solidFill>
                  <a:srgbClr val="002060"/>
                </a:solidFill>
                <a:sym typeface="+mn-ea"/>
              </a:rPr>
              <a:t>μέσω διαπίδυσης. </a:t>
            </a:r>
            <a:r>
              <a:rPr lang="en-US" sz="2400" b="1" dirty="0">
                <a:solidFill>
                  <a:srgbClr val="002060"/>
                </a:solidFill>
                <a:sym typeface="+mn-ea"/>
              </a:rPr>
              <a:t>	</a:t>
            </a:r>
            <a:r>
              <a:rPr lang="en-US" sz="1200" dirty="0">
                <a:solidFill>
                  <a:srgbClr val="002060"/>
                </a:solidFill>
                <a:sym typeface="+mn-ea"/>
              </a:rPr>
              <a:t> </a:t>
            </a:r>
            <a:br>
              <a:rPr lang="en-US" sz="1200" dirty="0">
                <a:solidFill>
                  <a:srgbClr val="002060"/>
                </a:solidFill>
                <a:sym typeface="+mn-ea"/>
              </a:rPr>
            </a:br>
            <a:r>
              <a:rPr lang="en-US" sz="1200" dirty="0">
                <a:solidFill>
                  <a:srgbClr val="002060"/>
                </a:solidFill>
              </a:rPr>
              <a:t/>
            </a:r>
            <a:br>
              <a:rPr lang="en-US" sz="1200" dirty="0">
                <a:solidFill>
                  <a:srgbClr val="002060"/>
                </a:solidFill>
              </a:rPr>
            </a:br>
            <a:r>
              <a:rPr lang="en-US" sz="1200" dirty="0">
                <a:solidFill>
                  <a:srgbClr val="002060"/>
                </a:solidFill>
              </a:rPr>
              <a:t/>
            </a:r>
            <a:br>
              <a:rPr lang="en-US" sz="1200" dirty="0">
                <a:solidFill>
                  <a:srgbClr val="002060"/>
                </a:solidFill>
              </a:rPr>
            </a:br>
            <a:r>
              <a:rPr lang="en-US" sz="1200" dirty="0">
                <a:solidFill>
                  <a:srgbClr val="002060"/>
                </a:solidFill>
              </a:rPr>
              <a:t/>
            </a:r>
            <a:br>
              <a:rPr lang="en-US" sz="1200" dirty="0">
                <a:solidFill>
                  <a:srgbClr val="002060"/>
                </a:solidFill>
              </a:rPr>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pic>
        <p:nvPicPr>
          <p:cNvPr id="4" name="Content Placeholder 3"/>
          <p:cNvPicPr>
            <a:picLocks noGrp="1" noChangeAspect="1"/>
          </p:cNvPicPr>
          <p:nvPr>
            <p:ph idx="1"/>
          </p:nvPr>
        </p:nvPicPr>
        <p:blipFill>
          <a:blip r:embed="rId2" cstate="print"/>
          <a:stretch>
            <a:fillRect/>
          </a:stretch>
        </p:blipFill>
        <p:spPr>
          <a:xfrm rot="5400000">
            <a:off x="5379718" y="352699"/>
            <a:ext cx="6553197" cy="615695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Μελάνι 2"/>
              <p14:cNvContentPartPr/>
              <p14:nvPr/>
            </p14:nvContentPartPr>
            <p14:xfrm>
              <a:off x="6358114" y="1485720"/>
              <a:ext cx="2514960" cy="4089960"/>
            </p14:xfrm>
          </p:contentPart>
        </mc:Choice>
        <mc:Fallback xmlns="">
          <p:pic>
            <p:nvPicPr>
              <p:cNvPr id="3" name="Μελάνι 2"/>
              <p:cNvPicPr/>
              <p:nvPr/>
            </p:nvPicPr>
            <p:blipFill>
              <a:blip r:embed="rId4" cstate="print"/>
              <a:stretch>
                <a:fillRect/>
              </a:stretch>
            </p:blipFill>
            <p:spPr>
              <a:xfrm>
                <a:off x="6348754" y="1476360"/>
                <a:ext cx="2533680" cy="4108680"/>
              </a:xfrm>
              <a:prstGeom prst="rect">
                <a:avLst/>
              </a:prstGeom>
            </p:spPr>
          </p:pic>
        </mc:Fallback>
      </mc:AlternateContent>
      <p:sp>
        <p:nvSpPr>
          <p:cNvPr id="5" name="Δεξιό βέλος 4"/>
          <p:cNvSpPr/>
          <p:nvPr/>
        </p:nvSpPr>
        <p:spPr>
          <a:xfrm rot="19210539">
            <a:off x="7086600" y="3530700"/>
            <a:ext cx="827314" cy="3881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6" name="Δεξιό βέλος 5"/>
          <p:cNvSpPr/>
          <p:nvPr/>
        </p:nvSpPr>
        <p:spPr>
          <a:xfrm rot="19210539">
            <a:off x="7835462" y="4880528"/>
            <a:ext cx="827314" cy="3881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7" name="Αστέρι 4 ακτινών 6"/>
          <p:cNvSpPr/>
          <p:nvPr/>
        </p:nvSpPr>
        <p:spPr>
          <a:xfrm>
            <a:off x="9677400" y="4550229"/>
            <a:ext cx="555171" cy="653142"/>
          </a:xfrm>
          <a:prstGeom prst="star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8" name="Αστέρι 4 ακτινών 7"/>
          <p:cNvSpPr/>
          <p:nvPr/>
        </p:nvSpPr>
        <p:spPr>
          <a:xfrm>
            <a:off x="9954985" y="3398207"/>
            <a:ext cx="555171" cy="653142"/>
          </a:xfrm>
          <a:prstGeom prst="star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228114" cy="6858000"/>
          </a:xfrm>
        </p:spPr>
        <p:txBody>
          <a:bodyPr>
            <a:normAutofit fontScale="90000"/>
          </a:bodyPr>
          <a:lstStyle/>
          <a:p>
            <a:pPr algn="ct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3200" b="1" dirty="0" smtClean="0">
                <a:solidFill>
                  <a:srgbClr val="002060"/>
                </a:solidFill>
              </a:rPr>
              <a:t>7</a:t>
            </a:r>
            <a:r>
              <a:rPr lang="el-GR" sz="3200" b="1" dirty="0" smtClean="0">
                <a:solidFill>
                  <a:srgbClr val="002060"/>
                </a:solidFill>
              </a:rPr>
              <a:t>.</a:t>
            </a:r>
            <a:r>
              <a:rPr lang="en-US" sz="3200" b="1" dirty="0" smtClean="0">
                <a:solidFill>
                  <a:srgbClr val="002060"/>
                </a:solidFill>
              </a:rPr>
              <a:t> </a:t>
            </a:r>
            <a:r>
              <a:rPr lang="el-GR" altLang="en-US" sz="3200" b="1" dirty="0" smtClean="0">
                <a:solidFill>
                  <a:srgbClr val="002060"/>
                </a:solidFill>
              </a:rPr>
              <a:t>'</a:t>
            </a:r>
            <a:r>
              <a:rPr lang="el-GR" altLang="en-US" sz="3200" b="1" dirty="0" err="1" smtClean="0">
                <a:solidFill>
                  <a:srgbClr val="002060"/>
                </a:solidFill>
              </a:rPr>
              <a:t>Ακρα</a:t>
            </a:r>
            <a:r>
              <a:rPr lang="el-GR" altLang="en-US" sz="3200" b="1" dirty="0" smtClean="0">
                <a:solidFill>
                  <a:srgbClr val="002060"/>
                </a:solidFill>
              </a:rPr>
              <a:t> χειρ, </a:t>
            </a:r>
            <a:r>
              <a:rPr lang="el-GR" altLang="en-US" sz="3200" b="1" dirty="0">
                <a:solidFill>
                  <a:srgbClr val="002060"/>
                </a:solidFill>
                <a:effectLst>
                  <a:outerShdw blurRad="38100" dist="38100" dir="2700000" algn="tl">
                    <a:srgbClr val="000000">
                      <a:alpha val="43137"/>
                    </a:srgbClr>
                  </a:outerShdw>
                </a:effectLst>
              </a:rPr>
              <a:t>πυώδης</a:t>
            </a:r>
            <a:r>
              <a:rPr lang="el-GR" altLang="en-US" sz="3200" b="1" dirty="0">
                <a:solidFill>
                  <a:srgbClr val="002060"/>
                </a:solidFill>
              </a:rPr>
              <a:t> φλεγμονή, σταφυλοκοκκικό </a:t>
            </a:r>
            <a:r>
              <a:rPr lang="el-GR" altLang="en-US" sz="3200" b="1" dirty="0" smtClean="0">
                <a:solidFill>
                  <a:srgbClr val="002060"/>
                </a:solidFill>
              </a:rPr>
              <a:t>απόστημα.</a:t>
            </a:r>
            <a:br>
              <a:rPr lang="el-GR" altLang="en-US" sz="3200" b="1" dirty="0" smtClean="0">
                <a:solidFill>
                  <a:srgbClr val="002060"/>
                </a:solidFill>
              </a:rPr>
            </a:br>
            <a:r>
              <a:rPr lang="el-GR" altLang="en-US" sz="3200" b="1" dirty="0" smtClean="0">
                <a:solidFill>
                  <a:srgbClr val="002060"/>
                </a:solidFill>
              </a:rPr>
              <a:t>Κλινική εικόνα.</a:t>
            </a:r>
            <a:br>
              <a:rPr lang="el-GR" altLang="en-US" sz="3200" b="1" dirty="0" smtClean="0">
                <a:solidFill>
                  <a:srgbClr val="002060"/>
                </a:solidFill>
              </a:rPr>
            </a:br>
            <a:r>
              <a:rPr lang="el-GR" altLang="en-US" sz="3200" b="1" dirty="0">
                <a:solidFill>
                  <a:srgbClr val="002060"/>
                </a:solidFill>
              </a:rPr>
              <a:t/>
            </a:r>
            <a:br>
              <a:rPr lang="el-GR" altLang="en-US" sz="3200" b="1" dirty="0">
                <a:solidFill>
                  <a:srgbClr val="002060"/>
                </a:solidFill>
              </a:rPr>
            </a:br>
            <a:r>
              <a:rPr lang="el-GR" altLang="en-US" sz="3200" b="1" dirty="0">
                <a:solidFill>
                  <a:srgbClr val="002060"/>
                </a:solidFill>
              </a:rPr>
              <a:t>Η φλεγμονή που περιλαμβάνει </a:t>
            </a:r>
            <a:r>
              <a:rPr lang="el-GR" altLang="en-US" sz="3200" b="1" dirty="0">
                <a:solidFill>
                  <a:srgbClr val="002060"/>
                </a:solidFill>
                <a:effectLst>
                  <a:outerShdw blurRad="38100" dist="38100" dir="2700000" algn="tl">
                    <a:srgbClr val="000000">
                      <a:alpha val="43137"/>
                    </a:srgbClr>
                  </a:outerShdw>
                </a:effectLst>
              </a:rPr>
              <a:t>πυκνό </a:t>
            </a:r>
            <a:r>
              <a:rPr lang="el-GR" altLang="en-US" sz="3200" b="1" dirty="0">
                <a:solidFill>
                  <a:srgbClr val="002060"/>
                </a:solidFill>
              </a:rPr>
              <a:t>διήθημα/εξίδρωμα από </a:t>
            </a:r>
            <a:r>
              <a:rPr lang="el-GR" altLang="en-US" sz="3200" b="1" dirty="0">
                <a:solidFill>
                  <a:srgbClr val="002060"/>
                </a:solidFill>
                <a:effectLst>
                  <a:outerShdw blurRad="38100" dist="38100" dir="2700000" algn="tl">
                    <a:srgbClr val="000000">
                      <a:alpha val="43137"/>
                    </a:srgbClr>
                  </a:outerShdw>
                </a:effectLst>
              </a:rPr>
              <a:t>ουδετερόφιλα</a:t>
            </a:r>
            <a:r>
              <a:rPr lang="el-GR" altLang="en-US" sz="3200" b="1" dirty="0">
                <a:solidFill>
                  <a:srgbClr val="002060"/>
                </a:solidFill>
              </a:rPr>
              <a:t> λέγεται </a:t>
            </a:r>
            <a:r>
              <a:rPr lang="el-GR" altLang="en-US" sz="3200" b="1" dirty="0" err="1">
                <a:solidFill>
                  <a:srgbClr val="002060"/>
                </a:solidFill>
                <a:effectLst>
                  <a:outerShdw blurRad="38100" dist="38100" dir="2700000" algn="tl">
                    <a:srgbClr val="000000">
                      <a:alpha val="43137"/>
                    </a:srgbClr>
                  </a:outerShdw>
                </a:effectLst>
              </a:rPr>
              <a:t>διαπυητική</a:t>
            </a:r>
            <a:r>
              <a:rPr lang="el-GR" altLang="en-US" sz="3200" b="1" dirty="0">
                <a:solidFill>
                  <a:srgbClr val="002060"/>
                </a:solidFill>
                <a:effectLst>
                  <a:outerShdw blurRad="38100" dist="38100" dir="2700000" algn="tl">
                    <a:srgbClr val="000000">
                      <a:alpha val="43137"/>
                    </a:srgbClr>
                  </a:outerShdw>
                </a:effectLst>
              </a:rPr>
              <a:t> ή πυώδης</a:t>
            </a:r>
            <a:r>
              <a:rPr lang="el-GR" altLang="en-US" sz="3200" b="1" dirty="0">
                <a:solidFill>
                  <a:srgbClr val="002060"/>
                </a:solidFill>
              </a:rPr>
              <a:t>.  Τα αποστήματα είναι </a:t>
            </a:r>
            <a:r>
              <a:rPr lang="el-GR" altLang="en-US" sz="3200" b="1" dirty="0" err="1" smtClean="0">
                <a:solidFill>
                  <a:srgbClr val="002060"/>
                </a:solidFill>
              </a:rPr>
              <a:t>εντετοπισμένες</a:t>
            </a:r>
            <a:r>
              <a:rPr lang="el-GR" altLang="en-US" sz="3200" b="1" dirty="0" smtClean="0">
                <a:solidFill>
                  <a:srgbClr val="002060"/>
                </a:solidFill>
              </a:rPr>
              <a:t> </a:t>
            </a:r>
            <a:r>
              <a:rPr lang="el-GR" altLang="en-US" sz="3200" b="1" dirty="0">
                <a:solidFill>
                  <a:srgbClr val="002060"/>
                </a:solidFill>
              </a:rPr>
              <a:t>συλλογές </a:t>
            </a:r>
            <a:r>
              <a:rPr lang="el-GR" altLang="en-US" sz="3200" b="1" dirty="0" smtClean="0">
                <a:solidFill>
                  <a:srgbClr val="002060"/>
                </a:solidFill>
              </a:rPr>
              <a:t>πύου, ήτοι </a:t>
            </a:r>
            <a:r>
              <a:rPr lang="el-GR" altLang="en-US" sz="3200" b="1" dirty="0" err="1" smtClean="0">
                <a:solidFill>
                  <a:srgbClr val="002060"/>
                </a:solidFill>
              </a:rPr>
              <a:t>ουδετεροφίλων</a:t>
            </a:r>
            <a:r>
              <a:rPr lang="el-GR" altLang="en-US" sz="3200" b="1" dirty="0">
                <a:solidFill>
                  <a:srgbClr val="002060"/>
                </a:solidFill>
              </a:rPr>
              <a:t>,</a:t>
            </a:r>
            <a:r>
              <a:rPr lang="el-GR" altLang="en-US" sz="3200" b="1" dirty="0" smtClean="0">
                <a:solidFill>
                  <a:srgbClr val="002060"/>
                </a:solidFill>
              </a:rPr>
              <a:t> </a:t>
            </a:r>
            <a:r>
              <a:rPr lang="el-GR" altLang="en-US" sz="3200" b="1" dirty="0">
                <a:solidFill>
                  <a:srgbClr val="002060"/>
                </a:solidFill>
              </a:rPr>
              <a:t>νεκρωτικών </a:t>
            </a:r>
            <a:r>
              <a:rPr lang="el-GR" altLang="en-US" sz="3200" b="1" dirty="0" smtClean="0">
                <a:solidFill>
                  <a:srgbClr val="002060"/>
                </a:solidFill>
              </a:rPr>
              <a:t>κυττάρων και οιδηματώδους υγρού σε </a:t>
            </a:r>
            <a:r>
              <a:rPr lang="el-GR" altLang="en-US" sz="3200" b="1" i="1" dirty="0" smtClean="0">
                <a:solidFill>
                  <a:srgbClr val="002060"/>
                </a:solidFill>
              </a:rPr>
              <a:t>μη </a:t>
            </a:r>
            <a:r>
              <a:rPr lang="el-GR" altLang="en-US" sz="3200" b="1" dirty="0" smtClean="0">
                <a:solidFill>
                  <a:srgbClr val="002060"/>
                </a:solidFill>
              </a:rPr>
              <a:t>προϋπάρχουσες κοιλότητες ιστών. Αντίθετα, τα εμπυήματα αφορούν προϋπάρχουσες κοιλότητες του οργανισμού. Οι </a:t>
            </a:r>
            <a:r>
              <a:rPr lang="el-GR" altLang="en-US" sz="3200" b="1" dirty="0">
                <a:solidFill>
                  <a:srgbClr val="002060"/>
                </a:solidFill>
              </a:rPr>
              <a:t>συλλογές </a:t>
            </a:r>
            <a:r>
              <a:rPr lang="el-GR" altLang="en-US" sz="3200" b="1" dirty="0" err="1">
                <a:solidFill>
                  <a:srgbClr val="002060"/>
                </a:solidFill>
              </a:rPr>
              <a:t>ουδετεροφίλων</a:t>
            </a:r>
            <a:r>
              <a:rPr lang="el-GR" altLang="en-US" sz="3200" b="1" dirty="0">
                <a:solidFill>
                  <a:srgbClr val="002060"/>
                </a:solidFill>
              </a:rPr>
              <a:t> τείνουν να έχουν </a:t>
            </a:r>
            <a:r>
              <a:rPr lang="el-GR" altLang="en-US" sz="3200" b="1" dirty="0" smtClean="0">
                <a:solidFill>
                  <a:srgbClr val="002060"/>
                </a:solidFill>
              </a:rPr>
              <a:t>πρασινωπή-κίτρινη </a:t>
            </a:r>
            <a:r>
              <a:rPr lang="el-GR" altLang="en-US" sz="3200" b="1" dirty="0">
                <a:solidFill>
                  <a:srgbClr val="002060"/>
                </a:solidFill>
              </a:rPr>
              <a:t>ή </a:t>
            </a:r>
            <a:r>
              <a:rPr lang="el-GR" altLang="en-US" sz="3200" b="1" dirty="0" err="1">
                <a:solidFill>
                  <a:srgbClr val="002060"/>
                </a:solidFill>
              </a:rPr>
              <a:t>λευκοκίτρικνη</a:t>
            </a:r>
            <a:r>
              <a:rPr lang="el-GR" altLang="en-US" sz="3200" b="1" dirty="0">
                <a:solidFill>
                  <a:srgbClr val="002060"/>
                </a:solidFill>
              </a:rPr>
              <a:t> χροιά, όπως φαίνεται </a:t>
            </a:r>
            <a:r>
              <a:rPr lang="el-GR" altLang="en-US" sz="3200" b="1" dirty="0" smtClean="0">
                <a:solidFill>
                  <a:srgbClr val="002060"/>
                </a:solidFill>
              </a:rPr>
              <a:t>στη διπλανή εικόνα</a:t>
            </a:r>
            <a:r>
              <a:rPr lang="el-GR" altLang="en-US" sz="3200" b="1" dirty="0">
                <a:solidFill>
                  <a:srgbClr val="002060"/>
                </a:solidFill>
              </a:rPr>
              <a:t>. </a:t>
            </a:r>
            <a:br>
              <a:rPr lang="el-GR" altLang="en-US" sz="3200" b="1" dirty="0">
                <a:solidFill>
                  <a:srgbClr val="002060"/>
                </a:solidFill>
              </a:rPr>
            </a:br>
            <a:r>
              <a:rPr lang="en-US" sz="2400" dirty="0">
                <a:solidFill>
                  <a:srgbClr val="002060"/>
                </a:solidFill>
              </a:rPr>
              <a:t>	 </a:t>
            </a:r>
            <a:br>
              <a:rPr lang="en-US" sz="2400" dirty="0">
                <a:solidFill>
                  <a:srgbClr val="002060"/>
                </a:solidFill>
              </a:rPr>
            </a:br>
            <a:r>
              <a:rPr lang="en-US" sz="1400" dirty="0">
                <a:solidFill>
                  <a:srgbClr val="002060"/>
                </a:solidFill>
              </a:rPr>
              <a:t>	 	 </a:t>
            </a:r>
            <a:br>
              <a:rPr lang="en-US" sz="1400" dirty="0">
                <a:solidFill>
                  <a:srgbClr val="002060"/>
                </a:solidFill>
              </a:rPr>
            </a:br>
            <a:r>
              <a:rPr lang="en-US" sz="1400" dirty="0"/>
              <a:t/>
            </a:r>
            <a:br>
              <a:rPr lang="en-US" sz="1400" dirty="0"/>
            </a:br>
            <a:r>
              <a:rPr lang="en-US" sz="1400" dirty="0"/>
              <a:t/>
            </a:r>
            <a:br>
              <a:rPr lang="en-US" sz="1400" dirty="0"/>
            </a:br>
            <a:endParaRPr lang="en-US" sz="1400" dirty="0"/>
          </a:p>
        </p:txBody>
      </p:sp>
      <p:pic>
        <p:nvPicPr>
          <p:cNvPr id="4" name="Content Placeholder 3"/>
          <p:cNvPicPr>
            <a:picLocks noGrp="1" noChangeAspect="1"/>
          </p:cNvPicPr>
          <p:nvPr>
            <p:ph idx="1"/>
          </p:nvPr>
        </p:nvPicPr>
        <p:blipFill>
          <a:blip r:embed="rId2" cstate="print"/>
          <a:stretch>
            <a:fillRect/>
          </a:stretch>
        </p:blipFill>
        <p:spPr>
          <a:xfrm rot="16200000">
            <a:off x="6171977" y="1269951"/>
            <a:ext cx="6620096" cy="433138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Μελάνι 2"/>
              <p14:cNvContentPartPr/>
              <p14:nvPr/>
            </p14:nvContentPartPr>
            <p14:xfrm>
              <a:off x="9302760" y="3289320"/>
              <a:ext cx="400320" cy="444960"/>
            </p14:xfrm>
          </p:contentPart>
        </mc:Choice>
        <mc:Fallback xmlns="">
          <p:pic>
            <p:nvPicPr>
              <p:cNvPr id="3" name="Μελάνι 2"/>
              <p:cNvPicPr/>
              <p:nvPr/>
            </p:nvPicPr>
            <p:blipFill>
              <a:blip r:embed="rId4" cstate="print"/>
              <a:stretch>
                <a:fillRect/>
              </a:stretch>
            </p:blipFill>
            <p:spPr>
              <a:xfrm>
                <a:off x="9293400" y="3279960"/>
                <a:ext cx="419040" cy="463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5"/>
            <a:ext cx="12268199" cy="2813504"/>
          </a:xfrm>
        </p:spPr>
        <p:txBody>
          <a:bodyPr>
            <a:normAutofit fontScale="90000"/>
          </a:bodyPr>
          <a:lstStyle/>
          <a:p>
            <a:pPr algn="ct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3100" b="1" dirty="0">
                <a:solidFill>
                  <a:srgbClr val="002060"/>
                </a:solidFill>
                <a:sym typeface="+mn-ea"/>
              </a:rPr>
              <a:t>8 - </a:t>
            </a:r>
            <a:r>
              <a:rPr lang="el-GR" altLang="en-US" sz="3100" b="1" dirty="0">
                <a:solidFill>
                  <a:srgbClr val="002060"/>
                </a:solidFill>
                <a:sym typeface="+mn-ea"/>
              </a:rPr>
              <a:t>Τραχεία, βρόγχοι και πνεύμονες, </a:t>
            </a:r>
            <a:r>
              <a:rPr lang="el-GR" altLang="en-US" sz="3100" b="1" dirty="0" smtClean="0">
                <a:solidFill>
                  <a:srgbClr val="002060"/>
                </a:solidFill>
                <a:sym typeface="+mn-ea"/>
              </a:rPr>
              <a:t/>
            </a:r>
            <a:br>
              <a:rPr lang="el-GR" altLang="en-US" sz="3100" b="1" dirty="0" smtClean="0">
                <a:solidFill>
                  <a:srgbClr val="002060"/>
                </a:solidFill>
                <a:sym typeface="+mn-ea"/>
              </a:rPr>
            </a:br>
            <a:r>
              <a:rPr lang="el-GR" altLang="en-US" sz="3100" b="1" dirty="0" smtClean="0">
                <a:solidFill>
                  <a:srgbClr val="002060"/>
                </a:solidFill>
                <a:sym typeface="+mn-ea"/>
              </a:rPr>
              <a:t>πυώδης </a:t>
            </a:r>
            <a:r>
              <a:rPr lang="el-GR" altLang="en-US" sz="3100" b="1" dirty="0">
                <a:solidFill>
                  <a:srgbClr val="002060"/>
                </a:solidFill>
                <a:sym typeface="+mn-ea"/>
              </a:rPr>
              <a:t>φλεγμονή, </a:t>
            </a:r>
            <a:r>
              <a:rPr lang="el-GR" altLang="en-US" sz="3100" b="1" dirty="0" smtClean="0">
                <a:solidFill>
                  <a:srgbClr val="002060"/>
                </a:solidFill>
                <a:sym typeface="+mn-ea"/>
              </a:rPr>
              <a:t>βρογχοπνευμονία </a:t>
            </a:r>
            <a:r>
              <a:rPr lang="el-GR" altLang="en-US" sz="3100" b="1" dirty="0">
                <a:solidFill>
                  <a:srgbClr val="002060"/>
                </a:solidFill>
                <a:sym typeface="+mn-ea"/>
              </a:rPr>
              <a:t>και </a:t>
            </a:r>
            <a:r>
              <a:rPr lang="el-GR" altLang="en-US" sz="3100" b="1" dirty="0" smtClean="0">
                <a:solidFill>
                  <a:srgbClr val="002060"/>
                </a:solidFill>
                <a:sym typeface="+mn-ea"/>
              </a:rPr>
              <a:t>απόστημα. </a:t>
            </a:r>
            <a:br>
              <a:rPr lang="el-GR" altLang="en-US" sz="3100" b="1" dirty="0" smtClean="0">
                <a:solidFill>
                  <a:srgbClr val="002060"/>
                </a:solidFill>
                <a:sym typeface="+mn-ea"/>
              </a:rPr>
            </a:br>
            <a:r>
              <a:rPr lang="el-GR" altLang="en-US" sz="3100" b="1" dirty="0" smtClean="0">
                <a:solidFill>
                  <a:srgbClr val="002060"/>
                </a:solidFill>
                <a:sym typeface="+mn-ea"/>
              </a:rPr>
              <a:t>Μακροσκοπική </a:t>
            </a:r>
            <a:r>
              <a:rPr lang="el-GR" altLang="en-US" sz="3100" b="1" dirty="0">
                <a:solidFill>
                  <a:srgbClr val="002060"/>
                </a:solidFill>
                <a:sym typeface="+mn-ea"/>
              </a:rPr>
              <a:t>εικόνα, επιφάνεια </a:t>
            </a:r>
            <a:r>
              <a:rPr lang="el-GR" altLang="en-US" sz="3100" b="1" dirty="0" smtClean="0">
                <a:solidFill>
                  <a:srgbClr val="002060"/>
                </a:solidFill>
                <a:sym typeface="+mn-ea"/>
              </a:rPr>
              <a:t>διατομής.</a:t>
            </a:r>
            <a:br>
              <a:rPr lang="el-GR" altLang="en-US" sz="3100" b="1" dirty="0" smtClean="0">
                <a:solidFill>
                  <a:srgbClr val="002060"/>
                </a:solidFill>
                <a:sym typeface="+mn-ea"/>
              </a:rPr>
            </a:br>
            <a:r>
              <a:rPr lang="el-GR" altLang="en-US" sz="3100" b="1" dirty="0">
                <a:solidFill>
                  <a:srgbClr val="002060"/>
                </a:solidFill>
                <a:sym typeface="+mn-ea"/>
              </a:rPr>
              <a:t/>
            </a:r>
            <a:br>
              <a:rPr lang="el-GR" altLang="en-US" sz="3100" b="1" dirty="0">
                <a:solidFill>
                  <a:srgbClr val="002060"/>
                </a:solidFill>
                <a:sym typeface="+mn-ea"/>
              </a:rPr>
            </a:br>
            <a:r>
              <a:rPr lang="el-GR" altLang="en-US" sz="3100" b="1" dirty="0">
                <a:solidFill>
                  <a:srgbClr val="002060"/>
                </a:solidFill>
                <a:sym typeface="+mn-ea"/>
              </a:rPr>
              <a:t>Σημειώνεται η </a:t>
            </a:r>
            <a:r>
              <a:rPr lang="el-GR" altLang="en-US" sz="3100" b="1" dirty="0" smtClean="0">
                <a:solidFill>
                  <a:srgbClr val="002060"/>
                </a:solidFill>
                <a:sym typeface="+mn-ea"/>
              </a:rPr>
              <a:t>ωχρή, </a:t>
            </a:r>
            <a:r>
              <a:rPr lang="el-GR" altLang="en-US" sz="3100" b="1" dirty="0">
                <a:solidFill>
                  <a:srgbClr val="002060"/>
                </a:solidFill>
                <a:sym typeface="+mn-ea"/>
              </a:rPr>
              <a:t>κιτρινωπή χροιά της περιοχής της πυώδους φλεγμονής. </a:t>
            </a:r>
            <a:r>
              <a:rPr lang="el-GR" altLang="en-US" sz="3100" b="1" dirty="0" smtClean="0">
                <a:solidFill>
                  <a:srgbClr val="002060"/>
                </a:solidFill>
                <a:sym typeface="+mn-ea"/>
              </a:rPr>
              <a:t/>
            </a:r>
            <a:br>
              <a:rPr lang="el-GR" altLang="en-US" sz="3100" b="1" dirty="0" smtClean="0">
                <a:solidFill>
                  <a:srgbClr val="002060"/>
                </a:solidFill>
                <a:sym typeface="+mn-ea"/>
              </a:rPr>
            </a:br>
            <a:r>
              <a:rPr lang="el-GR" altLang="en-US" sz="3100" b="1" dirty="0" smtClean="0">
                <a:solidFill>
                  <a:srgbClr val="002060"/>
                </a:solidFill>
                <a:sym typeface="+mn-ea"/>
              </a:rPr>
              <a:t>Σε </a:t>
            </a:r>
            <a:r>
              <a:rPr lang="el-GR" altLang="en-US" sz="3100" b="1" dirty="0">
                <a:solidFill>
                  <a:srgbClr val="002060"/>
                </a:solidFill>
                <a:sym typeface="+mn-ea"/>
              </a:rPr>
              <a:t>μία εστία </a:t>
            </a:r>
            <a:r>
              <a:rPr lang="el-GR" altLang="en-US" sz="3100" b="1" dirty="0" smtClean="0">
                <a:solidFill>
                  <a:srgbClr val="002060"/>
                </a:solidFill>
                <a:sym typeface="+mn-ea"/>
              </a:rPr>
              <a:t>(αστερίσκος), </a:t>
            </a:r>
            <a:r>
              <a:rPr lang="el-GR" altLang="en-US" sz="3100" b="1" dirty="0">
                <a:solidFill>
                  <a:srgbClr val="002060"/>
                </a:solidFill>
                <a:sym typeface="+mn-ea"/>
              </a:rPr>
              <a:t>η φλεγμονή έχει οδηγήσει σε σχηματισμό αποστήματος.</a:t>
            </a:r>
            <a:r>
              <a:rPr lang="en-US" sz="3100" b="1" dirty="0">
                <a:solidFill>
                  <a:srgbClr val="002060"/>
                </a:solidFill>
                <a:sym typeface="+mn-ea"/>
              </a:rPr>
              <a:t>	 	 </a:t>
            </a:r>
            <a:br>
              <a:rPr lang="en-US" sz="3100" b="1" dirty="0">
                <a:solidFill>
                  <a:srgbClr val="002060"/>
                </a:solidFill>
                <a:sym typeface="+mn-ea"/>
              </a:rPr>
            </a:br>
            <a:r>
              <a:rPr lang="en-US" sz="3100" dirty="0">
                <a:solidFill>
                  <a:srgbClr val="002060"/>
                </a:solidFill>
              </a:rPr>
              <a:t/>
            </a:r>
            <a:br>
              <a:rPr lang="en-US" sz="3100" dirty="0">
                <a:solidFill>
                  <a:srgbClr val="002060"/>
                </a:solidFill>
              </a:rPr>
            </a:br>
            <a:r>
              <a:rPr lang="en-US" sz="3100" dirty="0">
                <a:solidFill>
                  <a:srgbClr val="002060"/>
                </a:solidFill>
              </a:rPr>
              <a:t/>
            </a:r>
            <a:br>
              <a:rPr lang="en-US" sz="3100" dirty="0">
                <a:solidFill>
                  <a:srgbClr val="002060"/>
                </a:solidFill>
              </a:rPr>
            </a:br>
            <a:r>
              <a:rPr lang="en-US" sz="1400" dirty="0">
                <a:solidFill>
                  <a:srgbClr val="002060"/>
                </a:solidFill>
              </a:rPr>
              <a:t/>
            </a:r>
            <a:br>
              <a:rPr lang="en-US" sz="1400" dirty="0">
                <a:solidFill>
                  <a:srgbClr val="002060"/>
                </a:solidFill>
              </a:rPr>
            </a:br>
            <a:r>
              <a:rPr lang="en-US" sz="1400" dirty="0"/>
              <a:t/>
            </a:r>
            <a:br>
              <a:rPr lang="en-US" sz="1400" dirty="0"/>
            </a:br>
            <a:r>
              <a:rPr lang="en-US" sz="1400" dirty="0"/>
              <a:t/>
            </a:r>
            <a:br>
              <a:rPr lang="en-US" sz="1400" dirty="0"/>
            </a:br>
            <a:endParaRPr lang="en-US" sz="1400" dirty="0"/>
          </a:p>
        </p:txBody>
      </p:sp>
      <p:pic>
        <p:nvPicPr>
          <p:cNvPr id="4" name="Content Placeholder 3"/>
          <p:cNvPicPr>
            <a:picLocks noGrp="1" noChangeAspect="1"/>
          </p:cNvPicPr>
          <p:nvPr>
            <p:ph idx="1"/>
          </p:nvPr>
        </p:nvPicPr>
        <p:blipFill>
          <a:blip r:embed="rId2" cstate="print"/>
          <a:stretch>
            <a:fillRect/>
          </a:stretch>
        </p:blipFill>
        <p:spPr>
          <a:xfrm>
            <a:off x="2849971" y="2839630"/>
            <a:ext cx="6664144" cy="379923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Μελάνι 2"/>
              <p14:cNvContentPartPr/>
              <p14:nvPr/>
            </p14:nvContentPartPr>
            <p14:xfrm>
              <a:off x="3537000" y="2940120"/>
              <a:ext cx="2190960" cy="1848240"/>
            </p14:xfrm>
          </p:contentPart>
        </mc:Choice>
        <mc:Fallback xmlns="">
          <p:pic>
            <p:nvPicPr>
              <p:cNvPr id="3" name="Μελάνι 2"/>
              <p:cNvPicPr/>
              <p:nvPr/>
            </p:nvPicPr>
            <p:blipFill>
              <a:blip r:embed="rId4" cstate="print"/>
              <a:stretch>
                <a:fillRect/>
              </a:stretch>
            </p:blipFill>
            <p:spPr>
              <a:xfrm>
                <a:off x="3527640" y="2930760"/>
                <a:ext cx="2209680" cy="1866960"/>
              </a:xfrm>
              <a:prstGeom prst="rect">
                <a:avLst/>
              </a:prstGeom>
            </p:spPr>
          </p:pic>
        </mc:Fallback>
      </mc:AlternateContent>
      <p:sp>
        <p:nvSpPr>
          <p:cNvPr id="5" name="Αστέρι 5 ακτινών 4"/>
          <p:cNvSpPr/>
          <p:nvPr/>
        </p:nvSpPr>
        <p:spPr>
          <a:xfrm>
            <a:off x="4264174" y="3559629"/>
            <a:ext cx="245537"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533</TotalTime>
  <Words>295</Words>
  <Application>Microsoft Office PowerPoint</Application>
  <PresentationFormat>Προσαρμογή</PresentationFormat>
  <Paragraphs>66</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Office Theme</vt:lpstr>
      <vt:lpstr>ΕΠΙΠΡΟΣΘΕΤΟ ΜΑΘΗΜΑ ΠΑΡΟΥΣΙΑΣΗΣ ΠΑΘΟΛΟΓΟΑΝΑΤΟΜΙΚΩΝ ΕΙΚΟΝΩΝ ΦΛΕΓΜΟΝΗΣ &amp; ΙΣΤΙΚΗΣ ΑΠΟΚΑΤΑΣΤΑΣΗΣ   Μαρία Δεστούνη,  Ανδρέας Χ. Λάζαρης </vt:lpstr>
      <vt:lpstr>Παρουσίαση του PowerPoint</vt:lpstr>
      <vt:lpstr>2 – Μακροσκοπική εικόνα καρδιάς.     Ινιδώδης φλεγμονή, ουραιμική περικαρδίτιδα.     Το περικάρδιο όφειλε να είναι λείο, με λαμπερή όψη· ωστόσο, σε αυτή την περίπτωση, η εξίδρωση πλούσιου σε ινωδογόνο, υγρού διαμέσου των αγγείων, λόγω αυξημένης αγγειακής διαπερατότητας, έχει οδηγήσει σε εναποθέσεις  ινικής στο περικάρδιο.      </vt:lpstr>
      <vt:lpstr>3 – Πνεύμονας.   Ινιδώδης και αιμορραγική φλεγμονή, πνευμονία με ινιδώδη πλευρίτιδα.  Μικρότατη μεγέθυνση.  Η εικόνα αυτή (σε πολύ μικρή μεγέθυνση) αντικατοπτρίζει την πύκνωση του πνευμονικού παρεγχύματος στο πλαίσιο λοβώδους πνευμονίας ( λοίμωξης πνεύμονα με οξεία φλεγμονή εντός των κυψελίδων).  Η υπεζωκοτική επιφάνεια  σημειώνεται για λόγους προσανατολισμού.  </vt:lpstr>
      <vt:lpstr>4 – Υπεζωκότας πνεύμονα.     Ινιδώδης και αιμορραγική φλεγμονή-  ινιδώδης πλευρίτιδα.  Μεγάλη μεγέθυνση.   Η εικόνα  αναδεικνύει το ινιδώδες εξίδρωμα που καλύπτει την υπεζωκοτική επιφάνεια.  Λίγα μακροφάγα είναι παρόντα.  Τα μακροφάγα είναι ικανά να ενδοκυτταρώσουν και να πέψουν την ινική (φαγοκυττάρωση)  οπότε λύεται η φλεγμονή   ή  δύναται να συμβεί οργάνωση του εξιδρώματος, η οποία  θα οδηγήσει σε ινώδη ουλή.        </vt:lpstr>
      <vt:lpstr>      5 -Πνεύμονας, ινιδώδης και αιμορραγική φλεγμονή, (κυψελιδική) πνευμονία.  Μεσαία μεγέθυνση.       Στο πνευμονικό παρέγχυμα, οι φυσιολογικά άδειοι κυψελιδικοί χώροι εδώ πληρούνται από λευκοκύτταρα και ροδόχροη ινική .         </vt:lpstr>
      <vt:lpstr>        6 - Πνεύμονας, ινιδώδης και αιμορραγική φλεγμονή-(κυψελιδική) πνευμονία. Μεγάλη μεγέθυνση.  Σε αυτήν τη μεγέθυνση, η φύση του φλεγμονώδους εξιδρώματος είναι περισσότερο ξεκάθαρη. Το εξίδρωμα περιλαμβάνει ερυθροκύτταρα(κύκλοι) τα οποία διέρχονται μέσα από πολύ διαπερατά και συμπεφορημένα τριχοειδή (βέλη), εναποθέσεις λεπτών σκελών ινικής (αστερίσκοι) προερχόμενης από το ινωδογόνο του πλάσματος, και λευκοκύτταρα που έχουν εξέλθει από τα αγγεία  μέσω διαπίδυσης.            </vt:lpstr>
      <vt:lpstr>    7. 'Ακρα χειρ, πυώδης φλεγμονή, σταφυλοκοκκικό απόστημα. Κλινική εικόνα.  Η φλεγμονή που περιλαμβάνει πυκνό διήθημα/εξίδρωμα από ουδετερόφιλα λέγεται διαπυητική ή πυώδης.  Τα αποστήματα είναι εντετοπισμένες συλλογές πύου, ήτοι ουδετεροφίλων, νεκρωτικών κυττάρων και οιδηματώδους υγρού σε μη προϋπάρχουσες κοιλότητες ιστών. Αντίθετα, τα εμπυήματα αφορούν προϋπάρχουσες κοιλότητες του οργανισμού. Οι συλλογές ουδετεροφίλων τείνουν να έχουν πρασινωπή-κίτρινη ή λευκοκίτρικνη χροιά, όπως φαίνεται στη διπλανή εικόνα.            </vt:lpstr>
      <vt:lpstr>    8 - Τραχεία, βρόγχοι και πνεύμονες,  πυώδης φλεγμονή, βρογχοπνευμονία και απόστημα.  Μακροσκοπική εικόνα, επιφάνεια διατομής.  Σημειώνεται η ωχρή, κιτρινωπή χροιά της περιοχής της πυώδους φλεγμονής.  Σε μία εστία (αστερίσκος), η φλεγμονή έχει οδηγήσει σε σχηματισμό αποστήματος.          </vt:lpstr>
      <vt:lpstr> 9 -  Πνεύμονας, πυώδης φλεγμονή, αποστηματοποίηση. Μικρότατη μεγέθυνση.    Στην παρακάτω τομή από πνεύμονα, τα ελλείματα ακανονίστου σχήματος τα οποία αφορίζονται από βασεόφιλο υλικό,  αντιστοιχούν σε αποστήματα. Φαίνονται να είναι άδεια, καθώς το υγρό, πυώδες υλικό τους έχει απομακρυνθεί κατά τη διαδικασία διατομής και επεξεργασίας του ιστού. Το λοιπό πνευμονικό παρέγχυμα φαίνεται πυκνωτικό.   .  </vt:lpstr>
      <vt:lpstr>10 - Πνεύμονας, πυώδης φλεγμονή, απόστημα. Μεγάλη μεγέθυνση.  Η παρακάτω εικόνα υψηλής μεγέθυνσης του τοιχώματος του αποστήματος καταδεικνύει το πυκνό ουδετεροφιλικό διήθημα (ζώνη βιώσιμων ουδετερόφιλων).   </vt:lpstr>
      <vt:lpstr>11 - Εγκέφαλος, πυώδης φλεγμονή. Μηνιγγίτιδα από τον αιμόφιλο της γρίππης.     Εστίες από λευκόφαιο, πυώδες εξίδρωμα είναι ορατές στην επιφάνεια του εγκεφάλου (οξεία μηνιγγίτιδα).  </vt:lpstr>
      <vt:lpstr>12 - Εγκέφαλος, πυώδης φλεγμονή, απόστημα.  Μακροσκοπική εικόνα, στεφανιαία επιφάνεια διατομής. Η καταστροφική φύση της οξείας φλεγμονώδους αντίδρασης των ιστών στην περίπτωση αποστήματος είναι εμφανής στην παρακάτω εικόνα.   </vt:lpstr>
      <vt:lpstr>13 - Λάρυγγας και τραχεία, ψευδομεμβρανώδης φλεγμονή, διφθερίτιδα. Μακροσκοπική εικόνα νεκροτομικού παρασκευάσματος, βλεννογονική επιφάνεια διατομής.  Η ψευδομεμβράνη σχηματίζεται από ινιδοπυώδες εξίδρωμα, συνδυαζόμενο με νέκρωση του βλεννογόνου. Παρουσιάζει σχετικά υπόσκληρη σύσταση και, σε αυτή την περίπτωση,  έφτασε να  προκαλέσει ασφυξία.   </vt:lpstr>
      <vt:lpstr>           14 -Κόλον, ψευδομεμβρανώδης φλεγμονή, κολίτιδα οφειλόμενη σε κλινδαμυκίνη. Μακροσκοπική εικόνα βλεννογόνου.  Παρατεταμένη θεραπεία με αντιβιοτικά μπορεί να  διαταράξει την ισορροπία της φυσιολογικής εντερικής χλωρίδας, επιτρέποντας την υπερανάπτυξη του Clostridium difficile. Το C. difficile προκαλεί τον σχηματισμό ψευδομεμβρανών, παρόμοιων με εκείνων του κορυνοβακτηριδίου της διφθερίτιδας στον λάρυγγα. Παρατηρήστε την ερυθρότητα (αγγειακή συμφόρηση, εν προκειμένω, λόγω φλεγμονής).       </vt:lpstr>
      <vt:lpstr>15 - Τράχηλος της μήτρας, χρόνια τραχηλίτιδα.    Η χρόνια φλεγμονή προσδίδει κυανή-βασίφιλη χροιά στο χόριο.  Μία κύστη έχει σχηματιστεί ως αποτέλεσμα  της απόφραξης ενός ενδοτραχηλικού αδένα.</vt:lpstr>
      <vt:lpstr>          16 - Τράχηλος μήτρας,  χρόνια τραχηλίτιδα.   Η διπλανή εικόνα του χρόνιου φλεγμονώδους διηθήματος  συμπεριλαμβάνει ένα λεμφοζίδιο, το οποίο είναι ενδεικτικό χρόνιας φλεγμονής.     </vt:lpstr>
      <vt:lpstr>17 - Τράχηλος μήτρας,  χρόνια τραχηλίτιδα.   Η παρακάτω εικόνα δείχνει το μονοπυρηνικό διήθημα, το οποίο είναι χαρακτηριστικό  χρόνιας φλεγμονής.  Ένα φλεγμονώδες διήθημα από μονοπύρηνα κύτταρα  τυπικά αποτελείται από λεμφοκύττρα, πλασματοκύτταρα και μακροφάγα.   </vt:lpstr>
      <vt:lpstr>18 -Χοληδόχος κύστη, χρόνια χολοκυστίτιδα και χολολιθίαση. Μακροσκοπική εικόνα,  διανοιγμένη χοληδόχος κύστη.    Σε αυτή την περίπτωση, η χολολιθίαση έχει οδηγήσει σε χρόνια φλεγμονή της χοληδόχου με επακόλουθη ίνωση του τοιχώματος, όπως διαφαίνεται από την πάχυνση και σκλήρυνση του τοιχώματός της .       </vt:lpstr>
      <vt:lpstr>19 - Ήπαρ, χρόνια φλεγμονή, μετανεκρωτική κίρρωση. Μακροσκοπική επιφάνεια διατομής.   Δευτεροπαθώς σε προηγηθέν επεισόδιο σοβαρής ηπατίτιδας,  έχει αναπτυχθεί ίνωση  στο κάτωθεν εικονιζόμενο ήπαρ, διαταράσσοντας και αλλοιώνοντας την αρχιτεκτονική του.   </vt:lpstr>
      <vt:lpstr>20 -  Σπλήνας, κοκκιωματώδης φλεγμονή, σαρκοείδωση.  Τα κοκκιώματα είναι διάσπαρτα  σε ολόκληρο το σπληνικό παρέγχυμα. Η σαρκοείδωση, μία νόσος αγνώστου αιτιολογίας, προκαλεί χαρακτηριστικά μη τυροειδοποιημένα κοκκιώματα σε πολλούς ιστούς και όργανα ( συμπεριλαμβανομένου του πνεύμονα, λεμφαδένων και του σπλήνα).</vt:lpstr>
      <vt:lpstr>          21-23.  Σαρκοείδωση λεμφαδένα. Τα πολλαπλά ροδόχροα οζίδια τα οποία διαταράσσουν διάχυτα τη φυσιολογική αρχιτεκτονική του λεμφαδένα, αντιστοιχούν σε κοκκιώματα. Τα κοκκιώματα αυτά είναι πυκνά διατασσόμενα, συχνά δε, συνενώνονται και αναμειγνύονται με τον λεμφικό ιστό που τα περιβάλλει. Διάσπαρτα πολυπύρηνα γιγαντοκύτταρα είναι εμφανή. Πρόκειται για μη τυροειδοποιημένα κοκκιώματα, αποτελούμενα από επιθηλιοειδή (ενεργοποιημένα) μακροφάγα. Ένα γιγαντοκύτταρο τύπου ξένου σώματος με διεσπαρμένους πυρήνες και ένα γιγαντοκύτταρο τύπου Langhans με περιφερικά διατασσόμενους πυρήνες,  είναι ορατά. Τα γιγαντοκύτταρα αυτά σχηματίζονται από συγχωνευμένα μακροφάγα.         </vt:lpstr>
      <vt:lpstr>         24 - Πνεύμονας, κοκκιωματώδης φλεγμονή, κεγχροειδής φυματίωση.  Η κεγχροειδής φυματίωση είναι μία διασπειρόμενη λoίμωξη από φυματίωση. Πολυάριθμα μικροσκοπικά λευκόφαια οζίδια (κοκκιώματα) είναι ορατά.                 </vt:lpstr>
      <vt:lpstr>25 - Σπλήνας, κοκκιωματώδης φλεγμονή, κεγχροειδής φυματίωση. Όπως και στην προηγούμενη εικόνα του πνεύμονα, ο παρακάτω σπλήνας περιέχει πολυάριθμες μικρές εστίες κοκκιωματώδους φλεγμονής. Σημειώνεται ότι  ο εδώ εικονιζόμενος σπλήνας έχει παρόμοια μακροσκοπική εμφάνιση με τον προηγούμενο σπλήνα που είχε προσβληθεί από σαρκοείδωση.  </vt:lpstr>
      <vt:lpstr>26 -27.  Ήπαρ, κεγχροειδής φυματίωση.   Δύο κοκκιώματα είναι εμφανή. Σημειώστε ότι έχουν εστιακά αντικαταστήσει τον φυσιολογικό ηπατικό ιστό. Το κοκκίωμα αποτελείται από επιθηλιοειδή μακροφάγα και πολυπύρηνα γιγαντοκύτταρα. Λεμφοκύτταρα είναι επίσης διάσπαρτα σε όλο το κοκκίωμα. Σημειώνεται ότι τα πρώιμα κοκκιώματα στην κεγχροειδή φυματίωση μπορεί να μην έχουν αναπτύξει ακόμα τυροειδή νέκρωση.         </vt:lpstr>
      <vt:lpstr>28 -Ήπαρ, κεγχροειδής φυματίωση με μία εστία τυροειδούς νέκρωσης. Μεγάλη μεγέθυνση.  Το κέντρο του κοκκιώματος είναι ροδόχροο με μη ορατή κυτταρική αρχιτεκτονική  - χαρακτηριστική εμφάνιση της τυροειδούς νέκρωσης. Παρόλο που η κοκκιωματώδης φλεγμονή έχει πολλές αιτίες, η συνοδός τυροειδής νέκρωση, σχεδόν πάντα ,υποδηλώνει λοιμώδες αίτιο.       </vt:lpstr>
      <vt:lpstr>29 - Αντιβράχιο, χειρουργική τομή σε διαδικασία επούλωσης.  Η εικόνα αυτή δείχνει την επούλωση κατά πρώτο σκοπό, η οποία συμβαίνει σε καθαρό, μη μολυσμένο τραύμα, με συμπλησίαση των χειλέων του δέρματος.           </vt:lpstr>
      <vt:lpstr>30 -32.  Δέρμα,  επούλωση χειρουργικής τομής.    Τα μεγάλα τριχοειδή, το χαλαρό υπόστρωμα και τα διάσπαρτα φλεγμονώδη κύτταρα αμέσως κάτω από την επαναεπιθηλιοποιούμενη περιοχή αντιπροσωπεύουν τον φλεγμονώδη κοκκιώδη ιστό. Η εικόνα με την ισχυρή μεγέθυνση αναδεικνύει την κλασική εμφάνιση του κοκκιώδους ιστού, δηλ. του νεοσχηματισθέντος ιστού επιδιόρθωσης, ο οποίος τελικά θα καταλήξει σε σχηματισμό κολλαγόνου και θα συσταλεί, ώστε να σχηματιστεί ινώδης ουλή. Παρατηρήστε τη χαλαρή, οιδηματώδη θεμέλια ουσία, τα εμφανή αγγεία και τους στρογγυλεμένους πυρήνες  ορισμένων  ινοβλαστών.             </vt:lpstr>
      <vt:lpstr>         33 - Δέρμα, επούλωση χειρουργικής τομής με κοκκίωμα τύπου ξένου σώματος.   Τα ράμματα είναι ξένα σώματα, και γι’ αυτό  δυνητικώς  εκλύουν κοκκιωματώδη φλεγμονώδη απόκριση  [αντιδραστικό (φαγο)κοκκίωμα]. Αρκετά πολυπύρηνα γιγαντοκύτταρα είναι ορατά. Το υλικό του ράμματος δεν απορροφά καλά τη χρώση και γι’ αυτό δεν είναι ορατό. Το κοκκίωμα αυτό, ως αντιδραστικό,  δεν  είναι τόσο σαφώς αφοριζόμενο  όσο τα άνοσα κοκκιώματα των  προηγούμενων εικόνων.              </vt:lpstr>
      <vt:lpstr>34 - Άκρα χειρ, επούλωση κατά δεύτερο σκοπό. Τα τραύματα με μεγάλο ιστικό έλλειμμα  επουλώνονται κατά δεύτερο σκοπό. Παρατηρήστε  την ερυθρή κοκκιώδη εμφάνιση του φλεγμονώδους κοκκιώδους ιστού. Το συνυπάρχον  λευκωπό-πρασινωπό-κιτρινωπό εξίδρωμα ουδετεροφίλων αντιπροσωπεύει  φλεγμονώδη απόκριση  στη βακτηριακή επιμόλυνση του τραύματος.   </vt:lpstr>
      <vt:lpstr>35 - Άκρα  χειρ με τραύμα επουλωθέν κατά  δεύτερο  σκοπό,  ίδια περίπτωση με την προηγούμενη εικόνα, οχτώ μήνες αργότερα. Καθώς ο κοκκιώδης ιστός ωριμάζει, οι μυοϊνοβλάστες συστέλλονται, ώστε να γίνει σύγκλειση του τραύματος. Κατόπιν, μετατρέπονται σε ώριμες ινοβλάστες, που παράγουν κολλαγόνο, σχηματίζοντας ινώδη ουλή. Η συστολή του τραύματος που έχει λάβει χώρα,  μπορεί να οδηγήσει σε μειωμένη κινητικότητα.     </vt:lpstr>
      <vt:lpstr> 36 -Καρδιά, ινιδώδης και πυώδης περικαρδίτιδα, με οργάνωση.  Στην παρακάτω περίπτωση, υπάρχει μεγάλη ποσότητα ινιδοπυώδους υλικού και κυτταρικών υπολειμμάτων υπό οργάνωση, με έναρξη σχηματισμού φλεγμονώδους κοκκιώδους ιστού. Εάν αυτή η διαδικασία είχε συνεχιστεί, ινώδης ουλοποίηση  θα είχε αναπτυχθεί τελικά γύρω από ολόκληρη την καρδιά.        </vt:lpstr>
      <vt:lpstr>           37-39.  Νήστιδα, περιτονίτιδα με οργάνωση. Ο ασθενής αναρρώνει από περιτονίτιδα, μία φλεγμονώδη διαδικασία που αφορά το κοιλιακό τοίχωμα και τον ορογόνο (περίτονο και περισπλάγχνιο πέταλο του περιτοναίου, αντίστοιχα). Η οξεία φλεγμονή με την αυξημένη αγγειακή διαπερατότητα οδήγησε σε εναπόθεση ινικής στον ορογόνο. Στις  αμέσως επόμενες μέρες, σχηματίστηκε φλεγμονώδης κοκκιώδης ιστός και τώρα αναπτύσσεται  ινιδώδες εξίδρωμα, το οποίο αποδομείται από μακροφάγα. Στην κάτω εικόνα, τα τυπικά χαρακτηριστικά του κοκκιώδους ιστού (χαλαρή, οιδηματώδης θεμέλια ουσία, φλεγμονώδη κύτταρα και νεοσχηματιζόμενα αγγεία με προβάλλοντα ενδοθήλια) είναι ορατά. Μακροφάγα διαφαίνονται μέσα στην εναπομείνασα ινική.              </vt:lpstr>
      <vt:lpstr> 40 - Διάφραγμα και ήπαρ, ινώδεις περιτοναϊκές συμφύσεις  επακόλουθες περιτονίτιδας. Σε αυτή την περίπτωση, ο φλεγμονώδης κοκκιώδης ιστός έχει ωριμάσει, μεταχωρώντας  σε ουλώδη, με σχηματισμό σφιχτών ινωδών ουλών. Κλινικά, οι ουλές είναι γνωστές ως συμφύσεις και μπορούν να προκαλέσουν παγίδευση του εντέρου ανάμεσά τους.      </vt:lpstr>
      <vt:lpstr>41 -Καρδιά, επούλωση μυοκαρδιακού εμφράκτου  με κοκκιώδη ιστό. Μακροσκοπική επιφάνεια διατομής.  Πηκτική νέκρωση φαίνεται κοντά στην ενδοκαρδιακή επιφάνεια. Η υπεραιμική φύση του ιστού που αφορίζει τη νεκρωτική εστία, οφείλεται στην αγγειογένεση  μέσα στον φλεγμονώδη κοκκιώδη ιστό, ο οποίος  σχηματίζεται γύρω από το νεκρωτικό έλλειμα του μυοκαρδίου.        </vt:lpstr>
      <vt:lpstr>42 - Καρδιά, επούλωση διατοιχωματικού μυοκαρδιακού εμφράκτου.  Μικρότατη μεγέθυνση.  Η περιοχή της πηκτικής νέκρωσης ταυτοποιείται από την τυπικά ομογενοποιημένη  ηωσινόφιλη  περιοχή  στο κέντρο (αστερίσκος),  η οποία περιβάλλεται από μωβ ζώνη,  που αντιπροσωπεύει τους πυρήνες  των φλεγμονωδών κυττάρων.  Ο περιβάλλων κοκκιώδης ιστός έχει γκριζωπή χροιά (βέλος). </vt:lpstr>
      <vt:lpstr>43 -Καρδιά, επούλωση διατοιχωματικού μυοκαρδιακού εμφράκτου. Μεσαία μεγέθυνση.   Σε αυτήν την περιοχή, ο φλεγμονώδης κοκκιώδης ιστός (δεξιά) αφορίζει την περιοχή της πηκτικής νέκρωσης (αριστερά) και σταδιακά την αντικαθιστά . Το οξύ φλεγμονώδες διήθημα δεν είναι πια παρόν στη συγκεκριμένη περιοχή.</vt:lpstr>
      <vt:lpstr> 44 - Καρδιά, έμφρακτο που έχει επουλωθεί.  Η ωχρής όψεως περιοχή στο τοίχωμα της αριστερής κοιλίας αντιπροσωπεύει μια ινώδη ουλή παλαιού εμφράγματος. Συγκρίνετε αυτή την εικόνα με αυτή της πηκτικής νέκρωσης στη δεξιά εικόνα,  επίσης ωχρή, αλλά με πιο σαφή όρια  και περιβάλλουσα ζώνη υπεραιμίας.   </vt:lpstr>
      <vt:lpstr>45 -Καρδιά, υπενδοκάρδιο μυοκαρδιακό έμφρακτο που έχει επουλωθεί.    Κατά μήκος της ενδοκαρδιακής επιφάνειας του μυοκαρδίου υπάρχει πυκνή κολλαγονώδης ουλή, οφειλόμενη σε προηγηθέν υπενδοκάρδιο έμφρακτο.  Μικρές εστίες ίνωσης είναι επίσης παρούσες κατά μήκος του υπολοίπου μυοκαρδίου.</vt:lpstr>
      <vt:lpstr> 46 -Καρδιά, υπενδοκάρδιο μυοκαρδιακό έμφρακτο που έχει επουλωθεί.  Η πυκνή κολλαγονώδης ουλή (δεξιά) περιλαμβάνει διάσπαρτες, ατρακτοειδούς σχήματος ινοβλάστες και άφθονο συμπαγές κολλαγόνο.   Στο λοιπό μυοκάρδιο (αριστερά), τα μυοκαρδιακά κύτταρα φαίνονται διογκωμένα ή ανώμαλα ως προς το μέγεθος και την κατανομή τους.        </vt:lpstr>
      <vt:lpstr>47 - Κοιλία, πτωχή επούλωση τραύματος- διαρραγέν, ανοιχτό τραύμα .  Κλινική εικόνα.    Διάσπαση των  αντικριστών επιφανειών του τραύματος (πιο συχνή σε κοιλιακό τραύμα) εξαιτίας ανεπαρκούς επούλωσης. Πολλοί παράγοντες όπως η λοίμωξη, η ανεπαρκής αιματική παροχή, ο διαβήτης, και η μηχανική καταπόνηση μπορούν να βλάψουν την επούλωση.   </vt:lpstr>
      <vt:lpstr>48 -Κεφαλή και τράχηλος, χηλοειδές.  Τα χηλοειδή, οζώδεις μάζες υπερπλαστικού ουλώδους ιστού, συμβαίνουν, όταν η διαδικασία επούλωσης καταστεί ανεξέλεγκτη. Είναι πιο συχνά σε άτομα Αφρικανικής καταγωγής.  Η χειρουργική εκτομή τους τυπικά οδηγεί σε επαναλαμβανόμενο σχηματισμό χηλοειδούς.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Νεφέλη</dc:creator>
  <cp:lastModifiedBy>Νεφέλη</cp:lastModifiedBy>
  <cp:revision>102</cp:revision>
  <dcterms:created xsi:type="dcterms:W3CDTF">2020-03-01T18:29:00Z</dcterms:created>
  <dcterms:modified xsi:type="dcterms:W3CDTF">2020-05-09T16:12:53Z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1033-11.2.0.8341</vt:lpwstr>
  </property>
</Properties>
</file>