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FDB80A-C873-8140-846E-47D9AA62B10C}" v="1" dt="2022-03-06T17:13:11.3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9"/>
  </p:normalViewPr>
  <p:slideViewPr>
    <p:cSldViewPr snapToGrid="0" snapToObjects="1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mitrios Spyropoulos" userId="f2f3c302-fc13-466a-9f47-f051aa9fd0d0" providerId="ADAL" clId="{DCFDB80A-C873-8140-846E-47D9AA62B10C}"/>
    <pc:docChg chg="modSld">
      <pc:chgData name="Dimitrios Spyropoulos" userId="f2f3c302-fc13-466a-9f47-f051aa9fd0d0" providerId="ADAL" clId="{DCFDB80A-C873-8140-846E-47D9AA62B10C}" dt="2022-03-06T17:13:20.837" v="9" actId="114"/>
      <pc:docMkLst>
        <pc:docMk/>
      </pc:docMkLst>
      <pc:sldChg chg="modSp mod">
        <pc:chgData name="Dimitrios Spyropoulos" userId="f2f3c302-fc13-466a-9f47-f051aa9fd0d0" providerId="ADAL" clId="{DCFDB80A-C873-8140-846E-47D9AA62B10C}" dt="2022-03-06T17:13:20.837" v="9" actId="114"/>
        <pc:sldMkLst>
          <pc:docMk/>
          <pc:sldMk cId="2537338131" sldId="257"/>
        </pc:sldMkLst>
        <pc:spChg chg="mod">
          <ac:chgData name="Dimitrios Spyropoulos" userId="f2f3c302-fc13-466a-9f47-f051aa9fd0d0" providerId="ADAL" clId="{DCFDB80A-C873-8140-846E-47D9AA62B10C}" dt="2022-03-06T17:13:20.837" v="9" actId="114"/>
          <ac:spMkLst>
            <pc:docMk/>
            <pc:sldMk cId="2537338131" sldId="257"/>
            <ac:spMk id="3" creationId="{B6CABD3E-DFE6-1E4D-845A-8E946C4964A8}"/>
          </ac:spMkLst>
        </pc:spChg>
      </pc:sldChg>
      <pc:sldChg chg="modSp mod">
        <pc:chgData name="Dimitrios Spyropoulos" userId="f2f3c302-fc13-466a-9f47-f051aa9fd0d0" providerId="ADAL" clId="{DCFDB80A-C873-8140-846E-47D9AA62B10C}" dt="2022-03-06T17:12:16.253" v="7" actId="20577"/>
        <pc:sldMkLst>
          <pc:docMk/>
          <pc:sldMk cId="1988681347" sldId="258"/>
        </pc:sldMkLst>
        <pc:spChg chg="mod">
          <ac:chgData name="Dimitrios Spyropoulos" userId="f2f3c302-fc13-466a-9f47-f051aa9fd0d0" providerId="ADAL" clId="{DCFDB80A-C873-8140-846E-47D9AA62B10C}" dt="2022-03-06T17:12:16.253" v="7" actId="20577"/>
          <ac:spMkLst>
            <pc:docMk/>
            <pc:sldMk cId="1988681347" sldId="258"/>
            <ac:spMk id="2" creationId="{F5124564-7368-F44E-8DBB-792FCF59F46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5373911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81491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3925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1596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728483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65350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2157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32288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34366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315476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66682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4D52EEB-9CD0-9644-9B53-369FF94BE6F4}" type="datetimeFigureOut">
              <a:rPr lang="el-GR" smtClean="0"/>
              <a:pPr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BF38989-5CCA-2A45-B05E-B5D316B8EF3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98083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medicine.medscape.com/article/2019731-overview" TargetMode="External"/><Relationship Id="rId7" Type="http://schemas.openxmlformats.org/officeDocument/2006/relationships/hyperlink" Target="https://www.ncbi.nlm.nih.gov/pmc/articles/PMC2684345/" TargetMode="External"/><Relationship Id="rId2" Type="http://schemas.openxmlformats.org/officeDocument/2006/relationships/hyperlink" Target="https://www.pathologyoutlines.com/topic/prostategranprostgenera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ciencedirect.com/science/article/abs/pii/009042959290214H" TargetMode="External"/><Relationship Id="rId5" Type="http://schemas.openxmlformats.org/officeDocument/2006/relationships/hyperlink" Target="https://pubmed.ncbi.nlm.nih.gov/27391977/" TargetMode="External"/><Relationship Id="rId4" Type="http://schemas.openxmlformats.org/officeDocument/2006/relationships/hyperlink" Target="https://www.ncbi.nlm.nih.gov/pmc/articles/PMC454862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D8B57586-0F0F-0149-A2E3-898743CD6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8590" y="988741"/>
            <a:ext cx="5888754" cy="4880518"/>
          </a:xfrm>
          <a:noFill/>
          <a:ln>
            <a:noFill/>
          </a:ln>
        </p:spPr>
        <p:txBody>
          <a:bodyPr wrap="square">
            <a:normAutofit/>
          </a:bodyPr>
          <a:lstStyle/>
          <a:p>
            <a:pPr algn="l"/>
            <a:r>
              <a:rPr lang="el-GR" sz="4800" dirty="0" err="1" smtClean="0">
                <a:solidFill>
                  <a:schemeClr val="tx1"/>
                </a:solidFill>
              </a:rPr>
              <a:t>ΚοκκιωματωδηΣ</a:t>
            </a:r>
            <a:r>
              <a:rPr lang="el-GR" sz="4800" dirty="0" smtClean="0">
                <a:solidFill>
                  <a:schemeClr val="tx1"/>
                </a:solidFill>
              </a:rPr>
              <a:t> </a:t>
            </a:r>
            <a:r>
              <a:rPr lang="el-GR" sz="4800" dirty="0" err="1">
                <a:solidFill>
                  <a:schemeClr val="tx1"/>
                </a:solidFill>
              </a:rPr>
              <a:t>προστατιτιδα</a:t>
            </a:r>
            <a:endParaRPr lang="el-GR" sz="4800" dirty="0">
              <a:solidFill>
                <a:schemeClr val="tx1"/>
              </a:solidFill>
            </a:endParaRPr>
          </a:p>
        </p:txBody>
      </p:sp>
      <p:sp>
        <p:nvSpPr>
          <p:cNvPr id="18" name="Rectangle 7">
            <a:extLst>
              <a:ext uri="{FF2B5EF4-FFF2-40B4-BE49-F238E27FC236}">
                <a16:creationId xmlns="" xmlns:a16="http://schemas.microsoft.com/office/drawing/2014/main" id="{6E5BD17F-C95C-40ED-8D04-03295D46FD2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="" xmlns:a16="http://schemas.microsoft.com/office/drawing/2014/main" id="{4203DEB5-0B19-4F8E-84E2-00F5861C96F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5A7D1084-9B1A-BF4F-802A-6F45CF0F7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7700" y="2007220"/>
            <a:ext cx="2357553" cy="2843560"/>
          </a:xfrm>
        </p:spPr>
        <p:txBody>
          <a:bodyPr anchor="ctr">
            <a:normAutofit/>
          </a:bodyPr>
          <a:lstStyle/>
          <a:p>
            <a:pPr algn="r"/>
            <a:r>
              <a:rPr lang="el-GR" smtClean="0">
                <a:solidFill>
                  <a:srgbClr val="FFFFFF"/>
                </a:solidFill>
              </a:rPr>
              <a:t>Παπά </a:t>
            </a:r>
            <a:r>
              <a:rPr lang="el-GR" dirty="0">
                <a:solidFill>
                  <a:srgbClr val="FFFFFF"/>
                </a:solidFill>
              </a:rPr>
              <a:t>Αλεξία</a:t>
            </a:r>
          </a:p>
          <a:p>
            <a:pPr algn="r"/>
            <a:r>
              <a:rPr lang="el-GR" dirty="0">
                <a:solidFill>
                  <a:srgbClr val="FFFFFF"/>
                </a:solidFill>
              </a:rPr>
              <a:t>Σπανού Αφροδίτη</a:t>
            </a:r>
          </a:p>
          <a:p>
            <a:pPr algn="r"/>
            <a:r>
              <a:rPr lang="el-GR" dirty="0">
                <a:solidFill>
                  <a:srgbClr val="FFFFFF"/>
                </a:solidFill>
              </a:rPr>
              <a:t>Σπυρόπουλος Δημήτρης</a:t>
            </a:r>
          </a:p>
          <a:p>
            <a:pPr algn="r"/>
            <a:r>
              <a:rPr lang="el-GR" dirty="0" err="1">
                <a:solidFill>
                  <a:srgbClr val="FFFFFF"/>
                </a:solidFill>
              </a:rPr>
              <a:t>Σταυροπούλου</a:t>
            </a:r>
            <a:r>
              <a:rPr lang="el-GR" dirty="0">
                <a:solidFill>
                  <a:srgbClr val="FFFFFF"/>
                </a:solidFill>
              </a:rPr>
              <a:t> </a:t>
            </a:r>
            <a:r>
              <a:rPr lang="el-GR" dirty="0" err="1">
                <a:solidFill>
                  <a:srgbClr val="FFFFFF"/>
                </a:solidFill>
              </a:rPr>
              <a:t>Βάσια</a:t>
            </a:r>
            <a:endParaRPr lang="el-GR" dirty="0">
              <a:solidFill>
                <a:srgbClr val="FFFFFF"/>
              </a:solidFill>
            </a:endParaRPr>
          </a:p>
          <a:p>
            <a:pPr algn="r"/>
            <a:r>
              <a:rPr lang="el-GR" dirty="0" err="1">
                <a:solidFill>
                  <a:srgbClr val="FFFFFF"/>
                </a:solidFill>
              </a:rPr>
              <a:t>Τσάλλος</a:t>
            </a:r>
            <a:r>
              <a:rPr lang="el-GR" dirty="0">
                <a:solidFill>
                  <a:srgbClr val="FFFFFF"/>
                </a:solidFill>
              </a:rPr>
              <a:t> Ιάσονας</a:t>
            </a:r>
          </a:p>
        </p:txBody>
      </p:sp>
    </p:spTree>
    <p:extLst>
      <p:ext uri="{BB962C8B-B14F-4D97-AF65-F5344CB8AC3E}">
        <p14:creationId xmlns="" xmlns:p14="http://schemas.microsoft.com/office/powerpoint/2010/main" val="3386565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AEFFFF2-9EB4-4B6C-B9F8-2BA3EF89A2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="" xmlns:a16="http://schemas.microsoft.com/office/drawing/2014/main" id="{0D65299F-028F-4AFC-B46A-8DB33E20FE4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BAC87F6E-526A-49B5-995D-42DB656594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C1B90B9-FA70-5D46-8427-AC5D7D712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l-GR" sz="3000" dirty="0" err="1">
                <a:solidFill>
                  <a:srgbClr val="FFFFFF"/>
                </a:solidFill>
              </a:rPr>
              <a:t>Ιστορικο</a:t>
            </a:r>
            <a:endParaRPr lang="el-GR" sz="3000" dirty="0">
              <a:solidFill>
                <a:srgbClr val="FFFF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6CABD3E-DFE6-1E4D-845A-8E946C49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dirty="0"/>
              <a:t>Πρόκειται για άνδρα 59 ετών, ο οποίος εμφάνισε καρκίνο της ουροδόχου κύστης και ο οποίος υποβλήθηκε σε ανοσοθεραπεία με </a:t>
            </a:r>
            <a:r>
              <a:rPr lang="en-US" dirty="0"/>
              <a:t>BCG</a:t>
            </a:r>
            <a:r>
              <a:rPr lang="el-GR" dirty="0"/>
              <a:t> (</a:t>
            </a:r>
            <a:r>
              <a:rPr lang="el-GR" dirty="0" err="1"/>
              <a:t>βάκιλλος</a:t>
            </a:r>
            <a:r>
              <a:rPr lang="el-GR" dirty="0"/>
              <a:t> </a:t>
            </a:r>
            <a:r>
              <a:rPr lang="en-US" dirty="0"/>
              <a:t>Calmette-</a:t>
            </a:r>
            <a:r>
              <a:rPr lang="en" dirty="0"/>
              <a:t>Guérin</a:t>
            </a:r>
            <a:r>
              <a:rPr lang="en-US" dirty="0"/>
              <a:t>). </a:t>
            </a:r>
            <a:r>
              <a:rPr lang="el-GR" dirty="0"/>
              <a:t>Ένα περίπου χρόνο μετά την θεραπεία, παρουσίασε τα ακόλουθα συμπτώματα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</a:pPr>
            <a:r>
              <a:rPr lang="el-GR" dirty="0"/>
              <a:t>Δυσουρία</a:t>
            </a:r>
            <a:r>
              <a:rPr lang="en-US" dirty="0"/>
              <a:t>, </a:t>
            </a:r>
            <a:r>
              <a:rPr lang="el-GR" dirty="0"/>
              <a:t>πυουρία</a:t>
            </a:r>
            <a:r>
              <a:rPr lang="en-US" dirty="0"/>
              <a:t>-</a:t>
            </a:r>
            <a:r>
              <a:rPr lang="el-GR" dirty="0" err="1"/>
              <a:t>πυοσπερμία</a:t>
            </a:r>
            <a:r>
              <a:rPr lang="el-GR" dirty="0"/>
              <a:t>, </a:t>
            </a:r>
            <a:r>
              <a:rPr lang="el-GR" dirty="0" err="1"/>
              <a:t>νυχτουρία</a:t>
            </a:r>
            <a:r>
              <a:rPr lang="en-US" dirty="0"/>
              <a:t>, </a:t>
            </a:r>
            <a:r>
              <a:rPr lang="el-GR" dirty="0" err="1"/>
              <a:t>συχνοουρ</a:t>
            </a:r>
            <a:r>
              <a:rPr lang="en-US" dirty="0"/>
              <a:t>ί</a:t>
            </a:r>
            <a:r>
              <a:rPr lang="el-GR" dirty="0"/>
              <a:t>α, </a:t>
            </a:r>
            <a:r>
              <a:rPr lang="el-GR" dirty="0" err="1"/>
              <a:t>έπειξη</a:t>
            </a:r>
            <a:r>
              <a:rPr lang="el-GR" dirty="0"/>
              <a:t> για ούρηση και πόνο κατά την ούρηση και την εκσπερμάτιση</a:t>
            </a:r>
          </a:p>
          <a:p>
            <a:pPr>
              <a:lnSpc>
                <a:spcPct val="90000"/>
              </a:lnSpc>
            </a:pPr>
            <a:r>
              <a:rPr lang="el-GR" dirty="0"/>
              <a:t>Πόνος στο περίνεο, στη ράχη και στην </a:t>
            </a:r>
            <a:r>
              <a:rPr lang="el-GR" dirty="0" err="1"/>
              <a:t>υπερηβική</a:t>
            </a:r>
            <a:r>
              <a:rPr lang="el-GR" dirty="0"/>
              <a:t> χώρα</a:t>
            </a:r>
          </a:p>
          <a:p>
            <a:pPr>
              <a:lnSpc>
                <a:spcPct val="90000"/>
              </a:lnSpc>
            </a:pPr>
            <a:r>
              <a:rPr lang="el-GR" dirty="0"/>
              <a:t>Ανώμαλα ευρήματα στην ψηφιακή </a:t>
            </a:r>
            <a:r>
              <a:rPr lang="el-GR" dirty="0" err="1"/>
              <a:t>κολονοσκόπηση</a:t>
            </a:r>
            <a:endParaRPr lang="el-GR" dirty="0"/>
          </a:p>
          <a:p>
            <a:pPr>
              <a:lnSpc>
                <a:spcPct val="90000"/>
              </a:lnSpc>
            </a:pPr>
            <a:r>
              <a:rPr lang="el-GR" dirty="0" smtClean="0"/>
              <a:t>Υψηλό </a:t>
            </a:r>
            <a:r>
              <a:rPr lang="en-US" dirty="0"/>
              <a:t>PSA</a:t>
            </a:r>
            <a:r>
              <a:rPr lang="el-GR" dirty="0"/>
              <a:t> (</a:t>
            </a:r>
            <a:r>
              <a:rPr lang="el-GR" dirty="0" smtClean="0"/>
              <a:t>αντιγόνο ειδικό </a:t>
            </a:r>
            <a:r>
              <a:rPr lang="el-GR" dirty="0"/>
              <a:t>του προστάτη)</a:t>
            </a:r>
          </a:p>
          <a:p>
            <a:pPr>
              <a:lnSpc>
                <a:spcPct val="90000"/>
              </a:lnSpc>
            </a:pPr>
            <a:endParaRPr lang="el-GR" dirty="0"/>
          </a:p>
          <a:p>
            <a:pPr>
              <a:lnSpc>
                <a:spcPct val="90000"/>
              </a:lnSpc>
            </a:pP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2537338131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2">
            <a:extLst>
              <a:ext uri="{FF2B5EF4-FFF2-40B4-BE49-F238E27FC236}">
                <a16:creationId xmlns="" xmlns:a16="http://schemas.microsoft.com/office/drawing/2014/main" id="{D2D2ED89-5AE9-4E9E-B74C-07803A862D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729948" y="0"/>
            <a:ext cx="673210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5124564-7368-F44E-8DBB-792FCF59F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066" y="964692"/>
            <a:ext cx="8669868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l-GR" dirty="0" err="1">
                <a:solidFill>
                  <a:srgbClr val="404040"/>
                </a:solidFill>
              </a:rPr>
              <a:t>Παθολογοανατομικα</a:t>
            </a:r>
            <a:r>
              <a:rPr lang="el-GR" dirty="0">
                <a:solidFill>
                  <a:srgbClr val="404040"/>
                </a:solidFill>
              </a:rPr>
              <a:t> </a:t>
            </a:r>
            <a:r>
              <a:rPr lang="el-GR" dirty="0" err="1">
                <a:solidFill>
                  <a:srgbClr val="404040"/>
                </a:solidFill>
              </a:rPr>
              <a:t>ευρηματα</a:t>
            </a:r>
            <a:endParaRPr lang="el-GR" dirty="0">
              <a:solidFill>
                <a:srgbClr val="40404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788EB70-379F-5E41-8867-E79BFDE0A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831" y="2638044"/>
            <a:ext cx="5714338" cy="3101983"/>
          </a:xfrm>
        </p:spPr>
        <p:txBody>
          <a:bodyPr>
            <a:normAutofit/>
          </a:bodyPr>
          <a:lstStyle/>
          <a:p>
            <a:r>
              <a:rPr lang="el-GR" sz="2400" dirty="0"/>
              <a:t>Τυροειδής νέκρωση </a:t>
            </a:r>
            <a:r>
              <a:rPr lang="en-US" sz="2400" dirty="0"/>
              <a:t>(</a:t>
            </a:r>
            <a:r>
              <a:rPr lang="el-GR" sz="2400" dirty="0" err="1"/>
              <a:t>τυροειδοποιημένα</a:t>
            </a:r>
            <a:r>
              <a:rPr lang="el-GR" sz="2400" dirty="0"/>
              <a:t> </a:t>
            </a:r>
            <a:r>
              <a:rPr lang="el-GR" sz="2400" dirty="0" smtClean="0"/>
              <a:t>οζίδια-κοκκιώματα)</a:t>
            </a:r>
            <a:endParaRPr lang="el-GR" sz="2400" dirty="0"/>
          </a:p>
          <a:p>
            <a:r>
              <a:rPr lang="el-GR" sz="2400" dirty="0"/>
              <a:t>Ύπαρξη κοκκιωμάτων</a:t>
            </a:r>
          </a:p>
          <a:p>
            <a:r>
              <a:rPr lang="el-GR" sz="2400" dirty="0"/>
              <a:t>Ύπαρξη </a:t>
            </a:r>
            <a:r>
              <a:rPr lang="el-GR" sz="2400" dirty="0" err="1"/>
              <a:t>επιθηλιοειδών</a:t>
            </a:r>
            <a:r>
              <a:rPr lang="el-GR" sz="2400" dirty="0"/>
              <a:t> </a:t>
            </a:r>
            <a:r>
              <a:rPr lang="el-GR" sz="2400" dirty="0" err="1"/>
              <a:t>ιστιοκυττάρων</a:t>
            </a:r>
            <a:endParaRPr lang="el-GR" sz="2400" dirty="0"/>
          </a:p>
          <a:p>
            <a:r>
              <a:rPr lang="el-GR" sz="2400" dirty="0"/>
              <a:t>Ύπαρξη </a:t>
            </a:r>
            <a:r>
              <a:rPr lang="el-GR" sz="2400" dirty="0" err="1"/>
              <a:t>γιγαντιοκυττάρων</a:t>
            </a:r>
            <a:r>
              <a:rPr lang="el-GR" sz="2400" dirty="0"/>
              <a:t> τύπου </a:t>
            </a:r>
            <a:r>
              <a:rPr lang="en-US" sz="2400" dirty="0" err="1"/>
              <a:t>Langhans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1988681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9A3764AE-D7B7-4CB5-A0E1-2885E4598A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2F9880A7-2C9B-114A-BDF0-7AC9031E5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63" y="2099144"/>
            <a:ext cx="3610691" cy="2673194"/>
          </a:xfr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ΔιαφοροδιαγνωσειΣ</a:t>
            </a:r>
            <a:endParaRPr lang="el-G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="" xmlns:a16="http://schemas.microsoft.com/office/drawing/2014/main" id="{329C095C-3AB6-49D8-9436-3672566FEE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DE51FA74-2EDA-4A42-884D-44864B573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4709" y="385590"/>
            <a:ext cx="6742322" cy="6290632"/>
          </a:xfrm>
        </p:spPr>
        <p:txBody>
          <a:bodyPr anchor="ctr">
            <a:norm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Για την εξακρίβωση της προέλευσης της </a:t>
            </a:r>
            <a:r>
              <a:rPr lang="el-GR" dirty="0" err="1">
                <a:solidFill>
                  <a:schemeClr val="tx1"/>
                </a:solidFill>
              </a:rPr>
              <a:t>προστατίτιδας</a:t>
            </a:r>
            <a:r>
              <a:rPr lang="el-GR" dirty="0">
                <a:solidFill>
                  <a:schemeClr val="tx1"/>
                </a:solidFill>
              </a:rPr>
              <a:t> χρησιμοποιείται χρώση </a:t>
            </a:r>
            <a:r>
              <a:rPr lang="en-US" dirty="0" err="1">
                <a:solidFill>
                  <a:schemeClr val="tx1"/>
                </a:solidFill>
              </a:rPr>
              <a:t>Ziehl-Neelsen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l-GR" dirty="0">
                <a:solidFill>
                  <a:schemeClr val="tx1"/>
                </a:solidFill>
              </a:rPr>
              <a:t>κυρίως)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και </a:t>
            </a:r>
            <a:r>
              <a:rPr lang="en-US" dirty="0" err="1">
                <a:solidFill>
                  <a:schemeClr val="tx1"/>
                </a:solidFill>
              </a:rPr>
              <a:t>Gomori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H </a:t>
            </a:r>
            <a:r>
              <a:rPr lang="el-GR" dirty="0">
                <a:solidFill>
                  <a:schemeClr val="tx1"/>
                </a:solidFill>
              </a:rPr>
              <a:t>προστατίτιδα </a:t>
            </a:r>
            <a:r>
              <a:rPr lang="el-GR" dirty="0" smtClean="0">
                <a:solidFill>
                  <a:schemeClr val="tx1"/>
                </a:solidFill>
              </a:rPr>
              <a:t>μετά από </a:t>
            </a:r>
            <a:r>
              <a:rPr lang="el-GR" dirty="0">
                <a:solidFill>
                  <a:schemeClr val="tx1"/>
                </a:solidFill>
              </a:rPr>
              <a:t>ανοσοθεραπεία με </a:t>
            </a:r>
            <a:r>
              <a:rPr lang="en-US" dirty="0">
                <a:solidFill>
                  <a:schemeClr val="tx1"/>
                </a:solidFill>
              </a:rPr>
              <a:t>BCG </a:t>
            </a:r>
            <a:r>
              <a:rPr lang="el-GR" dirty="0">
                <a:solidFill>
                  <a:schemeClr val="tx1"/>
                </a:solidFill>
              </a:rPr>
              <a:t>δεν μπορεί να διαχωριστεί από τον καρκίνο με υπερηχογράφημα. Γι’ αυτό, θεωρείται καλύτερο να γίνεται υπέρηχος πριν ξεκινήσει η θεραπεία για να είναι ευκολότερη η εξακρίβωση της </a:t>
            </a:r>
            <a:r>
              <a:rPr lang="el-GR" dirty="0" smtClean="0">
                <a:solidFill>
                  <a:schemeClr val="tx1"/>
                </a:solidFill>
              </a:rPr>
              <a:t>αιτίας, </a:t>
            </a:r>
            <a:r>
              <a:rPr lang="el-GR" dirty="0">
                <a:solidFill>
                  <a:schemeClr val="tx1"/>
                </a:solidFill>
              </a:rPr>
              <a:t>σε περίπτωση πρόκλησης προβλήματος από το φάρμακο.</a:t>
            </a:r>
          </a:p>
          <a:p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dirty="0" err="1">
                <a:solidFill>
                  <a:schemeClr val="tx1"/>
                </a:solidFill>
              </a:rPr>
              <a:t>διαφοροδιάγνωση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της συγκεκριμένης προστατίτιδας περιλαμβάνει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l-GR" dirty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Άλλη μικροβιακής αιτίας νόσο, </a:t>
            </a:r>
            <a:r>
              <a:rPr lang="el-GR" dirty="0">
                <a:solidFill>
                  <a:schemeClr val="tx1"/>
                </a:solidFill>
              </a:rPr>
              <a:t>πχ. </a:t>
            </a:r>
            <a:r>
              <a:rPr lang="el-GR" dirty="0" err="1" smtClean="0">
                <a:solidFill>
                  <a:schemeClr val="tx1"/>
                </a:solidFill>
              </a:rPr>
              <a:t>μυκητιασική</a:t>
            </a:r>
            <a:r>
              <a:rPr lang="el-GR" dirty="0" smtClean="0">
                <a:solidFill>
                  <a:schemeClr val="tx1"/>
                </a:solidFill>
              </a:rPr>
              <a:t> (ύπαρξη τυροειδούς/φυματιώδους νέκρωσης), ιογενή, παρασιτική</a:t>
            </a:r>
            <a:endParaRPr lang="el-GR" dirty="0">
              <a:solidFill>
                <a:schemeClr val="tx1"/>
              </a:solidFill>
            </a:endParaRP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την </a:t>
            </a:r>
            <a:r>
              <a:rPr lang="el-GR" dirty="0" err="1" smtClean="0">
                <a:solidFill>
                  <a:schemeClr val="tx1"/>
                </a:solidFill>
              </a:rPr>
              <a:t>ξανθοκοκκιωματώδη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προστατίτιδα </a:t>
            </a:r>
            <a:r>
              <a:rPr lang="el-GR" dirty="0" smtClean="0">
                <a:solidFill>
                  <a:schemeClr val="tx1"/>
                </a:solidFill>
              </a:rPr>
              <a:t>( με </a:t>
            </a:r>
            <a:r>
              <a:rPr lang="el-GR" dirty="0">
                <a:solidFill>
                  <a:schemeClr val="tx1"/>
                </a:solidFill>
              </a:rPr>
              <a:t>λιπώδη </a:t>
            </a:r>
            <a:r>
              <a:rPr lang="el-GR" dirty="0" err="1">
                <a:solidFill>
                  <a:schemeClr val="tx1"/>
                </a:solidFill>
              </a:rPr>
              <a:t>ιστιοκύτταρα</a:t>
            </a:r>
            <a:r>
              <a:rPr lang="el-GR" dirty="0">
                <a:solidFill>
                  <a:schemeClr val="tx1"/>
                </a:solidFill>
              </a:rPr>
              <a:t>-</a:t>
            </a:r>
            <a:r>
              <a:rPr lang="el-GR" dirty="0" err="1">
                <a:solidFill>
                  <a:schemeClr val="tx1"/>
                </a:solidFill>
              </a:rPr>
              <a:t>ξανθωματώδες</a:t>
            </a:r>
            <a:r>
              <a:rPr lang="el-GR" dirty="0">
                <a:solidFill>
                  <a:schemeClr val="tx1"/>
                </a:solidFill>
              </a:rPr>
              <a:t> στοιχείο)</a:t>
            </a:r>
          </a:p>
          <a:p>
            <a:pPr lvl="1"/>
            <a:r>
              <a:rPr lang="el-GR" dirty="0">
                <a:solidFill>
                  <a:schemeClr val="tx1"/>
                </a:solidFill>
              </a:rPr>
              <a:t>Μη </a:t>
            </a:r>
            <a:r>
              <a:rPr lang="el-GR" dirty="0" smtClean="0">
                <a:solidFill>
                  <a:schemeClr val="tx1"/>
                </a:solidFill>
              </a:rPr>
              <a:t> συγκεκριμένης </a:t>
            </a:r>
            <a:r>
              <a:rPr lang="el-GR" dirty="0">
                <a:solidFill>
                  <a:schemeClr val="tx1"/>
                </a:solidFill>
              </a:rPr>
              <a:t>αιτιολογίας </a:t>
            </a:r>
            <a:r>
              <a:rPr lang="el-GR" dirty="0" smtClean="0">
                <a:solidFill>
                  <a:schemeClr val="tx1"/>
                </a:solidFill>
              </a:rPr>
              <a:t> αλλοίωση (απουσία </a:t>
            </a:r>
            <a:r>
              <a:rPr lang="el-GR" dirty="0">
                <a:solidFill>
                  <a:schemeClr val="tx1"/>
                </a:solidFill>
              </a:rPr>
              <a:t>τυροειδούς </a:t>
            </a:r>
            <a:r>
              <a:rPr lang="el-GR" dirty="0" smtClean="0">
                <a:solidFill>
                  <a:schemeClr val="tx1"/>
                </a:solidFill>
              </a:rPr>
              <a:t>νέκρωσης, απόντα τα </a:t>
            </a:r>
            <a:r>
              <a:rPr lang="el-GR" dirty="0">
                <a:solidFill>
                  <a:schemeClr val="tx1"/>
                </a:solidFill>
              </a:rPr>
              <a:t>κοκκιώματα και τα περιγράμματά τους)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τη </a:t>
            </a:r>
            <a:r>
              <a:rPr lang="el-GR" dirty="0" err="1" smtClean="0">
                <a:solidFill>
                  <a:schemeClr val="tx1"/>
                </a:solidFill>
              </a:rPr>
              <a:t>μαλακοπλακία</a:t>
            </a:r>
            <a:r>
              <a:rPr lang="el-GR" dirty="0" smtClean="0">
                <a:solidFill>
                  <a:schemeClr val="tx1"/>
                </a:solidFill>
              </a:rPr>
              <a:t> ( με τα χαρακτηριστικά σωμάτια </a:t>
            </a:r>
            <a:r>
              <a:rPr lang="en-US" dirty="0">
                <a:solidFill>
                  <a:schemeClr val="tx1"/>
                </a:solidFill>
              </a:rPr>
              <a:t>Michaelis-Gutmann)</a:t>
            </a:r>
          </a:p>
          <a:p>
            <a:pPr lvl="1"/>
            <a:r>
              <a:rPr lang="el-GR" dirty="0" smtClean="0">
                <a:solidFill>
                  <a:schemeClr val="tx1"/>
                </a:solidFill>
              </a:rPr>
              <a:t>τη  </a:t>
            </a:r>
            <a:r>
              <a:rPr lang="el-GR" dirty="0" err="1" smtClean="0">
                <a:solidFill>
                  <a:schemeClr val="tx1"/>
                </a:solidFill>
              </a:rPr>
              <a:t>σαρκοείδωση</a:t>
            </a:r>
            <a:r>
              <a:rPr lang="el-GR" dirty="0" smtClean="0">
                <a:solidFill>
                  <a:schemeClr val="tx1"/>
                </a:solidFill>
              </a:rPr>
              <a:t> (απουσία </a:t>
            </a:r>
            <a:r>
              <a:rPr lang="el-GR" dirty="0">
                <a:solidFill>
                  <a:schemeClr val="tx1"/>
                </a:solidFill>
              </a:rPr>
              <a:t>τυροειδούς </a:t>
            </a:r>
            <a:r>
              <a:rPr lang="el-GR" dirty="0" smtClean="0">
                <a:solidFill>
                  <a:schemeClr val="tx1"/>
                </a:solidFill>
              </a:rPr>
              <a:t>νέκρωσης σε αυτήν)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1098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C33976D1-3430-450C-A978-87A9A6E8E7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7D6AAC78-7D86-415A-ADC1-2B4748079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2A658D9-F185-44F1-BA33-D50320D1D07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FC041532-B6ED-4095-82FF-B39EA295A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l-GR" dirty="0" err="1"/>
              <a:t>βιβλιογραφια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358B43E6-E96E-447A-A3D7-34CB17567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 fontScale="6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Yang, X. J., (2022), Prostate gland &amp; seminal vesicles/Inflammation/Granulomatous lesions, </a:t>
            </a:r>
            <a:r>
              <a:rPr lang="en-US" i="1" dirty="0">
                <a:latin typeface="+mj-lt"/>
              </a:rPr>
              <a:t>Pathology Outlines</a:t>
            </a:r>
            <a:r>
              <a:rPr lang="en-US" dirty="0">
                <a:latin typeface="+mj-lt"/>
              </a:rPr>
              <a:t>, </a:t>
            </a:r>
            <a:r>
              <a:rPr lang="el-GR" dirty="0">
                <a:latin typeface="+mj-lt"/>
              </a:rPr>
              <a:t>Διαθέσιμο</a:t>
            </a:r>
            <a:r>
              <a:rPr lang="en-US" dirty="0">
                <a:latin typeface="+mj-lt"/>
              </a:rPr>
              <a:t>: </a:t>
            </a:r>
            <a:r>
              <a:rPr lang="en-US" dirty="0">
                <a:solidFill>
                  <a:srgbClr val="00B0F0"/>
                </a:solidFill>
                <a:latin typeface="+mj-lt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Pathology Outlines - Granulomatous lesions</a:t>
            </a:r>
            <a:endParaRPr lang="en-US" dirty="0">
              <a:solidFill>
                <a:srgbClr val="00B0F0"/>
              </a:solidFill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Goh, R. C.-H., (2017),  Pathology of granulomatous prostatitis, </a:t>
            </a:r>
            <a:r>
              <a:rPr lang="en-US" i="1" dirty="0">
                <a:latin typeface="+mj-lt"/>
              </a:rPr>
              <a:t>Medscape</a:t>
            </a:r>
            <a:r>
              <a:rPr lang="el-GR" i="1" dirty="0">
                <a:latin typeface="+mj-lt"/>
              </a:rPr>
              <a:t>, </a:t>
            </a:r>
            <a:r>
              <a:rPr lang="el-GR" dirty="0">
                <a:latin typeface="+mj-lt"/>
              </a:rPr>
              <a:t>Διαθέσιμο</a:t>
            </a:r>
            <a:r>
              <a:rPr lang="en-US" dirty="0">
                <a:latin typeface="+mj-lt"/>
              </a:rPr>
              <a:t>: </a:t>
            </a:r>
            <a:r>
              <a:rPr lang="en-US" dirty="0">
                <a:solidFill>
                  <a:srgbClr val="00B0F0"/>
                </a:solidFill>
                <a:latin typeface="+mj-lt"/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Pathology of Granulomatous Prostatitis: Overview, Etiology, Epidemiology (medscape.com)</a:t>
            </a:r>
            <a:endParaRPr lang="en-US" i="1" dirty="0">
              <a:solidFill>
                <a:srgbClr val="00B0F0"/>
              </a:solidFill>
              <a:latin typeface="+mj-lt"/>
            </a:endParaRPr>
          </a:p>
          <a:p>
            <a:r>
              <a:rPr lang="en-US" dirty="0" err="1">
                <a:latin typeface="+mj-lt"/>
              </a:rPr>
              <a:t>Okçelik</a:t>
            </a:r>
            <a:r>
              <a:rPr lang="en-US" dirty="0">
                <a:latin typeface="+mj-lt"/>
              </a:rPr>
              <a:t>, S., </a:t>
            </a:r>
            <a:r>
              <a:rPr lang="en-US" dirty="0" err="1">
                <a:latin typeface="+mj-lt"/>
              </a:rPr>
              <a:t>Soydan</a:t>
            </a:r>
            <a:r>
              <a:rPr lang="en-US" dirty="0">
                <a:latin typeface="+mj-lt"/>
              </a:rPr>
              <a:t>, H., </a:t>
            </a:r>
            <a:r>
              <a:rPr lang="en-US" dirty="0" err="1">
                <a:latin typeface="+mj-lt"/>
              </a:rPr>
              <a:t>Yılmaz</a:t>
            </a:r>
            <a:r>
              <a:rPr lang="en-US" dirty="0">
                <a:latin typeface="+mj-lt"/>
              </a:rPr>
              <a:t>, İ.,  </a:t>
            </a:r>
            <a:r>
              <a:rPr lang="en-US" dirty="0" err="1">
                <a:latin typeface="+mj-lt"/>
              </a:rPr>
              <a:t>Yılmaz</a:t>
            </a:r>
            <a:r>
              <a:rPr lang="en-US" dirty="0">
                <a:latin typeface="+mj-lt"/>
              </a:rPr>
              <a:t>, Ö.,  </a:t>
            </a:r>
            <a:r>
              <a:rPr lang="en-US" dirty="0" err="1">
                <a:latin typeface="+mj-lt"/>
              </a:rPr>
              <a:t>Ateş</a:t>
            </a:r>
            <a:r>
              <a:rPr lang="en-US" dirty="0">
                <a:latin typeface="+mj-lt"/>
              </a:rPr>
              <a:t>, F., &amp; </a:t>
            </a:r>
            <a:r>
              <a:rPr lang="en-US" dirty="0" err="1">
                <a:latin typeface="+mj-lt"/>
              </a:rPr>
              <a:t>Karademir</a:t>
            </a:r>
            <a:r>
              <a:rPr lang="en-US" dirty="0">
                <a:latin typeface="+mj-lt"/>
              </a:rPr>
              <a:t>, K., (2013), </a:t>
            </a:r>
            <a:r>
              <a:rPr lang="en-US" b="0" i="0" dirty="0">
                <a:solidFill>
                  <a:srgbClr val="000000"/>
                </a:solidFill>
                <a:effectLst/>
                <a:latin typeface="+mj-lt"/>
              </a:rPr>
              <a:t>Granulomatous prostatitis diagnosed during intravesical BCG treatment, </a:t>
            </a:r>
            <a:r>
              <a:rPr lang="en-US" b="0" i="1" dirty="0">
                <a:solidFill>
                  <a:srgbClr val="000000"/>
                </a:solidFill>
                <a:effectLst/>
                <a:latin typeface="+mj-lt"/>
              </a:rPr>
              <a:t>Turkish Journal of Urology, </a:t>
            </a:r>
            <a:r>
              <a:rPr lang="el-GR" b="0" dirty="0">
                <a:solidFill>
                  <a:srgbClr val="000000"/>
                </a:solidFill>
                <a:effectLst/>
                <a:latin typeface="+mj-lt"/>
              </a:rPr>
              <a:t>Διαθέσιμο</a:t>
            </a:r>
            <a:r>
              <a:rPr lang="en-US" b="0" dirty="0">
                <a:solidFill>
                  <a:srgbClr val="000000"/>
                </a:solidFill>
                <a:effectLst/>
                <a:latin typeface="+mj-lt"/>
              </a:rPr>
              <a:t>: </a:t>
            </a:r>
            <a:r>
              <a:rPr lang="en-US" dirty="0">
                <a:solidFill>
                  <a:srgbClr val="00B0F0"/>
                </a:solidFill>
                <a:latin typeface="+mj-lt"/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Granulomatous prostatitis diagnosed during intravesical BCG treatment (nih.gov)</a:t>
            </a:r>
            <a:endParaRPr lang="en-US" b="0" i="1" dirty="0">
              <a:solidFill>
                <a:srgbClr val="00B0F0"/>
              </a:solidFill>
              <a:effectLst/>
              <a:latin typeface="+mj-lt"/>
            </a:endParaRPr>
          </a:p>
          <a:p>
            <a:r>
              <a:rPr lang="en-US" dirty="0" err="1">
                <a:latin typeface="+mj-lt"/>
              </a:rPr>
              <a:t>Castillo,O</a:t>
            </a:r>
            <a:r>
              <a:rPr lang="en-US" dirty="0">
                <a:latin typeface="+mj-lt"/>
              </a:rPr>
              <a:t>.,  </a:t>
            </a:r>
            <a:r>
              <a:rPr lang="en-US" dirty="0" err="1">
                <a:latin typeface="+mj-lt"/>
              </a:rPr>
              <a:t>Villasenín</a:t>
            </a:r>
            <a:r>
              <a:rPr lang="en-US" dirty="0">
                <a:latin typeface="+mj-lt"/>
              </a:rPr>
              <a:t>-Parrado, L., </a:t>
            </a:r>
            <a:r>
              <a:rPr lang="en-US" dirty="0" err="1">
                <a:latin typeface="+mj-lt"/>
              </a:rPr>
              <a:t>Borgna</a:t>
            </a:r>
            <a:r>
              <a:rPr lang="en-US" dirty="0">
                <a:latin typeface="+mj-lt"/>
              </a:rPr>
              <a:t>, V., Gallegos, I., &amp; Martínez V.,</a:t>
            </a:r>
            <a:r>
              <a:rPr lang="en-US" b="0" i="0" dirty="0">
                <a:solidFill>
                  <a:srgbClr val="666666"/>
                </a:solidFill>
                <a:effectLst/>
                <a:latin typeface="+mj-lt"/>
              </a:rPr>
              <a:t> </a:t>
            </a:r>
            <a:r>
              <a:rPr lang="en-US" dirty="0">
                <a:latin typeface="+mj-lt"/>
              </a:rPr>
              <a:t>(2016), </a:t>
            </a:r>
            <a:r>
              <a:rPr lang="en-US" b="0" i="0" dirty="0">
                <a:solidFill>
                  <a:srgbClr val="333333"/>
                </a:solidFill>
                <a:effectLst/>
                <a:latin typeface="+mj-lt"/>
              </a:rPr>
              <a:t>Late-onset granulomatous prostatitis following intravesical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+mj-lt"/>
              </a:rPr>
              <a:t>bacille</a:t>
            </a:r>
            <a:r>
              <a:rPr lang="en-US" b="0" i="0" dirty="0">
                <a:solidFill>
                  <a:srgbClr val="333333"/>
                </a:solidFill>
                <a:effectLst/>
                <a:latin typeface="+mj-lt"/>
              </a:rPr>
              <a:t> Calmette-Guerin therapy: case report, </a:t>
            </a:r>
            <a:r>
              <a:rPr lang="en-US" b="0" i="1" dirty="0" err="1">
                <a:solidFill>
                  <a:srgbClr val="333333"/>
                </a:solidFill>
                <a:effectLst/>
                <a:latin typeface="+mj-lt"/>
              </a:rPr>
              <a:t>Medwave</a:t>
            </a:r>
            <a:r>
              <a:rPr lang="en-US" b="0" i="1" dirty="0">
                <a:solidFill>
                  <a:srgbClr val="333333"/>
                </a:solidFill>
                <a:effectLst/>
                <a:latin typeface="+mj-lt"/>
              </a:rPr>
              <a:t>, </a:t>
            </a:r>
            <a:r>
              <a:rPr lang="el-GR" b="0" dirty="0">
                <a:solidFill>
                  <a:srgbClr val="333333"/>
                </a:solidFill>
                <a:effectLst/>
                <a:latin typeface="+mj-lt"/>
              </a:rPr>
              <a:t>Δ</a:t>
            </a:r>
            <a:r>
              <a:rPr lang="el-GR" dirty="0">
                <a:solidFill>
                  <a:srgbClr val="333333"/>
                </a:solidFill>
                <a:latin typeface="+mj-lt"/>
              </a:rPr>
              <a:t>ι</a:t>
            </a:r>
            <a:r>
              <a:rPr lang="el-GR" b="0" dirty="0">
                <a:solidFill>
                  <a:srgbClr val="333333"/>
                </a:solidFill>
                <a:effectLst/>
                <a:latin typeface="+mj-lt"/>
              </a:rPr>
              <a:t>αθέσιμο</a:t>
            </a:r>
            <a:r>
              <a:rPr lang="en-US" b="0" i="1" dirty="0">
                <a:solidFill>
                  <a:srgbClr val="333333"/>
                </a:solidFill>
                <a:effectLst/>
                <a:latin typeface="+mj-lt"/>
              </a:rPr>
              <a:t>: </a:t>
            </a:r>
            <a:r>
              <a:rPr lang="en-US" dirty="0">
                <a:solidFill>
                  <a:srgbClr val="00B0F0"/>
                </a:solidFill>
                <a:latin typeface="+mj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Late-onset granulomatous prostatitis following intravesical </a:t>
            </a:r>
            <a:r>
              <a:rPr lang="en-US" dirty="0" err="1">
                <a:solidFill>
                  <a:srgbClr val="00B0F0"/>
                </a:solidFill>
                <a:latin typeface="+mj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bacille</a:t>
            </a:r>
            <a:r>
              <a:rPr lang="en-US" dirty="0">
                <a:solidFill>
                  <a:srgbClr val="00B0F0"/>
                </a:solidFill>
                <a:latin typeface="+mj-lt"/>
                <a:hlinkClick r:id="rId5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 Calmette-Guerin therapy: case report - PubMed (nih.gov)</a:t>
            </a:r>
            <a:endParaRPr lang="en-US" dirty="0">
              <a:solidFill>
                <a:srgbClr val="00B0F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Miyashita, H.,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Troncoso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P. &amp;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Babaian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R. J., (1992), BCG-induced granulomatous prostatitis: a comparative ultrasound and pathologic study, </a:t>
            </a:r>
            <a:r>
              <a:rPr lang="en-US" i="1" dirty="0" err="1">
                <a:solidFill>
                  <a:srgbClr val="000000"/>
                </a:solidFill>
                <a:latin typeface="+mj-lt"/>
              </a:rPr>
              <a:t>Elselvier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</a:t>
            </a:r>
            <a:r>
              <a:rPr lang="el-GR" dirty="0">
                <a:solidFill>
                  <a:srgbClr val="000000"/>
                </a:solidFill>
                <a:latin typeface="+mj-lt"/>
              </a:rPr>
              <a:t>Διαθέσιμο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: </a:t>
            </a:r>
            <a:r>
              <a:rPr lang="en-US" dirty="0">
                <a:solidFill>
                  <a:srgbClr val="00B0F0"/>
                </a:solidFill>
                <a:latin typeface="+mj-lt"/>
                <a:hlinkClick r:id="rId6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BCG-induced granulomatous prostatitis: a comparative ultrasound and pathologic study - ScienceDirect</a:t>
            </a:r>
            <a:endParaRPr lang="en-US" b="0" dirty="0">
              <a:solidFill>
                <a:srgbClr val="00B0F0"/>
              </a:solidFill>
              <a:effectLst/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Gupta, N., Mandal, A. K. &amp; Singh, S. K., (2008), Tuberculosis of the prostate and </a:t>
            </a:r>
            <a:r>
              <a:rPr lang="en-US" dirty="0" err="1">
                <a:solidFill>
                  <a:srgbClr val="000000"/>
                </a:solidFill>
                <a:latin typeface="+mj-lt"/>
              </a:rPr>
              <a:t>urethra:A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review, </a:t>
            </a:r>
            <a:r>
              <a:rPr lang="en-US" i="1" dirty="0">
                <a:solidFill>
                  <a:srgbClr val="000000"/>
                </a:solidFill>
                <a:latin typeface="+mj-lt"/>
              </a:rPr>
              <a:t>Indian Journal of Urology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, </a:t>
            </a:r>
            <a:r>
              <a:rPr lang="el-GR" dirty="0">
                <a:solidFill>
                  <a:srgbClr val="000000"/>
                </a:solidFill>
                <a:latin typeface="+mj-lt"/>
              </a:rPr>
              <a:t>Διαθέσιμο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: </a:t>
            </a:r>
            <a:r>
              <a:rPr lang="en-US" dirty="0">
                <a:solidFill>
                  <a:srgbClr val="00B0F0"/>
                </a:solidFill>
                <a:latin typeface="+mj-lt"/>
                <a:hlinkClick r:id="rId7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Tuberculosis of the prostate and urethra: A review (nih.gov)</a:t>
            </a:r>
            <a:endParaRPr lang="el-GR" dirty="0">
              <a:solidFill>
                <a:srgbClr val="00B0F0"/>
              </a:solidFill>
              <a:latin typeface="+mj-lt"/>
            </a:endParaRPr>
          </a:p>
          <a:p>
            <a:r>
              <a:rPr lang="en-US" dirty="0">
                <a:solidFill>
                  <a:srgbClr val="000000"/>
                </a:solidFill>
                <a:latin typeface="+mj-lt"/>
              </a:rPr>
              <a:t>Murtagh, J. (2007), </a:t>
            </a:r>
            <a:r>
              <a:rPr lang="en-US" i="1" dirty="0">
                <a:solidFill>
                  <a:srgbClr val="000000"/>
                </a:solidFill>
                <a:latin typeface="+mj-lt"/>
              </a:rPr>
              <a:t>Murtagh’s general practice 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(4</a:t>
            </a:r>
            <a:r>
              <a:rPr lang="en-US" baseline="30000" dirty="0">
                <a:solidFill>
                  <a:srgbClr val="000000"/>
                </a:solidFill>
                <a:latin typeface="+mj-lt"/>
              </a:rPr>
              <a:t>th</a:t>
            </a:r>
            <a:r>
              <a:rPr lang="en-US" dirty="0">
                <a:solidFill>
                  <a:srgbClr val="000000"/>
                </a:solidFill>
                <a:latin typeface="+mj-lt"/>
              </a:rPr>
              <a:t> ed.), New York: McGraw-Hill</a:t>
            </a:r>
            <a:endParaRPr lang="en-US" b="0" dirty="0">
              <a:solidFill>
                <a:srgbClr val="000000"/>
              </a:solidFill>
              <a:effectLst/>
              <a:latin typeface="+mj-l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8116389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4167985-D6E9-40FF-97C0-4B6D373E85C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="" xmlns:a16="http://schemas.microsoft.com/office/drawing/2014/main" id="{68801362-349C-44BE-BEF6-8E926E1D38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24E8016-21C6-4835-8215-637A7F4A7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Ευχαριστουμε </a:t>
            </a:r>
            <a:b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</a:br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για την </a:t>
            </a:r>
            <a:b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</a:br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προσοχη σασ!</a:t>
            </a:r>
          </a:p>
        </p:txBody>
      </p:sp>
    </p:spTree>
    <p:extLst>
      <p:ext uri="{BB962C8B-B14F-4D97-AF65-F5344CB8AC3E}">
        <p14:creationId xmlns="" xmlns:p14="http://schemas.microsoft.com/office/powerpoint/2010/main" val="2118096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Δέμα">
  <a:themeElements>
    <a:clrScheme name="Δέμα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Δέμα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Δέμα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</TotalTime>
  <Words>314</Words>
  <Application>Microsoft Office PowerPoint</Application>
  <PresentationFormat>Προσαρμογή</PresentationFormat>
  <Paragraphs>35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Δέμα</vt:lpstr>
      <vt:lpstr>ΚοκκιωματωδηΣ προστατιτιδα</vt:lpstr>
      <vt:lpstr>Ιστορικο</vt:lpstr>
      <vt:lpstr>Παθολογοανατομικα ευρηματα</vt:lpstr>
      <vt:lpstr>ΔιαφοροδιαγνωσειΣ</vt:lpstr>
      <vt:lpstr>βιβλιογραφια</vt:lpstr>
      <vt:lpstr>Ευχαριστουμε  για την  προσοχη σασ!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Κοκκιωματώδης προστατίτιδα</dc:title>
  <dc:creator>Dimitrios Spyropoulos</dc:creator>
  <cp:lastModifiedBy>User</cp:lastModifiedBy>
  <cp:revision>7</cp:revision>
  <dcterms:created xsi:type="dcterms:W3CDTF">2022-03-06T16:04:56Z</dcterms:created>
  <dcterms:modified xsi:type="dcterms:W3CDTF">2022-03-15T17:25:23Z</dcterms:modified>
</cp:coreProperties>
</file>