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4C06-D17B-4315-B954-D2AC8C07B563}" type="datetimeFigureOut">
              <a:rPr lang="el-GR" smtClean="0"/>
              <a:pPr/>
              <a:t>12/3/2022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3C2E-71C5-4C58-94A6-BEB3012624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4C06-D17B-4315-B954-D2AC8C07B563}" type="datetimeFigureOut">
              <a:rPr lang="el-GR" smtClean="0"/>
              <a:pPr/>
              <a:t>12/3/2022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3C2E-71C5-4C58-94A6-BEB3012624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4C06-D17B-4315-B954-D2AC8C07B563}" type="datetimeFigureOut">
              <a:rPr lang="el-GR" smtClean="0"/>
              <a:pPr/>
              <a:t>12/3/2022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3C2E-71C5-4C58-94A6-BEB3012624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4C06-D17B-4315-B954-D2AC8C07B563}" type="datetimeFigureOut">
              <a:rPr lang="el-GR" smtClean="0"/>
              <a:pPr/>
              <a:t>12/3/2022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3C2E-71C5-4C58-94A6-BEB3012624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4C06-D17B-4315-B954-D2AC8C07B563}" type="datetimeFigureOut">
              <a:rPr lang="el-GR" smtClean="0"/>
              <a:pPr/>
              <a:t>12/3/2022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3C2E-71C5-4C58-94A6-BEB3012624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4C06-D17B-4315-B954-D2AC8C07B563}" type="datetimeFigureOut">
              <a:rPr lang="el-GR" smtClean="0"/>
              <a:pPr/>
              <a:t>12/3/2022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3C2E-71C5-4C58-94A6-BEB3012624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4C06-D17B-4315-B954-D2AC8C07B563}" type="datetimeFigureOut">
              <a:rPr lang="el-GR" smtClean="0"/>
              <a:pPr/>
              <a:t>12/3/2022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3C2E-71C5-4C58-94A6-BEB3012624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4C06-D17B-4315-B954-D2AC8C07B563}" type="datetimeFigureOut">
              <a:rPr lang="el-GR" smtClean="0"/>
              <a:pPr/>
              <a:t>12/3/2022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3C2E-71C5-4C58-94A6-BEB3012624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4C06-D17B-4315-B954-D2AC8C07B563}" type="datetimeFigureOut">
              <a:rPr lang="el-GR" smtClean="0"/>
              <a:pPr/>
              <a:t>12/3/2022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3C2E-71C5-4C58-94A6-BEB3012624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4C06-D17B-4315-B954-D2AC8C07B563}" type="datetimeFigureOut">
              <a:rPr lang="el-GR" smtClean="0"/>
              <a:pPr/>
              <a:t>12/3/2022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3C2E-71C5-4C58-94A6-BEB3012624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4C06-D17B-4315-B954-D2AC8C07B563}" type="datetimeFigureOut">
              <a:rPr lang="el-GR" smtClean="0"/>
              <a:pPr/>
              <a:t>12/3/2022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3C2E-71C5-4C58-94A6-BEB3012624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74C06-D17B-4315-B954-D2AC8C07B563}" type="datetimeFigureOut">
              <a:rPr lang="el-GR" smtClean="0"/>
              <a:pPr/>
              <a:t>12/3/2022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03C2E-71C5-4C58-94A6-BEB30126242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84976" cy="655272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l-GR" sz="2400" b="1" dirty="0" smtClean="0">
                <a:solidFill>
                  <a:schemeClr val="tx1"/>
                </a:solidFill>
              </a:rPr>
              <a:t>Μ.-Κ. </a:t>
            </a:r>
            <a:r>
              <a:rPr lang="el-GR" sz="2400" b="1" dirty="0" err="1" smtClean="0">
                <a:solidFill>
                  <a:schemeClr val="tx1"/>
                </a:solidFill>
              </a:rPr>
              <a:t>Τζιώτη</a:t>
            </a:r>
            <a:r>
              <a:rPr lang="el-GR" sz="2400" b="1" dirty="0" smtClean="0">
                <a:solidFill>
                  <a:schemeClr val="tx1"/>
                </a:solidFill>
              </a:rPr>
              <a:t> , </a:t>
            </a:r>
            <a:r>
              <a:rPr lang="el-GR" sz="2400" b="1" err="1" smtClean="0">
                <a:solidFill>
                  <a:schemeClr val="tx1"/>
                </a:solidFill>
              </a:rPr>
              <a:t>Α</a:t>
            </a:r>
            <a:r>
              <a:rPr lang="el-GR" sz="2400" b="1" smtClean="0">
                <a:solidFill>
                  <a:schemeClr val="tx1"/>
                </a:solidFill>
              </a:rPr>
              <a:t>. Μαρίνου </a:t>
            </a:r>
            <a:endParaRPr lang="el-GR" sz="24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l-GR" sz="2400" b="1" dirty="0" smtClean="0">
                <a:solidFill>
                  <a:schemeClr val="tx1"/>
                </a:solidFill>
              </a:rPr>
              <a:t>Περιστατικό γαστρίτιδας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>
                <a:solidFill>
                  <a:schemeClr val="tx1"/>
                </a:solidFill>
              </a:rPr>
              <a:t>Άρρεν άτομο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l-GR" sz="1600" dirty="0" smtClean="0">
                <a:solidFill>
                  <a:schemeClr val="tx1"/>
                </a:solidFill>
              </a:rPr>
              <a:t>25 ετών</a:t>
            </a:r>
          </a:p>
          <a:p>
            <a:pPr algn="just">
              <a:lnSpc>
                <a:spcPct val="150000"/>
              </a:lnSpc>
            </a:pPr>
            <a:r>
              <a:rPr lang="el-GR" sz="1600" b="1" dirty="0" smtClean="0">
                <a:solidFill>
                  <a:schemeClr val="tx1"/>
                </a:solidFill>
              </a:rPr>
              <a:t>Συμπτώματα: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tx1"/>
                </a:solidFill>
              </a:rPr>
              <a:t>Κοιλιακός πόνος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tx1"/>
                </a:solidFill>
              </a:rPr>
              <a:t>Ναυτία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tx1"/>
                </a:solidFill>
              </a:rPr>
              <a:t>Έμετος</a:t>
            </a:r>
          </a:p>
          <a:p>
            <a:pPr algn="just">
              <a:lnSpc>
                <a:spcPct val="150000"/>
              </a:lnSpc>
            </a:pPr>
            <a:r>
              <a:rPr lang="el-GR" sz="1600" b="1" dirty="0">
                <a:solidFill>
                  <a:schemeClr val="tx1"/>
                </a:solidFill>
              </a:rPr>
              <a:t>Α</a:t>
            </a:r>
            <a:r>
              <a:rPr lang="el-GR" sz="1600" b="1" dirty="0" smtClean="0">
                <a:solidFill>
                  <a:schemeClr val="tx1"/>
                </a:solidFill>
              </a:rPr>
              <a:t>ιματολογικά ευρήματα: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tx1"/>
                </a:solidFill>
              </a:rPr>
              <a:t>Αυξημένη </a:t>
            </a:r>
            <a:r>
              <a:rPr lang="en-US" sz="1600" dirty="0" err="1" smtClean="0">
                <a:solidFill>
                  <a:schemeClr val="tx1"/>
                </a:solidFill>
              </a:rPr>
              <a:t>IgE</a:t>
            </a:r>
            <a:r>
              <a:rPr lang="el-GR" sz="1600" dirty="0">
                <a:solidFill>
                  <a:schemeClr val="tx1"/>
                </a:solidFill>
              </a:rPr>
              <a:t> </a:t>
            </a:r>
            <a:r>
              <a:rPr lang="el-GR" sz="1600" dirty="0" smtClean="0">
                <a:solidFill>
                  <a:schemeClr val="tx1"/>
                </a:solidFill>
              </a:rPr>
              <a:t>ορού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tx1"/>
                </a:solidFill>
              </a:rPr>
              <a:t>Σιδηροπενική αναιμία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tx1"/>
                </a:solidFill>
              </a:rPr>
              <a:t>Περιφερική </a:t>
            </a:r>
            <a:r>
              <a:rPr lang="el-GR" sz="1600" dirty="0" err="1" smtClean="0">
                <a:solidFill>
                  <a:schemeClr val="tx1"/>
                </a:solidFill>
              </a:rPr>
              <a:t>ηωσινοφιλία</a:t>
            </a:r>
            <a:endParaRPr lang="el-GR" sz="16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tx1"/>
                </a:solidFill>
              </a:rPr>
              <a:t>Αυξημένη  ταχύτητα καθίζησης ερυθρών </a:t>
            </a:r>
          </a:p>
          <a:p>
            <a:pPr algn="just">
              <a:lnSpc>
                <a:spcPct val="150000"/>
              </a:lnSpc>
            </a:pPr>
            <a:r>
              <a:rPr lang="el-GR" sz="1600" b="1" dirty="0" smtClean="0">
                <a:solidFill>
                  <a:schemeClr val="tx1"/>
                </a:solidFill>
              </a:rPr>
              <a:t>Ιστορικό: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tx1"/>
                </a:solidFill>
              </a:rPr>
              <a:t>Ιστορικό αλλεργίας του ασθενούς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tx1"/>
                </a:solidFill>
              </a:rPr>
              <a:t>Ιστορικό αλλεργίας σε συγγενείς πρώτου βαθμού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tx1"/>
                </a:solidFill>
              </a:rPr>
              <a:t>Άσθμα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tx1"/>
                </a:solidFill>
              </a:rPr>
              <a:t>Απώλεια βάρους με κανονική σίτιση (ενδεικτικό </a:t>
            </a:r>
            <a:r>
              <a:rPr lang="el-GR" sz="1600" dirty="0" err="1" smtClean="0">
                <a:solidFill>
                  <a:schemeClr val="tx1"/>
                </a:solidFill>
              </a:rPr>
              <a:t>δυσαπορρόφησης</a:t>
            </a:r>
            <a:r>
              <a:rPr lang="el-GR" sz="1600" dirty="0" smtClean="0">
                <a:solidFill>
                  <a:schemeClr val="tx1"/>
                </a:solidFill>
              </a:rPr>
              <a:t>)</a:t>
            </a:r>
          </a:p>
          <a:p>
            <a:pPr algn="l"/>
            <a:endParaRPr lang="el-GR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922114"/>
          </a:xfrm>
        </p:spPr>
        <p:txBody>
          <a:bodyPr>
            <a:normAutofit/>
          </a:bodyPr>
          <a:lstStyle/>
          <a:p>
            <a:r>
              <a:rPr lang="el-GR" sz="3600" dirty="0" err="1" smtClean="0"/>
              <a:t>Παθολογοανατομικά</a:t>
            </a:r>
            <a:r>
              <a:rPr lang="el-GR" sz="3600" dirty="0" smtClean="0"/>
              <a:t> χαρακτηριστικά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l-GR" sz="1700" b="1" dirty="0" smtClean="0"/>
              <a:t>Φυσιολογικός ιστός σε ορισμένα </a:t>
            </a:r>
            <a:r>
              <a:rPr lang="el-GR" sz="1700" b="1" dirty="0" err="1" smtClean="0"/>
              <a:t>ιστοτεμαχίδια</a:t>
            </a:r>
            <a:endParaRPr lang="el-GR" sz="1700" b="1" dirty="0" smtClean="0"/>
          </a:p>
          <a:p>
            <a:pPr algn="just">
              <a:lnSpc>
                <a:spcPct val="150000"/>
              </a:lnSpc>
            </a:pPr>
            <a:r>
              <a:rPr lang="el-GR" sz="1700" dirty="0" smtClean="0"/>
              <a:t>Τοιχωματικά κύτταρα</a:t>
            </a:r>
          </a:p>
          <a:p>
            <a:pPr algn="just">
              <a:lnSpc>
                <a:spcPct val="150000"/>
              </a:lnSpc>
            </a:pPr>
            <a:r>
              <a:rPr lang="el-GR" sz="1700" dirty="0" smtClean="0"/>
              <a:t>Παρουσία μικρού αριθμού </a:t>
            </a:r>
            <a:r>
              <a:rPr lang="el-GR" sz="1700" dirty="0" err="1" smtClean="0"/>
              <a:t>ηωσινόφιλων</a:t>
            </a:r>
            <a:endParaRPr lang="el-GR" sz="1700" dirty="0" smtClean="0"/>
          </a:p>
          <a:p>
            <a:pPr algn="just">
              <a:lnSpc>
                <a:spcPct val="150000"/>
              </a:lnSpc>
            </a:pPr>
            <a:endParaRPr lang="el-GR" sz="1700" dirty="0"/>
          </a:p>
          <a:p>
            <a:pPr algn="just">
              <a:lnSpc>
                <a:spcPct val="150000"/>
              </a:lnSpc>
              <a:buNone/>
            </a:pPr>
            <a:r>
              <a:rPr lang="el-GR" sz="1700" b="1" dirty="0" err="1" smtClean="0"/>
              <a:t>Φλεγμαίνων</a:t>
            </a:r>
            <a:r>
              <a:rPr lang="el-GR" sz="1700" b="1" dirty="0" smtClean="0"/>
              <a:t> ιστός σε άλλα </a:t>
            </a:r>
            <a:r>
              <a:rPr lang="el-GR" sz="1700" b="1" dirty="0" err="1" smtClean="0"/>
              <a:t>ιστοτεμαχίδια</a:t>
            </a:r>
            <a:endParaRPr lang="el-GR" sz="1700" b="1" dirty="0" smtClean="0"/>
          </a:p>
          <a:p>
            <a:pPr algn="just">
              <a:lnSpc>
                <a:spcPct val="150000"/>
              </a:lnSpc>
            </a:pPr>
            <a:r>
              <a:rPr lang="el-GR" sz="1700" dirty="0" smtClean="0"/>
              <a:t>Οιδηματώδες χόριο </a:t>
            </a:r>
          </a:p>
          <a:p>
            <a:pPr algn="just">
              <a:lnSpc>
                <a:spcPct val="150000"/>
              </a:lnSpc>
            </a:pPr>
            <a:r>
              <a:rPr lang="el-GR" sz="1700" dirty="0" smtClean="0"/>
              <a:t>Παρουσία ερυθρών στο χόριο </a:t>
            </a:r>
          </a:p>
          <a:p>
            <a:pPr algn="just">
              <a:lnSpc>
                <a:spcPct val="150000"/>
              </a:lnSpc>
            </a:pPr>
            <a:r>
              <a:rPr lang="el-GR" sz="1700" dirty="0" smtClean="0"/>
              <a:t>Άφθονα </a:t>
            </a:r>
            <a:r>
              <a:rPr lang="el-GR" sz="1700" dirty="0" err="1" smtClean="0"/>
              <a:t>ηωσινόφιλα</a:t>
            </a:r>
            <a:r>
              <a:rPr lang="el-GR" sz="1700" dirty="0" smtClean="0"/>
              <a:t> =&gt; ενδεικτικό αλλά όχι διαγνωστικό </a:t>
            </a:r>
            <a:r>
              <a:rPr lang="el-GR" sz="1700" dirty="0" err="1" smtClean="0"/>
              <a:t>ηωσινόφιλης</a:t>
            </a:r>
            <a:r>
              <a:rPr lang="el-GR" sz="1700" dirty="0" smtClean="0"/>
              <a:t> γαστρίτιδας και χρόνιας φλεγμονής του στομάχου</a:t>
            </a:r>
          </a:p>
          <a:p>
            <a:pPr algn="just">
              <a:lnSpc>
                <a:spcPct val="150000"/>
              </a:lnSpc>
            </a:pPr>
            <a:r>
              <a:rPr lang="el-GR" sz="1700" dirty="0" err="1" smtClean="0"/>
              <a:t>Ηωσινοφιλικό</a:t>
            </a:r>
            <a:r>
              <a:rPr lang="el-GR" sz="1700" dirty="0" smtClean="0"/>
              <a:t> </a:t>
            </a:r>
            <a:r>
              <a:rPr lang="el-GR" sz="1700" dirty="0" err="1" smtClean="0"/>
              <a:t>αποστημάτιο</a:t>
            </a:r>
            <a:endParaRPr lang="el-GR" sz="1700" dirty="0" smtClean="0"/>
          </a:p>
          <a:p>
            <a:pPr algn="just">
              <a:lnSpc>
                <a:spcPct val="150000"/>
              </a:lnSpc>
            </a:pPr>
            <a:r>
              <a:rPr lang="el-GR" sz="1700" dirty="0" smtClean="0"/>
              <a:t>Άφθονα μονοπύρηνα λεμφοκύτταρα</a:t>
            </a:r>
          </a:p>
          <a:p>
            <a:pPr algn="just">
              <a:lnSpc>
                <a:spcPct val="150000"/>
              </a:lnSpc>
            </a:pPr>
            <a:r>
              <a:rPr lang="el-GR" sz="1700" dirty="0" smtClean="0"/>
              <a:t>Παρουσία ουδετερόφιλων =&gt; ένδειξη ενεργού φλεγμονής</a:t>
            </a:r>
          </a:p>
          <a:p>
            <a:pPr algn="just">
              <a:lnSpc>
                <a:spcPct val="150000"/>
              </a:lnSpc>
            </a:pPr>
            <a:r>
              <a:rPr lang="el-GR" sz="1700" dirty="0" smtClean="0"/>
              <a:t>Στα </a:t>
            </a:r>
            <a:r>
              <a:rPr lang="el-GR" sz="1700" dirty="0" err="1" smtClean="0"/>
              <a:t>φλεγμαίνοντα</a:t>
            </a:r>
            <a:r>
              <a:rPr lang="el-GR" sz="1700" dirty="0" smtClean="0"/>
              <a:t> </a:t>
            </a:r>
            <a:r>
              <a:rPr lang="el-GR" sz="1700" dirty="0" err="1" smtClean="0"/>
              <a:t>βοθρία</a:t>
            </a:r>
            <a:r>
              <a:rPr lang="el-GR" sz="1700" dirty="0" smtClean="0"/>
              <a:t> του στομάχου, τα επιθηλιακά κύτταρα παρουσιάζουν μεγάλους και τραχείς πυρήνες  με εμφανείς </a:t>
            </a:r>
            <a:r>
              <a:rPr lang="el-GR" sz="1700" dirty="0" err="1" smtClean="0"/>
              <a:t>πυρηνίσκους</a:t>
            </a:r>
            <a:r>
              <a:rPr lang="el-GR" sz="1700" dirty="0" smtClean="0"/>
              <a:t> =&gt; </a:t>
            </a:r>
            <a:r>
              <a:rPr lang="el-GR" sz="1700" dirty="0"/>
              <a:t>έ</a:t>
            </a:r>
            <a:r>
              <a:rPr lang="el-GR" sz="1700" dirty="0" smtClean="0"/>
              <a:t>νδειξη αντιδραστικής/ αναγεννητικής </a:t>
            </a:r>
            <a:r>
              <a:rPr lang="el-GR" sz="1700" dirty="0" err="1" smtClean="0"/>
              <a:t>ατυπίας</a:t>
            </a:r>
            <a:endParaRPr lang="el-GR" sz="1700" dirty="0" smtClean="0"/>
          </a:p>
          <a:p>
            <a:pPr>
              <a:buNone/>
            </a:pPr>
            <a:endParaRPr lang="el-GR" sz="1400" dirty="0" smtClean="0"/>
          </a:p>
          <a:p>
            <a:endParaRPr lang="el-GR" sz="1400" dirty="0" smtClean="0"/>
          </a:p>
          <a:p>
            <a:endParaRPr lang="el-GR" sz="1400" dirty="0" smtClean="0"/>
          </a:p>
          <a:p>
            <a:pPr>
              <a:buNone/>
            </a:pPr>
            <a:endParaRPr lang="el-GR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err="1" smtClean="0"/>
              <a:t>Διαφοροδιάγνωση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97152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l-GR" sz="1600" dirty="0" err="1" smtClean="0"/>
              <a:t>Ελικοβακτηρίδιο</a:t>
            </a:r>
            <a:r>
              <a:rPr lang="el-GR" sz="1600" dirty="0" smtClean="0"/>
              <a:t> : πιθανό λόγω χρόνιας φλεγμονής, αλλά απορρίφθηκε λόγω αρνητικής χρώσης για το </a:t>
            </a:r>
            <a:r>
              <a:rPr lang="en-US" sz="1600" dirty="0" smtClean="0"/>
              <a:t>H. Pylori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l-GR" sz="1600" dirty="0" smtClean="0"/>
              <a:t>Υπερευαισθησία στα φάρμακα (ΜΗΣΑΦ, </a:t>
            </a:r>
            <a:r>
              <a:rPr lang="el-GR" sz="1600" dirty="0" err="1" smtClean="0"/>
              <a:t>ιντερφερόνη</a:t>
            </a:r>
            <a:r>
              <a:rPr lang="el-GR" sz="1600" dirty="0" smtClean="0"/>
              <a:t>, </a:t>
            </a:r>
            <a:r>
              <a:rPr lang="el-GR" sz="1600" dirty="0" err="1" smtClean="0"/>
              <a:t>καρβαμαζεπίνη</a:t>
            </a:r>
            <a:r>
              <a:rPr lang="el-GR" sz="1600" dirty="0" smtClean="0"/>
              <a:t>)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l-GR" sz="1600" dirty="0" smtClean="0"/>
              <a:t>Αλλεργία : πιθανή </a:t>
            </a:r>
            <a:r>
              <a:rPr lang="el-GR" sz="1600" dirty="0"/>
              <a:t> </a:t>
            </a:r>
            <a:r>
              <a:rPr lang="el-GR" sz="1600" dirty="0" smtClean="0"/>
              <a:t>λόγω ιστορικού, άσθματος και υψηλής </a:t>
            </a:r>
            <a:r>
              <a:rPr lang="en-US" sz="1600" dirty="0" err="1" smtClean="0"/>
              <a:t>IgE</a:t>
            </a:r>
            <a:r>
              <a:rPr lang="en-US" sz="1600" dirty="0" smtClean="0"/>
              <a:t> </a:t>
            </a:r>
            <a:r>
              <a:rPr lang="el-GR" sz="1600" dirty="0" smtClean="0"/>
              <a:t>στον ορό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l-GR" sz="1600" dirty="0" err="1" smtClean="0"/>
              <a:t>Υπερηωσινοφιλικό</a:t>
            </a:r>
            <a:r>
              <a:rPr lang="el-GR" sz="1600" dirty="0" smtClean="0"/>
              <a:t> σύνδρομο: για πλήρη διάγνωση απαιτείται: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l-GR" sz="1600" dirty="0"/>
              <a:t> </a:t>
            </a:r>
            <a:r>
              <a:rPr lang="el-GR" sz="1600" dirty="0" smtClean="0"/>
              <a:t>             </a:t>
            </a:r>
            <a:r>
              <a:rPr lang="en-US" sz="1600" dirty="0" err="1" smtClean="0"/>
              <a:t>i</a:t>
            </a:r>
            <a:r>
              <a:rPr lang="en-US" sz="1600" dirty="0" smtClean="0"/>
              <a:t>) </a:t>
            </a:r>
            <a:r>
              <a:rPr lang="el-GR" sz="1600" dirty="0" smtClean="0"/>
              <a:t>παρουσία </a:t>
            </a:r>
            <a:r>
              <a:rPr lang="el-GR" sz="1600" dirty="0" err="1" smtClean="0"/>
              <a:t>ηωσινόφιλων</a:t>
            </a:r>
            <a:r>
              <a:rPr lang="el-GR" sz="1600" dirty="0" smtClean="0"/>
              <a:t> στο αίμα σε συγκέντρωση &gt; 1500/μ</a:t>
            </a:r>
            <a:r>
              <a:rPr lang="en-US" sz="1600" dirty="0" smtClean="0"/>
              <a:t>l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 ii) </a:t>
            </a:r>
            <a:r>
              <a:rPr lang="el-GR" sz="1600" dirty="0" smtClean="0"/>
              <a:t>βιοψία και από άλλα τμήματα του γαστρεντερικού σωλήνα με παρουσία </a:t>
            </a:r>
            <a:r>
              <a:rPr lang="el-GR" sz="1600" dirty="0" err="1" smtClean="0"/>
              <a:t>ηωσινόφιλων</a:t>
            </a:r>
            <a:r>
              <a:rPr lang="el-GR" sz="1600" dirty="0" smtClean="0"/>
              <a:t> </a:t>
            </a:r>
            <a:r>
              <a:rPr lang="en-US" sz="1600" dirty="0" smtClean="0"/>
              <a:t>    </a:t>
            </a:r>
            <a:r>
              <a:rPr lang="el-GR" sz="1600" dirty="0" smtClean="0"/>
              <a:t>και στη </a:t>
            </a:r>
            <a:r>
              <a:rPr lang="el-GR" sz="1600" dirty="0" err="1" smtClean="0"/>
              <a:t>βλεννογόνια</a:t>
            </a:r>
            <a:r>
              <a:rPr lang="el-GR" sz="1600" dirty="0" smtClean="0"/>
              <a:t> μυϊκή στιβάδα 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l-GR" sz="1600" dirty="0"/>
              <a:t> </a:t>
            </a:r>
            <a:r>
              <a:rPr lang="el-GR" sz="1600" dirty="0" smtClean="0"/>
              <a:t>            </a:t>
            </a:r>
            <a:r>
              <a:rPr lang="en-US" sz="1600" dirty="0" smtClean="0"/>
              <a:t> iii) </a:t>
            </a:r>
            <a:r>
              <a:rPr lang="el-GR" sz="1600" dirty="0" smtClean="0"/>
              <a:t>συνοδεύεται από δερματολογικά και αναπνευστικά συμπτώματα 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l-GR" sz="1600" dirty="0"/>
              <a:t> </a:t>
            </a:r>
            <a:r>
              <a:rPr lang="el-GR" sz="1600" dirty="0" smtClean="0"/>
              <a:t>             </a:t>
            </a:r>
            <a:r>
              <a:rPr lang="en-US" sz="1600" dirty="0" smtClean="0"/>
              <a:t>iv) </a:t>
            </a:r>
            <a:r>
              <a:rPr lang="el-GR" sz="1600" dirty="0" smtClean="0"/>
              <a:t>για να αξιολογείται θα πρέπει το σύνολο των συμπτωμάτων να επιμένει για &gt; 6 μήνες 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l-GR" sz="1600" dirty="0" smtClean="0"/>
              <a:t>5.          Παρασιτική λοίμωξη </a:t>
            </a:r>
            <a:endParaRPr lang="el-GR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240</Words>
  <Application>Microsoft Office PowerPoint</Application>
  <PresentationFormat>Προβολή στην οθόνη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Διαφάνεια 1</vt:lpstr>
      <vt:lpstr>Παθολογοανατομικά χαρακτηριστικά</vt:lpstr>
      <vt:lpstr>Διαφοροδιάγνωση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student</dc:creator>
  <cp:lastModifiedBy>User</cp:lastModifiedBy>
  <cp:revision>5</cp:revision>
  <dcterms:created xsi:type="dcterms:W3CDTF">2022-03-08T09:18:03Z</dcterms:created>
  <dcterms:modified xsi:type="dcterms:W3CDTF">2022-03-12T15:45:08Z</dcterms:modified>
</cp:coreProperties>
</file>