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56" r:id="rId3"/>
    <p:sldId id="261" r:id="rId4"/>
    <p:sldId id="259" r:id="rId5"/>
  </p:sldIdLst>
  <p:sldSz cx="10080625" cy="5670550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86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-648" y="-78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4804A93-077A-4018-9CFE-4F204C7C994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l-G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2216BE2-4C2C-4042-B468-B4EAE29047F0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l-G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38C8889-FE44-4895-8C09-68DA08D2028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l-G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4C09E48-C6D1-42A6-82E9-F5926D10EAF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A48284F-0914-4B23-A5CB-24F40751FB20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el-G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8278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E876C782-E3A6-4B43-9CF4-15D499A505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0CBC2686-247C-4B81-852C-72A82C62E3F6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4887BFAF-9416-4C4C-AAF5-D0E809A8598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737B98-0C9E-4EA6-89D8-77E78DDCD08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A78796-2044-4AFE-8E00-42620077977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0894AD-1A98-4146-B831-927F786F65C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BEA8DCD-7DAC-4FCF-8454-0E2518CD97CF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5606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l-G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669563-9550-4FC3-84A0-1764F838C8D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D3C5879-7685-40B1-9E22-1ECA5E812815}" type="slidenum">
              <a:rPr/>
              <a:pPr lvl="0"/>
              <a:t>2</a:t>
            </a:fld>
            <a:endParaRPr lang="el-GR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E1406877-07D4-45B3-9131-CCF09C8DCC6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E284AD6D-508F-428A-9A62-340AA7783A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81E083-9DDD-4816-B0E5-2A446DE650E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04C3893-E44A-427A-A937-4C825E73C61E}" type="slidenum">
              <a:rPr/>
              <a:pPr lvl="0"/>
              <a:t>3</a:t>
            </a:fld>
            <a:endParaRPr lang="el-GR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F5CFBF35-2317-44AA-B54C-A3B9901D62B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98E397FA-A852-4EF4-AAED-9E1A80AA419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62311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4AADA7-CEBD-4091-9D69-EF42778088C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37076F3-81CE-44C4-AE73-93EB77932D1A}" type="slidenum">
              <a:rPr/>
              <a:pPr lvl="0"/>
              <a:t>4</a:t>
            </a:fld>
            <a:endParaRPr lang="el-GR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3453018F-F38A-4432-8FBB-47433C4D4F4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BC06E145-B888-4767-B515-6971A38D4A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D7B36E-8312-47E3-BC46-A10923343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6A5F3AF-BD63-4E93-8E7B-3DCE2892B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4BD335-DFB4-4ED6-A294-CBADCAED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B16F6E-B66E-4061-836C-0E7502C9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5EB628-31A5-4D0A-BD2F-EB0DA7267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209C10-C0D6-47C6-A1DF-8FA059B225B8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3292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CA716F-650F-427E-915E-EEFD2D794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C8B96C4-0D4F-4F88-8F8F-BC767CA6F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EBBB36-FCFD-4A4F-A51C-6A503F36E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740E1E-B60D-4A61-985A-90681126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32631B-BBD8-4414-B1FA-26611802A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EDFD66-A59B-4C81-BCED-A6330D239D8E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6266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0214255-7687-49F1-A96E-825A045AE6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2C2049-A0AF-4B36-B140-A59A7C0FC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B5CEDA-0396-4D78-A923-785FC7D7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EC19E-87C7-4E91-B774-D93913348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CB433A-9358-4A49-AE8B-F1BD9D08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2D6101-7C50-4BFF-B85D-A27B9E6A03E6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2769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45952-EDD1-4F5E-BAFB-8041C8B2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3CFDCB-AD0C-4E88-89EE-6146DB6BB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7762FC-0C19-40E7-83AB-C539F57E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5FE095-CB20-414A-A89B-52E7B5A46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873A1D-1516-4323-90F4-815A9232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E45F30-4197-446D-BFF3-7B33FDC5AFFA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5984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231EB8-14A8-4B09-8B39-B0873B990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64BD23-9E62-4466-BF88-4E6CEED3F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CA811E-B759-433D-9D68-47CAFA3BE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4B11EF-5AC6-4766-9264-499961A7E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2797CF-967A-45E1-BC77-5FAA137B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FA6A6C-8225-4546-A15C-78266BD76920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171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1C53-0399-4B2D-930C-0F6BDF22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E4ADB3-0542-4493-8CF6-8D9F0FA11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C4FE2E-6062-4F6E-B868-D479733E6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74C1E3-3D0D-4EC5-8E4A-988F22BC1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3BAF53-EEB5-40D8-951D-AD8611E6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E31F00-BE81-4E1A-8F5E-12D687D2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A8FBA6-B280-4339-8C6D-B366EC67E662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8915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CE5B05-5FEB-400B-9AC6-C86AB4E7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86CF5-4EB5-4E68-ACA5-4D68DD00A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8EF434-6B83-46AE-A587-39E6BFA8D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90F7F73-E5A3-40F5-BFDF-8E473C062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D83EB6-0970-4AF6-AF07-299396203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3D1CE37-EA9C-44FA-8CD2-67C79C730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00032F3-6B53-4BEC-8A30-7F2BA0AE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F653995-49E2-42B3-AF26-0079B2D1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D5D1E9-C96B-4537-908B-EAC742971B1F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1874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357F4B-5D83-4D1A-82F8-EA95E751E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5E16673-E9E7-4B37-9F15-30C3BDE61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92A4611-D530-47A8-BA49-68081CFF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D72EFE-4871-40A2-AB68-FFB1F3AA7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2BB813-9755-4AB2-B447-E1D890C63EEA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9995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2768A6-DB1F-4A5F-9968-C41BFDF77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47A5E74-5F5B-4137-83DE-C9AB3695B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B369D11-98D2-4C2F-BAAC-A452B839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68A13E-D30D-4658-B5BC-B9ACDED4CEBF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3097251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F008A1-A0AF-430D-BFD2-515CFD48E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15346D-E545-45A6-8D3F-859DDE54C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26A214-BB32-4A70-98B8-070BC7A6C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320529E-DA4C-4968-B256-EE6D4103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94227E-4D8E-4D08-8B30-5C8FF8A0E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8CDC4D-7FF9-4206-A980-2B0C9007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E25262-16CA-40AA-ABC9-256347DAE429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9999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4D60F7-7791-439B-AAA1-C41A1D004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7D2A40C-374B-413C-A22F-1B2860CBF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F452148-FF65-4A49-B62B-C77359523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54D4FC-0B3E-419D-B700-7D3268224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0BB692-BBA8-4FE7-AA77-96D526E0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42448E-28D0-478C-8003-C5F2E438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13FBCC-3443-478A-9264-26B5C9F7588E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3392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C8D9F91-C060-4538-BDC4-56208A659A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A84B28-2918-4500-BFF7-B81D520323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3F7DE2-1F1F-4BCE-A2AA-573950AEFF0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FF73F8-3D14-4323-8E04-CEA26726097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83B2D5-D73B-4A94-B190-3F27A803F3C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E42D0BD-62C4-471D-92BF-1F6051D75818}" type="slidenum">
              <a:rPr/>
              <a:pPr lvl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l-GR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el-GR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F7D577-DD14-4CED-BFCA-5DC12970E8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000">
                <a:latin typeface="+mn-lt"/>
              </a:rPr>
              <a:t>Παρουσίαση Περιστατικού</a:t>
            </a:r>
            <a:r>
              <a:rPr lang="en-US" sz="4000">
                <a:latin typeface="+mn-lt"/>
              </a:rPr>
              <a:t> </a:t>
            </a:r>
            <a:r>
              <a:rPr lang="el-GR" sz="4000">
                <a:latin typeface="+mn-lt"/>
              </a:rPr>
              <a:t>Νο 11</a:t>
            </a:r>
            <a:endParaRPr lang="el-GR" sz="40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CCF17CB-B5AB-4B47-92F8-4CC7918B4B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>
                <a:latin typeface="+mn-lt"/>
              </a:rPr>
              <a:t>Οξεία σκωληκοειδίτιδα με κοκκιώματα</a:t>
            </a:r>
          </a:p>
          <a:p>
            <a:endParaRPr lang="el-GR">
              <a:latin typeface="+mn-lt"/>
            </a:endParaRPr>
          </a:p>
          <a:p>
            <a:r>
              <a:rPr lang="el-GR">
                <a:latin typeface="+mn-lt"/>
              </a:rPr>
              <a:t>Νεκτάριος Μπελιμεζάκης</a:t>
            </a:r>
            <a:endParaRPr lang="en-US">
              <a:latin typeface="+mn-lt"/>
            </a:endParaRPr>
          </a:p>
          <a:p>
            <a:r>
              <a:rPr lang="el-GR">
                <a:latin typeface="+mn-lt"/>
              </a:rPr>
              <a:t>Κατερίνα Καραγιάννη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81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DD6B3F-385F-4C45-9AFF-1FE7DA24973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el-GR" dirty="0"/>
              <a:t>Ιστορικό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31CE6C-17EC-4C55-95D3-76F900BF344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1326600"/>
            <a:ext cx="9143696" cy="3288239"/>
          </a:xfrm>
        </p:spPr>
        <p:txBody>
          <a:bodyPr vert="horz" anchor="ctr">
            <a:noAutofit/>
          </a:bodyPr>
          <a:lstStyle/>
          <a:p>
            <a:pPr marL="85725" indent="-85725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600" b="0" i="0" dirty="0">
                <a:solidFill>
                  <a:srgbClr val="000000"/>
                </a:solidFill>
                <a:effectLst/>
                <a:latin typeface="Liberation Sans"/>
              </a:rPr>
              <a:t> 17 ετών αγόρι προσήλθε στα ΤΕΠ του νοσοκομείου</a:t>
            </a:r>
          </a:p>
          <a:p>
            <a:pPr marL="85725" indent="-85725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000000"/>
                </a:solidFill>
                <a:latin typeface="Liberation Sans"/>
              </a:rPr>
              <a:t> Από την λήψη ιστορικού και την κλινική εξέταση διαπιστώθηκαν </a:t>
            </a:r>
            <a:r>
              <a:rPr lang="el-GR" sz="1600" b="0" i="0" dirty="0">
                <a:solidFill>
                  <a:srgbClr val="000000"/>
                </a:solidFill>
                <a:effectLst/>
                <a:latin typeface="Liberation Sans"/>
              </a:rPr>
              <a:t>συμπτώματα: </a:t>
            </a:r>
          </a:p>
          <a:p>
            <a:pPr marL="771525" lvl="1" indent="-85725" fontAlgn="base">
              <a:lnSpc>
                <a:spcPct val="150000"/>
              </a:lnSpc>
            </a:pPr>
            <a:r>
              <a:rPr lang="el-GR" sz="1600" b="0" i="0" dirty="0">
                <a:solidFill>
                  <a:srgbClr val="000000"/>
                </a:solidFill>
                <a:effectLst/>
                <a:latin typeface="Liberation Sans"/>
              </a:rPr>
              <a:t>πόνος στον δεξιό </a:t>
            </a:r>
            <a:r>
              <a:rPr lang="el-GR" sz="1600" b="0" i="0" dirty="0" smtClean="0">
                <a:solidFill>
                  <a:srgbClr val="000000"/>
                </a:solidFill>
                <a:effectLst/>
                <a:latin typeface="Liberation Sans"/>
              </a:rPr>
              <a:t>λαγόνιο </a:t>
            </a:r>
            <a:r>
              <a:rPr lang="el-GR" sz="1600" b="0" i="0" dirty="0">
                <a:solidFill>
                  <a:srgbClr val="000000"/>
                </a:solidFill>
                <a:effectLst/>
                <a:latin typeface="Liberation Sans"/>
              </a:rPr>
              <a:t>βόθρο</a:t>
            </a:r>
            <a:endParaRPr lang="en-US" sz="1600" b="0" i="0" dirty="0">
              <a:solidFill>
                <a:srgbClr val="000000"/>
              </a:solidFill>
              <a:effectLst/>
              <a:latin typeface="Liberation Sans"/>
            </a:endParaRPr>
          </a:p>
          <a:p>
            <a:pPr marL="771525" lvl="1" indent="-85725" fontAlgn="base">
              <a:lnSpc>
                <a:spcPct val="150000"/>
              </a:lnSpc>
            </a:pPr>
            <a:r>
              <a:rPr lang="el-GR" sz="1600" b="0" i="0" dirty="0">
                <a:solidFill>
                  <a:srgbClr val="000000"/>
                </a:solidFill>
                <a:effectLst/>
                <a:latin typeface="Liberation Sans"/>
              </a:rPr>
              <a:t>εμετοί</a:t>
            </a:r>
            <a:endParaRPr lang="en-US" sz="1600" b="0" i="0" dirty="0">
              <a:solidFill>
                <a:srgbClr val="000000"/>
              </a:solidFill>
              <a:effectLst/>
              <a:latin typeface="Liberation Sans"/>
            </a:endParaRPr>
          </a:p>
          <a:p>
            <a:pPr marL="771525" lvl="1" indent="-85725" fontAlgn="base">
              <a:lnSpc>
                <a:spcPct val="150000"/>
              </a:lnSpc>
            </a:pPr>
            <a:r>
              <a:rPr lang="el-GR" sz="1600" b="0" i="0" dirty="0" err="1">
                <a:solidFill>
                  <a:srgbClr val="000000"/>
                </a:solidFill>
                <a:effectLst/>
                <a:latin typeface="Liberation Sans"/>
              </a:rPr>
              <a:t>δεκατική</a:t>
            </a:r>
            <a:r>
              <a:rPr lang="el-GR" sz="1600" b="0" i="0" dirty="0">
                <a:solidFill>
                  <a:srgbClr val="000000"/>
                </a:solidFill>
                <a:effectLst/>
                <a:latin typeface="Liberation Sans"/>
              </a:rPr>
              <a:t> πυρετική κίνηση από 24ώρου</a:t>
            </a:r>
          </a:p>
          <a:p>
            <a:pPr marL="771525" lvl="1" indent="-85725" fontAlgn="base">
              <a:lnSpc>
                <a:spcPct val="150000"/>
              </a:lnSpc>
            </a:pPr>
            <a:r>
              <a:rPr lang="el-GR" sz="1600" dirty="0">
                <a:solidFill>
                  <a:srgbClr val="000000"/>
                </a:solidFill>
                <a:latin typeface="Liberation Sans"/>
              </a:rPr>
              <a:t>αίσθημα κακουχίας</a:t>
            </a:r>
            <a:endParaRPr lang="el-GR" sz="1600" b="0" i="0" dirty="0">
              <a:solidFill>
                <a:srgbClr val="000000"/>
              </a:solidFill>
              <a:effectLst/>
              <a:latin typeface="Liberation Sans"/>
            </a:endParaRPr>
          </a:p>
          <a:p>
            <a:pPr algn="ctr"/>
            <a:endParaRPr lang="el-GR" sz="800" dirty="0">
              <a:latin typeface="Liberation Sans"/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xmlns="" id="{1F129351-8451-4813-AA3D-8B0A65734D86}"/>
              </a:ext>
            </a:extLst>
          </p:cNvPr>
          <p:cNvSpPr/>
          <p:nvPr/>
        </p:nvSpPr>
        <p:spPr>
          <a:xfrm>
            <a:off x="5253924" y="2487476"/>
            <a:ext cx="108489" cy="198378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CE48BF6B-8856-4DB2-A827-E83B46AFD2E2}"/>
              </a:ext>
            </a:extLst>
          </p:cNvPr>
          <p:cNvSpPr txBox="1">
            <a:spLocks/>
          </p:cNvSpPr>
          <p:nvPr/>
        </p:nvSpPr>
        <p:spPr>
          <a:xfrm>
            <a:off x="5362413" y="2925696"/>
            <a:ext cx="1595450" cy="1370013"/>
          </a:xfrm>
          <a:prstGeom prst="rect">
            <a:avLst/>
          </a:prstGeom>
        </p:spPr>
        <p:txBody>
          <a:bodyPr>
            <a:normAutofit/>
          </a:bodyPr>
          <a:lstStyle>
            <a:lvl1pPr rtl="0" hangingPunct="0">
              <a:spcBef>
                <a:spcPts val="1417"/>
              </a:spcBef>
              <a:spcAft>
                <a:spcPts val="0"/>
              </a:spcAft>
              <a:tabLst/>
              <a:defRPr lang="el-G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l-GR" sz="1600" dirty="0">
                <a:solidFill>
                  <a:sysClr val="windowText" lastClr="000000"/>
                </a:solidFill>
                <a:latin typeface="+mn-lt"/>
              </a:rPr>
              <a:t>πιθανή </a:t>
            </a:r>
          </a:p>
          <a:p>
            <a:pPr algn="ctr">
              <a:spcBef>
                <a:spcPts val="600"/>
              </a:spcBef>
            </a:pPr>
            <a:r>
              <a:rPr lang="el-GR" sz="1600" dirty="0">
                <a:solidFill>
                  <a:sysClr val="windowText" lastClr="000000"/>
                </a:solidFill>
                <a:latin typeface="+mn-lt"/>
              </a:rPr>
              <a:t>οξεία </a:t>
            </a:r>
          </a:p>
          <a:p>
            <a:pPr algn="ctr">
              <a:spcBef>
                <a:spcPts val="600"/>
              </a:spcBef>
            </a:pPr>
            <a:r>
              <a:rPr lang="el-GR" sz="1600" dirty="0">
                <a:solidFill>
                  <a:sysClr val="windowText" lastClr="000000"/>
                </a:solidFill>
                <a:latin typeface="+mn-lt"/>
              </a:rPr>
              <a:t>σκωληκοειδίτιδα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FF95EDB-6E8D-4868-B95C-0773896A8CFB}"/>
              </a:ext>
            </a:extLst>
          </p:cNvPr>
          <p:cNvSpPr txBox="1"/>
          <p:nvPr/>
        </p:nvSpPr>
        <p:spPr>
          <a:xfrm>
            <a:off x="6785947" y="3088037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Liberation Sans"/>
              </a:rPr>
              <a:t>    </a:t>
            </a:r>
            <a:r>
              <a:rPr lang="el-GR" sz="1200" dirty="0" err="1">
                <a:latin typeface="Liberation Sans"/>
              </a:rPr>
              <a:t>εκτομή</a:t>
            </a:r>
            <a:r>
              <a:rPr lang="el-GR" sz="1200" dirty="0">
                <a:latin typeface="Liberation Sans"/>
              </a:rPr>
              <a:t> </a:t>
            </a:r>
          </a:p>
          <a:p>
            <a:r>
              <a:rPr lang="el-GR" sz="1200" dirty="0">
                <a:latin typeface="Liberation Sans"/>
                <a:sym typeface="Wingdings" panose="05000000000000000000" pitchFamily="2" charset="2"/>
              </a:rPr>
              <a:t> σκωληκοειδούς</a:t>
            </a:r>
            <a:endParaRPr lang="el-GR" sz="1200" dirty="0">
              <a:latin typeface="Liberation Sans"/>
            </a:endParaRPr>
          </a:p>
          <a:p>
            <a:r>
              <a:rPr lang="el-GR" sz="1200" dirty="0">
                <a:latin typeface="Liberation Sans"/>
              </a:rPr>
              <a:t>     απόφυσης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C652A8F-54E7-4802-A566-ABF172348902}"/>
              </a:ext>
            </a:extLst>
          </p:cNvPr>
          <p:cNvSpPr txBox="1"/>
          <p:nvPr/>
        </p:nvSpPr>
        <p:spPr>
          <a:xfrm>
            <a:off x="8175356" y="2925696"/>
            <a:ext cx="18233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Liberation Sans"/>
              </a:rPr>
              <a:t>     Βιοψία ιστολογικού</a:t>
            </a:r>
          </a:p>
          <a:p>
            <a:r>
              <a:rPr lang="el-GR" sz="1200" dirty="0">
                <a:latin typeface="Liberation Sans"/>
              </a:rPr>
              <a:t>     παρασκευάσματος </a:t>
            </a:r>
          </a:p>
          <a:p>
            <a:r>
              <a:rPr lang="el-GR" sz="1200" dirty="0">
                <a:latin typeface="Liberation Sans"/>
                <a:sym typeface="Wingdings" panose="05000000000000000000" pitchFamily="2" charset="2"/>
              </a:rPr>
              <a:t>               &amp;</a:t>
            </a:r>
            <a:endParaRPr lang="el-GR" sz="1200" dirty="0">
              <a:latin typeface="Liberation Sans"/>
            </a:endParaRPr>
          </a:p>
          <a:p>
            <a:r>
              <a:rPr lang="el-GR" sz="1200" dirty="0">
                <a:latin typeface="Liberation Sans"/>
              </a:rPr>
              <a:t>     </a:t>
            </a:r>
            <a:r>
              <a:rPr lang="el-GR" sz="1200" dirty="0" err="1">
                <a:latin typeface="Liberation Sans"/>
              </a:rPr>
              <a:t>παθολογοανατομική</a:t>
            </a:r>
            <a:r>
              <a:rPr lang="el-GR" sz="1200" dirty="0">
                <a:latin typeface="Liberation Sans"/>
              </a:rPr>
              <a:t> </a:t>
            </a:r>
          </a:p>
          <a:p>
            <a:r>
              <a:rPr lang="el-GR" sz="1200" dirty="0">
                <a:latin typeface="Liberation Sans"/>
              </a:rPr>
              <a:t>     εκτίμηση</a:t>
            </a:r>
          </a:p>
          <a:p>
            <a:r>
              <a:rPr lang="el-GR" sz="1200" dirty="0">
                <a:latin typeface="Liberation Sans"/>
              </a:rPr>
              <a:t>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B7A75B-646F-4DE1-8DFD-80FBF95E83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el-GR" dirty="0"/>
              <a:t>Ιστολογικά ευρήματα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88680C-CA61-477B-B5DC-3C7446F5016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Autofit/>
          </a:bodyPr>
          <a:lstStyle/>
          <a:p>
            <a:pPr lvl="0">
              <a:buSzPct val="45000"/>
            </a:pPr>
            <a:r>
              <a:rPr lang="el-GR" sz="1200" b="1" dirty="0">
                <a:latin typeface="Liberation Sans"/>
              </a:rPr>
              <a:t>Βλεννογόνος</a:t>
            </a:r>
          </a:p>
          <a:p>
            <a:pPr marL="357188" lvl="1" indent="-120650">
              <a:buSzPct val="45000"/>
            </a:pPr>
            <a:r>
              <a:rPr lang="el-GR" sz="1200" dirty="0">
                <a:latin typeface="Liberation Sans"/>
              </a:rPr>
              <a:t>βρίθει λεμφοκυττάρων </a:t>
            </a:r>
            <a:r>
              <a:rPr lang="el-GR" sz="1200" dirty="0">
                <a:latin typeface="Liberation Sans"/>
                <a:sym typeface="Wingdings" panose="05000000000000000000" pitchFamily="2" charset="2"/>
              </a:rPr>
              <a:t> </a:t>
            </a:r>
            <a:r>
              <a:rPr lang="el-GR" sz="1200" dirty="0">
                <a:latin typeface="Liberation Sans"/>
              </a:rPr>
              <a:t>φυσιολογικό εύρημα λόγω παρουσίας λεμφικού ιστού</a:t>
            </a:r>
          </a:p>
          <a:p>
            <a:pPr marL="357188" lvl="1" indent="-120650">
              <a:buSzPct val="45000"/>
            </a:pPr>
            <a:r>
              <a:rPr lang="el-GR" sz="1200" dirty="0">
                <a:latin typeface="Liberation Sans"/>
              </a:rPr>
              <a:t>μικρά </a:t>
            </a:r>
            <a:r>
              <a:rPr lang="el-GR" sz="1200" dirty="0" smtClean="0">
                <a:latin typeface="Liberation Sans"/>
              </a:rPr>
              <a:t>κοκκιώματα </a:t>
            </a:r>
            <a:r>
              <a:rPr lang="el-GR" sz="1200" dirty="0">
                <a:latin typeface="Liberation Sans"/>
              </a:rPr>
              <a:t>όχι </a:t>
            </a:r>
            <a:r>
              <a:rPr lang="el-GR" sz="1200" dirty="0" err="1" smtClean="0">
                <a:latin typeface="Liberation Sans"/>
              </a:rPr>
              <a:t>αποστηματοποιημένα</a:t>
            </a:r>
            <a:endParaRPr lang="el-GR" sz="1200" dirty="0">
              <a:latin typeface="Liberation Sans"/>
            </a:endParaRPr>
          </a:p>
          <a:p>
            <a:pPr marL="357188" lvl="1" indent="-120650">
              <a:buSzPct val="45000"/>
            </a:pPr>
            <a:r>
              <a:rPr lang="el-GR" sz="1200" dirty="0">
                <a:latin typeface="Liberation Sans"/>
              </a:rPr>
              <a:t>απουσία λεμφοκυττάρων εντός των κρυπτών </a:t>
            </a:r>
            <a:r>
              <a:rPr lang="el-GR" sz="1200" dirty="0">
                <a:latin typeface="Liberation Sans"/>
                <a:sym typeface="Wingdings" panose="05000000000000000000" pitchFamily="2" charset="2"/>
              </a:rPr>
              <a:t> </a:t>
            </a:r>
            <a:r>
              <a:rPr lang="el-GR" sz="1200" strike="sngStrike" dirty="0" err="1">
                <a:latin typeface="Liberation Sans"/>
              </a:rPr>
              <a:t>κρυπτίτιδα</a:t>
            </a:r>
            <a:endParaRPr lang="el-GR" sz="1200" dirty="0">
              <a:latin typeface="Liberation Sans"/>
            </a:endParaRPr>
          </a:p>
          <a:p>
            <a:pPr marL="357188" lvl="1" indent="-120650">
              <a:buSzPct val="45000"/>
            </a:pPr>
            <a:r>
              <a:rPr lang="el-GR" sz="1200" dirty="0">
                <a:latin typeface="Liberation Sans"/>
              </a:rPr>
              <a:t>παρουσία ουδετερόφιλων, λίγων </a:t>
            </a:r>
            <a:r>
              <a:rPr lang="el-GR" sz="1200" dirty="0" err="1">
                <a:latin typeface="Liberation Sans"/>
              </a:rPr>
              <a:t>πλασματοκυττάτων</a:t>
            </a:r>
            <a:r>
              <a:rPr lang="el-GR" sz="1200" dirty="0">
                <a:latin typeface="Liberation Sans"/>
              </a:rPr>
              <a:t> &amp; </a:t>
            </a:r>
            <a:r>
              <a:rPr lang="el-GR" sz="1200" dirty="0" err="1">
                <a:latin typeface="Liberation Sans"/>
              </a:rPr>
              <a:t>ηωσινόφιλων</a:t>
            </a:r>
            <a:r>
              <a:rPr lang="el-GR" sz="1200" dirty="0">
                <a:latin typeface="Liberation Sans"/>
              </a:rPr>
              <a:t> </a:t>
            </a:r>
            <a:r>
              <a:rPr lang="el-GR" sz="1200" dirty="0">
                <a:latin typeface="Liberation Sans"/>
                <a:sym typeface="Wingdings" panose="05000000000000000000" pitchFamily="2" charset="2"/>
              </a:rPr>
              <a:t> </a:t>
            </a:r>
            <a:r>
              <a:rPr lang="el-GR" sz="1200" dirty="0">
                <a:latin typeface="Liberation Sans"/>
              </a:rPr>
              <a:t>μετάβαση από οξεία σε χρόνια φλεγμονή;</a:t>
            </a:r>
          </a:p>
          <a:p>
            <a:pPr marL="357188" lvl="1" indent="-120650">
              <a:buSzPct val="45000"/>
            </a:pPr>
            <a:r>
              <a:rPr lang="el-GR" sz="1200" dirty="0">
                <a:latin typeface="Liberation Sans"/>
              </a:rPr>
              <a:t>απουσία </a:t>
            </a:r>
            <a:r>
              <a:rPr lang="el-GR" sz="1200" dirty="0" err="1">
                <a:latin typeface="Liberation Sans"/>
              </a:rPr>
              <a:t>ουλοποίησης</a:t>
            </a:r>
            <a:r>
              <a:rPr lang="el-GR" sz="1200" dirty="0">
                <a:latin typeface="Liberation Sans"/>
              </a:rPr>
              <a:t> &amp; συνδετικού ιστού </a:t>
            </a:r>
            <a:r>
              <a:rPr lang="el-GR" sz="1200" dirty="0">
                <a:latin typeface="Liberation Sans"/>
                <a:sym typeface="Wingdings" panose="05000000000000000000" pitchFamily="2" charset="2"/>
              </a:rPr>
              <a:t> </a:t>
            </a:r>
            <a:r>
              <a:rPr lang="el-GR" sz="1200" strike="sngStrike" dirty="0">
                <a:latin typeface="Liberation Sans"/>
                <a:sym typeface="Wingdings" panose="05000000000000000000" pitchFamily="2" charset="2"/>
              </a:rPr>
              <a:t>χρόνια </a:t>
            </a:r>
            <a:r>
              <a:rPr lang="el-GR" sz="1200" strike="sngStrike" dirty="0">
                <a:latin typeface="Liberation Sans"/>
              </a:rPr>
              <a:t>φλεγμονή</a:t>
            </a:r>
          </a:p>
          <a:p>
            <a:pPr marL="806450" lvl="1" indent="-120650">
              <a:buSzPct val="45000"/>
            </a:pPr>
            <a:endParaRPr lang="el-GR" sz="1200" dirty="0">
              <a:latin typeface="Liberation Sans"/>
            </a:endParaRPr>
          </a:p>
          <a:p>
            <a:pPr lvl="0">
              <a:buSzPct val="45000"/>
            </a:pPr>
            <a:r>
              <a:rPr lang="el-GR" sz="1200" b="1" dirty="0" err="1" smtClean="0">
                <a:latin typeface="Liberation Sans"/>
              </a:rPr>
              <a:t>Υπορογόνιος</a:t>
            </a:r>
            <a:r>
              <a:rPr lang="el-GR" sz="1200" b="1" dirty="0" smtClean="0">
                <a:latin typeface="Liberation Sans"/>
              </a:rPr>
              <a:t> </a:t>
            </a:r>
            <a:r>
              <a:rPr lang="el-GR" sz="1200" b="1" dirty="0">
                <a:latin typeface="Liberation Sans"/>
              </a:rPr>
              <a:t>υμένας</a:t>
            </a:r>
          </a:p>
          <a:p>
            <a:pPr marL="357188" lvl="1" indent="-120650">
              <a:buSzPct val="45000"/>
            </a:pPr>
            <a:r>
              <a:rPr lang="el-GR" sz="1200" dirty="0">
                <a:latin typeface="Liberation Sans"/>
              </a:rPr>
              <a:t>παρουσία μεγάλων, </a:t>
            </a:r>
            <a:r>
              <a:rPr lang="el-GR" sz="1200" dirty="0" smtClean="0">
                <a:latin typeface="Liberation Sans"/>
              </a:rPr>
              <a:t>κυρίως μη </a:t>
            </a:r>
            <a:r>
              <a:rPr lang="el-GR" sz="1200" dirty="0" err="1">
                <a:latin typeface="Liberation Sans"/>
              </a:rPr>
              <a:t>αποστηματοποιημένων</a:t>
            </a:r>
            <a:r>
              <a:rPr lang="el-GR" sz="1200" dirty="0">
                <a:latin typeface="Liberation Sans"/>
              </a:rPr>
              <a:t> κοκκιωμάτων</a:t>
            </a:r>
          </a:p>
          <a:p>
            <a:pPr marL="357188" lvl="1" indent="-120650">
              <a:buSzPct val="45000"/>
            </a:pPr>
            <a:r>
              <a:rPr lang="el-GR" sz="1200" dirty="0">
                <a:latin typeface="Liberation Sans"/>
              </a:rPr>
              <a:t>παρουσία ενός </a:t>
            </a:r>
            <a:r>
              <a:rPr lang="el-GR" sz="1200" dirty="0" err="1">
                <a:latin typeface="Liberation Sans"/>
              </a:rPr>
              <a:t>διαπυητικού</a:t>
            </a:r>
            <a:r>
              <a:rPr lang="el-GR" sz="1200" dirty="0">
                <a:latin typeface="Liberation Sans"/>
              </a:rPr>
              <a:t> κοκκιώματος </a:t>
            </a:r>
          </a:p>
          <a:p>
            <a:pPr marL="627063" lvl="2" indent="-171450">
              <a:buSzPct val="45000"/>
              <a:buFont typeface="Wingdings" panose="05000000000000000000" pitchFamily="2" charset="2"/>
              <a:buChar char="ü"/>
            </a:pPr>
            <a:r>
              <a:rPr lang="el-GR" sz="1200" dirty="0">
                <a:latin typeface="Liberation Sans"/>
              </a:rPr>
              <a:t>με </a:t>
            </a:r>
            <a:r>
              <a:rPr lang="el-GR" sz="1200" dirty="0" err="1">
                <a:latin typeface="Liberation Sans"/>
              </a:rPr>
              <a:t>αποστηματοποίηση</a:t>
            </a:r>
            <a:r>
              <a:rPr lang="el-GR" sz="1200" dirty="0">
                <a:latin typeface="Liberation Sans"/>
              </a:rPr>
              <a:t> – </a:t>
            </a:r>
            <a:r>
              <a:rPr lang="el-GR" sz="1200" dirty="0" err="1">
                <a:latin typeface="Liberation Sans"/>
              </a:rPr>
              <a:t>ρευστοποιός</a:t>
            </a:r>
            <a:r>
              <a:rPr lang="el-GR" sz="1200" dirty="0">
                <a:latin typeface="Liberation Sans"/>
              </a:rPr>
              <a:t> νέκρωση</a:t>
            </a:r>
          </a:p>
          <a:p>
            <a:pPr marL="627063" lvl="2" indent="-171450">
              <a:buSzPct val="45000"/>
              <a:buFont typeface="Wingdings" panose="05000000000000000000" pitchFamily="2" charset="2"/>
              <a:buChar char="ü"/>
            </a:pPr>
            <a:r>
              <a:rPr lang="el-GR" sz="1200" dirty="0">
                <a:latin typeface="Liberation Sans"/>
              </a:rPr>
              <a:t>παρουσία </a:t>
            </a:r>
            <a:r>
              <a:rPr lang="el-GR" sz="1200" dirty="0" err="1">
                <a:latin typeface="Liberation Sans"/>
              </a:rPr>
              <a:t>επιθηλιοειδών</a:t>
            </a:r>
            <a:r>
              <a:rPr lang="el-GR" sz="1200" dirty="0">
                <a:latin typeface="Liberation Sans"/>
              </a:rPr>
              <a:t> κυττάρων </a:t>
            </a:r>
            <a:r>
              <a:rPr lang="el-GR" sz="1200" dirty="0" smtClean="0">
                <a:latin typeface="Liberation Sans"/>
              </a:rPr>
              <a:t>στο κέντρο </a:t>
            </a:r>
            <a:r>
              <a:rPr lang="el-GR" sz="1200" dirty="0">
                <a:latin typeface="Liberation Sans"/>
              </a:rPr>
              <a:t>του </a:t>
            </a:r>
            <a:r>
              <a:rPr lang="el-GR" sz="1200" dirty="0" smtClean="0">
                <a:latin typeface="Liberation Sans"/>
              </a:rPr>
              <a:t>κοκκιώματος </a:t>
            </a:r>
            <a:r>
              <a:rPr lang="el-GR" sz="1200" dirty="0">
                <a:latin typeface="Liberation Sans"/>
              </a:rPr>
              <a:t>που </a:t>
            </a:r>
            <a:br>
              <a:rPr lang="el-GR" sz="1200" dirty="0">
                <a:latin typeface="Liberation Sans"/>
              </a:rPr>
            </a:br>
            <a:r>
              <a:rPr lang="el-GR" sz="1200" dirty="0" err="1">
                <a:latin typeface="Liberation Sans"/>
              </a:rPr>
              <a:t>αφοριζονται</a:t>
            </a:r>
            <a:r>
              <a:rPr lang="el-GR" sz="1200" dirty="0">
                <a:latin typeface="Liberation Sans"/>
              </a:rPr>
              <a:t> από μια ζώνη </a:t>
            </a:r>
            <a:r>
              <a:rPr lang="el-GR" sz="1200" dirty="0" smtClean="0">
                <a:latin typeface="Liberation Sans"/>
              </a:rPr>
              <a:t>λεμφοκυττάρων</a:t>
            </a:r>
            <a:endParaRPr lang="el-GR" sz="1200" dirty="0">
              <a:latin typeface="Liberation Sans"/>
            </a:endParaRPr>
          </a:p>
          <a:p>
            <a:pPr lvl="1" indent="0">
              <a:buSzPct val="45000"/>
              <a:buNone/>
            </a:pPr>
            <a:endParaRPr lang="el-GR" sz="1200" dirty="0">
              <a:latin typeface="Liberation Sans"/>
            </a:endParaRPr>
          </a:p>
          <a:p>
            <a:pPr lvl="1" indent="0">
              <a:buSzPct val="45000"/>
              <a:buNone/>
            </a:pPr>
            <a:endParaRPr lang="el-GR" sz="1200" dirty="0">
              <a:latin typeface="Liberation Sans"/>
            </a:endParaRPr>
          </a:p>
          <a:p>
            <a:pPr lvl="0">
              <a:buSzPct val="45000"/>
              <a:buFont typeface="StarSymbol"/>
              <a:buChar char="●"/>
            </a:pPr>
            <a:endParaRPr lang="el-GR" sz="1200" dirty="0">
              <a:latin typeface="Liberation Sans"/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xmlns="" id="{11576479-F2B2-4CB6-B1D5-2AC3E3D38593}"/>
              </a:ext>
            </a:extLst>
          </p:cNvPr>
          <p:cNvSpPr/>
          <p:nvPr/>
        </p:nvSpPr>
        <p:spPr>
          <a:xfrm>
            <a:off x="6134011" y="3180304"/>
            <a:ext cx="181548" cy="137619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81FA460-3BBD-46E8-B405-C3CC60AD24C3}"/>
              </a:ext>
            </a:extLst>
          </p:cNvPr>
          <p:cNvSpPr txBox="1"/>
          <p:nvPr/>
        </p:nvSpPr>
        <p:spPr>
          <a:xfrm>
            <a:off x="7663912" y="3545237"/>
            <a:ext cx="205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Liberation Sans"/>
              </a:rPr>
              <a:t>     Οξεία σκωληκοειδίτιδα</a:t>
            </a:r>
            <a:r>
              <a:rPr lang="en-US" sz="1200" dirty="0">
                <a:latin typeface="Liberation Sans"/>
              </a:rPr>
              <a:t> ?</a:t>
            </a:r>
            <a:endParaRPr lang="el-GR" sz="1200" dirty="0">
              <a:latin typeface="Liberation Sans"/>
            </a:endParaRPr>
          </a:p>
          <a:p>
            <a:r>
              <a:rPr lang="el-GR" sz="1200" dirty="0">
                <a:latin typeface="Liberation Sans"/>
                <a:sym typeface="Wingdings" panose="05000000000000000000" pitchFamily="2" charset="2"/>
              </a:rPr>
              <a:t>  </a:t>
            </a:r>
            <a:r>
              <a:rPr lang="el-GR" sz="1200" dirty="0" err="1" smtClean="0">
                <a:latin typeface="Liberation Sans"/>
              </a:rPr>
              <a:t>Γερσινίαση</a:t>
            </a:r>
            <a:r>
              <a:rPr lang="en-US" sz="1200" dirty="0" smtClean="0">
                <a:latin typeface="Liberation Sans"/>
              </a:rPr>
              <a:t> </a:t>
            </a:r>
            <a:r>
              <a:rPr lang="en-US" sz="1200" dirty="0">
                <a:latin typeface="Liberation Sans"/>
              </a:rPr>
              <a:t>?</a:t>
            </a:r>
            <a:endParaRPr lang="el-GR" sz="1200" dirty="0">
              <a:latin typeface="Liberation Sans"/>
            </a:endParaRPr>
          </a:p>
          <a:p>
            <a:r>
              <a:rPr lang="el-GR" sz="1200" dirty="0">
                <a:latin typeface="Liberation Sans"/>
              </a:rPr>
              <a:t>     Νόσος </a:t>
            </a:r>
            <a:r>
              <a:rPr lang="en-US" sz="1200" dirty="0">
                <a:latin typeface="Liberation Sans"/>
              </a:rPr>
              <a:t>Crohn ?</a:t>
            </a:r>
            <a:endParaRPr lang="el-GR" sz="1200" dirty="0">
              <a:latin typeface="Liberation San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2DE42F8-A3FF-41DA-9F58-95718AD58DFD}"/>
              </a:ext>
            </a:extLst>
          </p:cNvPr>
          <p:cNvSpPr txBox="1"/>
          <p:nvPr/>
        </p:nvSpPr>
        <p:spPr>
          <a:xfrm>
            <a:off x="6470542" y="3545237"/>
            <a:ext cx="13412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200" dirty="0" err="1">
                <a:latin typeface="Liberation Sans"/>
              </a:rPr>
              <a:t>διατοιχωματική</a:t>
            </a:r>
            <a:endParaRPr lang="el-GR" sz="1200" dirty="0">
              <a:latin typeface="Liberation Sans"/>
            </a:endParaRPr>
          </a:p>
          <a:p>
            <a:pPr algn="ctr"/>
            <a:r>
              <a:rPr lang="el-GR" sz="1200" dirty="0">
                <a:latin typeface="Liberation Sans"/>
              </a:rPr>
              <a:t>επέκταση</a:t>
            </a:r>
          </a:p>
          <a:p>
            <a:pPr algn="ctr"/>
            <a:r>
              <a:rPr lang="el-GR" sz="1200" dirty="0">
                <a:latin typeface="Liberation Sans"/>
              </a:rPr>
              <a:t>φλεγμονής</a:t>
            </a:r>
          </a:p>
        </p:txBody>
      </p:sp>
    </p:spTree>
    <p:extLst>
      <p:ext uri="{BB962C8B-B14F-4D97-AF65-F5344CB8AC3E}">
        <p14:creationId xmlns:p14="http://schemas.microsoft.com/office/powerpoint/2010/main" xmlns="" val="395622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739F93-23D3-4462-BCD8-43986B3564C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el-GR"/>
              <a:t>Διαφορική διάγνωση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159E5F-48AB-4E17-A13F-C1F488C0BD0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654305"/>
            <a:ext cx="9071640" cy="3288239"/>
          </a:xfrm>
        </p:spPr>
        <p:txBody>
          <a:bodyPr vert="horz">
            <a:normAutofit/>
          </a:bodyPr>
          <a:lstStyle/>
          <a:p>
            <a:pPr marL="177800" indent="-177800" algn="l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1400" b="1" i="0" dirty="0" err="1" smtClean="0">
                <a:solidFill>
                  <a:srgbClr val="000000"/>
                </a:solidFill>
                <a:effectLst/>
                <a:latin typeface="Liberation Sans"/>
              </a:rPr>
              <a:t>Γερσινίαση</a:t>
            </a:r>
            <a:r>
              <a:rPr lang="el-GR" sz="1400" b="0" i="0" dirty="0" smtClean="0">
                <a:solidFill>
                  <a:srgbClr val="000000"/>
                </a:solidFill>
                <a:effectLst/>
                <a:latin typeface="Liberation Sans"/>
              </a:rPr>
              <a:t> </a:t>
            </a:r>
            <a:r>
              <a:rPr lang="el-GR" sz="1400" b="0" i="0" dirty="0">
                <a:solidFill>
                  <a:srgbClr val="000000"/>
                </a:solidFill>
                <a:effectLst/>
                <a:latin typeface="Liberation Sans"/>
              </a:rPr>
              <a:t>(</a:t>
            </a:r>
            <a:r>
              <a:rPr lang="el-GR" sz="1400" dirty="0">
                <a:solidFill>
                  <a:srgbClr val="000000"/>
                </a:solidFill>
                <a:latin typeface="Liberation Sans"/>
              </a:rPr>
              <a:t>λοίμωξη από βακτήρια του γένους </a:t>
            </a:r>
            <a:r>
              <a:rPr lang="en-US" sz="1400" i="1" dirty="0">
                <a:solidFill>
                  <a:srgbClr val="000000"/>
                </a:solidFill>
                <a:latin typeface="Liberation Sans"/>
              </a:rPr>
              <a:t>Yersinia</a:t>
            </a:r>
            <a:r>
              <a:rPr lang="en-US" sz="1400" dirty="0">
                <a:solidFill>
                  <a:srgbClr val="000000"/>
                </a:solidFill>
                <a:latin typeface="Liberation Sans"/>
              </a:rPr>
              <a:t>)</a:t>
            </a:r>
            <a:r>
              <a:rPr lang="el-GR" sz="1400" dirty="0">
                <a:solidFill>
                  <a:srgbClr val="000000"/>
                </a:solidFill>
                <a:latin typeface="Liberation Sans"/>
              </a:rPr>
              <a:t>  </a:t>
            </a:r>
            <a:r>
              <a:rPr lang="el-GR" sz="1400" dirty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 διασταύρωση με </a:t>
            </a:r>
            <a:r>
              <a:rPr lang="en-US" sz="1400" dirty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PCR</a:t>
            </a:r>
            <a:r>
              <a:rPr lang="el-GR" sz="1400" dirty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 για παρουσία</a:t>
            </a:r>
            <a:r>
              <a:rPr lang="en-US" sz="1400" dirty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 DNA </a:t>
            </a:r>
            <a:r>
              <a:rPr lang="en-US" sz="1400" i="1" dirty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Yersinia</a:t>
            </a:r>
            <a:r>
              <a:rPr lang="en-US" sz="1400" dirty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 </a:t>
            </a:r>
            <a:endParaRPr lang="el-GR" sz="1400" b="0" i="0" dirty="0">
              <a:solidFill>
                <a:srgbClr val="000000"/>
              </a:solidFill>
              <a:effectLst/>
              <a:latin typeface="Liberation Sans"/>
            </a:endParaRPr>
          </a:p>
          <a:p>
            <a:pPr marL="177800" indent="-177800" algn="l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1400" b="1" i="0" dirty="0">
                <a:solidFill>
                  <a:srgbClr val="000000"/>
                </a:solidFill>
                <a:effectLst/>
                <a:latin typeface="Liberation Sans"/>
              </a:rPr>
              <a:t>Νόσος 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Liberation Sans"/>
              </a:rPr>
              <a:t>Crohn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Liberation Sans"/>
                <a:sym typeface="Wingdings" panose="05000000000000000000" pitchFamily="2" charset="2"/>
              </a:rPr>
              <a:t> </a:t>
            </a:r>
            <a:r>
              <a:rPr lang="el-GR" sz="1400" b="0" i="0" dirty="0">
                <a:solidFill>
                  <a:srgbClr val="000000"/>
                </a:solidFill>
                <a:effectLst/>
                <a:latin typeface="Liberation Sans"/>
                <a:sym typeface="Wingdings" panose="05000000000000000000" pitchFamily="2" charset="2"/>
              </a:rPr>
              <a:t>εξέταση για εμπλοκή του τελικού ειλεού</a:t>
            </a:r>
            <a:endParaRPr lang="en-US" sz="1400" b="0" i="0" dirty="0">
              <a:solidFill>
                <a:srgbClr val="000000"/>
              </a:solidFill>
              <a:effectLst/>
              <a:latin typeface="Liberation Sans"/>
            </a:endParaRPr>
          </a:p>
          <a:p>
            <a:pPr marL="177800" indent="-177800" algn="l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1400" b="1" i="0" dirty="0">
                <a:solidFill>
                  <a:srgbClr val="000000"/>
                </a:solidFill>
                <a:effectLst/>
                <a:latin typeface="Liberation Sans"/>
              </a:rPr>
              <a:t>Οξεία σκωληκοειδίτιδα </a:t>
            </a:r>
            <a:r>
              <a:rPr lang="el-GR" sz="1400" b="0" i="0" dirty="0">
                <a:solidFill>
                  <a:srgbClr val="000000"/>
                </a:solidFill>
                <a:effectLst/>
                <a:latin typeface="Liberation Sans"/>
                <a:sym typeface="Wingdings" panose="05000000000000000000" pitchFamily="2" charset="2"/>
              </a:rPr>
              <a:t> πιο εκτεταμένη φλεγμονή </a:t>
            </a:r>
            <a:r>
              <a:rPr lang="el-GR" sz="1400" b="0" i="0">
                <a:solidFill>
                  <a:srgbClr val="000000"/>
                </a:solidFill>
                <a:effectLst/>
                <a:latin typeface="Liberation Sans"/>
                <a:sym typeface="Wingdings" panose="05000000000000000000" pitchFamily="2" charset="2"/>
              </a:rPr>
              <a:t>στον </a:t>
            </a:r>
            <a:r>
              <a:rPr lang="el-GR" sz="1400" b="0" i="0" smtClean="0">
                <a:solidFill>
                  <a:srgbClr val="000000"/>
                </a:solidFill>
                <a:effectLst/>
                <a:latin typeface="Liberation Sans"/>
                <a:sym typeface="Wingdings" panose="05000000000000000000" pitchFamily="2" charset="2"/>
              </a:rPr>
              <a:t>βλεννογόνο</a:t>
            </a:r>
            <a:endParaRPr lang="en-US" sz="1400" b="0" i="0" dirty="0">
              <a:solidFill>
                <a:srgbClr val="000000"/>
              </a:solidFill>
              <a:effectLst/>
              <a:latin typeface="Liberation Sans"/>
            </a:endParaRPr>
          </a:p>
          <a:p>
            <a:pPr algn="l" fontAlgn="base"/>
            <a:endParaRPr lang="el-GR" sz="1400" b="0" i="0" dirty="0">
              <a:solidFill>
                <a:srgbClr val="000000"/>
              </a:solidFill>
              <a:effectLst/>
              <a:latin typeface="Liberatio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B7F01FE-6D08-4930-9298-DFE541E34CEC}"/>
              </a:ext>
            </a:extLst>
          </p:cNvPr>
          <p:cNvSpPr txBox="1"/>
          <p:nvPr/>
        </p:nvSpPr>
        <p:spPr>
          <a:xfrm>
            <a:off x="3891366" y="5424329"/>
            <a:ext cx="618925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sz="1000" i="1" dirty="0"/>
              <a:t>www.pathologyoutlines.com/topic/colonyersinia.html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Προεπιλογή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873</TotalTime>
  <Words>194</Words>
  <Application>Microsoft Office PowerPoint</Application>
  <PresentationFormat>Προσαρμογή</PresentationFormat>
  <Paragraphs>52</Paragraphs>
  <Slides>4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Προεπιλογή</vt:lpstr>
      <vt:lpstr>Παρουσίαση Περιστατικού Νο 11</vt:lpstr>
      <vt:lpstr>Ιστορικό</vt:lpstr>
      <vt:lpstr>Ιστολογικά ευρήματα</vt:lpstr>
      <vt:lpstr>Διαφορική διάγνωση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Περιστατικού</dc:title>
  <dc:creator>User</dc:creator>
  <cp:lastModifiedBy>User</cp:lastModifiedBy>
  <cp:revision>12</cp:revision>
  <dcterms:created xsi:type="dcterms:W3CDTF">2022-03-09T09:20:43Z</dcterms:created>
  <dcterms:modified xsi:type="dcterms:W3CDTF">2022-03-15T05:07:58Z</dcterms:modified>
</cp:coreProperties>
</file>