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6"/>
  </p:notesMasterIdLst>
  <p:handoutMasterIdLst>
    <p:handoutMasterId r:id="rId247"/>
  </p:handoutMasterIdLst>
  <p:sldIdLst>
    <p:sldId id="455" r:id="rId2"/>
    <p:sldId id="282" r:id="rId3"/>
    <p:sldId id="415" r:id="rId4"/>
    <p:sldId id="460" r:id="rId5"/>
    <p:sldId id="463" r:id="rId6"/>
    <p:sldId id="467" r:id="rId7"/>
    <p:sldId id="469" r:id="rId8"/>
    <p:sldId id="470" r:id="rId9"/>
    <p:sldId id="471" r:id="rId10"/>
    <p:sldId id="472" r:id="rId11"/>
    <p:sldId id="593" r:id="rId12"/>
    <p:sldId id="594" r:id="rId13"/>
    <p:sldId id="595" r:id="rId14"/>
    <p:sldId id="596" r:id="rId15"/>
    <p:sldId id="597" r:id="rId16"/>
    <p:sldId id="599" r:id="rId17"/>
    <p:sldId id="464" r:id="rId18"/>
    <p:sldId id="589" r:id="rId19"/>
    <p:sldId id="590" r:id="rId20"/>
    <p:sldId id="474" r:id="rId21"/>
    <p:sldId id="475" r:id="rId22"/>
    <p:sldId id="591" r:id="rId23"/>
    <p:sldId id="592" r:id="rId24"/>
    <p:sldId id="473" r:id="rId25"/>
    <p:sldId id="476" r:id="rId26"/>
    <p:sldId id="477" r:id="rId27"/>
    <p:sldId id="479" r:id="rId28"/>
    <p:sldId id="580" r:id="rId29"/>
    <p:sldId id="587" r:id="rId30"/>
    <p:sldId id="581" r:id="rId31"/>
    <p:sldId id="481" r:id="rId32"/>
    <p:sldId id="482" r:id="rId33"/>
    <p:sldId id="483" r:id="rId34"/>
    <p:sldId id="582" r:id="rId35"/>
    <p:sldId id="484" r:id="rId36"/>
    <p:sldId id="583" r:id="rId37"/>
    <p:sldId id="584" r:id="rId38"/>
    <p:sldId id="585" r:id="rId39"/>
    <p:sldId id="485" r:id="rId40"/>
    <p:sldId id="486" r:id="rId41"/>
    <p:sldId id="487" r:id="rId42"/>
    <p:sldId id="488" r:id="rId43"/>
    <p:sldId id="586" r:id="rId44"/>
    <p:sldId id="489" r:id="rId45"/>
    <p:sldId id="588" r:id="rId46"/>
    <p:sldId id="490" r:id="rId47"/>
    <p:sldId id="491" r:id="rId48"/>
    <p:sldId id="492" r:id="rId49"/>
    <p:sldId id="598" r:id="rId50"/>
    <p:sldId id="494" r:id="rId51"/>
    <p:sldId id="495" r:id="rId52"/>
    <p:sldId id="496" r:id="rId53"/>
    <p:sldId id="497" r:id="rId54"/>
    <p:sldId id="498" r:id="rId55"/>
    <p:sldId id="499" r:id="rId56"/>
    <p:sldId id="500" r:id="rId57"/>
    <p:sldId id="502" r:id="rId58"/>
    <p:sldId id="357" r:id="rId59"/>
    <p:sldId id="503" r:id="rId60"/>
    <p:sldId id="533" r:id="rId61"/>
    <p:sldId id="534" r:id="rId62"/>
    <p:sldId id="535" r:id="rId63"/>
    <p:sldId id="536" r:id="rId64"/>
    <p:sldId id="537" r:id="rId65"/>
    <p:sldId id="570" r:id="rId66"/>
    <p:sldId id="571" r:id="rId67"/>
    <p:sldId id="572" r:id="rId68"/>
    <p:sldId id="573" r:id="rId69"/>
    <p:sldId id="574" r:id="rId70"/>
    <p:sldId id="575" r:id="rId71"/>
    <p:sldId id="576" r:id="rId72"/>
    <p:sldId id="577" r:id="rId73"/>
    <p:sldId id="578" r:id="rId74"/>
    <p:sldId id="642" r:id="rId75"/>
    <p:sldId id="643" r:id="rId76"/>
    <p:sldId id="644" r:id="rId77"/>
    <p:sldId id="645" r:id="rId78"/>
    <p:sldId id="646" r:id="rId79"/>
    <p:sldId id="647" r:id="rId80"/>
    <p:sldId id="560" r:id="rId81"/>
    <p:sldId id="538" r:id="rId82"/>
    <p:sldId id="539" r:id="rId83"/>
    <p:sldId id="543" r:id="rId84"/>
    <p:sldId id="564" r:id="rId85"/>
    <p:sldId id="544" r:id="rId86"/>
    <p:sldId id="545" r:id="rId87"/>
    <p:sldId id="542" r:id="rId88"/>
    <p:sldId id="565" r:id="rId89"/>
    <p:sldId id="566" r:id="rId90"/>
    <p:sldId id="504" r:id="rId91"/>
    <p:sldId id="505" r:id="rId92"/>
    <p:sldId id="553" r:id="rId93"/>
    <p:sldId id="522" r:id="rId94"/>
    <p:sldId id="546" r:id="rId95"/>
    <p:sldId id="523" r:id="rId96"/>
    <p:sldId id="524" r:id="rId97"/>
    <p:sldId id="525" r:id="rId98"/>
    <p:sldId id="526" r:id="rId99"/>
    <p:sldId id="527" r:id="rId100"/>
    <p:sldId id="528" r:id="rId101"/>
    <p:sldId id="554" r:id="rId102"/>
    <p:sldId id="555" r:id="rId103"/>
    <p:sldId id="556" r:id="rId104"/>
    <p:sldId id="557" r:id="rId105"/>
    <p:sldId id="558" r:id="rId106"/>
    <p:sldId id="559" r:id="rId107"/>
    <p:sldId id="530" r:id="rId108"/>
    <p:sldId id="531" r:id="rId109"/>
    <p:sldId id="532" r:id="rId110"/>
    <p:sldId id="360" r:id="rId111"/>
    <p:sldId id="568" r:id="rId112"/>
    <p:sldId id="569" r:id="rId113"/>
    <p:sldId id="401" r:id="rId114"/>
    <p:sldId id="403" r:id="rId115"/>
    <p:sldId id="407" r:id="rId116"/>
    <p:sldId id="613" r:id="rId117"/>
    <p:sldId id="600" r:id="rId118"/>
    <p:sldId id="601" r:id="rId119"/>
    <p:sldId id="602" r:id="rId120"/>
    <p:sldId id="603" r:id="rId121"/>
    <p:sldId id="604" r:id="rId122"/>
    <p:sldId id="605" r:id="rId123"/>
    <p:sldId id="606" r:id="rId124"/>
    <p:sldId id="607" r:id="rId125"/>
    <p:sldId id="608" r:id="rId126"/>
    <p:sldId id="610" r:id="rId127"/>
    <p:sldId id="611" r:id="rId128"/>
    <p:sldId id="612" r:id="rId129"/>
    <p:sldId id="416" r:id="rId130"/>
    <p:sldId id="358" r:id="rId131"/>
    <p:sldId id="623" r:id="rId132"/>
    <p:sldId id="624" r:id="rId133"/>
    <p:sldId id="625" r:id="rId134"/>
    <p:sldId id="626" r:id="rId135"/>
    <p:sldId id="627" r:id="rId136"/>
    <p:sldId id="628" r:id="rId137"/>
    <p:sldId id="629" r:id="rId138"/>
    <p:sldId id="631" r:id="rId139"/>
    <p:sldId id="632" r:id="rId140"/>
    <p:sldId id="633" r:id="rId141"/>
    <p:sldId id="634" r:id="rId142"/>
    <p:sldId id="630" r:id="rId143"/>
    <p:sldId id="636" r:id="rId144"/>
    <p:sldId id="640" r:id="rId145"/>
    <p:sldId id="638" r:id="rId146"/>
    <p:sldId id="459" r:id="rId147"/>
    <p:sldId id="344" r:id="rId148"/>
    <p:sldId id="342" r:id="rId149"/>
    <p:sldId id="341" r:id="rId150"/>
    <p:sldId id="343" r:id="rId151"/>
    <p:sldId id="264" r:id="rId152"/>
    <p:sldId id="361" r:id="rId153"/>
    <p:sldId id="256" r:id="rId154"/>
    <p:sldId id="258" r:id="rId155"/>
    <p:sldId id="369" r:id="rId156"/>
    <p:sldId id="311" r:id="rId157"/>
    <p:sldId id="303" r:id="rId158"/>
    <p:sldId id="310" r:id="rId159"/>
    <p:sldId id="305" r:id="rId160"/>
    <p:sldId id="306" r:id="rId161"/>
    <p:sldId id="307" r:id="rId162"/>
    <p:sldId id="308" r:id="rId163"/>
    <p:sldId id="301" r:id="rId164"/>
    <p:sldId id="309" r:id="rId165"/>
    <p:sldId id="567" r:id="rId166"/>
    <p:sldId id="295" r:id="rId167"/>
    <p:sldId id="296" r:id="rId168"/>
    <p:sldId id="313" r:id="rId169"/>
    <p:sldId id="297" r:id="rId170"/>
    <p:sldId id="298" r:id="rId171"/>
    <p:sldId id="368" r:id="rId172"/>
    <p:sldId id="288" r:id="rId173"/>
    <p:sldId id="289" r:id="rId174"/>
    <p:sldId id="291" r:id="rId175"/>
    <p:sldId id="299" r:id="rId176"/>
    <p:sldId id="300" r:id="rId177"/>
    <p:sldId id="293" r:id="rId178"/>
    <p:sldId id="294" r:id="rId179"/>
    <p:sldId id="359" r:id="rId180"/>
    <p:sldId id="269" r:id="rId181"/>
    <p:sldId id="326" r:id="rId182"/>
    <p:sldId id="272" r:id="rId183"/>
    <p:sldId id="273" r:id="rId184"/>
    <p:sldId id="320" r:id="rId185"/>
    <p:sldId id="328" r:id="rId186"/>
    <p:sldId id="321" r:id="rId187"/>
    <p:sldId id="322" r:id="rId188"/>
    <p:sldId id="327" r:id="rId189"/>
    <p:sldId id="324" r:id="rId190"/>
    <p:sldId id="329" r:id="rId191"/>
    <p:sldId id="325" r:id="rId192"/>
    <p:sldId id="458" r:id="rId193"/>
    <p:sldId id="456" r:id="rId194"/>
    <p:sldId id="364" r:id="rId195"/>
    <p:sldId id="397" r:id="rId196"/>
    <p:sldId id="284" r:id="rId197"/>
    <p:sldId id="374" r:id="rId198"/>
    <p:sldId id="372" r:id="rId199"/>
    <p:sldId id="319" r:id="rId200"/>
    <p:sldId id="281" r:id="rId201"/>
    <p:sldId id="276" r:id="rId202"/>
    <p:sldId id="259" r:id="rId203"/>
    <p:sldId id="261" r:id="rId204"/>
    <p:sldId id="283" r:id="rId205"/>
    <p:sldId id="285" r:id="rId206"/>
    <p:sldId id="286" r:id="rId207"/>
    <p:sldId id="614" r:id="rId208"/>
    <p:sldId id="345" r:id="rId209"/>
    <p:sldId id="615" r:id="rId210"/>
    <p:sldId id="616" r:id="rId211"/>
    <p:sldId id="617" r:id="rId212"/>
    <p:sldId id="618" r:id="rId213"/>
    <p:sldId id="635" r:id="rId214"/>
    <p:sldId id="314" r:id="rId215"/>
    <p:sldId id="280" r:id="rId216"/>
    <p:sldId id="418" r:id="rId217"/>
    <p:sldId id="419" r:id="rId218"/>
    <p:sldId id="417" r:id="rId219"/>
    <p:sldId id="420" r:id="rId220"/>
    <p:sldId id="421" r:id="rId221"/>
    <p:sldId id="422" r:id="rId222"/>
    <p:sldId id="423" r:id="rId223"/>
    <p:sldId id="424" r:id="rId224"/>
    <p:sldId id="425" r:id="rId225"/>
    <p:sldId id="426" r:id="rId226"/>
    <p:sldId id="427" r:id="rId227"/>
    <p:sldId id="428" r:id="rId228"/>
    <p:sldId id="429" r:id="rId229"/>
    <p:sldId id="430" r:id="rId230"/>
    <p:sldId id="431" r:id="rId231"/>
    <p:sldId id="432" r:id="rId232"/>
    <p:sldId id="433" r:id="rId233"/>
    <p:sldId id="434" r:id="rId234"/>
    <p:sldId id="435" r:id="rId235"/>
    <p:sldId id="436" r:id="rId236"/>
    <p:sldId id="437" r:id="rId237"/>
    <p:sldId id="438" r:id="rId238"/>
    <p:sldId id="439" r:id="rId239"/>
    <p:sldId id="440" r:id="rId240"/>
    <p:sldId id="441" r:id="rId241"/>
    <p:sldId id="442" r:id="rId242"/>
    <p:sldId id="443" r:id="rId243"/>
    <p:sldId id="444" r:id="rId244"/>
    <p:sldId id="355" r:id="rId24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815" autoAdjust="0"/>
    <p:restoredTop sz="88107" autoAdjust="0"/>
  </p:normalViewPr>
  <p:slideViewPr>
    <p:cSldViewPr>
      <p:cViewPr varScale="1">
        <p:scale>
          <a:sx n="64" d="100"/>
          <a:sy n="64" d="100"/>
        </p:scale>
        <p:origin x="-152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314"/>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DD482F-4274-4869-A112-50B793171BA2}" type="datetimeFigureOut">
              <a:rPr lang="el-GR" smtClean="0"/>
              <a:pPr/>
              <a:t>1/10/2015</a:t>
            </a:fld>
            <a:endParaRPr lang="el-GR"/>
          </a:p>
        </p:txBody>
      </p:sp>
      <p:sp>
        <p:nvSpPr>
          <p:cNvPr id="4" name="3 - Θέση υποσέλιδου"/>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5" name="4 - Θέση αριθμού διαφάνειας"/>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6B7496-F423-4D8D-924B-DFF723428A78}" type="slidenum">
              <a:rPr lang="el-GR" smtClean="0"/>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186FD-3865-4E0F-9F1F-9E2D8834B160}" type="datetimeFigureOut">
              <a:rPr lang="el-GR" smtClean="0"/>
              <a:pPr/>
              <a:t>1/10/2015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DE5E38-2022-43C6-9047-9ABC3C0DA8A6}"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EEEEAA1-020C-4EE8-AFBA-FD276453645C}" type="slidenum">
              <a:rPr lang="el-GR" smtClean="0"/>
              <a:pPr/>
              <a:t>7</a:t>
            </a:fld>
            <a:endParaRPr lang="el-GR"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l-GR" b="1" smtClean="0"/>
              <a:t>FIGURE 8-6.</a:t>
            </a:r>
            <a:r>
              <a:rPr lang="el-GR" smtClean="0"/>
              <a:t> Interaction of cellular and humoral factors in wound healing. Note the key role of the macrophage. bFGF, basic fibroblast growth factor; EGF, epidermal growth factor; GAGs, glycosaminoglycans; IGF-1, insulin-like growth factor-1; KGF, keratinocyte growth factor; PDGF, platelet-derived growth factor; TGF-β, transforming growth factor-beta; TNF-α, tumor necrosis factor-alpha; KGF, keratinocyte growth factor; H</a:t>
            </a:r>
            <a:r>
              <a:rPr lang="el-GR" baseline="-25000" smtClean="0"/>
              <a:t>2</a:t>
            </a:r>
            <a:r>
              <a:rPr lang="el-GR" smtClean="0"/>
              <a:t>0</a:t>
            </a:r>
            <a:r>
              <a:rPr lang="el-GR" baseline="-25000" smtClean="0"/>
              <a:t>2</a:t>
            </a:r>
            <a:r>
              <a:rPr lang="el-GR" smtClean="0"/>
              <a:t>, hydrogen peroxide; O</a:t>
            </a:r>
            <a:r>
              <a:rPr lang="el-GR" baseline="-25000" smtClean="0"/>
              <a:t>2</a:t>
            </a:r>
            <a:r>
              <a:rPr lang="el-GR" baseline="30000" smtClean="0"/>
              <a:t>−</a:t>
            </a:r>
            <a:r>
              <a:rPr lang="el-GR" smtClean="0"/>
              <a:t>, superoxide; IL, interleukin; IFN-γ, interferon-gamma; PGE</a:t>
            </a:r>
            <a:r>
              <a:rPr lang="el-GR" baseline="-25000" smtClean="0"/>
              <a:t>2</a:t>
            </a:r>
            <a:r>
              <a:rPr lang="el-GR" smtClean="0"/>
              <a:t>, prostaglandin E</a:t>
            </a:r>
            <a:r>
              <a:rPr lang="el-GR" baseline="-25000" smtClean="0"/>
              <a:t>2</a:t>
            </a:r>
            <a:r>
              <a:rPr lang="el-GR" smtClean="0"/>
              <a:t>; VEGF, vascular endothelial growth factor. (Modified from Witte MB, Barbul A: General principles of wound healing. Surg Clin North Am 77:513, 1997.)</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0CA3BD76-FF4B-45CF-96A9-7FEB634657C8}" type="slidenum">
              <a:rPr lang="el-GR" smtClean="0"/>
              <a:pPr/>
              <a:t>67</a:t>
            </a:fld>
            <a:endParaRPr lang="el-GR"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l-GR" b="1" smtClean="0"/>
              <a:t>FIGURE 8-7.</a:t>
            </a:r>
            <a:r>
              <a:rPr lang="el-GR" smtClean="0"/>
              <a:t> A cutaneous wound 5 days after injury. Blood vessels are seen sprouting into the fibrin clot as epidermal cells resurface the wound. Some of the proteinases involved in cell movement at this time point are shown. u-PA, urokinase-type plasminogen activator; MMP-1, 2, 3, and 13, matrix metalloproteinases 1, 2, 3, and 13 (collagenase 1, gelatinase A, stromelysin 1, and collagenase 3, respectively); t-PA tissue plasminogen activator. (Adapted from Singer AJ, Clark RAF: Mechanisms of disease: Cutaneous wound healing. N Engl J Med 341:738, 1999.)</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9368DC71-8F2B-4240-B754-AC8ED4690138}" type="slidenum">
              <a:rPr lang="el-GR" smtClean="0"/>
              <a:pPr/>
              <a:t>88</a:t>
            </a:fld>
            <a:endParaRPr lang="el-GR"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smtClean="0"/>
              <a:t>FIGURE 8-1.</a:t>
            </a:r>
            <a:r>
              <a:rPr lang="en-US" smtClean="0"/>
              <a:t> Wound closure types. </a:t>
            </a:r>
            <a:r>
              <a:rPr lang="en-US" i="1" smtClean="0"/>
              <a:t>Top,</a:t>
            </a:r>
            <a:r>
              <a:rPr lang="en-US" smtClean="0"/>
              <a:t> Primary or first-intention closure: a clean incision is made in the tissue (</a:t>
            </a:r>
            <a:r>
              <a:rPr lang="en-US" b="1" smtClean="0"/>
              <a:t>A</a:t>
            </a:r>
            <a:r>
              <a:rPr lang="en-US" smtClean="0"/>
              <a:t>) and the wound edges are reapproximated (</a:t>
            </a:r>
            <a:r>
              <a:rPr lang="en-US" b="1" smtClean="0"/>
              <a:t>B</a:t>
            </a:r>
            <a:r>
              <a:rPr lang="en-US" smtClean="0"/>
              <a:t>) with sutures, staples, or adhesive strips. </a:t>
            </a:r>
            <a:r>
              <a:rPr lang="en-US" b="1" smtClean="0"/>
              <a:t>C,</a:t>
            </a:r>
            <a:r>
              <a:rPr lang="en-US" smtClean="0"/>
              <a:t> Minimal scarring is the end result. </a:t>
            </a:r>
            <a:r>
              <a:rPr lang="en-US" i="1" smtClean="0"/>
              <a:t>Bottom,</a:t>
            </a:r>
            <a:r>
              <a:rPr lang="en-US" smtClean="0"/>
              <a:t> Secondary intention healing: the wound is left open to heal (</a:t>
            </a:r>
            <a:r>
              <a:rPr lang="en-US" b="1" smtClean="0"/>
              <a:t>A</a:t>
            </a:r>
            <a:r>
              <a:rPr lang="en-US" smtClean="0"/>
              <a:t> and </a:t>
            </a:r>
            <a:r>
              <a:rPr lang="en-US" b="1" smtClean="0"/>
              <a:t>B</a:t>
            </a:r>
            <a:r>
              <a:rPr lang="en-US" smtClean="0"/>
              <a:t>) by a combination of contraction, granulation, and epithelialization. </a:t>
            </a:r>
            <a:r>
              <a:rPr lang="en-US" b="1" smtClean="0"/>
              <a:t>C,</a:t>
            </a:r>
            <a:r>
              <a:rPr lang="en-US" smtClean="0"/>
              <a:t> A large scar results.</a:t>
            </a:r>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040F7B2D-8687-487E-9E20-D40FD83EA8EA}" type="slidenum">
              <a:rPr lang="el-GR" smtClean="0"/>
              <a:pPr/>
              <a:t>89</a:t>
            </a:fld>
            <a:endParaRPr lang="el-GR"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b="1" smtClean="0"/>
              <a:t>FIGURE 8-15A.</a:t>
            </a:r>
            <a:r>
              <a:rPr lang="en-US" smtClean="0"/>
              <a:t> Comparison of scar-free repair and healing with scar using Mallory trichrome staining.</a:t>
            </a:r>
            <a:r>
              <a:rPr lang="en-US" b="1" smtClean="0"/>
              <a:t>A,</a:t>
            </a:r>
            <a:r>
              <a:rPr lang="en-US" smtClean="0"/>
              <a:t> Healed skin wound in a 2-day-old opossum pouch young, 2 days after wounding, illustrates the absence of scar formation in the dermis and the very rapid repair process. There is epithelial thickening at the wound site and a fine reticular collagen pattern in the healed dermis.</a:t>
            </a:r>
            <a:r>
              <a:rPr lang="en-US" b="1" smtClean="0"/>
              <a:t>B,</a:t>
            </a:r>
            <a:r>
              <a:rPr lang="en-US" smtClean="0"/>
              <a:t> Day 28 pouch young wound, 7 days postoperatively, demonstrates extensive scarring in the dermis as well as abnormal orientation of the collagen fibers perpendicular to the dermis.</a:t>
            </a:r>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BCF6F03-9217-4643-996F-C9D2D274BD98}" type="slidenum">
              <a:rPr lang="el-GR" smtClean="0"/>
              <a:pPr/>
              <a:t>109</a:t>
            </a:fld>
            <a:endParaRPr lang="el-GR"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l-GR" b="1" smtClean="0"/>
              <a:t>FIGURE 8-14.</a:t>
            </a:r>
            <a:r>
              <a:rPr lang="el-GR" smtClean="0"/>
              <a:t> Squamous cell carcinoma in chronic pressure sore.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DE5E38-2022-43C6-9047-9ABC3C0DA8A6}" type="slidenum">
              <a:rPr lang="el-GR" smtClean="0"/>
              <a:pPr/>
              <a:t>137</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DE5E38-2022-43C6-9047-9ABC3C0DA8A6}" type="slidenum">
              <a:rPr lang="el-GR" smtClean="0"/>
              <a:pPr/>
              <a:t>142</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DE5E38-2022-43C6-9047-9ABC3C0DA8A6}" type="slidenum">
              <a:rPr lang="el-GR" smtClean="0"/>
              <a:pPr/>
              <a:t>180</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E1DBD947-F51C-4080-95C5-7B55A3646106}" type="slidenum">
              <a:rPr lang="el-GR" smtClean="0"/>
              <a:pPr/>
              <a:t>8</a:t>
            </a:fld>
            <a:endParaRPr lang="el-GR"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52CC73F8-C303-4179-98F3-E1C999EF1069}" type="slidenum">
              <a:rPr lang="el-GR" smtClean="0"/>
              <a:pPr/>
              <a:t>17</a:t>
            </a:fld>
            <a:endParaRPr lang="el-GR"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b="1" dirty="0" smtClean="0"/>
              <a:t>FIGURE 8-10A.</a:t>
            </a:r>
            <a:r>
              <a:rPr lang="en-US" dirty="0" smtClean="0"/>
              <a:t> </a:t>
            </a:r>
            <a:r>
              <a:rPr lang="en-US" b="1" dirty="0" smtClean="0"/>
              <a:t>A,</a:t>
            </a:r>
            <a:r>
              <a:rPr lang="en-US" dirty="0" smtClean="0"/>
              <a:t> Normal resting fibroblast from human connective tissue. Note the large, smooth, oval nucleus; normal mitochondria; and a small amount of rough endoplasmic reticulum. The cell is surrounded by collagen fibrils cut in longitudinal and cross section. The cell fragments seen in the upper left are typical smooth muscle cells. Electron micrograph, Χ22,000.</a:t>
            </a:r>
            <a:r>
              <a:rPr lang="en-US" b="1" dirty="0" smtClean="0"/>
              <a:t> B,</a:t>
            </a:r>
            <a:r>
              <a:rPr lang="en-US" dirty="0" smtClean="0"/>
              <a:t> </a:t>
            </a:r>
            <a:r>
              <a:rPr lang="en-US" dirty="0" err="1" smtClean="0"/>
              <a:t>Myofibroblast</a:t>
            </a:r>
            <a:r>
              <a:rPr lang="en-US" dirty="0" smtClean="0"/>
              <a:t> from a patient with plantar fasciitis. Compared with the fibroblast, note the highly irregular nucleus, the large amount of rough endoplasmic reticulum, and the dense collection of </a:t>
            </a:r>
            <a:r>
              <a:rPr lang="en-US" dirty="0" err="1" smtClean="0"/>
              <a:t>myofilaments</a:t>
            </a:r>
            <a:r>
              <a:rPr lang="en-US" dirty="0" smtClean="0"/>
              <a:t>. There are numerous dense bodies adjacent to and intermingled with the </a:t>
            </a:r>
            <a:r>
              <a:rPr lang="en-US" dirty="0" err="1" smtClean="0"/>
              <a:t>myofilaments</a:t>
            </a:r>
            <a:r>
              <a:rPr lang="en-US" dirty="0" smtClean="0"/>
              <a:t>. No basal lamina is seen, and the cell is surrounded by numerous collagen fibrils. This cell has </a:t>
            </a:r>
            <a:r>
              <a:rPr lang="en-US" dirty="0" err="1" smtClean="0"/>
              <a:t>ultrastructural</a:t>
            </a:r>
            <a:r>
              <a:rPr lang="en-US" dirty="0" smtClean="0"/>
              <a:t> features typical of both a fibroblast and a smooth muscle cell. Electron micrograph, Χ25,000. (</a:t>
            </a:r>
            <a:r>
              <a:rPr lang="en-US" b="1" dirty="0" smtClean="0"/>
              <a:t>A</a:t>
            </a:r>
            <a:r>
              <a:rPr lang="en-US" dirty="0" smtClean="0"/>
              <a:t> and </a:t>
            </a:r>
            <a:r>
              <a:rPr lang="en-US" b="1" dirty="0" smtClean="0"/>
              <a:t>B,</a:t>
            </a:r>
            <a:r>
              <a:rPr lang="en-US" dirty="0" smtClean="0"/>
              <a:t> Courtesy of Edward C. Carlson, PhD.)</a:t>
            </a:r>
            <a:endParaRPr lang="el-G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F47A9B29-D6A4-4EF2-ADAC-0E38804703E4}" type="slidenum">
              <a:rPr lang="el-GR" smtClean="0"/>
              <a:pPr/>
              <a:t>21</a:t>
            </a:fld>
            <a:endParaRPr lang="el-GR"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b="1" smtClean="0"/>
              <a:t>FIGURE 8-9.</a:t>
            </a:r>
            <a:r>
              <a:rPr lang="en-US" smtClean="0"/>
              <a:t> The intracellular and extracellular events in the formation of a collagen fibril. </a:t>
            </a:r>
            <a:r>
              <a:rPr lang="en-US" b="1" smtClean="0"/>
              <a:t>A,</a:t>
            </a:r>
            <a:r>
              <a:rPr lang="en-US" smtClean="0"/>
              <a:t> Note that collagen fibrils are shown assembling in the extracellular space contained within a large infolding in the plasma membrane. As one example of how collagen fibrils can form ordered arrays in the extracellular space, they are shown further assembling into large collagen fibers, which are visible in the light microscope. The covalent cross-links that stabilize the extracellular assemblies are not shown. </a:t>
            </a:r>
            <a:r>
              <a:rPr lang="en-US" b="1" smtClean="0"/>
              <a:t>B,</a:t>
            </a:r>
            <a:r>
              <a:rPr lang="en-US" smtClean="0"/>
              <a:t> Electron micrograph of a negatively stained collagen fibril reveals its typical striated appearance. (</a:t>
            </a:r>
            <a:r>
              <a:rPr lang="en-US" b="1" smtClean="0"/>
              <a:t>A,</a:t>
            </a:r>
            <a:r>
              <a:rPr lang="en-US" smtClean="0"/>
              <a:t> From Alberts B, Johnson A, Lewis J, et al [eds]: Molecular Biology of the Cell, 4th ed. New York, Garland, 2002, p 1100; </a:t>
            </a:r>
            <a:r>
              <a:rPr lang="en-US" b="1" smtClean="0"/>
              <a:t>B,</a:t>
            </a:r>
            <a:r>
              <a:rPr lang="en-US" smtClean="0"/>
              <a:t> Courtesy of Robert Horne.)</a:t>
            </a:r>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6DE5E38-2022-43C6-9047-9ABC3C0DA8A6}" type="slidenum">
              <a:rPr lang="el-GR" smtClean="0"/>
              <a:pPr/>
              <a:t>49</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1FFF929-F449-4D72-857A-130994B58050}" type="slidenum">
              <a:rPr lang="el-GR" smtClean="0"/>
              <a:pPr/>
              <a:t>50</a:t>
            </a:fld>
            <a:endParaRPr lang="el-GR"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b="1" smtClean="0"/>
              <a:t>FIGURE 8-5.</a:t>
            </a:r>
            <a:r>
              <a:rPr lang="en-US" smtClean="0"/>
              <a:t> Schematic of a cycle of integrin-mediated cell migration. Migration is a cyclic process involving integrins at each step. Entry into the migration cycle can take place at either of the first two steps. For example, nonadherent cell types such as lymphomas and circulating carcinomas begin at the first step of attachment, whereas adherent cells such as fibroblasts and solid tumors may begin the migration cycle at the spreading step. Regardless of cell type, however, cells must maintain an attachment to the extracellular matrix once the cycle has begun. (Modified from Holly SP, Larson MK, Parise LV: Multiple roles of integrins in cell motility. Exp Cell Res 261:72, 2000.)</a:t>
            </a:r>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3E8C816C-1C94-47F4-801A-06FC015C54D8}" type="slidenum">
              <a:rPr lang="el-GR" smtClean="0"/>
              <a:pPr/>
              <a:t>57</a:t>
            </a:fld>
            <a:endParaRPr lang="el-G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US" b="1" smtClean="0"/>
              <a:t>FIGURE 8-13.</a:t>
            </a:r>
            <a:r>
              <a:rPr lang="en-US" smtClean="0"/>
              <a:t> Pathways in causing excessive fibroplasia by transforming growth factor-β (TGF-β) and means for therapeutic intervention. TGF-β increases the cellular production of extracellular matrix (ECM) proteins, such as fibronectin and collagen, and also increases the cellular expression of integrins (not shown). Furthermore, the synthesis of inhibitors of degrading enzymes of plasminogen activator inhibitor (PAI) and tissue inhibitor of matrix metalloproteinases (TIMP) are also increased by TGF-β, whereas the expression of collagenase and plasminogen activator (PA) are decreased. This upregulation of inhibitor synthesis and downregulation of protease synthesis further augments the accumulation of ECM proteins induced by TGF-β and is the basis for fibrotic tissue formation due to excessive action of TGF-β. Possible means of therapeutic intervention are highlighted. Antagonists of TGF-β and its receptor would shift the ECM equilibrium toward degradation, as would upregulators of PA production and PAI antagonists. Inhibitors of collagen and ECM synthesis would prevent excessive ECM deposition. Cell-cycle inhibitors would prevent the proliferation of fibroblasts. (From Tuan TL, Nichter LS: The molecular basis of keloid and hypertrophic scar formation. Mol Med Today 41:21, 1998.)</a:t>
            </a:r>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673D74E-3123-430E-97AE-96116410AF49}" type="slidenum">
              <a:rPr lang="el-GR" smtClean="0"/>
              <a:pPr/>
              <a:t>65</a:t>
            </a:fld>
            <a:endParaRPr lang="el-GR"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b="1" smtClean="0"/>
              <a:t>FIGURE 8-4.</a:t>
            </a:r>
            <a:r>
              <a:rPr lang="en-US" smtClean="0"/>
              <a:t> Time course of the appearance of the different cells in the wound during healing. Macrophages and neutrophils are predominant during the inflammatory phase (peaks at days 2 and 3, respectively). Lymphocytes appear later and peak at day 7. Fibroblasts are the predominant cells during the proliferative phase. (Modified from Witte MB, Barbul A: General principles of wound healing. Surg Clin North Am 77:512, 1997.)</a:t>
            </a:r>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675A7179-227A-4803-B3A4-8EAF55164940}" type="slidenum">
              <a:rPr lang="el-GR" smtClean="0"/>
              <a:pPr/>
              <a:t>66</a:t>
            </a:fld>
            <a:endParaRPr lang="el-GR"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b="1" smtClean="0"/>
              <a:t>FIGURE 8-3.</a:t>
            </a:r>
            <a:r>
              <a:rPr lang="en-US" smtClean="0"/>
              <a:t> A cutaneous wound 3 days after injury. The cells and growth factors necessary to facilitate cell migration into the wound are shown. TGF, transforming growth factor; FGF, fibroblast growth factor; VEGF, vascular endothelial growth factor; PDGF, platelet-derived growth factor; IGF, insulin-like growth factor; KGF, keratinocyte growth factor. (From Singer AJ, Clark RAF: Mechanisms of disease: Cutaneous wound healing. N Engl J Med 341:738, 1999.)</a:t>
            </a:r>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8" name="7 - Τίτλος"/>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l-GR" smtClean="0"/>
              <a:t>Kλικ για επεξεργασία του τίτλου</a:t>
            </a:r>
            <a:endParaRPr kumimoji="0" lang="en-US"/>
          </a:p>
        </p:txBody>
      </p:sp>
      <p:sp>
        <p:nvSpPr>
          <p:cNvPr id="28" name="27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17" name="16 - Θέση υποσέλιδου"/>
          <p:cNvSpPr>
            <a:spLocks noGrp="1"/>
          </p:cNvSpPr>
          <p:nvPr>
            <p:ph type="ftr" sz="quarter" idx="11"/>
          </p:nvPr>
        </p:nvSpPr>
        <p:spPr/>
        <p:txBody>
          <a:bodyPr/>
          <a:lstStyle/>
          <a:p>
            <a:endParaRPr lang="el-GR"/>
          </a:p>
        </p:txBody>
      </p:sp>
      <p:sp>
        <p:nvSpPr>
          <p:cNvPr id="29" name="28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
        <p:nvSpPr>
          <p:cNvPr id="9" name="8 - Υπότιτλος"/>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a:xfrm>
            <a:off x="7924800" y="6416675"/>
            <a:ext cx="762000" cy="365125"/>
          </a:xfrm>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8229600" cy="1143000"/>
          </a:xfrm>
        </p:spPr>
        <p:txBody>
          <a:bodyPr anchor="ctr"/>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l-GR" smtClean="0"/>
              <a:t>Kλικ για επεξεργασία του τίτλου</a:t>
            </a:r>
            <a:endParaRPr kumimoji="0" lang="en-US"/>
          </a:p>
        </p:txBody>
      </p:sp>
      <p:sp>
        <p:nvSpPr>
          <p:cNvPr id="3" name="2 - Θέση εικόνας"/>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l-GR" smtClean="0">
                <a:solidFill>
                  <a:schemeClr val="lt1"/>
                </a:solidFill>
                <a:latin typeface="+mn-lt"/>
                <a:ea typeface="+mn-ea"/>
                <a:cs typeface="+mn-cs"/>
              </a:rPr>
              <a:t>Κάντε κλικ στο εικονίδιο για να προσθέσετε μια εικόνα</a:t>
            </a:r>
            <a:endParaRPr kumimoji="0" lang="en-US" dirty="0">
              <a:solidFill>
                <a:schemeClr val="lt1"/>
              </a:solidFill>
              <a:latin typeface="+mn-lt"/>
              <a:ea typeface="+mn-ea"/>
              <a:cs typeface="+mn-cs"/>
            </a:endParaRPr>
          </a:p>
        </p:txBody>
      </p:sp>
      <p:sp>
        <p:nvSpPr>
          <p:cNvPr id="4" name="3 - Θέση κειμένου"/>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BF934BA9-32DB-445E-979F-448D6B95E09E}" type="datetimeFigureOut">
              <a:rPr lang="el-GR" smtClean="0"/>
              <a:pPr/>
              <a:t>1/10/2015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4B56B0D5-288A-494C-9C76-C93F1A26E8EB}" type="slidenum">
              <a:rPr lang="el-GR" smtClean="0"/>
              <a:pPr/>
              <a:t>‹#›</a:t>
            </a:fld>
            <a:endParaRPr lang="el-G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2" name="21 - Θέση τίτλου"/>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l-GR" smtClean="0"/>
              <a:t>Kλικ για επεξεργασία του τίτλου</a:t>
            </a:r>
            <a:endParaRPr kumimoji="0" lang="en-US"/>
          </a:p>
        </p:txBody>
      </p:sp>
      <p:sp>
        <p:nvSpPr>
          <p:cNvPr id="13" name="12 - Θέση κειμένου"/>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13 - Θέση ημερομηνίας"/>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F934BA9-32DB-445E-979F-448D6B95E09E}" type="datetimeFigureOut">
              <a:rPr lang="el-GR" smtClean="0"/>
              <a:pPr/>
              <a:t>1/10/2015</a:t>
            </a:fld>
            <a:endParaRPr lang="el-GR"/>
          </a:p>
        </p:txBody>
      </p:sp>
      <p:sp>
        <p:nvSpPr>
          <p:cNvPr id="3" name="2 - Θέση υποσέλιδου"/>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l-GR"/>
          </a:p>
        </p:txBody>
      </p:sp>
      <p:sp>
        <p:nvSpPr>
          <p:cNvPr id="23" name="22 - Θέση αριθμού διαφάνειας"/>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B56B0D5-288A-494C-9C76-C93F1A26E8EB}"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thruBlk="1"/>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file:///E:\Townsend\images\8FF12.jpg"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file:///E:\Townsend\images\8FF14.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1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gif"/></Relationships>
</file>

<file path=ppt/slides/_rels/slide13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jpeg"/><Relationship Id="rId1" Type="http://schemas.openxmlformats.org/officeDocument/2006/relationships/slideLayout" Target="../slideLayouts/slideLayout6.xml"/><Relationship Id="rId4" Type="http://schemas.openxmlformats.org/officeDocument/2006/relationships/image" Target="../media/image122.png"/></Relationships>
</file>

<file path=ppt/slides/_rels/slide14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25.jpeg"/></Relationships>
</file>

<file path=ppt/slides/_rels/slide14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4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6.xml"/><Relationship Id="rId4" Type="http://schemas.openxmlformats.org/officeDocument/2006/relationships/image" Target="../media/image133.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14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147.gif"/><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file:///E:\Townsend\images\8FF10B.jpg" TargetMode="External"/><Relationship Id="rId5" Type="http://schemas.openxmlformats.org/officeDocument/2006/relationships/image" Target="../media/image12.jpeg"/><Relationship Id="rId4" Type="http://schemas.openxmlformats.org/officeDocument/2006/relationships/image" Target="file:///E:\Townsend\images\8FF10A.jpg" TargetMode="External"/></Relationships>
</file>

<file path=ppt/slides/_rels/slide17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184.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4.xml"/><Relationship Id="rId4" Type="http://schemas.openxmlformats.org/officeDocument/2006/relationships/image" Target="../media/image188.png"/></Relationships>
</file>

<file path=ppt/slides/_rels/slide19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9.xml"/></Relationships>
</file>

<file path=ppt/slides/_rels/slide19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file:///E:\Townsend\images\8FF9.jpg" TargetMode="External"/></Relationships>
</file>

<file path=ppt/slides/_rels/slide2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slideLayout" Target="../slideLayouts/slideLayout7.xml"/><Relationship Id="rId1" Type="http://schemas.openxmlformats.org/officeDocument/2006/relationships/vmlDrawing" Target="../drawings/vmlDrawing5.v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file:///E:\Townsend\images\8FF5.jp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5.jpeg"/><Relationship Id="rId5" Type="http://schemas.openxmlformats.org/officeDocument/2006/relationships/image" Target="file:///E:\Townsend\images\8FF13.jpg" TargetMode="External"/><Relationship Id="rId4" Type="http://schemas.openxmlformats.org/officeDocument/2006/relationships/image" Target="../media/image34.jpeg"/></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file:///E:\Townsend\images\8FF2.jpg" TargetMode="External"/><Relationship Id="rId5" Type="http://schemas.openxmlformats.org/officeDocument/2006/relationships/image" Target="../media/image44.jpeg"/><Relationship Id="rId4" Type="http://schemas.openxmlformats.org/officeDocument/2006/relationships/image" Target="file:///E:\Townsend\images\8FF4.jp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file:///E:\Townsend\images\8FF3.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file:///E:\Townsend\images\8FF7.jpg"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file:///E:\Townsend\images\8FF6.jpg"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file:///E:\Townsend\images\8FF1.jpg"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file:///E:\Townsend\images\8FF15B.jpg" TargetMode="External"/><Relationship Id="rId5" Type="http://schemas.openxmlformats.org/officeDocument/2006/relationships/image" Target="../media/image72.jpeg"/><Relationship Id="rId4" Type="http://schemas.openxmlformats.org/officeDocument/2006/relationships/image" Target="file:///E:\Townsend\images\8FF15A.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3.10.15 ΜΑΘΗΜΑ ΕΕΠΑ\AUTUMN-GRIMSHAW\01 autumn-morning.jpg"/>
          <p:cNvPicPr>
            <a:picLocks noChangeAspect="1" noChangeArrowheads="1"/>
          </p:cNvPicPr>
          <p:nvPr/>
        </p:nvPicPr>
        <p:blipFill>
          <a:blip r:embed="rId2" cstate="print"/>
          <a:srcRect/>
          <a:stretch>
            <a:fillRect/>
          </a:stretch>
        </p:blipFill>
        <p:spPr bwMode="auto">
          <a:xfrm>
            <a:off x="899592" y="1700808"/>
            <a:ext cx="7416824" cy="4913646"/>
          </a:xfrm>
          <a:prstGeom prst="rect">
            <a:avLst/>
          </a:prstGeom>
          <a:noFill/>
        </p:spPr>
      </p:pic>
      <p:sp>
        <p:nvSpPr>
          <p:cNvPr id="4" name="1 - Τίτλος"/>
          <p:cNvSpPr txBox="1">
            <a:spLocks/>
          </p:cNvSpPr>
          <p:nvPr/>
        </p:nvSpPr>
        <p:spPr>
          <a:xfrm rot="10800000" flipV="1">
            <a:off x="-468560" y="0"/>
            <a:ext cx="5184576" cy="1772816"/>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smtClean="0">
                <a:ln w="6350">
                  <a:noFill/>
                </a:ln>
                <a:solidFill>
                  <a:schemeClr val="accent6">
                    <a:lumMod val="60000"/>
                    <a:lumOff val="40000"/>
                  </a:schemeClr>
                </a:solidFill>
                <a:effectLst>
                  <a:outerShdw blurRad="114300" dist="101600" dir="2700000" algn="tl" rotWithShape="0">
                    <a:srgbClr val="000000">
                      <a:alpha val="40000"/>
                    </a:srgbClr>
                  </a:outerShdw>
                </a:effectLst>
                <a:uLnTx/>
                <a:uFillTx/>
                <a:latin typeface="+mj-lt"/>
                <a:ea typeface="+mj-ea"/>
                <a:cs typeface="+mj-cs"/>
              </a:rPr>
              <a:t> </a:t>
            </a:r>
            <a:r>
              <a:rPr kumimoji="0" lang="el-GR" sz="1800" b="1" i="0" u="none" strike="noStrike" kern="1200" cap="none" spc="0" normalizeH="0" baseline="0" noProof="0" dirty="0" smtClean="0">
                <a:ln w="6350">
                  <a:noFill/>
                </a:ln>
                <a:solidFill>
                  <a:schemeClr val="accent6">
                    <a:lumMod val="60000"/>
                    <a:lumOff val="40000"/>
                  </a:schemeClr>
                </a:solidFill>
                <a:effectLst>
                  <a:outerShdw blurRad="114300" dist="101600" dir="2700000" algn="tl" rotWithShape="0">
                    <a:srgbClr val="000000">
                      <a:alpha val="40000"/>
                    </a:srgbClr>
                  </a:outerShdw>
                </a:effectLst>
                <a:uLnTx/>
                <a:uFillTx/>
                <a:latin typeface="+mj-lt"/>
                <a:ea typeface="+mj-ea"/>
                <a:cs typeface="+mj-cs"/>
              </a:rPr>
              <a:t>Β’ ΚΥΚΛΟΣ - ΣΤ΄ ΕΝΟΤΗΤΑ </a:t>
            </a:r>
            <a:br>
              <a:rPr kumimoji="0" lang="el-GR" sz="1800" b="1" i="0" u="none" strike="noStrike" kern="1200" cap="none" spc="0" normalizeH="0" baseline="0" noProof="0" dirty="0" smtClean="0">
                <a:ln w="6350">
                  <a:noFill/>
                </a:ln>
                <a:solidFill>
                  <a:schemeClr val="accent6">
                    <a:lumMod val="60000"/>
                    <a:lumOff val="40000"/>
                  </a:schemeClr>
                </a:solidFill>
                <a:effectLst>
                  <a:outerShdw blurRad="114300" dist="101600" dir="2700000" algn="tl" rotWithShape="0">
                    <a:srgbClr val="000000">
                      <a:alpha val="40000"/>
                    </a:srgbClr>
                  </a:outerShdw>
                </a:effectLst>
                <a:uLnTx/>
                <a:uFillTx/>
                <a:latin typeface="+mj-lt"/>
                <a:ea typeface="+mj-ea"/>
                <a:cs typeface="+mj-cs"/>
              </a:rPr>
            </a:br>
            <a:r>
              <a:rPr kumimoji="0" lang="el-GR" sz="1800" b="1" i="0" u="none" strike="noStrike" kern="1200" cap="none" spc="0" normalizeH="0" baseline="0" noProof="0" dirty="0" smtClean="0">
                <a:ln w="6350">
                  <a:noFill/>
                </a:ln>
                <a:solidFill>
                  <a:schemeClr val="accent6">
                    <a:lumMod val="60000"/>
                    <a:lumOff val="40000"/>
                  </a:schemeClr>
                </a:solidFill>
                <a:effectLst>
                  <a:outerShdw blurRad="114300" dist="101600" dir="2700000" algn="tl" rotWithShape="0">
                    <a:srgbClr val="000000">
                      <a:alpha val="40000"/>
                    </a:srgbClr>
                  </a:outerShdw>
                </a:effectLst>
                <a:uLnTx/>
                <a:uFillTx/>
                <a:latin typeface="+mj-lt"/>
                <a:ea typeface="+mj-ea"/>
                <a:cs typeface="+mj-cs"/>
              </a:rPr>
              <a:t>ΜΑΘΗΜΑΤΩΝ Ε.Ε.Π.Α.</a:t>
            </a:r>
            <a:br>
              <a:rPr kumimoji="0" lang="el-GR" sz="1800" b="1" i="0" u="none" strike="noStrike" kern="1200" cap="none" spc="0" normalizeH="0" baseline="0" noProof="0" dirty="0" smtClean="0">
                <a:ln w="6350">
                  <a:noFill/>
                </a:ln>
                <a:solidFill>
                  <a:schemeClr val="accent6">
                    <a:lumMod val="60000"/>
                    <a:lumOff val="40000"/>
                  </a:schemeClr>
                </a:solidFill>
                <a:effectLst>
                  <a:outerShdw blurRad="114300" dist="101600" dir="2700000" algn="tl" rotWithShape="0">
                    <a:srgbClr val="000000">
                      <a:alpha val="40000"/>
                    </a:srgbClr>
                  </a:outerShdw>
                </a:effectLst>
                <a:uLnTx/>
                <a:uFillTx/>
                <a:latin typeface="+mj-lt"/>
                <a:ea typeface="+mj-ea"/>
                <a:cs typeface="+mj-cs"/>
              </a:rPr>
            </a:br>
            <a:r>
              <a:rPr kumimoji="0" lang="el-GR" sz="1800" b="1" i="0" u="none" strike="noStrike" kern="1200" cap="none" spc="0" normalizeH="0" baseline="0" noProof="0" dirty="0" smtClean="0">
                <a:ln w="6350">
                  <a:noFill/>
                </a:ln>
                <a:solidFill>
                  <a:schemeClr val="accent6">
                    <a:lumMod val="60000"/>
                    <a:lumOff val="40000"/>
                  </a:schemeClr>
                </a:solidFill>
                <a:effectLst>
                  <a:outerShdw blurRad="114300" dist="101600" dir="2700000" algn="tl" rotWithShape="0">
                    <a:srgbClr val="000000">
                      <a:alpha val="40000"/>
                    </a:srgbClr>
                  </a:outerShdw>
                </a:effectLst>
                <a:uLnTx/>
                <a:uFillTx/>
                <a:latin typeface="+mj-lt"/>
                <a:ea typeface="+mj-ea"/>
                <a:cs typeface="+mj-cs"/>
              </a:rPr>
              <a:t>ΑΚΑΔΗΜΑΪΚΟΥ ΕΤΟΥΣ 2015-2016</a:t>
            </a:r>
            <a:r>
              <a:rPr kumimoji="0" lang="el-GR" sz="3200" b="1" i="0" u="none" strike="noStrike" kern="1200" cap="none" spc="0" normalizeH="0" baseline="0" noProof="0" dirty="0" smtClean="0">
                <a:ln w="6350">
                  <a:noFill/>
                </a:ln>
                <a:solidFill>
                  <a:schemeClr val="accent6">
                    <a:lumMod val="60000"/>
                    <a:lumOff val="40000"/>
                  </a:schemeClr>
                </a:solidFill>
                <a:effectLst>
                  <a:outerShdw blurRad="114300" dist="101600" dir="2700000" algn="tl" rotWithShape="0">
                    <a:srgbClr val="000000">
                      <a:alpha val="40000"/>
                    </a:srgbClr>
                  </a:outerShdw>
                </a:effectLst>
                <a:uLnTx/>
                <a:uFillTx/>
                <a:latin typeface="+mj-lt"/>
                <a:ea typeface="+mj-ea"/>
                <a:cs typeface="+mj-cs"/>
              </a:rPr>
              <a:t/>
            </a:r>
            <a:br>
              <a:rPr kumimoji="0" lang="el-GR" sz="3200" b="1" i="0" u="none" strike="noStrike" kern="1200" cap="none" spc="0" normalizeH="0" baseline="0" noProof="0" dirty="0" smtClean="0">
                <a:ln w="6350">
                  <a:noFill/>
                </a:ln>
                <a:solidFill>
                  <a:schemeClr val="accent6">
                    <a:lumMod val="60000"/>
                    <a:lumOff val="40000"/>
                  </a:schemeClr>
                </a:solidFill>
                <a:effectLst>
                  <a:outerShdw blurRad="114300" dist="101600" dir="2700000" algn="tl" rotWithShape="0">
                    <a:srgbClr val="000000">
                      <a:alpha val="40000"/>
                    </a:srgbClr>
                  </a:outerShdw>
                </a:effectLst>
                <a:uLnTx/>
                <a:uFillTx/>
                <a:latin typeface="+mj-lt"/>
                <a:ea typeface="+mj-ea"/>
                <a:cs typeface="+mj-cs"/>
              </a:rPr>
            </a:br>
            <a:r>
              <a:rPr kumimoji="0" lang="el-GR" sz="1800" b="1" i="0" u="none" strike="noStrike" kern="1200" cap="none" spc="0" normalizeH="0" baseline="0" noProof="0" dirty="0" smtClean="0">
                <a:ln w="6350">
                  <a:noFill/>
                </a:ln>
                <a:solidFill>
                  <a:schemeClr val="accent6">
                    <a:lumMod val="40000"/>
                    <a:lumOff val="60000"/>
                  </a:schemeClr>
                </a:solidFill>
                <a:effectLst>
                  <a:outerShdw blurRad="114300" dist="101600" dir="2700000" algn="tl" rotWithShape="0">
                    <a:srgbClr val="000000">
                      <a:alpha val="40000"/>
                    </a:srgbClr>
                  </a:outerShdw>
                </a:effectLst>
                <a:uLnTx/>
                <a:uFillTx/>
                <a:latin typeface="+mj-lt"/>
                <a:ea typeface="+mj-ea"/>
                <a:cs typeface="+mj-cs"/>
              </a:rPr>
              <a:t>3.10.2015</a:t>
            </a:r>
            <a:br>
              <a:rPr kumimoji="0" lang="el-GR" sz="1800" b="1" i="0" u="none" strike="noStrike" kern="1200" cap="none" spc="0" normalizeH="0" baseline="0" noProof="0" dirty="0" smtClean="0">
                <a:ln w="6350">
                  <a:noFill/>
                </a:ln>
                <a:solidFill>
                  <a:schemeClr val="accent6">
                    <a:lumMod val="40000"/>
                    <a:lumOff val="60000"/>
                  </a:schemeClr>
                </a:solidFill>
                <a:effectLst>
                  <a:outerShdw blurRad="114300" dist="101600" dir="2700000" algn="tl" rotWithShape="0">
                    <a:srgbClr val="000000">
                      <a:alpha val="40000"/>
                    </a:srgbClr>
                  </a:outerShdw>
                </a:effectLst>
                <a:uLnTx/>
                <a:uFillTx/>
                <a:latin typeface="+mj-lt"/>
                <a:ea typeface="+mj-ea"/>
                <a:cs typeface="+mj-cs"/>
              </a:rPr>
            </a:br>
            <a:r>
              <a:rPr kumimoji="0" lang="el-GR" sz="1800" b="1" i="0" u="none" strike="noStrike" kern="1200" cap="none" spc="0" normalizeH="0" baseline="0" noProof="0" dirty="0" smtClean="0">
                <a:ln w="6350">
                  <a:noFill/>
                </a:ln>
                <a:solidFill>
                  <a:schemeClr val="accent6">
                    <a:lumMod val="40000"/>
                    <a:lumOff val="60000"/>
                  </a:schemeClr>
                </a:solidFill>
                <a:effectLst>
                  <a:outerShdw blurRad="114300" dist="101600" dir="2700000" algn="tl" rotWithShape="0">
                    <a:srgbClr val="000000">
                      <a:alpha val="40000"/>
                    </a:srgbClr>
                  </a:outerShdw>
                </a:effectLst>
                <a:uLnTx/>
                <a:uFillTx/>
                <a:latin typeface="+mj-lt"/>
                <a:ea typeface="+mj-ea"/>
                <a:cs typeface="+mj-cs"/>
              </a:rPr>
              <a:t>Γενική </a:t>
            </a:r>
            <a:r>
              <a:rPr kumimoji="0" lang="el-GR" sz="1800" b="1" i="0" u="none" strike="noStrike" kern="1200" cap="none" spc="0" normalizeH="0" baseline="0" noProof="0" dirty="0" err="1" smtClean="0">
                <a:ln w="6350">
                  <a:noFill/>
                </a:ln>
                <a:solidFill>
                  <a:schemeClr val="accent6">
                    <a:lumMod val="40000"/>
                    <a:lumOff val="60000"/>
                  </a:schemeClr>
                </a:solidFill>
                <a:effectLst>
                  <a:outerShdw blurRad="114300" dist="101600" dir="2700000" algn="tl" rotWithShape="0">
                    <a:srgbClr val="000000">
                      <a:alpha val="40000"/>
                    </a:srgbClr>
                  </a:outerShdw>
                </a:effectLst>
                <a:uLnTx/>
                <a:uFillTx/>
                <a:latin typeface="+mj-lt"/>
                <a:ea typeface="+mj-ea"/>
                <a:cs typeface="+mj-cs"/>
              </a:rPr>
              <a:t>Παθολογικ</a:t>
            </a:r>
            <a:r>
              <a:rPr lang="el-GR" b="1" dirty="0" smtClean="0">
                <a:ln w="6350">
                  <a:noFill/>
                </a:ln>
                <a:solidFill>
                  <a:schemeClr val="accent6">
                    <a:lumMod val="40000"/>
                    <a:lumOff val="60000"/>
                  </a:schemeClr>
                </a:solidFill>
                <a:effectLst>
                  <a:outerShdw blurRad="114300" dist="101600" dir="2700000" algn="tl" rotWithShape="0">
                    <a:srgbClr val="000000">
                      <a:alpha val="40000"/>
                    </a:srgbClr>
                  </a:outerShdw>
                </a:effectLst>
                <a:latin typeface="+mj-lt"/>
                <a:ea typeface="+mj-ea"/>
                <a:cs typeface="+mj-cs"/>
              </a:rPr>
              <a:t>ή Α</a:t>
            </a:r>
            <a:r>
              <a:rPr kumimoji="0" lang="el-GR" sz="1800" b="1" i="0" u="none" strike="noStrike" kern="1200" cap="none" spc="0" normalizeH="0" baseline="0" noProof="0" dirty="0" err="1" smtClean="0">
                <a:ln w="6350">
                  <a:noFill/>
                </a:ln>
                <a:solidFill>
                  <a:schemeClr val="accent6">
                    <a:lumMod val="40000"/>
                    <a:lumOff val="60000"/>
                  </a:schemeClr>
                </a:solidFill>
                <a:effectLst>
                  <a:outerShdw blurRad="114300" dist="101600" dir="2700000" algn="tl" rotWithShape="0">
                    <a:srgbClr val="000000">
                      <a:alpha val="40000"/>
                    </a:srgbClr>
                  </a:outerShdw>
                </a:effectLst>
                <a:uLnTx/>
                <a:uFillTx/>
                <a:latin typeface="+mj-lt"/>
                <a:ea typeface="+mj-ea"/>
                <a:cs typeface="+mj-cs"/>
              </a:rPr>
              <a:t>νατομικ</a:t>
            </a:r>
            <a:r>
              <a:rPr lang="el-GR" b="1" dirty="0" smtClean="0">
                <a:ln w="6350">
                  <a:noFill/>
                </a:ln>
                <a:solidFill>
                  <a:schemeClr val="accent6">
                    <a:lumMod val="40000"/>
                    <a:lumOff val="60000"/>
                  </a:schemeClr>
                </a:solidFill>
                <a:effectLst>
                  <a:outerShdw blurRad="114300" dist="101600" dir="2700000" algn="tl" rotWithShape="0">
                    <a:srgbClr val="000000">
                      <a:alpha val="40000"/>
                    </a:srgbClr>
                  </a:outerShdw>
                </a:effectLst>
                <a:latin typeface="+mj-lt"/>
                <a:ea typeface="+mj-ea"/>
                <a:cs typeface="+mj-cs"/>
              </a:rPr>
              <a:t>ή</a:t>
            </a:r>
            <a:r>
              <a:rPr kumimoji="0" lang="el-GR" sz="1800" b="1" i="0" u="none" strike="noStrike" kern="1200" cap="none" spc="0" normalizeH="0" baseline="0" noProof="0" dirty="0" smtClean="0">
                <a:ln w="6350">
                  <a:noFill/>
                </a:ln>
                <a:solidFill>
                  <a:schemeClr val="accent6">
                    <a:lumMod val="40000"/>
                    <a:lumOff val="60000"/>
                  </a:schemeClr>
                </a:solidFill>
                <a:effectLst>
                  <a:outerShdw blurRad="114300" dist="101600" dir="2700000" algn="tl" rotWithShape="0">
                    <a:srgbClr val="000000">
                      <a:alpha val="40000"/>
                    </a:srgbClr>
                  </a:outerShdw>
                </a:effectLst>
                <a:uLnTx/>
                <a:uFillTx/>
                <a:latin typeface="+mj-lt"/>
                <a:ea typeface="+mj-ea"/>
                <a:cs typeface="+mj-cs"/>
              </a:rPr>
              <a:t> </a:t>
            </a:r>
            <a:endParaRPr kumimoji="0" lang="el-GR" sz="1800" b="1" i="0" u="none" strike="noStrike" kern="1200" cap="none" spc="0" normalizeH="0" baseline="0" noProof="0" dirty="0">
              <a:ln w="6350">
                <a:noFill/>
              </a:ln>
              <a:solidFill>
                <a:schemeClr val="accent6">
                  <a:lumMod val="40000"/>
                  <a:lumOff val="60000"/>
                </a:schemeClr>
              </a:solidFill>
              <a:effectLst>
                <a:outerShdw blurRad="114300" dist="101600" dir="2700000" algn="tl" rotWithShape="0">
                  <a:srgbClr val="000000">
                    <a:alpha val="40000"/>
                  </a:srgbClr>
                </a:outerShdw>
              </a:effectLst>
              <a:uLnTx/>
              <a:uFillTx/>
              <a:latin typeface="+mj-lt"/>
              <a:ea typeface="+mj-ea"/>
              <a:cs typeface="+mj-cs"/>
            </a:endParaRPr>
          </a:p>
        </p:txBody>
      </p:sp>
      <p:sp>
        <p:nvSpPr>
          <p:cNvPr id="5" name="2 - Υπότιτλος"/>
          <p:cNvSpPr txBox="1">
            <a:spLocks/>
          </p:cNvSpPr>
          <p:nvPr/>
        </p:nvSpPr>
        <p:spPr>
          <a:xfrm>
            <a:off x="4355976" y="260648"/>
            <a:ext cx="4788024" cy="8811954"/>
          </a:xfrm>
          <a:prstGeom prst="rect">
            <a:avLst/>
          </a:prstGeom>
        </p:spPr>
        <p:txBody>
          <a:bodyPr>
            <a:normAutofit/>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l-GR" sz="2000" b="1" i="0" u="none" strike="noStrike" kern="1200" cap="none" spc="0" normalizeH="0" baseline="0" noProof="0" dirty="0" smtClean="0">
                <a:ln cmpd="sng">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accent6">
                    <a:lumMod val="50000"/>
                  </a:schemeClr>
                </a:solidFill>
                <a:effectLst>
                  <a:outerShdw blurRad="38100" dist="38100" dir="2700000" algn="tl">
                    <a:srgbClr val="000000">
                      <a:alpha val="43137"/>
                    </a:srgbClr>
                  </a:outerShdw>
                </a:effectLst>
                <a:uLnTx/>
                <a:uFillTx/>
                <a:latin typeface="+mn-lt"/>
                <a:ea typeface="+mn-ea"/>
                <a:cs typeface="+mn-cs"/>
              </a:rPr>
              <a:t>ΙΣΤΙΚΗ  ΑΠΟΚΑΤΑΣΤΑΣΗ </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l-GR" sz="2000" b="1" i="0" u="none" strike="noStrike" kern="1200" cap="none" spc="0" normalizeH="0" baseline="0" noProof="0" dirty="0" smtClean="0">
                <a:ln cmpd="sng">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accent6">
                    <a:lumMod val="50000"/>
                  </a:schemeClr>
                </a:solidFill>
                <a:effectLst>
                  <a:outerShdw blurRad="38100" dist="38100" dir="2700000" algn="tl">
                    <a:srgbClr val="000000">
                      <a:alpha val="43137"/>
                    </a:srgbClr>
                  </a:outerShdw>
                </a:effectLst>
                <a:uLnTx/>
                <a:uFillTx/>
                <a:latin typeface="+mn-lt"/>
                <a:ea typeface="+mn-ea"/>
                <a:cs typeface="+mn-cs"/>
              </a:rPr>
              <a:t>ΕΠΟΥΛΩΣΗ </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l-GR" sz="2000" b="1" i="0" u="none" strike="noStrike" kern="1200" cap="none" spc="0" normalizeH="0" baseline="0" noProof="0" dirty="0" smtClean="0">
                <a:ln cmpd="sng">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a:solidFill>
                  <a:schemeClr val="accent6">
                    <a:lumMod val="50000"/>
                  </a:schemeClr>
                </a:solidFill>
                <a:effectLst>
                  <a:outerShdw blurRad="38100" dist="38100" dir="2700000" algn="tl">
                    <a:srgbClr val="000000">
                      <a:alpha val="43137"/>
                    </a:srgbClr>
                  </a:outerShdw>
                </a:effectLst>
                <a:uLnTx/>
                <a:uFillTx/>
                <a:latin typeface="+mn-lt"/>
                <a:ea typeface="+mn-ea"/>
                <a:cs typeface="+mn-cs"/>
              </a:rPr>
              <a:t>ΑΓΓΕΙΟΓΕΝΕΣΗ </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n-US" sz="1800" b="1" i="0" u="none" strike="noStrike" kern="1200" cap="none" spc="0" normalizeH="0" baseline="0" noProof="0" dirty="0" smtClean="0">
              <a:ln>
                <a:noFill/>
              </a:ln>
              <a:solidFill>
                <a:schemeClr val="accent1">
                  <a:lumMod val="20000"/>
                  <a:lumOff val="80000"/>
                </a:schemeClr>
              </a:solidFill>
              <a:effectLst/>
              <a:uLnTx/>
              <a:uFillTx/>
              <a:latin typeface="+mn-lt"/>
              <a:ea typeface="+mn-ea"/>
              <a:cs typeface="+mn-cs"/>
            </a:endParaRPr>
          </a:p>
          <a:p>
            <a:pPr marL="548640" marR="0" lvl="0" indent="-411480"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l-GR" sz="1600" b="1" i="0" u="none" strike="noStrike" kern="1200" cap="none" spc="0" normalizeH="0" baseline="0" noProof="0" dirty="0" smtClean="0">
                <a:ln>
                  <a:noFill/>
                </a:ln>
                <a:solidFill>
                  <a:schemeClr val="accent1">
                    <a:lumMod val="75000"/>
                  </a:schemeClr>
                </a:solidFill>
                <a:effectLst/>
                <a:uLnTx/>
                <a:uFillTx/>
                <a:latin typeface="+mn-lt"/>
                <a:ea typeface="+mn-ea"/>
                <a:cs typeface="+mn-cs"/>
              </a:rPr>
              <a:t>Ανδρέας Χ. </a:t>
            </a:r>
            <a:r>
              <a:rPr kumimoji="0" lang="el-GR" sz="1600" b="1" i="0" u="none" strike="noStrike" kern="1200" cap="none" spc="0" normalizeH="0" baseline="0" noProof="0" dirty="0" err="1" smtClean="0">
                <a:ln>
                  <a:noFill/>
                </a:ln>
                <a:solidFill>
                  <a:schemeClr val="accent1">
                    <a:lumMod val="75000"/>
                  </a:schemeClr>
                </a:solidFill>
                <a:effectLst/>
                <a:uLnTx/>
                <a:uFillTx/>
                <a:latin typeface="+mn-lt"/>
                <a:ea typeface="+mn-ea"/>
                <a:cs typeface="+mn-cs"/>
              </a:rPr>
              <a:t>Λάζαρης</a:t>
            </a:r>
            <a:endParaRPr lang="el-GR" sz="1600" b="1" dirty="0" smtClean="0">
              <a:solidFill>
                <a:schemeClr val="accent1">
                  <a:lumMod val="75000"/>
                </a:schemeClr>
              </a:solidFill>
            </a:endParaRPr>
          </a:p>
          <a:p>
            <a:pPr marL="548640" marR="0" lvl="0" indent="-411480"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l-GR" sz="1600" b="0" i="0" u="none" strike="noStrike" kern="1200" cap="none" spc="0" normalizeH="0" baseline="0" noProof="0" dirty="0" smtClean="0">
                <a:ln>
                  <a:noFill/>
                </a:ln>
                <a:solidFill>
                  <a:schemeClr val="accent1">
                    <a:lumMod val="75000"/>
                  </a:schemeClr>
                </a:solidFill>
                <a:effectLst/>
                <a:uLnTx/>
                <a:uFillTx/>
                <a:latin typeface="+mn-lt"/>
                <a:ea typeface="+mn-ea"/>
                <a:cs typeface="+mn-cs"/>
              </a:rPr>
              <a:t>Ιατρός – Παθολογοανατόμος </a:t>
            </a:r>
            <a:endParaRPr kumimoji="0" lang="el-GR" sz="1600" b="0"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dissolve">
                                      <p:cBhvr>
                                        <p:cTn id="10" dur="500"/>
                                        <p:tgtEl>
                                          <p:spTgt spid="5">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dissolve">
                                      <p:cBhvr>
                                        <p:cTn id="13" dur="500"/>
                                        <p:tgtEl>
                                          <p:spTgt spid="5">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dissolve">
                                      <p:cBhvr>
                                        <p:cTn id="16" dur="500"/>
                                        <p:tgtEl>
                                          <p:spTgt spid="5">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dissolve">
                                      <p:cBhvr>
                                        <p:cTn id="1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normAutofit fontScale="90000"/>
          </a:bodyPr>
          <a:lstStyle/>
          <a:p>
            <a:pPr eaLnBrk="1" hangingPunct="1">
              <a:defRPr/>
            </a:pPr>
            <a:r>
              <a:rPr lang="el-GR" sz="4000" b="1" dirty="0" smtClean="0">
                <a:solidFill>
                  <a:srgbClr val="FFFF66"/>
                </a:solidFill>
              </a:rPr>
              <a:t>Επούλωση τραύματος</a:t>
            </a:r>
            <a:br>
              <a:rPr lang="el-GR" sz="4000" b="1" dirty="0" smtClean="0">
                <a:solidFill>
                  <a:srgbClr val="FFFF66"/>
                </a:solidFill>
              </a:rPr>
            </a:br>
            <a:r>
              <a:rPr lang="el-GR" sz="4000" b="1" dirty="0" smtClean="0">
                <a:solidFill>
                  <a:srgbClr val="FFFF66"/>
                </a:solidFill>
              </a:rPr>
              <a:t>Επιδιόρθωση-Επανόρθωση</a:t>
            </a:r>
          </a:p>
        </p:txBody>
      </p:sp>
      <p:sp>
        <p:nvSpPr>
          <p:cNvPr id="72707" name="Rectangle 3"/>
          <p:cNvSpPr>
            <a:spLocks noGrp="1" noChangeArrowheads="1"/>
          </p:cNvSpPr>
          <p:nvPr>
            <p:ph type="body" idx="1"/>
          </p:nvPr>
        </p:nvSpPr>
        <p:spPr/>
        <p:txBody>
          <a:bodyPr>
            <a:normAutofit/>
          </a:bodyPr>
          <a:lstStyle/>
          <a:p>
            <a:pPr eaLnBrk="1" hangingPunct="1">
              <a:defRPr/>
            </a:pPr>
            <a:r>
              <a:rPr lang="el-GR" sz="3600" dirty="0" smtClean="0"/>
              <a:t>Η διαδικασία μέσω της οποίας ένα τραύμα αντικαθίσταται τελικά από μια </a:t>
            </a:r>
            <a:r>
              <a:rPr lang="el-GR" sz="3600" b="1" dirty="0" smtClean="0"/>
              <a:t>ουλή</a:t>
            </a:r>
            <a:r>
              <a:rPr lang="el-GR" sz="3600" dirty="0" smtClean="0"/>
              <a:t>(= </a:t>
            </a:r>
            <a:r>
              <a:rPr lang="el-GR" sz="3600" b="1" dirty="0" smtClean="0"/>
              <a:t>ινώδης συνδετικός ιστός</a:t>
            </a:r>
            <a:r>
              <a:rPr lang="el-GR" sz="3600" dirty="0" smtClean="0"/>
              <a:t>)</a:t>
            </a:r>
          </a:p>
          <a:p>
            <a:pPr eaLnBrk="1" hangingPunct="1">
              <a:defRPr/>
            </a:pPr>
            <a:r>
              <a:rPr lang="el-GR" sz="3600" dirty="0" smtClean="0"/>
              <a:t>Τραύματα που επεκτείνονται μέσω της βασικής μεμβράνης στους υποκείμενους ιστούς (π.χ. υποδόριο ιστό δέρματος, </a:t>
            </a:r>
            <a:r>
              <a:rPr lang="el-GR" sz="3600" dirty="0" err="1" smtClean="0"/>
              <a:t>υποβλεννογόνιος</a:t>
            </a:r>
            <a:r>
              <a:rPr lang="el-GR" sz="3600" dirty="0" smtClean="0"/>
              <a:t> γαστρεντερικού)→ σχηματισμός κοκκιώδους ιστού→ ουλή</a:t>
            </a:r>
          </a:p>
        </p:txBody>
      </p:sp>
    </p:spTree>
  </p:cSld>
  <p:clrMapOvr>
    <a:masterClrMapping/>
  </p:clrMapOvr>
  <p:transition spd="med">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normAutofit fontScale="90000"/>
          </a:bodyPr>
          <a:lstStyle/>
          <a:p>
            <a:pPr eaLnBrk="1" hangingPunct="1">
              <a:defRPr/>
            </a:pPr>
            <a:r>
              <a:rPr lang="el-GR" sz="3600" b="1" dirty="0" smtClean="0">
                <a:solidFill>
                  <a:srgbClr val="FFFF66"/>
                </a:solidFill>
              </a:rPr>
              <a:t>Ανώμαλη επούλωση</a:t>
            </a:r>
            <a:br>
              <a:rPr lang="el-GR" sz="3600" b="1" dirty="0" smtClean="0">
                <a:solidFill>
                  <a:srgbClr val="FFFF66"/>
                </a:solidFill>
              </a:rPr>
            </a:br>
            <a:r>
              <a:rPr lang="el-GR" sz="3600" b="1" dirty="0" smtClean="0">
                <a:solidFill>
                  <a:srgbClr val="FFFF66"/>
                </a:solidFill>
              </a:rPr>
              <a:t>Υπερτροφικές ουλές - </a:t>
            </a:r>
            <a:r>
              <a:rPr lang="el-GR" sz="3600" dirty="0" smtClean="0">
                <a:solidFill>
                  <a:srgbClr val="FFFF66"/>
                </a:solidFill>
              </a:rPr>
              <a:t>Χη</a:t>
            </a:r>
            <a:r>
              <a:rPr lang="el-GR" sz="3600" b="1" dirty="0" smtClean="0">
                <a:solidFill>
                  <a:srgbClr val="FFFF66"/>
                </a:solidFill>
              </a:rPr>
              <a:t>λοειδή</a:t>
            </a:r>
          </a:p>
        </p:txBody>
      </p:sp>
      <p:sp>
        <p:nvSpPr>
          <p:cNvPr id="164867" name="Rectangle 3"/>
          <p:cNvSpPr>
            <a:spLocks noGrp="1" noChangeArrowheads="1"/>
          </p:cNvSpPr>
          <p:nvPr>
            <p:ph type="body" idx="1"/>
          </p:nvPr>
        </p:nvSpPr>
        <p:spPr>
          <a:xfrm>
            <a:off x="457200" y="1600200"/>
            <a:ext cx="8229600" cy="4924425"/>
          </a:xfrm>
        </p:spPr>
        <p:txBody>
          <a:bodyPr/>
          <a:lstStyle/>
          <a:p>
            <a:pPr eaLnBrk="1" hangingPunct="1">
              <a:lnSpc>
                <a:spcPct val="80000"/>
              </a:lnSpc>
              <a:defRPr/>
            </a:pPr>
            <a:r>
              <a:rPr lang="el-GR" sz="2400" dirty="0" smtClean="0"/>
              <a:t>Αμφότερα χαρακτηρίζονται από διαταραχή της σχέσης παραγωγής/αποδόμησης κολλαγόνου με συνέπεια υπερβολική εναπόθεση κολλαγόνου.</a:t>
            </a:r>
            <a:endParaRPr lang="en-US" sz="2400" dirty="0" smtClean="0"/>
          </a:p>
          <a:p>
            <a:pPr eaLnBrk="1" hangingPunct="1">
              <a:lnSpc>
                <a:spcPct val="80000"/>
              </a:lnSpc>
              <a:defRPr/>
            </a:pPr>
            <a:endParaRPr lang="el-GR" sz="2400" dirty="0" smtClean="0"/>
          </a:p>
          <a:p>
            <a:pPr eaLnBrk="1" hangingPunct="1">
              <a:lnSpc>
                <a:spcPct val="80000"/>
              </a:lnSpc>
              <a:defRPr/>
            </a:pPr>
            <a:r>
              <a:rPr lang="el-GR" sz="2400" dirty="0" smtClean="0">
                <a:solidFill>
                  <a:srgbClr val="FFFF66"/>
                </a:solidFill>
              </a:rPr>
              <a:t>Υπερτροφικές ουλές:</a:t>
            </a:r>
            <a:r>
              <a:rPr lang="el-GR" sz="2400" dirty="0" smtClean="0"/>
              <a:t> </a:t>
            </a:r>
            <a:r>
              <a:rPr lang="el-GR" sz="2400" dirty="0" err="1" smtClean="0"/>
              <a:t>υπεγερμένες</a:t>
            </a:r>
            <a:r>
              <a:rPr lang="el-GR" sz="2400" dirty="0" smtClean="0"/>
              <a:t> ουλές που παραμένουν </a:t>
            </a:r>
            <a:r>
              <a:rPr lang="el-GR" sz="2400" u="sng" dirty="0" smtClean="0"/>
              <a:t>εντός </a:t>
            </a:r>
            <a:r>
              <a:rPr lang="el-GR" sz="2400" dirty="0" smtClean="0"/>
              <a:t>των ορίων του αρχικού τραύματος και συχνά υποστρέφουν από μόνες τους. Δεν έχουν συγκεκριμένη εντόπιση. </a:t>
            </a:r>
            <a:endParaRPr lang="en-US" sz="2400" dirty="0" smtClean="0"/>
          </a:p>
          <a:p>
            <a:pPr eaLnBrk="1" hangingPunct="1">
              <a:lnSpc>
                <a:spcPct val="80000"/>
              </a:lnSpc>
              <a:defRPr/>
            </a:pPr>
            <a:endParaRPr lang="el-GR" sz="2400" dirty="0" smtClean="0"/>
          </a:p>
          <a:p>
            <a:pPr eaLnBrk="1" hangingPunct="1">
              <a:lnSpc>
                <a:spcPct val="80000"/>
              </a:lnSpc>
              <a:defRPr/>
            </a:pPr>
            <a:r>
              <a:rPr lang="el-GR" sz="2400" dirty="0" smtClean="0">
                <a:solidFill>
                  <a:srgbClr val="FFFF66"/>
                </a:solidFill>
              </a:rPr>
              <a:t>Χηλοειδή:</a:t>
            </a:r>
            <a:r>
              <a:rPr lang="el-GR" sz="2400" dirty="0" smtClean="0"/>
              <a:t> ορίζονται οι ουλές που εκτείνονται πέραν των ορίων του αρχικού τραύματος. Σπανίως υποστρέφουν. Παρατηρούνται συχνότερα στον κορμό (πάνω από τις κλείδες), στα άνω άκρα και στο </a:t>
            </a:r>
            <a:r>
              <a:rPr lang="el-GR" sz="2400" u="sng" dirty="0" smtClean="0"/>
              <a:t>πρόσωπο</a:t>
            </a:r>
            <a:r>
              <a:rPr lang="el-GR" sz="2400" dirty="0" smtClean="0"/>
              <a:t>. Πιθανή γενετική προδιάθεση. Συχνότερα σε έγχρωμους. </a:t>
            </a:r>
          </a:p>
        </p:txBody>
      </p:sp>
    </p:spTree>
  </p:cSld>
  <p:clrMapOvr>
    <a:masterClrMapping/>
  </p:clrMapOvr>
  <p:transition spd="med">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Υπερτροφική ουλή </a:t>
            </a:r>
            <a:endParaRPr lang="el-GR" b="1" dirty="0"/>
          </a:p>
        </p:txBody>
      </p:sp>
      <p:pic>
        <p:nvPicPr>
          <p:cNvPr id="72706" name="Picture 2"/>
          <p:cNvPicPr>
            <a:picLocks noChangeAspect="1" noChangeArrowheads="1"/>
          </p:cNvPicPr>
          <p:nvPr/>
        </p:nvPicPr>
        <p:blipFill>
          <a:blip r:embed="rId2" cstate="print"/>
          <a:srcRect/>
          <a:stretch>
            <a:fillRect/>
          </a:stretch>
        </p:blipFill>
        <p:spPr bwMode="auto">
          <a:xfrm>
            <a:off x="1071538" y="1428736"/>
            <a:ext cx="6984776" cy="5238582"/>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Υπερτροφική ουλή </a:t>
            </a:r>
            <a:endParaRPr lang="el-GR" b="1" dirty="0"/>
          </a:p>
        </p:txBody>
      </p:sp>
      <p:pic>
        <p:nvPicPr>
          <p:cNvPr id="74754" name="Picture 2"/>
          <p:cNvPicPr>
            <a:picLocks noChangeAspect="1" noChangeArrowheads="1"/>
          </p:cNvPicPr>
          <p:nvPr/>
        </p:nvPicPr>
        <p:blipFill>
          <a:blip r:embed="rId2" cstate="print"/>
          <a:srcRect/>
          <a:stretch>
            <a:fillRect/>
          </a:stretch>
        </p:blipFill>
        <p:spPr bwMode="auto">
          <a:xfrm>
            <a:off x="611560" y="1412776"/>
            <a:ext cx="7975214" cy="518457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15416"/>
            <a:ext cx="8229600" cy="1733054"/>
          </a:xfrm>
        </p:spPr>
        <p:txBody>
          <a:bodyPr>
            <a:normAutofit/>
          </a:bodyPr>
          <a:lstStyle/>
          <a:p>
            <a:r>
              <a:rPr lang="el-GR" sz="6000" b="1" dirty="0" smtClean="0"/>
              <a:t>Χηλοειδή</a:t>
            </a:r>
            <a:endParaRPr lang="el-GR" sz="6000" b="1" dirty="0"/>
          </a:p>
        </p:txBody>
      </p:sp>
      <p:pic>
        <p:nvPicPr>
          <p:cNvPr id="73730" name="Picture 2"/>
          <p:cNvPicPr>
            <a:picLocks noChangeAspect="1" noChangeArrowheads="1"/>
          </p:cNvPicPr>
          <p:nvPr/>
        </p:nvPicPr>
        <p:blipFill>
          <a:blip r:embed="rId2" cstate="print"/>
          <a:srcRect/>
          <a:stretch>
            <a:fillRect/>
          </a:stretch>
        </p:blipFill>
        <p:spPr bwMode="auto">
          <a:xfrm rot="16200000">
            <a:off x="-381521" y="1976487"/>
            <a:ext cx="5658571" cy="4104456"/>
          </a:xfrm>
          <a:prstGeom prst="rect">
            <a:avLst/>
          </a:prstGeom>
          <a:noFill/>
          <a:ln w="9525">
            <a:noFill/>
            <a:miter lim="800000"/>
            <a:headEnd/>
            <a:tailEnd/>
          </a:ln>
          <a:effectLst/>
        </p:spPr>
      </p:pic>
      <p:pic>
        <p:nvPicPr>
          <p:cNvPr id="25602" name="Picture 2"/>
          <p:cNvPicPr>
            <a:picLocks noChangeAspect="1" noChangeArrowheads="1"/>
          </p:cNvPicPr>
          <p:nvPr/>
        </p:nvPicPr>
        <p:blipFill>
          <a:blip r:embed="rId3" cstate="print"/>
          <a:srcRect/>
          <a:stretch>
            <a:fillRect/>
          </a:stretch>
        </p:blipFill>
        <p:spPr bwMode="auto">
          <a:xfrm rot="5400000">
            <a:off x="3916055" y="2068721"/>
            <a:ext cx="5589241" cy="3989321"/>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00108"/>
          </a:xfrm>
        </p:spPr>
        <p:txBody>
          <a:bodyPr>
            <a:normAutofit fontScale="90000"/>
          </a:bodyPr>
          <a:lstStyle/>
          <a:p>
            <a:r>
              <a:rPr lang="el-GR" b="1" dirty="0" smtClean="0"/>
              <a:t>Χηλοειδές</a:t>
            </a:r>
            <a:r>
              <a:rPr lang="el-GR" sz="4400" dirty="0" smtClean="0">
                <a:solidFill>
                  <a:srgbClr val="FFFF66"/>
                </a:solidFill>
              </a:rPr>
              <a:t> </a:t>
            </a:r>
            <a:r>
              <a:rPr lang="el-GR" sz="4400" dirty="0" smtClean="0">
                <a:solidFill>
                  <a:schemeClr val="accent1">
                    <a:lumMod val="60000"/>
                    <a:lumOff val="40000"/>
                  </a:schemeClr>
                </a:solidFill>
              </a:rPr>
              <a:t>προκαλούμενο από τρύπημα αυτιού ( κάτω εικόνα) </a:t>
            </a:r>
            <a:endParaRPr lang="el-GR" b="1" dirty="0">
              <a:solidFill>
                <a:schemeClr val="accent1">
                  <a:lumMod val="60000"/>
                  <a:lumOff val="40000"/>
                </a:schemeClr>
              </a:solidFill>
            </a:endParaRPr>
          </a:p>
        </p:txBody>
      </p:sp>
      <p:pic>
        <p:nvPicPr>
          <p:cNvPr id="1026" name="Picture 2" descr="http://www.expertconsultbook.com/excon/kumar8/open/ICS/infk1/infk1480.jpg"/>
          <p:cNvPicPr>
            <a:picLocks noChangeAspect="1" noChangeArrowheads="1"/>
          </p:cNvPicPr>
          <p:nvPr/>
        </p:nvPicPr>
        <p:blipFill>
          <a:blip r:embed="rId2" cstate="print"/>
          <a:srcRect/>
          <a:stretch>
            <a:fillRect/>
          </a:stretch>
        </p:blipFill>
        <p:spPr bwMode="auto">
          <a:xfrm>
            <a:off x="0" y="1071546"/>
            <a:ext cx="5786478" cy="4133199"/>
          </a:xfrm>
          <a:prstGeom prst="rect">
            <a:avLst/>
          </a:prstGeom>
          <a:noFill/>
        </p:spPr>
      </p:pic>
      <p:pic>
        <p:nvPicPr>
          <p:cNvPr id="4" name="Picture 2" descr="E:\Townsend\images\8FF12.jpg"/>
          <p:cNvPicPr>
            <a:picLocks noChangeAspect="1" noChangeArrowheads="1"/>
          </p:cNvPicPr>
          <p:nvPr/>
        </p:nvPicPr>
        <p:blipFill>
          <a:blip r:embed="rId3" r:link="rId4" cstate="print"/>
          <a:srcRect/>
          <a:stretch>
            <a:fillRect/>
          </a:stretch>
        </p:blipFill>
        <p:spPr bwMode="auto">
          <a:xfrm>
            <a:off x="4445000" y="3643314"/>
            <a:ext cx="4699000" cy="35433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827584" y="1196752"/>
            <a:ext cx="7620000" cy="5438775"/>
          </a:xfrm>
          <a:prstGeom prst="rect">
            <a:avLst/>
          </a:prstGeom>
          <a:noFill/>
          <a:ln w="9525">
            <a:noFill/>
            <a:miter lim="800000"/>
            <a:headEnd/>
            <a:tailEnd/>
          </a:ln>
        </p:spPr>
      </p:pic>
      <p:sp>
        <p:nvSpPr>
          <p:cNvPr id="4" name="1 - Τίτλος"/>
          <p:cNvSpPr>
            <a:spLocks noGrp="1"/>
          </p:cNvSpPr>
          <p:nvPr>
            <p:ph type="title"/>
          </p:nvPr>
        </p:nvSpPr>
        <p:spPr>
          <a:xfrm>
            <a:off x="457200" y="-243408"/>
            <a:ext cx="8229600" cy="1661046"/>
          </a:xfrm>
        </p:spPr>
        <p:txBody>
          <a:bodyPr/>
          <a:lstStyle/>
          <a:p>
            <a:r>
              <a:rPr lang="el-GR" b="1" dirty="0" smtClean="0"/>
              <a:t>Χηλοειδές</a:t>
            </a:r>
            <a:endParaRPr lang="el-GR" b="1" dirty="0"/>
          </a:p>
        </p:txBody>
      </p:sp>
    </p:spTree>
  </p:cSld>
  <p:clrMapOvr>
    <a:masterClrMapping/>
  </p:clrMapOvr>
  <p:transition spd="med">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Χηλοειδές</a:t>
            </a:r>
            <a:endParaRPr lang="el-GR" b="1" dirty="0"/>
          </a:p>
        </p:txBody>
      </p:sp>
      <p:pic>
        <p:nvPicPr>
          <p:cNvPr id="73731" name="Picture 3"/>
          <p:cNvPicPr>
            <a:picLocks noChangeAspect="1" noChangeArrowheads="1"/>
          </p:cNvPicPr>
          <p:nvPr/>
        </p:nvPicPr>
        <p:blipFill>
          <a:blip r:embed="rId2" cstate="print"/>
          <a:srcRect/>
          <a:stretch>
            <a:fillRect/>
          </a:stretch>
        </p:blipFill>
        <p:spPr bwMode="auto">
          <a:xfrm>
            <a:off x="467544" y="1340768"/>
            <a:ext cx="8153936" cy="5300761"/>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rmAutofit fontScale="90000"/>
          </a:bodyPr>
          <a:lstStyle/>
          <a:p>
            <a:pPr eaLnBrk="1" hangingPunct="1">
              <a:defRPr/>
            </a:pPr>
            <a:r>
              <a:rPr lang="el-GR" sz="4000" smtClean="0">
                <a:solidFill>
                  <a:srgbClr val="FFFF66"/>
                </a:solidFill>
              </a:rPr>
              <a:t>Χρόνια μη επουλωθέντα τραύματα</a:t>
            </a:r>
          </a:p>
        </p:txBody>
      </p:sp>
      <p:sp>
        <p:nvSpPr>
          <p:cNvPr id="168963" name="Rectangle 3"/>
          <p:cNvSpPr>
            <a:spLocks noGrp="1" noChangeArrowheads="1"/>
          </p:cNvSpPr>
          <p:nvPr>
            <p:ph type="body" idx="1"/>
          </p:nvPr>
        </p:nvSpPr>
        <p:spPr>
          <a:xfrm>
            <a:off x="500034" y="1357298"/>
            <a:ext cx="8229600" cy="5286412"/>
          </a:xfrm>
        </p:spPr>
        <p:txBody>
          <a:bodyPr>
            <a:noAutofit/>
          </a:bodyPr>
          <a:lstStyle/>
          <a:p>
            <a:pPr eaLnBrk="1" hangingPunct="1">
              <a:defRPr/>
            </a:pPr>
            <a:r>
              <a:rPr lang="el-GR" sz="3200" dirty="0" smtClean="0"/>
              <a:t>Χαρακτηρίζονται από διαταραχές σε ποικίλα στάδια της επούλωσης και ασυνήθιστα υψηλά ή χαμηλά επίπεδα κυτοκινών, αυξητικών παραγόντων ή </a:t>
            </a:r>
            <a:r>
              <a:rPr lang="el-GR" sz="3200" dirty="0" err="1" smtClean="0"/>
              <a:t>πρωτεϊνασών</a:t>
            </a:r>
            <a:r>
              <a:rPr lang="el-GR" sz="3200" dirty="0" smtClean="0"/>
              <a:t>.</a:t>
            </a:r>
          </a:p>
          <a:p>
            <a:pPr eaLnBrk="1" hangingPunct="1">
              <a:defRPr/>
            </a:pPr>
            <a:r>
              <a:rPr lang="el-GR" sz="3200" dirty="0" smtClean="0"/>
              <a:t>Υγρό προερχόμενο από χρόνια τραύματα περιέχει υψηλότερα επίπεδα </a:t>
            </a:r>
            <a:r>
              <a:rPr lang="en-US" sz="3200" dirty="0" smtClean="0"/>
              <a:t>IL-1, IL-6 </a:t>
            </a:r>
            <a:r>
              <a:rPr lang="el-GR" sz="3200" dirty="0" smtClean="0"/>
              <a:t>και </a:t>
            </a:r>
            <a:r>
              <a:rPr lang="en-US" sz="3200" dirty="0" smtClean="0"/>
              <a:t>TNF-a</a:t>
            </a:r>
            <a:r>
              <a:rPr lang="el-GR" sz="3200" dirty="0" smtClean="0"/>
              <a:t> σε σύγκριση με υγρό οξέων τραυμάτων. Τα επίπεδα των προφλεγμονωδών αυτών </a:t>
            </a:r>
            <a:r>
              <a:rPr lang="el-GR" sz="3200" dirty="0" err="1" smtClean="0"/>
              <a:t>κυτοκινών</a:t>
            </a:r>
            <a:r>
              <a:rPr lang="el-GR" sz="3200" dirty="0" smtClean="0"/>
              <a:t> ελαττώνονται, καθώς ολοκληρώνεται η επούλωση. </a:t>
            </a:r>
          </a:p>
        </p:txBody>
      </p:sp>
    </p:spTree>
  </p:cSld>
  <p:clrMapOvr>
    <a:masterClrMapping/>
  </p:clrMapOvr>
  <p:transition spd="med">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normAutofit fontScale="90000"/>
          </a:bodyPr>
          <a:lstStyle/>
          <a:p>
            <a:pPr eaLnBrk="1" hangingPunct="1">
              <a:defRPr/>
            </a:pPr>
            <a:r>
              <a:rPr lang="el-GR" sz="4000" smtClean="0">
                <a:solidFill>
                  <a:srgbClr val="FFFF66"/>
                </a:solidFill>
              </a:rPr>
              <a:t>Χρόνια μη επουλωθέντα τραύματα</a:t>
            </a:r>
          </a:p>
        </p:txBody>
      </p:sp>
      <p:sp>
        <p:nvSpPr>
          <p:cNvPr id="173059" name="Rectangle 3"/>
          <p:cNvSpPr>
            <a:spLocks noGrp="1" noChangeArrowheads="1"/>
          </p:cNvSpPr>
          <p:nvPr>
            <p:ph type="body" idx="1"/>
          </p:nvPr>
        </p:nvSpPr>
        <p:spPr>
          <a:xfrm>
            <a:off x="457200" y="1357298"/>
            <a:ext cx="8229600" cy="4952062"/>
          </a:xfrm>
        </p:spPr>
        <p:txBody>
          <a:bodyPr>
            <a:normAutofit/>
          </a:bodyPr>
          <a:lstStyle/>
          <a:p>
            <a:pPr eaLnBrk="1" hangingPunct="1">
              <a:lnSpc>
                <a:spcPct val="80000"/>
              </a:lnSpc>
              <a:defRPr/>
            </a:pPr>
            <a:r>
              <a:rPr lang="el-GR" sz="3200" dirty="0" smtClean="0"/>
              <a:t>Υψηλά επίπεδα </a:t>
            </a:r>
            <a:r>
              <a:rPr lang="en-US" sz="3200" dirty="0" smtClean="0"/>
              <a:t>MMP</a:t>
            </a:r>
            <a:r>
              <a:rPr lang="el-GR" sz="3200" dirty="0" smtClean="0"/>
              <a:t>ς (1,2,8,9) και χαμηλά επίπεδα </a:t>
            </a:r>
            <a:r>
              <a:rPr lang="en-US" sz="3200" dirty="0" smtClean="0"/>
              <a:t>TIMPS. </a:t>
            </a:r>
          </a:p>
          <a:p>
            <a:pPr eaLnBrk="1" hangingPunct="1">
              <a:lnSpc>
                <a:spcPct val="80000"/>
              </a:lnSpc>
              <a:defRPr/>
            </a:pPr>
            <a:r>
              <a:rPr lang="en-US" sz="3200" dirty="0" smtClean="0"/>
              <a:t>A</a:t>
            </a:r>
            <a:r>
              <a:rPr lang="el-GR" sz="3200" dirty="0" err="1" smtClean="0"/>
              <a:t>ποδόμηση</a:t>
            </a:r>
            <a:r>
              <a:rPr lang="el-GR" sz="3200" dirty="0" smtClean="0"/>
              <a:t> των υποστρωμάτων των απαραίτητων για κυτταρική μετανάστευση</a:t>
            </a:r>
          </a:p>
          <a:p>
            <a:pPr eaLnBrk="1" hangingPunct="1">
              <a:lnSpc>
                <a:spcPct val="80000"/>
              </a:lnSpc>
              <a:defRPr/>
            </a:pPr>
            <a:r>
              <a:rPr lang="el-GR" sz="3200" dirty="0" smtClean="0"/>
              <a:t>Επιπλέον, η συνεχής πρωτεόλυση οδηγεί σε απελευθέρωση προϊόντων αποδόμησης του συνδετικού ιστού που με τη σειρά τους ενεργοποιούν φλεγμονώδεις διαδικασίες.</a:t>
            </a:r>
          </a:p>
          <a:p>
            <a:pPr eaLnBrk="1" hangingPunct="1">
              <a:lnSpc>
                <a:spcPct val="80000"/>
              </a:lnSpc>
              <a:defRPr/>
            </a:pPr>
            <a:r>
              <a:rPr lang="el-GR" sz="3200" dirty="0" smtClean="0"/>
              <a:t>Η χρόνια φλεγμονή του τραύματος μειώνει την πιθανότητα επούλωσης.</a:t>
            </a:r>
          </a:p>
        </p:txBody>
      </p:sp>
    </p:spTree>
  </p:cSld>
  <p:clrMapOvr>
    <a:masterClrMapping/>
  </p:clrMapOvr>
  <p:transition spd="med">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Townsend\images\8FF14.jpg"/>
          <p:cNvPicPr>
            <a:picLocks noChangeAspect="1" noChangeArrowheads="1"/>
          </p:cNvPicPr>
          <p:nvPr/>
        </p:nvPicPr>
        <p:blipFill>
          <a:blip r:embed="rId3" r:link="rId4" cstate="print"/>
          <a:srcRect/>
          <a:stretch>
            <a:fillRect/>
          </a:stretch>
        </p:blipFill>
        <p:spPr bwMode="auto">
          <a:xfrm>
            <a:off x="642910" y="500042"/>
            <a:ext cx="7412601" cy="5929354"/>
          </a:xfrm>
          <a:prstGeom prst="rect">
            <a:avLst/>
          </a:prstGeom>
          <a:noFill/>
          <a:ln w="9525">
            <a:noFill/>
            <a:miter lim="800000"/>
            <a:headEnd/>
            <a:tailEnd/>
          </a:ln>
        </p:spPr>
      </p:pic>
    </p:spTree>
  </p:cSld>
  <p:clrMapOvr>
    <a:masterClrMapping/>
  </p:clrMapOvr>
  <p:transition spd="med">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ΠΡΩΤΑΡΧΙΚΕΣ ΔΙΕΡΓΑΣΙΕΣ ΕΠΟΥΛΩΣΗΣ</a:t>
            </a:r>
            <a:endParaRPr lang="el-GR" dirty="0"/>
          </a:p>
        </p:txBody>
      </p:sp>
      <p:sp>
        <p:nvSpPr>
          <p:cNvPr id="3" name="2 - Θέση περιεχομένου"/>
          <p:cNvSpPr>
            <a:spLocks noGrp="1"/>
          </p:cNvSpPr>
          <p:nvPr>
            <p:ph idx="1"/>
          </p:nvPr>
        </p:nvSpPr>
        <p:spPr/>
        <p:txBody>
          <a:bodyPr>
            <a:normAutofit fontScale="92500" lnSpcReduction="20000"/>
          </a:bodyPr>
          <a:lstStyle/>
          <a:p>
            <a:r>
              <a:rPr lang="el-GR" b="1" dirty="0" smtClean="0"/>
              <a:t>Πρόκληση </a:t>
            </a:r>
            <a:r>
              <a:rPr lang="el-GR" b="1" dirty="0" smtClean="0">
                <a:solidFill>
                  <a:schemeClr val="accent1">
                    <a:lumMod val="60000"/>
                    <a:lumOff val="40000"/>
                  </a:schemeClr>
                </a:solidFill>
              </a:rPr>
              <a:t>φλεγμονώδους απόκρισης </a:t>
            </a:r>
            <a:r>
              <a:rPr lang="el-GR" b="1" dirty="0" smtClean="0"/>
              <a:t>στην αρχική βλάβη με αφαίρεση κατεστραμμένου και νεκρωμένου ιστού </a:t>
            </a:r>
          </a:p>
          <a:p>
            <a:r>
              <a:rPr lang="el-GR" b="1" dirty="0" smtClean="0">
                <a:solidFill>
                  <a:schemeClr val="accent1">
                    <a:lumMod val="75000"/>
                  </a:schemeClr>
                </a:solidFill>
              </a:rPr>
              <a:t>Πολλαπλασιασμός &amp; μετανάστευση </a:t>
            </a:r>
            <a:r>
              <a:rPr lang="el-GR" b="1" dirty="0" smtClean="0"/>
              <a:t>κυττάρων του παρεγχύματος και του συνδετικού ιστού</a:t>
            </a:r>
          </a:p>
          <a:p>
            <a:r>
              <a:rPr lang="el-GR" b="1" dirty="0" smtClean="0"/>
              <a:t>Σχηματισμός νέων αιμοφόρων αγγείων και </a:t>
            </a:r>
            <a:r>
              <a:rPr lang="el-GR" b="1" dirty="0" smtClean="0">
                <a:solidFill>
                  <a:schemeClr val="accent1">
                    <a:lumMod val="20000"/>
                    <a:lumOff val="80000"/>
                  </a:schemeClr>
                </a:solidFill>
              </a:rPr>
              <a:t>κοκκιώδους ιστού </a:t>
            </a:r>
          </a:p>
          <a:p>
            <a:r>
              <a:rPr lang="el-GR" b="1" dirty="0" smtClean="0">
                <a:solidFill>
                  <a:schemeClr val="accent1">
                    <a:lumMod val="75000"/>
                  </a:schemeClr>
                </a:solidFill>
              </a:rPr>
              <a:t>Σύνθεση</a:t>
            </a:r>
            <a:r>
              <a:rPr lang="el-GR" b="1" dirty="0" smtClean="0"/>
              <a:t> πρωτεϊνών της  ΕΘΟ &amp; εναπόθεση κολλαγόνου</a:t>
            </a:r>
          </a:p>
          <a:p>
            <a:r>
              <a:rPr lang="el-GR" b="1" dirty="0" err="1" smtClean="0"/>
              <a:t>Ιστική</a:t>
            </a:r>
            <a:r>
              <a:rPr lang="el-GR" b="1" dirty="0" smtClean="0"/>
              <a:t> </a:t>
            </a:r>
            <a:r>
              <a:rPr lang="el-GR" b="1" dirty="0" smtClean="0">
                <a:solidFill>
                  <a:schemeClr val="accent1">
                    <a:lumMod val="60000"/>
                    <a:lumOff val="40000"/>
                  </a:schemeClr>
                </a:solidFill>
              </a:rPr>
              <a:t>αναδιαμόρφωση</a:t>
            </a:r>
          </a:p>
          <a:p>
            <a:r>
              <a:rPr lang="el-GR" b="1" dirty="0" smtClean="0">
                <a:solidFill>
                  <a:schemeClr val="accent1">
                    <a:lumMod val="75000"/>
                  </a:schemeClr>
                </a:solidFill>
              </a:rPr>
              <a:t>Συστολή</a:t>
            </a:r>
            <a:r>
              <a:rPr lang="el-GR" b="1" dirty="0" smtClean="0"/>
              <a:t> της περιοχής της βλάβης</a:t>
            </a:r>
          </a:p>
          <a:p>
            <a:r>
              <a:rPr lang="el-GR" b="1" dirty="0" smtClean="0"/>
              <a:t>Επανάκτηση της </a:t>
            </a:r>
            <a:r>
              <a:rPr lang="el-GR" b="1" dirty="0" smtClean="0">
                <a:solidFill>
                  <a:schemeClr val="accent1">
                    <a:lumMod val="40000"/>
                    <a:lumOff val="60000"/>
                  </a:schemeClr>
                </a:solidFill>
              </a:rPr>
              <a:t>ανθεκτικότητας</a:t>
            </a:r>
            <a:r>
              <a:rPr lang="el-GR" b="1" dirty="0" smtClean="0"/>
              <a:t> στην περιοχή της βλάβης</a:t>
            </a:r>
            <a:endParaRPr lang="el-GR" b="1" dirty="0"/>
          </a:p>
        </p:txBody>
      </p:sp>
    </p:spTree>
  </p:cSld>
  <p:clrMapOvr>
    <a:masterClrMapping/>
  </p:clrMapOvr>
  <p:transition spd="med">
    <p:fade thruBlk="1"/>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3.10.15 ΜΑΘΗΜΑ ΕΕΠΑ\AUTUMN-GRIMSHAW\autumn (1).jpg"/>
          <p:cNvPicPr>
            <a:picLocks noChangeAspect="1" noChangeArrowheads="1"/>
          </p:cNvPicPr>
          <p:nvPr/>
        </p:nvPicPr>
        <p:blipFill>
          <a:blip r:embed="rId2" cstate="print"/>
          <a:srcRect/>
          <a:stretch>
            <a:fillRect/>
          </a:stretch>
        </p:blipFill>
        <p:spPr bwMode="auto">
          <a:xfrm>
            <a:off x="285720" y="714356"/>
            <a:ext cx="8507120" cy="5572164"/>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274638"/>
            <a:ext cx="8229600" cy="725470"/>
          </a:xfrm>
        </p:spPr>
        <p:txBody>
          <a:bodyPr/>
          <a:lstStyle/>
          <a:p>
            <a:pPr eaLnBrk="1" hangingPunct="1">
              <a:defRPr/>
            </a:pPr>
            <a:r>
              <a:rPr lang="el-GR" dirty="0" smtClean="0">
                <a:solidFill>
                  <a:srgbClr val="FFFF66"/>
                </a:solidFill>
              </a:rPr>
              <a:t>Αγγειογένεση</a:t>
            </a:r>
          </a:p>
        </p:txBody>
      </p:sp>
      <p:sp>
        <p:nvSpPr>
          <p:cNvPr id="182275" name="Rectangle 3"/>
          <p:cNvSpPr>
            <a:spLocks noGrp="1" noChangeArrowheads="1"/>
          </p:cNvSpPr>
          <p:nvPr>
            <p:ph type="body" idx="1"/>
          </p:nvPr>
        </p:nvSpPr>
        <p:spPr>
          <a:xfrm>
            <a:off x="457200" y="1071546"/>
            <a:ext cx="8229600" cy="5237814"/>
          </a:xfrm>
        </p:spPr>
        <p:txBody>
          <a:bodyPr>
            <a:noAutofit/>
          </a:bodyPr>
          <a:lstStyle/>
          <a:p>
            <a:pPr eaLnBrk="1" hangingPunct="1">
              <a:buClr>
                <a:schemeClr val="tx1"/>
              </a:buClr>
              <a:buFontTx/>
              <a:buChar char="•"/>
              <a:defRPr/>
            </a:pPr>
            <a:r>
              <a:rPr lang="el-GR" sz="3200" dirty="0" smtClean="0"/>
              <a:t>Δημιουργία νέων αγγείων από προ</a:t>
            </a:r>
            <a:r>
              <a:rPr lang="el-GR" sz="3200" dirty="0" smtClean="0">
                <a:cs typeface="Arial" charset="0"/>
              </a:rPr>
              <a:t>ϋπάρχοντα</a:t>
            </a:r>
            <a:r>
              <a:rPr lang="en-US" sz="3200" dirty="0" smtClean="0"/>
              <a:t>:</a:t>
            </a:r>
            <a:endParaRPr lang="el-GR" sz="3200" dirty="0" smtClean="0"/>
          </a:p>
          <a:p>
            <a:pPr eaLnBrk="1" hangingPunct="1">
              <a:buClr>
                <a:schemeClr val="tx1"/>
              </a:buClr>
              <a:buFont typeface="Wingdings" pitchFamily="2" charset="2"/>
              <a:buChar char="ü"/>
              <a:defRPr/>
            </a:pPr>
            <a:r>
              <a:rPr lang="el-GR" sz="3200" dirty="0" smtClean="0"/>
              <a:t>Διαίρεση ενδοθηλιακών κυττάρων </a:t>
            </a:r>
            <a:r>
              <a:rPr lang="el-GR" sz="3200" dirty="0" smtClean="0">
                <a:solidFill>
                  <a:srgbClr val="FFFF66"/>
                </a:solidFill>
                <a:cs typeface="Arial" charset="0"/>
              </a:rPr>
              <a:t>→</a:t>
            </a:r>
            <a:r>
              <a:rPr lang="el-GR" sz="3200" dirty="0" smtClean="0">
                <a:cs typeface="Arial" charset="0"/>
              </a:rPr>
              <a:t> συμπαγείς εκβλαστήσεις προβάλλουν από προϋπάρχοντα αγγεία </a:t>
            </a:r>
            <a:r>
              <a:rPr lang="el-GR" sz="3200" dirty="0" smtClean="0">
                <a:solidFill>
                  <a:srgbClr val="FFFF66"/>
                </a:solidFill>
                <a:cs typeface="Arial" charset="0"/>
              </a:rPr>
              <a:t>→ </a:t>
            </a:r>
            <a:r>
              <a:rPr lang="el-GR" sz="3200" dirty="0" smtClean="0">
                <a:cs typeface="Arial" charset="0"/>
              </a:rPr>
              <a:t>διακλαδίζονται και αναστομώνονται </a:t>
            </a:r>
            <a:r>
              <a:rPr lang="el-GR" sz="3200" dirty="0" smtClean="0">
                <a:solidFill>
                  <a:srgbClr val="FFFF66"/>
                </a:solidFill>
                <a:cs typeface="Arial" charset="0"/>
              </a:rPr>
              <a:t>→</a:t>
            </a:r>
            <a:r>
              <a:rPr lang="el-GR" sz="3200" dirty="0" smtClean="0">
                <a:cs typeface="Arial" charset="0"/>
              </a:rPr>
              <a:t> σχηματισμός νέου τριχοειδικού δικτύου</a:t>
            </a:r>
          </a:p>
          <a:p>
            <a:pPr eaLnBrk="1" hangingPunct="1">
              <a:buClr>
                <a:schemeClr val="tx1"/>
              </a:buClr>
              <a:buFont typeface="Wingdings" pitchFamily="2" charset="2"/>
              <a:buNone/>
              <a:defRPr/>
            </a:pPr>
            <a:endParaRPr lang="el-GR" sz="3200" dirty="0" smtClean="0">
              <a:cs typeface="Arial" charset="0"/>
            </a:endParaRPr>
          </a:p>
          <a:p>
            <a:pPr eaLnBrk="1" hangingPunct="1">
              <a:buClr>
                <a:schemeClr val="tx1"/>
              </a:buClr>
              <a:buFontTx/>
              <a:buChar char="•"/>
              <a:defRPr/>
            </a:pPr>
            <a:r>
              <a:rPr lang="el-GR" sz="3200" dirty="0" smtClean="0">
                <a:cs typeface="Arial" charset="0"/>
              </a:rPr>
              <a:t>Η αγγειογένεση ξεκινά 48-72 ώρες μετά τον  ιστικό τραυματισμό και διαρκεί αρκετές ημέρες.</a:t>
            </a:r>
          </a:p>
        </p:txBody>
      </p:sp>
    </p:spTree>
  </p:cSld>
  <p:clrMapOvr>
    <a:masterClrMapping/>
  </p:clrMapOvr>
  <p:transition spd="med">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σάρωση0005"/>
          <p:cNvPicPr>
            <a:picLocks noChangeAspect="1" noChangeArrowheads="1"/>
          </p:cNvPicPr>
          <p:nvPr/>
        </p:nvPicPr>
        <p:blipFill>
          <a:blip r:embed="rId2" cstate="print"/>
          <a:srcRect/>
          <a:stretch>
            <a:fillRect/>
          </a:stretch>
        </p:blipFill>
        <p:spPr bwMode="auto">
          <a:xfrm>
            <a:off x="0" y="0"/>
            <a:ext cx="9144000" cy="6669088"/>
          </a:xfrm>
          <a:prstGeom prst="rect">
            <a:avLst/>
          </a:prstGeom>
          <a:noFill/>
          <a:ln w="9525">
            <a:noFill/>
            <a:miter lim="800000"/>
            <a:headEnd/>
            <a:tailEnd/>
          </a:ln>
        </p:spPr>
      </p:pic>
    </p:spTree>
  </p:cSld>
  <p:clrMapOvr>
    <a:masterClrMapping/>
  </p:clrMapOvr>
  <p:transition spd="med">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2"/>
          </p:nvPr>
        </p:nvSpPr>
        <p:spPr>
          <a:xfrm>
            <a:off x="0" y="1524000"/>
            <a:ext cx="4572000" cy="4602163"/>
          </a:xfrm>
        </p:spPr>
        <p:txBody>
          <a:bodyPr>
            <a:normAutofit/>
          </a:bodyPr>
          <a:lstStyle/>
          <a:p>
            <a:r>
              <a:rPr lang="el-GR" sz="4000" b="1" dirty="0" smtClean="0">
                <a:solidFill>
                  <a:schemeClr val="accent1">
                    <a:lumMod val="75000"/>
                  </a:schemeClr>
                </a:solidFill>
              </a:rPr>
              <a:t>Τρόποι</a:t>
            </a:r>
          </a:p>
          <a:p>
            <a:endParaRPr lang="el-GR" sz="4000" b="1" dirty="0" smtClean="0">
              <a:solidFill>
                <a:schemeClr val="accent1">
                  <a:lumMod val="75000"/>
                </a:schemeClr>
              </a:solidFill>
            </a:endParaRPr>
          </a:p>
          <a:p>
            <a:endParaRPr lang="el-GR" sz="4000" b="1" dirty="0" smtClean="0">
              <a:solidFill>
                <a:schemeClr val="accent1">
                  <a:lumMod val="75000"/>
                </a:schemeClr>
              </a:solidFill>
            </a:endParaRPr>
          </a:p>
          <a:p>
            <a:r>
              <a:rPr lang="el-GR" sz="4000" b="1" dirty="0" err="1" smtClean="0">
                <a:solidFill>
                  <a:schemeClr val="accent1">
                    <a:lumMod val="75000"/>
                  </a:schemeClr>
                </a:solidFill>
              </a:rPr>
              <a:t>αγγειογένεσης</a:t>
            </a:r>
            <a:endParaRPr lang="el-GR" sz="4000" b="1" dirty="0">
              <a:solidFill>
                <a:schemeClr val="accent1">
                  <a:lumMod val="75000"/>
                </a:schemeClr>
              </a:solidFill>
            </a:endParaRPr>
          </a:p>
        </p:txBody>
      </p:sp>
      <p:pic>
        <p:nvPicPr>
          <p:cNvPr id="16386" name="Picture 2"/>
          <p:cNvPicPr>
            <a:picLocks noGrp="1" noChangeAspect="1" noChangeArrowheads="1"/>
          </p:cNvPicPr>
          <p:nvPr>
            <p:ph sz="half" idx="1"/>
          </p:nvPr>
        </p:nvPicPr>
        <p:blipFill>
          <a:blip r:embed="rId2" cstate="print"/>
          <a:srcRect/>
          <a:stretch>
            <a:fillRect/>
          </a:stretch>
        </p:blipFill>
        <p:spPr bwMode="auto">
          <a:xfrm>
            <a:off x="3275856" y="260648"/>
            <a:ext cx="5659146" cy="3096344"/>
          </a:xfrm>
          <a:prstGeom prst="rect">
            <a:avLst/>
          </a:prstGeom>
          <a:noFill/>
          <a:ln w="9525">
            <a:noFill/>
            <a:miter lim="800000"/>
            <a:headEnd/>
            <a:tailEnd/>
          </a:ln>
        </p:spPr>
      </p:pic>
      <p:pic>
        <p:nvPicPr>
          <p:cNvPr id="16387" name="Picture 3"/>
          <p:cNvPicPr>
            <a:picLocks noChangeAspect="1" noChangeArrowheads="1"/>
          </p:cNvPicPr>
          <p:nvPr/>
        </p:nvPicPr>
        <p:blipFill>
          <a:blip r:embed="rId3" cstate="print"/>
          <a:srcRect/>
          <a:stretch>
            <a:fillRect/>
          </a:stretch>
        </p:blipFill>
        <p:spPr bwMode="auto">
          <a:xfrm>
            <a:off x="3275856" y="3501008"/>
            <a:ext cx="5688632" cy="299695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43408"/>
            <a:ext cx="8229600" cy="1872208"/>
          </a:xfrm>
        </p:spPr>
        <p:txBody>
          <a:bodyPr>
            <a:normAutofit/>
          </a:bodyPr>
          <a:lstStyle/>
          <a:p>
            <a:r>
              <a:rPr lang="el-GR" sz="4800" dirty="0" smtClean="0"/>
              <a:t>Σηματοδότηση </a:t>
            </a:r>
            <a:r>
              <a:rPr lang="en-US" sz="4800" dirty="0" smtClean="0"/>
              <a:t>Notch </a:t>
            </a:r>
            <a:r>
              <a:rPr lang="el-GR" sz="4800" dirty="0" smtClean="0"/>
              <a:t> </a:t>
            </a:r>
            <a:br>
              <a:rPr lang="el-GR" sz="4800" dirty="0" smtClean="0"/>
            </a:br>
            <a:r>
              <a:rPr lang="el-GR" sz="4800" dirty="0" smtClean="0"/>
              <a:t>&amp; </a:t>
            </a:r>
            <a:r>
              <a:rPr lang="el-GR" sz="4800" dirty="0" err="1" smtClean="0"/>
              <a:t>αγγειογένεση</a:t>
            </a:r>
            <a:r>
              <a:rPr lang="el-GR" sz="4800" dirty="0" smtClean="0"/>
              <a:t> </a:t>
            </a:r>
            <a:endParaRPr lang="el-GR" sz="4800" dirty="0"/>
          </a:p>
        </p:txBody>
      </p:sp>
      <p:pic>
        <p:nvPicPr>
          <p:cNvPr id="17410" name="Picture 2"/>
          <p:cNvPicPr>
            <a:picLocks noGrp="1" noChangeAspect="1" noChangeArrowheads="1"/>
          </p:cNvPicPr>
          <p:nvPr>
            <p:ph sz="half" idx="1"/>
          </p:nvPr>
        </p:nvPicPr>
        <p:blipFill>
          <a:blip r:embed="rId2" cstate="print"/>
          <a:srcRect/>
          <a:stretch>
            <a:fillRect/>
          </a:stretch>
        </p:blipFill>
        <p:spPr bwMode="auto">
          <a:xfrm>
            <a:off x="0" y="1484784"/>
            <a:ext cx="2931955" cy="5040560"/>
          </a:xfrm>
          <a:prstGeom prst="rect">
            <a:avLst/>
          </a:prstGeom>
          <a:noFill/>
          <a:ln w="9525">
            <a:noFill/>
            <a:miter lim="800000"/>
            <a:headEnd/>
            <a:tailEnd/>
          </a:ln>
        </p:spPr>
      </p:pic>
      <p:pic>
        <p:nvPicPr>
          <p:cNvPr id="17411" name="Picture 3"/>
          <p:cNvPicPr>
            <a:picLocks noGrp="1" noChangeAspect="1" noChangeArrowheads="1"/>
          </p:cNvPicPr>
          <p:nvPr>
            <p:ph sz="half" idx="2"/>
          </p:nvPr>
        </p:nvPicPr>
        <p:blipFill>
          <a:blip r:embed="rId3" cstate="print"/>
          <a:srcRect/>
          <a:stretch>
            <a:fillRect/>
          </a:stretch>
        </p:blipFill>
        <p:spPr bwMode="auto">
          <a:xfrm>
            <a:off x="2987824" y="1484785"/>
            <a:ext cx="3264070" cy="5040560"/>
          </a:xfrm>
          <a:prstGeom prst="rect">
            <a:avLst/>
          </a:prstGeom>
          <a:noFill/>
          <a:ln w="9525">
            <a:noFill/>
            <a:miter lim="800000"/>
            <a:headEnd/>
            <a:tailEnd/>
          </a:ln>
        </p:spPr>
      </p:pic>
      <p:pic>
        <p:nvPicPr>
          <p:cNvPr id="17412" name="Picture 4"/>
          <p:cNvPicPr>
            <a:picLocks noChangeAspect="1" noChangeArrowheads="1"/>
          </p:cNvPicPr>
          <p:nvPr/>
        </p:nvPicPr>
        <p:blipFill>
          <a:blip r:embed="rId4" cstate="print"/>
          <a:srcRect/>
          <a:stretch>
            <a:fillRect/>
          </a:stretch>
        </p:blipFill>
        <p:spPr bwMode="auto">
          <a:xfrm>
            <a:off x="6300192" y="1484784"/>
            <a:ext cx="2843807" cy="504056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52536" y="274638"/>
            <a:ext cx="9649072" cy="2290266"/>
          </a:xfrm>
        </p:spPr>
        <p:txBody>
          <a:bodyPr>
            <a:noAutofit/>
          </a:bodyPr>
          <a:lstStyle/>
          <a:p>
            <a:r>
              <a:rPr lang="el-GR" sz="4400" dirty="0" smtClean="0"/>
              <a:t>Αλληλεπιδράσεις </a:t>
            </a:r>
            <a:r>
              <a:rPr lang="en-US" sz="4400" dirty="0" smtClean="0"/>
              <a:t>Notch </a:t>
            </a:r>
            <a:r>
              <a:rPr lang="el-GR" sz="4400" dirty="0" smtClean="0"/>
              <a:t>&amp; </a:t>
            </a:r>
            <a:r>
              <a:rPr lang="en-US" sz="4400" dirty="0" smtClean="0"/>
              <a:t>VEGF</a:t>
            </a:r>
            <a:r>
              <a:rPr lang="el-GR" sz="4400" dirty="0" smtClean="0"/>
              <a:t/>
            </a:r>
            <a:br>
              <a:rPr lang="el-GR" sz="4400" dirty="0" smtClean="0"/>
            </a:br>
            <a:r>
              <a:rPr lang="el-GR" sz="4400" dirty="0" smtClean="0"/>
              <a:t>κατά τη διάρκεια της</a:t>
            </a:r>
            <a:r>
              <a:rPr lang="en-US" sz="4400" dirty="0" smtClean="0"/>
              <a:t> </a:t>
            </a:r>
            <a:r>
              <a:rPr lang="el-GR" sz="4400" dirty="0" err="1" smtClean="0"/>
              <a:t>αγγειογένεσης</a:t>
            </a:r>
            <a:endParaRPr lang="el-GR" sz="4400" dirty="0"/>
          </a:p>
        </p:txBody>
      </p:sp>
      <p:pic>
        <p:nvPicPr>
          <p:cNvPr id="18434" name="Picture 2"/>
          <p:cNvPicPr>
            <a:picLocks noChangeAspect="1" noChangeArrowheads="1"/>
          </p:cNvPicPr>
          <p:nvPr/>
        </p:nvPicPr>
        <p:blipFill>
          <a:blip r:embed="rId2" cstate="print"/>
          <a:srcRect/>
          <a:stretch>
            <a:fillRect/>
          </a:stretch>
        </p:blipFill>
        <p:spPr bwMode="auto">
          <a:xfrm>
            <a:off x="0" y="3212976"/>
            <a:ext cx="9144000" cy="2903220"/>
          </a:xfrm>
          <a:prstGeom prst="rect">
            <a:avLst/>
          </a:prstGeom>
          <a:noFill/>
          <a:ln w="9525">
            <a:noFill/>
            <a:miter lim="800000"/>
            <a:headEnd/>
            <a:tailEnd/>
          </a:ln>
        </p:spPr>
      </p:pic>
    </p:spTree>
  </p:cSld>
  <p:clrMapOvr>
    <a:masterClrMapping/>
  </p:clrMapOvr>
  <p:transition spd="med">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3.10.15 ΜΑΘΗΜΑ ΕΕΠΑ\AUTUMN-GRIMSHAW\october-gold-1889.jpg"/>
          <p:cNvPicPr>
            <a:picLocks noChangeAspect="1" noChangeArrowheads="1"/>
          </p:cNvPicPr>
          <p:nvPr/>
        </p:nvPicPr>
        <p:blipFill>
          <a:blip r:embed="rId2" cstate="print"/>
          <a:srcRect/>
          <a:stretch>
            <a:fillRect/>
          </a:stretch>
        </p:blipFill>
        <p:spPr bwMode="auto">
          <a:xfrm>
            <a:off x="2214546" y="0"/>
            <a:ext cx="5094533" cy="6924608"/>
          </a:xfrm>
          <a:prstGeom prst="rect">
            <a:avLst/>
          </a:prstGeom>
          <a:noFill/>
        </p:spPr>
      </p:pic>
    </p:spTree>
  </p:cSld>
  <p:clrMapOvr>
    <a:masterClrMapping/>
  </p:clrMapOvr>
  <p:transition spd="med">
    <p:fade thruBlk="1"/>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418_2008_525_Fig1_HTML"/>
          <p:cNvPicPr>
            <a:picLocks noChangeAspect="1" noChangeArrowheads="1"/>
          </p:cNvPicPr>
          <p:nvPr/>
        </p:nvPicPr>
        <p:blipFill>
          <a:blip r:embed="rId2" cstate="print"/>
          <a:srcRect/>
          <a:stretch>
            <a:fillRect/>
          </a:stretch>
        </p:blipFill>
        <p:spPr bwMode="auto">
          <a:xfrm>
            <a:off x="468313" y="260350"/>
            <a:ext cx="8135937" cy="5761038"/>
          </a:xfrm>
          <a:prstGeom prst="rect">
            <a:avLst/>
          </a:prstGeom>
          <a:noFill/>
        </p:spPr>
      </p:pic>
      <p:sp>
        <p:nvSpPr>
          <p:cNvPr id="41989" name="Text Box 5"/>
          <p:cNvSpPr txBox="1">
            <a:spLocks noChangeArrowheads="1"/>
          </p:cNvSpPr>
          <p:nvPr/>
        </p:nvSpPr>
        <p:spPr bwMode="auto">
          <a:xfrm>
            <a:off x="971550" y="6237288"/>
            <a:ext cx="6985000" cy="457200"/>
          </a:xfrm>
          <a:prstGeom prst="rect">
            <a:avLst/>
          </a:prstGeom>
          <a:noFill/>
          <a:ln w="9525">
            <a:noFill/>
            <a:miter lim="800000"/>
            <a:headEnd/>
            <a:tailEnd/>
          </a:ln>
          <a:effectLst/>
        </p:spPr>
        <p:txBody>
          <a:bodyPr>
            <a:spAutoFit/>
          </a:bodyPr>
          <a:lstStyle/>
          <a:p>
            <a:pPr algn="ctr">
              <a:spcBef>
                <a:spcPct val="50000"/>
              </a:spcBef>
            </a:pPr>
            <a:r>
              <a:rPr lang="el-GR" sz="2400" b="1"/>
              <a:t>Οργάνωση του λεμφαγγειακού συστήματος</a:t>
            </a:r>
          </a:p>
        </p:txBody>
      </p:sp>
    </p:spTree>
  </p:cSld>
  <p:clrMapOvr>
    <a:masterClrMapping/>
  </p:clrMapOvr>
  <p:transition spd="med">
    <p:fade thruBlk="1"/>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l-GR" sz="3200" b="1"/>
              <a:t>Δείκτες σήμανσης λεμφαγγείων</a:t>
            </a:r>
          </a:p>
        </p:txBody>
      </p:sp>
      <p:sp>
        <p:nvSpPr>
          <p:cNvPr id="61443" name="Rectangle 3"/>
          <p:cNvSpPr>
            <a:spLocks noGrp="1" noChangeArrowheads="1"/>
          </p:cNvSpPr>
          <p:nvPr>
            <p:ph type="body" idx="1"/>
          </p:nvPr>
        </p:nvSpPr>
        <p:spPr/>
        <p:txBody>
          <a:bodyPr/>
          <a:lstStyle/>
          <a:p>
            <a:pPr>
              <a:buFont typeface="Wingdings" pitchFamily="2" charset="2"/>
              <a:buNone/>
            </a:pPr>
            <a:r>
              <a:rPr lang="el-GR" b="1"/>
              <a:t>    </a:t>
            </a:r>
            <a:r>
              <a:rPr lang="en-US" b="1"/>
              <a:t>VEGFR-3 (FLT-4)</a:t>
            </a:r>
          </a:p>
          <a:p>
            <a:pPr>
              <a:buFont typeface="Wingdings" pitchFamily="2" charset="2"/>
              <a:buNone/>
            </a:pPr>
            <a:r>
              <a:rPr lang="en-US" b="1"/>
              <a:t>    </a:t>
            </a:r>
            <a:r>
              <a:rPr lang="el-GR" b="1"/>
              <a:t>Ποδοπλανίνη</a:t>
            </a:r>
          </a:p>
          <a:p>
            <a:pPr>
              <a:buFont typeface="Wingdings" pitchFamily="2" charset="2"/>
              <a:buNone/>
            </a:pPr>
            <a:r>
              <a:rPr lang="el-GR" b="1"/>
              <a:t>    </a:t>
            </a:r>
            <a:r>
              <a:rPr lang="en-US" b="1"/>
              <a:t>Prox-1</a:t>
            </a:r>
          </a:p>
          <a:p>
            <a:pPr>
              <a:buFont typeface="Wingdings" pitchFamily="2" charset="2"/>
              <a:buNone/>
            </a:pPr>
            <a:r>
              <a:rPr lang="el-GR" b="1"/>
              <a:t>    </a:t>
            </a:r>
            <a:r>
              <a:rPr lang="en-US" b="1"/>
              <a:t>LYVE-1</a:t>
            </a:r>
          </a:p>
          <a:p>
            <a:pPr>
              <a:buFont typeface="Wingdings" pitchFamily="2" charset="2"/>
              <a:buNone/>
            </a:pPr>
            <a:r>
              <a:rPr lang="el-GR" b="1"/>
              <a:t>    </a:t>
            </a:r>
            <a:r>
              <a:rPr lang="en-US" b="1"/>
              <a:t>D2 - 40  </a:t>
            </a:r>
            <a:r>
              <a:rPr lang="el-GR" b="1"/>
              <a:t>( </a:t>
            </a:r>
            <a:r>
              <a:rPr lang="en-US" b="1"/>
              <a:t>M2A</a:t>
            </a:r>
            <a:r>
              <a:rPr lang="el-GR" b="1"/>
              <a:t> )</a:t>
            </a:r>
          </a:p>
        </p:txBody>
      </p:sp>
    </p:spTree>
  </p:cSld>
  <p:clrMapOvr>
    <a:masterClrMapping/>
  </p:clrMapOvr>
  <p:transition spd="med">
    <p:fade thruBlk="1"/>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418_2008_525_Fig2_HTML"/>
          <p:cNvPicPr>
            <a:picLocks noChangeAspect="1" noChangeArrowheads="1"/>
          </p:cNvPicPr>
          <p:nvPr/>
        </p:nvPicPr>
        <p:blipFill>
          <a:blip r:embed="rId2" cstate="print"/>
          <a:srcRect/>
          <a:stretch>
            <a:fillRect/>
          </a:stretch>
        </p:blipFill>
        <p:spPr bwMode="auto">
          <a:xfrm>
            <a:off x="250825" y="188913"/>
            <a:ext cx="8642350" cy="6119812"/>
          </a:xfrm>
          <a:prstGeom prst="rect">
            <a:avLst/>
          </a:prstGeom>
          <a:noFill/>
        </p:spPr>
      </p:pic>
      <p:sp>
        <p:nvSpPr>
          <p:cNvPr id="43013" name="Text Box 5"/>
          <p:cNvSpPr txBox="1">
            <a:spLocks noChangeArrowheads="1"/>
          </p:cNvSpPr>
          <p:nvPr/>
        </p:nvSpPr>
        <p:spPr bwMode="auto">
          <a:xfrm>
            <a:off x="539750" y="6381750"/>
            <a:ext cx="7993063" cy="457200"/>
          </a:xfrm>
          <a:prstGeom prst="rect">
            <a:avLst/>
          </a:prstGeom>
          <a:noFill/>
          <a:ln w="9525">
            <a:noFill/>
            <a:miter lim="800000"/>
            <a:headEnd/>
            <a:tailEnd/>
          </a:ln>
          <a:effectLst/>
        </p:spPr>
        <p:txBody>
          <a:bodyPr>
            <a:spAutoFit/>
          </a:bodyPr>
          <a:lstStyle/>
          <a:p>
            <a:pPr algn="ctr">
              <a:spcBef>
                <a:spcPct val="50000"/>
              </a:spcBef>
            </a:pPr>
            <a:r>
              <a:rPr lang="el-GR" sz="2400" b="1"/>
              <a:t>Το λεμφαγγειακό σύστημα στη νόσο</a:t>
            </a:r>
          </a:p>
        </p:txBody>
      </p:sp>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Αυξητικοί παράγοντες </a:t>
            </a:r>
            <a:br>
              <a:rPr lang="el-GR" dirty="0" smtClean="0"/>
            </a:br>
            <a:r>
              <a:rPr lang="el-GR" dirty="0" err="1" smtClean="0"/>
              <a:t>προσδενόμενοι</a:t>
            </a:r>
            <a:r>
              <a:rPr lang="el-GR" dirty="0" smtClean="0"/>
              <a:t> στην ΕΘΟ </a:t>
            </a:r>
            <a:endParaRPr lang="el-GR" dirty="0"/>
          </a:p>
        </p:txBody>
      </p:sp>
      <p:sp>
        <p:nvSpPr>
          <p:cNvPr id="3" name="2 - Θέση περιεχομένου"/>
          <p:cNvSpPr>
            <a:spLocks noGrp="1"/>
          </p:cNvSpPr>
          <p:nvPr>
            <p:ph sz="half" idx="1"/>
          </p:nvPr>
        </p:nvSpPr>
        <p:spPr>
          <a:xfrm>
            <a:off x="-468560" y="1600200"/>
            <a:ext cx="4964360" cy="5257800"/>
          </a:xfrm>
        </p:spPr>
        <p:txBody>
          <a:bodyPr>
            <a:normAutofit/>
          </a:bodyPr>
          <a:lstStyle/>
          <a:p>
            <a:r>
              <a:rPr lang="el-GR" b="1" dirty="0" smtClean="0">
                <a:solidFill>
                  <a:schemeClr val="accent1">
                    <a:lumMod val="50000"/>
                  </a:schemeClr>
                </a:solidFill>
              </a:rPr>
              <a:t>Αλκαλικός  αυξητικός παράγοντας των </a:t>
            </a:r>
            <a:r>
              <a:rPr lang="el-GR" b="1" dirty="0" err="1" smtClean="0">
                <a:solidFill>
                  <a:schemeClr val="accent1">
                    <a:lumMod val="50000"/>
                  </a:schemeClr>
                </a:solidFill>
              </a:rPr>
              <a:t>ινοβλαστών</a:t>
            </a:r>
            <a:r>
              <a:rPr lang="el-GR" b="1" dirty="0" smtClean="0">
                <a:solidFill>
                  <a:schemeClr val="accent1">
                    <a:lumMod val="50000"/>
                  </a:schemeClr>
                </a:solidFill>
              </a:rPr>
              <a:t>  (</a:t>
            </a:r>
            <a:r>
              <a:rPr lang="en-US" b="1" dirty="0" smtClean="0">
                <a:solidFill>
                  <a:schemeClr val="accent1">
                    <a:lumMod val="50000"/>
                  </a:schemeClr>
                </a:solidFill>
              </a:rPr>
              <a:t>FGF-2)</a:t>
            </a:r>
            <a:endParaRPr lang="el-GR" b="1" dirty="0" smtClean="0">
              <a:solidFill>
                <a:schemeClr val="accent1">
                  <a:lumMod val="50000"/>
                </a:schemeClr>
              </a:solidFill>
            </a:endParaRPr>
          </a:p>
          <a:p>
            <a:r>
              <a:rPr lang="el-GR" b="1" dirty="0" err="1" smtClean="0">
                <a:solidFill>
                  <a:schemeClr val="accent1">
                    <a:lumMod val="50000"/>
                  </a:schemeClr>
                </a:solidFill>
              </a:rPr>
              <a:t>Εξαλλακτικός</a:t>
            </a:r>
            <a:r>
              <a:rPr lang="el-GR" b="1" dirty="0" smtClean="0">
                <a:solidFill>
                  <a:schemeClr val="accent1">
                    <a:lumMod val="50000"/>
                  </a:schemeClr>
                </a:solidFill>
              </a:rPr>
              <a:t> αυξητικός παράγοντας β  (</a:t>
            </a:r>
            <a:r>
              <a:rPr lang="en-US" b="1" dirty="0" smtClean="0">
                <a:solidFill>
                  <a:schemeClr val="accent1">
                    <a:lumMod val="50000"/>
                  </a:schemeClr>
                </a:solidFill>
              </a:rPr>
              <a:t>TGF-</a:t>
            </a:r>
            <a:r>
              <a:rPr lang="el-GR" b="1" dirty="0" smtClean="0">
                <a:solidFill>
                  <a:schemeClr val="accent1">
                    <a:lumMod val="50000"/>
                  </a:schemeClr>
                </a:solidFill>
              </a:rPr>
              <a:t>β)</a:t>
            </a:r>
          </a:p>
          <a:p>
            <a:r>
              <a:rPr lang="el-GR" b="1" dirty="0" smtClean="0">
                <a:solidFill>
                  <a:schemeClr val="accent1">
                    <a:lumMod val="50000"/>
                  </a:schemeClr>
                </a:solidFill>
              </a:rPr>
              <a:t>Αγγειακός ενδοθηλιακός </a:t>
            </a:r>
          </a:p>
          <a:p>
            <a:pPr>
              <a:buNone/>
            </a:pPr>
            <a:r>
              <a:rPr lang="el-GR" b="1" dirty="0" smtClean="0">
                <a:solidFill>
                  <a:schemeClr val="accent1">
                    <a:lumMod val="50000"/>
                  </a:schemeClr>
                </a:solidFill>
              </a:rPr>
              <a:t>      αυξητικός παράγοντας  (</a:t>
            </a:r>
            <a:r>
              <a:rPr lang="en-US" b="1" dirty="0" smtClean="0">
                <a:solidFill>
                  <a:schemeClr val="accent1">
                    <a:lumMod val="50000"/>
                  </a:schemeClr>
                </a:solidFill>
              </a:rPr>
              <a:t>VEGF)</a:t>
            </a:r>
            <a:endParaRPr lang="el-GR" b="1" dirty="0" smtClean="0">
              <a:solidFill>
                <a:schemeClr val="accent1">
                  <a:lumMod val="50000"/>
                </a:schemeClr>
              </a:solidFill>
            </a:endParaRPr>
          </a:p>
          <a:p>
            <a:pPr>
              <a:buNone/>
            </a:pPr>
            <a:r>
              <a:rPr lang="el-GR" b="1" dirty="0" smtClean="0">
                <a:solidFill>
                  <a:schemeClr val="accent1">
                    <a:lumMod val="50000"/>
                  </a:schemeClr>
                </a:solidFill>
              </a:rPr>
              <a:t>      </a:t>
            </a:r>
            <a:r>
              <a:rPr lang="el-GR" b="1" dirty="0" err="1" smtClean="0">
                <a:solidFill>
                  <a:schemeClr val="accent1">
                    <a:lumMod val="50000"/>
                  </a:schemeClr>
                </a:solidFill>
              </a:rPr>
              <a:t>Αιμοπεταλιακής</a:t>
            </a:r>
            <a:r>
              <a:rPr lang="el-GR" b="1" dirty="0" smtClean="0">
                <a:solidFill>
                  <a:schemeClr val="accent1">
                    <a:lumMod val="50000"/>
                  </a:schemeClr>
                </a:solidFill>
              </a:rPr>
              <a:t> προέλευσης αυξητικός παράγοντας (</a:t>
            </a:r>
            <a:r>
              <a:rPr lang="en-US" b="1" dirty="0" smtClean="0">
                <a:solidFill>
                  <a:schemeClr val="accent1">
                    <a:lumMod val="50000"/>
                  </a:schemeClr>
                </a:solidFill>
              </a:rPr>
              <a:t>PDGF)</a:t>
            </a:r>
            <a:endParaRPr lang="el-GR" b="1" dirty="0" smtClean="0">
              <a:solidFill>
                <a:schemeClr val="accent1">
                  <a:lumMod val="50000"/>
                </a:schemeClr>
              </a:solidFill>
            </a:endParaRPr>
          </a:p>
          <a:p>
            <a:pPr>
              <a:buNone/>
            </a:pPr>
            <a:r>
              <a:rPr lang="el-GR" dirty="0" smtClean="0">
                <a:solidFill>
                  <a:schemeClr val="accent1">
                    <a:lumMod val="50000"/>
                  </a:schemeClr>
                </a:solidFill>
              </a:rPr>
              <a:t>   </a:t>
            </a:r>
            <a:endParaRPr lang="el-GR" dirty="0">
              <a:solidFill>
                <a:schemeClr val="accent1">
                  <a:lumMod val="50000"/>
                </a:schemeClr>
              </a:solidFill>
            </a:endParaRPr>
          </a:p>
        </p:txBody>
      </p:sp>
      <p:sp>
        <p:nvSpPr>
          <p:cNvPr id="4" name="3 - Θέση περιεχομένου"/>
          <p:cNvSpPr>
            <a:spLocks noGrp="1"/>
          </p:cNvSpPr>
          <p:nvPr>
            <p:ph sz="half" idx="2"/>
          </p:nvPr>
        </p:nvSpPr>
        <p:spPr>
          <a:xfrm>
            <a:off x="4286248" y="1571612"/>
            <a:ext cx="8134624" cy="6321884"/>
          </a:xfrm>
        </p:spPr>
        <p:txBody>
          <a:bodyPr>
            <a:normAutofit/>
          </a:bodyPr>
          <a:lstStyle/>
          <a:p>
            <a:pPr>
              <a:buNone/>
            </a:pPr>
            <a:r>
              <a:rPr lang="en-US" sz="2400" dirty="0" smtClean="0">
                <a:solidFill>
                  <a:schemeClr val="accent1">
                    <a:lumMod val="40000"/>
                    <a:lumOff val="60000"/>
                  </a:schemeClr>
                </a:solidFill>
              </a:rPr>
              <a:t>  </a:t>
            </a:r>
            <a:r>
              <a:rPr lang="el-GR" sz="2400" dirty="0" err="1" smtClean="0">
                <a:solidFill>
                  <a:schemeClr val="accent1">
                    <a:lumMod val="40000"/>
                    <a:lumOff val="60000"/>
                  </a:schemeClr>
                </a:solidFill>
              </a:rPr>
              <a:t>Πρωτεογλυκάνη</a:t>
            </a:r>
            <a:r>
              <a:rPr lang="el-GR" sz="2400" dirty="0" smtClean="0">
                <a:solidFill>
                  <a:schemeClr val="accent1">
                    <a:lumMod val="40000"/>
                    <a:lumOff val="60000"/>
                  </a:schemeClr>
                </a:solidFill>
              </a:rPr>
              <a:t>  (</a:t>
            </a:r>
            <a:r>
              <a:rPr lang="el-GR" sz="2400" dirty="0" err="1" smtClean="0">
                <a:solidFill>
                  <a:schemeClr val="accent1">
                    <a:lumMod val="40000"/>
                    <a:lumOff val="60000"/>
                  </a:schemeClr>
                </a:solidFill>
              </a:rPr>
              <a:t>θειϊκή</a:t>
            </a:r>
            <a:r>
              <a:rPr lang="el-GR" sz="2400" dirty="0" smtClean="0">
                <a:solidFill>
                  <a:schemeClr val="accent1">
                    <a:lumMod val="40000"/>
                    <a:lumOff val="60000"/>
                  </a:schemeClr>
                </a:solidFill>
              </a:rPr>
              <a:t> </a:t>
            </a:r>
            <a:r>
              <a:rPr lang="el-GR" sz="2400" dirty="0" err="1" smtClean="0">
                <a:solidFill>
                  <a:schemeClr val="accent1">
                    <a:lumMod val="40000"/>
                    <a:lumOff val="60000"/>
                  </a:schemeClr>
                </a:solidFill>
              </a:rPr>
              <a:t>ηπαράνη</a:t>
            </a:r>
            <a:r>
              <a:rPr lang="el-GR" sz="2400" dirty="0" smtClean="0">
                <a:solidFill>
                  <a:schemeClr val="accent1">
                    <a:lumMod val="40000"/>
                    <a:lumOff val="60000"/>
                  </a:schemeClr>
                </a:solidFill>
              </a:rPr>
              <a:t>)</a:t>
            </a:r>
          </a:p>
          <a:p>
            <a:endParaRPr lang="el-GR" sz="2400" dirty="0" smtClean="0">
              <a:solidFill>
                <a:schemeClr val="accent1">
                  <a:lumMod val="40000"/>
                  <a:lumOff val="60000"/>
                </a:schemeClr>
              </a:solidFill>
            </a:endParaRPr>
          </a:p>
          <a:p>
            <a:pPr marL="548640" lvl="1" indent="-411480">
              <a:buClr>
                <a:schemeClr val="tx1">
                  <a:shade val="95000"/>
                </a:schemeClr>
              </a:buClr>
              <a:buSzPct val="65000"/>
              <a:buNone/>
            </a:pPr>
            <a:endParaRPr lang="en-US" dirty="0" smtClean="0">
              <a:solidFill>
                <a:schemeClr val="accent1">
                  <a:lumMod val="40000"/>
                  <a:lumOff val="60000"/>
                </a:schemeClr>
              </a:solidFill>
            </a:endParaRPr>
          </a:p>
          <a:p>
            <a:pPr marL="548640" lvl="1" indent="-411480">
              <a:buClr>
                <a:schemeClr val="tx1">
                  <a:shade val="95000"/>
                </a:schemeClr>
              </a:buClr>
              <a:buSzPct val="65000"/>
              <a:buNone/>
            </a:pPr>
            <a:r>
              <a:rPr lang="en-US" dirty="0" smtClean="0">
                <a:solidFill>
                  <a:schemeClr val="accent1">
                    <a:lumMod val="40000"/>
                    <a:lumOff val="60000"/>
                  </a:schemeClr>
                </a:solidFill>
              </a:rPr>
              <a:t>  </a:t>
            </a:r>
            <a:r>
              <a:rPr lang="el-GR" dirty="0" err="1" smtClean="0">
                <a:solidFill>
                  <a:schemeClr val="accent1">
                    <a:lumMod val="40000"/>
                    <a:lumOff val="60000"/>
                  </a:schemeClr>
                </a:solidFill>
              </a:rPr>
              <a:t>Ντεκορίνη</a:t>
            </a:r>
            <a:r>
              <a:rPr lang="el-GR" dirty="0" smtClean="0">
                <a:solidFill>
                  <a:schemeClr val="accent1">
                    <a:lumMod val="40000"/>
                    <a:lumOff val="60000"/>
                  </a:schemeClr>
                </a:solidFill>
              </a:rPr>
              <a:t> , θρομβοσπονδίνη-1</a:t>
            </a:r>
            <a:endParaRPr lang="en-US" dirty="0" smtClean="0">
              <a:solidFill>
                <a:schemeClr val="accent1">
                  <a:lumMod val="40000"/>
                  <a:lumOff val="60000"/>
                </a:schemeClr>
              </a:solidFill>
            </a:endParaRPr>
          </a:p>
          <a:p>
            <a:pPr marL="228600">
              <a:buNone/>
            </a:pPr>
            <a:r>
              <a:rPr lang="el-GR" sz="2400" dirty="0" smtClean="0">
                <a:solidFill>
                  <a:schemeClr val="accent1">
                    <a:lumMod val="40000"/>
                    <a:lumOff val="60000"/>
                  </a:schemeClr>
                </a:solidFill>
              </a:rPr>
              <a:t>  </a:t>
            </a:r>
            <a:endParaRPr lang="en-US" sz="2400" dirty="0" smtClean="0">
              <a:solidFill>
                <a:schemeClr val="accent1">
                  <a:lumMod val="40000"/>
                  <a:lumOff val="60000"/>
                </a:schemeClr>
              </a:solidFill>
            </a:endParaRPr>
          </a:p>
          <a:p>
            <a:pPr marL="228600">
              <a:buNone/>
            </a:pPr>
            <a:r>
              <a:rPr lang="en-US" sz="2400" dirty="0" smtClean="0">
                <a:solidFill>
                  <a:schemeClr val="accent1">
                    <a:lumMod val="40000"/>
                    <a:lumOff val="60000"/>
                  </a:schemeClr>
                </a:solidFill>
              </a:rPr>
              <a:t>    </a:t>
            </a:r>
            <a:r>
              <a:rPr lang="el-GR" sz="2400" dirty="0" err="1" smtClean="0">
                <a:solidFill>
                  <a:schemeClr val="accent1">
                    <a:lumMod val="40000"/>
                    <a:lumOff val="60000"/>
                  </a:schemeClr>
                </a:solidFill>
              </a:rPr>
              <a:t>Πρωτεογλυκάνη</a:t>
            </a:r>
            <a:r>
              <a:rPr lang="el-GR" sz="2400" dirty="0" smtClean="0">
                <a:solidFill>
                  <a:schemeClr val="accent1">
                    <a:lumMod val="40000"/>
                    <a:lumOff val="60000"/>
                  </a:schemeClr>
                </a:solidFill>
              </a:rPr>
              <a:t> (</a:t>
            </a:r>
            <a:r>
              <a:rPr lang="el-GR" sz="2400" dirty="0" err="1" smtClean="0">
                <a:solidFill>
                  <a:schemeClr val="accent1">
                    <a:lumMod val="40000"/>
                    <a:lumOff val="60000"/>
                  </a:schemeClr>
                </a:solidFill>
              </a:rPr>
              <a:t>θειϊκή</a:t>
            </a:r>
            <a:r>
              <a:rPr lang="el-GR" sz="2400" dirty="0" smtClean="0">
                <a:solidFill>
                  <a:schemeClr val="accent1">
                    <a:lumMod val="40000"/>
                    <a:lumOff val="60000"/>
                  </a:schemeClr>
                </a:solidFill>
              </a:rPr>
              <a:t> </a:t>
            </a:r>
            <a:r>
              <a:rPr lang="el-GR" sz="2400" dirty="0" err="1" smtClean="0">
                <a:solidFill>
                  <a:schemeClr val="accent1">
                    <a:lumMod val="40000"/>
                    <a:lumOff val="60000"/>
                  </a:schemeClr>
                </a:solidFill>
              </a:rPr>
              <a:t>ηπαράνη</a:t>
            </a:r>
            <a:r>
              <a:rPr lang="el-GR" sz="2400" dirty="0" smtClean="0">
                <a:solidFill>
                  <a:schemeClr val="accent1">
                    <a:lumMod val="40000"/>
                    <a:lumOff val="60000"/>
                  </a:schemeClr>
                </a:solidFill>
              </a:rPr>
              <a:t>)</a:t>
            </a:r>
          </a:p>
          <a:p>
            <a:pPr marL="228600">
              <a:buNone/>
            </a:pPr>
            <a:endParaRPr lang="en-US" sz="2400" dirty="0" smtClean="0">
              <a:solidFill>
                <a:schemeClr val="accent1">
                  <a:lumMod val="40000"/>
                  <a:lumOff val="60000"/>
                </a:schemeClr>
              </a:solidFill>
            </a:endParaRPr>
          </a:p>
          <a:p>
            <a:pPr marL="548640" lvl="1" indent="-411480">
              <a:buClr>
                <a:schemeClr val="tx1">
                  <a:shade val="95000"/>
                </a:schemeClr>
              </a:buClr>
              <a:buSzPct val="65000"/>
              <a:buFont typeface="Wingdings 2"/>
              <a:buChar char=""/>
            </a:pPr>
            <a:endParaRPr lang="el-GR" dirty="0" smtClean="0">
              <a:solidFill>
                <a:schemeClr val="accent1">
                  <a:lumMod val="40000"/>
                  <a:lumOff val="60000"/>
                </a:schemeClr>
              </a:solidFill>
            </a:endParaRPr>
          </a:p>
          <a:p>
            <a:pPr marL="548640" lvl="1" indent="-411480">
              <a:buClr>
                <a:schemeClr val="tx1">
                  <a:shade val="95000"/>
                </a:schemeClr>
              </a:buClr>
              <a:buSzPct val="65000"/>
              <a:buNone/>
            </a:pPr>
            <a:r>
              <a:rPr lang="en-US" dirty="0" smtClean="0">
                <a:solidFill>
                  <a:schemeClr val="accent1">
                    <a:lumMod val="40000"/>
                    <a:lumOff val="60000"/>
                  </a:schemeClr>
                </a:solidFill>
              </a:rPr>
              <a:t>  </a:t>
            </a:r>
            <a:r>
              <a:rPr lang="el-GR" dirty="0" err="1" smtClean="0">
                <a:solidFill>
                  <a:schemeClr val="accent1">
                    <a:lumMod val="40000"/>
                    <a:lumOff val="60000"/>
                  </a:schemeClr>
                </a:solidFill>
              </a:rPr>
              <a:t>Πρωτεογλυκάνη</a:t>
            </a:r>
            <a:r>
              <a:rPr lang="el-GR" dirty="0" smtClean="0">
                <a:solidFill>
                  <a:schemeClr val="accent1">
                    <a:lumMod val="40000"/>
                    <a:lumOff val="60000"/>
                  </a:schemeClr>
                </a:solidFill>
              </a:rPr>
              <a:t> (</a:t>
            </a:r>
            <a:r>
              <a:rPr lang="el-GR" dirty="0" err="1" smtClean="0">
                <a:solidFill>
                  <a:schemeClr val="accent1">
                    <a:lumMod val="40000"/>
                    <a:lumOff val="60000"/>
                  </a:schemeClr>
                </a:solidFill>
              </a:rPr>
              <a:t>θειϊκή</a:t>
            </a:r>
            <a:r>
              <a:rPr lang="el-GR" dirty="0" smtClean="0">
                <a:solidFill>
                  <a:schemeClr val="accent1">
                    <a:lumMod val="40000"/>
                    <a:lumOff val="60000"/>
                  </a:schemeClr>
                </a:solidFill>
              </a:rPr>
              <a:t> </a:t>
            </a:r>
            <a:r>
              <a:rPr lang="el-GR" dirty="0" err="1" smtClean="0">
                <a:solidFill>
                  <a:schemeClr val="accent1">
                    <a:lumMod val="40000"/>
                    <a:lumOff val="60000"/>
                  </a:schemeClr>
                </a:solidFill>
              </a:rPr>
              <a:t>ηπαράνη</a:t>
            </a:r>
            <a:r>
              <a:rPr lang="el-GR" dirty="0" smtClean="0">
                <a:solidFill>
                  <a:schemeClr val="accent1">
                    <a:lumMod val="40000"/>
                    <a:lumOff val="60000"/>
                  </a:schemeClr>
                </a:solidFill>
              </a:rPr>
              <a:t>)</a:t>
            </a:r>
          </a:p>
          <a:p>
            <a:pPr marL="548640" lvl="1" indent="-411480">
              <a:buClr>
                <a:schemeClr val="tx1">
                  <a:shade val="95000"/>
                </a:schemeClr>
              </a:buClr>
              <a:buSzPct val="65000"/>
              <a:buFont typeface="Wingdings 2"/>
              <a:buChar char=""/>
            </a:pPr>
            <a:endParaRPr lang="el-GR" sz="2800"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body" idx="1"/>
          </p:nvPr>
        </p:nvSpPr>
        <p:spPr>
          <a:xfrm>
            <a:off x="468313" y="1196975"/>
            <a:ext cx="8226425" cy="4497388"/>
          </a:xfrm>
        </p:spPr>
        <p:txBody>
          <a:bodyPr/>
          <a:lstStyle/>
          <a:p>
            <a:r>
              <a:rPr lang="el-GR" b="1" dirty="0"/>
              <a:t>Ο ρόλος των λεμφαγγείων εντός του </a:t>
            </a:r>
            <a:r>
              <a:rPr lang="el-GR" b="1" dirty="0" err="1"/>
              <a:t>νεοπλασματικού</a:t>
            </a:r>
            <a:r>
              <a:rPr lang="el-GR" b="1" dirty="0"/>
              <a:t> παρεγχύματος</a:t>
            </a:r>
          </a:p>
          <a:p>
            <a:endParaRPr lang="el-GR" b="1" dirty="0"/>
          </a:p>
          <a:p>
            <a:r>
              <a:rPr lang="el-GR" b="1" dirty="0"/>
              <a:t>Ο ρόλος των λεμφαγγείων </a:t>
            </a:r>
            <a:r>
              <a:rPr lang="el-GR" b="1" u="sng" dirty="0"/>
              <a:t>πέριξ του όγκου</a:t>
            </a:r>
          </a:p>
          <a:p>
            <a:endParaRPr lang="el-GR" b="1" dirty="0"/>
          </a:p>
          <a:p>
            <a:r>
              <a:rPr lang="el-GR" b="1" dirty="0"/>
              <a:t>Η διάταση των προϋπαρχόντων, πέριξ του όγκου λεμφαγγείων</a:t>
            </a:r>
          </a:p>
          <a:p>
            <a:endParaRPr lang="el-GR" b="1" dirty="0"/>
          </a:p>
        </p:txBody>
      </p:sp>
    </p:spTree>
  </p:cSld>
  <p:clrMapOvr>
    <a:masterClrMapping/>
  </p:clrMapOvr>
  <p:transition spd="med">
    <p:fade thruBlk="1"/>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l-GR" sz="3200" b="1"/>
              <a:t>Λεμφαγγειογενετικοί παράγοντες</a:t>
            </a:r>
          </a:p>
        </p:txBody>
      </p:sp>
      <p:sp>
        <p:nvSpPr>
          <p:cNvPr id="60419" name="Rectangle 3"/>
          <p:cNvSpPr>
            <a:spLocks noGrp="1" noChangeArrowheads="1"/>
          </p:cNvSpPr>
          <p:nvPr>
            <p:ph type="body" idx="1"/>
          </p:nvPr>
        </p:nvSpPr>
        <p:spPr/>
        <p:txBody>
          <a:bodyPr/>
          <a:lstStyle/>
          <a:p>
            <a:r>
              <a:rPr lang="en-US" sz="2800" b="1"/>
              <a:t>VEGF-C</a:t>
            </a:r>
          </a:p>
          <a:p>
            <a:r>
              <a:rPr lang="en-US" sz="2800" b="1"/>
              <a:t>VEGF-D</a:t>
            </a:r>
          </a:p>
          <a:p>
            <a:r>
              <a:rPr lang="en-US" sz="2800" b="1"/>
              <a:t>VEGF-A</a:t>
            </a:r>
            <a:r>
              <a:rPr lang="el-GR" sz="2800" b="1"/>
              <a:t> </a:t>
            </a:r>
            <a:r>
              <a:rPr lang="en-US" sz="2800" b="1"/>
              <a:t>;</a:t>
            </a:r>
          </a:p>
          <a:p>
            <a:endParaRPr lang="en-US" sz="2800" b="1"/>
          </a:p>
          <a:p>
            <a:r>
              <a:rPr lang="el-GR" sz="2800" b="1"/>
              <a:t>Κατασταλτική επίδραση της οδού του </a:t>
            </a:r>
            <a:r>
              <a:rPr lang="en-US" sz="2800" b="1"/>
              <a:t>VEGFR-3</a:t>
            </a:r>
            <a:endParaRPr lang="el-GR" sz="2800" b="1"/>
          </a:p>
          <a:p>
            <a:endParaRPr lang="el-GR" sz="2800" b="1"/>
          </a:p>
          <a:p>
            <a:r>
              <a:rPr lang="el-GR" sz="2800" b="1"/>
              <a:t>Στοχευμένη θεραπεία </a:t>
            </a:r>
            <a:r>
              <a:rPr lang="en-US" sz="2800" b="1"/>
              <a:t>siRNA</a:t>
            </a:r>
            <a:r>
              <a:rPr lang="el-GR" sz="2800" b="1"/>
              <a:t> έναντι</a:t>
            </a:r>
            <a:r>
              <a:rPr lang="en-US" sz="2800" b="1"/>
              <a:t> VEGF-C</a:t>
            </a:r>
            <a:r>
              <a:rPr lang="el-GR" sz="2800" b="1"/>
              <a:t> και</a:t>
            </a:r>
            <a:r>
              <a:rPr lang="en-US" sz="2800" b="1"/>
              <a:t> VEGF-A</a:t>
            </a:r>
            <a:endParaRPr lang="el-GR" sz="2800" b="1"/>
          </a:p>
        </p:txBody>
      </p:sp>
    </p:spTree>
  </p:cSld>
  <p:clrMapOvr>
    <a:masterClrMapping/>
  </p:clrMapOvr>
  <p:transition spd="med">
    <p:fade thruBlk="1"/>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l-GR" sz="3200" b="1"/>
              <a:t>Λεμφαγγειογενετική σηματοδότηση στην πρωτοπαθή εστία του όγκου</a:t>
            </a:r>
          </a:p>
        </p:txBody>
      </p:sp>
      <p:sp>
        <p:nvSpPr>
          <p:cNvPr id="62467" name="Rectangle 3"/>
          <p:cNvSpPr>
            <a:spLocks noGrp="1" noChangeArrowheads="1"/>
          </p:cNvSpPr>
          <p:nvPr>
            <p:ph type="body" idx="1"/>
          </p:nvPr>
        </p:nvSpPr>
        <p:spPr>
          <a:effectLst>
            <a:outerShdw dist="35921" dir="2700000" algn="ctr" rotWithShape="0">
              <a:schemeClr val="bg2"/>
            </a:outerShdw>
          </a:effectLst>
        </p:spPr>
        <p:txBody>
          <a:bodyPr/>
          <a:lstStyle/>
          <a:p>
            <a:r>
              <a:rPr lang="el-GR" sz="2400" b="1"/>
              <a:t>Ο άξονας σηματοδότησης </a:t>
            </a:r>
            <a:r>
              <a:rPr lang="en-US" sz="2400" b="1"/>
              <a:t>VEGF-C / VEGF-D / VEGFR-3</a:t>
            </a:r>
          </a:p>
          <a:p>
            <a:r>
              <a:rPr lang="en-US" sz="2400" b="1"/>
              <a:t>VEGF-A / VEGFR-2</a:t>
            </a:r>
          </a:p>
          <a:p>
            <a:r>
              <a:rPr lang="el-GR" sz="2400" b="1"/>
              <a:t>Άλλοι εκκρινόμενοι αυξητικοί παράγοντες</a:t>
            </a:r>
          </a:p>
          <a:p>
            <a:endParaRPr lang="el-GR" sz="2400" b="1"/>
          </a:p>
          <a:p>
            <a:r>
              <a:rPr lang="el-GR" b="1"/>
              <a:t>Λεμφαδενική λεμφαγγειογένεση στον καρκίνο</a:t>
            </a:r>
          </a:p>
          <a:p>
            <a:endParaRPr lang="el-GR" b="1"/>
          </a:p>
          <a:p>
            <a:r>
              <a:rPr lang="el-GR" b="1"/>
              <a:t>Χημειοκίνες και λεμφική μετάσταση</a:t>
            </a:r>
          </a:p>
          <a:p>
            <a:endParaRPr lang="el-GR" b="1"/>
          </a:p>
          <a:p>
            <a:endParaRPr lang="el-GR" b="1"/>
          </a:p>
        </p:txBody>
      </p:sp>
    </p:spTree>
  </p:cSld>
  <p:clrMapOvr>
    <a:masterClrMapping/>
  </p:clrMapOvr>
  <p:transition spd="med">
    <p:fade thruBlk="1"/>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20021346f2a"/>
          <p:cNvPicPr>
            <a:picLocks noChangeAspect="1" noChangeArrowheads="1"/>
          </p:cNvPicPr>
          <p:nvPr/>
        </p:nvPicPr>
        <p:blipFill>
          <a:blip r:embed="rId2" cstate="print"/>
          <a:srcRect/>
          <a:stretch>
            <a:fillRect/>
          </a:stretch>
        </p:blipFill>
        <p:spPr bwMode="auto">
          <a:xfrm>
            <a:off x="323850" y="260350"/>
            <a:ext cx="8496300" cy="5545138"/>
          </a:xfrm>
          <a:prstGeom prst="rect">
            <a:avLst/>
          </a:prstGeom>
          <a:noFill/>
        </p:spPr>
      </p:pic>
      <p:sp>
        <p:nvSpPr>
          <p:cNvPr id="44037" name="Text Box 5"/>
          <p:cNvSpPr txBox="1">
            <a:spLocks noChangeArrowheads="1"/>
          </p:cNvSpPr>
          <p:nvPr/>
        </p:nvSpPr>
        <p:spPr bwMode="auto">
          <a:xfrm>
            <a:off x="611188" y="6092825"/>
            <a:ext cx="7848600" cy="366713"/>
          </a:xfrm>
          <a:prstGeom prst="rect">
            <a:avLst/>
          </a:prstGeom>
          <a:noFill/>
          <a:ln w="9525">
            <a:noFill/>
            <a:miter lim="800000"/>
            <a:headEnd/>
            <a:tailEnd/>
          </a:ln>
          <a:effectLst/>
        </p:spPr>
        <p:txBody>
          <a:bodyPr>
            <a:spAutoFit/>
          </a:bodyPr>
          <a:lstStyle/>
          <a:p>
            <a:pPr algn="ctr">
              <a:spcBef>
                <a:spcPct val="50000"/>
              </a:spcBef>
            </a:pPr>
            <a:endParaRPr lang="el-GR"/>
          </a:p>
        </p:txBody>
      </p:sp>
      <p:sp>
        <p:nvSpPr>
          <p:cNvPr id="44038" name="Text Box 6"/>
          <p:cNvSpPr txBox="1">
            <a:spLocks noChangeArrowheads="1"/>
          </p:cNvSpPr>
          <p:nvPr/>
        </p:nvSpPr>
        <p:spPr bwMode="auto">
          <a:xfrm>
            <a:off x="539750" y="6165850"/>
            <a:ext cx="7993063" cy="579438"/>
          </a:xfrm>
          <a:prstGeom prst="rect">
            <a:avLst/>
          </a:prstGeom>
          <a:noFill/>
          <a:ln w="9525">
            <a:noFill/>
            <a:miter lim="800000"/>
            <a:headEnd/>
            <a:tailEnd/>
          </a:ln>
          <a:effectLst/>
        </p:spPr>
        <p:txBody>
          <a:bodyPr>
            <a:spAutoFit/>
          </a:bodyPr>
          <a:lstStyle/>
          <a:p>
            <a:pPr algn="ctr">
              <a:spcBef>
                <a:spcPct val="50000"/>
              </a:spcBef>
            </a:pPr>
            <a:r>
              <a:rPr lang="el-GR" sz="3200" b="1"/>
              <a:t>Πρότυπα αγγειακής διηθήσεως</a:t>
            </a:r>
          </a:p>
        </p:txBody>
      </p:sp>
    </p:spTree>
  </p:cSld>
  <p:clrMapOvr>
    <a:masterClrMapping/>
  </p:clrMapOvr>
  <p:transition spd="med">
    <p:fade thruBlk="1"/>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20021346f2b"/>
          <p:cNvPicPr>
            <a:picLocks noChangeAspect="1" noChangeArrowheads="1"/>
          </p:cNvPicPr>
          <p:nvPr/>
        </p:nvPicPr>
        <p:blipFill>
          <a:blip r:embed="rId2" cstate="print"/>
          <a:srcRect/>
          <a:stretch>
            <a:fillRect/>
          </a:stretch>
        </p:blipFill>
        <p:spPr bwMode="auto">
          <a:xfrm>
            <a:off x="468313" y="333375"/>
            <a:ext cx="8135937" cy="5472113"/>
          </a:xfrm>
          <a:prstGeom prst="rect">
            <a:avLst/>
          </a:prstGeom>
          <a:noFill/>
        </p:spPr>
      </p:pic>
      <p:sp>
        <p:nvSpPr>
          <p:cNvPr id="45061" name="Text Box 5"/>
          <p:cNvSpPr txBox="1">
            <a:spLocks noChangeArrowheads="1"/>
          </p:cNvSpPr>
          <p:nvPr/>
        </p:nvSpPr>
        <p:spPr bwMode="auto">
          <a:xfrm>
            <a:off x="684213" y="6165850"/>
            <a:ext cx="7416800" cy="579438"/>
          </a:xfrm>
          <a:prstGeom prst="rect">
            <a:avLst/>
          </a:prstGeom>
          <a:noFill/>
          <a:ln w="9525">
            <a:noFill/>
            <a:miter lim="800000"/>
            <a:headEnd/>
            <a:tailEnd/>
          </a:ln>
          <a:effectLst/>
        </p:spPr>
        <p:txBody>
          <a:bodyPr>
            <a:spAutoFit/>
          </a:bodyPr>
          <a:lstStyle/>
          <a:p>
            <a:pPr algn="ctr">
              <a:spcBef>
                <a:spcPct val="50000"/>
              </a:spcBef>
            </a:pPr>
            <a:r>
              <a:rPr lang="el-GR" sz="3200" b="1"/>
              <a:t>Λεμφαγγειογενετικοί παράγοντες</a:t>
            </a:r>
          </a:p>
        </p:txBody>
      </p:sp>
    </p:spTree>
  </p:cSld>
  <p:clrMapOvr>
    <a:masterClrMapping/>
  </p:clrMapOvr>
  <p:transition spd="med">
    <p:fade thruBlk="1"/>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christofori_project"/>
          <p:cNvPicPr>
            <a:picLocks noChangeAspect="1" noChangeArrowheads="1"/>
          </p:cNvPicPr>
          <p:nvPr/>
        </p:nvPicPr>
        <p:blipFill>
          <a:blip r:embed="rId2" cstate="print"/>
          <a:srcRect/>
          <a:stretch>
            <a:fillRect/>
          </a:stretch>
        </p:blipFill>
        <p:spPr bwMode="auto">
          <a:xfrm>
            <a:off x="468313" y="333375"/>
            <a:ext cx="8135937" cy="5476875"/>
          </a:xfrm>
          <a:prstGeom prst="rect">
            <a:avLst/>
          </a:prstGeom>
          <a:noFill/>
        </p:spPr>
      </p:pic>
      <p:sp>
        <p:nvSpPr>
          <p:cNvPr id="49157" name="Text Box 5"/>
          <p:cNvSpPr txBox="1">
            <a:spLocks noChangeArrowheads="1"/>
          </p:cNvSpPr>
          <p:nvPr/>
        </p:nvSpPr>
        <p:spPr bwMode="auto">
          <a:xfrm>
            <a:off x="684213" y="6165850"/>
            <a:ext cx="7488237" cy="366713"/>
          </a:xfrm>
          <a:prstGeom prst="rect">
            <a:avLst/>
          </a:prstGeom>
          <a:noFill/>
          <a:ln w="9525">
            <a:noFill/>
            <a:miter lim="800000"/>
            <a:headEnd/>
            <a:tailEnd/>
          </a:ln>
          <a:effectLst/>
        </p:spPr>
        <p:txBody>
          <a:bodyPr>
            <a:spAutoFit/>
          </a:bodyPr>
          <a:lstStyle/>
          <a:p>
            <a:pPr>
              <a:spcBef>
                <a:spcPct val="50000"/>
              </a:spcBef>
            </a:pPr>
            <a:endParaRPr lang="el-GR"/>
          </a:p>
        </p:txBody>
      </p:sp>
      <p:sp>
        <p:nvSpPr>
          <p:cNvPr id="49158" name="Text Box 6"/>
          <p:cNvSpPr txBox="1">
            <a:spLocks noChangeArrowheads="1"/>
          </p:cNvSpPr>
          <p:nvPr/>
        </p:nvSpPr>
        <p:spPr bwMode="auto">
          <a:xfrm>
            <a:off x="684213" y="6237288"/>
            <a:ext cx="7488237" cy="519112"/>
          </a:xfrm>
          <a:prstGeom prst="rect">
            <a:avLst/>
          </a:prstGeom>
          <a:noFill/>
          <a:ln w="9525">
            <a:noFill/>
            <a:miter lim="800000"/>
            <a:headEnd/>
            <a:tailEnd/>
          </a:ln>
          <a:effectLst/>
        </p:spPr>
        <p:txBody>
          <a:bodyPr>
            <a:spAutoFit/>
          </a:bodyPr>
          <a:lstStyle/>
          <a:p>
            <a:pPr algn="ctr">
              <a:spcBef>
                <a:spcPct val="50000"/>
              </a:spcBef>
            </a:pPr>
            <a:r>
              <a:rPr lang="el-GR" sz="2800" b="1"/>
              <a:t>Λεμφαγγειογένεση μέσω του </a:t>
            </a:r>
            <a:r>
              <a:rPr lang="en-US" sz="2800" b="1"/>
              <a:t>VEGF-D</a:t>
            </a:r>
            <a:endParaRPr lang="el-GR" sz="2800" b="1"/>
          </a:p>
        </p:txBody>
      </p:sp>
    </p:spTree>
  </p:cSld>
  <p:clrMapOvr>
    <a:masterClrMapping/>
  </p:clrMapOvr>
  <p:transition spd="med">
    <p:fade thruBlk="1"/>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ruegg_project"/>
          <p:cNvPicPr>
            <a:picLocks noChangeAspect="1" noChangeArrowheads="1"/>
          </p:cNvPicPr>
          <p:nvPr/>
        </p:nvPicPr>
        <p:blipFill>
          <a:blip r:embed="rId2" cstate="print"/>
          <a:srcRect/>
          <a:stretch>
            <a:fillRect/>
          </a:stretch>
        </p:blipFill>
        <p:spPr bwMode="auto">
          <a:xfrm>
            <a:off x="468313" y="333375"/>
            <a:ext cx="8135937" cy="5543550"/>
          </a:xfrm>
          <a:prstGeom prst="rect">
            <a:avLst/>
          </a:prstGeom>
          <a:noFill/>
        </p:spPr>
      </p:pic>
      <p:sp>
        <p:nvSpPr>
          <p:cNvPr id="56325" name="Text Box 5"/>
          <p:cNvSpPr txBox="1">
            <a:spLocks noChangeArrowheads="1"/>
          </p:cNvSpPr>
          <p:nvPr/>
        </p:nvSpPr>
        <p:spPr bwMode="auto">
          <a:xfrm>
            <a:off x="755650" y="6021388"/>
            <a:ext cx="7272338" cy="822325"/>
          </a:xfrm>
          <a:prstGeom prst="rect">
            <a:avLst/>
          </a:prstGeom>
          <a:noFill/>
          <a:ln w="9525">
            <a:noFill/>
            <a:miter lim="800000"/>
            <a:headEnd/>
            <a:tailEnd/>
          </a:ln>
          <a:effectLst/>
        </p:spPr>
        <p:txBody>
          <a:bodyPr>
            <a:spAutoFit/>
          </a:bodyPr>
          <a:lstStyle/>
          <a:p>
            <a:pPr algn="ctr">
              <a:spcBef>
                <a:spcPct val="50000"/>
              </a:spcBef>
            </a:pPr>
            <a:r>
              <a:rPr lang="el-GR" sz="2400" b="1"/>
              <a:t>Ο ρόλος των φλεγμονωδών κυττάρων και της αγγειογένεσης στη νεοπλασματική διασπορά</a:t>
            </a:r>
          </a:p>
        </p:txBody>
      </p:sp>
    </p:spTree>
  </p:cSld>
  <p:clrMapOvr>
    <a:masterClrMapping/>
  </p:clrMapOvr>
  <p:transition spd="med">
    <p:fade thruBlk="1"/>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Fig1_Mueller_Homey"/>
          <p:cNvPicPr>
            <a:picLocks noChangeAspect="1" noChangeArrowheads="1"/>
          </p:cNvPicPr>
          <p:nvPr/>
        </p:nvPicPr>
        <p:blipFill>
          <a:blip r:embed="rId2" cstate="print"/>
          <a:srcRect/>
          <a:stretch>
            <a:fillRect/>
          </a:stretch>
        </p:blipFill>
        <p:spPr bwMode="auto">
          <a:xfrm>
            <a:off x="468313" y="333375"/>
            <a:ext cx="8135937" cy="5040313"/>
          </a:xfrm>
          <a:prstGeom prst="rect">
            <a:avLst/>
          </a:prstGeom>
          <a:noFill/>
        </p:spPr>
      </p:pic>
      <p:sp>
        <p:nvSpPr>
          <p:cNvPr id="54277" name="Text Box 5"/>
          <p:cNvSpPr txBox="1">
            <a:spLocks noChangeArrowheads="1"/>
          </p:cNvSpPr>
          <p:nvPr/>
        </p:nvSpPr>
        <p:spPr bwMode="auto">
          <a:xfrm>
            <a:off x="684213" y="5805488"/>
            <a:ext cx="7632700" cy="519112"/>
          </a:xfrm>
          <a:prstGeom prst="rect">
            <a:avLst/>
          </a:prstGeom>
          <a:noFill/>
          <a:ln w="9525">
            <a:noFill/>
            <a:miter lim="800000"/>
            <a:headEnd/>
            <a:tailEnd/>
          </a:ln>
          <a:effectLst/>
        </p:spPr>
        <p:txBody>
          <a:bodyPr>
            <a:spAutoFit/>
          </a:bodyPr>
          <a:lstStyle/>
          <a:p>
            <a:pPr algn="ctr">
              <a:spcBef>
                <a:spcPct val="50000"/>
              </a:spcBef>
            </a:pPr>
            <a:r>
              <a:rPr lang="el-GR" sz="2800" b="1"/>
              <a:t>Ο ρόλος των χημειοκινών στη μετάσταση</a:t>
            </a:r>
          </a:p>
        </p:txBody>
      </p:sp>
    </p:spTree>
  </p:cSld>
  <p:clrMapOvr>
    <a:masterClrMapping/>
  </p:clrMapOvr>
  <p:transition spd="med">
    <p:fade thruBlk="1"/>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l-GR" sz="3200" b="1"/>
              <a:t>Μηχανισμός Σηματοδότησης μέσω δύο οδών</a:t>
            </a:r>
          </a:p>
        </p:txBody>
      </p:sp>
      <p:sp>
        <p:nvSpPr>
          <p:cNvPr id="64515" name="Rectangle 3"/>
          <p:cNvSpPr>
            <a:spLocks noGrp="1" noChangeArrowheads="1"/>
          </p:cNvSpPr>
          <p:nvPr>
            <p:ph type="body" idx="1"/>
          </p:nvPr>
        </p:nvSpPr>
        <p:spPr>
          <a:xfrm>
            <a:off x="395288" y="1989138"/>
            <a:ext cx="8226425" cy="4497387"/>
          </a:xfrm>
        </p:spPr>
        <p:txBody>
          <a:bodyPr/>
          <a:lstStyle/>
          <a:p>
            <a:pPr>
              <a:lnSpc>
                <a:spcPct val="90000"/>
              </a:lnSpc>
            </a:pPr>
            <a:r>
              <a:rPr lang="el-GR" sz="2400" b="1"/>
              <a:t>Η παραγωγή λεμφαγγειογενετικών αυξητικών παραγόντων</a:t>
            </a:r>
            <a:r>
              <a:rPr lang="en-US" sz="2400" b="1"/>
              <a:t> </a:t>
            </a:r>
            <a:r>
              <a:rPr lang="el-GR" sz="2400" b="1"/>
              <a:t>(</a:t>
            </a:r>
            <a:r>
              <a:rPr lang="en-US" sz="2400" b="1"/>
              <a:t>VEGF-C </a:t>
            </a:r>
            <a:r>
              <a:rPr lang="el-GR" sz="2400" b="1"/>
              <a:t>ή </a:t>
            </a:r>
            <a:r>
              <a:rPr lang="en-US" sz="2400" b="1"/>
              <a:t>VEGF-D</a:t>
            </a:r>
            <a:r>
              <a:rPr lang="el-GR" sz="2400" b="1"/>
              <a:t>) από τα κακοήθη νεοπλασματικά κύτταρα ή το στρώμα του όγκου προσελκύει στον πρωτοπαθή όγκο την ανάπτυξη λεμφαγγείων που εκφράζουν τον </a:t>
            </a:r>
            <a:r>
              <a:rPr lang="en-US" sz="2400" b="1"/>
              <a:t>VEGFR-3</a:t>
            </a:r>
            <a:r>
              <a:rPr lang="el-GR" sz="2400" b="1"/>
              <a:t> .</a:t>
            </a:r>
          </a:p>
          <a:p>
            <a:pPr>
              <a:lnSpc>
                <a:spcPct val="90000"/>
              </a:lnSpc>
            </a:pPr>
            <a:endParaRPr lang="el-GR" sz="2400" b="1"/>
          </a:p>
          <a:p>
            <a:pPr>
              <a:lnSpc>
                <a:spcPct val="90000"/>
              </a:lnSpc>
            </a:pPr>
            <a:r>
              <a:rPr lang="el-GR" sz="2400" b="1"/>
              <a:t>Χημειοκίνες που εκκρίνονται από τα λεμφαγγεία ή τους λεμφαδένες μπορεί να προσελκύουν την κίνηση των κακοήθων νεοπλασματικών κυττάρων που εκφράζουν σύστοιχους</a:t>
            </a:r>
            <a:r>
              <a:rPr lang="en-US" sz="2400" b="1"/>
              <a:t> </a:t>
            </a:r>
            <a:r>
              <a:rPr lang="el-GR" sz="2400" b="1"/>
              <a:t> υποδοχείς χημειοκινών προς αυτές τις δομές.</a:t>
            </a:r>
          </a:p>
        </p:txBody>
      </p:sp>
    </p:spTree>
  </p:cSld>
  <p:clrMapOvr>
    <a:masterClrMapping/>
  </p:clrMapOvr>
  <p:transition spd="med">
    <p:fade thruBlk="1"/>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96552" y="0"/>
            <a:ext cx="9937104" cy="1268760"/>
          </a:xfrm>
        </p:spPr>
        <p:txBody>
          <a:bodyPr>
            <a:normAutofit fontScale="90000"/>
          </a:bodyPr>
          <a:lstStyle/>
          <a:p>
            <a:r>
              <a:rPr lang="el-GR" sz="3200" dirty="0" smtClean="0"/>
              <a:t>Επανόρθωση, αναγέννηση &amp;  </a:t>
            </a:r>
            <a:r>
              <a:rPr lang="el-GR" sz="3200" dirty="0" err="1" smtClean="0"/>
              <a:t>ίνωση</a:t>
            </a:r>
            <a:r>
              <a:rPr lang="el-GR" sz="3200" dirty="0" smtClean="0"/>
              <a:t> μετά από τραυματισμό και φλεγμονή.</a:t>
            </a:r>
            <a:br>
              <a:rPr lang="el-GR" sz="3200" dirty="0" smtClean="0"/>
            </a:br>
            <a:r>
              <a:rPr lang="el-GR" sz="3200" dirty="0" smtClean="0"/>
              <a:t>ΣΥΝΟΨΗ </a:t>
            </a:r>
            <a:endParaRPr lang="el-GR" sz="3200"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395536" y="1268760"/>
            <a:ext cx="8311138" cy="558924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4544" y="0"/>
            <a:ext cx="9793088" cy="1417638"/>
          </a:xfrm>
        </p:spPr>
        <p:txBody>
          <a:bodyPr>
            <a:noAutofit/>
          </a:bodyPr>
          <a:lstStyle/>
          <a:p>
            <a:r>
              <a:rPr lang="el-GR" sz="3600" dirty="0" smtClean="0"/>
              <a:t>Αλληλεπίδραση συστατικών ΕΘΟ -αυξητικών παραγόντων και ενεργοποίηση οδών μεταγωγής σήματος </a:t>
            </a:r>
            <a:endParaRPr lang="el-GR" sz="3600" dirty="0"/>
          </a:p>
        </p:txBody>
      </p:sp>
      <p:pic>
        <p:nvPicPr>
          <p:cNvPr id="13314" name="Picture 2"/>
          <p:cNvPicPr>
            <a:picLocks noGrp="1" noChangeAspect="1" noChangeArrowheads="1"/>
          </p:cNvPicPr>
          <p:nvPr>
            <p:ph idx="1"/>
          </p:nvPr>
        </p:nvPicPr>
        <p:blipFill>
          <a:blip r:embed="rId2" cstate="print"/>
          <a:srcRect/>
          <a:stretch>
            <a:fillRect/>
          </a:stretch>
        </p:blipFill>
        <p:spPr bwMode="auto">
          <a:xfrm>
            <a:off x="1475656" y="1509066"/>
            <a:ext cx="6192688" cy="5348934"/>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3.10.15 ΜΑΘΗΜΑ ΕΕΠΑ\AUTUMN-GRIMSHAW\the-sere-and-yellow-leaf.jpg"/>
          <p:cNvPicPr>
            <a:picLocks noChangeAspect="1" noChangeArrowheads="1"/>
          </p:cNvPicPr>
          <p:nvPr/>
        </p:nvPicPr>
        <p:blipFill>
          <a:blip r:embed="rId2" cstate="print"/>
          <a:srcRect/>
          <a:stretch>
            <a:fillRect/>
          </a:stretch>
        </p:blipFill>
        <p:spPr bwMode="auto">
          <a:xfrm>
            <a:off x="251520" y="980728"/>
            <a:ext cx="8621828" cy="5715040"/>
          </a:xfrm>
          <a:prstGeom prst="rect">
            <a:avLst/>
          </a:prstGeom>
          <a:noFill/>
        </p:spPr>
      </p:pic>
      <p:sp>
        <p:nvSpPr>
          <p:cNvPr id="3" name="1 - Τίτλος"/>
          <p:cNvSpPr txBox="1">
            <a:spLocks/>
          </p:cNvSpPr>
          <p:nvPr/>
        </p:nvSpPr>
        <p:spPr>
          <a:xfrm>
            <a:off x="0" y="188640"/>
            <a:ext cx="9144000" cy="100811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Η ΕΚΤΙΜΗΣΗ ΤΗΣ  </a:t>
            </a:r>
            <a:r>
              <a:rPr kumimoji="0" lang="el-GR" sz="2000" b="1" i="0" u="none" strike="noStrike" kern="1200" cap="none" spc="60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ΙΝΩΣΗΣ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ΣΤΗΝ  ΚΑΘΗΜΕΡΙΝΗ ΙΣΤΟΠΑΘΟΛΟΓΙΚΗ ΔΙΑΓΝΩΣΤΙΚΗ ΠΡΑΞΗ </a:t>
            </a:r>
            <a:endParaRPr kumimoji="0" lang="el-GR" sz="20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Περιγεγραμμένες πλάκες δέρματος κορμού σε υπερήλικα άρρενα </a:t>
            </a:r>
            <a:endParaRPr lang="el-GR" dirty="0"/>
          </a:p>
        </p:txBody>
      </p:sp>
      <p:pic>
        <p:nvPicPr>
          <p:cNvPr id="1026" name="Picture 2" descr="https://upload.wikimedia.org/wikipedia/commons/thumb/7/71/MercMorphea.JPG/800px-MercMorphea.JPG"/>
          <p:cNvPicPr>
            <a:picLocks noChangeAspect="1" noChangeArrowheads="1"/>
          </p:cNvPicPr>
          <p:nvPr/>
        </p:nvPicPr>
        <p:blipFill>
          <a:blip r:embed="rId2" cstate="print"/>
          <a:srcRect/>
          <a:stretch>
            <a:fillRect/>
          </a:stretch>
        </p:blipFill>
        <p:spPr bwMode="auto">
          <a:xfrm>
            <a:off x="395536" y="1844824"/>
            <a:ext cx="3347864" cy="4607498"/>
          </a:xfrm>
          <a:prstGeom prst="rect">
            <a:avLst/>
          </a:prstGeom>
          <a:noFill/>
        </p:spPr>
      </p:pic>
      <p:pic>
        <p:nvPicPr>
          <p:cNvPr id="4" name="Picture 2" descr="http://pathologyoutlines.com/wick/breast/morpheaskinclinical2.jpg"/>
          <p:cNvPicPr>
            <a:picLocks noChangeAspect="1" noChangeArrowheads="1"/>
          </p:cNvPicPr>
          <p:nvPr/>
        </p:nvPicPr>
        <p:blipFill>
          <a:blip r:embed="rId3" cstate="print"/>
          <a:srcRect/>
          <a:stretch>
            <a:fillRect/>
          </a:stretch>
        </p:blipFill>
        <p:spPr bwMode="auto">
          <a:xfrm>
            <a:off x="4067944" y="1844824"/>
            <a:ext cx="4693201" cy="4608512"/>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orphea"/>
          <p:cNvPicPr>
            <a:picLocks noChangeAspect="1" noChangeArrowheads="1"/>
          </p:cNvPicPr>
          <p:nvPr/>
        </p:nvPicPr>
        <p:blipFill>
          <a:blip r:embed="rId2" cstate="print"/>
          <a:srcRect/>
          <a:stretch>
            <a:fillRect/>
          </a:stretch>
        </p:blipFill>
        <p:spPr bwMode="auto">
          <a:xfrm>
            <a:off x="-1116632" y="1556792"/>
            <a:ext cx="6528725" cy="4896544"/>
          </a:xfrm>
          <a:prstGeom prst="rect">
            <a:avLst/>
          </a:prstGeom>
          <a:noFill/>
        </p:spPr>
      </p:pic>
      <p:pic>
        <p:nvPicPr>
          <p:cNvPr id="172034" name="Picture 2" descr="http://www.skinpathology.org/wp-content/uploads/Morphea-1.jpg"/>
          <p:cNvPicPr>
            <a:picLocks noChangeAspect="1" noChangeArrowheads="1"/>
          </p:cNvPicPr>
          <p:nvPr/>
        </p:nvPicPr>
        <p:blipFill>
          <a:blip r:embed="rId3" cstate="print"/>
          <a:srcRect/>
          <a:stretch>
            <a:fillRect/>
          </a:stretch>
        </p:blipFill>
        <p:spPr bwMode="auto">
          <a:xfrm>
            <a:off x="4067944" y="1556792"/>
            <a:ext cx="6528725" cy="4896544"/>
          </a:xfrm>
          <a:prstGeom prst="rect">
            <a:avLst/>
          </a:prstGeom>
          <a:noFill/>
        </p:spPr>
      </p:pic>
      <p:sp>
        <p:nvSpPr>
          <p:cNvPr id="4" name="1 - Τίτλος"/>
          <p:cNvSpPr txBox="1">
            <a:spLocks/>
          </p:cNvSpPr>
          <p:nvPr/>
        </p:nvSpPr>
        <p:spPr>
          <a:xfrm>
            <a:off x="457200" y="273050"/>
            <a:ext cx="8363272" cy="11620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endParaRPr kumimoji="0" lang="el-G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1 - Τίτλος"/>
          <p:cNvSpPr txBox="1">
            <a:spLocks/>
          </p:cNvSpPr>
          <p:nvPr/>
        </p:nvSpPr>
        <p:spPr>
          <a:xfrm>
            <a:off x="0" y="0"/>
            <a:ext cx="9144000" cy="14351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TET</a:t>
            </a:r>
            <a:r>
              <a:rPr lang="el-GR" sz="32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ΡΑΓΩΝΙΣΜΕΝΗ, ΚΩΝΟΕΙΔΟΥΣ ΣΧΗΜΑΤΟΣ  ΒΙΟΨΙΑ ΔΕΡΜΑΤΟΣ  </a:t>
            </a:r>
            <a:r>
              <a:rPr kumimoji="0" lang="el-GR" sz="32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ΜΕΤΑ ΜΟΝΙΜΟΠΟΙΗΣΗ ΣΕ ΦΟΡΜΟΛΗ </a:t>
            </a:r>
            <a:endParaRPr kumimoji="0" lang="el-GR" sz="32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Morphea Histolog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Morphea Sclerosis"/>
          <p:cNvPicPr>
            <a:picLocks noChangeAspect="1" noChangeArrowheads="1"/>
          </p:cNvPicPr>
          <p:nvPr/>
        </p:nvPicPr>
        <p:blipFill>
          <a:blip r:embed="rId2" cstate="print"/>
          <a:srcRect/>
          <a:stretch>
            <a:fillRect/>
          </a:stretch>
        </p:blipFill>
        <p:spPr bwMode="auto">
          <a:xfrm>
            <a:off x="251520" y="260648"/>
            <a:ext cx="5856651" cy="4392488"/>
          </a:xfrm>
          <a:prstGeom prst="rect">
            <a:avLst/>
          </a:prstGeom>
          <a:noFill/>
        </p:spPr>
      </p:pic>
      <p:pic>
        <p:nvPicPr>
          <p:cNvPr id="174084" name="Picture 4" descr="Morphea Inflammation"/>
          <p:cNvPicPr>
            <a:picLocks noChangeAspect="1" noChangeArrowheads="1"/>
          </p:cNvPicPr>
          <p:nvPr/>
        </p:nvPicPr>
        <p:blipFill>
          <a:blip r:embed="rId3" cstate="print"/>
          <a:srcRect/>
          <a:stretch>
            <a:fillRect/>
          </a:stretch>
        </p:blipFill>
        <p:spPr bwMode="auto">
          <a:xfrm>
            <a:off x="3131840" y="2276872"/>
            <a:ext cx="5796136" cy="4347102"/>
          </a:xfrm>
          <a:prstGeom prst="rect">
            <a:avLst/>
          </a:prstGeom>
          <a:noFill/>
        </p:spPr>
      </p:pic>
      <p:sp>
        <p:nvSpPr>
          <p:cNvPr id="4" name="1 - Τίτλος"/>
          <p:cNvSpPr txBox="1">
            <a:spLocks/>
          </p:cNvSpPr>
          <p:nvPr/>
        </p:nvSpPr>
        <p:spPr>
          <a:xfrm>
            <a:off x="457200" y="273050"/>
            <a:ext cx="3466728" cy="11620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ΣΚΛΗΡΥΝΣΗ </a:t>
            </a:r>
            <a:endParaRPr kumimoji="0" lang="el-G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1 - Τίτλος"/>
          <p:cNvSpPr txBox="1">
            <a:spLocks/>
          </p:cNvSpPr>
          <p:nvPr/>
        </p:nvSpPr>
        <p:spPr>
          <a:xfrm>
            <a:off x="3275856" y="2420888"/>
            <a:ext cx="5688632" cy="33123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100" b="1"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rPr>
              <a:t>ΦΛΕΓΜΟΝΗ </a:t>
            </a:r>
            <a:r>
              <a:rPr kumimoji="0" lang="el-G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endParaRPr kumimoji="0" lang="el-G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4084"/>
                                        </p:tgtEl>
                                        <p:attrNameLst>
                                          <p:attrName>style.visibility</p:attrName>
                                        </p:attrNameLst>
                                      </p:cBhvr>
                                      <p:to>
                                        <p:strVal val="visible"/>
                                      </p:to>
                                    </p:set>
                                    <p:animEffect transition="in" filter="dissolve">
                                      <p:cBhvr>
                                        <p:cTn id="12" dur="500"/>
                                        <p:tgtEl>
                                          <p:spTgt spid="17408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0"/>
            <a:ext cx="8507288" cy="908720"/>
          </a:xfrm>
        </p:spPr>
        <p:txBody>
          <a:bodyPr/>
          <a:lstStyle/>
          <a:p>
            <a:r>
              <a:rPr lang="en-US" dirty="0" smtClean="0"/>
              <a:t> </a:t>
            </a:r>
            <a:r>
              <a:rPr lang="el-GR" dirty="0" smtClean="0"/>
              <a:t>ΛΕΜΦΟΖΙΔΙΟ </a:t>
            </a:r>
            <a:endParaRPr lang="el-GR" dirty="0"/>
          </a:p>
        </p:txBody>
      </p:sp>
      <p:pic>
        <p:nvPicPr>
          <p:cNvPr id="175106" name="Picture 2" descr="Morphea Lymphoid Follicles"/>
          <p:cNvPicPr>
            <a:picLocks noChangeAspect="1" noChangeArrowheads="1"/>
          </p:cNvPicPr>
          <p:nvPr/>
        </p:nvPicPr>
        <p:blipFill>
          <a:blip r:embed="rId2" cstate="print"/>
          <a:srcRect/>
          <a:stretch>
            <a:fillRect/>
          </a:stretch>
        </p:blipFill>
        <p:spPr bwMode="auto">
          <a:xfrm>
            <a:off x="683567" y="908720"/>
            <a:ext cx="7680853" cy="5760640"/>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missinglink.ucsf.edu/lm/DermatologyGlossary/img/Dermatology%20Glossary/Glossary%20Histo%20Images/morphea_low_power.jpg"/>
          <p:cNvPicPr>
            <a:picLocks noChangeAspect="1" noChangeArrowheads="1"/>
          </p:cNvPicPr>
          <p:nvPr/>
        </p:nvPicPr>
        <p:blipFill>
          <a:blip r:embed="rId2" cstate="print"/>
          <a:srcRect/>
          <a:stretch>
            <a:fillRect/>
          </a:stretch>
        </p:blipFill>
        <p:spPr bwMode="auto">
          <a:xfrm rot="16200000">
            <a:off x="5915073" y="717775"/>
            <a:ext cx="4730676" cy="6120678"/>
          </a:xfrm>
          <a:prstGeom prst="rect">
            <a:avLst/>
          </a:prstGeom>
          <a:noFill/>
        </p:spPr>
      </p:pic>
      <p:pic>
        <p:nvPicPr>
          <p:cNvPr id="1030" name="Picture 6" descr="http://missinglink.ucsf.edu/lm/DermatologyGlossary/img/Dermatology%20Glossary/Glossary%20Histo%20Images/morphea_high_power.jpg"/>
          <p:cNvPicPr>
            <a:picLocks noChangeAspect="1" noChangeArrowheads="1"/>
          </p:cNvPicPr>
          <p:nvPr/>
        </p:nvPicPr>
        <p:blipFill>
          <a:blip r:embed="rId3" cstate="print"/>
          <a:srcRect/>
          <a:stretch>
            <a:fillRect/>
          </a:stretch>
        </p:blipFill>
        <p:spPr bwMode="auto">
          <a:xfrm>
            <a:off x="0" y="2708920"/>
            <a:ext cx="5580112" cy="5472800"/>
          </a:xfrm>
          <a:prstGeom prst="rect">
            <a:avLst/>
          </a:prstGeom>
          <a:noFill/>
        </p:spPr>
      </p:pic>
      <p:sp>
        <p:nvSpPr>
          <p:cNvPr id="6" name="Title 1"/>
          <p:cNvSpPr txBox="1">
            <a:spLocks/>
          </p:cNvSpPr>
          <p:nvPr/>
        </p:nvSpPr>
        <p:spPr>
          <a:xfrm>
            <a:off x="251520" y="-99392"/>
            <a:ext cx="8496944" cy="100811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dirty="0" err="1" smtClean="0">
                <a:solidFill>
                  <a:schemeClr val="accent6">
                    <a:lumMod val="60000"/>
                    <a:lumOff val="40000"/>
                  </a:schemeClr>
                </a:solidFill>
                <a:latin typeface="+mj-lt"/>
                <a:ea typeface="+mj-ea"/>
                <a:cs typeface="+mj-cs"/>
              </a:rPr>
              <a:t>Παχυσμένες</a:t>
            </a:r>
            <a:r>
              <a:rPr lang="el-GR" sz="3200" b="1" dirty="0" smtClean="0">
                <a:solidFill>
                  <a:schemeClr val="accent6">
                    <a:lumMod val="60000"/>
                    <a:lumOff val="40000"/>
                  </a:schemeClr>
                </a:solidFill>
                <a:latin typeface="+mj-lt"/>
                <a:ea typeface="+mj-ea"/>
                <a:cs typeface="+mj-cs"/>
              </a:rPr>
              <a:t> δεσμίδες κολλαγόνου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3200" b="1" dirty="0" smtClean="0">
                <a:solidFill>
                  <a:schemeClr val="accent6">
                    <a:lumMod val="60000"/>
                    <a:lumOff val="40000"/>
                  </a:schemeClr>
                </a:solidFill>
                <a:latin typeface="+mj-lt"/>
                <a:ea typeface="+mj-ea"/>
                <a:cs typeface="+mj-cs"/>
              </a:rPr>
              <a:t>με μείωση των μεταξύ τους διαστήματος</a:t>
            </a:r>
            <a:endParaRPr kumimoji="0" lang="el-GR" sz="3200" b="1" i="0" u="none" strike="noStrike" kern="1200" cap="none" spc="0" normalizeH="0" baseline="0" noProof="0" dirty="0">
              <a:ln>
                <a:noFill/>
              </a:ln>
              <a:solidFill>
                <a:schemeClr val="accent6">
                  <a:lumMod val="60000"/>
                  <a:lumOff val="40000"/>
                </a:schemeClr>
              </a:solidFill>
              <a:effectLst/>
              <a:uLnTx/>
              <a:uFillTx/>
              <a:latin typeface="+mj-lt"/>
              <a:ea typeface="+mj-ea"/>
              <a:cs typeface="+mj-cs"/>
            </a:endParaRPr>
          </a:p>
        </p:txBody>
      </p:sp>
      <p:sp>
        <p:nvSpPr>
          <p:cNvPr id="5" name="4 - Θέση περιεχομένου"/>
          <p:cNvSpPr txBox="1">
            <a:spLocks/>
          </p:cNvSpPr>
          <p:nvPr/>
        </p:nvSpPr>
        <p:spPr>
          <a:xfrm>
            <a:off x="0" y="764704"/>
            <a:ext cx="5220072" cy="2232248"/>
          </a:xfrm>
          <a:prstGeom prst="rect">
            <a:avLst/>
          </a:prstGeom>
        </p:spPr>
        <p:txBody>
          <a:bodyPr>
            <a:normAutofit fontScale="55000" lnSpcReduction="200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endParaRPr lang="el-GR" sz="2800" dirty="0" smtClean="0">
              <a:solidFill>
                <a:schemeClr val="accent6">
                  <a:lumMod val="20000"/>
                  <a:lumOff val="80000"/>
                </a:schemeClr>
              </a:solidFill>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Ηλιακή </a:t>
            </a:r>
            <a:r>
              <a:rPr kumimoji="0" lang="el-GR" sz="2800" b="0" i="0" u="none" strike="noStrike" kern="1200" cap="none" spc="0" normalizeH="0" baseline="0" noProof="0" dirty="0" err="1" smtClean="0">
                <a:ln>
                  <a:noFill/>
                </a:ln>
                <a:solidFill>
                  <a:schemeClr val="accent6">
                    <a:lumMod val="20000"/>
                    <a:lumOff val="80000"/>
                  </a:schemeClr>
                </a:solidFill>
                <a:effectLst/>
                <a:uLnTx/>
                <a:uFillTx/>
                <a:latin typeface="+mn-lt"/>
                <a:ea typeface="+mn-ea"/>
                <a:cs typeface="+mn-cs"/>
              </a:rPr>
              <a:t>ελάστωση</a:t>
            </a: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 </a:t>
            </a:r>
            <a:r>
              <a:rPr kumimoji="0" lang="en-US"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 </a:t>
            </a: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φυσιολογική πάχυνση του χορίου στο δέρμα των δακτύλων και της ραχιαίας επιφάνειας της άκρας χειρός. </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l-GR" sz="2800" b="0" i="0" u="none" strike="noStrike" kern="1200" cap="none" spc="0" normalizeH="0" baseline="0" noProof="0" dirty="0" err="1" smtClean="0">
                <a:ln>
                  <a:noFill/>
                </a:ln>
                <a:solidFill>
                  <a:schemeClr val="accent6">
                    <a:lumMod val="20000"/>
                    <a:lumOff val="80000"/>
                  </a:schemeClr>
                </a:solidFill>
                <a:effectLst/>
                <a:uLnTx/>
                <a:uFillTx/>
                <a:latin typeface="+mn-lt"/>
                <a:ea typeface="+mn-ea"/>
                <a:cs typeface="+mn-cs"/>
              </a:rPr>
              <a:t>Ηωσινοφιλική</a:t>
            </a: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 </a:t>
            </a:r>
            <a:r>
              <a:rPr kumimoji="0" lang="el-GR" sz="2800" b="0" i="0" u="none" strike="noStrike" kern="1200" cap="none" spc="0" normalizeH="0" baseline="0" noProof="0" dirty="0" err="1" smtClean="0">
                <a:ln>
                  <a:noFill/>
                </a:ln>
                <a:solidFill>
                  <a:schemeClr val="accent6">
                    <a:lumMod val="20000"/>
                    <a:lumOff val="80000"/>
                  </a:schemeClr>
                </a:solidFill>
                <a:effectLst/>
                <a:uLnTx/>
                <a:uFillTx/>
                <a:latin typeface="+mn-lt"/>
                <a:ea typeface="+mn-ea"/>
                <a:cs typeface="+mn-cs"/>
              </a:rPr>
              <a:t>περιτονιίτιδα</a:t>
            </a:r>
            <a:r>
              <a:rPr kumimoji="0" lang="en-US"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a:t>
            </a: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 πάχυνση μόνο εν τω </a:t>
            </a:r>
            <a:r>
              <a:rPr kumimoji="0" lang="el-GR" sz="2800" b="0" i="0" u="none" strike="noStrike" kern="1200" cap="none" spc="0" normalizeH="0" baseline="0" noProof="0" dirty="0" err="1" smtClean="0">
                <a:ln>
                  <a:noFill/>
                </a:ln>
                <a:solidFill>
                  <a:schemeClr val="accent6">
                    <a:lumMod val="20000"/>
                    <a:lumOff val="80000"/>
                  </a:schemeClr>
                </a:solidFill>
                <a:effectLst/>
                <a:uLnTx/>
                <a:uFillTx/>
                <a:latin typeface="+mn-lt"/>
                <a:ea typeface="+mn-ea"/>
                <a:cs typeface="+mn-cs"/>
              </a:rPr>
              <a:t>βάθει</a:t>
            </a: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Char char=""/>
              <a:tabLst/>
              <a:defRPr/>
            </a:pPr>
            <a:r>
              <a:rPr kumimoji="0" lang="el-GR" sz="2800" b="0" i="0" u="none" strike="noStrike" kern="1200" cap="none" spc="0" normalizeH="0" baseline="0" noProof="0" dirty="0" err="1" smtClean="0">
                <a:ln>
                  <a:noFill/>
                </a:ln>
                <a:solidFill>
                  <a:schemeClr val="accent6">
                    <a:lumMod val="20000"/>
                    <a:lumOff val="80000"/>
                  </a:schemeClr>
                </a:solidFill>
                <a:effectLst/>
                <a:uLnTx/>
                <a:uFillTx/>
                <a:latin typeface="+mn-lt"/>
                <a:ea typeface="+mn-ea"/>
                <a:cs typeface="+mn-cs"/>
              </a:rPr>
              <a:t>Σκληρο</a:t>
            </a: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-ατροφικός λειχήνας</a:t>
            </a:r>
            <a:r>
              <a:rPr kumimoji="0" lang="en-US"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a:t>
            </a:r>
            <a:endPar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endParaRP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         </a:t>
            </a:r>
            <a:r>
              <a:rPr kumimoji="0" lang="el-GR" sz="2800" b="0" i="0" u="none" strike="noStrike" kern="1200" cap="none" spc="0" normalizeH="0" baseline="0" noProof="0" dirty="0" err="1" smtClean="0">
                <a:ln>
                  <a:noFill/>
                </a:ln>
                <a:solidFill>
                  <a:schemeClr val="accent6">
                    <a:lumMod val="20000"/>
                    <a:lumOff val="80000"/>
                  </a:schemeClr>
                </a:solidFill>
                <a:effectLst/>
                <a:uLnTx/>
                <a:uFillTx/>
                <a:latin typeface="+mn-lt"/>
                <a:ea typeface="+mn-ea"/>
                <a:cs typeface="+mn-cs"/>
              </a:rPr>
              <a:t>Ομογενοποίηση</a:t>
            </a: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 του κολλαγόνου στο </a:t>
            </a:r>
            <a:r>
              <a:rPr kumimoji="0" lang="el-GR" sz="2800" b="0" i="0" u="none" strike="noStrike" kern="1200" cap="none" spc="0" normalizeH="0" baseline="0" noProof="0" dirty="0" err="1" smtClean="0">
                <a:ln>
                  <a:noFill/>
                </a:ln>
                <a:solidFill>
                  <a:schemeClr val="accent6">
                    <a:lumMod val="20000"/>
                    <a:lumOff val="80000"/>
                  </a:schemeClr>
                </a:solidFill>
                <a:effectLst/>
                <a:uLnTx/>
                <a:uFillTx/>
                <a:latin typeface="+mn-lt"/>
                <a:ea typeface="+mn-ea"/>
                <a:cs typeface="+mn-cs"/>
              </a:rPr>
              <a:t>επιπολής</a:t>
            </a: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 χόριο</a:t>
            </a:r>
          </a:p>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buFont typeface="Wingdings 2"/>
              <a:buNone/>
              <a:tabLst/>
              <a:defRPr/>
            </a:pPr>
            <a:r>
              <a:rPr kumimoji="0" lang="el-GR" sz="2800" b="0" i="0" u="none" strike="noStrike" kern="1200" cap="none" spc="0" normalizeH="0" baseline="0" noProof="0" dirty="0" smtClean="0">
                <a:ln>
                  <a:noFill/>
                </a:ln>
                <a:solidFill>
                  <a:schemeClr val="accent6">
                    <a:lumMod val="20000"/>
                    <a:lumOff val="80000"/>
                  </a:schemeClr>
                </a:solidFill>
                <a:effectLst/>
                <a:uLnTx/>
                <a:uFillTx/>
                <a:latin typeface="+mn-lt"/>
                <a:ea typeface="+mn-ea"/>
                <a:cs typeface="+mn-cs"/>
              </a:rPr>
              <a:t> </a:t>
            </a:r>
            <a:endParaRPr kumimoji="0" lang="el-GR" sz="2800" b="0" i="0" u="none" strike="noStrike" kern="1200" cap="none" spc="0" normalizeH="0" baseline="0" noProof="0" dirty="0">
              <a:ln>
                <a:noFill/>
              </a:ln>
              <a:solidFill>
                <a:schemeClr val="accent6">
                  <a:lumMod val="20000"/>
                  <a:lumOff val="80000"/>
                </a:schemeClr>
              </a:solidFill>
              <a:effectLst/>
              <a:uLnTx/>
              <a:uFillTx/>
              <a:latin typeface="+mn-lt"/>
              <a:ea typeface="+mn-ea"/>
              <a:cs typeface="+mn-cs"/>
            </a:endParaRPr>
          </a:p>
        </p:txBody>
      </p:sp>
      <p:sp>
        <p:nvSpPr>
          <p:cNvPr id="7" name="2 - Θέση κειμένου"/>
          <p:cNvSpPr txBox="1">
            <a:spLocks/>
          </p:cNvSpPr>
          <p:nvPr/>
        </p:nvSpPr>
        <p:spPr>
          <a:xfrm>
            <a:off x="457200" y="980728"/>
            <a:ext cx="4040188" cy="360040"/>
          </a:xfrm>
          <a:prstGeom prst="rect">
            <a:avLst/>
          </a:prstGeom>
        </p:spPr>
        <p:txBody>
          <a:bodyPr>
            <a:normAutofit fontScale="55000" lnSpcReduction="20000"/>
          </a:bodyPr>
          <a:lstStyle/>
          <a:p>
            <a:pPr marL="548640" marR="0" lvl="0" indent="-411480" algn="l" defTabSz="914400" rtl="0" eaLnBrk="1" fontAlgn="auto" latinLnBrk="0" hangingPunct="1">
              <a:lnSpc>
                <a:spcPct val="100000"/>
              </a:lnSpc>
              <a:spcBef>
                <a:spcPct val="20000"/>
              </a:spcBef>
              <a:spcAft>
                <a:spcPts val="0"/>
              </a:spcAft>
              <a:buClr>
                <a:schemeClr val="tx1">
                  <a:shade val="95000"/>
                </a:schemeClr>
              </a:buClr>
              <a:buSzPct val="65000"/>
              <a:tabLst/>
              <a:defRPr/>
            </a:pPr>
            <a:r>
              <a:rPr kumimoji="0" lang="el-GR" sz="2800" b="0" i="0" u="none" strike="noStrike" kern="1200" cap="none" spc="0" normalizeH="0" baseline="0" noProof="0" dirty="0" smtClean="0">
                <a:ln>
                  <a:noFill/>
                </a:ln>
                <a:solidFill>
                  <a:schemeClr val="tx1"/>
                </a:solidFill>
                <a:effectLst/>
                <a:uLnTx/>
                <a:uFillTx/>
                <a:latin typeface="+mn-lt"/>
                <a:ea typeface="+mn-ea"/>
                <a:cs typeface="+mn-cs"/>
              </a:rPr>
              <a:t>         ΔΙΑΦΟΡΟΔΙΑΓΝΩΣΗ-ΑΠΟΚΛΕΙΣΜΟΣ </a:t>
            </a:r>
            <a:endParaRPr kumimoji="0" lang="el-GR" sz="2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spd="med">
    <p:fade thruBlk="1"/>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img.medscape.com/article/761/827/761827-fig28.jpg"/>
          <p:cNvPicPr>
            <a:picLocks noChangeAspect="1" noChangeArrowheads="1"/>
          </p:cNvPicPr>
          <p:nvPr/>
        </p:nvPicPr>
        <p:blipFill>
          <a:blip r:embed="rId3" cstate="print"/>
          <a:srcRect/>
          <a:stretch>
            <a:fillRect/>
          </a:stretch>
        </p:blipFill>
        <p:spPr bwMode="auto">
          <a:xfrm>
            <a:off x="0" y="-171400"/>
            <a:ext cx="4644008" cy="3716513"/>
          </a:xfrm>
          <a:prstGeom prst="rect">
            <a:avLst/>
          </a:prstGeom>
          <a:noFill/>
        </p:spPr>
      </p:pic>
      <p:pic>
        <p:nvPicPr>
          <p:cNvPr id="120836" name="Picture 4" descr="http://img.medscape.com/fullsize/migrated/editorial/casecme/2007/6557/images/gilliam.fig2a.gif"/>
          <p:cNvPicPr>
            <a:picLocks noChangeAspect="1" noChangeArrowheads="1"/>
          </p:cNvPicPr>
          <p:nvPr/>
        </p:nvPicPr>
        <p:blipFill>
          <a:blip r:embed="rId4" cstate="print"/>
          <a:srcRect/>
          <a:stretch>
            <a:fillRect/>
          </a:stretch>
        </p:blipFill>
        <p:spPr bwMode="auto">
          <a:xfrm rot="5400000">
            <a:off x="3998339" y="645668"/>
            <a:ext cx="5978415" cy="4687078"/>
          </a:xfrm>
          <a:prstGeom prst="rect">
            <a:avLst/>
          </a:prstGeom>
          <a:noFill/>
        </p:spPr>
      </p:pic>
      <p:pic>
        <p:nvPicPr>
          <p:cNvPr id="5" name="Picture 8" descr="http://pathologyoutlines.com/wick/breast/morpheaskinmicro.jpg"/>
          <p:cNvPicPr>
            <a:picLocks noChangeAspect="1" noChangeArrowheads="1"/>
          </p:cNvPicPr>
          <p:nvPr/>
        </p:nvPicPr>
        <p:blipFill>
          <a:blip r:embed="rId5" cstate="print"/>
          <a:srcRect/>
          <a:stretch>
            <a:fillRect/>
          </a:stretch>
        </p:blipFill>
        <p:spPr bwMode="auto">
          <a:xfrm flipH="1">
            <a:off x="0" y="2960499"/>
            <a:ext cx="4644008" cy="4140909"/>
          </a:xfrm>
          <a:prstGeom prst="rect">
            <a:avLst/>
          </a:prstGeom>
          <a:noFill/>
        </p:spPr>
      </p:pic>
      <p:sp>
        <p:nvSpPr>
          <p:cNvPr id="6" name="1 - Τίτλος"/>
          <p:cNvSpPr txBox="1">
            <a:spLocks/>
          </p:cNvSpPr>
          <p:nvPr/>
        </p:nvSpPr>
        <p:spPr>
          <a:xfrm>
            <a:off x="5076056" y="6093296"/>
            <a:ext cx="3744416" cy="64807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0" normalizeH="0" baseline="0" noProof="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ΜΟΡΦΕΑΣ </a:t>
            </a:r>
            <a:endParaRPr kumimoji="0" lang="el-G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ΠΑΡΟΥΣΙΑΣΕΙΣ ΑΝΤΡΕΑ-ΕΞΕΤΑΣEΙΣ\ΠΡΟΠΤΥΧΙΑΚΑ\EΞΕΤΑΣΕΙΣ ΠΡΟΠΤΥΧΙΑΚΩΝ\ΕΙΚΟΝΕΣ ΕΞΕΤ. ΠΑΘ. ΑΝΑΤ Ι 28.1.13\EIKONΕΣ ΘΕΜΑΤΩΝ ΠΡΟΣ ΑΝΑΠΤΥΞΗ ΕΞ.ΠΡΟΠΤΥΧΙΑΚΩΝ 28.1.2013\ΕΙΚ 3 Γ μελισσοκυρηθρα.jpg"/>
          <p:cNvPicPr>
            <a:picLocks noChangeAspect="1" noChangeArrowheads="1"/>
          </p:cNvPicPr>
          <p:nvPr/>
        </p:nvPicPr>
        <p:blipFill>
          <a:blip r:embed="rId2" cstate="print"/>
          <a:srcRect/>
          <a:stretch>
            <a:fillRect/>
          </a:stretch>
        </p:blipFill>
        <p:spPr bwMode="auto">
          <a:xfrm>
            <a:off x="0" y="0"/>
            <a:ext cx="5740896" cy="3190010"/>
          </a:xfrm>
          <a:prstGeom prst="rect">
            <a:avLst/>
          </a:prstGeom>
          <a:noFill/>
        </p:spPr>
      </p:pic>
      <p:pic>
        <p:nvPicPr>
          <p:cNvPr id="7171" name="Picture 3" descr="M:\ΠΑΡΟΥΣΙΑΣΕΙΣ ΑΝΤΡΕΑ-ΕΞΕΤΑΣEΙΣ\ΠΡΟΠΤΥΧΙΑΚΑ\EΞΕΤΑΣΕΙΣ ΠΡΟΠΤΥΧΙΑΚΩΝ\ΕΙΚΟΝΕΣ ΕΞΕΤ. ΠΑΘ. ΑΝΑΤ Ι 28.1.13\EIKONΕΣ ΘΕΜΑΤΩΝ ΠΡΟΣ ΑΝΑΠΤΥΞΗ ΕΞ.ΠΡΟΠΤΥΧΙΑΚΩΝ 28.1.2013\ΕΙΚ 3Α ΒΡΟΓΧΕΚΤΑΣΙΑ.jpg"/>
          <p:cNvPicPr>
            <a:picLocks noChangeAspect="1" noChangeArrowheads="1"/>
          </p:cNvPicPr>
          <p:nvPr/>
        </p:nvPicPr>
        <p:blipFill>
          <a:blip r:embed="rId3" cstate="print"/>
          <a:srcRect/>
          <a:stretch>
            <a:fillRect/>
          </a:stretch>
        </p:blipFill>
        <p:spPr bwMode="auto">
          <a:xfrm>
            <a:off x="0" y="3401137"/>
            <a:ext cx="5839296" cy="3456863"/>
          </a:xfrm>
          <a:prstGeom prst="rect">
            <a:avLst/>
          </a:prstGeom>
          <a:noFill/>
        </p:spPr>
      </p:pic>
      <p:pic>
        <p:nvPicPr>
          <p:cNvPr id="7172" name="Picture 4" descr="M:\ΠΑΡΟΥΣΙΑΣΕΙΣ ΑΝΤΡΕΑ-ΕΞΕΤΑΣEΙΣ\ΠΡΟΠΤΥΧΙΑΚΑ\EΞΕΤΑΣΕΙΣ ΠΡΟΠΤΥΧΙΑΚΩΝ\ΕΙΚΟΝΕΣ ΕΞΕΤ. ΠΑΘ. ΑΝΑΤ Ι 28.1.13\EIKONΕΣ ΘΕΜΑΤΩΝ ΠΡΟΣ ΑΝΑΠΤΥΞΗ ΕΞ.ΠΡΟΠΤΥΧΙΑΚΩΝ 28.1.2013\ΕΙΚ 3Β ΕΜΦΥΣΗΜΑ ΚΕΝΤΡΟΛΟΒΙΑΚΟ.jpg"/>
          <p:cNvPicPr>
            <a:picLocks noChangeAspect="1" noChangeArrowheads="1"/>
          </p:cNvPicPr>
          <p:nvPr/>
        </p:nvPicPr>
        <p:blipFill>
          <a:blip r:embed="rId4" cstate="print"/>
          <a:srcRect/>
          <a:stretch>
            <a:fillRect/>
          </a:stretch>
        </p:blipFill>
        <p:spPr bwMode="auto">
          <a:xfrm rot="5400000">
            <a:off x="4975385" y="2428737"/>
            <a:ext cx="4968552" cy="3368678"/>
          </a:xfrm>
          <a:prstGeom prst="rect">
            <a:avLst/>
          </a:prstGeom>
          <a:noFill/>
        </p:spPr>
      </p:pic>
      <p:sp>
        <p:nvSpPr>
          <p:cNvPr id="5" name="1 - Τίτλος"/>
          <p:cNvSpPr txBox="1">
            <a:spLocks/>
          </p:cNvSpPr>
          <p:nvPr/>
        </p:nvSpPr>
        <p:spPr>
          <a:xfrm>
            <a:off x="5868144" y="188640"/>
            <a:ext cx="3275856" cy="1246460"/>
          </a:xfrm>
          <a:prstGeom prst="rect">
            <a:avLst/>
          </a:prstGeom>
        </p:spPr>
        <p:txBody>
          <a:bodyP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0" normalizeH="0" baseline="0" noProof="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ΜΑΚΡΟΣΚΟΠΙΚΗ ΔΙΑΦΟΡΟΔΙΑΓΝΩΣΗ ΠΝΕΥΜΟΝΑ  ΔΙΚΗΝ ΜΕΛΙΣΣΟΚΥΡΗΘΡΑΣ </a:t>
            </a:r>
            <a:endParaRPr kumimoji="0" lang="el-G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6" name="1 - Τίτλος"/>
          <p:cNvSpPr txBox="1">
            <a:spLocks/>
          </p:cNvSpPr>
          <p:nvPr/>
        </p:nvSpPr>
        <p:spPr>
          <a:xfrm>
            <a:off x="395536" y="332656"/>
            <a:ext cx="2997969" cy="1102444"/>
          </a:xfrm>
          <a:prstGeom prst="rect">
            <a:avLst/>
          </a:prstGeom>
        </p:spPr>
        <p:txBody>
          <a:bodyPr>
            <a:normAutofit fontScale="3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0" normalizeH="0" baseline="0" noProof="0" dirty="0" smtClean="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rPr>
              <a:t>ΤΕΛΙΚΟ ΣΤΑΔΙΟ ΠΕΡΙΟΡΙΣΤΙΚΗΣ ΠΝΕΥΜΟΝΟΠΑΘΕΙΑΣ-</a:t>
            </a:r>
            <a:br>
              <a:rPr kumimoji="0" lang="el-GR" sz="4100" b="1" i="0" u="none" strike="noStrike" kern="1200" cap="none" spc="0" normalizeH="0" baseline="0" noProof="0" dirty="0" smtClean="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rPr>
            </a:br>
            <a:r>
              <a:rPr kumimoji="0" lang="el-GR" sz="4100" b="1" i="0" u="none" strike="noStrike" kern="1200" cap="none" spc="0" normalizeH="0" baseline="0" noProof="0" dirty="0" smtClean="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rPr>
              <a:t>ΠΝΕΥΜΟΝΑΣ ΔΙΚΗΝ ΜΕΛΙΣΣΟΚΗΡΥΘΡΑΣ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4100" b="1" dirty="0" smtClean="0">
                <a:ln w="6350">
                  <a:noFill/>
                </a:ln>
                <a:solidFill>
                  <a:schemeClr val="accent6">
                    <a:lumMod val="20000"/>
                    <a:lumOff val="80000"/>
                  </a:schemeClr>
                </a:solidFill>
                <a:effectLst>
                  <a:outerShdw blurRad="114300" dist="101600" dir="2700000" algn="tl" rotWithShape="0">
                    <a:srgbClr val="000000">
                      <a:alpha val="40000"/>
                    </a:srgbClr>
                  </a:outerShdw>
                </a:effectLst>
                <a:latin typeface="+mj-lt"/>
                <a:ea typeface="+mj-ea"/>
                <a:cs typeface="+mj-cs"/>
              </a:rPr>
              <a:t>ΣΥΣΤΑΣΗ </a:t>
            </a:r>
            <a:r>
              <a:rPr lang="el-GR" sz="4100" b="1" spc="300" dirty="0" smtClean="0">
                <a:ln w="6350">
                  <a:noFill/>
                </a:ln>
                <a:solidFill>
                  <a:schemeClr val="accent6">
                    <a:lumMod val="20000"/>
                    <a:lumOff val="80000"/>
                  </a:schemeClr>
                </a:solidFill>
                <a:effectLst>
                  <a:outerShdw blurRad="114300" dist="101600" dir="2700000" algn="tl" rotWithShape="0">
                    <a:srgbClr val="000000">
                      <a:alpha val="40000"/>
                    </a:srgbClr>
                  </a:outerShdw>
                </a:effectLst>
                <a:latin typeface="+mj-lt"/>
                <a:ea typeface="+mj-ea"/>
                <a:cs typeface="+mj-cs"/>
              </a:rPr>
              <a:t>ΑΥΞΗΜΕΝΗ</a:t>
            </a:r>
            <a:r>
              <a:rPr lang="el-GR" sz="4100" b="1" dirty="0" smtClean="0">
                <a:ln w="6350">
                  <a:noFill/>
                </a:ln>
                <a:solidFill>
                  <a:schemeClr val="accent6">
                    <a:lumMod val="20000"/>
                    <a:lumOff val="80000"/>
                  </a:schemeClr>
                </a:solidFill>
                <a:effectLst>
                  <a:outerShdw blurRad="114300" dist="101600" dir="2700000" algn="tl" rotWithShape="0">
                    <a:srgbClr val="000000">
                      <a:alpha val="40000"/>
                    </a:srgbClr>
                  </a:outerShdw>
                </a:effectLst>
                <a:latin typeface="+mj-lt"/>
                <a:ea typeface="+mj-ea"/>
                <a:cs typeface="+mj-cs"/>
              </a:rPr>
              <a:t> ΛΟΓΩ ΤΗΣ </a:t>
            </a:r>
            <a:r>
              <a:rPr lang="el-GR" sz="4100" b="1" spc="600" dirty="0" smtClean="0">
                <a:ln w="6350">
                  <a:noFill/>
                </a:ln>
                <a:solidFill>
                  <a:schemeClr val="accent6">
                    <a:lumMod val="20000"/>
                    <a:lumOff val="80000"/>
                  </a:schemeClr>
                </a:solidFill>
                <a:effectLst>
                  <a:outerShdw blurRad="114300" dist="101600" dir="2700000" algn="tl" rotWithShape="0">
                    <a:srgbClr val="000000">
                      <a:alpha val="40000"/>
                    </a:srgbClr>
                  </a:outerShdw>
                </a:effectLst>
                <a:latin typeface="+mj-lt"/>
                <a:ea typeface="+mj-ea"/>
                <a:cs typeface="+mj-cs"/>
              </a:rPr>
              <a:t>ΙΝΩΣΗΣ </a:t>
            </a:r>
            <a:r>
              <a:rPr kumimoji="0" lang="el-GR" sz="4100" b="1" i="0" u="none" strike="noStrike" kern="1200" cap="none" spc="600" normalizeH="0" baseline="0" noProof="0" dirty="0" smtClean="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rPr>
              <a:t> </a:t>
            </a:r>
            <a:endParaRPr kumimoji="0" lang="el-GR" sz="4100" b="1" i="0" u="none" strike="noStrike" kern="1200" cap="none" spc="600" normalizeH="0" baseline="0" noProof="0" dirty="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endParaRPr>
          </a:p>
        </p:txBody>
      </p:sp>
      <p:sp>
        <p:nvSpPr>
          <p:cNvPr id="7" name="1 - Τίτλος"/>
          <p:cNvSpPr txBox="1">
            <a:spLocks/>
          </p:cNvSpPr>
          <p:nvPr/>
        </p:nvSpPr>
        <p:spPr>
          <a:xfrm>
            <a:off x="547936" y="3933056"/>
            <a:ext cx="3231976" cy="1656184"/>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600" normalizeH="0" baseline="0" noProof="0" dirty="0" smtClean="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rPr>
              <a:t>ΒΡΟΓΧΕΚΤΑΣΙΑ</a:t>
            </a:r>
            <a:r>
              <a:rPr kumimoji="0" lang="el-GR" sz="2000" b="1" i="0" u="none" strike="noStrike" kern="1200" cap="none" spc="600" normalizeH="0" noProof="0" dirty="0" smtClean="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rPr>
              <a:t> </a:t>
            </a:r>
            <a:endParaRPr kumimoji="0" lang="el-GR" sz="2000" b="1" i="0" u="none" strike="noStrike" kern="1200" cap="none" spc="600" normalizeH="0" baseline="0" noProof="0" dirty="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endParaRPr>
          </a:p>
        </p:txBody>
      </p:sp>
      <p:sp>
        <p:nvSpPr>
          <p:cNvPr id="8" name="1 - Τίτλος"/>
          <p:cNvSpPr txBox="1">
            <a:spLocks/>
          </p:cNvSpPr>
          <p:nvPr/>
        </p:nvSpPr>
        <p:spPr>
          <a:xfrm>
            <a:off x="5940152" y="4085456"/>
            <a:ext cx="2952328" cy="1656184"/>
          </a:xfrm>
          <a:prstGeom prst="rect">
            <a:avLst/>
          </a:prstGeom>
        </p:spPr>
        <p:txBody>
          <a:bodyP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b="1" spc="600" dirty="0" smtClean="0">
                <a:ln w="6350">
                  <a:noFill/>
                </a:ln>
                <a:solidFill>
                  <a:schemeClr val="accent6">
                    <a:lumMod val="20000"/>
                    <a:lumOff val="80000"/>
                  </a:schemeClr>
                </a:solidFill>
                <a:effectLst>
                  <a:outerShdw blurRad="114300" dist="101600" dir="2700000" algn="tl" rotWithShape="0">
                    <a:srgbClr val="000000">
                      <a:alpha val="40000"/>
                    </a:srgbClr>
                  </a:outerShdw>
                </a:effectLst>
                <a:latin typeface="+mj-lt"/>
                <a:ea typeface="+mj-ea"/>
                <a:cs typeface="+mj-cs"/>
              </a:rPr>
              <a:t>ΕΜΦΥΣΗΜΑ </a:t>
            </a:r>
            <a:r>
              <a:rPr kumimoji="0" lang="el-GR" sz="2000" b="1" i="0" u="none" strike="noStrike" kern="1200" cap="none" spc="600" normalizeH="0" noProof="0" dirty="0" smtClean="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rPr>
              <a:t> </a:t>
            </a:r>
            <a:endParaRPr kumimoji="0" lang="el-GR" sz="2000" b="1" i="0" u="none" strike="noStrike" kern="1200" cap="none" spc="600" normalizeH="0" baseline="0" noProof="0" dirty="0">
              <a:ln w="6350">
                <a:noFill/>
              </a:ln>
              <a:solidFill>
                <a:schemeClr val="accent6">
                  <a:lumMod val="20000"/>
                  <a:lumOff val="80000"/>
                </a:schemeClr>
              </a:soli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2000" dirty="0" smtClean="0"/>
              <a:t>Πνευμονία από υπερευαισθησία.</a:t>
            </a:r>
            <a:br>
              <a:rPr lang="el-GR" sz="2000" dirty="0" smtClean="0"/>
            </a:br>
            <a:r>
              <a:rPr lang="el-GR" sz="2000" dirty="0" smtClean="0"/>
              <a:t>Διεύρυνση του </a:t>
            </a:r>
            <a:r>
              <a:rPr lang="el-GR" sz="2000" dirty="0" err="1" smtClean="0"/>
              <a:t>περιβρογχιολικού</a:t>
            </a:r>
            <a:r>
              <a:rPr lang="el-GR" sz="2000" dirty="0" smtClean="0"/>
              <a:t> διαμέσου υποστρώματος . Δεξιά, υπό μικρή μεγέθυνση, σύνηθες πρότυπο του τύπου της διάμεσης πνευμονίας </a:t>
            </a:r>
            <a:r>
              <a:rPr lang="en-US" sz="2000" dirty="0" smtClean="0"/>
              <a:t>:</a:t>
            </a:r>
            <a:r>
              <a:rPr lang="el-GR" sz="2000" dirty="0" smtClean="0"/>
              <a:t>διάσπαρτη </a:t>
            </a:r>
            <a:r>
              <a:rPr lang="el-GR" sz="2000" dirty="0" err="1" smtClean="0"/>
              <a:t>ίνωση</a:t>
            </a:r>
            <a:r>
              <a:rPr lang="el-GR" sz="2000" dirty="0" smtClean="0"/>
              <a:t>, </a:t>
            </a:r>
            <a:r>
              <a:rPr lang="el-GR" sz="2000" dirty="0" err="1" smtClean="0"/>
              <a:t>υποϋπεζωκοτική</a:t>
            </a:r>
            <a:r>
              <a:rPr lang="el-GR" sz="2000" dirty="0" smtClean="0"/>
              <a:t> μεταβολή δίκην </a:t>
            </a:r>
            <a:r>
              <a:rPr lang="el-GR" sz="2000" dirty="0" err="1" smtClean="0"/>
              <a:t>μελισσοκηρύθρας</a:t>
            </a:r>
            <a:r>
              <a:rPr lang="el-GR" sz="2000" dirty="0" smtClean="0"/>
              <a:t> .</a:t>
            </a:r>
            <a:endParaRPr lang="el-GR" sz="2000" dirty="0"/>
          </a:p>
        </p:txBody>
      </p:sp>
      <p:pic>
        <p:nvPicPr>
          <p:cNvPr id="277506" name="Picture 2" descr="http://www.nature.com/modpathol/journal/v25/n1s/images/modpathol2011152f10.jpg"/>
          <p:cNvPicPr>
            <a:picLocks noChangeAspect="1" noChangeArrowheads="1"/>
          </p:cNvPicPr>
          <p:nvPr/>
        </p:nvPicPr>
        <p:blipFill>
          <a:blip r:embed="rId2" cstate="print"/>
          <a:srcRect/>
          <a:stretch>
            <a:fillRect/>
          </a:stretch>
        </p:blipFill>
        <p:spPr bwMode="auto">
          <a:xfrm rot="5400000">
            <a:off x="4133535" y="2126440"/>
            <a:ext cx="5184576" cy="3901267"/>
          </a:xfrm>
          <a:prstGeom prst="rect">
            <a:avLst/>
          </a:prstGeom>
          <a:noFill/>
        </p:spPr>
      </p:pic>
      <p:pic>
        <p:nvPicPr>
          <p:cNvPr id="277508"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cstate="print"/>
          <a:srcRect/>
          <a:stretch>
            <a:fillRect/>
          </a:stretch>
        </p:blipFill>
        <p:spPr bwMode="auto">
          <a:xfrm>
            <a:off x="395536" y="1484784"/>
            <a:ext cx="3929633" cy="5229808"/>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56592" y="-171400"/>
            <a:ext cx="10657184" cy="1589038"/>
          </a:xfrm>
        </p:spPr>
        <p:txBody>
          <a:bodyPr>
            <a:normAutofit/>
          </a:bodyPr>
          <a:lstStyle/>
          <a:p>
            <a:r>
              <a:rPr lang="el-GR" sz="3200" dirty="0" smtClean="0"/>
              <a:t>Κύριοι υποδοχείς στην κυτταρική επιφάνεια </a:t>
            </a:r>
            <a:br>
              <a:rPr lang="el-GR" sz="3200" dirty="0" smtClean="0"/>
            </a:br>
            <a:r>
              <a:rPr lang="el-GR" sz="3200" dirty="0" smtClean="0"/>
              <a:t>και αντίστοιχες οδοί μεταγωγής σημάτων </a:t>
            </a:r>
            <a:endParaRPr lang="el-GR" sz="3200" dirty="0"/>
          </a:p>
        </p:txBody>
      </p:sp>
      <p:pic>
        <p:nvPicPr>
          <p:cNvPr id="9218" name="Picture 2"/>
          <p:cNvPicPr>
            <a:picLocks noGrp="1" noChangeAspect="1" noChangeArrowheads="1"/>
          </p:cNvPicPr>
          <p:nvPr>
            <p:ph idx="1"/>
          </p:nvPr>
        </p:nvPicPr>
        <p:blipFill>
          <a:blip r:embed="rId2" cstate="print"/>
          <a:srcRect/>
          <a:stretch>
            <a:fillRect/>
          </a:stretch>
        </p:blipFill>
        <p:spPr bwMode="auto">
          <a:xfrm>
            <a:off x="683568" y="1124744"/>
            <a:ext cx="7704856" cy="5518603"/>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Autofit/>
          </a:bodyPr>
          <a:lstStyle/>
          <a:p>
            <a:r>
              <a:rPr lang="el-GR" sz="2800" dirty="0" smtClean="0"/>
              <a:t>Παγίδευση </a:t>
            </a:r>
            <a:r>
              <a:rPr lang="en-US" sz="2800" dirty="0" err="1" smtClean="0"/>
              <a:t>IgM</a:t>
            </a:r>
            <a:r>
              <a:rPr lang="en-US" sz="2800" dirty="0" smtClean="0"/>
              <a:t> </a:t>
            </a:r>
            <a:r>
              <a:rPr lang="el-GR" sz="2800" dirty="0" smtClean="0"/>
              <a:t>και </a:t>
            </a:r>
            <a:r>
              <a:rPr lang="en-US" sz="2800" dirty="0" smtClean="0"/>
              <a:t>C3 </a:t>
            </a:r>
            <a:r>
              <a:rPr lang="el-GR" sz="2800" dirty="0" smtClean="0"/>
              <a:t/>
            </a:r>
            <a:br>
              <a:rPr lang="el-GR" sz="2800" dirty="0" smtClean="0"/>
            </a:br>
            <a:r>
              <a:rPr lang="el-GR" sz="2800" dirty="0" smtClean="0"/>
              <a:t>σε σκληρυσμένη περιοχή του σπειράματος </a:t>
            </a:r>
            <a:endParaRPr lang="el-GR" sz="2800" dirty="0"/>
          </a:p>
        </p:txBody>
      </p:sp>
      <p:pic>
        <p:nvPicPr>
          <p:cNvPr id="1026" name="Picture 2" descr="http://33.media.tumblr.com/bfca26542f8b07ba6074ecb7f5413a3c/tumblr_inline_mhgs80ocxI1qz4rgp.jpg"/>
          <p:cNvPicPr>
            <a:picLocks noChangeAspect="1" noChangeArrowheads="1"/>
          </p:cNvPicPr>
          <p:nvPr/>
        </p:nvPicPr>
        <p:blipFill>
          <a:blip r:embed="rId2" cstate="print"/>
          <a:srcRect/>
          <a:stretch>
            <a:fillRect/>
          </a:stretch>
        </p:blipFill>
        <p:spPr bwMode="auto">
          <a:xfrm rot="5400000">
            <a:off x="-522951" y="1827206"/>
            <a:ext cx="5725405" cy="3744416"/>
          </a:xfrm>
          <a:prstGeom prst="rect">
            <a:avLst/>
          </a:prstGeom>
          <a:noFill/>
        </p:spPr>
      </p:pic>
      <p:pic>
        <p:nvPicPr>
          <p:cNvPr id="1028" name="Picture 4" descr="http://31.media.tumblr.com/c213f15ce2948d63d4ae08af111ce138/tumblr_inline_mhgs8sIXsO1qz4rgp.gif"/>
          <p:cNvPicPr>
            <a:picLocks noChangeAspect="1" noChangeArrowheads="1"/>
          </p:cNvPicPr>
          <p:nvPr/>
        </p:nvPicPr>
        <p:blipFill>
          <a:blip r:embed="rId3" cstate="print"/>
          <a:srcRect/>
          <a:stretch>
            <a:fillRect/>
          </a:stretch>
        </p:blipFill>
        <p:spPr bwMode="auto">
          <a:xfrm>
            <a:off x="4788024" y="3771899"/>
            <a:ext cx="4114800" cy="3086101"/>
          </a:xfrm>
          <a:prstGeom prst="rect">
            <a:avLst/>
          </a:prstGeom>
          <a:noFill/>
        </p:spPr>
      </p:pic>
      <p:pic>
        <p:nvPicPr>
          <p:cNvPr id="1030" name="Picture 6" descr="http://kidneypathology.comeze.com/da1c5ff2.png"/>
          <p:cNvPicPr>
            <a:picLocks noChangeAspect="1" noChangeArrowheads="1"/>
          </p:cNvPicPr>
          <p:nvPr/>
        </p:nvPicPr>
        <p:blipFill>
          <a:blip r:embed="rId4" cstate="print"/>
          <a:srcRect/>
          <a:stretch>
            <a:fillRect/>
          </a:stretch>
        </p:blipFill>
        <p:spPr bwMode="auto">
          <a:xfrm>
            <a:off x="4788023" y="836712"/>
            <a:ext cx="4114743" cy="3096344"/>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92696"/>
          </a:xfrm>
        </p:spPr>
        <p:txBody>
          <a:bodyPr>
            <a:normAutofit/>
          </a:bodyPr>
          <a:lstStyle/>
          <a:p>
            <a:pPr algn="ctr">
              <a:buFont typeface="Arial" pitchFamily="34" charset="0"/>
              <a:buChar char="•"/>
            </a:pPr>
            <a:r>
              <a:rPr lang="el-GR" sz="2800" b="1" dirty="0" smtClean="0"/>
              <a:t>ΕΣΤΙΑΚΗ ΤΜΗΜΑΤΙΚΗ ΣΠΕΙΡΑΜΑΤΟΣΚΛΗΡΥΝΣΗ </a:t>
            </a:r>
            <a:endParaRPr lang="el-GR" sz="2800" b="1" dirty="0"/>
          </a:p>
        </p:txBody>
      </p:sp>
      <p:sp>
        <p:nvSpPr>
          <p:cNvPr id="3" name="2 - Θέση κειμένου"/>
          <p:cNvSpPr>
            <a:spLocks noGrp="1"/>
          </p:cNvSpPr>
          <p:nvPr>
            <p:ph type="body" idx="2"/>
          </p:nvPr>
        </p:nvSpPr>
        <p:spPr>
          <a:xfrm>
            <a:off x="0" y="1844824"/>
            <a:ext cx="3635896" cy="4281339"/>
          </a:xfrm>
        </p:spPr>
        <p:txBody>
          <a:bodyPr>
            <a:normAutofit/>
          </a:bodyPr>
          <a:lstStyle/>
          <a:p>
            <a:r>
              <a:rPr lang="el-GR" sz="3200" dirty="0" smtClean="0">
                <a:solidFill>
                  <a:schemeClr val="accent6">
                    <a:lumMod val="40000"/>
                    <a:lumOff val="60000"/>
                  </a:schemeClr>
                </a:solidFill>
                <a:effectLst>
                  <a:outerShdw blurRad="38100" dist="38100" dir="2700000" algn="tl">
                    <a:srgbClr val="000000">
                      <a:alpha val="43137"/>
                    </a:srgbClr>
                  </a:outerShdw>
                </a:effectLst>
              </a:rPr>
              <a:t>Απουσία </a:t>
            </a:r>
            <a:r>
              <a:rPr lang="el-GR" sz="3200" dirty="0" err="1" smtClean="0">
                <a:solidFill>
                  <a:schemeClr val="accent6">
                    <a:lumMod val="40000"/>
                    <a:lumOff val="60000"/>
                  </a:schemeClr>
                </a:solidFill>
                <a:effectLst>
                  <a:outerShdw blurRad="38100" dist="38100" dir="2700000" algn="tl">
                    <a:srgbClr val="000000">
                      <a:alpha val="43137"/>
                    </a:srgbClr>
                  </a:outerShdw>
                </a:effectLst>
              </a:rPr>
              <a:t>ανοσοεναποθέσεων</a:t>
            </a:r>
            <a:r>
              <a:rPr lang="el-GR" sz="3200" dirty="0" smtClean="0">
                <a:solidFill>
                  <a:schemeClr val="accent6">
                    <a:lumMod val="40000"/>
                    <a:lumOff val="60000"/>
                  </a:schemeClr>
                </a:solidFill>
                <a:effectLst>
                  <a:outerShdw blurRad="38100" dist="38100" dir="2700000" algn="tl">
                    <a:srgbClr val="000000">
                      <a:alpha val="43137"/>
                    </a:srgbClr>
                  </a:outerShdw>
                </a:effectLst>
              </a:rPr>
              <a:t>. </a:t>
            </a:r>
          </a:p>
          <a:p>
            <a:endParaRPr lang="el-GR" sz="3200" dirty="0" smtClean="0">
              <a:solidFill>
                <a:schemeClr val="accent6">
                  <a:lumMod val="40000"/>
                  <a:lumOff val="60000"/>
                </a:schemeClr>
              </a:solidFill>
              <a:effectLst>
                <a:outerShdw blurRad="38100" dist="38100" dir="2700000" algn="tl">
                  <a:srgbClr val="000000">
                    <a:alpha val="43137"/>
                  </a:srgbClr>
                </a:outerShdw>
              </a:effectLst>
            </a:endParaRPr>
          </a:p>
          <a:p>
            <a:r>
              <a:rPr lang="el-GR" sz="3200" dirty="0" smtClean="0">
                <a:solidFill>
                  <a:schemeClr val="accent6">
                    <a:lumMod val="40000"/>
                    <a:lumOff val="60000"/>
                  </a:schemeClr>
                </a:solidFill>
                <a:effectLst>
                  <a:outerShdw blurRad="38100" dist="38100" dir="2700000" algn="tl">
                    <a:srgbClr val="000000">
                      <a:alpha val="43137"/>
                    </a:srgbClr>
                  </a:outerShdw>
                </a:effectLst>
              </a:rPr>
              <a:t>Εξάλειψη </a:t>
            </a:r>
            <a:r>
              <a:rPr lang="el-GR" sz="3200" dirty="0" err="1" smtClean="0">
                <a:solidFill>
                  <a:schemeClr val="accent6">
                    <a:lumMod val="40000"/>
                    <a:lumOff val="60000"/>
                  </a:schemeClr>
                </a:solidFill>
                <a:effectLst>
                  <a:outerShdw blurRad="38100" dist="38100" dir="2700000" algn="tl">
                    <a:srgbClr val="000000">
                      <a:alpha val="43137"/>
                    </a:srgbClr>
                  </a:outerShdw>
                </a:effectLst>
              </a:rPr>
              <a:t>ποδοειδών</a:t>
            </a:r>
            <a:r>
              <a:rPr lang="el-GR" sz="3200" dirty="0" smtClean="0">
                <a:solidFill>
                  <a:schemeClr val="accent6">
                    <a:lumMod val="40000"/>
                    <a:lumOff val="60000"/>
                  </a:schemeClr>
                </a:solidFill>
                <a:effectLst>
                  <a:outerShdw blurRad="38100" dist="38100" dir="2700000" algn="tl">
                    <a:srgbClr val="000000">
                      <a:alpha val="43137"/>
                    </a:srgbClr>
                  </a:outerShdw>
                </a:effectLst>
              </a:rPr>
              <a:t> </a:t>
            </a:r>
            <a:r>
              <a:rPr lang="el-GR" sz="3200" dirty="0" err="1" smtClean="0">
                <a:solidFill>
                  <a:schemeClr val="accent6">
                    <a:lumMod val="40000"/>
                    <a:lumOff val="60000"/>
                  </a:schemeClr>
                </a:solidFill>
                <a:effectLst>
                  <a:outerShdw blurRad="38100" dist="38100" dir="2700000" algn="tl">
                    <a:srgbClr val="000000">
                      <a:alpha val="43137"/>
                    </a:srgbClr>
                  </a:outerShdw>
                </a:effectLst>
              </a:rPr>
              <a:t>προσεκβολών</a:t>
            </a:r>
            <a:r>
              <a:rPr lang="el-GR" sz="3200" dirty="0" smtClean="0">
                <a:solidFill>
                  <a:schemeClr val="accent6">
                    <a:lumMod val="40000"/>
                    <a:lumOff val="60000"/>
                  </a:schemeClr>
                </a:solidFill>
                <a:effectLst>
                  <a:outerShdw blurRad="38100" dist="38100" dir="2700000" algn="tl">
                    <a:srgbClr val="000000">
                      <a:alpha val="43137"/>
                    </a:srgbClr>
                  </a:outerShdw>
                </a:effectLst>
              </a:rPr>
              <a:t>.</a:t>
            </a:r>
            <a:endParaRPr lang="el-GR" dirty="0">
              <a:solidFill>
                <a:schemeClr val="accent6">
                  <a:lumMod val="40000"/>
                  <a:lumOff val="60000"/>
                </a:schemeClr>
              </a:solidFill>
              <a:effectLst>
                <a:outerShdw blurRad="38100" dist="38100" dir="2700000" algn="tl">
                  <a:srgbClr val="000000">
                    <a:alpha val="43137"/>
                  </a:srgbClr>
                </a:outerShdw>
              </a:effectLst>
            </a:endParaRPr>
          </a:p>
        </p:txBody>
      </p:sp>
      <p:pic>
        <p:nvPicPr>
          <p:cNvPr id="177154" name="Picture 2" descr="http://38.media.tumblr.com/4e0d6379a5535930d00116209005f30d/tumblr_inline_mhgs8bXmsm1qz4rgp.jpg"/>
          <p:cNvPicPr>
            <a:picLocks noChangeAspect="1" noChangeArrowheads="1"/>
          </p:cNvPicPr>
          <p:nvPr/>
        </p:nvPicPr>
        <p:blipFill>
          <a:blip r:embed="rId2" cstate="print"/>
          <a:srcRect/>
          <a:stretch>
            <a:fillRect/>
          </a:stretch>
        </p:blipFill>
        <p:spPr bwMode="auto">
          <a:xfrm>
            <a:off x="3707904" y="620688"/>
            <a:ext cx="5268877" cy="6048672"/>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50"/>
            <a:ext cx="9144000" cy="1028700"/>
          </a:xfrm>
        </p:spPr>
        <p:txBody>
          <a:bodyPr/>
          <a:lstStyle/>
          <a:p>
            <a:pPr>
              <a:defRPr/>
            </a:pPr>
            <a:r>
              <a:rPr lang="el-GR" sz="1800" b="1" dirty="0" smtClean="0"/>
              <a:t>  </a:t>
            </a:r>
            <a:r>
              <a:rPr lang="el-GR" sz="1800" b="1" dirty="0" smtClean="0">
                <a:effectLst>
                  <a:outerShdw blurRad="38100" dist="38100" dir="2700000" algn="tl">
                    <a:srgbClr val="000000">
                      <a:alpha val="43137"/>
                    </a:srgbClr>
                  </a:outerShdw>
                </a:effectLst>
              </a:rPr>
              <a:t>Πρωτοπαθής</a:t>
            </a:r>
            <a:r>
              <a:rPr lang="el-GR" sz="1800" b="1" dirty="0" smtClean="0"/>
              <a:t> </a:t>
            </a:r>
            <a:r>
              <a:rPr lang="el-GR" sz="1800" b="1" dirty="0" smtClean="0">
                <a:effectLst>
                  <a:outerShdw blurRad="38100" dist="38100" dir="2700000" algn="tl">
                    <a:srgbClr val="000000">
                      <a:alpha val="43137"/>
                    </a:srgbClr>
                  </a:outerShdw>
                </a:effectLst>
              </a:rPr>
              <a:t>σκληρυντική </a:t>
            </a:r>
            <a:r>
              <a:rPr lang="el-GR" sz="1800" b="1" dirty="0" err="1" smtClean="0">
                <a:effectLst>
                  <a:outerShdw blurRad="38100" dist="38100" dir="2700000" algn="tl">
                    <a:srgbClr val="000000">
                      <a:alpha val="43137"/>
                    </a:srgbClr>
                  </a:outerShdw>
                </a:effectLst>
              </a:rPr>
              <a:t>χολαγγειίτιδα</a:t>
            </a:r>
            <a:r>
              <a:rPr lang="el-GR" sz="1800" b="1" dirty="0" smtClean="0">
                <a:effectLst>
                  <a:outerShdw blurRad="38100" dist="38100" dir="2700000" algn="tl">
                    <a:srgbClr val="000000">
                      <a:alpha val="43137"/>
                    </a:srgbClr>
                  </a:outerShdw>
                </a:effectLst>
              </a:rPr>
              <a:t> (ΠΣΧ). Συγκεντρική </a:t>
            </a:r>
            <a:r>
              <a:rPr lang="el-GR" sz="1800" b="1" dirty="0" err="1" smtClean="0">
                <a:effectLst>
                  <a:outerShdw blurRad="38100" dist="38100" dir="2700000" algn="tl">
                    <a:srgbClr val="000000">
                      <a:alpha val="43137"/>
                    </a:srgbClr>
                  </a:outerShdw>
                </a:effectLst>
              </a:rPr>
              <a:t>περιπορική</a:t>
            </a:r>
            <a:r>
              <a:rPr lang="el-GR" sz="1800" b="1" dirty="0" smtClean="0">
                <a:effectLst>
                  <a:outerShdw blurRad="38100" dist="38100" dir="2700000" algn="tl">
                    <a:srgbClr val="000000">
                      <a:alpha val="43137"/>
                    </a:srgbClr>
                  </a:outerShdw>
                </a:effectLst>
              </a:rPr>
              <a:t> </a:t>
            </a:r>
            <a:r>
              <a:rPr lang="el-GR" sz="1800" b="1" dirty="0" err="1" smtClean="0">
                <a:effectLst>
                  <a:outerShdw blurRad="38100" dist="38100" dir="2700000" algn="tl">
                    <a:srgbClr val="000000">
                      <a:alpha val="43137"/>
                    </a:srgbClr>
                  </a:outerShdw>
                </a:effectLst>
              </a:rPr>
              <a:t>ίνωση</a:t>
            </a:r>
            <a:r>
              <a:rPr lang="el-GR" sz="1800" b="1" dirty="0" smtClean="0">
                <a:effectLst>
                  <a:outerShdw blurRad="38100" dist="38100" dir="2700000" algn="tl">
                    <a:srgbClr val="000000">
                      <a:alpha val="43137"/>
                    </a:srgbClr>
                  </a:outerShdw>
                </a:effectLst>
              </a:rPr>
              <a:t>. </a:t>
            </a:r>
            <a:br>
              <a:rPr lang="el-GR" sz="1800" b="1" dirty="0" smtClean="0">
                <a:effectLst>
                  <a:outerShdw blurRad="38100" dist="38100" dir="2700000" algn="tl">
                    <a:srgbClr val="000000">
                      <a:alpha val="43137"/>
                    </a:srgbClr>
                  </a:outerShdw>
                </a:effectLst>
              </a:rPr>
            </a:br>
            <a:r>
              <a:rPr lang="el-GR" sz="1800" dirty="0" smtClean="0"/>
              <a:t>Στις ενδιάμεσες περιοχές , </a:t>
            </a:r>
            <a:r>
              <a:rPr lang="el-GR" sz="1800" dirty="0" err="1" smtClean="0"/>
              <a:t>εκτασίες</a:t>
            </a:r>
            <a:r>
              <a:rPr lang="el-GR" sz="1800" dirty="0" smtClean="0"/>
              <a:t> και φλεγμονές των πόρων.</a:t>
            </a:r>
            <a:r>
              <a:rPr lang="el-GR" sz="1800" b="1" dirty="0" smtClean="0">
                <a:effectLst>
                  <a:outerShdw blurRad="38100" dist="38100" dir="2700000" algn="tl">
                    <a:srgbClr val="000000">
                      <a:alpha val="43137"/>
                    </a:srgbClr>
                  </a:outerShdw>
                </a:effectLst>
              </a:rPr>
              <a:t> Τελικά κίρρωση.</a:t>
            </a:r>
            <a:endParaRPr lang="el-GR" sz="1800" b="1" dirty="0">
              <a:effectLst>
                <a:outerShdw blurRad="38100" dist="38100" dir="2700000" algn="tl">
                  <a:srgbClr val="000000">
                    <a:alpha val="43137"/>
                  </a:srgbClr>
                </a:outerShdw>
              </a:effectLst>
            </a:endParaRPr>
          </a:p>
        </p:txBody>
      </p:sp>
      <p:pic>
        <p:nvPicPr>
          <p:cNvPr id="49155" name="Picture 2" descr="http://www.robbinspathology.com/content/pathology/liv4/liv480.jpg"/>
          <p:cNvPicPr>
            <a:picLocks noChangeAspect="1" noChangeArrowheads="1"/>
          </p:cNvPicPr>
          <p:nvPr/>
        </p:nvPicPr>
        <p:blipFill>
          <a:blip r:embed="rId3" cstate="print"/>
          <a:srcRect/>
          <a:stretch>
            <a:fillRect/>
          </a:stretch>
        </p:blipFill>
        <p:spPr bwMode="auto">
          <a:xfrm>
            <a:off x="-2071688" y="733425"/>
            <a:ext cx="8143876" cy="6124575"/>
          </a:xfrm>
          <a:prstGeom prst="rect">
            <a:avLst/>
          </a:prstGeom>
          <a:noFill/>
          <a:ln w="9525">
            <a:noFill/>
            <a:miter lim="800000"/>
            <a:headEnd/>
            <a:tailEnd/>
          </a:ln>
        </p:spPr>
      </p:pic>
      <p:pic>
        <p:nvPicPr>
          <p:cNvPr id="49156" name="Picture 2" descr="http://www.robbinspathology.com/content/pathology/liv4/liv490.jpg"/>
          <p:cNvPicPr>
            <a:picLocks noChangeAspect="1" noChangeArrowheads="1"/>
          </p:cNvPicPr>
          <p:nvPr/>
        </p:nvPicPr>
        <p:blipFill>
          <a:blip r:embed="rId4" cstate="print"/>
          <a:srcRect/>
          <a:stretch>
            <a:fillRect/>
          </a:stretch>
        </p:blipFill>
        <p:spPr bwMode="auto">
          <a:xfrm>
            <a:off x="3821113" y="714375"/>
            <a:ext cx="5322887" cy="7215188"/>
          </a:xfrm>
          <a:prstGeom prst="rect">
            <a:avLst/>
          </a:prstGeom>
          <a:noFill/>
          <a:ln w="9525">
            <a:noFill/>
            <a:miter lim="800000"/>
            <a:headEnd/>
            <a:tailEnd/>
          </a:ln>
        </p:spPr>
      </p:pic>
      <p:sp>
        <p:nvSpPr>
          <p:cNvPr id="5" name="4 - Αριστερό βέλος"/>
          <p:cNvSpPr/>
          <p:nvPr/>
        </p:nvSpPr>
        <p:spPr>
          <a:xfrm rot="1661583">
            <a:off x="5435600" y="6237288"/>
            <a:ext cx="576263" cy="2873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6" name="5 - Αριστερό βέλος"/>
          <p:cNvSpPr/>
          <p:nvPr/>
        </p:nvSpPr>
        <p:spPr>
          <a:xfrm>
            <a:off x="5867400" y="3284538"/>
            <a:ext cx="576263" cy="2889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6 - Αριστερό βέλος"/>
          <p:cNvSpPr/>
          <p:nvPr/>
        </p:nvSpPr>
        <p:spPr>
          <a:xfrm rot="15804003">
            <a:off x="4787901" y="4797425"/>
            <a:ext cx="576262" cy="2873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1 - Τίτλος"/>
          <p:cNvSpPr txBox="1">
            <a:spLocks/>
          </p:cNvSpPr>
          <p:nvPr/>
        </p:nvSpPr>
        <p:spPr bwMode="auto">
          <a:xfrm>
            <a:off x="1187450" y="836613"/>
            <a:ext cx="2592388" cy="1368425"/>
          </a:xfrm>
          <a:prstGeom prst="rect">
            <a:avLst/>
          </a:prstGeom>
          <a:noFill/>
          <a:ln w="9525">
            <a:noFill/>
            <a:miter lim="800000"/>
            <a:headEnd/>
            <a:tailEnd/>
          </a:ln>
        </p:spPr>
        <p:txBody>
          <a:bodyPr anchor="ctr"/>
          <a:lstStyle/>
          <a:p>
            <a:pPr algn="ctr" eaLnBrk="0" hangingPunct="0">
              <a:defRPr/>
            </a:pPr>
            <a:r>
              <a:rPr lang="el-GR" b="1" dirty="0">
                <a:solidFill>
                  <a:schemeClr val="accent6">
                    <a:lumMod val="20000"/>
                    <a:lumOff val="80000"/>
                  </a:schemeClr>
                </a:solidFill>
                <a:latin typeface="+mj-lt"/>
                <a:ea typeface="+mj-ea"/>
                <a:cs typeface="+mj-cs"/>
              </a:rPr>
              <a:t>Πολυάριθμες σ</a:t>
            </a:r>
            <a:r>
              <a:rPr lang="el-GR" b="1" dirty="0" err="1">
                <a:solidFill>
                  <a:schemeClr val="accent6">
                    <a:lumMod val="20000"/>
                    <a:lumOff val="80000"/>
                  </a:schemeClr>
                </a:solidFill>
                <a:latin typeface="+mj-lt"/>
                <a:ea typeface="+mj-ea"/>
                <a:cs typeface="+mj-cs"/>
              </a:rPr>
              <a:t>τενώσεις</a:t>
            </a:r>
            <a:r>
              <a:rPr lang="el-GR" b="1" dirty="0">
                <a:solidFill>
                  <a:schemeClr val="accent6">
                    <a:lumMod val="20000"/>
                    <a:lumOff val="80000"/>
                  </a:schemeClr>
                </a:solidFill>
                <a:latin typeface="+mj-lt"/>
                <a:ea typeface="+mj-ea"/>
                <a:cs typeface="+mj-cs"/>
              </a:rPr>
              <a:t> σε μεγάλα, </a:t>
            </a:r>
            <a:r>
              <a:rPr lang="el-GR" b="1" dirty="0" err="1">
                <a:solidFill>
                  <a:schemeClr val="accent6">
                    <a:lumMod val="20000"/>
                    <a:lumOff val="80000"/>
                  </a:schemeClr>
                </a:solidFill>
                <a:latin typeface="+mj-lt"/>
                <a:ea typeface="+mj-ea"/>
                <a:cs typeface="+mj-cs"/>
              </a:rPr>
              <a:t>εξωηπατικά</a:t>
            </a:r>
            <a:r>
              <a:rPr lang="el-GR" b="1" dirty="0">
                <a:solidFill>
                  <a:schemeClr val="accent6">
                    <a:lumMod val="20000"/>
                    <a:lumOff val="80000"/>
                  </a:schemeClr>
                </a:solidFill>
                <a:latin typeface="+mj-lt"/>
                <a:ea typeface="+mj-ea"/>
                <a:cs typeface="+mj-cs"/>
              </a:rPr>
              <a:t>  χοληφόρα , με ενδιάμεσες διατάσεις</a:t>
            </a:r>
          </a:p>
        </p:txBody>
      </p:sp>
      <p:sp>
        <p:nvSpPr>
          <p:cNvPr id="9" name="8 - Αριστερό βέλος"/>
          <p:cNvSpPr/>
          <p:nvPr/>
        </p:nvSpPr>
        <p:spPr>
          <a:xfrm>
            <a:off x="1908175" y="2349500"/>
            <a:ext cx="431800" cy="2159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9162" name="9 - Ορθογώνιο"/>
          <p:cNvSpPr>
            <a:spLocks noChangeArrowheads="1"/>
          </p:cNvSpPr>
          <p:nvPr/>
        </p:nvSpPr>
        <p:spPr bwMode="auto">
          <a:xfrm>
            <a:off x="0" y="4005263"/>
            <a:ext cx="2124075" cy="1200150"/>
          </a:xfrm>
          <a:prstGeom prst="rect">
            <a:avLst/>
          </a:prstGeom>
          <a:noFill/>
          <a:ln w="9525">
            <a:noFill/>
            <a:miter lim="800000"/>
            <a:headEnd/>
            <a:tailEnd/>
          </a:ln>
        </p:spPr>
        <p:txBody>
          <a:bodyPr>
            <a:spAutoFit/>
          </a:bodyPr>
          <a:lstStyle/>
          <a:p>
            <a:r>
              <a:rPr lang="en-US">
                <a:solidFill>
                  <a:schemeClr val="bg1"/>
                </a:solidFill>
              </a:rPr>
              <a:t>ERCP</a:t>
            </a:r>
            <a:r>
              <a:rPr lang="en-US"/>
              <a:t>/</a:t>
            </a:r>
          </a:p>
          <a:p>
            <a:r>
              <a:rPr lang="el-GR"/>
              <a:t>Χολαγγειογραφία</a:t>
            </a:r>
          </a:p>
          <a:p>
            <a:r>
              <a:rPr lang="el-GR"/>
              <a:t>Χοληδόχος κύστη και πόροι</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rmAutofit/>
          </a:bodyPr>
          <a:lstStyle/>
          <a:p>
            <a:r>
              <a:rPr lang="el-GR" sz="2800" dirty="0" smtClean="0"/>
              <a:t>ΠΡΟΤΥΠΑ ΙΝΩΣΗΣ ΣΤΟ ΗΠΑΤΙΚΟ ΠΑΡΕΓΧΥΜΑ</a:t>
            </a:r>
            <a:endParaRPr lang="el-GR" sz="2800" dirty="0"/>
          </a:p>
        </p:txBody>
      </p:sp>
      <p:pic>
        <p:nvPicPr>
          <p:cNvPr id="461826" name="Picture 2" descr="http://library.med.utah.edu/WebPath/jpeg4/LIVER053.jpg"/>
          <p:cNvPicPr>
            <a:picLocks noChangeAspect="1" noChangeArrowheads="1"/>
          </p:cNvPicPr>
          <p:nvPr/>
        </p:nvPicPr>
        <p:blipFill>
          <a:blip r:embed="rId2" cstate="print"/>
          <a:srcRect/>
          <a:stretch>
            <a:fillRect/>
          </a:stretch>
        </p:blipFill>
        <p:spPr bwMode="auto">
          <a:xfrm rot="5400000">
            <a:off x="3602892" y="3678028"/>
            <a:ext cx="3528392" cy="2310256"/>
          </a:xfrm>
          <a:prstGeom prst="rect">
            <a:avLst/>
          </a:prstGeom>
          <a:noFill/>
        </p:spPr>
      </p:pic>
      <p:sp>
        <p:nvSpPr>
          <p:cNvPr id="4" name="1 - Τίτλος"/>
          <p:cNvSpPr txBox="1">
            <a:spLocks/>
          </p:cNvSpPr>
          <p:nvPr/>
        </p:nvSpPr>
        <p:spPr>
          <a:xfrm>
            <a:off x="0" y="3501008"/>
            <a:ext cx="1979712" cy="2376264"/>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w="6350">
                  <a:noFill/>
                </a:ln>
                <a:effectLst>
                  <a:outerShdw blurRad="114300" dist="101600" dir="2700000" algn="tl" rotWithShape="0">
                    <a:srgbClr val="000000">
                      <a:alpha val="40000"/>
                    </a:srgbClr>
                  </a:outerShdw>
                </a:effectLst>
                <a:uLnTx/>
                <a:uFillTx/>
                <a:latin typeface="+mj-lt"/>
                <a:ea typeface="+mj-ea"/>
                <a:cs typeface="+mj-cs"/>
              </a:rPr>
              <a:t>ΕΚΤΕΤΑΜΕΝΗ ΙΝΩΣΗ ΜΕΤΑΞΥ ΠΥΛΑΙΩΝ –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400" b="1" spc="300" dirty="0" smtClean="0">
              <a:ln w="6350">
                <a:noFill/>
              </a:ln>
              <a:effectLst>
                <a:outerShdw blurRad="114300" dist="101600" dir="2700000" algn="tl" rotWithShape="0">
                  <a:srgbClr val="000000">
                    <a:alpha val="40000"/>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w="6350">
                  <a:noFill/>
                </a:ln>
                <a:effectLst>
                  <a:outerShdw blurRad="114300" dist="101600" dir="2700000" algn="tl" rotWithShape="0">
                    <a:srgbClr val="000000">
                      <a:alpha val="40000"/>
                    </a:srgbClr>
                  </a:outerShdw>
                </a:effectLst>
                <a:uLnTx/>
                <a:uFillTx/>
                <a:latin typeface="+mj-lt"/>
                <a:ea typeface="+mj-ea"/>
                <a:cs typeface="+mj-cs"/>
              </a:rPr>
              <a:t>ΠΥΛΑΙΑ ΚΑΙ ΠΕΡΙΠΥΛΑΙΑ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ΑΣΤΕΡΟΕΙΔΗΣ ΙΝΩΣΗ (δεξιά) </a:t>
            </a:r>
            <a:r>
              <a:rPr kumimoji="0" lang="el-GR" sz="1400" b="1" i="0" u="none" strike="noStrike" kern="1200" cap="none" spc="300" normalizeH="0" baseline="0" noProof="0" dirty="0" smtClean="0">
                <a:ln w="6350">
                  <a:noFill/>
                </a:ln>
                <a:effectLst>
                  <a:outerShdw blurRad="114300" dist="101600" dir="2700000" algn="tl" rotWithShape="0">
                    <a:srgbClr val="000000">
                      <a:alpha val="40000"/>
                    </a:srgbClr>
                  </a:outerShdw>
                </a:effectLst>
                <a:uLnTx/>
                <a:uFillTx/>
                <a:latin typeface="+mj-lt"/>
                <a:ea typeface="+mj-ea"/>
                <a:cs typeface="+mj-cs"/>
              </a:rPr>
              <a:t> </a:t>
            </a:r>
            <a:endParaRPr kumimoji="0" lang="el-GR" sz="1400" b="1" i="0" u="none" strike="noStrike" kern="1200" cap="none" spc="300" normalizeH="0" baseline="0" noProof="0" dirty="0">
              <a:ln w="6350">
                <a:noFill/>
              </a:ln>
              <a:effectLst>
                <a:outerShdw blurRad="114300" dist="101600" dir="2700000" algn="tl" rotWithShape="0">
                  <a:srgbClr val="000000">
                    <a:alpha val="40000"/>
                  </a:srgbClr>
                </a:outerShdw>
              </a:effectLst>
              <a:uLnTx/>
              <a:uFillTx/>
              <a:latin typeface="+mj-lt"/>
              <a:ea typeface="+mj-ea"/>
              <a:cs typeface="+mj-cs"/>
            </a:endParaRPr>
          </a:p>
        </p:txBody>
      </p:sp>
      <p:pic>
        <p:nvPicPr>
          <p:cNvPr id="461828" name="Picture 4" descr="http://www.meddean.luc.edu/lumen/MedEd/orfpath/images/fig66x.jpg"/>
          <p:cNvPicPr>
            <a:picLocks noChangeAspect="1" noChangeArrowheads="1"/>
          </p:cNvPicPr>
          <p:nvPr/>
        </p:nvPicPr>
        <p:blipFill>
          <a:blip r:embed="rId3" cstate="print"/>
          <a:srcRect/>
          <a:stretch>
            <a:fillRect/>
          </a:stretch>
        </p:blipFill>
        <p:spPr bwMode="auto">
          <a:xfrm>
            <a:off x="251520" y="692696"/>
            <a:ext cx="3096344" cy="2037814"/>
          </a:xfrm>
          <a:prstGeom prst="rect">
            <a:avLst/>
          </a:prstGeom>
          <a:noFill/>
        </p:spPr>
      </p:pic>
      <p:pic>
        <p:nvPicPr>
          <p:cNvPr id="461830" name="Picture 6" descr="http://www.meddean.luc.edu/lumen/MedEd/orfpath/images/fig67x.jpg"/>
          <p:cNvPicPr>
            <a:picLocks noChangeAspect="1" noChangeArrowheads="1"/>
          </p:cNvPicPr>
          <p:nvPr/>
        </p:nvPicPr>
        <p:blipFill>
          <a:blip r:embed="rId4" cstate="print"/>
          <a:srcRect/>
          <a:stretch>
            <a:fillRect/>
          </a:stretch>
        </p:blipFill>
        <p:spPr bwMode="auto">
          <a:xfrm>
            <a:off x="3491880" y="692696"/>
            <a:ext cx="3096344" cy="2037814"/>
          </a:xfrm>
          <a:prstGeom prst="rect">
            <a:avLst/>
          </a:prstGeom>
          <a:noFill/>
        </p:spPr>
      </p:pic>
      <p:sp>
        <p:nvSpPr>
          <p:cNvPr id="7" name="1 - Τίτλος"/>
          <p:cNvSpPr txBox="1">
            <a:spLocks/>
          </p:cNvSpPr>
          <p:nvPr/>
        </p:nvSpPr>
        <p:spPr>
          <a:xfrm>
            <a:off x="6732240" y="764704"/>
            <a:ext cx="2411760" cy="1584176"/>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w="6350">
                  <a:noFill/>
                </a:ln>
                <a:effectLst>
                  <a:outerShdw blurRad="114300" dist="101600" dir="2700000" algn="tl" rotWithShape="0">
                    <a:srgbClr val="000000">
                      <a:alpha val="40000"/>
                    </a:srgbClr>
                  </a:outerShdw>
                </a:effectLst>
                <a:uLnTx/>
                <a:uFillTx/>
                <a:latin typeface="+mj-lt"/>
                <a:ea typeface="+mj-ea"/>
                <a:cs typeface="+mj-cs"/>
              </a:rPr>
              <a:t>ΚΕΝΤΡΙΚΗ</a:t>
            </a:r>
            <a:r>
              <a:rPr kumimoji="0" lang="el-GR" sz="1400" b="1" i="0" u="none" strike="noStrike" kern="1200" cap="none" spc="300" normalizeH="0" noProof="0" dirty="0" smtClean="0">
                <a:ln w="6350">
                  <a:noFill/>
                </a:ln>
                <a:effectLst>
                  <a:outerShdw blurRad="114300" dist="101600" dir="2700000" algn="tl" rotWithShape="0">
                    <a:srgbClr val="000000">
                      <a:alpha val="40000"/>
                    </a:srgbClr>
                  </a:outerShdw>
                </a:effectLst>
                <a:uLnTx/>
                <a:uFillTx/>
                <a:latin typeface="+mj-lt"/>
                <a:ea typeface="+mj-ea"/>
                <a:cs typeface="+mj-cs"/>
              </a:rPr>
              <a:t> ΙΝΩΣΗ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spc="300" baseline="0" dirty="0" smtClean="0">
                <a:ln w="6350">
                  <a:noFill/>
                </a:ln>
                <a:effectLst>
                  <a:outerShdw blurRad="114300" dist="101600" dir="2700000" algn="tl" rotWithShape="0">
                    <a:srgbClr val="000000">
                      <a:alpha val="40000"/>
                    </a:srgbClr>
                  </a:outerShdw>
                </a:effectLst>
                <a:latin typeface="+mj-lt"/>
                <a:ea typeface="+mj-ea"/>
                <a:cs typeface="+mj-cs"/>
              </a:rPr>
              <a:t>Ελαφρά</a:t>
            </a: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 ( σαν </a:t>
            </a:r>
            <a:r>
              <a:rPr lang="el-GR" sz="1400" b="1" spc="300" dirty="0" err="1" smtClean="0">
                <a:ln w="6350">
                  <a:noFill/>
                </a:ln>
                <a:effectLst>
                  <a:outerShdw blurRad="114300" dist="101600" dir="2700000" algn="tl" rotWithShape="0">
                    <a:srgbClr val="000000">
                      <a:alpha val="40000"/>
                    </a:srgbClr>
                  </a:outerShdw>
                </a:effectLst>
                <a:latin typeface="+mj-lt"/>
                <a:ea typeface="+mj-ea"/>
                <a:cs typeface="+mj-cs"/>
              </a:rPr>
              <a:t>κοτετσόσυρμα</a:t>
            </a: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w="6350">
                  <a:noFill/>
                </a:ln>
                <a:effectLst>
                  <a:outerShdw blurRad="114300" dist="101600" dir="2700000" algn="tl" rotWithShape="0">
                    <a:srgbClr val="000000">
                      <a:alpha val="40000"/>
                    </a:srgbClr>
                  </a:outerShdw>
                </a:effectLst>
                <a:uLnTx/>
                <a:uFillTx/>
                <a:latin typeface="+mj-lt"/>
                <a:ea typeface="+mj-ea"/>
                <a:cs typeface="+mj-cs"/>
              </a:rPr>
              <a:t>Σοβαρή</a:t>
            </a:r>
            <a:r>
              <a:rPr kumimoji="0" lang="el-GR" sz="1400" b="1" i="0" u="none" strike="noStrike" kern="1200" cap="none" spc="300" normalizeH="0" noProof="0" dirty="0" smtClean="0">
                <a:ln w="6350">
                  <a:noFill/>
                </a:ln>
                <a:effectLst>
                  <a:outerShdw blurRad="114300" dist="101600" dir="2700000" algn="tl" rotWithShape="0">
                    <a:srgbClr val="000000">
                      <a:alpha val="40000"/>
                    </a:srgbClr>
                  </a:outerShdw>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noProof="0" dirty="0" smtClean="0">
                <a:ln w="6350">
                  <a:noFill/>
                </a:ln>
                <a:effectLst>
                  <a:outerShdw blurRad="114300" dist="101600" dir="2700000" algn="tl" rotWithShape="0">
                    <a:srgbClr val="000000">
                      <a:alpha val="40000"/>
                    </a:srgbClr>
                  </a:outerShdw>
                </a:effectLst>
                <a:uLnTx/>
                <a:uFillTx/>
                <a:latin typeface="+mj-lt"/>
                <a:ea typeface="+mj-ea"/>
                <a:cs typeface="+mj-cs"/>
              </a:rPr>
              <a:t>( σκληρυντική </a:t>
            </a:r>
            <a:r>
              <a:rPr kumimoji="0" lang="el-GR" sz="1400" b="1" i="0" u="none" strike="noStrike" kern="1200" cap="none" spc="300" normalizeH="0" noProof="0" dirty="0" err="1" smtClean="0">
                <a:ln w="6350">
                  <a:noFill/>
                </a:ln>
                <a:effectLst>
                  <a:outerShdw blurRad="114300" dist="101600" dir="2700000" algn="tl" rotWithShape="0">
                    <a:srgbClr val="000000">
                      <a:alpha val="40000"/>
                    </a:srgbClr>
                  </a:outerShdw>
                </a:effectLst>
                <a:uLnTx/>
                <a:uFillTx/>
                <a:latin typeface="+mj-lt"/>
                <a:ea typeface="+mj-ea"/>
                <a:cs typeface="+mj-cs"/>
              </a:rPr>
              <a:t>υαλινώδης</a:t>
            </a:r>
            <a:r>
              <a:rPr kumimoji="0" lang="el-GR" sz="1400" b="1" i="0" u="none" strike="noStrike" kern="1200" cap="none" spc="300" normalizeH="0" noProof="0" dirty="0" smtClean="0">
                <a:ln w="6350">
                  <a:noFill/>
                </a:ln>
                <a:effectLst>
                  <a:outerShdw blurRad="114300" dist="101600" dir="2700000" algn="tl" rotWithShape="0">
                    <a:srgbClr val="000000">
                      <a:alpha val="40000"/>
                    </a:srgbClr>
                  </a:outerShdw>
                </a:effectLst>
                <a:uLnTx/>
                <a:uFillTx/>
                <a:latin typeface="+mj-lt"/>
                <a:ea typeface="+mj-ea"/>
                <a:cs typeface="+mj-cs"/>
              </a:rPr>
              <a:t> νέκρωση) </a:t>
            </a:r>
            <a:endParaRPr kumimoji="0" lang="el-GR" sz="1400" b="1" i="0" u="none" strike="noStrike" kern="1200" cap="none" spc="300" normalizeH="0" baseline="0" noProof="0" dirty="0">
              <a:ln w="6350">
                <a:noFill/>
              </a:ln>
              <a:effectLst>
                <a:outerShdw blurRad="114300" dist="101600" dir="2700000" algn="tl" rotWithShape="0">
                  <a:srgbClr val="000000">
                    <a:alpha val="40000"/>
                  </a:srgbClr>
                </a:outerShdw>
              </a:effectLst>
              <a:uLnTx/>
              <a:uFillTx/>
              <a:latin typeface="+mj-lt"/>
              <a:ea typeface="+mj-ea"/>
              <a:cs typeface="+mj-cs"/>
            </a:endParaRPr>
          </a:p>
        </p:txBody>
      </p:sp>
      <p:pic>
        <p:nvPicPr>
          <p:cNvPr id="461832" name="Picture 8" descr="http://www.meddean.luc.edu/lumen/MedEd/orfpath/images/fig68x.jpg"/>
          <p:cNvPicPr>
            <a:picLocks noChangeAspect="1" noChangeArrowheads="1"/>
          </p:cNvPicPr>
          <p:nvPr/>
        </p:nvPicPr>
        <p:blipFill>
          <a:blip r:embed="rId5" cstate="print"/>
          <a:srcRect/>
          <a:stretch>
            <a:fillRect/>
          </a:stretch>
        </p:blipFill>
        <p:spPr bwMode="auto">
          <a:xfrm rot="5400000">
            <a:off x="5991217" y="3665967"/>
            <a:ext cx="3542894" cy="2348881"/>
          </a:xfrm>
          <a:prstGeom prst="rect">
            <a:avLst/>
          </a:prstGeom>
          <a:noFill/>
        </p:spPr>
      </p:pic>
      <p:pic>
        <p:nvPicPr>
          <p:cNvPr id="461834" name="Picture 10" descr="http://www.meddean.luc.edu/lumen/MedEd/orfpath/images/fig72x.jpg"/>
          <p:cNvPicPr>
            <a:picLocks noChangeAspect="1" noChangeArrowheads="1"/>
          </p:cNvPicPr>
          <p:nvPr/>
        </p:nvPicPr>
        <p:blipFill>
          <a:blip r:embed="rId6" cstate="print"/>
          <a:srcRect/>
          <a:stretch>
            <a:fillRect/>
          </a:stretch>
        </p:blipFill>
        <p:spPr bwMode="auto">
          <a:xfrm rot="16200000">
            <a:off x="1241134" y="3663524"/>
            <a:ext cx="3528393" cy="2339266"/>
          </a:xfrm>
          <a:prstGeom prst="rect">
            <a:avLst/>
          </a:prstGeom>
          <a:noFill/>
        </p:spPr>
      </p:pic>
      <p:sp>
        <p:nvSpPr>
          <p:cNvPr id="10" name="1 - Τίτλος"/>
          <p:cNvSpPr txBox="1">
            <a:spLocks/>
          </p:cNvSpPr>
          <p:nvPr/>
        </p:nvSpPr>
        <p:spPr>
          <a:xfrm>
            <a:off x="251520" y="692696"/>
            <a:ext cx="2664296" cy="432048"/>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Περικολποειδική</a:t>
            </a:r>
            <a:r>
              <a:rPr kumimoji="0" lang="el-GR"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a:t>
            </a:r>
            <a:r>
              <a:rPr kumimoji="0" lang="el-GR"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περικυτταρική</a:t>
            </a:r>
            <a:r>
              <a:rPr kumimoji="0" lang="el-GR"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a:t>
            </a:r>
            <a:r>
              <a:rPr kumimoji="0" lang="el-GR"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ίνωση</a:t>
            </a:r>
            <a:endParaRPr kumimoji="0" lang="el-GR"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80728"/>
          </a:xfrm>
        </p:spPr>
        <p:txBody>
          <a:bodyPr/>
          <a:lstStyle/>
          <a:p>
            <a:r>
              <a:rPr lang="el-GR" dirty="0" smtClean="0"/>
              <a:t> </a:t>
            </a:r>
            <a:r>
              <a:rPr lang="el-GR" b="1" dirty="0" err="1" smtClean="0"/>
              <a:t>Ίνωση</a:t>
            </a:r>
            <a:r>
              <a:rPr lang="el-GR" b="1" dirty="0" smtClean="0"/>
              <a:t> χοληφόρων </a:t>
            </a:r>
            <a:endParaRPr lang="el-GR" b="1" dirty="0"/>
          </a:p>
        </p:txBody>
      </p:sp>
      <p:pic>
        <p:nvPicPr>
          <p:cNvPr id="60418" name="Picture 2" descr="C:\Users\Lazaris\Pictures\FIBROGENESIS _ LAZARIS\li3untitled.bmp"/>
          <p:cNvPicPr>
            <a:picLocks noChangeAspect="1" noChangeArrowheads="1"/>
          </p:cNvPicPr>
          <p:nvPr/>
        </p:nvPicPr>
        <p:blipFill>
          <a:blip r:embed="rId2" cstate="print"/>
          <a:srcRect/>
          <a:stretch>
            <a:fillRect/>
          </a:stretch>
        </p:blipFill>
        <p:spPr bwMode="auto">
          <a:xfrm rot="16200000">
            <a:off x="-620776" y="1781018"/>
            <a:ext cx="5272985" cy="3528392"/>
          </a:xfrm>
          <a:prstGeom prst="rect">
            <a:avLst/>
          </a:prstGeom>
          <a:noFill/>
        </p:spPr>
      </p:pic>
      <p:pic>
        <p:nvPicPr>
          <p:cNvPr id="55298" name="Picture 2" descr="https://www.pathology.med.umich.edu/greensonlab/PSC1.jpg"/>
          <p:cNvPicPr>
            <a:picLocks noChangeAspect="1" noChangeArrowheads="1"/>
          </p:cNvPicPr>
          <p:nvPr/>
        </p:nvPicPr>
        <p:blipFill>
          <a:blip r:embed="rId3" cstate="print"/>
          <a:srcRect/>
          <a:stretch>
            <a:fillRect/>
          </a:stretch>
        </p:blipFill>
        <p:spPr bwMode="auto">
          <a:xfrm>
            <a:off x="4499992" y="836712"/>
            <a:ext cx="3888432" cy="2656560"/>
          </a:xfrm>
          <a:prstGeom prst="rect">
            <a:avLst/>
          </a:prstGeom>
          <a:noFill/>
        </p:spPr>
      </p:pic>
      <p:pic>
        <p:nvPicPr>
          <p:cNvPr id="486402" name="Picture 2" descr="http://www.meddean.luc.edu/lumen/MedEd/orfpath/images/fig74x.jpg"/>
          <p:cNvPicPr>
            <a:picLocks noChangeAspect="1" noChangeArrowheads="1"/>
          </p:cNvPicPr>
          <p:nvPr/>
        </p:nvPicPr>
        <p:blipFill>
          <a:blip r:embed="rId4" cstate="print"/>
          <a:srcRect/>
          <a:stretch>
            <a:fillRect/>
          </a:stretch>
        </p:blipFill>
        <p:spPr bwMode="auto">
          <a:xfrm>
            <a:off x="4211960" y="3645024"/>
            <a:ext cx="4544904" cy="3024336"/>
          </a:xfrm>
          <a:prstGeom prst="rect">
            <a:avLst/>
          </a:prstGeom>
          <a:noFill/>
        </p:spPr>
      </p:pic>
      <p:sp>
        <p:nvSpPr>
          <p:cNvPr id="6" name="1 - Τίτλος"/>
          <p:cNvSpPr txBox="1">
            <a:spLocks/>
          </p:cNvSpPr>
          <p:nvPr/>
        </p:nvSpPr>
        <p:spPr>
          <a:xfrm>
            <a:off x="4644008" y="3501008"/>
            <a:ext cx="3168352" cy="1368152"/>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w="6350">
                  <a:noFill/>
                </a:ln>
                <a:solidFill>
                  <a:srgbClr val="002060"/>
                </a:solidFill>
                <a:effectLst>
                  <a:outerShdw blurRad="114300" dist="101600" dir="2700000" algn="tl" rotWithShape="0">
                    <a:srgbClr val="000000">
                      <a:alpha val="40000"/>
                    </a:srgbClr>
                  </a:outerShdw>
                </a:effectLst>
                <a:uLnTx/>
                <a:uFillTx/>
                <a:latin typeface="+mj-lt"/>
                <a:ea typeface="+mj-ea"/>
                <a:cs typeface="+mj-cs"/>
              </a:rPr>
              <a:t>ΣΥΓΚΕΝΤΡΙΚΗ</a:t>
            </a:r>
            <a:r>
              <a:rPr kumimoji="0" lang="el-GR" sz="1400" b="1" i="0" u="none" strike="noStrike" kern="1200" cap="none" spc="300" normalizeH="0" noProof="0" dirty="0" smtClean="0">
                <a:ln w="6350">
                  <a:noFill/>
                </a:ln>
                <a:solidFill>
                  <a:srgbClr val="002060"/>
                </a:solidFill>
                <a:effectLst>
                  <a:outerShdw blurRad="114300" dist="101600" dir="2700000" algn="tl" rotWithShape="0">
                    <a:srgbClr val="000000">
                      <a:alpha val="40000"/>
                    </a:srgbClr>
                  </a:outerShdw>
                </a:effectLst>
                <a:uLnTx/>
                <a:uFillTx/>
                <a:latin typeface="+mj-lt"/>
                <a:ea typeface="+mj-ea"/>
                <a:cs typeface="+mj-cs"/>
              </a:rPr>
              <a:t> </a:t>
            </a:r>
            <a:endParaRPr kumimoji="0" lang="el-GR" sz="1400" b="1" i="0" u="none" strike="noStrike" kern="1200" cap="none" spc="300" normalizeH="0" baseline="0" noProof="0" dirty="0">
              <a:ln w="6350">
                <a:noFill/>
              </a:ln>
              <a:solidFill>
                <a:srgbClr val="002060"/>
              </a:soli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txBox="1">
            <a:spLocks/>
          </p:cNvSpPr>
          <p:nvPr/>
        </p:nvSpPr>
        <p:spPr>
          <a:xfrm>
            <a:off x="0" y="0"/>
            <a:ext cx="9144000" cy="62068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ΓΕΦΥΡΟΠΟΙΕΣ</a:t>
            </a:r>
            <a:r>
              <a:rPr kumimoji="0" lang="el-GR" sz="2800" b="1" i="0" u="none" strike="noStrike" kern="1200" cap="none" spc="0" normalizeH="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ΙΝΩΣΕΙΣ </a:t>
            </a:r>
            <a:endParaRPr kumimoji="0" lang="el-GR" sz="28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pic>
        <p:nvPicPr>
          <p:cNvPr id="485378" name="Picture 2" descr="http://www.meddean.luc.edu/lumen/MedEd/orfpath/images/fig69x.jpg"/>
          <p:cNvPicPr>
            <a:picLocks noChangeAspect="1" noChangeArrowheads="1"/>
          </p:cNvPicPr>
          <p:nvPr/>
        </p:nvPicPr>
        <p:blipFill>
          <a:blip r:embed="rId2" cstate="print"/>
          <a:srcRect/>
          <a:stretch>
            <a:fillRect/>
          </a:stretch>
        </p:blipFill>
        <p:spPr bwMode="auto">
          <a:xfrm>
            <a:off x="75502" y="548680"/>
            <a:ext cx="3488386" cy="2304256"/>
          </a:xfrm>
          <a:prstGeom prst="rect">
            <a:avLst/>
          </a:prstGeom>
          <a:noFill/>
        </p:spPr>
      </p:pic>
      <p:sp>
        <p:nvSpPr>
          <p:cNvPr id="4" name="1 - Τίτλος"/>
          <p:cNvSpPr txBox="1">
            <a:spLocks/>
          </p:cNvSpPr>
          <p:nvPr/>
        </p:nvSpPr>
        <p:spPr>
          <a:xfrm>
            <a:off x="3491880" y="548680"/>
            <a:ext cx="3816424" cy="1512168"/>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baseline="0" noProof="0" dirty="0" smtClean="0">
                <a:ln w="6350">
                  <a:noFill/>
                </a:ln>
                <a:effectLst>
                  <a:outerShdw blurRad="114300" dist="101600" dir="2700000" algn="tl" rotWithShape="0">
                    <a:srgbClr val="000000">
                      <a:alpha val="40000"/>
                    </a:srgbClr>
                  </a:outerShdw>
                </a:effectLst>
                <a:uLnTx/>
                <a:uFillTx/>
                <a:latin typeface="+mj-lt"/>
                <a:ea typeface="+mj-ea"/>
                <a:cs typeface="+mj-cs"/>
              </a:rPr>
              <a:t>ΚΕΝΤΡΙΚΟ-</a:t>
            </a:r>
            <a:r>
              <a:rPr kumimoji="0" lang="el-GR" sz="1400" b="1" i="0" u="none" strike="noStrike" kern="1200" cap="none" spc="300" normalizeH="0" noProof="0" dirty="0" smtClean="0">
                <a:ln w="6350">
                  <a:noFill/>
                </a:ln>
                <a:effectLst>
                  <a:outerShdw blurRad="114300" dist="101600" dir="2700000" algn="tl" rotWithShape="0">
                    <a:srgbClr val="000000">
                      <a:alpha val="40000"/>
                    </a:srgbClr>
                  </a:outerShdw>
                </a:effectLst>
                <a:uLnTx/>
                <a:uFillTx/>
                <a:latin typeface="+mj-lt"/>
                <a:ea typeface="+mj-ea"/>
                <a:cs typeface="+mj-cs"/>
              </a:rPr>
              <a:t> ΚΕΝΤΡΙΚΗ</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400" b="1" spc="300" dirty="0" smtClean="0">
              <a:ln w="6350">
                <a:noFill/>
              </a:ln>
              <a:effectLst>
                <a:outerShdw blurRad="114300" dist="101600" dir="2700000" algn="tl" rotWithShape="0">
                  <a:srgbClr val="000000">
                    <a:alpha val="40000"/>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Σπάνια , συνήθως </a:t>
            </a:r>
            <a:r>
              <a:rPr kumimoji="0" lang="el-GR" sz="1400" b="1" i="0" u="none" strike="noStrike" kern="1200" cap="none" spc="300" normalizeH="0" noProof="0" dirty="0" smtClean="0">
                <a:ln w="6350">
                  <a:noFill/>
                </a:ln>
                <a:effectLst>
                  <a:outerShdw blurRad="114300" dist="101600" dir="2700000" algn="tl" rotWithShape="0">
                    <a:srgbClr val="000000">
                      <a:alpha val="40000"/>
                    </a:srgbClr>
                  </a:outerShdw>
                </a:effectLst>
                <a:uLnTx/>
                <a:uFillTx/>
                <a:latin typeface="+mj-lt"/>
                <a:ea typeface="+mj-ea"/>
                <a:cs typeface="+mj-cs"/>
              </a:rPr>
              <a:t> στα πλαίσια χρόνιας παθητικής συμφόρησης.</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400" b="1" spc="300" dirty="0" smtClean="0">
              <a:ln w="6350">
                <a:noFill/>
              </a:ln>
              <a:effectLst>
                <a:outerShdw blurRad="114300" dist="101600" dir="2700000" algn="tl" rotWithShape="0">
                  <a:srgbClr val="000000">
                    <a:alpha val="40000"/>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400" b="1" i="0" u="none" strike="noStrike" kern="1200" cap="none" spc="300" normalizeH="0" noProof="0" dirty="0" err="1" smtClean="0">
                <a:ln w="6350">
                  <a:noFill/>
                </a:ln>
                <a:effectLst>
                  <a:outerShdw blurRad="114300" dist="101600" dir="2700000" algn="tl" rotWithShape="0">
                    <a:srgbClr val="000000">
                      <a:alpha val="40000"/>
                    </a:srgbClr>
                  </a:outerShdw>
                </a:effectLst>
                <a:uLnTx/>
                <a:uFillTx/>
                <a:latin typeface="+mj-lt"/>
                <a:ea typeface="+mj-ea"/>
                <a:cs typeface="+mj-cs"/>
              </a:rPr>
              <a:t>Κεντρολόβια</a:t>
            </a:r>
            <a:r>
              <a:rPr kumimoji="0" lang="el-GR" sz="1400" b="1" i="0" u="none" strike="noStrike" kern="1200" cap="none" spc="300" normalizeH="0" noProof="0" dirty="0" smtClean="0">
                <a:ln w="6350">
                  <a:noFill/>
                </a:ln>
                <a:effectLst>
                  <a:outerShdw blurRad="114300" dist="101600" dir="2700000" algn="tl" rotWithShape="0">
                    <a:srgbClr val="000000">
                      <a:alpha val="40000"/>
                    </a:srgbClr>
                  </a:outerShdw>
                </a:effectLst>
                <a:uLnTx/>
                <a:uFillTx/>
                <a:latin typeface="+mj-lt"/>
                <a:ea typeface="+mj-ea"/>
                <a:cs typeface="+mj-cs"/>
              </a:rPr>
              <a:t>  - </a:t>
            </a:r>
            <a:r>
              <a:rPr kumimoji="0" lang="el-GR" sz="1400" b="1" i="0" u="none" strike="noStrike" kern="1200" cap="none" spc="300" normalizeH="0" noProof="0" dirty="0" err="1" smtClean="0">
                <a:ln w="6350">
                  <a:noFill/>
                </a:ln>
                <a:effectLst>
                  <a:outerShdw blurRad="114300" dist="101600" dir="2700000" algn="tl" rotWithShape="0">
                    <a:srgbClr val="000000">
                      <a:alpha val="40000"/>
                    </a:srgbClr>
                  </a:outerShdw>
                </a:effectLst>
                <a:uLnTx/>
                <a:uFillTx/>
                <a:latin typeface="+mj-lt"/>
                <a:ea typeface="+mj-ea"/>
                <a:cs typeface="+mj-cs"/>
              </a:rPr>
              <a:t>Περιφλεβική</a:t>
            </a:r>
            <a:r>
              <a:rPr kumimoji="0" lang="el-GR" sz="1400" b="1" i="0" u="none" strike="noStrike" kern="1200" cap="none" spc="300" normalizeH="0" noProof="0" dirty="0" smtClean="0">
                <a:ln w="6350">
                  <a:noFill/>
                </a:ln>
                <a:effectLst>
                  <a:outerShdw blurRad="114300" dist="101600" dir="2700000" algn="tl" rotWithShape="0">
                    <a:srgbClr val="000000">
                      <a:alpha val="40000"/>
                    </a:srgbClr>
                  </a:outerShdw>
                </a:effectLst>
                <a:uLnTx/>
                <a:uFillTx/>
                <a:latin typeface="+mj-lt"/>
                <a:ea typeface="+mj-ea"/>
                <a:cs typeface="+mj-cs"/>
              </a:rPr>
              <a:t> </a:t>
            </a:r>
            <a:endParaRPr kumimoji="0" lang="el-GR" sz="1400" b="1" i="0" u="none" strike="noStrike" kern="1200" cap="none" spc="300" normalizeH="0" baseline="0" noProof="0" dirty="0">
              <a:ln w="6350">
                <a:noFill/>
              </a:ln>
              <a:effectLst>
                <a:outerShdw blurRad="114300" dist="101600" dir="2700000" algn="tl" rotWithShape="0">
                  <a:srgbClr val="000000">
                    <a:alpha val="40000"/>
                  </a:srgbClr>
                </a:outerShdw>
              </a:effectLst>
              <a:uLnTx/>
              <a:uFillTx/>
              <a:latin typeface="+mj-lt"/>
              <a:ea typeface="+mj-ea"/>
              <a:cs typeface="+mj-cs"/>
            </a:endParaRPr>
          </a:p>
        </p:txBody>
      </p:sp>
      <p:pic>
        <p:nvPicPr>
          <p:cNvPr id="485380" name="Picture 4" descr="http://www.meddean.luc.edu/lumen/MedEd/orfpath/images/fig70x.jpg"/>
          <p:cNvPicPr>
            <a:picLocks noChangeAspect="1" noChangeArrowheads="1"/>
          </p:cNvPicPr>
          <p:nvPr/>
        </p:nvPicPr>
        <p:blipFill>
          <a:blip r:embed="rId3" cstate="print"/>
          <a:srcRect/>
          <a:stretch>
            <a:fillRect/>
          </a:stretch>
        </p:blipFill>
        <p:spPr bwMode="auto">
          <a:xfrm>
            <a:off x="179512" y="3645024"/>
            <a:ext cx="3808422" cy="2520280"/>
          </a:xfrm>
          <a:prstGeom prst="rect">
            <a:avLst/>
          </a:prstGeom>
          <a:noFill/>
        </p:spPr>
      </p:pic>
      <p:sp>
        <p:nvSpPr>
          <p:cNvPr id="6" name="1 - Τίτλος"/>
          <p:cNvSpPr txBox="1">
            <a:spLocks/>
          </p:cNvSpPr>
          <p:nvPr/>
        </p:nvSpPr>
        <p:spPr>
          <a:xfrm>
            <a:off x="467544" y="6309320"/>
            <a:ext cx="3168352" cy="548680"/>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ΠΥΛΑΙΟ-ΠΥΛΑΙΑ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400" b="1" spc="300" dirty="0" smtClean="0">
              <a:ln w="6350">
                <a:noFill/>
              </a:ln>
              <a:effectLst>
                <a:outerShdw blurRad="114300" dist="101600" dir="2700000" algn="tl" rotWithShape="0">
                  <a:srgbClr val="000000">
                    <a:alpha val="40000"/>
                  </a:srgbClr>
                </a:outerShdw>
              </a:effectLst>
              <a:latin typeface="+mj-lt"/>
              <a:ea typeface="+mj-ea"/>
              <a:cs typeface="+mj-cs"/>
            </a:endParaRPr>
          </a:p>
        </p:txBody>
      </p:sp>
      <p:pic>
        <p:nvPicPr>
          <p:cNvPr id="485382" name="Picture 6" descr="http://www.meddean.luc.edu/lumen/MedEd/orfpath/images/fig71x.jpg"/>
          <p:cNvPicPr>
            <a:picLocks noChangeAspect="1" noChangeArrowheads="1"/>
          </p:cNvPicPr>
          <p:nvPr/>
        </p:nvPicPr>
        <p:blipFill>
          <a:blip r:embed="rId4" cstate="print"/>
          <a:srcRect/>
          <a:stretch>
            <a:fillRect/>
          </a:stretch>
        </p:blipFill>
        <p:spPr bwMode="auto">
          <a:xfrm>
            <a:off x="4351976" y="2492896"/>
            <a:ext cx="4687519" cy="3096344"/>
          </a:xfrm>
          <a:prstGeom prst="rect">
            <a:avLst/>
          </a:prstGeom>
          <a:noFill/>
        </p:spPr>
      </p:pic>
      <p:sp>
        <p:nvSpPr>
          <p:cNvPr id="8" name="1 - Τίτλος"/>
          <p:cNvSpPr txBox="1">
            <a:spLocks/>
          </p:cNvSpPr>
          <p:nvPr/>
        </p:nvSpPr>
        <p:spPr>
          <a:xfrm>
            <a:off x="4427984" y="5661248"/>
            <a:ext cx="5040560" cy="936104"/>
          </a:xfrm>
          <a:prstGeom prst="rect">
            <a:avLst/>
          </a:prstGeom>
        </p:spPr>
        <p:txBody>
          <a:bodyPr vert="horz" anchor="ctr">
            <a:noAutofit/>
            <a:scene3d>
              <a:camera prst="orthographicFront"/>
              <a:lightRig rig="soft" dir="t">
                <a:rot lat="0" lon="0" rev="16800000"/>
              </a:lightRig>
            </a:scene3d>
            <a:sp3d prstMaterial="softEdge">
              <a:bevelT w="38100" h="38100"/>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ΠΥΛΑΙΟ-ΚΕΝΤΡΙΚΗ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 η σοβαρότερη,</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μετά από </a:t>
            </a:r>
            <a:r>
              <a:rPr lang="el-GR" sz="1400" b="1" spc="300" dirty="0" err="1" smtClean="0">
                <a:ln w="6350">
                  <a:noFill/>
                </a:ln>
                <a:effectLst>
                  <a:outerShdw blurRad="114300" dist="101600" dir="2700000" algn="tl" rotWithShape="0">
                    <a:srgbClr val="000000">
                      <a:alpha val="40000"/>
                    </a:srgbClr>
                  </a:outerShdw>
                </a:effectLst>
                <a:latin typeface="+mj-lt"/>
                <a:ea typeface="+mj-ea"/>
                <a:cs typeface="+mj-cs"/>
              </a:rPr>
              <a:t>κεντρολοβιακή</a:t>
            </a:r>
            <a:r>
              <a:rPr lang="el-GR" sz="1400" b="1" spc="300" dirty="0" smtClean="0">
                <a:ln w="6350">
                  <a:noFill/>
                </a:ln>
                <a:effectLst>
                  <a:outerShdw blurRad="114300" dist="101600" dir="2700000" algn="tl" rotWithShape="0">
                    <a:srgbClr val="000000">
                      <a:alpha val="40000"/>
                    </a:srgbClr>
                  </a:outerShdw>
                </a:effectLst>
                <a:latin typeface="+mj-lt"/>
                <a:ea typeface="+mj-ea"/>
                <a:cs typeface="+mj-cs"/>
              </a:rPr>
              <a:t> νέκρωση) </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1400" b="1" spc="300" dirty="0" smtClean="0">
              <a:ln w="6350">
                <a:noFill/>
              </a:ln>
              <a:effectLst>
                <a:outerShdw blurRad="114300" dist="101600" dir="2700000" algn="tl" rotWithShape="0">
                  <a:srgbClr val="000000">
                    <a:alpha val="40000"/>
                  </a:srgbClr>
                </a:outerShdw>
              </a:effectLst>
              <a:latin typeface="+mj-lt"/>
              <a:ea typeface="+mj-ea"/>
              <a:cs typeface="+mj-cs"/>
            </a:endParaRPr>
          </a:p>
        </p:txBody>
      </p:sp>
    </p:spTree>
  </p:cSld>
  <p:clrMapOvr>
    <a:masterClrMapping/>
  </p:clrMapOvr>
  <p:transition spd="med">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L:\3.10.15 ΜΑΘΗΜΑ ΕΕΠΑ\AUTUMN-GRIMSHAW\golden-autumn.jpg"/>
          <p:cNvPicPr>
            <a:picLocks noChangeAspect="1" noChangeArrowheads="1"/>
          </p:cNvPicPr>
          <p:nvPr/>
        </p:nvPicPr>
        <p:blipFill>
          <a:blip r:embed="rId2" cstate="print"/>
          <a:srcRect/>
          <a:stretch>
            <a:fillRect/>
          </a:stretch>
        </p:blipFill>
        <p:spPr bwMode="auto">
          <a:xfrm>
            <a:off x="179512" y="620688"/>
            <a:ext cx="8775975" cy="5616624"/>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6000" b="1" dirty="0" smtClean="0"/>
              <a:t>Μορφέας</a:t>
            </a:r>
            <a:endParaRPr lang="el-GR" sz="6000" b="1" dirty="0"/>
          </a:p>
        </p:txBody>
      </p:sp>
      <p:pic>
        <p:nvPicPr>
          <p:cNvPr id="81922" name="Picture 2"/>
          <p:cNvPicPr>
            <a:picLocks noGrp="1" noChangeAspect="1" noChangeArrowheads="1"/>
          </p:cNvPicPr>
          <p:nvPr>
            <p:ph idx="1"/>
          </p:nvPr>
        </p:nvPicPr>
        <p:blipFill>
          <a:blip r:embed="rId2" cstate="print"/>
          <a:stretch>
            <a:fillRect/>
          </a:stretch>
        </p:blipFill>
        <p:spPr bwMode="auto">
          <a:xfrm>
            <a:off x="1524000" y="1954212"/>
            <a:ext cx="6096000" cy="400050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idx="2"/>
          </p:nvPr>
        </p:nvSpPr>
        <p:spPr>
          <a:xfrm>
            <a:off x="179512" y="116632"/>
            <a:ext cx="3672408" cy="6192688"/>
          </a:xfrm>
        </p:spPr>
        <p:txBody>
          <a:bodyPr>
            <a:normAutofit fontScale="70000" lnSpcReduction="20000"/>
          </a:bodyPr>
          <a:lstStyle/>
          <a:p>
            <a:endParaRPr lang="en-US" sz="3200" b="1" dirty="0" smtClean="0">
              <a:solidFill>
                <a:schemeClr val="accent1">
                  <a:lumMod val="75000"/>
                </a:schemeClr>
              </a:solidFill>
            </a:endParaRPr>
          </a:p>
          <a:p>
            <a:pPr algn="ctr"/>
            <a:r>
              <a:rPr lang="el-GR" sz="2400" b="1" dirty="0" err="1" smtClean="0">
                <a:solidFill>
                  <a:schemeClr val="accent1">
                    <a:lumMod val="75000"/>
                  </a:schemeClr>
                </a:solidFill>
              </a:rPr>
              <a:t>Διαφοροδιάγνωση</a:t>
            </a:r>
            <a:endParaRPr lang="el-GR" sz="2400" b="1" dirty="0" smtClean="0">
              <a:solidFill>
                <a:schemeClr val="accent1">
                  <a:lumMod val="75000"/>
                </a:schemeClr>
              </a:solidFill>
            </a:endParaRPr>
          </a:p>
          <a:p>
            <a:pPr algn="ctr"/>
            <a:r>
              <a:rPr lang="el-GR" sz="2400" b="1" dirty="0" smtClean="0">
                <a:solidFill>
                  <a:schemeClr val="accent1">
                    <a:lumMod val="75000"/>
                  </a:schemeClr>
                </a:solidFill>
              </a:rPr>
              <a:t> βιοψιών δέρματος με «τετράγωνο»  σχήμα</a:t>
            </a:r>
            <a:r>
              <a:rPr lang="en-US" sz="2400" b="1" dirty="0" smtClean="0">
                <a:solidFill>
                  <a:schemeClr val="accent1">
                    <a:lumMod val="75000"/>
                  </a:schemeClr>
                </a:solidFill>
              </a:rPr>
              <a:t>:</a:t>
            </a:r>
            <a:endParaRPr lang="el-GR" sz="2400" b="1" dirty="0" smtClean="0">
              <a:solidFill>
                <a:schemeClr val="accent1">
                  <a:lumMod val="75000"/>
                </a:schemeClr>
              </a:solidFill>
            </a:endParaRPr>
          </a:p>
          <a:p>
            <a:pPr algn="ctr"/>
            <a:endParaRPr lang="el-GR" sz="2400" b="1" dirty="0" smtClean="0">
              <a:solidFill>
                <a:schemeClr val="accent1">
                  <a:lumMod val="75000"/>
                </a:schemeClr>
              </a:solidFill>
            </a:endParaRPr>
          </a:p>
          <a:p>
            <a:pPr algn="ctr"/>
            <a:endParaRPr lang="el-GR" sz="2400" b="1" dirty="0" smtClean="0">
              <a:solidFill>
                <a:schemeClr val="accent1">
                  <a:lumMod val="75000"/>
                </a:schemeClr>
              </a:solidFill>
            </a:endParaRPr>
          </a:p>
          <a:p>
            <a:pPr algn="just">
              <a:buFontTx/>
              <a:buChar char="-"/>
            </a:pPr>
            <a:r>
              <a:rPr lang="el-GR" sz="2400" b="1" dirty="0" smtClean="0">
                <a:solidFill>
                  <a:schemeClr val="accent1">
                    <a:lumMod val="40000"/>
                    <a:lumOff val="60000"/>
                  </a:schemeClr>
                </a:solidFill>
              </a:rPr>
              <a:t>Φυσιολογικό δέρμα ράχης</a:t>
            </a:r>
          </a:p>
          <a:p>
            <a:pPr algn="just">
              <a:buFontTx/>
              <a:buChar char="-"/>
            </a:pPr>
            <a:r>
              <a:rPr lang="el-GR" sz="2400" b="1" dirty="0" smtClean="0">
                <a:solidFill>
                  <a:schemeClr val="accent1">
                    <a:lumMod val="40000"/>
                    <a:lumOff val="60000"/>
                  </a:schemeClr>
                </a:solidFill>
              </a:rPr>
              <a:t>Μορφέας/προοδευτική συστηματική σκλήρυνση</a:t>
            </a:r>
          </a:p>
          <a:p>
            <a:pPr algn="just"/>
            <a:r>
              <a:rPr lang="el-GR" sz="2400" b="1" dirty="0" smtClean="0">
                <a:solidFill>
                  <a:schemeClr val="accent1">
                    <a:lumMod val="40000"/>
                    <a:lumOff val="60000"/>
                  </a:schemeClr>
                </a:solidFill>
              </a:rPr>
              <a:t>( φλεγμονή κυρίως υποδόρια στο μορφέα, ενώ στη δεύτερη οντότητα απουσιάζει  παντελώς ή σχεδόν παντελώς)</a:t>
            </a:r>
          </a:p>
          <a:p>
            <a:pPr algn="just">
              <a:buFontTx/>
              <a:buChar char="-"/>
            </a:pPr>
            <a:r>
              <a:rPr lang="el-GR" sz="2400" b="1" dirty="0" smtClean="0">
                <a:solidFill>
                  <a:schemeClr val="accent1">
                    <a:lumMod val="40000"/>
                    <a:lumOff val="60000"/>
                  </a:schemeClr>
                </a:solidFill>
              </a:rPr>
              <a:t>Ουλή</a:t>
            </a:r>
          </a:p>
          <a:p>
            <a:pPr algn="just">
              <a:buFontTx/>
              <a:buChar char="-"/>
            </a:pPr>
            <a:r>
              <a:rPr lang="el-GR" sz="2400" b="1" dirty="0" smtClean="0">
                <a:solidFill>
                  <a:schemeClr val="accent1">
                    <a:lumMod val="40000"/>
                    <a:lumOff val="60000"/>
                  </a:schemeClr>
                </a:solidFill>
              </a:rPr>
              <a:t>Χρόνια αντίδραση μοσχεύματος έναντι ξενιστή</a:t>
            </a:r>
          </a:p>
          <a:p>
            <a:pPr algn="just">
              <a:buFontTx/>
              <a:buChar char="-"/>
            </a:pPr>
            <a:r>
              <a:rPr lang="el-GR" sz="2400" b="1" dirty="0" err="1" smtClean="0">
                <a:solidFill>
                  <a:schemeClr val="accent1">
                    <a:lumMod val="40000"/>
                    <a:lumOff val="60000"/>
                  </a:schemeClr>
                </a:solidFill>
              </a:rPr>
              <a:t>Ακτινοδερματίτιδα</a:t>
            </a:r>
            <a:r>
              <a:rPr lang="el-GR" sz="2400" b="1" dirty="0" smtClean="0">
                <a:solidFill>
                  <a:schemeClr val="accent1">
                    <a:lumMod val="40000"/>
                    <a:lumOff val="60000"/>
                  </a:schemeClr>
                </a:solidFill>
              </a:rPr>
              <a:t> (αγγειεκτασία,  </a:t>
            </a:r>
            <a:r>
              <a:rPr lang="el-GR" sz="2400" b="1" dirty="0" err="1" smtClean="0">
                <a:solidFill>
                  <a:schemeClr val="accent1">
                    <a:lumMod val="40000"/>
                    <a:lumOff val="60000"/>
                  </a:schemeClr>
                </a:solidFill>
              </a:rPr>
              <a:t>ινοβλάστες</a:t>
            </a:r>
            <a:r>
              <a:rPr lang="el-GR" sz="2400" b="1" dirty="0" smtClean="0">
                <a:solidFill>
                  <a:schemeClr val="accent1">
                    <a:lumMod val="40000"/>
                    <a:lumOff val="60000"/>
                  </a:schemeClr>
                </a:solidFill>
              </a:rPr>
              <a:t> με παράδοξη μορφολογία) </a:t>
            </a:r>
          </a:p>
          <a:p>
            <a:pPr algn="just">
              <a:buFontTx/>
              <a:buChar char="-"/>
            </a:pPr>
            <a:r>
              <a:rPr lang="el-GR" sz="2400" b="1" dirty="0" smtClean="0">
                <a:solidFill>
                  <a:schemeClr val="accent1">
                    <a:lumMod val="40000"/>
                    <a:lumOff val="60000"/>
                  </a:schemeClr>
                </a:solidFill>
              </a:rPr>
              <a:t>Σπίλος συνδετικού ιστού</a:t>
            </a:r>
          </a:p>
          <a:p>
            <a:pPr algn="just">
              <a:buFontTx/>
              <a:buChar char="-"/>
            </a:pPr>
            <a:r>
              <a:rPr lang="el-GR" sz="2400" b="1" dirty="0" err="1" smtClean="0">
                <a:solidFill>
                  <a:schemeClr val="accent1">
                    <a:lumMod val="40000"/>
                    <a:lumOff val="60000"/>
                  </a:schemeClr>
                </a:solidFill>
              </a:rPr>
              <a:t>Σκληροίδημα</a:t>
            </a:r>
            <a:endParaRPr lang="el-GR" sz="2400" b="1" dirty="0" smtClean="0">
              <a:solidFill>
                <a:schemeClr val="accent1">
                  <a:lumMod val="40000"/>
                  <a:lumOff val="60000"/>
                </a:schemeClr>
              </a:solidFill>
            </a:endParaRPr>
          </a:p>
          <a:p>
            <a:pPr algn="just">
              <a:buFontTx/>
              <a:buChar char="-"/>
            </a:pPr>
            <a:endParaRPr lang="en-US" sz="2400" b="1" dirty="0" smtClean="0">
              <a:solidFill>
                <a:schemeClr val="accent1">
                  <a:lumMod val="75000"/>
                </a:schemeClr>
              </a:solidFill>
            </a:endParaRPr>
          </a:p>
          <a:p>
            <a:r>
              <a:rPr lang="el-GR" sz="6000" dirty="0" smtClean="0">
                <a:solidFill>
                  <a:schemeClr val="accent1">
                    <a:lumMod val="60000"/>
                    <a:lumOff val="40000"/>
                  </a:schemeClr>
                </a:solidFill>
              </a:rPr>
              <a:t> </a:t>
            </a:r>
            <a:endParaRPr lang="el-GR" sz="6000" dirty="0">
              <a:solidFill>
                <a:schemeClr val="accent1">
                  <a:lumMod val="60000"/>
                  <a:lumOff val="40000"/>
                </a:schemeClr>
              </a:solidFill>
            </a:endParaRPr>
          </a:p>
        </p:txBody>
      </p:sp>
      <p:pic>
        <p:nvPicPr>
          <p:cNvPr id="79874" name="Picture 2"/>
          <p:cNvPicPr>
            <a:picLocks noGrp="1" noChangeAspect="1" noChangeArrowheads="1"/>
          </p:cNvPicPr>
          <p:nvPr>
            <p:ph sz="half" idx="1"/>
          </p:nvPr>
        </p:nvPicPr>
        <p:blipFill>
          <a:blip r:embed="rId2" cstate="print"/>
          <a:srcRect/>
          <a:stretch>
            <a:fillRect/>
          </a:stretch>
        </p:blipFill>
        <p:spPr bwMode="auto">
          <a:xfrm>
            <a:off x="3923928" y="-505448"/>
            <a:ext cx="4824536" cy="7363448"/>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idx="2"/>
          </p:nvPr>
        </p:nvSpPr>
        <p:spPr>
          <a:xfrm>
            <a:off x="179512" y="188640"/>
            <a:ext cx="4104456" cy="6120680"/>
          </a:xfrm>
        </p:spPr>
        <p:txBody>
          <a:bodyPr>
            <a:normAutofit/>
          </a:bodyPr>
          <a:lstStyle/>
          <a:p>
            <a:r>
              <a:rPr lang="el-GR" sz="6000" b="1" dirty="0" smtClean="0">
                <a:solidFill>
                  <a:schemeClr val="accent1">
                    <a:lumMod val="75000"/>
                  </a:schemeClr>
                </a:solidFill>
              </a:rPr>
              <a:t>Μορφέας</a:t>
            </a:r>
            <a:r>
              <a:rPr lang="el-GR" sz="6000" dirty="0" smtClean="0">
                <a:solidFill>
                  <a:schemeClr val="accent1">
                    <a:lumMod val="60000"/>
                    <a:lumOff val="40000"/>
                  </a:schemeClr>
                </a:solidFill>
              </a:rPr>
              <a:t> </a:t>
            </a:r>
          </a:p>
          <a:p>
            <a:endParaRPr lang="el-GR" sz="6000" dirty="0" smtClean="0"/>
          </a:p>
          <a:p>
            <a:r>
              <a:rPr lang="el-GR" sz="2000" b="1" dirty="0" err="1" smtClean="0">
                <a:solidFill>
                  <a:schemeClr val="accent1">
                    <a:lumMod val="50000"/>
                  </a:schemeClr>
                </a:solidFill>
              </a:rPr>
              <a:t>Εξοιδημένες</a:t>
            </a:r>
            <a:r>
              <a:rPr lang="el-GR" sz="2000" b="1" dirty="0" smtClean="0">
                <a:solidFill>
                  <a:schemeClr val="accent1">
                    <a:lumMod val="50000"/>
                  </a:schemeClr>
                </a:solidFill>
              </a:rPr>
              <a:t> δεσμίδες κολλαγόνου, στενά διατασσόμενες ή </a:t>
            </a:r>
            <a:r>
              <a:rPr lang="el-GR" sz="2000" b="1" dirty="0" err="1" smtClean="0">
                <a:solidFill>
                  <a:schemeClr val="accent1">
                    <a:lumMod val="50000"/>
                  </a:schemeClr>
                </a:solidFill>
              </a:rPr>
              <a:t>υαλινοποιημένες</a:t>
            </a:r>
            <a:r>
              <a:rPr lang="el-GR" sz="2000" b="1" dirty="0" smtClean="0">
                <a:solidFill>
                  <a:schemeClr val="accent1">
                    <a:lumMod val="50000"/>
                  </a:schemeClr>
                </a:solidFill>
              </a:rPr>
              <a:t>  λόγω απώλειας του μεταξύ τους διαστήματος  </a:t>
            </a:r>
          </a:p>
          <a:p>
            <a:endParaRPr lang="el-GR" sz="2000" b="1" dirty="0" smtClean="0">
              <a:solidFill>
                <a:schemeClr val="accent1">
                  <a:lumMod val="50000"/>
                </a:schemeClr>
              </a:solidFill>
            </a:endParaRPr>
          </a:p>
          <a:p>
            <a:r>
              <a:rPr lang="el-GR" sz="2000" b="1" dirty="0" smtClean="0">
                <a:solidFill>
                  <a:schemeClr val="accent1">
                    <a:lumMod val="50000"/>
                  </a:schemeClr>
                </a:solidFill>
              </a:rPr>
              <a:t>Ατροφία ιδρωτοποιών αδένων, πλήρης περιβολή και παγίδευσή τους από κολλαγόνο με απώλεια του λίπους  του χιτώνα τους .</a:t>
            </a:r>
          </a:p>
          <a:p>
            <a:endParaRPr lang="el-GR" sz="2400" dirty="0" smtClean="0">
              <a:solidFill>
                <a:schemeClr val="accent1">
                  <a:lumMod val="50000"/>
                </a:schemeClr>
              </a:solidFill>
            </a:endParaRPr>
          </a:p>
          <a:p>
            <a:r>
              <a:rPr lang="el-GR" sz="2000" b="1" dirty="0" smtClean="0">
                <a:solidFill>
                  <a:schemeClr val="accent1">
                    <a:lumMod val="50000"/>
                  </a:schemeClr>
                </a:solidFill>
              </a:rPr>
              <a:t>Ευθεία παρυφή χορίου - υποδορίου </a:t>
            </a:r>
            <a:endParaRPr lang="el-GR" sz="2000" b="1" dirty="0">
              <a:solidFill>
                <a:schemeClr val="accent1">
                  <a:lumMod val="50000"/>
                </a:schemeClr>
              </a:solidFill>
            </a:endParaRPr>
          </a:p>
        </p:txBody>
      </p:sp>
      <p:pic>
        <p:nvPicPr>
          <p:cNvPr id="79875" name="Picture 3"/>
          <p:cNvPicPr>
            <a:picLocks noGrp="1" noChangeAspect="1" noChangeArrowheads="1"/>
          </p:cNvPicPr>
          <p:nvPr>
            <p:ph sz="half" idx="1"/>
          </p:nvPr>
        </p:nvPicPr>
        <p:blipFill>
          <a:blip r:embed="rId2" cstate="print"/>
          <a:stretch>
            <a:fillRect/>
          </a:stretch>
        </p:blipFill>
        <p:spPr bwMode="auto">
          <a:xfrm>
            <a:off x="4429123" y="0"/>
            <a:ext cx="4504433" cy="685800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43408"/>
            <a:ext cx="8229600" cy="1661046"/>
          </a:xfrm>
        </p:spPr>
        <p:txBody>
          <a:bodyPr>
            <a:normAutofit fontScale="90000"/>
          </a:bodyPr>
          <a:lstStyle/>
          <a:p>
            <a:r>
              <a:rPr lang="el-GR" dirty="0" smtClean="0"/>
              <a:t>Σηματοδότηση μέσω υποδοχέων </a:t>
            </a:r>
            <a:r>
              <a:rPr lang="el-GR" dirty="0" err="1" smtClean="0"/>
              <a:t>τυροσινικής</a:t>
            </a:r>
            <a:r>
              <a:rPr lang="el-GR" dirty="0" smtClean="0"/>
              <a:t> </a:t>
            </a:r>
            <a:r>
              <a:rPr lang="el-GR" dirty="0" err="1" smtClean="0"/>
              <a:t>κινάσης</a:t>
            </a:r>
            <a:endParaRPr lang="el-GR" dirty="0"/>
          </a:p>
        </p:txBody>
      </p:sp>
      <p:pic>
        <p:nvPicPr>
          <p:cNvPr id="10242" name="Picture 2"/>
          <p:cNvPicPr>
            <a:picLocks noGrp="1" noChangeAspect="1" noChangeArrowheads="1"/>
          </p:cNvPicPr>
          <p:nvPr>
            <p:ph idx="1"/>
          </p:nvPr>
        </p:nvPicPr>
        <p:blipFill>
          <a:blip r:embed="rId2" cstate="print"/>
          <a:srcRect/>
          <a:stretch>
            <a:fillRect/>
          </a:stretch>
        </p:blipFill>
        <p:spPr bwMode="auto">
          <a:xfrm>
            <a:off x="251520" y="1340768"/>
            <a:ext cx="8688554" cy="5517232"/>
          </a:xfrm>
          <a:prstGeom prst="rect">
            <a:avLst/>
          </a:prstGeom>
          <a:noFill/>
          <a:ln w="9525">
            <a:noFill/>
            <a:miter lim="800000"/>
            <a:headEnd/>
            <a:tailEnd/>
          </a:ln>
        </p:spPr>
      </p:pic>
    </p:spTree>
  </p:cSld>
  <p:clrMapOvr>
    <a:masterClrMapping/>
  </p:clrMapOvr>
  <p:transition spd="med">
    <p:fade thruBlk="1"/>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idx="2"/>
          </p:nvPr>
        </p:nvSpPr>
        <p:spPr>
          <a:xfrm>
            <a:off x="179512" y="1435100"/>
            <a:ext cx="4104456" cy="4874220"/>
          </a:xfrm>
        </p:spPr>
        <p:txBody>
          <a:bodyPr>
            <a:normAutofit/>
          </a:bodyPr>
          <a:lstStyle/>
          <a:p>
            <a:r>
              <a:rPr lang="el-GR" sz="6000" b="1" dirty="0" smtClean="0">
                <a:solidFill>
                  <a:schemeClr val="accent1">
                    <a:lumMod val="75000"/>
                  </a:schemeClr>
                </a:solidFill>
              </a:rPr>
              <a:t>Μορφέας</a:t>
            </a:r>
          </a:p>
          <a:p>
            <a:endParaRPr lang="en-US" sz="2200" b="1" dirty="0" smtClean="0">
              <a:solidFill>
                <a:schemeClr val="accent1">
                  <a:lumMod val="40000"/>
                  <a:lumOff val="60000"/>
                </a:schemeClr>
              </a:solidFill>
            </a:endParaRPr>
          </a:p>
          <a:p>
            <a:endParaRPr lang="en-US" sz="2200" b="1" dirty="0" smtClean="0">
              <a:solidFill>
                <a:schemeClr val="accent1">
                  <a:lumMod val="40000"/>
                  <a:lumOff val="60000"/>
                </a:schemeClr>
              </a:solidFill>
            </a:endParaRPr>
          </a:p>
          <a:p>
            <a:endParaRPr lang="en-US" sz="2200" b="1" dirty="0" smtClean="0">
              <a:solidFill>
                <a:schemeClr val="accent1">
                  <a:lumMod val="40000"/>
                  <a:lumOff val="60000"/>
                </a:schemeClr>
              </a:solidFill>
            </a:endParaRPr>
          </a:p>
          <a:p>
            <a:r>
              <a:rPr lang="el-GR" sz="2000" b="1" dirty="0" smtClean="0">
                <a:solidFill>
                  <a:schemeClr val="accent1">
                    <a:lumMod val="50000"/>
                  </a:schemeClr>
                </a:solidFill>
              </a:rPr>
              <a:t>Μειωμένη κυτταρική παρουσία στο χόριο. Το πρόσφατα εναποτεθέν </a:t>
            </a:r>
            <a:endParaRPr lang="en-US" sz="2000" b="1" dirty="0" smtClean="0">
              <a:solidFill>
                <a:schemeClr val="accent1">
                  <a:lumMod val="50000"/>
                </a:schemeClr>
              </a:solidFill>
            </a:endParaRPr>
          </a:p>
          <a:p>
            <a:r>
              <a:rPr lang="el-GR" sz="2000" b="1" dirty="0" smtClean="0">
                <a:solidFill>
                  <a:schemeClr val="accent1">
                    <a:lumMod val="50000"/>
                  </a:schemeClr>
                </a:solidFill>
              </a:rPr>
              <a:t>κολλαγόνο  βάφει </a:t>
            </a:r>
            <a:r>
              <a:rPr lang="en-US" sz="2000" b="1" dirty="0" smtClean="0">
                <a:solidFill>
                  <a:schemeClr val="accent1">
                    <a:lumMod val="50000"/>
                  </a:schemeClr>
                </a:solidFill>
              </a:rPr>
              <a:t> </a:t>
            </a:r>
            <a:r>
              <a:rPr lang="el-GR" sz="2000" b="1" dirty="0" smtClean="0">
                <a:solidFill>
                  <a:schemeClr val="accent1">
                    <a:lumMod val="50000"/>
                  </a:schemeClr>
                </a:solidFill>
              </a:rPr>
              <a:t>ασθενώς  στις </a:t>
            </a:r>
          </a:p>
          <a:p>
            <a:r>
              <a:rPr lang="el-GR" sz="2000" b="1" dirty="0" smtClean="0">
                <a:solidFill>
                  <a:schemeClr val="accent1">
                    <a:lumMod val="50000"/>
                  </a:schemeClr>
                </a:solidFill>
              </a:rPr>
              <a:t>συνήθεις </a:t>
            </a:r>
            <a:r>
              <a:rPr lang="en-US" sz="2000" b="1" dirty="0" smtClean="0">
                <a:solidFill>
                  <a:schemeClr val="accent1">
                    <a:lumMod val="50000"/>
                  </a:schemeClr>
                </a:solidFill>
              </a:rPr>
              <a:t> </a:t>
            </a:r>
            <a:r>
              <a:rPr lang="el-GR" sz="2000" b="1" dirty="0" smtClean="0">
                <a:solidFill>
                  <a:schemeClr val="accent1">
                    <a:lumMod val="50000"/>
                  </a:schemeClr>
                </a:solidFill>
              </a:rPr>
              <a:t>χρώσεις κολλαγόνου και </a:t>
            </a:r>
          </a:p>
          <a:p>
            <a:r>
              <a:rPr lang="el-GR" sz="2000" b="1" dirty="0" smtClean="0">
                <a:solidFill>
                  <a:schemeClr val="accent1">
                    <a:lumMod val="50000"/>
                  </a:schemeClr>
                </a:solidFill>
              </a:rPr>
              <a:t>στερείται ελαστικού ιστού .</a:t>
            </a:r>
          </a:p>
          <a:p>
            <a:r>
              <a:rPr lang="en-US" sz="2000" b="1" dirty="0" smtClean="0">
                <a:solidFill>
                  <a:schemeClr val="accent1">
                    <a:lumMod val="50000"/>
                  </a:schemeClr>
                </a:solidFill>
              </a:rPr>
              <a:t>( </a:t>
            </a:r>
            <a:r>
              <a:rPr lang="el-GR" sz="2000" b="1" dirty="0" smtClean="0">
                <a:solidFill>
                  <a:schemeClr val="accent1">
                    <a:lumMod val="50000"/>
                  </a:schemeClr>
                </a:solidFill>
              </a:rPr>
              <a:t>Χρώση </a:t>
            </a:r>
            <a:r>
              <a:rPr lang="en-US" sz="2000" b="1" dirty="0" err="1" smtClean="0">
                <a:solidFill>
                  <a:schemeClr val="accent1">
                    <a:lumMod val="50000"/>
                  </a:schemeClr>
                </a:solidFill>
              </a:rPr>
              <a:t>Verhoeff</a:t>
            </a:r>
            <a:r>
              <a:rPr lang="en-US" sz="2000" b="1" dirty="0" smtClean="0">
                <a:solidFill>
                  <a:schemeClr val="accent1">
                    <a:lumMod val="50000"/>
                  </a:schemeClr>
                </a:solidFill>
              </a:rPr>
              <a:t> van </a:t>
            </a:r>
            <a:r>
              <a:rPr lang="en-US" sz="2000" b="1" dirty="0" err="1" smtClean="0">
                <a:solidFill>
                  <a:schemeClr val="accent1">
                    <a:lumMod val="50000"/>
                  </a:schemeClr>
                </a:solidFill>
              </a:rPr>
              <a:t>Gieson</a:t>
            </a:r>
            <a:r>
              <a:rPr lang="en-US" sz="2000" b="1" dirty="0" smtClean="0">
                <a:solidFill>
                  <a:schemeClr val="accent1">
                    <a:lumMod val="50000"/>
                  </a:schemeClr>
                </a:solidFill>
              </a:rPr>
              <a:t> ) .</a:t>
            </a:r>
            <a:endParaRPr lang="el-GR" sz="2000" b="1" dirty="0" smtClean="0">
              <a:solidFill>
                <a:schemeClr val="accent1">
                  <a:lumMod val="50000"/>
                </a:schemeClr>
              </a:solidFill>
            </a:endParaRPr>
          </a:p>
          <a:p>
            <a:endParaRPr lang="el-GR" sz="6000" dirty="0" smtClean="0"/>
          </a:p>
          <a:p>
            <a:endParaRPr lang="el-GR" sz="2000" b="1" dirty="0" smtClean="0"/>
          </a:p>
          <a:p>
            <a:endParaRPr lang="el-GR" sz="2400" dirty="0" smtClean="0"/>
          </a:p>
        </p:txBody>
      </p:sp>
      <p:pic>
        <p:nvPicPr>
          <p:cNvPr id="80898" name="Picture 2"/>
          <p:cNvPicPr>
            <a:picLocks noGrp="1" noChangeAspect="1" noChangeArrowheads="1"/>
          </p:cNvPicPr>
          <p:nvPr>
            <p:ph sz="half" idx="1"/>
          </p:nvPr>
        </p:nvPicPr>
        <p:blipFill>
          <a:blip r:embed="rId2" cstate="print"/>
          <a:stretch>
            <a:fillRect/>
          </a:stretch>
        </p:blipFill>
        <p:spPr bwMode="auto">
          <a:xfrm>
            <a:off x="4286248" y="0"/>
            <a:ext cx="4515555" cy="685800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84" y="0"/>
            <a:ext cx="9929882" cy="1915692"/>
          </a:xfrm>
        </p:spPr>
        <p:txBody>
          <a:bodyPr>
            <a:normAutofit/>
          </a:bodyPr>
          <a:lstStyle/>
          <a:p>
            <a:r>
              <a:rPr lang="el-GR" sz="2800" b="1" dirty="0" smtClean="0"/>
              <a:t>Η </a:t>
            </a:r>
            <a:r>
              <a:rPr lang="el-GR" sz="2800" b="1" u="sng" dirty="0" smtClean="0"/>
              <a:t>προέλευση</a:t>
            </a:r>
            <a:r>
              <a:rPr lang="el-GR" sz="2800" b="1" dirty="0" smtClean="0"/>
              <a:t> των </a:t>
            </a:r>
            <a:r>
              <a:rPr lang="el-GR" sz="2800" b="1" dirty="0" err="1" smtClean="0">
                <a:solidFill>
                  <a:schemeClr val="accent1">
                    <a:lumMod val="40000"/>
                    <a:lumOff val="60000"/>
                  </a:schemeClr>
                </a:solidFill>
              </a:rPr>
              <a:t>μυοϊνοβλαστών</a:t>
            </a:r>
            <a:r>
              <a:rPr lang="el-GR" sz="2800" b="1" dirty="0" smtClean="0"/>
              <a:t> στις δερματικές πλάκες ασθενών με συστηματική σκλήρυνση .</a:t>
            </a:r>
            <a:r>
              <a:rPr lang="en-US" sz="2800" b="1" dirty="0" smtClean="0"/>
              <a:t/>
            </a:r>
            <a:br>
              <a:rPr lang="en-US" sz="2800" b="1" dirty="0" smtClean="0"/>
            </a:br>
            <a:r>
              <a:rPr lang="en-US" sz="2000" b="1" dirty="0" err="1" smtClean="0"/>
              <a:t>Leask</a:t>
            </a:r>
            <a:r>
              <a:rPr lang="en-US" sz="2000" b="1" dirty="0" smtClean="0"/>
              <a:t> A . </a:t>
            </a:r>
            <a:r>
              <a:rPr lang="en-US" sz="2000" b="1" dirty="0" err="1" smtClean="0"/>
              <a:t>Fibrogenesis</a:t>
            </a:r>
            <a:r>
              <a:rPr lang="en-US" sz="2000" b="1" dirty="0" smtClean="0"/>
              <a:t> &amp; Tissue Repair 2010, 3 : 8 </a:t>
            </a:r>
            <a:endParaRPr lang="el-GR" sz="2000" b="1"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80528" y="2276872"/>
            <a:ext cx="9433048" cy="4038872"/>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3.10.15 ΜΑΘΗΜΑ ΕΕΠΑ\AUTUMN-GRIMSHAW\an-autumn-idyll-1885.jpg"/>
          <p:cNvPicPr>
            <a:picLocks noChangeAspect="1" noChangeArrowheads="1"/>
          </p:cNvPicPr>
          <p:nvPr/>
        </p:nvPicPr>
        <p:blipFill>
          <a:blip r:embed="rId2" cstate="print"/>
          <a:srcRect/>
          <a:stretch>
            <a:fillRect/>
          </a:stretch>
        </p:blipFill>
        <p:spPr bwMode="auto">
          <a:xfrm>
            <a:off x="1785918" y="0"/>
            <a:ext cx="5708920" cy="6858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467544" y="116633"/>
            <a:ext cx="7990656" cy="1080119"/>
          </a:xfrm>
        </p:spPr>
        <p:txBody>
          <a:bodyPr>
            <a:normAutofit fontScale="90000"/>
          </a:bodyPr>
          <a:lstStyle/>
          <a:p>
            <a:r>
              <a:rPr lang="el-GR" sz="3100" dirty="0" smtClean="0"/>
              <a:t>Φ</a:t>
            </a:r>
            <a:r>
              <a:rPr lang="en-US" sz="3100" dirty="0" smtClean="0"/>
              <a:t>A</a:t>
            </a:r>
            <a:r>
              <a:rPr lang="el-GR" sz="3100" dirty="0" smtClean="0"/>
              <a:t>σεις  </a:t>
            </a:r>
            <a:r>
              <a:rPr lang="el-GR" sz="3100" u="sng" dirty="0" err="1" smtClean="0"/>
              <a:t>επο</a:t>
            </a:r>
            <a:r>
              <a:rPr lang="en-US" sz="3100" u="sng" dirty="0" smtClean="0"/>
              <a:t>y</a:t>
            </a:r>
            <a:r>
              <a:rPr lang="el-GR" sz="3100" u="sng" dirty="0" err="1" smtClean="0"/>
              <a:t>λωσης</a:t>
            </a:r>
            <a:r>
              <a:rPr lang="el-GR" sz="3100" u="sng" dirty="0" smtClean="0"/>
              <a:t> </a:t>
            </a:r>
            <a:r>
              <a:rPr lang="el-GR" sz="3100" u="sng" dirty="0" err="1" smtClean="0"/>
              <a:t>τρα</a:t>
            </a:r>
            <a:r>
              <a:rPr lang="en-US" sz="3100" u="sng" dirty="0" smtClean="0"/>
              <a:t>y</a:t>
            </a:r>
            <a:r>
              <a:rPr lang="el-GR" sz="3100" u="sng" dirty="0" err="1" smtClean="0"/>
              <a:t>ματος</a:t>
            </a:r>
            <a:r>
              <a:rPr lang="el-GR" sz="3100" u="sng" dirty="0" smtClean="0"/>
              <a:t> </a:t>
            </a:r>
            <a:r>
              <a:rPr lang="el-GR" sz="3100" dirty="0" smtClean="0"/>
              <a:t>και </a:t>
            </a:r>
            <a:r>
              <a:rPr lang="el-GR" sz="3100" dirty="0" err="1" smtClean="0">
                <a:solidFill>
                  <a:schemeClr val="accent1"/>
                </a:solidFill>
              </a:rPr>
              <a:t>πνευμονικ</a:t>
            </a:r>
            <a:r>
              <a:rPr lang="en-US" sz="3100" dirty="0" smtClean="0">
                <a:solidFill>
                  <a:schemeClr val="accent1"/>
                </a:solidFill>
              </a:rPr>
              <a:t>H</a:t>
            </a:r>
            <a:r>
              <a:rPr lang="el-GR" sz="3100" dirty="0" smtClean="0">
                <a:solidFill>
                  <a:schemeClr val="accent1"/>
                </a:solidFill>
              </a:rPr>
              <a:t> </a:t>
            </a:r>
            <a:r>
              <a:rPr lang="en-US" sz="3100" dirty="0" err="1" smtClean="0">
                <a:solidFill>
                  <a:schemeClr val="accent1"/>
                </a:solidFill>
              </a:rPr>
              <a:t>I</a:t>
            </a:r>
            <a:r>
              <a:rPr lang="el-GR" sz="3100" dirty="0" err="1" smtClean="0">
                <a:solidFill>
                  <a:schemeClr val="accent1"/>
                </a:solidFill>
              </a:rPr>
              <a:t>νωση</a:t>
            </a:r>
            <a:r>
              <a:rPr lang="el-GR" sz="3100" dirty="0" smtClean="0"/>
              <a:t>.</a:t>
            </a:r>
            <a:r>
              <a:rPr lang="el-GR" sz="2400" dirty="0" smtClean="0"/>
              <a:t/>
            </a:r>
            <a:br>
              <a:rPr lang="el-GR" sz="2400" dirty="0" smtClean="0"/>
            </a:br>
            <a:r>
              <a:rPr lang="en-US" sz="2000" dirty="0" smtClean="0"/>
              <a:t>Wilson MS , Wynn TA . Mucosal </a:t>
            </a:r>
            <a:r>
              <a:rPr lang="en-US" sz="2000" dirty="0" err="1" smtClean="0"/>
              <a:t>Immunol</a:t>
            </a:r>
            <a:r>
              <a:rPr lang="en-US" sz="2000" dirty="0" smtClean="0"/>
              <a:t>. 2009, 2 : 2</a:t>
            </a:r>
            <a:endParaRPr lang="el-GR" sz="2000" dirty="0"/>
          </a:p>
        </p:txBody>
      </p:sp>
      <p:pic>
        <p:nvPicPr>
          <p:cNvPr id="41985" name="Picture 1"/>
          <p:cNvPicPr>
            <a:picLocks noChangeAspect="1" noChangeArrowheads="1"/>
          </p:cNvPicPr>
          <p:nvPr/>
        </p:nvPicPr>
        <p:blipFill>
          <a:blip r:embed="rId2" cstate="print"/>
          <a:srcRect/>
          <a:stretch>
            <a:fillRect/>
          </a:stretch>
        </p:blipFill>
        <p:spPr bwMode="auto">
          <a:xfrm>
            <a:off x="1285852" y="1285860"/>
            <a:ext cx="6598657" cy="5303512"/>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 - Τίτλος"/>
          <p:cNvSpPr>
            <a:spLocks noGrp="1"/>
          </p:cNvSpPr>
          <p:nvPr>
            <p:ph type="ctrTitle"/>
          </p:nvPr>
        </p:nvSpPr>
        <p:spPr>
          <a:xfrm>
            <a:off x="-500098" y="-571527"/>
            <a:ext cx="10144196" cy="1857387"/>
          </a:xfrm>
        </p:spPr>
        <p:txBody>
          <a:bodyPr>
            <a:noAutofit/>
          </a:bodyPr>
          <a:lstStyle/>
          <a:p>
            <a:r>
              <a:rPr lang="el-GR" sz="2800" b="1" dirty="0" err="1" smtClean="0">
                <a:solidFill>
                  <a:schemeClr val="accent1">
                    <a:lumMod val="75000"/>
                  </a:schemeClr>
                </a:solidFill>
              </a:rPr>
              <a:t>Ανισ</a:t>
            </a:r>
            <a:r>
              <a:rPr lang="en-US" sz="2800" b="1" dirty="0" smtClean="0">
                <a:solidFill>
                  <a:schemeClr val="accent1">
                    <a:lumMod val="75000"/>
                  </a:schemeClr>
                </a:solidFill>
              </a:rPr>
              <a:t>O</a:t>
            </a:r>
            <a:r>
              <a:rPr lang="el-GR" sz="2800" b="1" dirty="0" err="1" smtClean="0">
                <a:solidFill>
                  <a:schemeClr val="accent1">
                    <a:lumMod val="75000"/>
                  </a:schemeClr>
                </a:solidFill>
              </a:rPr>
              <a:t>ρροπη</a:t>
            </a:r>
            <a:r>
              <a:rPr lang="el-GR" sz="2800" b="1" dirty="0" smtClean="0">
                <a:solidFill>
                  <a:schemeClr val="accent1">
                    <a:lumMod val="75000"/>
                  </a:schemeClr>
                </a:solidFill>
              </a:rPr>
              <a:t>  </a:t>
            </a:r>
            <a:r>
              <a:rPr lang="el-GR" sz="2800" b="1" dirty="0" smtClean="0"/>
              <a:t>απ</a:t>
            </a:r>
            <a:r>
              <a:rPr lang="en-US" sz="2800" b="1" dirty="0" smtClean="0"/>
              <a:t>O</a:t>
            </a:r>
            <a:r>
              <a:rPr lang="el-GR" sz="2800" b="1" dirty="0" err="1" smtClean="0"/>
              <a:t>κριση</a:t>
            </a:r>
            <a:r>
              <a:rPr lang="el-GR" sz="2800" b="1" dirty="0" smtClean="0"/>
              <a:t>  </a:t>
            </a:r>
            <a:r>
              <a:rPr lang="el-GR" sz="2800" b="1" u="sng" dirty="0" err="1" smtClean="0"/>
              <a:t>επο</a:t>
            </a:r>
            <a:r>
              <a:rPr lang="en-US" sz="2800" b="1" u="sng" dirty="0" smtClean="0"/>
              <a:t>Y</a:t>
            </a:r>
            <a:r>
              <a:rPr lang="el-GR" sz="2800" b="1" u="sng" dirty="0" err="1" smtClean="0"/>
              <a:t>λωσης</a:t>
            </a:r>
            <a:r>
              <a:rPr lang="el-GR" sz="2800" b="1" u="sng" dirty="0" smtClean="0"/>
              <a:t> </a:t>
            </a:r>
            <a:r>
              <a:rPr lang="el-GR" sz="2800" b="1" u="sng" dirty="0" err="1" smtClean="0"/>
              <a:t>τρα</a:t>
            </a:r>
            <a:r>
              <a:rPr lang="en-US" sz="2800" b="1" u="sng" dirty="0" smtClean="0"/>
              <a:t>Y</a:t>
            </a:r>
            <a:r>
              <a:rPr lang="el-GR" sz="2800" b="1" u="sng" dirty="0" err="1" smtClean="0"/>
              <a:t>ματος</a:t>
            </a:r>
            <a:r>
              <a:rPr lang="el-GR" sz="2800" b="1" u="sng" dirty="0" smtClean="0"/>
              <a:t> </a:t>
            </a:r>
            <a:r>
              <a:rPr lang="el-GR" sz="2800" b="1" dirty="0" smtClean="0"/>
              <a:t/>
            </a:r>
            <a:br>
              <a:rPr lang="el-GR" sz="2800" b="1" dirty="0" smtClean="0"/>
            </a:br>
            <a:r>
              <a:rPr lang="el-GR" sz="2800" b="1" dirty="0" smtClean="0"/>
              <a:t>και  </a:t>
            </a:r>
            <a:r>
              <a:rPr lang="el-GR" sz="2800" b="1" dirty="0" err="1" smtClean="0">
                <a:solidFill>
                  <a:schemeClr val="accent1"/>
                </a:solidFill>
              </a:rPr>
              <a:t>πνευμονικ</a:t>
            </a:r>
            <a:r>
              <a:rPr lang="en-US" sz="2800" b="1" dirty="0" smtClean="0">
                <a:solidFill>
                  <a:schemeClr val="accent1"/>
                </a:solidFill>
              </a:rPr>
              <a:t>H</a:t>
            </a:r>
            <a:r>
              <a:rPr lang="el-GR" sz="2800" b="1" dirty="0" smtClean="0">
                <a:solidFill>
                  <a:schemeClr val="accent1"/>
                </a:solidFill>
              </a:rPr>
              <a:t> </a:t>
            </a:r>
            <a:r>
              <a:rPr lang="en-US" sz="2800" dirty="0" err="1" smtClean="0">
                <a:solidFill>
                  <a:schemeClr val="accent1"/>
                </a:solidFill>
              </a:rPr>
              <a:t>I</a:t>
            </a:r>
            <a:r>
              <a:rPr lang="el-GR" sz="2800" b="1" dirty="0" err="1" smtClean="0">
                <a:solidFill>
                  <a:schemeClr val="accent1"/>
                </a:solidFill>
              </a:rPr>
              <a:t>νωση</a:t>
            </a:r>
            <a:r>
              <a:rPr lang="el-GR" sz="2800" b="1" dirty="0" smtClean="0">
                <a:solidFill>
                  <a:schemeClr val="accent1">
                    <a:lumMod val="60000"/>
                    <a:lumOff val="40000"/>
                  </a:schemeClr>
                </a:solidFill>
              </a:rPr>
              <a:t>.</a:t>
            </a:r>
            <a:r>
              <a:rPr lang="el-GR" sz="2400" b="1" dirty="0" smtClean="0">
                <a:solidFill>
                  <a:schemeClr val="accent1">
                    <a:lumMod val="60000"/>
                    <a:lumOff val="40000"/>
                  </a:schemeClr>
                </a:solidFill>
              </a:rPr>
              <a:t/>
            </a:r>
            <a:br>
              <a:rPr lang="el-GR" sz="2400" b="1" dirty="0" smtClean="0">
                <a:solidFill>
                  <a:schemeClr val="accent1">
                    <a:lumMod val="60000"/>
                    <a:lumOff val="40000"/>
                  </a:schemeClr>
                </a:solidFill>
              </a:rPr>
            </a:br>
            <a:r>
              <a:rPr lang="en-US" sz="2000" b="1" dirty="0" smtClean="0"/>
              <a:t>Wilson MS , Wynn TA . Mucosal </a:t>
            </a:r>
            <a:r>
              <a:rPr lang="en-US" sz="2000" b="1" dirty="0" err="1" smtClean="0"/>
              <a:t>Immunol</a:t>
            </a:r>
            <a:r>
              <a:rPr lang="en-US" sz="2000" b="1" dirty="0" smtClean="0"/>
              <a:t>. 2009, 2 : 2 </a:t>
            </a:r>
            <a:endParaRPr lang="el-GR" sz="2000" b="1" dirty="0"/>
          </a:p>
        </p:txBody>
      </p:sp>
      <p:pic>
        <p:nvPicPr>
          <p:cNvPr id="4" name="Picture 3"/>
          <p:cNvPicPr>
            <a:picLocks noChangeAspect="1" noChangeArrowheads="1"/>
          </p:cNvPicPr>
          <p:nvPr/>
        </p:nvPicPr>
        <p:blipFill>
          <a:blip r:embed="rId2" cstate="print"/>
          <a:srcRect/>
          <a:stretch>
            <a:fillRect/>
          </a:stretch>
        </p:blipFill>
        <p:spPr bwMode="auto">
          <a:xfrm>
            <a:off x="1928794" y="1357298"/>
            <a:ext cx="5602265" cy="5111777"/>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64704" y="-315416"/>
            <a:ext cx="12673408" cy="1224136"/>
          </a:xfrm>
        </p:spPr>
        <p:txBody>
          <a:bodyPr>
            <a:normAutofit/>
          </a:bodyPr>
          <a:lstStyle/>
          <a:p>
            <a:r>
              <a:rPr lang="el-GR" sz="2800" b="0" dirty="0" smtClean="0"/>
              <a:t>Πρότυπο </a:t>
            </a:r>
            <a:r>
              <a:rPr lang="el-GR" sz="2800" dirty="0" err="1" smtClean="0"/>
              <a:t>παθογένεσης</a:t>
            </a:r>
            <a:r>
              <a:rPr lang="el-GR" sz="2800" b="0" dirty="0" smtClean="0"/>
              <a:t> ιδιοπαθούς πνευμονικής </a:t>
            </a:r>
            <a:r>
              <a:rPr lang="el-GR" sz="2800" b="0" dirty="0" err="1" smtClean="0"/>
              <a:t>ίνωσης</a:t>
            </a:r>
            <a:r>
              <a:rPr lang="el-GR" dirty="0" smtClean="0"/>
              <a:t/>
            </a:r>
            <a:br>
              <a:rPr lang="el-GR" dirty="0" smtClean="0"/>
            </a:br>
            <a:r>
              <a:rPr lang="en-US" b="0" dirty="0" smtClean="0"/>
              <a:t>Maher TM et al.  </a:t>
            </a:r>
            <a:r>
              <a:rPr lang="en-US" b="0" dirty="0" err="1" smtClean="0"/>
              <a:t>Eur</a:t>
            </a:r>
            <a:r>
              <a:rPr lang="en-US" b="0" dirty="0" smtClean="0"/>
              <a:t>  </a:t>
            </a:r>
            <a:r>
              <a:rPr lang="en-US" b="0" dirty="0" err="1" smtClean="0"/>
              <a:t>Respir</a:t>
            </a:r>
            <a:r>
              <a:rPr lang="en-US" b="0" dirty="0" smtClean="0"/>
              <a:t>  J. 2007 ,  30 : 5 </a:t>
            </a:r>
            <a:r>
              <a:rPr lang="el-GR" b="0" dirty="0" smtClean="0"/>
              <a:t> </a:t>
            </a:r>
            <a:endParaRPr lang="el-GR" b="0" dirty="0"/>
          </a:p>
        </p:txBody>
      </p:sp>
      <p:sp>
        <p:nvSpPr>
          <p:cNvPr id="4" name="3 - Θέση κειμένου"/>
          <p:cNvSpPr>
            <a:spLocks noGrp="1"/>
          </p:cNvSpPr>
          <p:nvPr>
            <p:ph type="body" sz="half" idx="2"/>
          </p:nvPr>
        </p:nvSpPr>
        <p:spPr/>
        <p:txBody>
          <a:bodyPr/>
          <a:lstStyle/>
          <a:p>
            <a:endParaRPr lang="el-GR"/>
          </a:p>
        </p:txBody>
      </p:sp>
      <p:pic>
        <p:nvPicPr>
          <p:cNvPr id="1026" name="Picture 2"/>
          <p:cNvPicPr>
            <a:picLocks noGrp="1" noChangeAspect="1" noChangeArrowheads="1"/>
          </p:cNvPicPr>
          <p:nvPr>
            <p:ph type="pic" idx="1"/>
          </p:nvPr>
        </p:nvPicPr>
        <p:blipFill>
          <a:blip r:embed="rId2" cstate="print"/>
          <a:srcRect l="1066" r="1066"/>
          <a:stretch>
            <a:fillRect/>
          </a:stretch>
        </p:blipFill>
        <p:spPr bwMode="auto">
          <a:xfrm>
            <a:off x="251520" y="1268760"/>
            <a:ext cx="8640960" cy="54006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252520" cy="1143000"/>
          </a:xfrm>
        </p:spPr>
        <p:txBody>
          <a:bodyPr>
            <a:noAutofit/>
          </a:bodyPr>
          <a:lstStyle/>
          <a:p>
            <a:r>
              <a:rPr lang="el-GR" sz="3600" b="1" dirty="0" smtClean="0"/>
              <a:t>Σύνηθες πρότυπο πνευμονικής βλάβης </a:t>
            </a:r>
            <a:br>
              <a:rPr lang="el-GR" sz="3600" b="1" dirty="0" smtClean="0"/>
            </a:br>
            <a:r>
              <a:rPr lang="el-GR" sz="3600" b="1" dirty="0" smtClean="0"/>
              <a:t>του τύπου της </a:t>
            </a:r>
            <a:r>
              <a:rPr lang="el-GR" sz="3600" b="1" dirty="0" smtClean="0">
                <a:solidFill>
                  <a:schemeClr val="accent1">
                    <a:lumMod val="40000"/>
                    <a:lumOff val="60000"/>
                  </a:schemeClr>
                </a:solidFill>
              </a:rPr>
              <a:t>διάμεσης πνευμονίας </a:t>
            </a:r>
            <a:endParaRPr lang="el-GR" sz="3600" b="1" dirty="0">
              <a:solidFill>
                <a:schemeClr val="accent1">
                  <a:lumMod val="40000"/>
                  <a:lumOff val="60000"/>
                </a:schemeClr>
              </a:solidFill>
            </a:endParaRPr>
          </a:p>
        </p:txBody>
      </p:sp>
      <p:pic>
        <p:nvPicPr>
          <p:cNvPr id="15362" name="Picture 2" descr="C:\Users\Lazaris\Pictures\FIBROGENESIS _ LAZARIS\lun9Usual_Interstitial_Pneumonia_pattern_of_Lung_Injury.gif"/>
          <p:cNvPicPr>
            <a:picLocks noChangeAspect="1" noChangeArrowheads="1"/>
          </p:cNvPicPr>
          <p:nvPr/>
        </p:nvPicPr>
        <p:blipFill>
          <a:blip r:embed="rId2" cstate="print"/>
          <a:srcRect/>
          <a:stretch>
            <a:fillRect/>
          </a:stretch>
        </p:blipFill>
        <p:spPr bwMode="auto">
          <a:xfrm>
            <a:off x="1619672" y="1988840"/>
            <a:ext cx="5760640" cy="3748189"/>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Ινώδεις πλάκες του υπεζωκότα </a:t>
            </a:r>
            <a:endParaRPr lang="el-GR" b="1" dirty="0"/>
          </a:p>
        </p:txBody>
      </p:sp>
      <p:pic>
        <p:nvPicPr>
          <p:cNvPr id="10242" name="Picture 2"/>
          <p:cNvPicPr>
            <a:picLocks noChangeAspect="1" noChangeArrowheads="1"/>
          </p:cNvPicPr>
          <p:nvPr/>
        </p:nvPicPr>
        <p:blipFill>
          <a:blip r:embed="rId2" cstate="print"/>
          <a:srcRect/>
          <a:stretch>
            <a:fillRect/>
          </a:stretch>
        </p:blipFill>
        <p:spPr bwMode="auto">
          <a:xfrm>
            <a:off x="467544" y="1412776"/>
            <a:ext cx="8110184" cy="5328592"/>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lstStyle/>
          <a:p>
            <a:r>
              <a:rPr lang="el-GR" b="1" dirty="0" smtClean="0"/>
              <a:t>Ινώδεις πλάκες του υπεζωκότα </a:t>
            </a:r>
            <a:endParaRPr lang="el-GR" b="1" dirty="0"/>
          </a:p>
        </p:txBody>
      </p:sp>
      <p:pic>
        <p:nvPicPr>
          <p:cNvPr id="11267" name="Picture 3"/>
          <p:cNvPicPr>
            <a:picLocks noChangeAspect="1" noChangeArrowheads="1"/>
          </p:cNvPicPr>
          <p:nvPr/>
        </p:nvPicPr>
        <p:blipFill>
          <a:blip r:embed="rId2" cstate="print"/>
          <a:srcRect/>
          <a:stretch>
            <a:fillRect/>
          </a:stretch>
        </p:blipFill>
        <p:spPr bwMode="auto">
          <a:xfrm>
            <a:off x="971600" y="1484784"/>
            <a:ext cx="7272808" cy="4763389"/>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14338"/>
            <a:ext cx="8229600" cy="1631976"/>
          </a:xfrm>
        </p:spPr>
        <p:txBody>
          <a:bodyPr>
            <a:normAutofit/>
          </a:bodyPr>
          <a:lstStyle/>
          <a:p>
            <a:r>
              <a:rPr lang="el-GR" b="1" dirty="0" smtClean="0"/>
              <a:t>Ίνες αμιάντου – Χρώση σιδήρου </a:t>
            </a:r>
            <a:endParaRPr lang="el-GR" b="1" dirty="0"/>
          </a:p>
        </p:txBody>
      </p:sp>
      <p:pic>
        <p:nvPicPr>
          <p:cNvPr id="12290" name="Picture 2"/>
          <p:cNvPicPr>
            <a:picLocks noChangeAspect="1" noChangeArrowheads="1"/>
          </p:cNvPicPr>
          <p:nvPr/>
        </p:nvPicPr>
        <p:blipFill>
          <a:blip r:embed="rId2" cstate="print"/>
          <a:srcRect/>
          <a:stretch>
            <a:fillRect/>
          </a:stretch>
        </p:blipFill>
        <p:spPr bwMode="auto">
          <a:xfrm>
            <a:off x="467544" y="1268760"/>
            <a:ext cx="8203218" cy="5372769"/>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1000164" y="214290"/>
            <a:ext cx="11215766" cy="1785950"/>
          </a:xfrm>
        </p:spPr>
        <p:txBody>
          <a:bodyPr>
            <a:normAutofit fontScale="90000"/>
          </a:bodyPr>
          <a:lstStyle/>
          <a:p>
            <a:r>
              <a:rPr lang="el-GR" sz="3100" b="1" dirty="0" smtClean="0"/>
              <a:t>Ο σχηματισμός των </a:t>
            </a:r>
            <a:r>
              <a:rPr lang="el-GR" sz="3100" b="1" dirty="0" err="1" smtClean="0"/>
              <a:t>μυοϊνοβλαστών</a:t>
            </a:r>
            <a:r>
              <a:rPr lang="el-GR" sz="3100" b="1" dirty="0" smtClean="0"/>
              <a:t> </a:t>
            </a:r>
            <a:r>
              <a:rPr lang="en-US" sz="3100" b="1" dirty="0" smtClean="0"/>
              <a:t/>
            </a:r>
            <a:br>
              <a:rPr lang="en-US" sz="3100" b="1" dirty="0" smtClean="0"/>
            </a:br>
            <a:r>
              <a:rPr lang="el-GR" sz="3100" b="1" dirty="0" smtClean="0"/>
              <a:t>και οι επιδράσεις</a:t>
            </a:r>
            <a:r>
              <a:rPr lang="en-US" sz="3100" dirty="0" smtClean="0"/>
              <a:t> </a:t>
            </a:r>
            <a:r>
              <a:rPr lang="el-GR" sz="3100" b="1" dirty="0" smtClean="0"/>
              <a:t>τους</a:t>
            </a:r>
            <a:r>
              <a:rPr lang="en-US" sz="3100" b="1" dirty="0" smtClean="0"/>
              <a:t> </a:t>
            </a:r>
            <a:br>
              <a:rPr lang="en-US" sz="3100" b="1" dirty="0" smtClean="0"/>
            </a:br>
            <a:r>
              <a:rPr lang="el-GR" sz="3100" b="1" dirty="0" smtClean="0"/>
              <a:t>στην </a:t>
            </a:r>
            <a:r>
              <a:rPr lang="el-GR" sz="3100" b="1" u="sng" dirty="0" smtClean="0">
                <a:solidFill>
                  <a:schemeClr val="accent1">
                    <a:lumMod val="75000"/>
                  </a:schemeClr>
                </a:solidFill>
              </a:rPr>
              <a:t>ομοιόσταση</a:t>
            </a:r>
            <a:r>
              <a:rPr lang="el-GR" sz="3100" b="1" dirty="0" smtClean="0"/>
              <a:t> της </a:t>
            </a:r>
            <a:r>
              <a:rPr lang="el-GR" sz="3100" b="1" dirty="0" err="1" smtClean="0"/>
              <a:t>εξωκυττάριας</a:t>
            </a:r>
            <a:r>
              <a:rPr lang="el-GR" sz="3100" b="1" dirty="0" smtClean="0"/>
              <a:t> θεμέλιας </a:t>
            </a:r>
            <a:r>
              <a:rPr lang="en-US" sz="3100" b="1" dirty="0" smtClean="0"/>
              <a:t> </a:t>
            </a:r>
            <a:r>
              <a:rPr lang="el-GR" sz="3100" b="1" dirty="0" smtClean="0"/>
              <a:t>ουσίας</a:t>
            </a:r>
            <a:r>
              <a:rPr lang="en-US" sz="3100" b="1" dirty="0" smtClean="0"/>
              <a:t>.</a:t>
            </a:r>
            <a:r>
              <a:rPr lang="el-GR" sz="3100" b="1" dirty="0" smtClean="0"/>
              <a:t> </a:t>
            </a:r>
            <a:r>
              <a:rPr lang="en-US" sz="3100" b="1" dirty="0" smtClean="0"/>
              <a:t>       </a:t>
            </a:r>
            <a:r>
              <a:rPr lang="en-US" sz="2700" b="1" dirty="0" smtClean="0"/>
              <a:t/>
            </a:r>
            <a:br>
              <a:rPr lang="en-US" sz="2700" b="1" dirty="0" smtClean="0"/>
            </a:br>
            <a:r>
              <a:rPr lang="el-GR" sz="2200" b="1" dirty="0" smtClean="0"/>
              <a:t>Ε</a:t>
            </a:r>
            <a:r>
              <a:rPr lang="en-US" sz="2200" b="1" dirty="0" err="1" smtClean="0"/>
              <a:t>ckes</a:t>
            </a:r>
            <a:r>
              <a:rPr lang="en-US" sz="2200" b="1" dirty="0" smtClean="0"/>
              <a:t> B,  </a:t>
            </a:r>
            <a:r>
              <a:rPr lang="en-US" sz="2200" b="1" dirty="0" err="1" smtClean="0"/>
              <a:t>Nischt</a:t>
            </a:r>
            <a:r>
              <a:rPr lang="en-US" sz="2200" b="1" dirty="0" smtClean="0"/>
              <a:t> R &amp; Krieg T. </a:t>
            </a:r>
            <a:r>
              <a:rPr lang="en-US" sz="2200" b="1" dirty="0" err="1" smtClean="0"/>
              <a:t>Fibrogenesis</a:t>
            </a:r>
            <a:r>
              <a:rPr lang="en-US" sz="2200" b="1" dirty="0" smtClean="0"/>
              <a:t> &amp; Tissue Repair </a:t>
            </a:r>
            <a:r>
              <a:rPr lang="el-GR" sz="2200" b="1" dirty="0" smtClean="0"/>
              <a:t> </a:t>
            </a:r>
            <a:r>
              <a:rPr lang="en-US" sz="2200" b="1" dirty="0" smtClean="0"/>
              <a:t>2010, 3 : 4 </a:t>
            </a:r>
            <a:endParaRPr lang="el-GR" sz="2200" b="1"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182002" y="2780928"/>
            <a:ext cx="8749659" cy="336271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lstStyle/>
          <a:p>
            <a:r>
              <a:rPr lang="el-GR" b="1" dirty="0" err="1" smtClean="0"/>
              <a:t>Πυριτιασικό</a:t>
            </a:r>
            <a:r>
              <a:rPr lang="el-GR" b="1" dirty="0" smtClean="0"/>
              <a:t> </a:t>
            </a:r>
            <a:r>
              <a:rPr lang="el-GR" b="1" dirty="0" err="1" smtClean="0"/>
              <a:t>οζίο</a:t>
            </a:r>
            <a:endParaRPr lang="el-GR" b="1" dirty="0"/>
          </a:p>
        </p:txBody>
      </p:sp>
      <p:pic>
        <p:nvPicPr>
          <p:cNvPr id="13315" name="Picture 3"/>
          <p:cNvPicPr>
            <a:picLocks noChangeAspect="1" noChangeArrowheads="1"/>
          </p:cNvPicPr>
          <p:nvPr/>
        </p:nvPicPr>
        <p:blipFill>
          <a:blip r:embed="rId2" cstate="print"/>
          <a:srcRect/>
          <a:stretch>
            <a:fillRect/>
          </a:stretch>
        </p:blipFill>
        <p:spPr bwMode="auto">
          <a:xfrm>
            <a:off x="395536" y="1196752"/>
            <a:ext cx="8396616" cy="5516785"/>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4544" y="-243408"/>
            <a:ext cx="9793088" cy="1661046"/>
          </a:xfrm>
        </p:spPr>
        <p:txBody>
          <a:bodyPr>
            <a:normAutofit/>
          </a:bodyPr>
          <a:lstStyle/>
          <a:p>
            <a:r>
              <a:rPr lang="el-GR" sz="3200" b="1" dirty="0" smtClean="0"/>
              <a:t>Σωματίδια πυριτίου στο </a:t>
            </a:r>
            <a:r>
              <a:rPr lang="el-GR" sz="3200" b="1" dirty="0" err="1" smtClean="0"/>
              <a:t>πεπολωμένο</a:t>
            </a:r>
            <a:r>
              <a:rPr lang="el-GR" sz="3200" b="1" dirty="0" smtClean="0"/>
              <a:t> φως </a:t>
            </a:r>
            <a:endParaRPr lang="el-GR" sz="3200" b="1" dirty="0"/>
          </a:p>
        </p:txBody>
      </p:sp>
      <p:pic>
        <p:nvPicPr>
          <p:cNvPr id="14339" name="Picture 3"/>
          <p:cNvPicPr>
            <a:picLocks noChangeAspect="1" noChangeArrowheads="1"/>
          </p:cNvPicPr>
          <p:nvPr/>
        </p:nvPicPr>
        <p:blipFill>
          <a:blip r:embed="rId2" cstate="print"/>
          <a:srcRect/>
          <a:stretch>
            <a:fillRect/>
          </a:stretch>
        </p:blipFill>
        <p:spPr bwMode="auto">
          <a:xfrm>
            <a:off x="179512" y="980728"/>
            <a:ext cx="8752932" cy="5732809"/>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68760"/>
          </a:xfrm>
        </p:spPr>
        <p:txBody>
          <a:bodyPr>
            <a:normAutofit/>
          </a:bodyPr>
          <a:lstStyle/>
          <a:p>
            <a:r>
              <a:rPr lang="el-GR" sz="3600" dirty="0" smtClean="0">
                <a:solidFill>
                  <a:schemeClr val="accent1">
                    <a:lumMod val="75000"/>
                  </a:schemeClr>
                </a:solidFill>
              </a:rPr>
              <a:t>Κατάληξη</a:t>
            </a:r>
            <a:r>
              <a:rPr lang="en-US" sz="3600" dirty="0" smtClean="0">
                <a:solidFill>
                  <a:schemeClr val="accent1">
                    <a:lumMod val="75000"/>
                  </a:schemeClr>
                </a:solidFill>
              </a:rPr>
              <a:t/>
            </a:r>
            <a:br>
              <a:rPr lang="en-US" sz="3600" dirty="0" smtClean="0">
                <a:solidFill>
                  <a:schemeClr val="accent1">
                    <a:lumMod val="75000"/>
                  </a:schemeClr>
                </a:solidFill>
              </a:rPr>
            </a:br>
            <a:r>
              <a:rPr lang="el-GR" sz="3600" dirty="0" smtClean="0"/>
              <a:t>περιοριστικής πνευμονοπάθειας</a:t>
            </a:r>
            <a:endParaRPr lang="el-GR" sz="3600" dirty="0"/>
          </a:p>
        </p:txBody>
      </p:sp>
      <p:pic>
        <p:nvPicPr>
          <p:cNvPr id="7170" name="Picture 2"/>
          <p:cNvPicPr>
            <a:picLocks noChangeAspect="1" noChangeArrowheads="1"/>
          </p:cNvPicPr>
          <p:nvPr/>
        </p:nvPicPr>
        <p:blipFill>
          <a:blip r:embed="rId2" cstate="print"/>
          <a:srcRect/>
          <a:stretch>
            <a:fillRect/>
          </a:stretch>
        </p:blipFill>
        <p:spPr bwMode="auto">
          <a:xfrm>
            <a:off x="395536" y="1268760"/>
            <a:ext cx="8313161" cy="5444777"/>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p:spPr>
        <p:txBody>
          <a:bodyPr/>
          <a:lstStyle/>
          <a:p>
            <a:r>
              <a:rPr lang="el-GR" b="1" dirty="0" smtClean="0"/>
              <a:t>Πνευμονική </a:t>
            </a:r>
            <a:r>
              <a:rPr lang="el-GR" b="1" dirty="0" err="1" smtClean="0"/>
              <a:t>ίνωση</a:t>
            </a:r>
            <a:endParaRPr lang="el-GR" b="1" dirty="0"/>
          </a:p>
        </p:txBody>
      </p:sp>
      <p:pic>
        <p:nvPicPr>
          <p:cNvPr id="8195" name="Picture 3"/>
          <p:cNvPicPr>
            <a:picLocks noChangeAspect="1" noChangeArrowheads="1"/>
          </p:cNvPicPr>
          <p:nvPr/>
        </p:nvPicPr>
        <p:blipFill>
          <a:blip r:embed="rId2" cstate="print"/>
          <a:srcRect/>
          <a:stretch>
            <a:fillRect/>
          </a:stretch>
        </p:blipFill>
        <p:spPr bwMode="auto">
          <a:xfrm>
            <a:off x="611560" y="1340768"/>
            <a:ext cx="7890990" cy="518457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p:spPr>
        <p:txBody>
          <a:bodyPr/>
          <a:lstStyle/>
          <a:p>
            <a:r>
              <a:rPr lang="el-GR" b="1" dirty="0" smtClean="0"/>
              <a:t>Πνευμονική </a:t>
            </a:r>
            <a:r>
              <a:rPr lang="el-GR" b="1" dirty="0" err="1" smtClean="0"/>
              <a:t>ίνωση</a:t>
            </a:r>
            <a:endParaRPr lang="el-GR" b="1" dirty="0"/>
          </a:p>
        </p:txBody>
      </p:sp>
      <p:pic>
        <p:nvPicPr>
          <p:cNvPr id="9219" name="Picture 3"/>
          <p:cNvPicPr>
            <a:picLocks noChangeAspect="1" noChangeArrowheads="1"/>
          </p:cNvPicPr>
          <p:nvPr/>
        </p:nvPicPr>
        <p:blipFill>
          <a:blip r:embed="rId2" cstate="print"/>
          <a:srcRect/>
          <a:stretch>
            <a:fillRect/>
          </a:stretch>
        </p:blipFill>
        <p:spPr bwMode="auto">
          <a:xfrm>
            <a:off x="755576" y="1556792"/>
            <a:ext cx="7476111" cy="4896544"/>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3.10.15 ΜΑΘΗΜΑ ΕΕΠΑ\AUTUMN-GRIMSHAW\an-autumn-lane.jpg"/>
          <p:cNvPicPr>
            <a:picLocks noChangeAspect="1" noChangeArrowheads="1"/>
          </p:cNvPicPr>
          <p:nvPr/>
        </p:nvPicPr>
        <p:blipFill>
          <a:blip r:embed="rId2" cstate="print"/>
          <a:srcRect/>
          <a:stretch>
            <a:fillRect/>
          </a:stretch>
        </p:blipFill>
        <p:spPr bwMode="auto">
          <a:xfrm>
            <a:off x="357158" y="928670"/>
            <a:ext cx="8396411" cy="5072098"/>
          </a:xfrm>
          <a:prstGeom prst="rect">
            <a:avLst/>
          </a:prstGeom>
          <a:noFill/>
        </p:spPr>
      </p:pic>
    </p:spTree>
  </p:cSld>
  <p:clrMapOvr>
    <a:masterClrMapping/>
  </p:clrMapOvr>
  <p:transition spd="med">
    <p:fade thruBlk="1"/>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68760"/>
          </a:xfrm>
        </p:spPr>
        <p:txBody>
          <a:bodyPr>
            <a:normAutofit fontScale="90000"/>
          </a:bodyPr>
          <a:lstStyle/>
          <a:p>
            <a:r>
              <a:rPr lang="el-GR" b="1" dirty="0" smtClean="0"/>
              <a:t>Πρόσφατο </a:t>
            </a:r>
            <a:r>
              <a:rPr lang="el-GR" b="1" dirty="0" err="1" smtClean="0"/>
              <a:t>διατοιχωματικό</a:t>
            </a:r>
            <a:r>
              <a:rPr lang="el-GR" b="1" dirty="0" smtClean="0"/>
              <a:t> έμφραγμα μυοκαρδίου </a:t>
            </a:r>
            <a:endParaRPr lang="el-GR" b="1" dirty="0"/>
          </a:p>
        </p:txBody>
      </p:sp>
      <p:pic>
        <p:nvPicPr>
          <p:cNvPr id="5" name="Picture 2"/>
          <p:cNvPicPr>
            <a:picLocks noChangeAspect="1" noChangeArrowheads="1"/>
          </p:cNvPicPr>
          <p:nvPr/>
        </p:nvPicPr>
        <p:blipFill>
          <a:blip r:embed="rId2" cstate="print"/>
          <a:srcRect/>
          <a:stretch>
            <a:fillRect/>
          </a:stretch>
        </p:blipFill>
        <p:spPr bwMode="auto">
          <a:xfrm>
            <a:off x="539552" y="1484784"/>
            <a:ext cx="8025826" cy="5256584"/>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Autofit/>
          </a:bodyPr>
          <a:lstStyle/>
          <a:p>
            <a:r>
              <a:rPr lang="el-GR" sz="4000" b="1" dirty="0" smtClean="0"/>
              <a:t>Έμφραγμα μυοκαρδίου </a:t>
            </a:r>
            <a:br>
              <a:rPr lang="el-GR" sz="4000" b="1" dirty="0" smtClean="0"/>
            </a:br>
            <a:r>
              <a:rPr lang="el-GR" sz="4000" b="1" dirty="0" smtClean="0"/>
              <a:t>1-2 εβδομάδων </a:t>
            </a:r>
            <a:endParaRPr lang="el-GR" sz="4000" b="1" dirty="0"/>
          </a:p>
        </p:txBody>
      </p:sp>
      <p:pic>
        <p:nvPicPr>
          <p:cNvPr id="4" name="Picture 2"/>
          <p:cNvPicPr>
            <a:picLocks noChangeAspect="1" noChangeArrowheads="1"/>
          </p:cNvPicPr>
          <p:nvPr/>
        </p:nvPicPr>
        <p:blipFill>
          <a:blip r:embed="rId2" cstate="print"/>
          <a:srcRect/>
          <a:stretch>
            <a:fillRect/>
          </a:stretch>
        </p:blipFill>
        <p:spPr bwMode="auto">
          <a:xfrm>
            <a:off x="611560" y="1484784"/>
            <a:ext cx="7958228" cy="5228753"/>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988840"/>
          </a:xfrm>
        </p:spPr>
        <p:txBody>
          <a:bodyPr>
            <a:noAutofit/>
          </a:bodyPr>
          <a:lstStyle/>
          <a:p>
            <a:r>
              <a:rPr lang="el-GR" sz="4000" b="1" dirty="0" smtClean="0"/>
              <a:t>Επανόρθωση οξέος εμφράγματος μυοκαρδίου </a:t>
            </a:r>
            <a:br>
              <a:rPr lang="el-GR" sz="4000" b="1" dirty="0" smtClean="0"/>
            </a:br>
            <a:r>
              <a:rPr lang="el-GR" sz="4000" b="1" dirty="0" smtClean="0"/>
              <a:t> </a:t>
            </a:r>
            <a:endParaRPr lang="el-GR" sz="4000" b="1" dirty="0"/>
          </a:p>
        </p:txBody>
      </p:sp>
      <p:pic>
        <p:nvPicPr>
          <p:cNvPr id="56322" name="Picture 2"/>
          <p:cNvPicPr>
            <a:picLocks noChangeAspect="1" noChangeArrowheads="1"/>
          </p:cNvPicPr>
          <p:nvPr/>
        </p:nvPicPr>
        <p:blipFill>
          <a:blip r:embed="rId2" cstate="print"/>
          <a:srcRect/>
          <a:stretch>
            <a:fillRect/>
          </a:stretch>
        </p:blipFill>
        <p:spPr bwMode="auto">
          <a:xfrm>
            <a:off x="683568" y="1412776"/>
            <a:ext cx="7695997" cy="504056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rmAutofit/>
          </a:bodyPr>
          <a:lstStyle/>
          <a:p>
            <a:r>
              <a:rPr lang="el-GR" sz="4000" b="1" dirty="0" smtClean="0"/>
              <a:t>Παλαιό </a:t>
            </a:r>
            <a:r>
              <a:rPr lang="el-GR" sz="4000" b="1" dirty="0" err="1" smtClean="0"/>
              <a:t>μυοκαρδιακό</a:t>
            </a:r>
            <a:r>
              <a:rPr lang="el-GR" sz="4000" b="1" dirty="0" smtClean="0"/>
              <a:t> έμφραγμα</a:t>
            </a:r>
            <a:endParaRPr lang="el-GR" sz="4000" b="1" dirty="0"/>
          </a:p>
        </p:txBody>
      </p:sp>
      <p:pic>
        <p:nvPicPr>
          <p:cNvPr id="4" name="Picture 2"/>
          <p:cNvPicPr>
            <a:picLocks noChangeAspect="1" noChangeArrowheads="1"/>
          </p:cNvPicPr>
          <p:nvPr/>
        </p:nvPicPr>
        <p:blipFill>
          <a:blip r:embed="rId2" cstate="print"/>
          <a:srcRect/>
          <a:stretch>
            <a:fillRect/>
          </a:stretch>
        </p:blipFill>
        <p:spPr bwMode="auto">
          <a:xfrm>
            <a:off x="467544" y="1412776"/>
            <a:ext cx="8144661" cy="5300761"/>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Townsend\images\8FF10A.jpg"/>
          <p:cNvPicPr>
            <a:picLocks noChangeAspect="1" noChangeArrowheads="1"/>
          </p:cNvPicPr>
          <p:nvPr/>
        </p:nvPicPr>
        <p:blipFill>
          <a:blip r:embed="rId3" r:link="rId4" cstate="print"/>
          <a:srcRect/>
          <a:stretch>
            <a:fillRect/>
          </a:stretch>
        </p:blipFill>
        <p:spPr bwMode="auto">
          <a:xfrm>
            <a:off x="0" y="0"/>
            <a:ext cx="4686300" cy="3556000"/>
          </a:xfrm>
          <a:prstGeom prst="rect">
            <a:avLst/>
          </a:prstGeom>
          <a:noFill/>
          <a:ln w="9525">
            <a:noFill/>
            <a:miter lim="800000"/>
            <a:headEnd/>
            <a:tailEnd/>
          </a:ln>
        </p:spPr>
      </p:pic>
      <p:pic>
        <p:nvPicPr>
          <p:cNvPr id="3" name="Picture 2" descr="E:\Townsend\images\8FF10B.jpg"/>
          <p:cNvPicPr>
            <a:picLocks noChangeAspect="1" noChangeArrowheads="1"/>
          </p:cNvPicPr>
          <p:nvPr/>
        </p:nvPicPr>
        <p:blipFill>
          <a:blip r:embed="rId5" r:link="rId6" cstate="print"/>
          <a:srcRect/>
          <a:stretch>
            <a:fillRect/>
          </a:stretch>
        </p:blipFill>
        <p:spPr bwMode="auto">
          <a:xfrm>
            <a:off x="4286248" y="3260637"/>
            <a:ext cx="4857752" cy="3597363"/>
          </a:xfrm>
          <a:prstGeom prst="rect">
            <a:avLst/>
          </a:prstGeom>
          <a:noFill/>
          <a:ln w="9525">
            <a:noFill/>
            <a:miter lim="800000"/>
            <a:headEnd/>
            <a:tailEnd/>
          </a:ln>
        </p:spPr>
      </p:pic>
      <p:sp>
        <p:nvSpPr>
          <p:cNvPr id="4" name="1 - Τίτλος"/>
          <p:cNvSpPr txBox="1">
            <a:spLocks/>
          </p:cNvSpPr>
          <p:nvPr/>
        </p:nvSpPr>
        <p:spPr>
          <a:xfrm>
            <a:off x="107504" y="274638"/>
            <a:ext cx="4248472"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ΙΝΟΒΛΑΣΤΗ  </a:t>
            </a:r>
            <a:endParaRPr kumimoji="0" lang="el-G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
        <p:nvSpPr>
          <p:cNvPr id="5" name="1 - Τίτλος"/>
          <p:cNvSpPr txBox="1">
            <a:spLocks/>
          </p:cNvSpPr>
          <p:nvPr/>
        </p:nvSpPr>
        <p:spPr>
          <a:xfrm>
            <a:off x="4716016" y="3284984"/>
            <a:ext cx="4427984" cy="288032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ΜΥΟΪΝΟΒΛΑΣΤΗ  </a:t>
            </a:r>
            <a:endParaRPr kumimoji="0" lang="el-G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16632"/>
            <a:ext cx="8229600" cy="1301006"/>
          </a:xfrm>
        </p:spPr>
        <p:txBody>
          <a:bodyPr>
            <a:normAutofit fontScale="90000"/>
          </a:bodyPr>
          <a:lstStyle/>
          <a:p>
            <a:r>
              <a:rPr lang="el-GR" b="1" dirty="0" smtClean="0"/>
              <a:t>Περιοχή παλαιού εμφράγματος του μυοκαρδίου</a:t>
            </a:r>
            <a:endParaRPr lang="el-GR" b="1" dirty="0"/>
          </a:p>
        </p:txBody>
      </p:sp>
      <p:pic>
        <p:nvPicPr>
          <p:cNvPr id="4" name="Picture 2"/>
          <p:cNvPicPr>
            <a:picLocks noChangeAspect="1" noChangeArrowheads="1"/>
          </p:cNvPicPr>
          <p:nvPr/>
        </p:nvPicPr>
        <p:blipFill>
          <a:blip r:embed="rId2" cstate="print"/>
          <a:srcRect/>
          <a:stretch>
            <a:fillRect/>
          </a:stretch>
        </p:blipFill>
        <p:spPr bwMode="auto">
          <a:xfrm>
            <a:off x="467544" y="1412776"/>
            <a:ext cx="8064896" cy="5282174"/>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72616" y="-315416"/>
            <a:ext cx="11089232" cy="1733054"/>
          </a:xfrm>
        </p:spPr>
        <p:txBody>
          <a:bodyPr>
            <a:normAutofit/>
          </a:bodyPr>
          <a:lstStyle/>
          <a:p>
            <a:r>
              <a:rPr lang="el-GR" sz="4000" dirty="0" err="1" smtClean="0"/>
              <a:t>Πρωτεϊνες</a:t>
            </a:r>
            <a:r>
              <a:rPr lang="el-GR" sz="4000" dirty="0" smtClean="0"/>
              <a:t> της ΕΘΟ του μυοκαρδίου </a:t>
            </a:r>
            <a:br>
              <a:rPr lang="el-GR" sz="4000" dirty="0" smtClean="0"/>
            </a:br>
            <a:r>
              <a:rPr lang="el-GR" sz="4000" dirty="0" err="1" smtClean="0"/>
              <a:t>υπερρυθμιζόμενες</a:t>
            </a:r>
            <a:r>
              <a:rPr lang="el-GR" sz="4000" dirty="0" smtClean="0"/>
              <a:t> </a:t>
            </a:r>
            <a:r>
              <a:rPr lang="el-GR" sz="4000" dirty="0" err="1" smtClean="0"/>
              <a:t>μετεμφραγματικώς</a:t>
            </a:r>
            <a:endParaRPr lang="el-GR" sz="4000" dirty="0"/>
          </a:p>
        </p:txBody>
      </p:sp>
      <p:sp>
        <p:nvSpPr>
          <p:cNvPr id="3" name="2 - Θέση περιεχομένου"/>
          <p:cNvSpPr>
            <a:spLocks noGrp="1"/>
          </p:cNvSpPr>
          <p:nvPr>
            <p:ph idx="1"/>
          </p:nvPr>
        </p:nvSpPr>
        <p:spPr>
          <a:xfrm>
            <a:off x="457200" y="1340768"/>
            <a:ext cx="8229600" cy="5904656"/>
          </a:xfrm>
        </p:spPr>
        <p:txBody>
          <a:bodyPr>
            <a:normAutofit/>
          </a:bodyPr>
          <a:lstStyle/>
          <a:p>
            <a:r>
              <a:rPr lang="el-GR" sz="2400" dirty="0" smtClean="0"/>
              <a:t>Κολλαγόνα </a:t>
            </a:r>
            <a:r>
              <a:rPr lang="en-US" sz="2400" dirty="0" smtClean="0"/>
              <a:t>  I, III, IV, V &amp; VI </a:t>
            </a:r>
          </a:p>
          <a:p>
            <a:r>
              <a:rPr lang="el-GR" sz="2400" dirty="0" err="1" smtClean="0"/>
              <a:t>Ινωδονεκτίνη</a:t>
            </a:r>
            <a:r>
              <a:rPr lang="el-GR" sz="2400" dirty="0" smtClean="0"/>
              <a:t> , </a:t>
            </a:r>
            <a:r>
              <a:rPr lang="el-GR" sz="2400" dirty="0" err="1" smtClean="0"/>
              <a:t>ινουλίνη</a:t>
            </a:r>
            <a:r>
              <a:rPr lang="el-GR" sz="2400" dirty="0" smtClean="0"/>
              <a:t> , </a:t>
            </a:r>
            <a:r>
              <a:rPr lang="el-GR" sz="2400" dirty="0" err="1" smtClean="0"/>
              <a:t>υαλουρονικό</a:t>
            </a:r>
            <a:r>
              <a:rPr lang="el-GR" sz="2400" dirty="0" smtClean="0"/>
              <a:t> οξύ, </a:t>
            </a:r>
            <a:r>
              <a:rPr lang="el-GR" sz="2400" dirty="0" err="1" smtClean="0"/>
              <a:t>λαμινίνες</a:t>
            </a:r>
            <a:endParaRPr lang="el-GR" sz="2400" dirty="0" smtClean="0"/>
          </a:p>
          <a:p>
            <a:r>
              <a:rPr lang="el-GR" sz="2400" dirty="0" err="1" smtClean="0"/>
              <a:t>Μεταλλοπρωτεϊνάσες</a:t>
            </a:r>
            <a:endParaRPr lang="el-GR" sz="2400" dirty="0" smtClean="0"/>
          </a:p>
          <a:p>
            <a:r>
              <a:rPr lang="el-GR" sz="2400" dirty="0" err="1" smtClean="0"/>
              <a:t>Οστεοποντίνη</a:t>
            </a:r>
            <a:r>
              <a:rPr lang="el-GR" sz="2400" dirty="0" smtClean="0"/>
              <a:t> </a:t>
            </a:r>
          </a:p>
          <a:p>
            <a:r>
              <a:rPr lang="el-GR" sz="2400" dirty="0" err="1" smtClean="0"/>
              <a:t>Περιοστίνη</a:t>
            </a:r>
            <a:r>
              <a:rPr lang="el-GR" sz="2400" dirty="0" smtClean="0"/>
              <a:t> </a:t>
            </a:r>
          </a:p>
          <a:p>
            <a:r>
              <a:rPr lang="el-GR" sz="2400" dirty="0" smtClean="0"/>
              <a:t>Εκκρινόμενη όξινη </a:t>
            </a:r>
            <a:r>
              <a:rPr lang="el-GR" sz="2400" dirty="0" err="1" smtClean="0"/>
              <a:t>πρωτεϊνη</a:t>
            </a:r>
            <a:r>
              <a:rPr lang="el-GR" sz="2400" dirty="0" smtClean="0"/>
              <a:t>  πλούσια σε </a:t>
            </a:r>
            <a:r>
              <a:rPr lang="el-GR" sz="2400" dirty="0" err="1" smtClean="0"/>
              <a:t>κυστεϊνη</a:t>
            </a:r>
            <a:endParaRPr lang="el-GR" sz="2400" dirty="0" smtClean="0"/>
          </a:p>
          <a:p>
            <a:r>
              <a:rPr lang="el-GR" sz="2400" dirty="0" err="1" smtClean="0"/>
              <a:t>Τενασκίνες</a:t>
            </a:r>
            <a:endParaRPr lang="el-GR" sz="2400" dirty="0" smtClean="0"/>
          </a:p>
          <a:p>
            <a:r>
              <a:rPr lang="el-GR" sz="2400" dirty="0" err="1" smtClean="0"/>
              <a:t>Θρομβοσπονδίνη</a:t>
            </a:r>
            <a:r>
              <a:rPr lang="el-GR" sz="2400" dirty="0" smtClean="0"/>
              <a:t>  -1 &amp; -2</a:t>
            </a:r>
          </a:p>
          <a:p>
            <a:r>
              <a:rPr lang="el-GR" sz="2400" dirty="0" smtClean="0"/>
              <a:t>Αναστολείς </a:t>
            </a:r>
            <a:r>
              <a:rPr lang="el-GR" sz="2400" dirty="0" err="1" smtClean="0"/>
              <a:t>μεταλλοπρωτεϊνασών</a:t>
            </a:r>
            <a:r>
              <a:rPr lang="el-GR" sz="2400" dirty="0" smtClean="0"/>
              <a:t>  -1, -2, -3 &amp; -4 </a:t>
            </a:r>
          </a:p>
          <a:p>
            <a:r>
              <a:rPr lang="el-GR" sz="2400" dirty="0" err="1" smtClean="0"/>
              <a:t>Εξαλλακτικός</a:t>
            </a:r>
            <a:r>
              <a:rPr lang="el-GR" sz="2400" dirty="0" smtClean="0"/>
              <a:t> αυξητικός παράγοντας  β</a:t>
            </a:r>
          </a:p>
          <a:p>
            <a:r>
              <a:rPr lang="el-GR" sz="2400" dirty="0" err="1" smtClean="0"/>
              <a:t>Βερσικάνη</a:t>
            </a:r>
            <a:endParaRPr lang="el-GR" sz="2400" dirty="0" smtClean="0"/>
          </a:p>
          <a:p>
            <a:r>
              <a:rPr lang="el-GR" sz="2400" dirty="0" err="1" smtClean="0"/>
              <a:t>Βιτρονεκτίνη</a:t>
            </a:r>
            <a:r>
              <a:rPr lang="el-GR" sz="2400" dirty="0" smtClean="0"/>
              <a:t> </a:t>
            </a:r>
          </a:p>
          <a:p>
            <a:endParaRPr lang="el-GR" sz="2400" dirty="0" smtClean="0"/>
          </a:p>
          <a:p>
            <a:endParaRPr lang="el-GR" sz="2400" dirty="0" smtClean="0"/>
          </a:p>
          <a:p>
            <a:pPr>
              <a:buNone/>
            </a:pPr>
            <a:endParaRPr lang="el-GR" sz="2400" dirty="0"/>
          </a:p>
        </p:txBody>
      </p:sp>
    </p:spTree>
  </p:cSld>
  <p:clrMapOvr>
    <a:masterClrMapping/>
  </p:clrMapOvr>
  <p:transition spd="med">
    <p:fade thruBlk="1"/>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52736"/>
          </a:xfrm>
        </p:spPr>
        <p:txBody>
          <a:bodyPr>
            <a:normAutofit/>
          </a:bodyPr>
          <a:lstStyle/>
          <a:p>
            <a:r>
              <a:rPr lang="el-GR" sz="2800" b="1" dirty="0" smtClean="0"/>
              <a:t>Η απόκριση στο έμφραγμα του μυοκαρδίου.</a:t>
            </a:r>
            <a:br>
              <a:rPr lang="el-GR" sz="2800" b="1" dirty="0" smtClean="0"/>
            </a:br>
            <a:r>
              <a:rPr lang="en-US" sz="2000" b="1" dirty="0" err="1" smtClean="0"/>
              <a:t>Jourdan-LeSaux</a:t>
            </a:r>
            <a:r>
              <a:rPr lang="en-US" sz="2000" b="1" dirty="0" smtClean="0"/>
              <a:t> et al. Life </a:t>
            </a:r>
            <a:r>
              <a:rPr lang="en-US" sz="2000" b="1" dirty="0" err="1" smtClean="0"/>
              <a:t>Sci</a:t>
            </a:r>
            <a:r>
              <a:rPr lang="en-US" sz="2000" b="1" dirty="0" smtClean="0"/>
              <a:t> 2010 </a:t>
            </a:r>
            <a:endParaRPr lang="el-GR" sz="2000" b="1"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755576" y="1196752"/>
            <a:ext cx="7438208" cy="5503065"/>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Autofit/>
          </a:bodyPr>
          <a:lstStyle/>
          <a:p>
            <a:r>
              <a:rPr lang="el-GR" sz="3200" b="1" dirty="0" smtClean="0"/>
              <a:t>Πιθανές </a:t>
            </a:r>
            <a:r>
              <a:rPr lang="el-GR" sz="3200" b="1" dirty="0" err="1" smtClean="0"/>
              <a:t>μετεμφραγματικές</a:t>
            </a:r>
            <a:r>
              <a:rPr lang="el-GR" sz="3200" b="1" dirty="0" smtClean="0"/>
              <a:t> εξελίξεις</a:t>
            </a:r>
            <a:r>
              <a:rPr lang="el-GR" sz="2400" b="1" dirty="0" smtClean="0"/>
              <a:t>.</a:t>
            </a:r>
            <a:br>
              <a:rPr lang="el-GR" sz="2400" b="1" dirty="0" smtClean="0"/>
            </a:br>
            <a:r>
              <a:rPr lang="en-US" sz="2000" b="1" dirty="0" err="1" smtClean="0"/>
              <a:t>Zamilpa</a:t>
            </a:r>
            <a:r>
              <a:rPr lang="en-US" sz="2000" b="1" dirty="0" smtClean="0"/>
              <a:t> R &amp;Lindsey ML. J Mol Cell </a:t>
            </a:r>
            <a:r>
              <a:rPr lang="en-US" sz="2000" b="1" dirty="0" err="1" smtClean="0"/>
              <a:t>Cardiol</a:t>
            </a:r>
            <a:r>
              <a:rPr lang="en-US" sz="2000" b="1" dirty="0" smtClean="0"/>
              <a:t> 2010, 48</a:t>
            </a:r>
            <a:r>
              <a:rPr lang="el-GR" sz="2000" b="1" dirty="0" smtClean="0"/>
              <a:t> </a:t>
            </a:r>
            <a:r>
              <a:rPr lang="en-US" sz="2000" b="1" dirty="0" smtClean="0"/>
              <a:t>:</a:t>
            </a:r>
            <a:r>
              <a:rPr lang="el-GR" sz="2000" b="1" dirty="0" smtClean="0"/>
              <a:t> </a:t>
            </a:r>
            <a:r>
              <a:rPr lang="en-US" sz="2000" b="1" dirty="0" smtClean="0"/>
              <a:t>3 </a:t>
            </a:r>
            <a:endParaRPr lang="el-GR" sz="2000" b="1" dirty="0"/>
          </a:p>
        </p:txBody>
      </p:sp>
      <p:pic>
        <p:nvPicPr>
          <p:cNvPr id="19458" name="Picture 2"/>
          <p:cNvPicPr>
            <a:picLocks noGrp="1" noChangeAspect="1" noChangeArrowheads="1"/>
          </p:cNvPicPr>
          <p:nvPr>
            <p:ph idx="1"/>
          </p:nvPr>
        </p:nvPicPr>
        <p:blipFill>
          <a:blip r:embed="rId2" cstate="print"/>
          <a:stretch>
            <a:fillRect/>
          </a:stretch>
        </p:blipFill>
        <p:spPr bwMode="auto">
          <a:xfrm>
            <a:off x="1432353" y="1600200"/>
            <a:ext cx="6279293" cy="4708525"/>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467544"/>
            <a:ext cx="3286001" cy="7128792"/>
          </a:xfrm>
        </p:spPr>
        <p:txBody>
          <a:bodyPr>
            <a:noAutofit/>
          </a:bodyPr>
          <a:lstStyle/>
          <a:p>
            <a:r>
              <a:rPr lang="el-GR" sz="2800" dirty="0" smtClean="0"/>
              <a:t/>
            </a:r>
            <a:br>
              <a:rPr lang="el-GR" sz="2800" dirty="0" smtClean="0"/>
            </a:br>
            <a:r>
              <a:rPr lang="el-GR" sz="3200" dirty="0" smtClean="0"/>
              <a:t>Η </a:t>
            </a:r>
            <a:r>
              <a:rPr lang="el-GR" sz="3200" dirty="0" err="1" smtClean="0"/>
              <a:t>μετεμφραγματική</a:t>
            </a:r>
            <a:r>
              <a:rPr lang="el-GR" sz="3200" dirty="0" smtClean="0"/>
              <a:t> αύξηση της </a:t>
            </a:r>
            <a:r>
              <a:rPr lang="el-GR" sz="3200" dirty="0" err="1" smtClean="0">
                <a:solidFill>
                  <a:schemeClr val="accent1">
                    <a:lumMod val="50000"/>
                  </a:schemeClr>
                </a:solidFill>
              </a:rPr>
              <a:t>οστεοποντίνης</a:t>
            </a:r>
            <a:r>
              <a:rPr lang="el-GR" sz="3200" dirty="0" smtClean="0"/>
              <a:t> και οι πιθανές συνέπειές της</a:t>
            </a:r>
            <a:r>
              <a:rPr lang="en-US" sz="3200" dirty="0" smtClean="0"/>
              <a:t>.</a:t>
            </a:r>
            <a:r>
              <a:rPr lang="el-GR" sz="3200" dirty="0" smtClean="0"/>
              <a:t> </a:t>
            </a:r>
            <a:r>
              <a:rPr lang="el-GR" sz="2800" dirty="0" smtClean="0"/>
              <a:t/>
            </a:r>
            <a:br>
              <a:rPr lang="el-GR" sz="2800" dirty="0" smtClean="0"/>
            </a:br>
            <a:r>
              <a:rPr lang="el-GR" sz="2800" dirty="0" smtClean="0"/>
              <a:t/>
            </a:r>
            <a:br>
              <a:rPr lang="el-GR" sz="2800" dirty="0" smtClean="0"/>
            </a:br>
            <a:r>
              <a:rPr lang="el-GR" sz="2800" dirty="0" smtClean="0"/>
              <a:t/>
            </a:r>
            <a:br>
              <a:rPr lang="el-GR" sz="2800" dirty="0" smtClean="0"/>
            </a:br>
            <a:r>
              <a:rPr lang="en-US" dirty="0" smtClean="0"/>
              <a:t>Singh M </a:t>
            </a:r>
            <a:r>
              <a:rPr lang="el-GR" dirty="0" smtClean="0"/>
              <a:t> </a:t>
            </a:r>
            <a:r>
              <a:rPr lang="en-US" dirty="0" smtClean="0"/>
              <a:t>et al. </a:t>
            </a:r>
            <a:br>
              <a:rPr lang="en-US" dirty="0" smtClean="0"/>
            </a:br>
            <a:r>
              <a:rPr lang="en-US" dirty="0" smtClean="0"/>
              <a:t>J Mol Cell </a:t>
            </a:r>
            <a:r>
              <a:rPr lang="en-US" dirty="0" err="1" smtClean="0"/>
              <a:t>Cardiol</a:t>
            </a:r>
            <a:r>
              <a:rPr lang="en-US" dirty="0" smtClean="0"/>
              <a:t> </a:t>
            </a:r>
            <a:r>
              <a:rPr lang="el-GR" dirty="0" smtClean="0"/>
              <a:t> </a:t>
            </a:r>
            <a:r>
              <a:rPr lang="en-US" dirty="0" smtClean="0"/>
              <a:t>2010, 48 : 3</a:t>
            </a:r>
            <a:endParaRPr lang="el-GR" dirty="0"/>
          </a:p>
        </p:txBody>
      </p:sp>
      <p:pic>
        <p:nvPicPr>
          <p:cNvPr id="6" name="Picture 2"/>
          <p:cNvPicPr>
            <a:picLocks noGrp="1" noChangeAspect="1" noChangeArrowheads="1"/>
          </p:cNvPicPr>
          <p:nvPr>
            <p:ph sz="half" idx="1"/>
          </p:nvPr>
        </p:nvPicPr>
        <p:blipFill>
          <a:blip r:embed="rId2" cstate="print"/>
          <a:stretch>
            <a:fillRect/>
          </a:stretch>
        </p:blipFill>
        <p:spPr bwMode="auto">
          <a:xfrm>
            <a:off x="3714744" y="428604"/>
            <a:ext cx="4895150" cy="607223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err="1" smtClean="0"/>
              <a:t>Διατασική</a:t>
            </a:r>
            <a:r>
              <a:rPr lang="el-GR" b="1" dirty="0" smtClean="0"/>
              <a:t> (</a:t>
            </a:r>
            <a:r>
              <a:rPr lang="en-US" b="1" dirty="0" smtClean="0"/>
              <a:t> </a:t>
            </a:r>
            <a:r>
              <a:rPr lang="el-GR" b="1" dirty="0" smtClean="0"/>
              <a:t>συμφορητική ) </a:t>
            </a:r>
            <a:r>
              <a:rPr lang="el-GR" b="1" dirty="0" err="1" smtClean="0"/>
              <a:t>καρδιομυοπάθεια</a:t>
            </a:r>
            <a:r>
              <a:rPr lang="el-GR" b="1" dirty="0" smtClean="0"/>
              <a:t> </a:t>
            </a:r>
            <a:endParaRPr lang="el-GR" b="1" dirty="0"/>
          </a:p>
        </p:txBody>
      </p:sp>
      <p:pic>
        <p:nvPicPr>
          <p:cNvPr id="5123" name="Picture 3"/>
          <p:cNvPicPr>
            <a:picLocks noChangeAspect="1" noChangeArrowheads="1"/>
          </p:cNvPicPr>
          <p:nvPr/>
        </p:nvPicPr>
        <p:blipFill>
          <a:blip r:embed="rId2" cstate="print"/>
          <a:srcRect/>
          <a:stretch>
            <a:fillRect/>
          </a:stretch>
        </p:blipFill>
        <p:spPr bwMode="auto">
          <a:xfrm>
            <a:off x="928662" y="1428736"/>
            <a:ext cx="7272808" cy="515721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rmAutofit fontScale="90000"/>
          </a:bodyPr>
          <a:lstStyle/>
          <a:p>
            <a:r>
              <a:rPr lang="el-GR" b="1" dirty="0" smtClean="0"/>
              <a:t>Η μικροσκοπική εικόνα </a:t>
            </a:r>
            <a:br>
              <a:rPr lang="el-GR" b="1" dirty="0" smtClean="0"/>
            </a:br>
            <a:r>
              <a:rPr lang="el-GR" b="1" dirty="0" smtClean="0"/>
              <a:t>της καρδιάς στη </a:t>
            </a:r>
            <a:r>
              <a:rPr lang="el-GR" b="1" dirty="0" err="1" smtClean="0"/>
              <a:t>καρδιομυοπάθεια</a:t>
            </a:r>
            <a:r>
              <a:rPr lang="el-GR" b="1" dirty="0" smtClean="0"/>
              <a:t> </a:t>
            </a:r>
            <a:endParaRPr lang="el-GR" b="1" dirty="0"/>
          </a:p>
        </p:txBody>
      </p:sp>
      <p:pic>
        <p:nvPicPr>
          <p:cNvPr id="6147" name="Picture 3"/>
          <p:cNvPicPr>
            <a:picLocks noChangeAspect="1" noChangeArrowheads="1"/>
          </p:cNvPicPr>
          <p:nvPr/>
        </p:nvPicPr>
        <p:blipFill>
          <a:blip r:embed="rId2" cstate="print"/>
          <a:srcRect/>
          <a:stretch>
            <a:fillRect/>
          </a:stretch>
        </p:blipFill>
        <p:spPr bwMode="auto">
          <a:xfrm>
            <a:off x="899592" y="1700808"/>
            <a:ext cx="7272808" cy="4763389"/>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536" y="116632"/>
            <a:ext cx="9929882" cy="1301006"/>
          </a:xfrm>
        </p:spPr>
        <p:txBody>
          <a:bodyPr>
            <a:normAutofit fontScale="90000"/>
          </a:bodyPr>
          <a:lstStyle/>
          <a:p>
            <a:r>
              <a:rPr lang="el-GR" sz="2800" b="1" dirty="0" smtClean="0"/>
              <a:t>    Δυνητικοί μηχανισμοί προοδευτικής </a:t>
            </a:r>
            <a:r>
              <a:rPr lang="el-GR" sz="2800" b="1" dirty="0" smtClean="0">
                <a:solidFill>
                  <a:schemeClr val="accent1">
                    <a:lumMod val="40000"/>
                    <a:lumOff val="60000"/>
                  </a:schemeClr>
                </a:solidFill>
              </a:rPr>
              <a:t>ανασύστασης της ΕΘΟ </a:t>
            </a:r>
            <a:r>
              <a:rPr lang="el-GR" sz="2800" b="1" dirty="0" smtClean="0"/>
              <a:t>ως  </a:t>
            </a:r>
            <a:r>
              <a:rPr lang="el-GR" sz="2800" b="1" dirty="0" smtClean="0">
                <a:solidFill>
                  <a:schemeClr val="accent1">
                    <a:lumMod val="75000"/>
                  </a:schemeClr>
                </a:solidFill>
              </a:rPr>
              <a:t>απόκριση </a:t>
            </a:r>
            <a:r>
              <a:rPr lang="el-GR" sz="2800" b="1" dirty="0" smtClean="0"/>
              <a:t>στην </a:t>
            </a:r>
            <a:r>
              <a:rPr lang="el-GR" sz="2800" b="1" u="sng" dirty="0" smtClean="0"/>
              <a:t>υπερφόρτωση της αριστερής κοιλίας</a:t>
            </a:r>
            <a:r>
              <a:rPr lang="el-GR" sz="2800" b="1" dirty="0" smtClean="0"/>
              <a:t>.</a:t>
            </a:r>
            <a:br>
              <a:rPr lang="el-GR" sz="2800" b="1" dirty="0" smtClean="0"/>
            </a:br>
            <a:r>
              <a:rPr lang="en-US" sz="2200" b="1" dirty="0" smtClean="0"/>
              <a:t>Hutchinson KR et al. J Mol Cell </a:t>
            </a:r>
            <a:r>
              <a:rPr lang="en-US" sz="2200" b="1" dirty="0" err="1" smtClean="0"/>
              <a:t>Cardiol</a:t>
            </a:r>
            <a:r>
              <a:rPr lang="en-US" sz="2200" b="1" dirty="0" smtClean="0"/>
              <a:t> 2010, 48 : 3 </a:t>
            </a:r>
            <a:r>
              <a:rPr lang="el-GR" sz="2200" b="1" dirty="0" smtClean="0"/>
              <a:t> </a:t>
            </a:r>
            <a:endParaRPr lang="el-GR" sz="2200" b="1" dirty="0"/>
          </a:p>
        </p:txBody>
      </p:sp>
      <p:pic>
        <p:nvPicPr>
          <p:cNvPr id="4" name="Picture 2"/>
          <p:cNvPicPr>
            <a:picLocks noChangeAspect="1" noChangeArrowheads="1"/>
          </p:cNvPicPr>
          <p:nvPr/>
        </p:nvPicPr>
        <p:blipFill>
          <a:blip r:embed="rId2" cstate="print"/>
          <a:srcRect/>
          <a:stretch>
            <a:fillRect/>
          </a:stretch>
        </p:blipFill>
        <p:spPr bwMode="auto">
          <a:xfrm>
            <a:off x="0" y="1772816"/>
            <a:ext cx="9144000" cy="4940721"/>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98" y="0"/>
            <a:ext cx="10144196" cy="1268760"/>
          </a:xfrm>
        </p:spPr>
        <p:txBody>
          <a:bodyPr>
            <a:normAutofit fontScale="90000"/>
          </a:bodyPr>
          <a:lstStyle/>
          <a:p>
            <a:r>
              <a:rPr lang="el-GR" sz="2700" b="1" dirty="0" smtClean="0"/>
              <a:t>Μηχανισμοί </a:t>
            </a:r>
            <a:r>
              <a:rPr lang="el-GR" sz="2700" b="1" dirty="0" smtClean="0">
                <a:solidFill>
                  <a:schemeClr val="accent1">
                    <a:lumMod val="50000"/>
                  </a:schemeClr>
                </a:solidFill>
              </a:rPr>
              <a:t>ελέγχου</a:t>
            </a:r>
            <a:r>
              <a:rPr lang="el-GR" sz="2700" b="1" dirty="0" smtClean="0"/>
              <a:t> ενεργοποίησης </a:t>
            </a:r>
            <a:r>
              <a:rPr lang="el-GR" sz="2700" b="1" dirty="0" err="1" smtClean="0">
                <a:solidFill>
                  <a:schemeClr val="accent1">
                    <a:lumMod val="20000"/>
                    <a:lumOff val="80000"/>
                  </a:schemeClr>
                </a:solidFill>
              </a:rPr>
              <a:t>μεταλλοπρωτεϊνασών</a:t>
            </a:r>
            <a:r>
              <a:rPr lang="el-GR" sz="2700" b="1" dirty="0" smtClean="0"/>
              <a:t> στα πλαίσια </a:t>
            </a:r>
            <a:r>
              <a:rPr lang="el-GR" sz="2700" b="1" dirty="0" smtClean="0">
                <a:solidFill>
                  <a:schemeClr val="accent1">
                    <a:lumMod val="75000"/>
                  </a:schemeClr>
                </a:solidFill>
              </a:rPr>
              <a:t>απόκρισης</a:t>
            </a:r>
            <a:r>
              <a:rPr lang="el-GR" sz="2700" b="1" dirty="0" smtClean="0"/>
              <a:t> στην</a:t>
            </a:r>
            <a:r>
              <a:rPr lang="el-GR" sz="2700" b="1" u="sng" dirty="0" smtClean="0"/>
              <a:t> υπερφόρτωση της αριστερής κοιλίας</a:t>
            </a:r>
            <a:r>
              <a:rPr lang="el-GR" sz="2700" b="1" dirty="0" smtClean="0"/>
              <a:t>.</a:t>
            </a:r>
            <a:r>
              <a:rPr lang="el-GR" sz="2800" b="1" dirty="0" smtClean="0"/>
              <a:t/>
            </a:r>
            <a:br>
              <a:rPr lang="el-GR" sz="2800" b="1" dirty="0" smtClean="0"/>
            </a:br>
            <a:r>
              <a:rPr lang="en-US" sz="2200" b="1" dirty="0" smtClean="0"/>
              <a:t>Hutchinson KR et al. J Mol Cell </a:t>
            </a:r>
            <a:r>
              <a:rPr lang="en-US" sz="2200" b="1" dirty="0" err="1" smtClean="0"/>
              <a:t>Cardiol</a:t>
            </a:r>
            <a:r>
              <a:rPr lang="en-US" sz="2200" b="1" dirty="0" smtClean="0"/>
              <a:t> 2010, 48 : </a:t>
            </a:r>
            <a:r>
              <a:rPr lang="el-GR" sz="2200" b="1" dirty="0" smtClean="0"/>
              <a:t>3</a:t>
            </a:r>
            <a:endParaRPr lang="el-GR" sz="2200" dirty="0"/>
          </a:p>
        </p:txBody>
      </p:sp>
      <p:pic>
        <p:nvPicPr>
          <p:cNvPr id="22530" name="Picture 2"/>
          <p:cNvPicPr>
            <a:picLocks noChangeAspect="1" noChangeArrowheads="1"/>
          </p:cNvPicPr>
          <p:nvPr/>
        </p:nvPicPr>
        <p:blipFill>
          <a:blip r:embed="rId2" cstate="print"/>
          <a:srcRect/>
          <a:stretch>
            <a:fillRect/>
          </a:stretch>
        </p:blipFill>
        <p:spPr bwMode="auto">
          <a:xfrm>
            <a:off x="611560" y="1340768"/>
            <a:ext cx="7776864" cy="542836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3.10.15 ΜΑΘΗΜΑ ΕΕΠΑ\AUTUMN-GRIMSHAW\autumn-gold.jpg"/>
          <p:cNvPicPr>
            <a:picLocks noChangeAspect="1" noChangeArrowheads="1"/>
          </p:cNvPicPr>
          <p:nvPr/>
        </p:nvPicPr>
        <p:blipFill>
          <a:blip r:embed="rId2" cstate="print"/>
          <a:srcRect/>
          <a:stretch>
            <a:fillRect/>
          </a:stretch>
        </p:blipFill>
        <p:spPr bwMode="auto">
          <a:xfrm>
            <a:off x="1643042" y="0"/>
            <a:ext cx="5836595" cy="6858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4800" dirty="0" smtClean="0"/>
              <a:t>Κύρια συστατικά ΕΘΟ </a:t>
            </a:r>
            <a:endParaRPr lang="el-GR" sz="4800" dirty="0"/>
          </a:p>
        </p:txBody>
      </p:sp>
      <p:pic>
        <p:nvPicPr>
          <p:cNvPr id="12290" name="Picture 2"/>
          <p:cNvPicPr>
            <a:picLocks noGrp="1" noChangeAspect="1" noChangeArrowheads="1"/>
          </p:cNvPicPr>
          <p:nvPr>
            <p:ph idx="1"/>
          </p:nvPr>
        </p:nvPicPr>
        <p:blipFill>
          <a:blip r:embed="rId2" cstate="print"/>
          <a:srcRect/>
          <a:stretch>
            <a:fillRect/>
          </a:stretch>
        </p:blipFill>
        <p:spPr bwMode="auto">
          <a:xfrm>
            <a:off x="-1" y="1700808"/>
            <a:ext cx="9144001" cy="4732021"/>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285784" y="-171400"/>
            <a:ext cx="9787006" cy="1600136"/>
          </a:xfrm>
        </p:spPr>
        <p:txBody>
          <a:bodyPr>
            <a:normAutofit/>
          </a:bodyPr>
          <a:lstStyle/>
          <a:p>
            <a:r>
              <a:rPr lang="el-GR" sz="2400" b="1" dirty="0" smtClean="0"/>
              <a:t>Η εντόπιση των </a:t>
            </a:r>
            <a:r>
              <a:rPr lang="el-GR" sz="2400" b="1" u="sng" dirty="0" smtClean="0">
                <a:solidFill>
                  <a:schemeClr val="accent1">
                    <a:lumMod val="20000"/>
                    <a:lumOff val="80000"/>
                  </a:schemeClr>
                </a:solidFill>
              </a:rPr>
              <a:t>νεφρικών αρχεγόνων κυττάρων</a:t>
            </a:r>
            <a:br>
              <a:rPr lang="el-GR" sz="2400" b="1" u="sng" dirty="0" smtClean="0">
                <a:solidFill>
                  <a:schemeClr val="accent1">
                    <a:lumMod val="20000"/>
                    <a:lumOff val="80000"/>
                  </a:schemeClr>
                </a:solidFill>
              </a:rPr>
            </a:br>
            <a:r>
              <a:rPr lang="el-GR" sz="2400" b="1" dirty="0" smtClean="0"/>
              <a:t>στον </a:t>
            </a:r>
            <a:r>
              <a:rPr lang="el-GR" sz="2400" b="1" u="sng" dirty="0" smtClean="0">
                <a:solidFill>
                  <a:schemeClr val="accent1">
                    <a:lumMod val="75000"/>
                  </a:schemeClr>
                </a:solidFill>
              </a:rPr>
              <a:t>ουρικό πόλο της </a:t>
            </a:r>
            <a:r>
              <a:rPr lang="el-GR" sz="2400" b="1" u="sng" dirty="0" err="1" smtClean="0">
                <a:solidFill>
                  <a:schemeClr val="accent1">
                    <a:lumMod val="75000"/>
                  </a:schemeClr>
                </a:solidFill>
              </a:rPr>
              <a:t>Βωμάνειας</a:t>
            </a:r>
            <a:r>
              <a:rPr lang="el-GR" sz="2400" b="1" u="sng" dirty="0" smtClean="0">
                <a:solidFill>
                  <a:schemeClr val="accent1">
                    <a:lumMod val="75000"/>
                  </a:schemeClr>
                </a:solidFill>
              </a:rPr>
              <a:t> κάψας</a:t>
            </a:r>
            <a:r>
              <a:rPr lang="en-US" sz="2400" b="1" u="sng" dirty="0" smtClean="0">
                <a:solidFill>
                  <a:schemeClr val="accent1">
                    <a:lumMod val="75000"/>
                  </a:schemeClr>
                </a:solidFill>
              </a:rPr>
              <a:t> </a:t>
            </a:r>
            <a:r>
              <a:rPr lang="el-GR" sz="2400" dirty="0" smtClean="0">
                <a:solidFill>
                  <a:schemeClr val="accent1">
                    <a:lumMod val="40000"/>
                    <a:lumOff val="60000"/>
                  </a:schemeClr>
                </a:solidFill>
              </a:rPr>
              <a:t>στο νεφρό του ενήλικα. </a:t>
            </a:r>
            <a:r>
              <a:rPr lang="en-US" sz="2400" b="1" dirty="0" smtClean="0"/>
              <a:t/>
            </a:r>
            <a:br>
              <a:rPr lang="en-US" sz="2400" b="1" dirty="0" smtClean="0"/>
            </a:br>
            <a:r>
              <a:rPr lang="en-US" sz="1800" b="1" dirty="0" err="1" smtClean="0"/>
              <a:t>Romagnani</a:t>
            </a:r>
            <a:r>
              <a:rPr lang="en-US" sz="1800" b="1" dirty="0" smtClean="0"/>
              <a:t> P &amp; </a:t>
            </a:r>
            <a:r>
              <a:rPr lang="en-US" sz="1800" b="1" dirty="0" err="1" smtClean="0"/>
              <a:t>Kalluri</a:t>
            </a:r>
            <a:r>
              <a:rPr lang="en-US" sz="1800" b="1" dirty="0" smtClean="0"/>
              <a:t> R. </a:t>
            </a:r>
            <a:r>
              <a:rPr lang="en-US" sz="1800" b="1" dirty="0" err="1" smtClean="0"/>
              <a:t>Fibrogenesis</a:t>
            </a:r>
            <a:r>
              <a:rPr lang="en-US" sz="1800" b="1" dirty="0" smtClean="0"/>
              <a:t> &amp; Tissue Repair </a:t>
            </a:r>
            <a:r>
              <a:rPr lang="el-GR" sz="1800" b="1" dirty="0" smtClean="0"/>
              <a:t>2009</a:t>
            </a:r>
            <a:r>
              <a:rPr lang="en-US" sz="1800" b="1" dirty="0" smtClean="0"/>
              <a:t>, </a:t>
            </a:r>
            <a:r>
              <a:rPr lang="el-GR" sz="1800" b="1" dirty="0" smtClean="0"/>
              <a:t>2</a:t>
            </a:r>
            <a:r>
              <a:rPr lang="en-US" sz="1800" b="1" dirty="0" smtClean="0"/>
              <a:t> : </a:t>
            </a:r>
            <a:r>
              <a:rPr lang="el-GR" sz="1800" b="1" dirty="0" smtClean="0"/>
              <a:t>3</a:t>
            </a:r>
            <a:r>
              <a:rPr lang="en-US" sz="1800" b="1" dirty="0" smtClean="0"/>
              <a:t> </a:t>
            </a:r>
            <a:endParaRPr lang="el-GR" sz="1800" b="1" dirty="0"/>
          </a:p>
        </p:txBody>
      </p:sp>
      <p:pic>
        <p:nvPicPr>
          <p:cNvPr id="5" name="Picture 2"/>
          <p:cNvPicPr>
            <a:picLocks noGrp="1" noChangeAspect="1" noChangeArrowheads="1"/>
          </p:cNvPicPr>
          <p:nvPr>
            <p:ph idx="1"/>
          </p:nvPr>
        </p:nvPicPr>
        <p:blipFill>
          <a:blip r:embed="rId3" cstate="print"/>
          <a:stretch>
            <a:fillRect/>
          </a:stretch>
        </p:blipFill>
        <p:spPr bwMode="auto">
          <a:xfrm>
            <a:off x="1928793" y="1285860"/>
            <a:ext cx="5366677" cy="5429288"/>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t>Οξεία </a:t>
            </a:r>
            <a:r>
              <a:rPr lang="el-GR" b="1" dirty="0" err="1" smtClean="0"/>
              <a:t>σωληναριακή</a:t>
            </a:r>
            <a:r>
              <a:rPr lang="el-GR" b="1" dirty="0" smtClean="0"/>
              <a:t> νέκρωση </a:t>
            </a:r>
            <a:endParaRPr lang="el-GR" b="1" dirty="0"/>
          </a:p>
        </p:txBody>
      </p:sp>
      <p:pic>
        <p:nvPicPr>
          <p:cNvPr id="71682" name="Picture 2"/>
          <p:cNvPicPr>
            <a:picLocks noChangeAspect="1" noChangeArrowheads="1"/>
          </p:cNvPicPr>
          <p:nvPr/>
        </p:nvPicPr>
        <p:blipFill>
          <a:blip r:embed="rId2" cstate="print"/>
          <a:srcRect/>
          <a:stretch>
            <a:fillRect/>
          </a:stretch>
        </p:blipFill>
        <p:spPr bwMode="auto">
          <a:xfrm>
            <a:off x="611560" y="1484784"/>
            <a:ext cx="7915882" cy="518457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714412" y="0"/>
            <a:ext cx="10572824" cy="1124744"/>
          </a:xfrm>
        </p:spPr>
        <p:txBody>
          <a:bodyPr>
            <a:noAutofit/>
          </a:bodyPr>
          <a:lstStyle/>
          <a:p>
            <a:r>
              <a:rPr lang="el-GR" sz="2000" b="1" dirty="0" smtClean="0"/>
              <a:t>Υποθετικό  σχεδιάγραμμα για </a:t>
            </a:r>
            <a:r>
              <a:rPr lang="el-GR" sz="2000" b="1" dirty="0" smtClean="0">
                <a:solidFill>
                  <a:schemeClr val="accent1">
                    <a:lumMod val="20000"/>
                    <a:lumOff val="80000"/>
                  </a:schemeClr>
                </a:solidFill>
              </a:rPr>
              <a:t>την αναγέννηση του νεφρού</a:t>
            </a:r>
            <a:r>
              <a:rPr lang="el-GR" sz="2000" b="1" dirty="0" smtClean="0"/>
              <a:t/>
            </a:r>
            <a:br>
              <a:rPr lang="el-GR" sz="2000" b="1" dirty="0" smtClean="0"/>
            </a:br>
            <a:r>
              <a:rPr lang="el-GR" sz="2000" b="1" dirty="0" smtClean="0"/>
              <a:t>από διάφορους τύπους νεφρικών και </a:t>
            </a:r>
            <a:r>
              <a:rPr lang="el-GR" sz="2000" b="1" dirty="0" err="1" smtClean="0"/>
              <a:t>εξωνεφρικών</a:t>
            </a:r>
            <a:r>
              <a:rPr lang="el-GR" sz="2000" b="1" dirty="0" smtClean="0"/>
              <a:t> </a:t>
            </a:r>
            <a:r>
              <a:rPr lang="el-GR" sz="2000" b="1" dirty="0" smtClean="0">
                <a:solidFill>
                  <a:schemeClr val="accent1">
                    <a:lumMod val="40000"/>
                    <a:lumOff val="60000"/>
                  </a:schemeClr>
                </a:solidFill>
              </a:rPr>
              <a:t>προγονικών κυττάρων</a:t>
            </a:r>
            <a:r>
              <a:rPr lang="el-GR" sz="2000" b="1" dirty="0" smtClean="0"/>
              <a:t>.  </a:t>
            </a:r>
            <a:r>
              <a:rPr lang="en-US" sz="2000" b="1" dirty="0" smtClean="0"/>
              <a:t/>
            </a:r>
            <a:br>
              <a:rPr lang="en-US" sz="2000" b="1" dirty="0" smtClean="0"/>
            </a:br>
            <a:r>
              <a:rPr lang="en-US" sz="2000" b="1" dirty="0" err="1" smtClean="0"/>
              <a:t>Romagnani</a:t>
            </a:r>
            <a:r>
              <a:rPr lang="en-US" sz="2000" b="1" dirty="0" smtClean="0"/>
              <a:t> P &amp; </a:t>
            </a:r>
            <a:r>
              <a:rPr lang="en-US" sz="2000" b="1" dirty="0" err="1" smtClean="0"/>
              <a:t>Kalluri</a:t>
            </a:r>
            <a:r>
              <a:rPr lang="en-US" sz="2000" b="1" dirty="0" smtClean="0"/>
              <a:t> R. </a:t>
            </a:r>
            <a:r>
              <a:rPr lang="en-US" sz="2000" b="1" dirty="0" err="1" smtClean="0"/>
              <a:t>Fibrogenesis</a:t>
            </a:r>
            <a:r>
              <a:rPr lang="en-US" sz="2000" b="1" dirty="0" smtClean="0"/>
              <a:t> &amp; Tissue Repair </a:t>
            </a:r>
            <a:r>
              <a:rPr lang="el-GR" sz="2000" b="1" dirty="0" smtClean="0"/>
              <a:t>2009</a:t>
            </a:r>
            <a:r>
              <a:rPr lang="en-US" sz="2000" b="1" dirty="0" smtClean="0"/>
              <a:t>, </a:t>
            </a:r>
            <a:r>
              <a:rPr lang="el-GR" sz="2000" b="1" dirty="0" smtClean="0"/>
              <a:t>2</a:t>
            </a:r>
            <a:r>
              <a:rPr lang="en-US" sz="2000" b="1" dirty="0" smtClean="0"/>
              <a:t> : </a:t>
            </a:r>
            <a:r>
              <a:rPr lang="el-GR" sz="2000" b="1" dirty="0" smtClean="0"/>
              <a:t>3</a:t>
            </a:r>
            <a:r>
              <a:rPr lang="en-US" sz="2000" b="1" dirty="0" smtClean="0"/>
              <a:t> </a:t>
            </a:r>
            <a:endParaRPr lang="el-GR" sz="2000" b="1" dirty="0"/>
          </a:p>
        </p:txBody>
      </p:sp>
      <p:pic>
        <p:nvPicPr>
          <p:cNvPr id="7170" name="Picture 2"/>
          <p:cNvPicPr>
            <a:picLocks noGrp="1" noChangeAspect="1" noChangeArrowheads="1"/>
          </p:cNvPicPr>
          <p:nvPr>
            <p:ph idx="1"/>
          </p:nvPr>
        </p:nvPicPr>
        <p:blipFill>
          <a:blip r:embed="rId2" cstate="print"/>
          <a:stretch>
            <a:fillRect/>
          </a:stretch>
        </p:blipFill>
        <p:spPr bwMode="auto">
          <a:xfrm>
            <a:off x="1285852" y="1357298"/>
            <a:ext cx="6762796" cy="5072098"/>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0" y="0"/>
            <a:ext cx="9144000" cy="980728"/>
          </a:xfrm>
        </p:spPr>
        <p:txBody>
          <a:bodyPr>
            <a:noAutofit/>
          </a:bodyPr>
          <a:lstStyle/>
          <a:p>
            <a:r>
              <a:rPr lang="el-GR" sz="2400" b="1" dirty="0" smtClean="0"/>
              <a:t> </a:t>
            </a:r>
            <a:r>
              <a:rPr lang="el-GR" sz="2800" b="1" dirty="0" smtClean="0"/>
              <a:t>Υποθετικό σχεδιάγραμμα για την </a:t>
            </a:r>
            <a:r>
              <a:rPr lang="el-GR" sz="2800" b="1" dirty="0" err="1" smtClean="0">
                <a:solidFill>
                  <a:schemeClr val="accent1">
                    <a:lumMod val="20000"/>
                    <a:lumOff val="80000"/>
                  </a:schemeClr>
                </a:solidFill>
              </a:rPr>
              <a:t>ίνωση</a:t>
            </a:r>
            <a:r>
              <a:rPr lang="el-GR" sz="2800" b="1" dirty="0" smtClean="0"/>
              <a:t> στο νεφρό .</a:t>
            </a:r>
            <a:r>
              <a:rPr lang="el-GR" sz="2400" b="1" dirty="0" smtClean="0"/>
              <a:t/>
            </a:r>
            <a:br>
              <a:rPr lang="el-GR" sz="2400" b="1" dirty="0" smtClean="0"/>
            </a:br>
            <a:r>
              <a:rPr lang="en-US" sz="2000" b="1" dirty="0" err="1" smtClean="0"/>
              <a:t>Romagnani</a:t>
            </a:r>
            <a:r>
              <a:rPr lang="en-US" sz="2000" b="1" dirty="0" smtClean="0"/>
              <a:t> P &amp; </a:t>
            </a:r>
            <a:r>
              <a:rPr lang="en-US" sz="2000" b="1" dirty="0" err="1" smtClean="0"/>
              <a:t>Kalluri</a:t>
            </a:r>
            <a:r>
              <a:rPr lang="en-US" sz="2000" b="1" dirty="0" smtClean="0"/>
              <a:t> R</a:t>
            </a:r>
            <a:r>
              <a:rPr lang="el-GR" sz="2000" b="1" dirty="0" smtClean="0"/>
              <a:t>. </a:t>
            </a:r>
            <a:r>
              <a:rPr lang="en-US" sz="2000" b="1" dirty="0" err="1" smtClean="0"/>
              <a:t>Fibrogenesis</a:t>
            </a:r>
            <a:r>
              <a:rPr lang="en-US" sz="2000" b="1" dirty="0" smtClean="0"/>
              <a:t> &amp; Tissue Repair </a:t>
            </a:r>
            <a:r>
              <a:rPr lang="el-GR" sz="2000" b="1" dirty="0" smtClean="0"/>
              <a:t>2009</a:t>
            </a:r>
            <a:r>
              <a:rPr lang="en-US" sz="2000" b="1" dirty="0" smtClean="0"/>
              <a:t>, </a:t>
            </a:r>
            <a:r>
              <a:rPr lang="el-GR" sz="2000" b="1" dirty="0" smtClean="0"/>
              <a:t>2</a:t>
            </a:r>
            <a:r>
              <a:rPr lang="en-US" sz="2000" b="1" dirty="0" smtClean="0"/>
              <a:t>:</a:t>
            </a:r>
            <a:r>
              <a:rPr lang="el-GR" sz="2000" b="1" dirty="0" smtClean="0"/>
              <a:t>3</a:t>
            </a:r>
            <a:r>
              <a:rPr lang="en-US" sz="2000" b="1" dirty="0" smtClean="0"/>
              <a:t> </a:t>
            </a:r>
            <a:endParaRPr lang="el-GR" sz="2000" b="1" dirty="0"/>
          </a:p>
        </p:txBody>
      </p:sp>
      <p:pic>
        <p:nvPicPr>
          <p:cNvPr id="8194" name="Picture 2"/>
          <p:cNvPicPr>
            <a:picLocks noGrp="1" noChangeAspect="1" noChangeArrowheads="1"/>
          </p:cNvPicPr>
          <p:nvPr>
            <p:ph idx="1"/>
          </p:nvPr>
        </p:nvPicPr>
        <p:blipFill>
          <a:blip r:embed="rId3" cstate="print"/>
          <a:stretch>
            <a:fillRect/>
          </a:stretch>
        </p:blipFill>
        <p:spPr bwMode="auto">
          <a:xfrm>
            <a:off x="1653081" y="1765273"/>
            <a:ext cx="5837838" cy="4378379"/>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rmAutofit fontScale="90000"/>
          </a:bodyPr>
          <a:lstStyle/>
          <a:p>
            <a:r>
              <a:rPr lang="el-GR" b="1" dirty="0" smtClean="0"/>
              <a:t>Οζώδης </a:t>
            </a:r>
            <a:r>
              <a:rPr lang="el-GR" b="1" dirty="0" err="1" smtClean="0"/>
              <a:t>σπειραματοσκλήρυνση</a:t>
            </a:r>
            <a:r>
              <a:rPr lang="el-GR" b="1" dirty="0" smtClean="0"/>
              <a:t> ΣΔ</a:t>
            </a:r>
            <a:endParaRPr lang="el-GR" b="1" dirty="0"/>
          </a:p>
        </p:txBody>
      </p:sp>
      <p:pic>
        <p:nvPicPr>
          <p:cNvPr id="63490" name="Picture 2"/>
          <p:cNvPicPr>
            <a:picLocks noChangeAspect="1" noChangeArrowheads="1"/>
          </p:cNvPicPr>
          <p:nvPr/>
        </p:nvPicPr>
        <p:blipFill>
          <a:blip r:embed="rId2" cstate="print"/>
          <a:srcRect/>
          <a:stretch>
            <a:fillRect/>
          </a:stretch>
        </p:blipFill>
        <p:spPr bwMode="auto">
          <a:xfrm>
            <a:off x="539552" y="1340768"/>
            <a:ext cx="8203218" cy="5372769"/>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cstate="print"/>
          <a:srcRect/>
          <a:stretch>
            <a:fillRect/>
          </a:stretch>
        </p:blipFill>
        <p:spPr bwMode="auto">
          <a:xfrm>
            <a:off x="683568" y="1700808"/>
            <a:ext cx="7632848" cy="4999200"/>
          </a:xfrm>
          <a:prstGeom prst="rect">
            <a:avLst/>
          </a:prstGeom>
          <a:noFill/>
          <a:ln w="9525">
            <a:noFill/>
            <a:miter lim="800000"/>
            <a:headEnd/>
            <a:tailEnd/>
          </a:ln>
          <a:effectLst/>
        </p:spPr>
      </p:pic>
      <p:sp>
        <p:nvSpPr>
          <p:cNvPr id="4" name="1 - Τίτλος"/>
          <p:cNvSpPr>
            <a:spLocks noGrp="1"/>
          </p:cNvSpPr>
          <p:nvPr>
            <p:ph type="title"/>
          </p:nvPr>
        </p:nvSpPr>
        <p:spPr>
          <a:xfrm>
            <a:off x="-180528" y="274638"/>
            <a:ext cx="9505056" cy="1143000"/>
          </a:xfrm>
        </p:spPr>
        <p:txBody>
          <a:bodyPr>
            <a:normAutofit fontScale="90000"/>
          </a:bodyPr>
          <a:lstStyle/>
          <a:p>
            <a:r>
              <a:rPr lang="el-GR" b="1" dirty="0" smtClean="0"/>
              <a:t>Οζώδης </a:t>
            </a:r>
            <a:r>
              <a:rPr lang="el-GR" b="1" dirty="0" err="1" smtClean="0"/>
              <a:t>σπειραματοσκλήρυνση</a:t>
            </a:r>
            <a:r>
              <a:rPr lang="el-GR" b="1" dirty="0" smtClean="0"/>
              <a:t> ΣΔ </a:t>
            </a:r>
            <a:br>
              <a:rPr lang="el-GR" b="1" dirty="0" smtClean="0"/>
            </a:br>
            <a:r>
              <a:rPr lang="el-GR" b="1" dirty="0" smtClean="0"/>
              <a:t>και συνοδός </a:t>
            </a:r>
            <a:r>
              <a:rPr lang="el-GR" b="1" dirty="0" err="1" smtClean="0"/>
              <a:t>αρτηριδιοϋαλίνωση</a:t>
            </a:r>
            <a:endParaRPr lang="el-GR" b="1" dirty="0"/>
          </a:p>
        </p:txBody>
      </p:sp>
    </p:spTree>
  </p:cSld>
  <p:clrMapOvr>
    <a:masterClrMapping/>
  </p:clrMapOvr>
  <p:transition spd="med">
    <p:fade thruBlk="1"/>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rmAutofit/>
          </a:bodyPr>
          <a:lstStyle/>
          <a:p>
            <a:r>
              <a:rPr lang="el-GR" sz="4000" b="1" dirty="0" smtClean="0"/>
              <a:t>Σφαιρική </a:t>
            </a:r>
            <a:r>
              <a:rPr lang="el-GR" sz="4000" b="1" dirty="0" err="1" smtClean="0"/>
              <a:t>σπειραματοσκλήρυνση</a:t>
            </a:r>
            <a:r>
              <a:rPr lang="el-GR" sz="4000" b="1" dirty="0" smtClean="0"/>
              <a:t> λόγω μακροχρόνιου ΣΔ </a:t>
            </a:r>
            <a:endParaRPr lang="el-GR" sz="4000" b="1" dirty="0"/>
          </a:p>
        </p:txBody>
      </p:sp>
      <p:pic>
        <p:nvPicPr>
          <p:cNvPr id="64514" name="Picture 2"/>
          <p:cNvPicPr>
            <a:picLocks noChangeAspect="1" noChangeArrowheads="1"/>
          </p:cNvPicPr>
          <p:nvPr/>
        </p:nvPicPr>
        <p:blipFill>
          <a:blip r:embed="rId2" cstate="print"/>
          <a:srcRect/>
          <a:stretch>
            <a:fillRect/>
          </a:stretch>
        </p:blipFill>
        <p:spPr bwMode="auto">
          <a:xfrm>
            <a:off x="323528" y="1340768"/>
            <a:ext cx="8156252" cy="5372769"/>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b="1" dirty="0" smtClean="0"/>
              <a:t>Εστιακή τμηματική </a:t>
            </a:r>
            <a:r>
              <a:rPr lang="el-GR" b="1" dirty="0" err="1" smtClean="0"/>
              <a:t>σπειραματοσκλήρυνση</a:t>
            </a:r>
            <a:endParaRPr lang="el-GR" b="1" dirty="0"/>
          </a:p>
        </p:txBody>
      </p:sp>
      <p:pic>
        <p:nvPicPr>
          <p:cNvPr id="65538" name="Picture 2"/>
          <p:cNvPicPr>
            <a:picLocks noChangeAspect="1" noChangeArrowheads="1"/>
          </p:cNvPicPr>
          <p:nvPr/>
        </p:nvPicPr>
        <p:blipFill>
          <a:blip r:embed="rId2" cstate="print"/>
          <a:srcRect/>
          <a:stretch>
            <a:fillRect/>
          </a:stretch>
        </p:blipFill>
        <p:spPr bwMode="auto">
          <a:xfrm>
            <a:off x="755576" y="1628800"/>
            <a:ext cx="7653504" cy="5012729"/>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Autofit/>
          </a:bodyPr>
          <a:lstStyle/>
          <a:p>
            <a:r>
              <a:rPr lang="el-GR" b="1" dirty="0" smtClean="0"/>
              <a:t>Εστιακή τμηματική </a:t>
            </a:r>
            <a:r>
              <a:rPr lang="el-GR" b="1" dirty="0" err="1" smtClean="0"/>
              <a:t>σπειραματοσκλήρυνση</a:t>
            </a:r>
            <a:endParaRPr lang="el-GR" b="1" dirty="0"/>
          </a:p>
        </p:txBody>
      </p:sp>
      <p:pic>
        <p:nvPicPr>
          <p:cNvPr id="66562" name="Picture 2"/>
          <p:cNvPicPr>
            <a:picLocks noChangeAspect="1" noChangeArrowheads="1"/>
          </p:cNvPicPr>
          <p:nvPr/>
        </p:nvPicPr>
        <p:blipFill>
          <a:blip r:embed="rId2" cstate="print"/>
          <a:srcRect/>
          <a:stretch>
            <a:fillRect/>
          </a:stretch>
        </p:blipFill>
        <p:spPr bwMode="auto">
          <a:xfrm>
            <a:off x="539552" y="1484784"/>
            <a:ext cx="8064896" cy="5282174"/>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43408"/>
            <a:ext cx="8229600" cy="1440160"/>
          </a:xfrm>
        </p:spPr>
        <p:txBody>
          <a:bodyPr>
            <a:normAutofit/>
          </a:bodyPr>
          <a:lstStyle/>
          <a:p>
            <a:r>
              <a:rPr lang="el-GR" sz="3200" b="1" dirty="0" err="1" smtClean="0"/>
              <a:t>Ίνωση</a:t>
            </a:r>
            <a:r>
              <a:rPr lang="el-GR" sz="3200" b="1" dirty="0" smtClean="0"/>
              <a:t> του έσω χιτώνα σε </a:t>
            </a:r>
            <a:r>
              <a:rPr lang="el-GR" sz="3200" b="1" dirty="0" err="1" smtClean="0"/>
              <a:t>μεταμοσχευτική</a:t>
            </a:r>
            <a:r>
              <a:rPr lang="el-GR" sz="3200" b="1" dirty="0" smtClean="0"/>
              <a:t> αρτηριοπάθεια </a:t>
            </a:r>
            <a:endParaRPr lang="el-GR" sz="3200" b="1" dirty="0"/>
          </a:p>
        </p:txBody>
      </p:sp>
      <p:pic>
        <p:nvPicPr>
          <p:cNvPr id="67586" name="Picture 2"/>
          <p:cNvPicPr>
            <a:picLocks noChangeAspect="1" noChangeArrowheads="1"/>
          </p:cNvPicPr>
          <p:nvPr/>
        </p:nvPicPr>
        <p:blipFill>
          <a:blip r:embed="rId2" cstate="print"/>
          <a:srcRect/>
          <a:stretch>
            <a:fillRect/>
          </a:stretch>
        </p:blipFill>
        <p:spPr bwMode="auto">
          <a:xfrm>
            <a:off x="1115616" y="980728"/>
            <a:ext cx="7200800" cy="570367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59432"/>
            <a:ext cx="8229600" cy="1877070"/>
          </a:xfrm>
        </p:spPr>
        <p:txBody>
          <a:bodyPr/>
          <a:lstStyle/>
          <a:p>
            <a:r>
              <a:rPr lang="el-GR" dirty="0" smtClean="0"/>
              <a:t>Σύσταση ΕΘΟ στο δέρμα </a:t>
            </a:r>
            <a:endParaRPr lang="el-GR" dirty="0"/>
          </a:p>
        </p:txBody>
      </p:sp>
      <p:sp>
        <p:nvSpPr>
          <p:cNvPr id="3" name="2 - Θέση περιεχομένου"/>
          <p:cNvSpPr>
            <a:spLocks noGrp="1"/>
          </p:cNvSpPr>
          <p:nvPr>
            <p:ph idx="1"/>
          </p:nvPr>
        </p:nvSpPr>
        <p:spPr>
          <a:xfrm>
            <a:off x="-540568" y="1412776"/>
            <a:ext cx="10153128" cy="7776864"/>
          </a:xfrm>
        </p:spPr>
        <p:txBody>
          <a:bodyPr>
            <a:normAutofit lnSpcReduction="10000"/>
          </a:bodyPr>
          <a:lstStyle/>
          <a:p>
            <a:r>
              <a:rPr lang="el-GR" sz="2400" b="1" u="sng" dirty="0" smtClean="0">
                <a:solidFill>
                  <a:schemeClr val="accent1">
                    <a:lumMod val="50000"/>
                  </a:schemeClr>
                </a:solidFill>
              </a:rPr>
              <a:t>Δομικές  </a:t>
            </a:r>
            <a:r>
              <a:rPr lang="el-GR" sz="2400" b="1" u="sng" dirty="0" err="1" smtClean="0">
                <a:solidFill>
                  <a:schemeClr val="accent1">
                    <a:lumMod val="50000"/>
                  </a:schemeClr>
                </a:solidFill>
              </a:rPr>
              <a:t>πρωτεϊνες</a:t>
            </a:r>
            <a:r>
              <a:rPr lang="el-GR" sz="2400" b="1" u="sng" dirty="0" smtClean="0">
                <a:solidFill>
                  <a:schemeClr val="accent1">
                    <a:lumMod val="50000"/>
                  </a:schemeClr>
                </a:solidFill>
              </a:rPr>
              <a:t> </a:t>
            </a:r>
            <a:r>
              <a:rPr lang="en-US" sz="2400" dirty="0" smtClean="0"/>
              <a:t>:</a:t>
            </a:r>
            <a:r>
              <a:rPr lang="el-GR" sz="2400" dirty="0" smtClean="0"/>
              <a:t>    κολλαγόνα,  </a:t>
            </a:r>
            <a:r>
              <a:rPr lang="el-GR" sz="2400" dirty="0" err="1" smtClean="0"/>
              <a:t>ελαστίνη</a:t>
            </a:r>
            <a:r>
              <a:rPr lang="el-GR" sz="2400" dirty="0" smtClean="0"/>
              <a:t>,  </a:t>
            </a:r>
            <a:r>
              <a:rPr lang="el-GR" sz="2400" dirty="0" err="1" smtClean="0"/>
              <a:t>ινιδίνες</a:t>
            </a:r>
            <a:r>
              <a:rPr lang="el-GR" sz="2400" dirty="0" smtClean="0"/>
              <a:t>,  </a:t>
            </a:r>
            <a:r>
              <a:rPr lang="el-GR" sz="2400" dirty="0" err="1" smtClean="0"/>
              <a:t>ινουλίνες</a:t>
            </a:r>
            <a:endParaRPr lang="el-GR" sz="2400" dirty="0" smtClean="0"/>
          </a:p>
          <a:p>
            <a:endParaRPr lang="el-GR" sz="2400" dirty="0" smtClean="0"/>
          </a:p>
          <a:p>
            <a:endParaRPr lang="el-GR" sz="2400" dirty="0" smtClean="0"/>
          </a:p>
          <a:p>
            <a:r>
              <a:rPr lang="el-GR" sz="2400" b="1" u="sng" dirty="0" err="1" smtClean="0">
                <a:solidFill>
                  <a:schemeClr val="accent1">
                    <a:lumMod val="50000"/>
                  </a:schemeClr>
                </a:solidFill>
              </a:rPr>
              <a:t>Προσκολλητικές</a:t>
            </a:r>
            <a:r>
              <a:rPr lang="en-US" sz="2400" b="1" u="sng" dirty="0" smtClean="0">
                <a:solidFill>
                  <a:schemeClr val="accent1">
                    <a:lumMod val="50000"/>
                  </a:schemeClr>
                </a:solidFill>
              </a:rPr>
              <a:t> </a:t>
            </a:r>
            <a:r>
              <a:rPr lang="el-GR" sz="2400" b="1" u="sng" dirty="0" smtClean="0">
                <a:solidFill>
                  <a:schemeClr val="accent1">
                    <a:lumMod val="50000"/>
                  </a:schemeClr>
                </a:solidFill>
              </a:rPr>
              <a:t> </a:t>
            </a:r>
            <a:r>
              <a:rPr lang="el-GR" sz="2400" b="1" u="sng" dirty="0" err="1" smtClean="0">
                <a:solidFill>
                  <a:schemeClr val="accent1">
                    <a:lumMod val="50000"/>
                  </a:schemeClr>
                </a:solidFill>
              </a:rPr>
              <a:t>γλυκοπρωτεϊνες</a:t>
            </a:r>
            <a:r>
              <a:rPr lang="en-US" sz="2400" b="1" u="sng" dirty="0" smtClean="0">
                <a:solidFill>
                  <a:schemeClr val="accent1">
                    <a:lumMod val="50000"/>
                  </a:schemeClr>
                </a:solidFill>
              </a:rPr>
              <a:t> </a:t>
            </a:r>
            <a:r>
              <a:rPr lang="en-US" sz="2400" dirty="0" smtClean="0"/>
              <a:t>:  </a:t>
            </a:r>
            <a:r>
              <a:rPr lang="el-GR" sz="2400" dirty="0" smtClean="0"/>
              <a:t> </a:t>
            </a:r>
            <a:r>
              <a:rPr lang="el-GR" sz="2400" dirty="0" err="1" smtClean="0"/>
              <a:t>ινωδονεκτίνη</a:t>
            </a:r>
            <a:r>
              <a:rPr lang="el-GR" sz="2400" dirty="0" smtClean="0"/>
              <a:t>,  </a:t>
            </a:r>
            <a:r>
              <a:rPr lang="el-GR" sz="2400" dirty="0" err="1" smtClean="0"/>
              <a:t>βιτρονεκτίνη</a:t>
            </a:r>
            <a:endParaRPr lang="el-GR" sz="2400" dirty="0" smtClean="0"/>
          </a:p>
          <a:p>
            <a:pPr>
              <a:buNone/>
            </a:pPr>
            <a:r>
              <a:rPr lang="el-GR" sz="2400" dirty="0" smtClean="0"/>
              <a:t>                                                                    </a:t>
            </a:r>
            <a:r>
              <a:rPr lang="el-GR" sz="2400" dirty="0" err="1" smtClean="0"/>
              <a:t>ματριλίνες</a:t>
            </a:r>
            <a:r>
              <a:rPr lang="el-GR" sz="2400" dirty="0" smtClean="0"/>
              <a:t> , </a:t>
            </a:r>
            <a:r>
              <a:rPr lang="el-GR" sz="2400" dirty="0" err="1" smtClean="0"/>
              <a:t>λαμινίνες</a:t>
            </a:r>
            <a:endParaRPr lang="el-GR" sz="2400" dirty="0" smtClean="0"/>
          </a:p>
          <a:p>
            <a:pPr>
              <a:buNone/>
            </a:pPr>
            <a:endParaRPr lang="el-GR" sz="2400" dirty="0" smtClean="0"/>
          </a:p>
          <a:p>
            <a:pPr>
              <a:buNone/>
            </a:pPr>
            <a:r>
              <a:rPr lang="el-GR" sz="2400" dirty="0" smtClean="0"/>
              <a:t>      </a:t>
            </a:r>
          </a:p>
          <a:p>
            <a:pPr>
              <a:buNone/>
            </a:pPr>
            <a:r>
              <a:rPr lang="el-GR" sz="2400" dirty="0" smtClean="0"/>
              <a:t>      </a:t>
            </a:r>
            <a:r>
              <a:rPr lang="el-GR" sz="2400" b="1" u="sng" dirty="0" err="1" smtClean="0">
                <a:solidFill>
                  <a:schemeClr val="accent1">
                    <a:lumMod val="50000"/>
                  </a:schemeClr>
                </a:solidFill>
              </a:rPr>
              <a:t>Πρωτεογλυκάνες</a:t>
            </a:r>
            <a:r>
              <a:rPr lang="el-GR" sz="2400" dirty="0" smtClean="0"/>
              <a:t>  </a:t>
            </a:r>
            <a:r>
              <a:rPr lang="en-US" sz="2400" dirty="0" smtClean="0"/>
              <a:t>: </a:t>
            </a:r>
            <a:r>
              <a:rPr lang="el-GR" sz="2400" dirty="0" smtClean="0"/>
              <a:t>     </a:t>
            </a:r>
            <a:r>
              <a:rPr lang="el-GR" sz="2400" dirty="0" err="1" smtClean="0"/>
              <a:t>περλεκάνη</a:t>
            </a:r>
            <a:r>
              <a:rPr lang="el-GR" sz="2400" dirty="0" smtClean="0"/>
              <a:t> , </a:t>
            </a:r>
            <a:r>
              <a:rPr lang="el-GR" sz="2400" dirty="0" err="1" smtClean="0"/>
              <a:t>συνδεκάνες</a:t>
            </a:r>
            <a:r>
              <a:rPr lang="el-GR" sz="2400" dirty="0" smtClean="0"/>
              <a:t>, </a:t>
            </a:r>
            <a:r>
              <a:rPr lang="el-GR" sz="2400" dirty="0" err="1" smtClean="0"/>
              <a:t>βερσικάνη</a:t>
            </a:r>
            <a:r>
              <a:rPr lang="el-GR" sz="2400" dirty="0" smtClean="0"/>
              <a:t> , </a:t>
            </a:r>
            <a:r>
              <a:rPr lang="el-GR" sz="2400" dirty="0" err="1" smtClean="0"/>
              <a:t>ντεκορίνη</a:t>
            </a:r>
            <a:r>
              <a:rPr lang="el-GR" sz="2400" dirty="0" smtClean="0"/>
              <a:t>, </a:t>
            </a:r>
          </a:p>
          <a:p>
            <a:pPr>
              <a:buNone/>
            </a:pPr>
            <a:r>
              <a:rPr lang="el-GR" sz="2400" dirty="0" smtClean="0"/>
              <a:t>                                            </a:t>
            </a:r>
            <a:r>
              <a:rPr lang="el-GR" sz="2400" dirty="0" err="1" smtClean="0"/>
              <a:t>διγλυκάνη</a:t>
            </a:r>
            <a:r>
              <a:rPr lang="el-GR" sz="2400" dirty="0" smtClean="0"/>
              <a:t>, </a:t>
            </a:r>
            <a:r>
              <a:rPr lang="el-GR" sz="2400" dirty="0" err="1" smtClean="0"/>
              <a:t>λουμικάνη</a:t>
            </a:r>
            <a:r>
              <a:rPr lang="el-GR" sz="2400" dirty="0" smtClean="0"/>
              <a:t>  </a:t>
            </a:r>
          </a:p>
          <a:p>
            <a:pPr>
              <a:buNone/>
            </a:pPr>
            <a:r>
              <a:rPr lang="el-GR" sz="2400" dirty="0" smtClean="0"/>
              <a:t>   </a:t>
            </a:r>
          </a:p>
          <a:p>
            <a:pPr>
              <a:buNone/>
            </a:pPr>
            <a:endParaRPr lang="el-GR" sz="2400" dirty="0" smtClean="0"/>
          </a:p>
          <a:p>
            <a:pPr>
              <a:buNone/>
            </a:pPr>
            <a:r>
              <a:rPr lang="el-GR" sz="2400" b="1" dirty="0" smtClean="0">
                <a:solidFill>
                  <a:schemeClr val="accent6">
                    <a:lumMod val="50000"/>
                  </a:schemeClr>
                </a:solidFill>
              </a:rPr>
              <a:t>      </a:t>
            </a:r>
            <a:r>
              <a:rPr lang="el-GR" sz="2400" b="1" u="sng" dirty="0" smtClean="0">
                <a:solidFill>
                  <a:schemeClr val="accent1">
                    <a:lumMod val="50000"/>
                  </a:schemeClr>
                </a:solidFill>
              </a:rPr>
              <a:t>Μεσοκυττάριες </a:t>
            </a:r>
            <a:r>
              <a:rPr lang="el-GR" sz="2400" b="1" u="sng" dirty="0" err="1" smtClean="0">
                <a:solidFill>
                  <a:schemeClr val="accent1">
                    <a:lumMod val="50000"/>
                  </a:schemeClr>
                </a:solidFill>
              </a:rPr>
              <a:t>πρωτεϊνες</a:t>
            </a:r>
            <a:r>
              <a:rPr lang="el-GR" sz="2400" b="1" u="sng" dirty="0" smtClean="0">
                <a:solidFill>
                  <a:schemeClr val="accent1">
                    <a:lumMod val="50000"/>
                  </a:schemeClr>
                </a:solidFill>
              </a:rPr>
              <a:t> </a:t>
            </a:r>
            <a:r>
              <a:rPr lang="en-US" sz="2400" dirty="0" smtClean="0"/>
              <a:t>:  </a:t>
            </a:r>
            <a:r>
              <a:rPr lang="el-GR" sz="2400" dirty="0" err="1" smtClean="0"/>
              <a:t>θρομβοσπονδίνες</a:t>
            </a:r>
            <a:r>
              <a:rPr lang="el-GR" sz="2400" dirty="0" smtClean="0"/>
              <a:t> , </a:t>
            </a:r>
            <a:r>
              <a:rPr lang="el-GR" sz="2400" dirty="0" err="1" smtClean="0"/>
              <a:t>τενασκίνες</a:t>
            </a:r>
            <a:r>
              <a:rPr lang="el-GR" sz="2400" dirty="0" smtClean="0"/>
              <a:t> ,</a:t>
            </a:r>
          </a:p>
          <a:p>
            <a:pPr>
              <a:buNone/>
            </a:pPr>
            <a:r>
              <a:rPr lang="el-GR" sz="2400" dirty="0" smtClean="0"/>
              <a:t>                                                       </a:t>
            </a:r>
            <a:r>
              <a:rPr lang="en-US" sz="2400" dirty="0" smtClean="0"/>
              <a:t>SPARC/BM-40/ </a:t>
            </a:r>
            <a:r>
              <a:rPr lang="el-GR" sz="2400" dirty="0" err="1" smtClean="0"/>
              <a:t>οστεονεκτίνη</a:t>
            </a:r>
            <a:r>
              <a:rPr lang="el-GR" sz="2400" dirty="0" smtClean="0"/>
              <a:t> </a:t>
            </a:r>
          </a:p>
          <a:p>
            <a:pPr>
              <a:buNone/>
            </a:pPr>
            <a:r>
              <a:rPr lang="el-GR" sz="2400" dirty="0" smtClean="0"/>
              <a:t>  </a:t>
            </a:r>
          </a:p>
          <a:p>
            <a:pPr>
              <a:buNone/>
            </a:pPr>
            <a:endParaRPr lang="el-GR" sz="2400" dirty="0" smtClean="0"/>
          </a:p>
          <a:p>
            <a:pPr>
              <a:buNone/>
            </a:pPr>
            <a:endParaRPr lang="el-GR" sz="2400" dirty="0" smtClean="0"/>
          </a:p>
          <a:p>
            <a:pPr>
              <a:buNone/>
            </a:pPr>
            <a:endParaRPr lang="el-GR" sz="2400" dirty="0" smtClean="0"/>
          </a:p>
          <a:p>
            <a:pPr>
              <a:buNone/>
            </a:pPr>
            <a:endParaRPr lang="el-GR" sz="2400" dirty="0" smtClean="0"/>
          </a:p>
          <a:p>
            <a:pPr>
              <a:buNone/>
            </a:pPr>
            <a:r>
              <a:rPr lang="el-GR" sz="2400" dirty="0" smtClean="0"/>
              <a:t>    </a:t>
            </a:r>
            <a:endParaRPr lang="el-GR" sz="2400" dirty="0"/>
          </a:p>
        </p:txBody>
      </p:sp>
    </p:spTree>
  </p:cSld>
  <p:clrMapOvr>
    <a:masterClrMapping/>
  </p:clrMapOvr>
  <p:transition spd="med">
    <p:fade thruBlk="1"/>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rmAutofit/>
          </a:bodyPr>
          <a:lstStyle/>
          <a:p>
            <a:r>
              <a:rPr lang="el-GR" b="1" dirty="0" smtClean="0"/>
              <a:t>Χρόνια αγγειακή απόρριψη </a:t>
            </a:r>
            <a:br>
              <a:rPr lang="el-GR" b="1" dirty="0" smtClean="0"/>
            </a:br>
            <a:r>
              <a:rPr lang="el-GR" b="1" dirty="0" smtClean="0"/>
              <a:t>νεφρικού μοσχεύματος</a:t>
            </a:r>
            <a:endParaRPr lang="el-GR" b="1" dirty="0"/>
          </a:p>
        </p:txBody>
      </p:sp>
      <p:pic>
        <p:nvPicPr>
          <p:cNvPr id="70658" name="Picture 2"/>
          <p:cNvPicPr>
            <a:picLocks noChangeAspect="1" noChangeArrowheads="1"/>
          </p:cNvPicPr>
          <p:nvPr/>
        </p:nvPicPr>
        <p:blipFill>
          <a:blip r:embed="rId2" cstate="print"/>
          <a:srcRect/>
          <a:stretch>
            <a:fillRect/>
          </a:stretch>
        </p:blipFill>
        <p:spPr bwMode="auto">
          <a:xfrm>
            <a:off x="611560" y="1412776"/>
            <a:ext cx="8064896" cy="5282174"/>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142984"/>
          </a:xfrm>
        </p:spPr>
        <p:txBody>
          <a:bodyPr/>
          <a:lstStyle/>
          <a:p>
            <a:r>
              <a:rPr lang="el-GR" b="1" dirty="0" smtClean="0"/>
              <a:t>Νεφρός τελικού σταδίου</a:t>
            </a:r>
            <a:endParaRPr lang="el-GR" b="1" dirty="0"/>
          </a:p>
        </p:txBody>
      </p:sp>
      <p:pic>
        <p:nvPicPr>
          <p:cNvPr id="68610" name="Picture 2"/>
          <p:cNvPicPr>
            <a:picLocks noChangeAspect="1" noChangeArrowheads="1"/>
          </p:cNvPicPr>
          <p:nvPr/>
        </p:nvPicPr>
        <p:blipFill>
          <a:blip r:embed="rId2" cstate="print"/>
          <a:srcRect/>
          <a:stretch>
            <a:fillRect/>
          </a:stretch>
        </p:blipFill>
        <p:spPr bwMode="auto">
          <a:xfrm>
            <a:off x="323528" y="1268760"/>
            <a:ext cx="8313161" cy="5444777"/>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L:\3.10.15 ΜΑΘΗΜΑ ΕΕΠΑ\AUTUMN-GRIMSHAW\wimbledon-park-autumn-after-glow-1866.jpg"/>
          <p:cNvPicPr>
            <a:picLocks noChangeAspect="1" noChangeArrowheads="1"/>
          </p:cNvPicPr>
          <p:nvPr/>
        </p:nvPicPr>
        <p:blipFill>
          <a:blip r:embed="rId2" cstate="print"/>
          <a:srcRect/>
          <a:stretch>
            <a:fillRect/>
          </a:stretch>
        </p:blipFill>
        <p:spPr bwMode="auto">
          <a:xfrm>
            <a:off x="304800" y="347663"/>
            <a:ext cx="8534400" cy="6162675"/>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354162"/>
          </a:xfrm>
        </p:spPr>
        <p:txBody>
          <a:bodyPr>
            <a:noAutofit/>
          </a:bodyPr>
          <a:lstStyle/>
          <a:p>
            <a:r>
              <a:rPr lang="el-GR" sz="2400" dirty="0" smtClean="0"/>
              <a:t>ΝΟΣΟΣ ΤΟΥ </a:t>
            </a:r>
            <a:r>
              <a:rPr lang="en-US" sz="2400" dirty="0" smtClean="0"/>
              <a:t>PEYRONIE </a:t>
            </a:r>
            <a:br>
              <a:rPr lang="en-US" sz="2400" dirty="0" smtClean="0"/>
            </a:br>
            <a:r>
              <a:rPr lang="el-GR" sz="2000" dirty="0" smtClean="0"/>
              <a:t>Πυκνή, εστιακή </a:t>
            </a:r>
            <a:r>
              <a:rPr lang="el-GR" sz="2000" dirty="0" err="1" smtClean="0"/>
              <a:t>ίνωση</a:t>
            </a:r>
            <a:r>
              <a:rPr lang="el-GR" sz="2000" dirty="0" smtClean="0"/>
              <a:t> του χορίου και της </a:t>
            </a:r>
            <a:r>
              <a:rPr lang="el-GR" sz="2000" dirty="0" err="1" smtClean="0"/>
              <a:t>περιτονίας</a:t>
            </a:r>
            <a:r>
              <a:rPr lang="el-GR" sz="2000" dirty="0" smtClean="0"/>
              <a:t> του </a:t>
            </a:r>
            <a:r>
              <a:rPr lang="el-GR" sz="2000" dirty="0" err="1" smtClean="0"/>
              <a:t>Buck</a:t>
            </a:r>
            <a:r>
              <a:rPr lang="el-GR" sz="2000" dirty="0" smtClean="0"/>
              <a:t>  κατά το στέλεχος του πέους μεταξύ  των σηραγγωδών σωμάτων και  του ινώδη χιτώνα, προκαλώντας συνήθως καμπυλότητα προς την πλευρά της βλάβης  και περιορίζοντας την κίνηση αυτών των δομών</a:t>
            </a:r>
            <a:br>
              <a:rPr lang="el-GR" sz="2000" dirty="0" smtClean="0"/>
            </a:br>
            <a:r>
              <a:rPr lang="el-GR" sz="2000" dirty="0" smtClean="0"/>
              <a:t> κατά τη διάρκεια της πιθανώς επώδυνης στύσης.</a:t>
            </a:r>
            <a:endParaRPr lang="el-GR" sz="2000" dirty="0"/>
          </a:p>
        </p:txBody>
      </p:sp>
      <p:pic>
        <p:nvPicPr>
          <p:cNvPr id="1026" name="Picture 2" descr="http://www.pathologyoutlines.com/images/prostate/10_81R.jpg"/>
          <p:cNvPicPr>
            <a:picLocks noChangeAspect="1" noChangeArrowheads="1"/>
          </p:cNvPicPr>
          <p:nvPr/>
        </p:nvPicPr>
        <p:blipFill>
          <a:blip r:embed="rId2" cstate="print"/>
          <a:srcRect/>
          <a:stretch>
            <a:fillRect/>
          </a:stretch>
        </p:blipFill>
        <p:spPr bwMode="auto">
          <a:xfrm>
            <a:off x="5580112" y="2060848"/>
            <a:ext cx="3384376" cy="4583806"/>
          </a:xfrm>
          <a:prstGeom prst="rect">
            <a:avLst/>
          </a:prstGeom>
          <a:noFill/>
        </p:spPr>
      </p:pic>
      <p:pic>
        <p:nvPicPr>
          <p:cNvPr id="6" name="Picture 5" descr="http://www.pathologyoutlines.com/images/prostate/10_82T.jpg"/>
          <p:cNvPicPr/>
          <p:nvPr/>
        </p:nvPicPr>
        <p:blipFill>
          <a:blip r:embed="rId3" cstate="print"/>
          <a:srcRect/>
          <a:stretch>
            <a:fillRect/>
          </a:stretch>
        </p:blipFill>
        <p:spPr bwMode="auto">
          <a:xfrm>
            <a:off x="214282" y="2571744"/>
            <a:ext cx="5274310" cy="3573589"/>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3.10.15 ΜΑΘΗΜΑ ΕΕΠΑ\AUTUMN-GRIMSHAW\a-manor-house-in-autumn.jpg"/>
          <p:cNvPicPr>
            <a:picLocks noChangeAspect="1" noChangeArrowheads="1"/>
          </p:cNvPicPr>
          <p:nvPr/>
        </p:nvPicPr>
        <p:blipFill>
          <a:blip r:embed="rId2" cstate="print"/>
          <a:srcRect/>
          <a:stretch>
            <a:fillRect/>
          </a:stretch>
        </p:blipFill>
        <p:spPr bwMode="auto">
          <a:xfrm>
            <a:off x="1928794" y="0"/>
            <a:ext cx="5654040" cy="6858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43408"/>
            <a:ext cx="8229600" cy="1661046"/>
          </a:xfrm>
        </p:spPr>
        <p:txBody>
          <a:bodyPr>
            <a:normAutofit/>
          </a:bodyPr>
          <a:lstStyle/>
          <a:p>
            <a:r>
              <a:rPr lang="el-GR" dirty="0" smtClean="0"/>
              <a:t>Αναγέννηση ήπατος </a:t>
            </a:r>
            <a:br>
              <a:rPr lang="el-GR" dirty="0" smtClean="0"/>
            </a:br>
            <a:r>
              <a:rPr lang="el-GR" dirty="0" smtClean="0"/>
              <a:t>μετά από μερική ηπατεκτομή</a:t>
            </a:r>
            <a:endParaRPr lang="el-GR" dirty="0"/>
          </a:p>
        </p:txBody>
      </p:sp>
      <p:pic>
        <p:nvPicPr>
          <p:cNvPr id="11266" name="Picture 2"/>
          <p:cNvPicPr>
            <a:picLocks noGrp="1" noChangeAspect="1" noChangeArrowheads="1"/>
          </p:cNvPicPr>
          <p:nvPr>
            <p:ph sz="half" idx="1"/>
          </p:nvPr>
        </p:nvPicPr>
        <p:blipFill>
          <a:blip r:embed="rId2" cstate="print"/>
          <a:srcRect/>
          <a:stretch>
            <a:fillRect/>
          </a:stretch>
        </p:blipFill>
        <p:spPr bwMode="auto">
          <a:xfrm>
            <a:off x="251520" y="1484784"/>
            <a:ext cx="4038600" cy="2635187"/>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395536" y="4221088"/>
            <a:ext cx="3744416" cy="2410468"/>
          </a:xfrm>
          <a:prstGeom prst="rect">
            <a:avLst/>
          </a:prstGeom>
          <a:noFill/>
          <a:ln w="9525">
            <a:noFill/>
            <a:miter lim="800000"/>
            <a:headEnd/>
            <a:tailEnd/>
          </a:ln>
        </p:spPr>
      </p:pic>
      <p:pic>
        <p:nvPicPr>
          <p:cNvPr id="11268" name="Picture 4"/>
          <p:cNvPicPr>
            <a:picLocks noGrp="1" noChangeAspect="1" noChangeArrowheads="1"/>
          </p:cNvPicPr>
          <p:nvPr>
            <p:ph sz="half" idx="2"/>
          </p:nvPr>
        </p:nvPicPr>
        <p:blipFill>
          <a:blip r:embed="rId4" cstate="print"/>
          <a:srcRect/>
          <a:stretch>
            <a:fillRect/>
          </a:stretch>
        </p:blipFill>
        <p:spPr bwMode="auto">
          <a:xfrm>
            <a:off x="5004048" y="1196752"/>
            <a:ext cx="3729117" cy="551723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0" y="0"/>
            <a:ext cx="9144000" cy="836712"/>
          </a:xfrm>
        </p:spPr>
        <p:txBody>
          <a:bodyPr>
            <a:noAutofit/>
          </a:bodyPr>
          <a:lstStyle/>
          <a:p>
            <a:r>
              <a:rPr lang="el-GR" sz="2800" b="1" dirty="0" smtClean="0"/>
              <a:t> </a:t>
            </a:r>
            <a:br>
              <a:rPr lang="el-GR" sz="2800" b="1" dirty="0" smtClean="0"/>
            </a:br>
            <a:r>
              <a:rPr lang="el-GR" sz="3600" b="1" u="sng" dirty="0" smtClean="0"/>
              <a:t>Οξεία</a:t>
            </a:r>
            <a:r>
              <a:rPr lang="el-GR" sz="3600" b="1" dirty="0" smtClean="0"/>
              <a:t> ηπατική βλάβη</a:t>
            </a:r>
            <a:r>
              <a:rPr lang="el-GR" sz="2800" b="1" dirty="0" smtClean="0"/>
              <a:t>.</a:t>
            </a:r>
            <a:br>
              <a:rPr lang="el-GR" sz="2800" b="1" dirty="0" smtClean="0"/>
            </a:br>
            <a:r>
              <a:rPr lang="el-GR" sz="2000" b="1" dirty="0" err="1" smtClean="0"/>
              <a:t>Νο</a:t>
            </a:r>
            <a:r>
              <a:rPr lang="en-US" sz="2000" b="1" dirty="0" err="1" smtClean="0"/>
              <a:t>vo</a:t>
            </a:r>
            <a:r>
              <a:rPr lang="en-US" sz="2000" b="1" dirty="0" smtClean="0"/>
              <a:t> E &amp; </a:t>
            </a:r>
            <a:r>
              <a:rPr lang="en-US" sz="2000" b="1" dirty="0" err="1" smtClean="0"/>
              <a:t>Parola</a:t>
            </a:r>
            <a:r>
              <a:rPr lang="en-US" sz="2000" b="1" dirty="0" smtClean="0"/>
              <a:t> M</a:t>
            </a:r>
            <a:r>
              <a:rPr lang="el-GR" sz="2000" b="1" dirty="0" smtClean="0"/>
              <a:t>. </a:t>
            </a:r>
            <a:r>
              <a:rPr lang="en-US" sz="2000" b="1" dirty="0" err="1" smtClean="0"/>
              <a:t>Fibrogenesis</a:t>
            </a:r>
            <a:r>
              <a:rPr lang="en-US" sz="2000" b="1" dirty="0" smtClean="0"/>
              <a:t> &amp; Tissue Repair </a:t>
            </a:r>
            <a:r>
              <a:rPr lang="el-GR" sz="2000" b="1" dirty="0" smtClean="0"/>
              <a:t>2008</a:t>
            </a:r>
            <a:r>
              <a:rPr lang="en-US" sz="2000" b="1" dirty="0" smtClean="0"/>
              <a:t>, </a:t>
            </a:r>
            <a:r>
              <a:rPr lang="el-GR" sz="2000" b="1" dirty="0" smtClean="0"/>
              <a:t>1</a:t>
            </a:r>
            <a:r>
              <a:rPr lang="en-US" sz="2000" b="1" dirty="0" smtClean="0"/>
              <a:t>:</a:t>
            </a:r>
            <a:r>
              <a:rPr lang="el-GR" sz="2000" b="1" dirty="0" smtClean="0"/>
              <a:t>5</a:t>
            </a:r>
            <a:endParaRPr lang="el-GR" sz="2000" b="1"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683568" y="1079358"/>
            <a:ext cx="7531770" cy="5648828"/>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928726" y="-1000156"/>
            <a:ext cx="10930014" cy="2000264"/>
          </a:xfrm>
        </p:spPr>
        <p:txBody>
          <a:bodyPr>
            <a:normAutofit/>
          </a:bodyPr>
          <a:lstStyle/>
          <a:p>
            <a:r>
              <a:rPr lang="el-GR" sz="2400" dirty="0" smtClean="0"/>
              <a:t>Ηπατικά αρχέγονα ωοειδή κύτταρα στα κανάλια του </a:t>
            </a:r>
            <a:r>
              <a:rPr lang="en-US" sz="2400" dirty="0" err="1" smtClean="0"/>
              <a:t>Hering</a:t>
            </a:r>
            <a:r>
              <a:rPr lang="en-US" sz="2400" dirty="0" smtClean="0"/>
              <a:t> </a:t>
            </a:r>
            <a:r>
              <a:rPr lang="el-GR" sz="2400" dirty="0" smtClean="0"/>
              <a:t>. </a:t>
            </a:r>
            <a:br>
              <a:rPr lang="el-GR" sz="2400" dirty="0" smtClean="0"/>
            </a:br>
            <a:r>
              <a:rPr lang="el-GR" sz="2400" dirty="0" err="1" smtClean="0"/>
              <a:t>Ανοσοϊστοχημεία</a:t>
            </a:r>
            <a:r>
              <a:rPr lang="el-GR" sz="2400" dirty="0" smtClean="0"/>
              <a:t>   έναντι   </a:t>
            </a:r>
            <a:r>
              <a:rPr lang="el-GR" sz="2400" dirty="0" err="1" smtClean="0"/>
              <a:t>κυτταροκερατίνης</a:t>
            </a:r>
            <a:r>
              <a:rPr lang="el-GR" sz="2400" dirty="0" smtClean="0"/>
              <a:t> 7.</a:t>
            </a:r>
            <a:r>
              <a:rPr lang="en-US" sz="2400" dirty="0" smtClean="0"/>
              <a:t/>
            </a:r>
            <a:br>
              <a:rPr lang="en-US" sz="2400" dirty="0" smtClean="0"/>
            </a:br>
            <a:r>
              <a:rPr lang="el-GR" sz="1800" dirty="0" smtClean="0"/>
              <a:t>Τ </a:t>
            </a:r>
            <a:r>
              <a:rPr lang="en-US" sz="1800" dirty="0" err="1" smtClean="0"/>
              <a:t>Roskams</a:t>
            </a:r>
            <a:r>
              <a:rPr lang="en-US" sz="1800" dirty="0" smtClean="0"/>
              <a:t>,  Univ. Leuven</a:t>
            </a:r>
            <a:r>
              <a:rPr lang="el-GR" sz="1800" dirty="0" smtClean="0"/>
              <a:t> </a:t>
            </a:r>
            <a:endParaRPr lang="el-GR" sz="1800" dirty="0"/>
          </a:p>
        </p:txBody>
      </p:sp>
      <p:pic>
        <p:nvPicPr>
          <p:cNvPr id="2050" name="Picture 2" descr="C:\Documents and Settings\Administrator\Τα έγγραφά μου\Οι εικόνες μου\TISSUE REPAIR\003005C.jpg"/>
          <p:cNvPicPr>
            <a:picLocks noGrp="1" noChangeAspect="1" noChangeArrowheads="1"/>
          </p:cNvPicPr>
          <p:nvPr>
            <p:ph type="pic" idx="1"/>
          </p:nvPr>
        </p:nvPicPr>
        <p:blipFill>
          <a:blip r:embed="rId2" cstate="print"/>
          <a:srcRect t="1036" b="1036"/>
          <a:stretch>
            <a:fillRect/>
          </a:stretch>
        </p:blipFill>
        <p:spPr bwMode="auto">
          <a:xfrm>
            <a:off x="785786" y="1071546"/>
            <a:ext cx="7500990" cy="5625719"/>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2"/>
          </p:nvPr>
        </p:nvSpPr>
        <p:spPr>
          <a:xfrm>
            <a:off x="0" y="-500090"/>
            <a:ext cx="6072198" cy="7143800"/>
          </a:xfrm>
        </p:spPr>
        <p:txBody>
          <a:bodyPr>
            <a:noAutofit/>
          </a:bodyPr>
          <a:lstStyle/>
          <a:p>
            <a:endParaRPr lang="el-GR" sz="3200" b="1" dirty="0" smtClean="0">
              <a:solidFill>
                <a:schemeClr val="accent1">
                  <a:lumMod val="75000"/>
                </a:schemeClr>
              </a:solidFill>
            </a:endParaRPr>
          </a:p>
          <a:p>
            <a:r>
              <a:rPr lang="el-GR" sz="4000" b="1" dirty="0" smtClean="0">
                <a:solidFill>
                  <a:schemeClr val="accent1">
                    <a:lumMod val="75000"/>
                  </a:schemeClr>
                </a:solidFill>
              </a:rPr>
              <a:t>Ο ρόλος της ΕΘΟ </a:t>
            </a:r>
          </a:p>
          <a:p>
            <a:endParaRPr lang="el-GR" sz="4000" b="1" dirty="0" smtClean="0">
              <a:solidFill>
                <a:schemeClr val="accent1">
                  <a:lumMod val="75000"/>
                </a:schemeClr>
              </a:solidFill>
            </a:endParaRPr>
          </a:p>
          <a:p>
            <a:endParaRPr lang="el-GR" sz="4000" b="1" dirty="0" smtClean="0">
              <a:solidFill>
                <a:schemeClr val="accent1">
                  <a:lumMod val="75000"/>
                </a:schemeClr>
              </a:solidFill>
            </a:endParaRPr>
          </a:p>
          <a:p>
            <a:endParaRPr lang="el-GR" sz="4000" b="1" dirty="0" smtClean="0">
              <a:solidFill>
                <a:schemeClr val="accent1">
                  <a:lumMod val="75000"/>
                </a:schemeClr>
              </a:solidFill>
            </a:endParaRPr>
          </a:p>
          <a:p>
            <a:r>
              <a:rPr lang="el-GR" sz="4000" b="1" dirty="0" smtClean="0">
                <a:solidFill>
                  <a:schemeClr val="accent1">
                    <a:lumMod val="75000"/>
                  </a:schemeClr>
                </a:solidFill>
              </a:rPr>
              <a:t>στην αναγέννηση </a:t>
            </a:r>
          </a:p>
          <a:p>
            <a:endParaRPr lang="el-GR" sz="4000" b="1" dirty="0" smtClean="0">
              <a:solidFill>
                <a:schemeClr val="accent1">
                  <a:lumMod val="75000"/>
                </a:schemeClr>
              </a:solidFill>
            </a:endParaRPr>
          </a:p>
          <a:p>
            <a:endParaRPr lang="el-GR" sz="4000" b="1" dirty="0" smtClean="0">
              <a:solidFill>
                <a:schemeClr val="accent1">
                  <a:lumMod val="75000"/>
                </a:schemeClr>
              </a:solidFill>
            </a:endParaRPr>
          </a:p>
          <a:p>
            <a:endParaRPr lang="el-GR" sz="4000" b="1" dirty="0" smtClean="0">
              <a:solidFill>
                <a:schemeClr val="accent1">
                  <a:lumMod val="75000"/>
                </a:schemeClr>
              </a:solidFill>
            </a:endParaRPr>
          </a:p>
          <a:p>
            <a:r>
              <a:rPr lang="el-GR" sz="4000" b="1" dirty="0" smtClean="0">
                <a:solidFill>
                  <a:schemeClr val="accent1">
                    <a:lumMod val="75000"/>
                  </a:schemeClr>
                </a:solidFill>
              </a:rPr>
              <a:t>&amp; την επανόρθωση </a:t>
            </a:r>
            <a:endParaRPr lang="el-GR" sz="4000" b="1" dirty="0">
              <a:solidFill>
                <a:schemeClr val="accent1">
                  <a:lumMod val="75000"/>
                </a:schemeClr>
              </a:solidFill>
            </a:endParaRPr>
          </a:p>
        </p:txBody>
      </p:sp>
      <p:pic>
        <p:nvPicPr>
          <p:cNvPr id="1027" name="Picture 3" descr="C:\Documents and Settings\Administrator\Τα έγγραφά μου\Οι εικόνες μου\TISSUE REPAIR\003002.jpg"/>
          <p:cNvPicPr>
            <a:picLocks noGrp="1" noChangeAspect="1" noChangeArrowheads="1"/>
          </p:cNvPicPr>
          <p:nvPr>
            <p:ph sz="half" idx="1"/>
          </p:nvPr>
        </p:nvPicPr>
        <p:blipFill>
          <a:blip r:embed="rId2" cstate="print"/>
          <a:srcRect/>
          <a:stretch>
            <a:fillRect/>
          </a:stretch>
        </p:blipFill>
        <p:spPr bwMode="auto">
          <a:xfrm>
            <a:off x="5000628" y="0"/>
            <a:ext cx="3587904" cy="685800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Εξελικτική </a:t>
            </a:r>
            <a:r>
              <a:rPr lang="el-GR" b="1" dirty="0" err="1" smtClean="0"/>
              <a:t>ίνωση</a:t>
            </a:r>
            <a:r>
              <a:rPr lang="el-GR" b="1" dirty="0" smtClean="0"/>
              <a:t/>
            </a:r>
            <a:br>
              <a:rPr lang="el-GR" b="1" dirty="0" smtClean="0"/>
            </a:br>
            <a:r>
              <a:rPr lang="el-GR" b="1" dirty="0" smtClean="0"/>
              <a:t>σε ιογενή ηπατίτιδα </a:t>
            </a:r>
            <a:endParaRPr lang="el-GR" b="1" dirty="0"/>
          </a:p>
        </p:txBody>
      </p:sp>
      <p:pic>
        <p:nvPicPr>
          <p:cNvPr id="62466" name="Picture 2"/>
          <p:cNvPicPr>
            <a:picLocks noChangeAspect="1" noChangeArrowheads="1"/>
          </p:cNvPicPr>
          <p:nvPr/>
        </p:nvPicPr>
        <p:blipFill>
          <a:blip r:embed="rId2" cstate="print"/>
          <a:srcRect/>
          <a:stretch>
            <a:fillRect/>
          </a:stretch>
        </p:blipFill>
        <p:spPr bwMode="auto">
          <a:xfrm>
            <a:off x="467544" y="1556792"/>
            <a:ext cx="8117955" cy="518457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468560" y="0"/>
            <a:ext cx="10081120" cy="1124744"/>
          </a:xfrm>
        </p:spPr>
        <p:txBody>
          <a:bodyPr>
            <a:noAutofit/>
          </a:bodyPr>
          <a:lstStyle/>
          <a:p>
            <a:r>
              <a:rPr lang="el-GR" sz="2400" b="1" dirty="0" smtClean="0"/>
              <a:t> </a:t>
            </a:r>
            <a:br>
              <a:rPr lang="el-GR" sz="2400" b="1" dirty="0" smtClean="0"/>
            </a:br>
            <a:r>
              <a:rPr lang="el-GR" sz="2800" b="1" dirty="0" smtClean="0"/>
              <a:t>Συνέπειες </a:t>
            </a:r>
            <a:r>
              <a:rPr lang="en-US" sz="2800" b="1" dirty="0" smtClean="0"/>
              <a:t> </a:t>
            </a:r>
            <a:r>
              <a:rPr lang="el-GR" sz="2800" b="1" dirty="0" smtClean="0">
                <a:solidFill>
                  <a:schemeClr val="accent1">
                    <a:lumMod val="75000"/>
                  </a:schemeClr>
                </a:solidFill>
              </a:rPr>
              <a:t>αυξημένων </a:t>
            </a:r>
            <a:r>
              <a:rPr lang="en-US" sz="2800" b="1" dirty="0" smtClean="0">
                <a:solidFill>
                  <a:schemeClr val="accent1">
                    <a:lumMod val="75000"/>
                  </a:schemeClr>
                </a:solidFill>
              </a:rPr>
              <a:t> </a:t>
            </a:r>
            <a:r>
              <a:rPr lang="el-GR" sz="2800" b="1" dirty="0" err="1" smtClean="0">
                <a:solidFill>
                  <a:schemeClr val="accent1">
                    <a:lumMod val="60000"/>
                    <a:lumOff val="40000"/>
                  </a:schemeClr>
                </a:solidFill>
              </a:rPr>
              <a:t>εν</a:t>
            </a:r>
            <a:r>
              <a:rPr lang="el-GR" sz="2800" b="1" dirty="0" err="1" smtClean="0"/>
              <a:t>δοκυτταρίων</a:t>
            </a:r>
            <a:r>
              <a:rPr lang="el-GR" sz="2800" b="1" dirty="0" smtClean="0"/>
              <a:t> </a:t>
            </a:r>
            <a:r>
              <a:rPr lang="en-US" sz="2800" b="1" dirty="0" smtClean="0"/>
              <a:t> </a:t>
            </a:r>
            <a:r>
              <a:rPr lang="el-GR" sz="2800" b="1" dirty="0" smtClean="0"/>
              <a:t>επιπέδων </a:t>
            </a:r>
            <a:r>
              <a:rPr lang="en-US" sz="2800" b="1" dirty="0" smtClean="0"/>
              <a:t/>
            </a:r>
            <a:br>
              <a:rPr lang="en-US" sz="2800" b="1" dirty="0" smtClean="0"/>
            </a:br>
            <a:r>
              <a:rPr lang="el-GR" sz="2800" b="1" dirty="0" smtClean="0"/>
              <a:t>ελευθέρων</a:t>
            </a:r>
            <a:r>
              <a:rPr lang="en-US" sz="2800" b="1" dirty="0" smtClean="0"/>
              <a:t>  </a:t>
            </a:r>
            <a:r>
              <a:rPr lang="el-GR" sz="2800" b="1" dirty="0" smtClean="0"/>
              <a:t>ριζών. </a:t>
            </a:r>
            <a:r>
              <a:rPr lang="en-US" sz="2400" b="1" dirty="0" smtClean="0"/>
              <a:t/>
            </a:r>
            <a:br>
              <a:rPr lang="en-US" sz="2400" b="1" dirty="0" smtClean="0"/>
            </a:br>
            <a:r>
              <a:rPr lang="el-GR" sz="2000" b="1" dirty="0" err="1" smtClean="0"/>
              <a:t>Νο</a:t>
            </a:r>
            <a:r>
              <a:rPr lang="en-US" sz="2000" b="1" dirty="0" err="1" smtClean="0"/>
              <a:t>vo</a:t>
            </a:r>
            <a:r>
              <a:rPr lang="en-US" sz="2000" b="1" dirty="0" smtClean="0"/>
              <a:t> E &amp; </a:t>
            </a:r>
            <a:r>
              <a:rPr lang="en-US" sz="2000" b="1" dirty="0" err="1" smtClean="0"/>
              <a:t>Parola</a:t>
            </a:r>
            <a:r>
              <a:rPr lang="en-US" sz="2000" b="1" dirty="0" smtClean="0"/>
              <a:t> M</a:t>
            </a:r>
            <a:r>
              <a:rPr lang="el-GR" sz="2000" b="1" dirty="0" smtClean="0"/>
              <a:t>. </a:t>
            </a:r>
            <a:r>
              <a:rPr lang="en-US" sz="2000" b="1" dirty="0" err="1" smtClean="0"/>
              <a:t>Fibrogenesis</a:t>
            </a:r>
            <a:r>
              <a:rPr lang="en-US" sz="2000" b="1" dirty="0" smtClean="0"/>
              <a:t> &amp; Tissue Repair </a:t>
            </a:r>
            <a:r>
              <a:rPr lang="el-GR" sz="2000" b="1" dirty="0" smtClean="0"/>
              <a:t>2008</a:t>
            </a:r>
            <a:r>
              <a:rPr lang="en-US" sz="2000" b="1" dirty="0" smtClean="0"/>
              <a:t>, </a:t>
            </a:r>
            <a:r>
              <a:rPr lang="el-GR" sz="2000" b="1" dirty="0" smtClean="0"/>
              <a:t>1</a:t>
            </a:r>
            <a:r>
              <a:rPr lang="en-US" sz="2000" b="1" dirty="0" smtClean="0"/>
              <a:t>:</a:t>
            </a:r>
            <a:r>
              <a:rPr lang="el-GR" sz="2000" b="1" dirty="0" smtClean="0"/>
              <a:t>5</a:t>
            </a:r>
            <a:endParaRPr lang="el-GR" sz="2000" b="1"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1071538" y="1357298"/>
            <a:ext cx="7072362" cy="5292484"/>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ormAutofit fontScale="90000"/>
          </a:bodyPr>
          <a:lstStyle/>
          <a:p>
            <a:pPr eaLnBrk="1" hangingPunct="1">
              <a:defRPr/>
            </a:pPr>
            <a:r>
              <a:rPr lang="el-GR" sz="4000" b="1" smtClean="0"/>
              <a:t>Εξωκυττάρια ουσία</a:t>
            </a:r>
            <a:r>
              <a:rPr lang="el-GR" sz="4000" smtClean="0"/>
              <a:t> </a:t>
            </a:r>
            <a:br>
              <a:rPr lang="el-GR" sz="4000" smtClean="0"/>
            </a:br>
            <a:r>
              <a:rPr lang="el-GR" sz="4000" smtClean="0"/>
              <a:t>Κολλαγόνο</a:t>
            </a:r>
          </a:p>
        </p:txBody>
      </p:sp>
      <p:sp>
        <p:nvSpPr>
          <p:cNvPr id="93187" name="Rectangle 3"/>
          <p:cNvSpPr>
            <a:spLocks noGrp="1" noChangeArrowheads="1"/>
          </p:cNvSpPr>
          <p:nvPr>
            <p:ph type="body" idx="1"/>
          </p:nvPr>
        </p:nvSpPr>
        <p:spPr/>
        <p:txBody>
          <a:bodyPr>
            <a:noAutofit/>
          </a:bodyPr>
          <a:lstStyle/>
          <a:p>
            <a:pPr eaLnBrk="1" hangingPunct="1">
              <a:lnSpc>
                <a:spcPct val="80000"/>
              </a:lnSpc>
              <a:defRPr/>
            </a:pPr>
            <a:r>
              <a:rPr lang="el-GR" sz="3200" dirty="0" smtClean="0"/>
              <a:t>Οικογένεια συγγενών πρωτε</a:t>
            </a:r>
            <a:r>
              <a:rPr lang="el-GR" sz="3200" dirty="0" smtClean="0">
                <a:cs typeface="Arial" charset="0"/>
              </a:rPr>
              <a:t>ϊνών με κοινές ιδιότητες</a:t>
            </a:r>
          </a:p>
          <a:p>
            <a:pPr eaLnBrk="1" hangingPunct="1">
              <a:lnSpc>
                <a:spcPct val="80000"/>
              </a:lnSpc>
              <a:defRPr/>
            </a:pPr>
            <a:r>
              <a:rPr lang="el-GR" sz="3200" dirty="0" smtClean="0">
                <a:cs typeface="Arial" charset="0"/>
              </a:rPr>
              <a:t>&gt; 20 τύποι</a:t>
            </a:r>
          </a:p>
          <a:p>
            <a:pPr eaLnBrk="1" hangingPunct="1">
              <a:lnSpc>
                <a:spcPct val="80000"/>
              </a:lnSpc>
              <a:defRPr/>
            </a:pPr>
            <a:r>
              <a:rPr lang="el-GR" sz="3200" b="1" dirty="0" smtClean="0">
                <a:solidFill>
                  <a:srgbClr val="FFFF66"/>
                </a:solidFill>
                <a:cs typeface="Arial" charset="0"/>
              </a:rPr>
              <a:t>Κολλαγόνο τύπου Ι</a:t>
            </a:r>
            <a:r>
              <a:rPr lang="el-GR" sz="3200" b="1" dirty="0" smtClean="0">
                <a:cs typeface="Arial" charset="0"/>
              </a:rPr>
              <a:t> →</a:t>
            </a:r>
            <a:r>
              <a:rPr lang="el-GR" sz="3200" dirty="0" smtClean="0">
                <a:cs typeface="Arial" charset="0"/>
              </a:rPr>
              <a:t> οστά, δέρμα, τένοντες, κυρίαρχος τύπος στις </a:t>
            </a:r>
            <a:r>
              <a:rPr lang="el-GR" sz="3200" dirty="0" smtClean="0">
                <a:solidFill>
                  <a:srgbClr val="A50021"/>
                </a:solidFill>
                <a:cs typeface="Arial" charset="0"/>
              </a:rPr>
              <a:t>ώριμες ουλές.</a:t>
            </a:r>
          </a:p>
          <a:p>
            <a:pPr eaLnBrk="1" hangingPunct="1">
              <a:lnSpc>
                <a:spcPct val="80000"/>
              </a:lnSpc>
              <a:defRPr/>
            </a:pPr>
            <a:r>
              <a:rPr lang="el-GR" sz="3200" b="1" dirty="0" smtClean="0">
                <a:solidFill>
                  <a:srgbClr val="FFFF66"/>
                </a:solidFill>
                <a:cs typeface="Arial" charset="0"/>
              </a:rPr>
              <a:t>Κολλαγόνο τύπου ΙΙ</a:t>
            </a:r>
            <a:r>
              <a:rPr lang="el-GR" sz="3200" b="1" dirty="0" smtClean="0">
                <a:cs typeface="Arial" charset="0"/>
              </a:rPr>
              <a:t> →</a:t>
            </a:r>
            <a:r>
              <a:rPr lang="el-GR" sz="3200" dirty="0" smtClean="0">
                <a:cs typeface="Arial" charset="0"/>
              </a:rPr>
              <a:t> χόνδρος</a:t>
            </a:r>
          </a:p>
          <a:p>
            <a:pPr eaLnBrk="1" hangingPunct="1">
              <a:lnSpc>
                <a:spcPct val="80000"/>
              </a:lnSpc>
              <a:defRPr/>
            </a:pPr>
            <a:r>
              <a:rPr lang="el-GR" sz="3200" b="1" dirty="0" smtClean="0">
                <a:solidFill>
                  <a:srgbClr val="FFFF66"/>
                </a:solidFill>
                <a:cs typeface="Arial" charset="0"/>
              </a:rPr>
              <a:t>Κολλαγόνο τύπου ΙΙΙ</a:t>
            </a:r>
            <a:r>
              <a:rPr lang="el-GR" sz="3200" dirty="0" smtClean="0">
                <a:cs typeface="Arial" charset="0"/>
              </a:rPr>
              <a:t> → άφθονο στους εμβρυϊκούς ιστούς, στα </a:t>
            </a:r>
            <a:r>
              <a:rPr lang="el-GR" sz="3200" dirty="0" err="1" smtClean="0">
                <a:cs typeface="Arial" charset="0"/>
              </a:rPr>
              <a:t>διατάσιμα</a:t>
            </a:r>
            <a:r>
              <a:rPr lang="el-GR" sz="3200" dirty="0" smtClean="0">
                <a:cs typeface="Arial" charset="0"/>
              </a:rPr>
              <a:t> όργανα των ενηλίκων (αιμοφόρα αγγεία, μήτρα, γαστρεντερική οδός)</a:t>
            </a:r>
          </a:p>
          <a:p>
            <a:pPr eaLnBrk="1" hangingPunct="1">
              <a:lnSpc>
                <a:spcPct val="80000"/>
              </a:lnSpc>
              <a:defRPr/>
            </a:pPr>
            <a:r>
              <a:rPr lang="el-GR" sz="3200" b="1" dirty="0" smtClean="0">
                <a:solidFill>
                  <a:srgbClr val="FFFF66"/>
                </a:solidFill>
                <a:cs typeface="Arial" charset="0"/>
              </a:rPr>
              <a:t>Κολλαγόνο τύπου Ι</a:t>
            </a:r>
            <a:r>
              <a:rPr lang="en-US" sz="3200" b="1" dirty="0" smtClean="0">
                <a:solidFill>
                  <a:srgbClr val="FFFF66"/>
                </a:solidFill>
                <a:cs typeface="Arial" charset="0"/>
              </a:rPr>
              <a:t>V</a:t>
            </a:r>
            <a:r>
              <a:rPr lang="el-GR" sz="3200" dirty="0" smtClean="0">
                <a:cs typeface="Arial" charset="0"/>
              </a:rPr>
              <a:t> →</a:t>
            </a:r>
            <a:r>
              <a:rPr lang="en-US" sz="3200" dirty="0" smtClean="0">
                <a:cs typeface="Arial" charset="0"/>
              </a:rPr>
              <a:t> </a:t>
            </a:r>
            <a:r>
              <a:rPr lang="el-GR" sz="3200" dirty="0" smtClean="0">
                <a:cs typeface="Arial" charset="0"/>
              </a:rPr>
              <a:t>βασικές μεμβράνες</a:t>
            </a:r>
          </a:p>
        </p:txBody>
      </p:sp>
    </p:spTree>
  </p:cSld>
  <p:clrMapOvr>
    <a:masterClrMapping/>
  </p:clrMapOvr>
  <p:transition spd="med">
    <p:fade thruBlk="1"/>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0" y="-243408"/>
            <a:ext cx="9144000" cy="1368152"/>
          </a:xfrm>
        </p:spPr>
        <p:txBody>
          <a:bodyPr>
            <a:noAutofit/>
          </a:bodyPr>
          <a:lstStyle/>
          <a:p>
            <a:r>
              <a:rPr lang="el-GR" sz="2400" b="1" dirty="0" smtClean="0"/>
              <a:t> </a:t>
            </a:r>
            <a:br>
              <a:rPr lang="el-GR" sz="2400" b="1" dirty="0" smtClean="0"/>
            </a:br>
            <a:r>
              <a:rPr lang="el-GR" sz="2400" b="1" dirty="0" smtClean="0"/>
              <a:t>Οι ελεύθερες ρίζες και σχετικοί μεσολαβητές ως </a:t>
            </a:r>
            <a:r>
              <a:rPr lang="el-GR" sz="2400" b="1" u="sng" dirty="0" err="1" smtClean="0"/>
              <a:t>ινογενετικά</a:t>
            </a:r>
            <a:r>
              <a:rPr lang="el-GR" sz="2400" b="1" u="sng" dirty="0" smtClean="0"/>
              <a:t> ερεθίσματα</a:t>
            </a:r>
            <a:r>
              <a:rPr lang="el-GR" sz="2400" b="1" dirty="0" smtClean="0"/>
              <a:t> με στόχο το </a:t>
            </a:r>
            <a:r>
              <a:rPr lang="el-GR" sz="2400" b="1" dirty="0" smtClean="0">
                <a:solidFill>
                  <a:schemeClr val="accent1">
                    <a:lumMod val="40000"/>
                    <a:lumOff val="60000"/>
                  </a:schemeClr>
                </a:solidFill>
              </a:rPr>
              <a:t>αστεροειδές κύτταρο</a:t>
            </a:r>
            <a:r>
              <a:rPr lang="el-GR" sz="2400" b="1" dirty="0" smtClean="0"/>
              <a:t>. </a:t>
            </a:r>
            <a:br>
              <a:rPr lang="el-GR" sz="2400" b="1" dirty="0" smtClean="0"/>
            </a:br>
            <a:r>
              <a:rPr lang="el-GR" sz="2000" b="1" dirty="0" err="1" smtClean="0"/>
              <a:t>Νο</a:t>
            </a:r>
            <a:r>
              <a:rPr lang="en-US" sz="2000" b="1" dirty="0" err="1" smtClean="0"/>
              <a:t>vo</a:t>
            </a:r>
            <a:r>
              <a:rPr lang="en-US" sz="2000" b="1" dirty="0" smtClean="0"/>
              <a:t> E &amp; </a:t>
            </a:r>
            <a:r>
              <a:rPr lang="en-US" sz="2000" b="1" dirty="0" err="1" smtClean="0"/>
              <a:t>Parola</a:t>
            </a:r>
            <a:r>
              <a:rPr lang="en-US" sz="2000" b="1" dirty="0" smtClean="0"/>
              <a:t> M</a:t>
            </a:r>
            <a:r>
              <a:rPr lang="el-GR" sz="2000" b="1" dirty="0" smtClean="0"/>
              <a:t>. </a:t>
            </a:r>
            <a:r>
              <a:rPr lang="en-US" sz="2000" b="1" dirty="0" err="1" smtClean="0"/>
              <a:t>Fibrogenesis</a:t>
            </a:r>
            <a:r>
              <a:rPr lang="en-US" sz="2000" b="1" dirty="0" smtClean="0"/>
              <a:t> &amp; Tissue Repair </a:t>
            </a:r>
            <a:r>
              <a:rPr lang="el-GR" sz="2000" b="1" dirty="0" smtClean="0"/>
              <a:t>2008</a:t>
            </a:r>
            <a:r>
              <a:rPr lang="en-US" sz="2000" b="1" dirty="0" smtClean="0"/>
              <a:t>, </a:t>
            </a:r>
            <a:r>
              <a:rPr lang="el-GR" sz="2000" b="1" dirty="0" smtClean="0"/>
              <a:t>1</a:t>
            </a:r>
            <a:r>
              <a:rPr lang="en-US" sz="2000" b="1" dirty="0" smtClean="0"/>
              <a:t>:</a:t>
            </a:r>
            <a:r>
              <a:rPr lang="el-GR" sz="2000" b="1" dirty="0" smtClean="0"/>
              <a:t>5</a:t>
            </a:r>
            <a:endParaRPr lang="el-GR" sz="2000" b="1"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857224" y="1285860"/>
            <a:ext cx="7174580" cy="5380935"/>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0" y="0"/>
            <a:ext cx="9144000" cy="1124744"/>
          </a:xfrm>
        </p:spPr>
        <p:txBody>
          <a:bodyPr>
            <a:noAutofit/>
          </a:bodyPr>
          <a:lstStyle/>
          <a:p>
            <a:r>
              <a:rPr lang="en-US" sz="2400" b="1" dirty="0" smtClean="0"/>
              <a:t>H </a:t>
            </a:r>
            <a:r>
              <a:rPr lang="el-GR" sz="2400" b="1" u="sng" dirty="0" smtClean="0"/>
              <a:t>προέλευση</a:t>
            </a:r>
            <a:r>
              <a:rPr lang="el-GR" sz="2400" b="1" dirty="0" smtClean="0"/>
              <a:t> των </a:t>
            </a:r>
            <a:r>
              <a:rPr lang="el-GR" sz="2400" b="1" dirty="0" smtClean="0">
                <a:solidFill>
                  <a:schemeClr val="accent1">
                    <a:lumMod val="20000"/>
                    <a:lumOff val="80000"/>
                  </a:schemeClr>
                </a:solidFill>
              </a:rPr>
              <a:t>ηπατικών </a:t>
            </a:r>
            <a:r>
              <a:rPr lang="el-GR" sz="2400" b="1" dirty="0" err="1" smtClean="0">
                <a:solidFill>
                  <a:schemeClr val="accent1">
                    <a:lumMod val="20000"/>
                    <a:lumOff val="80000"/>
                  </a:schemeClr>
                </a:solidFill>
              </a:rPr>
              <a:t>μυοϊνοβλαστών</a:t>
            </a:r>
            <a:r>
              <a:rPr lang="el-GR" sz="2400" b="1" dirty="0" smtClean="0">
                <a:solidFill>
                  <a:schemeClr val="accent1">
                    <a:lumMod val="20000"/>
                    <a:lumOff val="80000"/>
                  </a:schemeClr>
                </a:solidFill>
              </a:rPr>
              <a:t>  </a:t>
            </a:r>
            <a:r>
              <a:rPr lang="el-GR" sz="2400" b="1" dirty="0" smtClean="0"/>
              <a:t/>
            </a:r>
            <a:br>
              <a:rPr lang="el-GR" sz="2400" b="1" dirty="0" smtClean="0"/>
            </a:br>
            <a:r>
              <a:rPr lang="el-GR" sz="2400" b="1" dirty="0" smtClean="0"/>
              <a:t>μετά από την ηπατική βλάβη. </a:t>
            </a:r>
            <a:br>
              <a:rPr lang="el-GR" sz="2400" b="1" dirty="0" smtClean="0"/>
            </a:br>
            <a:r>
              <a:rPr lang="en-US" sz="2000" b="1" dirty="0" err="1" smtClean="0"/>
              <a:t>Parola</a:t>
            </a:r>
            <a:r>
              <a:rPr lang="en-US" sz="2000" b="1" dirty="0" smtClean="0"/>
              <a:t> M &amp; </a:t>
            </a:r>
            <a:r>
              <a:rPr lang="en-US" sz="2000" b="1" dirty="0" err="1" smtClean="0"/>
              <a:t>Pinzani</a:t>
            </a:r>
            <a:r>
              <a:rPr lang="en-US" sz="2000" b="1" dirty="0" smtClean="0"/>
              <a:t> M</a:t>
            </a:r>
            <a:r>
              <a:rPr lang="el-GR" sz="2000" b="1" dirty="0" smtClean="0"/>
              <a:t>. </a:t>
            </a:r>
            <a:r>
              <a:rPr lang="en-US" sz="2000" b="1" dirty="0" err="1" smtClean="0"/>
              <a:t>Fibrogenesis</a:t>
            </a:r>
            <a:r>
              <a:rPr lang="en-US" sz="2000" b="1" dirty="0" smtClean="0"/>
              <a:t> &amp; Tissue Repair </a:t>
            </a:r>
            <a:r>
              <a:rPr lang="el-GR" sz="2000" b="1" dirty="0" smtClean="0"/>
              <a:t>2009</a:t>
            </a:r>
            <a:r>
              <a:rPr lang="en-US" sz="2000" b="1" dirty="0" smtClean="0"/>
              <a:t>, </a:t>
            </a:r>
            <a:r>
              <a:rPr lang="el-GR" sz="2000" b="1" dirty="0" smtClean="0"/>
              <a:t>2</a:t>
            </a:r>
            <a:r>
              <a:rPr lang="en-US" sz="2000" b="1" dirty="0" smtClean="0"/>
              <a:t>:4 </a:t>
            </a:r>
            <a:endParaRPr lang="el-GR" sz="2000" b="1" dirty="0"/>
          </a:p>
        </p:txBody>
      </p:sp>
      <p:pic>
        <p:nvPicPr>
          <p:cNvPr id="5" name="Picture 2"/>
          <p:cNvPicPr>
            <a:picLocks noGrp="1" noChangeAspect="1" noChangeArrowheads="1"/>
          </p:cNvPicPr>
          <p:nvPr>
            <p:ph idx="1"/>
          </p:nvPr>
        </p:nvPicPr>
        <p:blipFill>
          <a:blip r:embed="rId2" cstate="print"/>
          <a:stretch>
            <a:fillRect/>
          </a:stretch>
        </p:blipFill>
        <p:spPr bwMode="auto">
          <a:xfrm>
            <a:off x="1000100" y="1214422"/>
            <a:ext cx="7358114" cy="551858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171400"/>
            <a:ext cx="8507288" cy="1589038"/>
          </a:xfrm>
        </p:spPr>
        <p:txBody>
          <a:bodyPr>
            <a:normAutofit/>
          </a:bodyPr>
          <a:lstStyle/>
          <a:p>
            <a:r>
              <a:rPr lang="el-GR" sz="3200" b="1" dirty="0" err="1" smtClean="0"/>
              <a:t>Ινογενετικές</a:t>
            </a:r>
            <a:r>
              <a:rPr lang="el-GR" sz="3200" b="1" dirty="0" smtClean="0"/>
              <a:t> </a:t>
            </a:r>
            <a:r>
              <a:rPr lang="el-GR" sz="3200" b="1" u="sng" dirty="0" smtClean="0"/>
              <a:t>οδοί σηματοδότησης</a:t>
            </a:r>
            <a:r>
              <a:rPr lang="en-US" sz="3200" b="1" u="sng" dirty="0" smtClean="0"/>
              <a:t/>
            </a:r>
            <a:br>
              <a:rPr lang="en-US" sz="3200" b="1" u="sng" dirty="0" smtClean="0"/>
            </a:br>
            <a:r>
              <a:rPr lang="en-US" sz="3200" b="1" dirty="0" smtClean="0">
                <a:solidFill>
                  <a:schemeClr val="accent1">
                    <a:lumMod val="40000"/>
                    <a:lumOff val="60000"/>
                  </a:schemeClr>
                </a:solidFill>
              </a:rPr>
              <a:t>IL-13 / TGF-</a:t>
            </a:r>
            <a:r>
              <a:rPr lang="el-GR" sz="3200" b="1" dirty="0" smtClean="0">
                <a:solidFill>
                  <a:schemeClr val="accent1">
                    <a:lumMod val="40000"/>
                    <a:lumOff val="60000"/>
                  </a:schemeClr>
                </a:solidFill>
              </a:rPr>
              <a:t>β</a:t>
            </a:r>
            <a:r>
              <a:rPr lang="en-US" sz="3200" b="1" dirty="0" smtClean="0"/>
              <a:t/>
            </a:r>
            <a:br>
              <a:rPr lang="en-US" sz="3200" b="1" dirty="0" smtClean="0"/>
            </a:br>
            <a:r>
              <a:rPr lang="el-GR" sz="2000" b="1" dirty="0" smtClean="0"/>
              <a:t>Η</a:t>
            </a:r>
            <a:r>
              <a:rPr lang="en-US" sz="2000" b="1" dirty="0" smtClean="0"/>
              <a:t>old GL et al. </a:t>
            </a:r>
            <a:r>
              <a:rPr lang="en-US" sz="2000" b="1" dirty="0" err="1" smtClean="0"/>
              <a:t>Fibrogenesis</a:t>
            </a:r>
            <a:r>
              <a:rPr lang="en-US" sz="2000" b="1" dirty="0" smtClean="0"/>
              <a:t> &amp; Tissue Repair 2009, 2 : 6 </a:t>
            </a:r>
            <a:endParaRPr lang="el-GR" sz="2000" b="1"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2051720" y="1340768"/>
            <a:ext cx="4829540" cy="5328592"/>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357214"/>
            <a:ext cx="8507288" cy="1914006"/>
          </a:xfrm>
        </p:spPr>
        <p:txBody>
          <a:bodyPr>
            <a:normAutofit/>
          </a:bodyPr>
          <a:lstStyle/>
          <a:p>
            <a:r>
              <a:rPr lang="el-GR" sz="2800" b="1" dirty="0" smtClean="0"/>
              <a:t>Οδοί </a:t>
            </a:r>
            <a:r>
              <a:rPr lang="en-US" sz="2800" b="1" dirty="0" smtClean="0"/>
              <a:t> </a:t>
            </a:r>
            <a:r>
              <a:rPr lang="el-GR" sz="2800" b="1" dirty="0" smtClean="0"/>
              <a:t>σηματοδότησης </a:t>
            </a:r>
            <a:r>
              <a:rPr lang="en-US" sz="2800" b="1" dirty="0" smtClean="0"/>
              <a:t/>
            </a:r>
            <a:br>
              <a:rPr lang="en-US" sz="2800" b="1" dirty="0" smtClean="0"/>
            </a:br>
            <a:r>
              <a:rPr lang="el-GR" sz="2800" b="1" dirty="0" smtClean="0"/>
              <a:t>κατόπιν </a:t>
            </a:r>
            <a:r>
              <a:rPr lang="en-US" sz="2800" b="1" dirty="0" smtClean="0"/>
              <a:t> </a:t>
            </a:r>
            <a:r>
              <a:rPr lang="el-GR" sz="2800" b="1" dirty="0" smtClean="0"/>
              <a:t>ενεργοποίησης </a:t>
            </a:r>
            <a:r>
              <a:rPr lang="en-US" sz="2800" b="1" dirty="0" smtClean="0"/>
              <a:t> </a:t>
            </a:r>
            <a:r>
              <a:rPr lang="el-GR" sz="2800" b="1" dirty="0" smtClean="0"/>
              <a:t>του </a:t>
            </a:r>
            <a:r>
              <a:rPr lang="en-US" sz="2800" b="1" dirty="0" smtClean="0"/>
              <a:t> </a:t>
            </a:r>
            <a:r>
              <a:rPr lang="el-GR" sz="2800" b="1" dirty="0" smtClean="0">
                <a:solidFill>
                  <a:schemeClr val="accent1">
                    <a:lumMod val="40000"/>
                    <a:lumOff val="60000"/>
                  </a:schemeClr>
                </a:solidFill>
              </a:rPr>
              <a:t>υποδοχέα </a:t>
            </a:r>
            <a:r>
              <a:rPr lang="en-US" sz="2800" b="1" dirty="0" smtClean="0">
                <a:solidFill>
                  <a:schemeClr val="accent1">
                    <a:lumMod val="40000"/>
                    <a:lumOff val="60000"/>
                  </a:schemeClr>
                </a:solidFill>
              </a:rPr>
              <a:t> TLR4.</a:t>
            </a:r>
            <a:br>
              <a:rPr lang="en-US" sz="2800" b="1" dirty="0" smtClean="0">
                <a:solidFill>
                  <a:schemeClr val="accent1">
                    <a:lumMod val="40000"/>
                    <a:lumOff val="60000"/>
                  </a:schemeClr>
                </a:solidFill>
              </a:rPr>
            </a:br>
            <a:r>
              <a:rPr lang="el-GR" sz="2000" b="1" dirty="0" smtClean="0"/>
              <a:t>Η</a:t>
            </a:r>
            <a:r>
              <a:rPr lang="en-US" sz="2000" b="1" dirty="0" smtClean="0"/>
              <a:t>old GL et al. </a:t>
            </a:r>
            <a:r>
              <a:rPr lang="en-US" sz="2000" b="1" dirty="0" err="1" smtClean="0"/>
              <a:t>Fibrogenesis</a:t>
            </a:r>
            <a:r>
              <a:rPr lang="en-US" sz="2000" b="1" dirty="0" smtClean="0"/>
              <a:t> &amp; Tissue Repair 2009, 2 : 6 </a:t>
            </a:r>
            <a:endParaRPr lang="el-GR" sz="2000" b="1" dirty="0"/>
          </a:p>
        </p:txBody>
      </p:sp>
      <p:pic>
        <p:nvPicPr>
          <p:cNvPr id="1026" name="Picture 2" descr="C:\Users\Lazaris\Pictures\FIBROGENESIS _ LAZARIS\1755-1536-2-6-2.jpg"/>
          <p:cNvPicPr>
            <a:picLocks noGrp="1" noChangeAspect="1" noChangeArrowheads="1"/>
          </p:cNvPicPr>
          <p:nvPr>
            <p:ph idx="1"/>
          </p:nvPr>
        </p:nvPicPr>
        <p:blipFill>
          <a:blip r:embed="rId2" cstate="print"/>
          <a:srcRect/>
          <a:stretch>
            <a:fillRect/>
          </a:stretch>
        </p:blipFill>
        <p:spPr bwMode="auto">
          <a:xfrm>
            <a:off x="1187624" y="1484784"/>
            <a:ext cx="6624736" cy="4891262"/>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0" y="-675456"/>
            <a:ext cx="9144000" cy="1800200"/>
          </a:xfrm>
        </p:spPr>
        <p:txBody>
          <a:bodyPr>
            <a:noAutofit/>
          </a:bodyPr>
          <a:lstStyle/>
          <a:p>
            <a:r>
              <a:rPr lang="el-GR" sz="2400" b="1" dirty="0" smtClean="0"/>
              <a:t> </a:t>
            </a:r>
            <a:br>
              <a:rPr lang="el-GR" sz="2400" b="1" dirty="0" smtClean="0"/>
            </a:br>
            <a:r>
              <a:rPr lang="el-GR" sz="2400" b="1" dirty="0" err="1" smtClean="0">
                <a:solidFill>
                  <a:schemeClr val="accent1">
                    <a:lumMod val="75000"/>
                  </a:schemeClr>
                </a:solidFill>
              </a:rPr>
              <a:t>Ινοσκληρυντική</a:t>
            </a:r>
            <a:r>
              <a:rPr lang="el-GR" sz="2400" b="1" dirty="0" smtClean="0">
                <a:solidFill>
                  <a:schemeClr val="accent1">
                    <a:lumMod val="75000"/>
                  </a:schemeClr>
                </a:solidFill>
              </a:rPr>
              <a:t> εξέλιξη </a:t>
            </a:r>
            <a:r>
              <a:rPr lang="el-GR" sz="2400" b="1" dirty="0" smtClean="0"/>
              <a:t>στα </a:t>
            </a:r>
            <a:r>
              <a:rPr lang="el-GR" sz="2400" b="1" u="sng" dirty="0" smtClean="0"/>
              <a:t>χρόνια</a:t>
            </a:r>
            <a:r>
              <a:rPr lang="el-GR" sz="2400" b="1" dirty="0" smtClean="0"/>
              <a:t> ηπατικά νοσήματα </a:t>
            </a:r>
            <a:br>
              <a:rPr lang="el-GR" sz="2400" b="1" dirty="0" smtClean="0"/>
            </a:br>
            <a:r>
              <a:rPr lang="el-GR" sz="2000" b="1" dirty="0" err="1" smtClean="0"/>
              <a:t>Νο</a:t>
            </a:r>
            <a:r>
              <a:rPr lang="en-US" sz="2000" b="1" dirty="0" err="1" smtClean="0"/>
              <a:t>vo</a:t>
            </a:r>
            <a:r>
              <a:rPr lang="en-US" sz="2000" b="1" dirty="0" smtClean="0"/>
              <a:t> E &amp; </a:t>
            </a:r>
            <a:r>
              <a:rPr lang="en-US" sz="2000" b="1" dirty="0" err="1" smtClean="0"/>
              <a:t>Parola</a:t>
            </a:r>
            <a:r>
              <a:rPr lang="en-US" sz="2000" b="1" dirty="0" smtClean="0"/>
              <a:t> M</a:t>
            </a:r>
            <a:r>
              <a:rPr lang="el-GR" sz="2000" b="1" dirty="0" smtClean="0"/>
              <a:t>. </a:t>
            </a:r>
            <a:r>
              <a:rPr lang="en-US" sz="2000" b="1" dirty="0" err="1" smtClean="0"/>
              <a:t>Fibrogenesis</a:t>
            </a:r>
            <a:r>
              <a:rPr lang="en-US" sz="2000" b="1" dirty="0" smtClean="0"/>
              <a:t> &amp; Tissue Repair </a:t>
            </a:r>
            <a:r>
              <a:rPr lang="el-GR" sz="2000" b="1" dirty="0" smtClean="0"/>
              <a:t>2008</a:t>
            </a:r>
            <a:r>
              <a:rPr lang="en-US" sz="2000" b="1" dirty="0" smtClean="0"/>
              <a:t>, </a:t>
            </a:r>
            <a:r>
              <a:rPr lang="el-GR" sz="2000" b="1" dirty="0" smtClean="0"/>
              <a:t>1</a:t>
            </a:r>
            <a:r>
              <a:rPr lang="en-US" sz="2000" b="1" dirty="0" smtClean="0"/>
              <a:t>:</a:t>
            </a:r>
            <a:r>
              <a:rPr lang="el-GR" sz="2000" b="1" dirty="0" smtClean="0"/>
              <a:t>5</a:t>
            </a:r>
            <a:endParaRPr lang="el-GR" sz="2000" b="1"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1214414" y="785794"/>
            <a:ext cx="6858048" cy="5852200"/>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428652"/>
            <a:ext cx="3651255" cy="5112568"/>
          </a:xfrm>
        </p:spPr>
        <p:txBody>
          <a:bodyPr>
            <a:noAutofit/>
          </a:bodyPr>
          <a:lstStyle/>
          <a:p>
            <a:r>
              <a:rPr lang="el-GR" sz="3200" dirty="0" smtClean="0"/>
              <a:t>Κύτταρα ,</a:t>
            </a:r>
            <a:br>
              <a:rPr lang="el-GR" sz="3200" dirty="0" smtClean="0"/>
            </a:br>
            <a:r>
              <a:rPr lang="el-GR" sz="3200" dirty="0" smtClean="0"/>
              <a:t>πλην  των</a:t>
            </a:r>
            <a:br>
              <a:rPr lang="el-GR" sz="3200" dirty="0" smtClean="0"/>
            </a:br>
            <a:r>
              <a:rPr lang="el-GR" sz="3200" dirty="0" err="1" smtClean="0"/>
              <a:t>μυοϊνοβλαστών</a:t>
            </a:r>
            <a:r>
              <a:rPr lang="el-GR" sz="3200" dirty="0" smtClean="0"/>
              <a:t> , με ρόλο στην </a:t>
            </a:r>
            <a:r>
              <a:rPr lang="el-GR" sz="3200" dirty="0" smtClean="0">
                <a:solidFill>
                  <a:schemeClr val="accent1">
                    <a:lumMod val="75000"/>
                  </a:schemeClr>
                </a:solidFill>
              </a:rPr>
              <a:t>επανόρθωση του ηπατικού ιστού </a:t>
            </a:r>
            <a:r>
              <a:rPr lang="el-GR" sz="3200" dirty="0" smtClean="0"/>
              <a:t>κατόπιν χρόνιας βλάβης .</a:t>
            </a:r>
            <a:endParaRPr lang="el-GR" sz="3200" dirty="0"/>
          </a:p>
        </p:txBody>
      </p:sp>
      <p:pic>
        <p:nvPicPr>
          <p:cNvPr id="6" name="Picture 2"/>
          <p:cNvPicPr>
            <a:picLocks noGrp="1" noChangeAspect="1" noChangeArrowheads="1"/>
          </p:cNvPicPr>
          <p:nvPr>
            <p:ph sz="half" idx="1"/>
          </p:nvPr>
        </p:nvPicPr>
        <p:blipFill>
          <a:blip r:embed="rId2" cstate="print"/>
          <a:stretch>
            <a:fillRect/>
          </a:stretch>
        </p:blipFill>
        <p:spPr bwMode="auto">
          <a:xfrm>
            <a:off x="3773552" y="-71462"/>
            <a:ext cx="5370448" cy="6929462"/>
          </a:xfrm>
          <a:prstGeom prst="rect">
            <a:avLst/>
          </a:prstGeom>
          <a:noFill/>
          <a:ln w="9525">
            <a:noFill/>
            <a:miter lim="800000"/>
            <a:headEnd/>
            <a:tailEnd/>
          </a:ln>
          <a:effectLst/>
        </p:spPr>
      </p:pic>
      <p:sp>
        <p:nvSpPr>
          <p:cNvPr id="7" name="6 - Ορθογώνιο"/>
          <p:cNvSpPr/>
          <p:nvPr/>
        </p:nvSpPr>
        <p:spPr>
          <a:xfrm rot="10800000" flipV="1">
            <a:off x="0" y="5035882"/>
            <a:ext cx="6788742" cy="923330"/>
          </a:xfrm>
          <a:prstGeom prst="rect">
            <a:avLst/>
          </a:prstGeom>
        </p:spPr>
        <p:txBody>
          <a:bodyPr wrap="square">
            <a:spAutoFit/>
          </a:bodyPr>
          <a:lstStyle/>
          <a:p>
            <a:r>
              <a:rPr lang="el-GR" b="1" dirty="0" err="1" smtClean="0"/>
              <a:t>Νο</a:t>
            </a:r>
            <a:r>
              <a:rPr lang="en-US" b="1" dirty="0" err="1" smtClean="0"/>
              <a:t>vo</a:t>
            </a:r>
            <a:r>
              <a:rPr lang="en-US" b="1" dirty="0" smtClean="0"/>
              <a:t> E &amp; </a:t>
            </a:r>
            <a:r>
              <a:rPr lang="en-US" b="1" dirty="0" err="1" smtClean="0"/>
              <a:t>Parola</a:t>
            </a:r>
            <a:r>
              <a:rPr lang="en-US" b="1" dirty="0" smtClean="0"/>
              <a:t> M</a:t>
            </a:r>
            <a:r>
              <a:rPr lang="el-GR" b="1" dirty="0" smtClean="0"/>
              <a:t>. </a:t>
            </a:r>
          </a:p>
          <a:p>
            <a:r>
              <a:rPr lang="en-US" b="1" dirty="0" err="1" smtClean="0"/>
              <a:t>Fibrogenesis</a:t>
            </a:r>
            <a:r>
              <a:rPr lang="en-US" b="1" dirty="0" smtClean="0"/>
              <a:t> &amp; Tissue Repair </a:t>
            </a:r>
            <a:r>
              <a:rPr lang="el-GR" b="1" dirty="0" smtClean="0"/>
              <a:t>2008</a:t>
            </a:r>
            <a:r>
              <a:rPr lang="en-US" b="1" dirty="0" smtClean="0"/>
              <a:t>, </a:t>
            </a:r>
          </a:p>
          <a:p>
            <a:r>
              <a:rPr lang="el-GR" b="1" dirty="0" smtClean="0"/>
              <a:t>1</a:t>
            </a:r>
            <a:r>
              <a:rPr lang="en-US" b="1" dirty="0" smtClean="0"/>
              <a:t>:</a:t>
            </a:r>
            <a:r>
              <a:rPr lang="el-GR" b="1" dirty="0" smtClean="0"/>
              <a:t>5</a:t>
            </a:r>
            <a:endParaRPr lang="el-GR" dirty="0"/>
          </a:p>
        </p:txBody>
      </p:sp>
    </p:spTree>
  </p:cSld>
  <p:clrMapOvr>
    <a:masterClrMapping/>
  </p:clrMapOvr>
  <p:transition spd="med">
    <p:fade thruBlk="1"/>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0" y="0"/>
            <a:ext cx="9144000" cy="620688"/>
          </a:xfrm>
        </p:spPr>
        <p:txBody>
          <a:bodyPr>
            <a:noAutofit/>
          </a:bodyPr>
          <a:lstStyle/>
          <a:p>
            <a:r>
              <a:rPr lang="el-GR" sz="2400" b="1" dirty="0" smtClean="0"/>
              <a:t> </a:t>
            </a:r>
            <a:br>
              <a:rPr lang="el-GR" sz="2400" b="1" dirty="0" smtClean="0"/>
            </a:br>
            <a:r>
              <a:rPr lang="el-GR" sz="2400" b="1" dirty="0" smtClean="0"/>
              <a:t>Η εξέλιξη της μη αλκοολικής λιπώδους νόσου του ήπατος. </a:t>
            </a:r>
            <a:br>
              <a:rPr lang="el-GR" sz="2400" b="1" dirty="0" smtClean="0"/>
            </a:br>
            <a:r>
              <a:rPr lang="el-GR" sz="2000" b="1" dirty="0" err="1" smtClean="0"/>
              <a:t>Νο</a:t>
            </a:r>
            <a:r>
              <a:rPr lang="en-US" sz="2000" b="1" dirty="0" err="1" smtClean="0"/>
              <a:t>vo</a:t>
            </a:r>
            <a:r>
              <a:rPr lang="en-US" sz="2000" b="1" dirty="0" smtClean="0"/>
              <a:t> E &amp; </a:t>
            </a:r>
            <a:r>
              <a:rPr lang="en-US" sz="2000" b="1" dirty="0" err="1" smtClean="0"/>
              <a:t>Parola</a:t>
            </a:r>
            <a:r>
              <a:rPr lang="en-US" sz="2000" b="1" dirty="0" smtClean="0"/>
              <a:t> M</a:t>
            </a:r>
            <a:r>
              <a:rPr lang="el-GR" sz="2000" b="1" dirty="0" smtClean="0"/>
              <a:t>. </a:t>
            </a:r>
            <a:r>
              <a:rPr lang="en-US" sz="2000" b="1" dirty="0" err="1" smtClean="0"/>
              <a:t>Fibrogenesis</a:t>
            </a:r>
            <a:r>
              <a:rPr lang="en-US" sz="2000" b="1" dirty="0" smtClean="0"/>
              <a:t> &amp; Tissue Repair </a:t>
            </a:r>
            <a:r>
              <a:rPr lang="el-GR" sz="2000" b="1" dirty="0" smtClean="0"/>
              <a:t>2008</a:t>
            </a:r>
            <a:r>
              <a:rPr lang="en-US" sz="2000" b="1" dirty="0" smtClean="0"/>
              <a:t>, </a:t>
            </a:r>
            <a:r>
              <a:rPr lang="el-GR" sz="2000" b="1" dirty="0" smtClean="0"/>
              <a:t>1</a:t>
            </a:r>
            <a:r>
              <a:rPr lang="en-US" sz="2000" b="1" dirty="0" smtClean="0"/>
              <a:t>:</a:t>
            </a:r>
            <a:r>
              <a:rPr lang="el-GR" sz="2000" b="1" dirty="0" smtClean="0"/>
              <a:t>5</a:t>
            </a:r>
            <a:endParaRPr lang="el-GR" sz="2000" b="1" dirty="0"/>
          </a:p>
        </p:txBody>
      </p:sp>
      <p:pic>
        <p:nvPicPr>
          <p:cNvPr id="14338" name="Picture 2"/>
          <p:cNvPicPr>
            <a:picLocks noGrp="1" noChangeAspect="1" noChangeArrowheads="1"/>
          </p:cNvPicPr>
          <p:nvPr>
            <p:ph idx="1"/>
          </p:nvPr>
        </p:nvPicPr>
        <p:blipFill>
          <a:blip r:embed="rId2" cstate="print"/>
          <a:srcRect/>
          <a:stretch>
            <a:fillRect/>
          </a:stretch>
        </p:blipFill>
        <p:spPr bwMode="auto">
          <a:xfrm>
            <a:off x="1547664" y="953344"/>
            <a:ext cx="5881856" cy="5783822"/>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533400" y="584200"/>
            <a:ext cx="7772400" cy="5041900"/>
            <a:chOff x="336" y="664"/>
            <a:chExt cx="4896" cy="2880"/>
          </a:xfrm>
        </p:grpSpPr>
        <p:grpSp>
          <p:nvGrpSpPr>
            <p:cNvPr id="3" name="Group 7"/>
            <p:cNvGrpSpPr>
              <a:grpSpLocks/>
            </p:cNvGrpSpPr>
            <p:nvPr/>
          </p:nvGrpSpPr>
          <p:grpSpPr bwMode="auto">
            <a:xfrm>
              <a:off x="864" y="664"/>
              <a:ext cx="4368" cy="2880"/>
              <a:chOff x="864" y="288"/>
              <a:chExt cx="4368" cy="2886"/>
            </a:xfrm>
          </p:grpSpPr>
          <p:pic>
            <p:nvPicPr>
              <p:cNvPr id="71688" name="Picture 5" descr="7FF17"/>
              <p:cNvPicPr>
                <a:picLocks noChangeAspect="1" noChangeArrowheads="1"/>
              </p:cNvPicPr>
              <p:nvPr/>
            </p:nvPicPr>
            <p:blipFill>
              <a:blip r:embed="rId2" cstate="print"/>
              <a:srcRect b="32733"/>
              <a:stretch>
                <a:fillRect/>
              </a:stretch>
            </p:blipFill>
            <p:spPr bwMode="auto">
              <a:xfrm>
                <a:off x="864" y="288"/>
                <a:ext cx="4368" cy="2688"/>
              </a:xfrm>
              <a:prstGeom prst="rect">
                <a:avLst/>
              </a:prstGeom>
              <a:noFill/>
              <a:ln w="9525">
                <a:noFill/>
                <a:miter lim="800000"/>
                <a:headEnd/>
                <a:tailEnd/>
              </a:ln>
            </p:spPr>
          </p:pic>
          <p:sp>
            <p:nvSpPr>
              <p:cNvPr id="71689" name="Text Box 6"/>
              <p:cNvSpPr txBox="1">
                <a:spLocks noChangeArrowheads="1"/>
              </p:cNvSpPr>
              <p:nvPr/>
            </p:nvSpPr>
            <p:spPr bwMode="auto">
              <a:xfrm>
                <a:off x="4406" y="2937"/>
                <a:ext cx="778" cy="237"/>
              </a:xfrm>
              <a:prstGeom prst="rect">
                <a:avLst/>
              </a:prstGeom>
              <a:solidFill>
                <a:schemeClr val="bg1"/>
              </a:solidFill>
              <a:ln w="9525">
                <a:solidFill>
                  <a:schemeClr val="bg1"/>
                </a:solidFill>
                <a:miter lim="800000"/>
                <a:headEnd/>
                <a:tailEnd/>
              </a:ln>
            </p:spPr>
            <p:txBody>
              <a:bodyPr>
                <a:spAutoFit/>
              </a:bodyPr>
              <a:lstStyle/>
              <a:p>
                <a:endParaRPr lang="el-GR"/>
              </a:p>
            </p:txBody>
          </p:sp>
        </p:grpSp>
        <p:sp>
          <p:nvSpPr>
            <p:cNvPr id="71684" name="Text Box 8"/>
            <p:cNvSpPr txBox="1">
              <a:spLocks noChangeArrowheads="1"/>
            </p:cNvSpPr>
            <p:nvPr/>
          </p:nvSpPr>
          <p:spPr bwMode="auto">
            <a:xfrm>
              <a:off x="2006" y="1983"/>
              <a:ext cx="682" cy="231"/>
            </a:xfrm>
            <a:prstGeom prst="rect">
              <a:avLst/>
            </a:prstGeom>
            <a:noFill/>
            <a:ln w="9525">
              <a:noFill/>
              <a:miter lim="800000"/>
              <a:headEnd/>
              <a:tailEnd/>
            </a:ln>
          </p:spPr>
          <p:txBody>
            <a:bodyPr>
              <a:spAutoFit/>
            </a:bodyPr>
            <a:lstStyle/>
            <a:p>
              <a:endParaRPr lang="el-GR"/>
            </a:p>
          </p:txBody>
        </p:sp>
        <p:sp>
          <p:nvSpPr>
            <p:cNvPr id="71685" name="Text Box 9"/>
            <p:cNvSpPr txBox="1">
              <a:spLocks noChangeArrowheads="1"/>
            </p:cNvSpPr>
            <p:nvPr/>
          </p:nvSpPr>
          <p:spPr bwMode="auto">
            <a:xfrm>
              <a:off x="2294" y="1825"/>
              <a:ext cx="586" cy="231"/>
            </a:xfrm>
            <a:prstGeom prst="rect">
              <a:avLst/>
            </a:prstGeom>
            <a:solidFill>
              <a:schemeClr val="bg1"/>
            </a:solidFill>
            <a:ln w="9525">
              <a:noFill/>
              <a:miter lim="800000"/>
              <a:headEnd/>
              <a:tailEnd/>
            </a:ln>
          </p:spPr>
          <p:txBody>
            <a:bodyPr>
              <a:spAutoFit/>
            </a:bodyPr>
            <a:lstStyle/>
            <a:p>
              <a:endParaRPr lang="el-GR"/>
            </a:p>
          </p:txBody>
        </p:sp>
        <p:sp>
          <p:nvSpPr>
            <p:cNvPr id="71686" name="Rectangle 11"/>
            <p:cNvSpPr>
              <a:spLocks noChangeArrowheads="1"/>
            </p:cNvSpPr>
            <p:nvPr/>
          </p:nvSpPr>
          <p:spPr bwMode="auto">
            <a:xfrm>
              <a:off x="336" y="698"/>
              <a:ext cx="2409" cy="1183"/>
            </a:xfrm>
            <a:prstGeom prst="rect">
              <a:avLst/>
            </a:prstGeom>
            <a:solidFill>
              <a:schemeClr val="bg1"/>
            </a:solidFill>
            <a:ln w="0">
              <a:solidFill>
                <a:schemeClr val="tx1"/>
              </a:solidFill>
              <a:miter lim="800000"/>
              <a:headEnd/>
              <a:tailEnd/>
            </a:ln>
          </p:spPr>
          <p:txBody>
            <a:bodyPr wrap="none" anchor="ctr"/>
            <a:lstStyle/>
            <a:p>
              <a:pPr algn="ctr"/>
              <a:r>
                <a:rPr lang="el-GR"/>
                <a:t>   </a:t>
              </a:r>
              <a:r>
                <a:rPr lang="el-GR" sz="2000" b="1"/>
                <a:t>Εξέλιξη  ίνωσης  σε κίρρωση</a:t>
              </a:r>
            </a:p>
            <a:p>
              <a:pPr algn="ctr"/>
              <a:r>
                <a:rPr lang="el-GR" sz="2000"/>
                <a:t> </a:t>
              </a:r>
              <a:r>
                <a:rPr lang="el-GR" sz="2000" b="1"/>
                <a:t>στη   στεατοηπατίτιδα</a:t>
              </a:r>
            </a:p>
            <a:p>
              <a:pPr algn="ctr"/>
              <a:r>
                <a:rPr lang="el-GR"/>
                <a:t> </a:t>
              </a:r>
              <a:endParaRPr lang="en-US"/>
            </a:p>
          </p:txBody>
        </p:sp>
        <p:sp>
          <p:nvSpPr>
            <p:cNvPr id="71687" name="Text Box 13"/>
            <p:cNvSpPr txBox="1">
              <a:spLocks noChangeArrowheads="1"/>
            </p:cNvSpPr>
            <p:nvPr/>
          </p:nvSpPr>
          <p:spPr bwMode="auto">
            <a:xfrm>
              <a:off x="4334" y="1831"/>
              <a:ext cx="730" cy="231"/>
            </a:xfrm>
            <a:prstGeom prst="rect">
              <a:avLst/>
            </a:prstGeom>
            <a:solidFill>
              <a:schemeClr val="bg1"/>
            </a:solidFill>
            <a:ln w="9525">
              <a:noFill/>
              <a:miter lim="800000"/>
              <a:headEnd/>
              <a:tailEnd/>
            </a:ln>
          </p:spPr>
          <p:txBody>
            <a:bodyPr>
              <a:spAutoFit/>
            </a:bodyPr>
            <a:lstStyle/>
            <a:p>
              <a:endParaRPr lang="el-GR"/>
            </a:p>
          </p:txBody>
        </p:sp>
      </p:grpSp>
    </p:spTree>
  </p:cSld>
  <p:clrMapOvr>
    <a:masterClrMapping/>
  </p:clrMapOvr>
  <p:transition spd="med">
    <p:fade thruBlk="1"/>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7288" y="274638"/>
            <a:ext cx="10930014" cy="1143000"/>
          </a:xfrm>
        </p:spPr>
        <p:txBody>
          <a:bodyPr>
            <a:normAutofit/>
          </a:bodyPr>
          <a:lstStyle/>
          <a:p>
            <a:r>
              <a:rPr lang="el-GR" sz="3600" b="1" dirty="0" smtClean="0"/>
              <a:t>Μη αλκοολική λιπώδης νόσος του ήπατος </a:t>
            </a:r>
            <a:endParaRPr lang="el-GR" sz="3600" b="1" dirty="0"/>
          </a:p>
        </p:txBody>
      </p:sp>
      <p:pic>
        <p:nvPicPr>
          <p:cNvPr id="82946" name="Picture 2"/>
          <p:cNvPicPr>
            <a:picLocks noGrp="1" noChangeAspect="1" noChangeArrowheads="1"/>
          </p:cNvPicPr>
          <p:nvPr>
            <p:ph idx="1"/>
          </p:nvPr>
        </p:nvPicPr>
        <p:blipFill>
          <a:blip r:embed="rId2" cstate="print"/>
          <a:stretch>
            <a:fillRect/>
          </a:stretch>
        </p:blipFill>
        <p:spPr bwMode="auto">
          <a:xfrm>
            <a:off x="1405324" y="1600200"/>
            <a:ext cx="6333352" cy="4708525"/>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8893175" cy="1143000"/>
          </a:xfrm>
        </p:spPr>
        <p:txBody>
          <a:bodyPr>
            <a:normAutofit fontScale="90000"/>
          </a:bodyPr>
          <a:lstStyle/>
          <a:p>
            <a:pPr>
              <a:defRPr/>
            </a:pPr>
            <a:r>
              <a:rPr lang="el-GR" sz="3600" b="1" dirty="0" err="1" smtClean="0">
                <a:effectLst>
                  <a:outerShdw blurRad="38100" dist="38100" dir="2700000" algn="tl">
                    <a:srgbClr val="000000">
                      <a:alpha val="43137"/>
                    </a:srgbClr>
                  </a:outerShdw>
                </a:effectLst>
              </a:rPr>
              <a:t>Ίνωση</a:t>
            </a:r>
            <a:r>
              <a:rPr lang="el-GR" sz="3600" b="1" dirty="0" smtClean="0"/>
              <a:t> σε </a:t>
            </a:r>
            <a:r>
              <a:rPr lang="el-GR" sz="3600" b="1" spc="300" dirty="0" err="1" smtClean="0"/>
              <a:t>στεατο</a:t>
            </a:r>
            <a:r>
              <a:rPr lang="el-GR" sz="3600" b="1" dirty="0" err="1" smtClean="0"/>
              <a:t>ηπατίτιδα</a:t>
            </a:r>
            <a:r>
              <a:rPr lang="el-GR" sz="3600" b="1" dirty="0" smtClean="0"/>
              <a:t>, </a:t>
            </a:r>
            <a:r>
              <a:rPr lang="el-GR" sz="3600" dirty="0" smtClean="0"/>
              <a:t>κλασικά θεωρούμενη ως μη αναστρέψιμη αλλοίωση . </a:t>
            </a:r>
            <a:r>
              <a:rPr lang="el-GR" sz="3600" b="1" dirty="0" smtClean="0"/>
              <a:t>Χρώση </a:t>
            </a:r>
            <a:r>
              <a:rPr lang="en-US" sz="3600" b="1" dirty="0" smtClean="0"/>
              <a:t>Masson</a:t>
            </a:r>
            <a:r>
              <a:rPr lang="el-GR" sz="3600" b="1" dirty="0" smtClean="0"/>
              <a:t>.</a:t>
            </a:r>
            <a:endParaRPr lang="el-GR" sz="3600" b="1" dirty="0"/>
          </a:p>
        </p:txBody>
      </p:sp>
      <p:pic>
        <p:nvPicPr>
          <p:cNvPr id="72707" name="Picture 2" descr="http://www.robbinspathology.com/content/pathology/liv2/liv2110.jpg"/>
          <p:cNvPicPr>
            <a:picLocks noChangeAspect="1" noChangeArrowheads="1"/>
          </p:cNvPicPr>
          <p:nvPr/>
        </p:nvPicPr>
        <p:blipFill>
          <a:blip r:embed="rId2" cstate="print"/>
          <a:srcRect/>
          <a:stretch>
            <a:fillRect/>
          </a:stretch>
        </p:blipFill>
        <p:spPr bwMode="auto">
          <a:xfrm>
            <a:off x="1187450" y="1700213"/>
            <a:ext cx="6834188" cy="4929187"/>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E:\Townsend\images\8FF9.jpg"/>
          <p:cNvPicPr>
            <a:picLocks noChangeAspect="1" noChangeArrowheads="1"/>
          </p:cNvPicPr>
          <p:nvPr/>
        </p:nvPicPr>
        <p:blipFill>
          <a:blip r:embed="rId3" r:link="rId4" cstate="print"/>
          <a:srcRect/>
          <a:stretch>
            <a:fillRect/>
          </a:stretch>
        </p:blipFill>
        <p:spPr bwMode="auto">
          <a:xfrm>
            <a:off x="428596" y="571480"/>
            <a:ext cx="8290975" cy="5862656"/>
          </a:xfrm>
          <a:prstGeom prst="rect">
            <a:avLst/>
          </a:prstGeom>
          <a:noFill/>
          <a:ln w="9525">
            <a:noFill/>
            <a:miter lim="800000"/>
            <a:headEnd/>
            <a:tailEnd/>
          </a:ln>
        </p:spPr>
      </p:pic>
    </p:spTree>
  </p:cSld>
  <p:clrMapOvr>
    <a:masterClrMapping/>
  </p:clrMapOvr>
  <p:transition spd="med">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 Τίτλος"/>
          <p:cNvSpPr>
            <a:spLocks noGrp="1"/>
          </p:cNvSpPr>
          <p:nvPr>
            <p:ph type="title"/>
          </p:nvPr>
        </p:nvSpPr>
        <p:spPr>
          <a:xfrm>
            <a:off x="0" y="274638"/>
            <a:ext cx="9144000" cy="1143000"/>
          </a:xfrm>
        </p:spPr>
        <p:txBody>
          <a:bodyPr>
            <a:normAutofit fontScale="90000"/>
          </a:bodyPr>
          <a:lstStyle/>
          <a:p>
            <a:pPr>
              <a:defRPr/>
            </a:pPr>
            <a:r>
              <a:rPr lang="el-GR" sz="2400" dirty="0" smtClean="0"/>
              <a:t>Σοβαρή στεάτωση και </a:t>
            </a:r>
            <a:r>
              <a:rPr lang="el-GR" sz="2400" b="1" dirty="0" err="1" smtClean="0"/>
              <a:t>ίνωση</a:t>
            </a:r>
            <a:r>
              <a:rPr lang="el-GR" sz="2400" b="1" dirty="0" smtClean="0"/>
              <a:t> σαν «</a:t>
            </a:r>
            <a:r>
              <a:rPr lang="el-GR" sz="2400" b="1" dirty="0" err="1" smtClean="0"/>
              <a:t>κοτετσόσυρμα</a:t>
            </a:r>
            <a:r>
              <a:rPr lang="el-GR" sz="2400" b="1" dirty="0" smtClean="0"/>
              <a:t>» </a:t>
            </a:r>
            <a:r>
              <a:rPr lang="el-GR" sz="2400" dirty="0" smtClean="0"/>
              <a:t>δηλ. γύρω από την </a:t>
            </a:r>
            <a:r>
              <a:rPr lang="el-GR" sz="2400" dirty="0" err="1" smtClean="0"/>
              <a:t>κεντολόβια</a:t>
            </a:r>
            <a:r>
              <a:rPr lang="el-GR" sz="2400" dirty="0" smtClean="0"/>
              <a:t> φλέβα, στα πλαίσια </a:t>
            </a:r>
            <a:r>
              <a:rPr lang="el-GR" sz="2400" spc="300" dirty="0" smtClean="0">
                <a:effectLst>
                  <a:outerShdw blurRad="38100" dist="38100" dir="2700000" algn="tl">
                    <a:srgbClr val="000000">
                      <a:alpha val="43137"/>
                    </a:srgbClr>
                  </a:outerShdw>
                </a:effectLst>
              </a:rPr>
              <a:t>εξέλιξης</a:t>
            </a:r>
            <a:r>
              <a:rPr lang="el-GR" sz="2400" dirty="0" smtClean="0"/>
              <a:t> </a:t>
            </a:r>
            <a:r>
              <a:rPr lang="el-GR" sz="2400" dirty="0" err="1" smtClean="0">
                <a:effectLst>
                  <a:outerShdw blurRad="38100" dist="38100" dir="2700000" algn="tl">
                    <a:srgbClr val="000000">
                      <a:alpha val="43137"/>
                    </a:srgbClr>
                  </a:outerShdw>
                </a:effectLst>
              </a:rPr>
              <a:t>στεατο</a:t>
            </a:r>
            <a:r>
              <a:rPr lang="el-GR" sz="2400" dirty="0" err="1" smtClean="0"/>
              <a:t>ηπατίτιδας</a:t>
            </a:r>
            <a:r>
              <a:rPr lang="el-GR" sz="2400" dirty="0" smtClean="0"/>
              <a:t> , αλκοολικής ή άλλης αιτιολογίας ( παχυσαρκία, διαβήτης). </a:t>
            </a:r>
            <a:r>
              <a:rPr lang="en-US" sz="2400" dirty="0" smtClean="0"/>
              <a:t>Masson X400.</a:t>
            </a:r>
            <a:endParaRPr lang="el-GR" sz="2400" dirty="0" smtClean="0"/>
          </a:p>
        </p:txBody>
      </p:sp>
      <p:pic>
        <p:nvPicPr>
          <p:cNvPr id="73731" name="Picture 2"/>
          <p:cNvPicPr>
            <a:picLocks noChangeAspect="1" noChangeArrowheads="1"/>
          </p:cNvPicPr>
          <p:nvPr/>
        </p:nvPicPr>
        <p:blipFill>
          <a:blip r:embed="rId2" cstate="print"/>
          <a:srcRect/>
          <a:stretch>
            <a:fillRect/>
          </a:stretch>
        </p:blipFill>
        <p:spPr bwMode="auto">
          <a:xfrm>
            <a:off x="1258888" y="1557338"/>
            <a:ext cx="6792912" cy="501332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8610"/>
                                        </p:tgtEl>
                                        <p:attrNameLst>
                                          <p:attrName>style.visibility</p:attrName>
                                        </p:attrNameLst>
                                      </p:cBhvr>
                                      <p:to>
                                        <p:strVal val="visible"/>
                                      </p:to>
                                    </p:set>
                                    <p:anim calcmode="lin" valueType="num">
                                      <p:cBhvr>
                                        <p:cTn id="7" dur="500" fill="hold"/>
                                        <p:tgtEl>
                                          <p:spTgt spid="68610"/>
                                        </p:tgtEl>
                                        <p:attrNameLst>
                                          <p:attrName>ppt_w</p:attrName>
                                        </p:attrNameLst>
                                      </p:cBhvr>
                                      <p:tavLst>
                                        <p:tav tm="0">
                                          <p:val>
                                            <p:fltVal val="0"/>
                                          </p:val>
                                        </p:tav>
                                        <p:tav tm="100000">
                                          <p:val>
                                            <p:strVal val="#ppt_w"/>
                                          </p:val>
                                        </p:tav>
                                      </p:tavLst>
                                    </p:anim>
                                    <p:anim calcmode="lin" valueType="num">
                                      <p:cBhvr>
                                        <p:cTn id="8" dur="500" fill="hold"/>
                                        <p:tgtEl>
                                          <p:spTgt spid="68610"/>
                                        </p:tgtEl>
                                        <p:attrNameLst>
                                          <p:attrName>ppt_h</p:attrName>
                                        </p:attrNameLst>
                                      </p:cBhvr>
                                      <p:tavLst>
                                        <p:tav tm="0">
                                          <p:val>
                                            <p:fltVal val="0"/>
                                          </p:val>
                                        </p:tav>
                                        <p:tav tm="100000">
                                          <p:val>
                                            <p:strVal val="#ppt_h"/>
                                          </p:val>
                                        </p:tav>
                                      </p:tavLst>
                                    </p:anim>
                                    <p:animEffect transition="in" filter="fade">
                                      <p:cBhvr>
                                        <p:cTn id="9" dur="5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Τίτλος"/>
          <p:cNvSpPr>
            <a:spLocks noGrp="1"/>
          </p:cNvSpPr>
          <p:nvPr>
            <p:ph type="title"/>
          </p:nvPr>
        </p:nvSpPr>
        <p:spPr/>
        <p:txBody>
          <a:bodyPr/>
          <a:lstStyle/>
          <a:p>
            <a:endParaRPr lang="el-GR" smtClean="0"/>
          </a:p>
        </p:txBody>
      </p:sp>
      <p:sp>
        <p:nvSpPr>
          <p:cNvPr id="74755" name="2 - Θέση περιεχομένου"/>
          <p:cNvSpPr>
            <a:spLocks noGrp="1"/>
          </p:cNvSpPr>
          <p:nvPr>
            <p:ph idx="1"/>
          </p:nvPr>
        </p:nvSpPr>
        <p:spPr/>
        <p:txBody>
          <a:bodyPr/>
          <a:lstStyle/>
          <a:p>
            <a:endParaRPr lang="el-GR" smtClean="0"/>
          </a:p>
        </p:txBody>
      </p:sp>
      <p:pic>
        <p:nvPicPr>
          <p:cNvPr id="74756" name="Picture 2"/>
          <p:cNvPicPr>
            <a:picLocks noChangeAspect="1" noChangeArrowheads="1"/>
          </p:cNvPicPr>
          <p:nvPr/>
        </p:nvPicPr>
        <p:blipFill>
          <a:blip r:embed="rId2" cstate="print"/>
          <a:srcRect/>
          <a:stretch>
            <a:fillRect/>
          </a:stretch>
        </p:blipFill>
        <p:spPr bwMode="auto">
          <a:xfrm>
            <a:off x="0" y="142875"/>
            <a:ext cx="9144000" cy="666115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 Τίτλος"/>
          <p:cNvSpPr>
            <a:spLocks noGrp="1"/>
          </p:cNvSpPr>
          <p:nvPr>
            <p:ph type="title"/>
          </p:nvPr>
        </p:nvSpPr>
        <p:spPr/>
        <p:txBody>
          <a:bodyPr/>
          <a:lstStyle/>
          <a:p>
            <a:endParaRPr lang="el-GR" smtClean="0"/>
          </a:p>
        </p:txBody>
      </p:sp>
      <p:sp>
        <p:nvSpPr>
          <p:cNvPr id="75779" name="2 - Θέση περιεχομένου"/>
          <p:cNvSpPr>
            <a:spLocks noGrp="1"/>
          </p:cNvSpPr>
          <p:nvPr>
            <p:ph idx="1"/>
          </p:nvPr>
        </p:nvSpPr>
        <p:spPr/>
        <p:txBody>
          <a:bodyPr/>
          <a:lstStyle/>
          <a:p>
            <a:endParaRPr lang="el-GR" smtClean="0"/>
          </a:p>
        </p:txBody>
      </p:sp>
      <p:pic>
        <p:nvPicPr>
          <p:cNvPr id="75780" name="Picture 2"/>
          <p:cNvPicPr>
            <a:picLocks noChangeAspect="1" noChangeArrowheads="1"/>
          </p:cNvPicPr>
          <p:nvPr/>
        </p:nvPicPr>
        <p:blipFill>
          <a:blip r:embed="rId2" cstate="print"/>
          <a:srcRect l="1434" t="10600" r="37321" b="41154"/>
          <a:stretch>
            <a:fillRect/>
          </a:stretch>
        </p:blipFill>
        <p:spPr bwMode="auto">
          <a:xfrm>
            <a:off x="214313" y="214313"/>
            <a:ext cx="8715375" cy="6357937"/>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3.10.15 ΜΑΘΗΜΑ ΕΕΠΑ\AUTUMN-GRIMSHAW\november-moonlight.jpg"/>
          <p:cNvPicPr>
            <a:picLocks noChangeAspect="1" noChangeArrowheads="1"/>
          </p:cNvPicPr>
          <p:nvPr/>
        </p:nvPicPr>
        <p:blipFill>
          <a:blip r:embed="rId2" cstate="print"/>
          <a:srcRect/>
          <a:stretch>
            <a:fillRect/>
          </a:stretch>
        </p:blipFill>
        <p:spPr bwMode="auto">
          <a:xfrm>
            <a:off x="1907704" y="188640"/>
            <a:ext cx="5320258" cy="6466612"/>
          </a:xfrm>
          <a:prstGeom prst="rect">
            <a:avLst/>
          </a:prstGeom>
          <a:noFill/>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52736"/>
          </a:xfrm>
        </p:spPr>
        <p:txBody>
          <a:bodyPr>
            <a:noAutofit/>
          </a:bodyPr>
          <a:lstStyle/>
          <a:p>
            <a:r>
              <a:rPr lang="el-GR" sz="3600" b="1" dirty="0" err="1" smtClean="0"/>
              <a:t>Σκιρρώδης</a:t>
            </a:r>
            <a:r>
              <a:rPr lang="el-GR" sz="3600" b="1" dirty="0" smtClean="0"/>
              <a:t> ανάπτυξη διηθητικού καρκινώματος μαστού.</a:t>
            </a:r>
            <a:endParaRPr lang="el-GR" sz="3600" b="1" dirty="0"/>
          </a:p>
        </p:txBody>
      </p:sp>
      <p:pic>
        <p:nvPicPr>
          <p:cNvPr id="57346" name="Picture 2"/>
          <p:cNvPicPr>
            <a:picLocks noChangeAspect="1" noChangeArrowheads="1"/>
          </p:cNvPicPr>
          <p:nvPr/>
        </p:nvPicPr>
        <p:blipFill>
          <a:blip r:embed="rId2" cstate="print"/>
          <a:srcRect/>
          <a:stretch>
            <a:fillRect/>
          </a:stretch>
        </p:blipFill>
        <p:spPr bwMode="auto">
          <a:xfrm>
            <a:off x="467544" y="1196752"/>
            <a:ext cx="8136904" cy="5506057"/>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0" y="-315416"/>
            <a:ext cx="9144000" cy="2029904"/>
          </a:xfrm>
        </p:spPr>
        <p:txBody>
          <a:bodyPr>
            <a:noAutofit/>
          </a:bodyPr>
          <a:lstStyle/>
          <a:p>
            <a:r>
              <a:rPr lang="el-GR" sz="2400" b="1" dirty="0" smtClean="0"/>
              <a:t> </a:t>
            </a:r>
            <a:br>
              <a:rPr lang="el-GR" sz="2400" b="1" dirty="0" smtClean="0"/>
            </a:br>
            <a:r>
              <a:rPr lang="el-GR" sz="3200" b="1" dirty="0" smtClean="0"/>
              <a:t>Διήθηση καρκινώματος μαστού </a:t>
            </a:r>
            <a:br>
              <a:rPr lang="el-GR" sz="3200" b="1" dirty="0" smtClean="0"/>
            </a:br>
            <a:r>
              <a:rPr lang="el-GR" sz="3200" b="1" dirty="0" smtClean="0"/>
              <a:t>σε </a:t>
            </a:r>
            <a:r>
              <a:rPr lang="el-GR" sz="3200" b="1" dirty="0" err="1" smtClean="0"/>
              <a:t>οργανοτυπικό</a:t>
            </a:r>
            <a:r>
              <a:rPr lang="el-GR" sz="3200" b="1" dirty="0" smtClean="0"/>
              <a:t> πήκτωμα.</a:t>
            </a:r>
            <a:r>
              <a:rPr lang="el-GR" sz="2800" b="1" dirty="0" smtClean="0"/>
              <a:t/>
            </a:r>
            <a:br>
              <a:rPr lang="el-GR" sz="2800" b="1" dirty="0" smtClean="0"/>
            </a:br>
            <a:r>
              <a:rPr lang="el-GR" sz="2400" b="1" dirty="0" smtClean="0"/>
              <a:t> </a:t>
            </a:r>
            <a:br>
              <a:rPr lang="el-GR" sz="2400" b="1" dirty="0" smtClean="0"/>
            </a:br>
            <a:r>
              <a:rPr lang="en-US" sz="2000" b="1" dirty="0" err="1" smtClean="0"/>
              <a:t>Chioni</a:t>
            </a:r>
            <a:r>
              <a:rPr lang="en-US" sz="2000" b="1" dirty="0" smtClean="0"/>
              <a:t> A-M &amp; </a:t>
            </a:r>
            <a:r>
              <a:rPr lang="en-US" sz="2000" b="1" dirty="0" err="1" smtClean="0"/>
              <a:t>Grose</a:t>
            </a:r>
            <a:r>
              <a:rPr lang="en-US" sz="2000" b="1" dirty="0" smtClean="0"/>
              <a:t> R</a:t>
            </a:r>
            <a:r>
              <a:rPr lang="el-GR" sz="2000" b="1" dirty="0" smtClean="0"/>
              <a:t>. </a:t>
            </a:r>
            <a:r>
              <a:rPr lang="en-US" sz="2000" b="1" dirty="0" err="1" smtClean="0"/>
              <a:t>Fibrogenesis</a:t>
            </a:r>
            <a:r>
              <a:rPr lang="en-US" sz="2000" b="1" dirty="0" smtClean="0"/>
              <a:t> &amp; Tissue Repair </a:t>
            </a:r>
            <a:r>
              <a:rPr lang="el-GR" sz="2000" b="1" dirty="0" smtClean="0"/>
              <a:t>2008</a:t>
            </a:r>
            <a:r>
              <a:rPr lang="en-US" sz="2000" b="1" dirty="0" smtClean="0"/>
              <a:t>, </a:t>
            </a:r>
            <a:r>
              <a:rPr lang="el-GR" sz="2000" b="1" dirty="0" smtClean="0"/>
              <a:t>1</a:t>
            </a:r>
            <a:r>
              <a:rPr lang="en-US" sz="2000" b="1" dirty="0" smtClean="0"/>
              <a:t>:</a:t>
            </a:r>
            <a:r>
              <a:rPr lang="el-GR" sz="2000" b="1" dirty="0" smtClean="0"/>
              <a:t>8</a:t>
            </a:r>
            <a:endParaRPr lang="el-GR" sz="2000" b="1" dirty="0"/>
          </a:p>
        </p:txBody>
      </p:sp>
      <p:pic>
        <p:nvPicPr>
          <p:cNvPr id="5" name="Picture 2"/>
          <p:cNvPicPr>
            <a:picLocks noGrp="1" noChangeAspect="1" noChangeArrowheads="1"/>
          </p:cNvPicPr>
          <p:nvPr>
            <p:ph idx="1"/>
          </p:nvPr>
        </p:nvPicPr>
        <p:blipFill>
          <a:blip r:embed="rId2" cstate="print"/>
          <a:stretch>
            <a:fillRect/>
          </a:stretch>
        </p:blipFill>
        <p:spPr bwMode="auto">
          <a:xfrm>
            <a:off x="857224" y="2071678"/>
            <a:ext cx="7429552" cy="3714776"/>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4" descr="09"/>
          <p:cNvPicPr>
            <a:picLocks noChangeAspect="1" noChangeArrowheads="1"/>
          </p:cNvPicPr>
          <p:nvPr/>
        </p:nvPicPr>
        <p:blipFill>
          <a:blip r:embed="rId2" cstate="print"/>
          <a:srcRect/>
          <a:stretch>
            <a:fillRect/>
          </a:stretch>
        </p:blipFill>
        <p:spPr bwMode="auto">
          <a:xfrm>
            <a:off x="684213" y="333375"/>
            <a:ext cx="7632700" cy="5329238"/>
          </a:xfrm>
          <a:prstGeom prst="rect">
            <a:avLst/>
          </a:prstGeom>
          <a:noFill/>
        </p:spPr>
      </p:pic>
      <p:sp>
        <p:nvSpPr>
          <p:cNvPr id="63493" name="Text Box 5"/>
          <p:cNvSpPr txBox="1">
            <a:spLocks noChangeArrowheads="1"/>
          </p:cNvSpPr>
          <p:nvPr/>
        </p:nvSpPr>
        <p:spPr bwMode="auto">
          <a:xfrm>
            <a:off x="1547664" y="6021388"/>
            <a:ext cx="6553349" cy="523220"/>
          </a:xfrm>
          <a:prstGeom prst="rect">
            <a:avLst/>
          </a:prstGeom>
          <a:noFill/>
          <a:ln w="9525">
            <a:noFill/>
            <a:miter lim="800000"/>
            <a:headEnd/>
            <a:tailEnd/>
          </a:ln>
          <a:effectLst/>
        </p:spPr>
        <p:txBody>
          <a:bodyPr wrap="square">
            <a:spAutoFit/>
          </a:bodyPr>
          <a:lstStyle/>
          <a:p>
            <a:pPr>
              <a:spcBef>
                <a:spcPct val="50000"/>
              </a:spcBef>
            </a:pPr>
            <a:r>
              <a:rPr lang="el-GR" sz="2800" b="1" dirty="0">
                <a:solidFill>
                  <a:schemeClr val="accent1">
                    <a:lumMod val="40000"/>
                    <a:lumOff val="60000"/>
                  </a:schemeClr>
                </a:solidFill>
              </a:rPr>
              <a:t>Ιστολογία παγκρεατικού καρκινώματος</a:t>
            </a:r>
          </a:p>
        </p:txBody>
      </p:sp>
    </p:spTree>
  </p:cSld>
  <p:clrMapOvr>
    <a:masterClrMapping/>
  </p:clrMapOvr>
  <p:transition spd="med">
    <p:fade thruBlk="1"/>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descr="cancer"/>
          <p:cNvPicPr>
            <a:picLocks noChangeAspect="1" noChangeArrowheads="1"/>
          </p:cNvPicPr>
          <p:nvPr/>
        </p:nvPicPr>
        <p:blipFill>
          <a:blip r:embed="rId2" cstate="print"/>
          <a:srcRect/>
          <a:stretch>
            <a:fillRect/>
          </a:stretch>
        </p:blipFill>
        <p:spPr bwMode="auto">
          <a:xfrm>
            <a:off x="827088" y="692150"/>
            <a:ext cx="7632700" cy="5124450"/>
          </a:xfrm>
          <a:prstGeom prst="rect">
            <a:avLst/>
          </a:prstGeom>
          <a:noFill/>
        </p:spPr>
      </p:pic>
      <p:sp>
        <p:nvSpPr>
          <p:cNvPr id="74757" name="Text Box 5"/>
          <p:cNvSpPr txBox="1">
            <a:spLocks noChangeArrowheads="1"/>
          </p:cNvSpPr>
          <p:nvPr/>
        </p:nvSpPr>
        <p:spPr bwMode="auto">
          <a:xfrm>
            <a:off x="1115616" y="6092825"/>
            <a:ext cx="9145016" cy="461665"/>
          </a:xfrm>
          <a:prstGeom prst="rect">
            <a:avLst/>
          </a:prstGeom>
          <a:noFill/>
          <a:ln w="9525">
            <a:noFill/>
            <a:miter lim="800000"/>
            <a:headEnd/>
            <a:tailEnd/>
          </a:ln>
          <a:effectLst/>
        </p:spPr>
        <p:txBody>
          <a:bodyPr wrap="square">
            <a:spAutoFit/>
          </a:bodyPr>
          <a:lstStyle/>
          <a:p>
            <a:pPr>
              <a:spcBef>
                <a:spcPct val="50000"/>
              </a:spcBef>
            </a:pPr>
            <a:r>
              <a:rPr lang="el-GR" sz="2400" b="1" dirty="0" err="1">
                <a:solidFill>
                  <a:schemeClr val="accent1">
                    <a:lumMod val="40000"/>
                    <a:lumOff val="60000"/>
                  </a:schemeClr>
                </a:solidFill>
              </a:rPr>
              <a:t>Αδενοκαρκίνωμα</a:t>
            </a:r>
            <a:r>
              <a:rPr lang="el-GR" sz="2400" b="1" dirty="0">
                <a:solidFill>
                  <a:schemeClr val="accent1">
                    <a:lumMod val="40000"/>
                    <a:lumOff val="60000"/>
                  </a:schemeClr>
                </a:solidFill>
              </a:rPr>
              <a:t> εξ εκφορητικών πόρων παγκρέατος</a:t>
            </a:r>
          </a:p>
        </p:txBody>
      </p:sp>
    </p:spTree>
  </p:cSld>
  <p:clrMapOvr>
    <a:masterClrMapping/>
  </p:clrMapOvr>
  <p:transition spd="med">
    <p:fade thruBlk="1"/>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Chron_pancreatitis_H_and_E"/>
          <p:cNvPicPr>
            <a:picLocks noChangeAspect="1" noChangeArrowheads="1"/>
          </p:cNvPicPr>
          <p:nvPr/>
        </p:nvPicPr>
        <p:blipFill>
          <a:blip r:embed="rId2" cstate="print"/>
          <a:srcRect/>
          <a:stretch>
            <a:fillRect/>
          </a:stretch>
        </p:blipFill>
        <p:spPr bwMode="auto">
          <a:xfrm>
            <a:off x="684213" y="549275"/>
            <a:ext cx="7704137" cy="5327650"/>
          </a:xfrm>
          <a:prstGeom prst="rect">
            <a:avLst/>
          </a:prstGeom>
          <a:noFill/>
        </p:spPr>
      </p:pic>
      <p:sp>
        <p:nvSpPr>
          <p:cNvPr id="75781" name="Text Box 5"/>
          <p:cNvSpPr txBox="1">
            <a:spLocks noChangeArrowheads="1"/>
          </p:cNvSpPr>
          <p:nvPr/>
        </p:nvSpPr>
        <p:spPr bwMode="auto">
          <a:xfrm>
            <a:off x="2339752" y="5949280"/>
            <a:ext cx="7200800" cy="646331"/>
          </a:xfrm>
          <a:prstGeom prst="rect">
            <a:avLst/>
          </a:prstGeom>
          <a:noFill/>
          <a:ln w="9525">
            <a:noFill/>
            <a:miter lim="800000"/>
            <a:headEnd/>
            <a:tailEnd/>
          </a:ln>
          <a:effectLst/>
        </p:spPr>
        <p:txBody>
          <a:bodyPr wrap="square">
            <a:spAutoFit/>
          </a:bodyPr>
          <a:lstStyle/>
          <a:p>
            <a:pPr>
              <a:spcBef>
                <a:spcPct val="50000"/>
              </a:spcBef>
            </a:pPr>
            <a:r>
              <a:rPr lang="el-GR" sz="3600" b="1" dirty="0">
                <a:solidFill>
                  <a:schemeClr val="accent1">
                    <a:lumMod val="40000"/>
                    <a:lumOff val="60000"/>
                  </a:schemeClr>
                </a:solidFill>
              </a:rPr>
              <a:t>Χρόνια παγκρεατίτιδα</a:t>
            </a:r>
          </a:p>
        </p:txBody>
      </p:sp>
    </p:spTree>
  </p:cSld>
  <p:clrMapOvr>
    <a:masterClrMapping/>
  </p:clrMapOvr>
  <p:transition spd="med">
    <p:fade thruBlk="1"/>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l-GR" sz="2800"/>
              <a:t>Ομοιότητες του συνδετικού υποστρώματος του παγκρεατικού καρκίνου και της παγκρεατίτιδας</a:t>
            </a:r>
          </a:p>
        </p:txBody>
      </p:sp>
      <p:sp>
        <p:nvSpPr>
          <p:cNvPr id="19459" name="Rectangle 3"/>
          <p:cNvSpPr>
            <a:spLocks noGrp="1" noChangeArrowheads="1"/>
          </p:cNvSpPr>
          <p:nvPr>
            <p:ph type="body" idx="1"/>
          </p:nvPr>
        </p:nvSpPr>
        <p:spPr>
          <a:xfrm>
            <a:off x="468313" y="2060575"/>
            <a:ext cx="8229600" cy="4530725"/>
          </a:xfrm>
        </p:spPr>
        <p:txBody>
          <a:bodyPr/>
          <a:lstStyle/>
          <a:p>
            <a:r>
              <a:rPr lang="el-GR" sz="2800" b="1"/>
              <a:t>Ιστική βλάβη</a:t>
            </a:r>
          </a:p>
          <a:p>
            <a:r>
              <a:rPr lang="el-GR" sz="2800" b="1"/>
              <a:t>Απελευθέρωση κυτταροκινών </a:t>
            </a:r>
          </a:p>
          <a:p>
            <a:r>
              <a:rPr lang="el-GR" sz="2800" b="1"/>
              <a:t>Φλεγμονή</a:t>
            </a:r>
          </a:p>
          <a:p>
            <a:r>
              <a:rPr lang="el-GR" sz="2800" b="1"/>
              <a:t>Αγγειογένεση</a:t>
            </a:r>
          </a:p>
          <a:p>
            <a:r>
              <a:rPr lang="el-GR" sz="2800" b="1"/>
              <a:t>Ενεργοποίηση αστεροειδών κυττάρων και ινοβλαστών του συνδετικού ιστού</a:t>
            </a:r>
          </a:p>
        </p:txBody>
      </p:sp>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2"/>
          </p:nvPr>
        </p:nvSpPr>
        <p:spPr>
          <a:xfrm>
            <a:off x="-180528" y="188640"/>
            <a:ext cx="3646041" cy="6408712"/>
          </a:xfrm>
        </p:spPr>
        <p:txBody>
          <a:bodyPr>
            <a:normAutofit lnSpcReduction="10000"/>
          </a:bodyPr>
          <a:lstStyle/>
          <a:p>
            <a:r>
              <a:rPr lang="el-GR" sz="3600" b="1" dirty="0" smtClean="0">
                <a:solidFill>
                  <a:schemeClr val="accent1">
                    <a:lumMod val="75000"/>
                  </a:schemeClr>
                </a:solidFill>
              </a:rPr>
              <a:t> </a:t>
            </a:r>
            <a:r>
              <a:rPr lang="el-GR" sz="3600" b="1" dirty="0" err="1" smtClean="0">
                <a:solidFill>
                  <a:schemeClr val="accent1">
                    <a:lumMod val="75000"/>
                  </a:schemeClr>
                </a:solidFill>
              </a:rPr>
              <a:t>Πρωτεογλυκάνες</a:t>
            </a:r>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r>
              <a:rPr lang="el-GR" sz="3600" b="1" dirty="0" smtClean="0">
                <a:solidFill>
                  <a:schemeClr val="accent1">
                    <a:lumMod val="75000"/>
                  </a:schemeClr>
                </a:solidFill>
              </a:rPr>
              <a:t> </a:t>
            </a:r>
          </a:p>
          <a:p>
            <a:endParaRPr lang="el-GR" sz="3600" b="1" dirty="0" smtClean="0">
              <a:solidFill>
                <a:schemeClr val="accent1">
                  <a:lumMod val="75000"/>
                </a:schemeClr>
              </a:solidFill>
            </a:endParaRPr>
          </a:p>
          <a:p>
            <a:r>
              <a:rPr lang="el-GR" sz="2800" b="1" dirty="0" smtClean="0">
                <a:solidFill>
                  <a:schemeClr val="accent1">
                    <a:lumMod val="75000"/>
                  </a:schemeClr>
                </a:solidFill>
              </a:rPr>
              <a:t> </a:t>
            </a:r>
            <a:r>
              <a:rPr lang="el-GR" sz="2800" b="1" dirty="0" err="1" smtClean="0">
                <a:solidFill>
                  <a:schemeClr val="accent1">
                    <a:lumMod val="75000"/>
                  </a:schemeClr>
                </a:solidFill>
              </a:rPr>
              <a:t>Γλυκοζαμινογλυκάνες</a:t>
            </a:r>
            <a:endParaRPr lang="el-GR" sz="2800" b="1" dirty="0" smtClean="0">
              <a:solidFill>
                <a:schemeClr val="accent1">
                  <a:lumMod val="75000"/>
                </a:schemeClr>
              </a:solidFill>
            </a:endParaRPr>
          </a:p>
          <a:p>
            <a:endParaRPr lang="el-GR" sz="2800" b="1" dirty="0" smtClean="0">
              <a:solidFill>
                <a:schemeClr val="accent1">
                  <a:lumMod val="75000"/>
                </a:schemeClr>
              </a:solidFill>
            </a:endParaRPr>
          </a:p>
          <a:p>
            <a:endParaRPr lang="el-GR" sz="28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r>
              <a:rPr lang="el-GR" sz="3600" b="1" dirty="0" smtClean="0">
                <a:solidFill>
                  <a:schemeClr val="accent1">
                    <a:lumMod val="75000"/>
                  </a:schemeClr>
                </a:solidFill>
              </a:rPr>
              <a:t> </a:t>
            </a:r>
            <a:r>
              <a:rPr lang="el-GR" sz="3600" b="1" dirty="0" err="1" smtClean="0">
                <a:solidFill>
                  <a:schemeClr val="accent1">
                    <a:lumMod val="75000"/>
                  </a:schemeClr>
                </a:solidFill>
              </a:rPr>
              <a:t>Υαλουρονικό</a:t>
            </a:r>
            <a:r>
              <a:rPr lang="el-GR" sz="3600" b="1" dirty="0" smtClean="0">
                <a:solidFill>
                  <a:schemeClr val="accent1">
                    <a:lumMod val="75000"/>
                  </a:schemeClr>
                </a:solidFill>
              </a:rPr>
              <a:t> οξύ</a:t>
            </a:r>
            <a:endParaRPr lang="el-GR" sz="3600" b="1" dirty="0">
              <a:solidFill>
                <a:schemeClr val="accent1">
                  <a:lumMod val="75000"/>
                </a:schemeClr>
              </a:solidFill>
            </a:endParaRPr>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3515961" y="332656"/>
            <a:ext cx="5628039" cy="612068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r>
              <a:rPr lang="el-GR" sz="2800"/>
              <a:t>Μοριακή θεώρηση της παγκρεατίτιδας ως παράγοντα κινδύνου για το αδενοκαρκίνωμα εξ εκφορητικών πόρων του παγκρέατος</a:t>
            </a:r>
          </a:p>
        </p:txBody>
      </p:sp>
      <p:sp>
        <p:nvSpPr>
          <p:cNvPr id="9219" name="Rectangle 3"/>
          <p:cNvSpPr>
            <a:spLocks noGrp="1" noChangeArrowheads="1"/>
          </p:cNvSpPr>
          <p:nvPr>
            <p:ph type="body" idx="1"/>
          </p:nvPr>
        </p:nvSpPr>
        <p:spPr>
          <a:xfrm>
            <a:off x="468313" y="2327275"/>
            <a:ext cx="8229600" cy="4530725"/>
          </a:xfrm>
        </p:spPr>
        <p:txBody>
          <a:bodyPr/>
          <a:lstStyle/>
          <a:p>
            <a:pPr>
              <a:lnSpc>
                <a:spcPct val="90000"/>
              </a:lnSpc>
            </a:pPr>
            <a:r>
              <a:rPr lang="el-GR" sz="2000" b="1"/>
              <a:t>Μεταλλαγές στο γονίδιο </a:t>
            </a:r>
            <a:r>
              <a:rPr lang="en-US" sz="2000" b="1"/>
              <a:t>PRSS1 </a:t>
            </a:r>
            <a:r>
              <a:rPr lang="el-GR" sz="2000" b="1"/>
              <a:t>[κληρονομική παγκρεατίτιδα]</a:t>
            </a:r>
          </a:p>
          <a:p>
            <a:pPr>
              <a:lnSpc>
                <a:spcPct val="90000"/>
              </a:lnSpc>
            </a:pPr>
            <a:r>
              <a:rPr lang="el-GR" sz="2000" b="1"/>
              <a:t>Μεταλλαγές στο γονίδιο </a:t>
            </a:r>
            <a:r>
              <a:rPr lang="en-US" sz="2000" b="1"/>
              <a:t>SPINK1 </a:t>
            </a:r>
            <a:r>
              <a:rPr lang="el-GR" sz="2000" b="1"/>
              <a:t>[τροπική παγκρεατίτιδα]</a:t>
            </a:r>
          </a:p>
          <a:p>
            <a:pPr>
              <a:lnSpc>
                <a:spcPct val="90000"/>
              </a:lnSpc>
            </a:pPr>
            <a:r>
              <a:rPr lang="el-GR" sz="2000" b="1"/>
              <a:t>Μεταλλαγή στο γονίδιο </a:t>
            </a:r>
            <a:r>
              <a:rPr lang="en-US" sz="2000" b="1"/>
              <a:t>CFTR </a:t>
            </a:r>
            <a:r>
              <a:rPr lang="el-GR" sz="2000" b="1"/>
              <a:t>[</a:t>
            </a:r>
            <a:r>
              <a:rPr lang="en-US" sz="2000" b="1"/>
              <a:t> </a:t>
            </a:r>
            <a:r>
              <a:rPr lang="el-GR" sz="2000" b="1"/>
              <a:t>στους ασθενείς με χρόνια παγκρεατίτιδα και κυστική ίνωση]</a:t>
            </a:r>
          </a:p>
          <a:p>
            <a:pPr>
              <a:lnSpc>
                <a:spcPct val="90000"/>
              </a:lnSpc>
            </a:pPr>
            <a:r>
              <a:rPr lang="el-GR" sz="2000" b="1"/>
              <a:t>Παρουσία </a:t>
            </a:r>
            <a:r>
              <a:rPr lang="en-US" sz="2000" b="1"/>
              <a:t>PanIN</a:t>
            </a:r>
            <a:endParaRPr lang="el-GR" sz="2000" b="1"/>
          </a:p>
          <a:p>
            <a:pPr>
              <a:lnSpc>
                <a:spcPct val="90000"/>
              </a:lnSpc>
            </a:pPr>
            <a:r>
              <a:rPr lang="el-GR" sz="2000" b="1"/>
              <a:t>Ενεργοποιητικές μεταλλαγές του </a:t>
            </a:r>
            <a:r>
              <a:rPr lang="en-US" sz="2000" b="1"/>
              <a:t>K-RAS</a:t>
            </a:r>
            <a:endParaRPr lang="el-GR" sz="2000" b="1"/>
          </a:p>
          <a:p>
            <a:pPr>
              <a:lnSpc>
                <a:spcPct val="90000"/>
              </a:lnSpc>
            </a:pPr>
            <a:r>
              <a:rPr lang="el-GR" sz="2000" b="1"/>
              <a:t>Απορρύθμιση της σηματοδότησης </a:t>
            </a:r>
            <a:r>
              <a:rPr lang="en-US" sz="2000" b="1"/>
              <a:t>Hedgehog</a:t>
            </a:r>
          </a:p>
          <a:p>
            <a:pPr>
              <a:lnSpc>
                <a:spcPct val="90000"/>
              </a:lnSpc>
            </a:pPr>
            <a:r>
              <a:rPr lang="el-GR" sz="2000" b="1"/>
              <a:t>Ενεργοποίηση της οδού του </a:t>
            </a:r>
            <a:r>
              <a:rPr lang="en-US" sz="2000" b="1"/>
              <a:t>NFkB</a:t>
            </a:r>
            <a:endParaRPr lang="el-GR" sz="2000" b="1"/>
          </a:p>
          <a:p>
            <a:pPr>
              <a:lnSpc>
                <a:spcPct val="90000"/>
              </a:lnSpc>
            </a:pPr>
            <a:r>
              <a:rPr lang="el-GR" sz="2000" b="1"/>
              <a:t>Επαγωγή της </a:t>
            </a:r>
            <a:r>
              <a:rPr lang="en-US" sz="2000" b="1"/>
              <a:t>COX-2 </a:t>
            </a:r>
            <a:endParaRPr lang="el-GR" sz="2000" b="1"/>
          </a:p>
          <a:p>
            <a:pPr>
              <a:lnSpc>
                <a:spcPct val="90000"/>
              </a:lnSpc>
            </a:pPr>
            <a:r>
              <a:rPr lang="el-GR" sz="2000" b="1"/>
              <a:t>Απελευθέρωση από το φλεγμονώδες μικροπεριβάλλον αυξητικών παραγόντων, κυτταροκινών και ενεργών μορφών οξυγόνου</a:t>
            </a:r>
          </a:p>
        </p:txBody>
      </p:sp>
    </p:spTree>
  </p:cSld>
  <p:clrMapOvr>
    <a:masterClrMapping/>
  </p:clrMapOvr>
  <p:transition spd="med">
    <p:fade thruBlk="1"/>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descr="0"/>
          <p:cNvPicPr>
            <a:picLocks noChangeAspect="1" noChangeArrowheads="1"/>
          </p:cNvPicPr>
          <p:nvPr/>
        </p:nvPicPr>
        <p:blipFill>
          <a:blip r:embed="rId2" cstate="print"/>
          <a:srcRect/>
          <a:stretch>
            <a:fillRect/>
          </a:stretch>
        </p:blipFill>
        <p:spPr bwMode="auto">
          <a:xfrm>
            <a:off x="1042988" y="404813"/>
            <a:ext cx="7058025" cy="4968875"/>
          </a:xfrm>
          <a:prstGeom prst="rect">
            <a:avLst/>
          </a:prstGeom>
          <a:noFill/>
        </p:spPr>
      </p:pic>
      <p:sp>
        <p:nvSpPr>
          <p:cNvPr id="82949" name="Text Box 5"/>
          <p:cNvSpPr txBox="1">
            <a:spLocks noChangeArrowheads="1"/>
          </p:cNvSpPr>
          <p:nvPr/>
        </p:nvSpPr>
        <p:spPr bwMode="auto">
          <a:xfrm>
            <a:off x="755576" y="5949950"/>
            <a:ext cx="8388423" cy="523220"/>
          </a:xfrm>
          <a:prstGeom prst="rect">
            <a:avLst/>
          </a:prstGeom>
          <a:noFill/>
          <a:ln w="9525">
            <a:noFill/>
            <a:miter lim="800000"/>
            <a:headEnd/>
            <a:tailEnd/>
          </a:ln>
          <a:effectLst/>
        </p:spPr>
        <p:txBody>
          <a:bodyPr wrap="square">
            <a:spAutoFit/>
          </a:bodyPr>
          <a:lstStyle/>
          <a:p>
            <a:pPr>
              <a:spcBef>
                <a:spcPct val="50000"/>
              </a:spcBef>
            </a:pPr>
            <a:r>
              <a:rPr lang="el-GR" sz="2800" b="1" dirty="0">
                <a:solidFill>
                  <a:schemeClr val="accent1">
                    <a:lumMod val="40000"/>
                    <a:lumOff val="60000"/>
                  </a:schemeClr>
                </a:solidFill>
              </a:rPr>
              <a:t>Το </a:t>
            </a:r>
            <a:r>
              <a:rPr lang="el-GR" sz="2800" b="1" dirty="0" err="1">
                <a:solidFill>
                  <a:schemeClr val="accent1">
                    <a:lumMod val="40000"/>
                    <a:lumOff val="60000"/>
                  </a:schemeClr>
                </a:solidFill>
              </a:rPr>
              <a:t>μικροπεριβάλλον</a:t>
            </a:r>
            <a:r>
              <a:rPr lang="el-GR" sz="2800" b="1" dirty="0">
                <a:solidFill>
                  <a:schemeClr val="accent1">
                    <a:lumMod val="40000"/>
                    <a:lumOff val="60000"/>
                  </a:schemeClr>
                </a:solidFill>
              </a:rPr>
              <a:t> του παγκρεατικού καρκίνου</a:t>
            </a:r>
          </a:p>
        </p:txBody>
      </p:sp>
    </p:spTree>
  </p:cSld>
  <p:clrMapOvr>
    <a:masterClrMapping/>
  </p:clrMapOvr>
  <p:transition spd="med">
    <p:fade thruBlk="1"/>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260350"/>
            <a:ext cx="8229600" cy="1139825"/>
          </a:xfrm>
        </p:spPr>
        <p:txBody>
          <a:bodyPr>
            <a:normAutofit fontScale="90000"/>
          </a:bodyPr>
          <a:lstStyle/>
          <a:p>
            <a:r>
              <a:rPr lang="el-GR" sz="3600" dirty="0">
                <a:effectLst/>
              </a:rPr>
              <a:t>Συστατικά </a:t>
            </a:r>
            <a:r>
              <a:rPr lang="el-GR" sz="3600" dirty="0" err="1">
                <a:effectLst/>
              </a:rPr>
              <a:t>νεοπλασματικού</a:t>
            </a:r>
            <a:r>
              <a:rPr lang="el-GR" sz="3600" dirty="0">
                <a:effectLst/>
              </a:rPr>
              <a:t> στρώματος</a:t>
            </a:r>
            <a:r>
              <a:rPr lang="en-US" sz="3600" dirty="0">
                <a:effectLst/>
              </a:rPr>
              <a:t> </a:t>
            </a:r>
            <a:r>
              <a:rPr lang="el-GR" sz="3600" dirty="0">
                <a:effectLst/>
              </a:rPr>
              <a:t>του παγκρέατος</a:t>
            </a:r>
          </a:p>
        </p:txBody>
      </p:sp>
      <p:sp>
        <p:nvSpPr>
          <p:cNvPr id="7171" name="Rectangle 3"/>
          <p:cNvSpPr>
            <a:spLocks noGrp="1" noChangeArrowheads="1"/>
          </p:cNvSpPr>
          <p:nvPr>
            <p:ph type="body" idx="1"/>
          </p:nvPr>
        </p:nvSpPr>
        <p:spPr>
          <a:xfrm>
            <a:off x="468313" y="2327275"/>
            <a:ext cx="8229600" cy="4530725"/>
          </a:xfrm>
        </p:spPr>
        <p:txBody>
          <a:bodyPr/>
          <a:lstStyle/>
          <a:p>
            <a:pPr>
              <a:lnSpc>
                <a:spcPct val="80000"/>
              </a:lnSpc>
            </a:pPr>
            <a:r>
              <a:rPr lang="el-GR" sz="2800" b="1"/>
              <a:t>Μεσεγχυματικά κύτταρα </a:t>
            </a:r>
            <a:r>
              <a:rPr lang="en-US" sz="2800" b="1"/>
              <a:t>[</a:t>
            </a:r>
            <a:r>
              <a:rPr lang="el-GR" sz="2800" b="1"/>
              <a:t>ινοβλάστες κανονικές ή σχετιζόμενες με το καρκίνωμα, αστεροειδή κύτταρα]</a:t>
            </a:r>
          </a:p>
          <a:p>
            <a:pPr>
              <a:lnSpc>
                <a:spcPct val="80000"/>
              </a:lnSpc>
            </a:pPr>
            <a:r>
              <a:rPr lang="el-GR" sz="2800" b="1"/>
              <a:t>Αγγειακά κύτταρα [πρόδρομα ενδοθήλια, περικύτταρα]</a:t>
            </a:r>
          </a:p>
          <a:p>
            <a:pPr>
              <a:lnSpc>
                <a:spcPct val="80000"/>
              </a:lnSpc>
            </a:pPr>
            <a:r>
              <a:rPr lang="el-GR" sz="2800" b="1"/>
              <a:t>Φλεγμονώδη/ανοσιακά κύτταρα [λεμφοκύτταρα, δενδριτικά κύτταρα, ουδετερόφιλα, μακροφάγα, μαστοκύτταρα και ηωσινόφιλα]</a:t>
            </a:r>
          </a:p>
          <a:p>
            <a:pPr>
              <a:lnSpc>
                <a:spcPct val="80000"/>
              </a:lnSpc>
            </a:pPr>
            <a:r>
              <a:rPr lang="el-GR" sz="2800" b="1"/>
              <a:t>Γειτονικά του όγκου κύτταρα [λιποκύτταρα,νευρικοί κλάδοι]</a:t>
            </a:r>
          </a:p>
        </p:txBody>
      </p:sp>
    </p:spTree>
  </p:cSld>
  <p:clrMapOvr>
    <a:masterClrMapping/>
  </p:clrMapOvr>
  <p:transition spd="med">
    <p:fade thruBlk="1"/>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descr="08"/>
          <p:cNvPicPr>
            <a:picLocks noChangeAspect="1" noChangeArrowheads="1"/>
          </p:cNvPicPr>
          <p:nvPr/>
        </p:nvPicPr>
        <p:blipFill>
          <a:blip r:embed="rId2" cstate="print"/>
          <a:srcRect/>
          <a:stretch>
            <a:fillRect/>
          </a:stretch>
        </p:blipFill>
        <p:spPr bwMode="auto">
          <a:xfrm>
            <a:off x="611188" y="333375"/>
            <a:ext cx="7777162" cy="5327650"/>
          </a:xfrm>
          <a:prstGeom prst="rect">
            <a:avLst/>
          </a:prstGeom>
          <a:noFill/>
        </p:spPr>
      </p:pic>
      <p:sp>
        <p:nvSpPr>
          <p:cNvPr id="62469" name="Text Box 5"/>
          <p:cNvSpPr txBox="1">
            <a:spLocks noChangeArrowheads="1"/>
          </p:cNvSpPr>
          <p:nvPr/>
        </p:nvSpPr>
        <p:spPr bwMode="auto">
          <a:xfrm>
            <a:off x="251520" y="5805488"/>
            <a:ext cx="11737304" cy="523220"/>
          </a:xfrm>
          <a:prstGeom prst="rect">
            <a:avLst/>
          </a:prstGeom>
          <a:noFill/>
          <a:ln w="9525">
            <a:noFill/>
            <a:miter lim="800000"/>
            <a:headEnd/>
            <a:tailEnd/>
          </a:ln>
          <a:effectLst/>
        </p:spPr>
        <p:txBody>
          <a:bodyPr wrap="square">
            <a:spAutoFit/>
          </a:bodyPr>
          <a:lstStyle/>
          <a:p>
            <a:pPr>
              <a:spcBef>
                <a:spcPct val="50000"/>
              </a:spcBef>
            </a:pPr>
            <a:r>
              <a:rPr lang="el-GR" sz="2800" b="1" dirty="0">
                <a:solidFill>
                  <a:schemeClr val="accent1">
                    <a:lumMod val="40000"/>
                    <a:lumOff val="60000"/>
                  </a:schemeClr>
                </a:solidFill>
              </a:rPr>
              <a:t>Αλληλεπιδράσεις καρκινικού παρεγχύματος-στρώματος</a:t>
            </a:r>
          </a:p>
        </p:txBody>
      </p:sp>
    </p:spTree>
  </p:cSld>
  <p:clrMapOvr>
    <a:masterClrMapping/>
  </p:clrMapOvr>
  <p:transition spd="med">
    <p:fade thruBlk="1"/>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07"/>
          <p:cNvPicPr>
            <a:picLocks noChangeAspect="1" noChangeArrowheads="1"/>
          </p:cNvPicPr>
          <p:nvPr/>
        </p:nvPicPr>
        <p:blipFill>
          <a:blip r:embed="rId2" cstate="print"/>
          <a:srcRect/>
          <a:stretch>
            <a:fillRect/>
          </a:stretch>
        </p:blipFill>
        <p:spPr bwMode="auto">
          <a:xfrm>
            <a:off x="971550" y="620713"/>
            <a:ext cx="7056438" cy="4678362"/>
          </a:xfrm>
          <a:prstGeom prst="rect">
            <a:avLst/>
          </a:prstGeom>
          <a:noFill/>
        </p:spPr>
      </p:pic>
      <p:sp>
        <p:nvSpPr>
          <p:cNvPr id="61445" name="Text Box 5"/>
          <p:cNvSpPr txBox="1">
            <a:spLocks noChangeArrowheads="1"/>
          </p:cNvSpPr>
          <p:nvPr/>
        </p:nvSpPr>
        <p:spPr bwMode="auto">
          <a:xfrm>
            <a:off x="0" y="5734050"/>
            <a:ext cx="10476656" cy="1015663"/>
          </a:xfrm>
          <a:prstGeom prst="rect">
            <a:avLst/>
          </a:prstGeom>
          <a:noFill/>
          <a:ln w="9525">
            <a:noFill/>
            <a:miter lim="800000"/>
            <a:headEnd/>
            <a:tailEnd/>
          </a:ln>
          <a:effectLst/>
        </p:spPr>
        <p:txBody>
          <a:bodyPr wrap="square">
            <a:spAutoFit/>
          </a:bodyPr>
          <a:lstStyle/>
          <a:p>
            <a:pPr>
              <a:spcBef>
                <a:spcPct val="50000"/>
              </a:spcBef>
            </a:pPr>
            <a:r>
              <a:rPr lang="el-GR" sz="2400" b="1" dirty="0">
                <a:solidFill>
                  <a:schemeClr val="accent1">
                    <a:lumMod val="40000"/>
                    <a:lumOff val="60000"/>
                  </a:schemeClr>
                </a:solidFill>
              </a:rPr>
              <a:t>Ενεργοποίηση παγκρεατικών αστεροειδών κυττάρων </a:t>
            </a:r>
            <a:endParaRPr lang="el-GR" sz="2400" b="1" dirty="0" smtClean="0">
              <a:solidFill>
                <a:schemeClr val="accent1">
                  <a:lumMod val="40000"/>
                  <a:lumOff val="60000"/>
                </a:schemeClr>
              </a:solidFill>
            </a:endParaRPr>
          </a:p>
          <a:p>
            <a:pPr>
              <a:spcBef>
                <a:spcPct val="50000"/>
              </a:spcBef>
            </a:pPr>
            <a:r>
              <a:rPr lang="el-GR" sz="2400" b="1" dirty="0" smtClean="0">
                <a:solidFill>
                  <a:schemeClr val="accent1">
                    <a:lumMod val="40000"/>
                    <a:lumOff val="60000"/>
                  </a:schemeClr>
                </a:solidFill>
              </a:rPr>
              <a:t>στη </a:t>
            </a:r>
            <a:r>
              <a:rPr lang="el-GR" sz="2400" b="1" dirty="0">
                <a:solidFill>
                  <a:schemeClr val="accent1">
                    <a:lumMod val="40000"/>
                    <a:lumOff val="60000"/>
                  </a:schemeClr>
                </a:solidFill>
              </a:rPr>
              <a:t>χρόνια παγκρεατίτιδα </a:t>
            </a:r>
            <a:r>
              <a:rPr lang="el-GR" sz="2400" b="1" dirty="0" smtClean="0">
                <a:solidFill>
                  <a:schemeClr val="accent1">
                    <a:lumMod val="40000"/>
                    <a:lumOff val="60000"/>
                  </a:schemeClr>
                </a:solidFill>
              </a:rPr>
              <a:t> και </a:t>
            </a:r>
            <a:r>
              <a:rPr lang="el-GR" sz="2400" b="1" dirty="0">
                <a:solidFill>
                  <a:schemeClr val="accent1">
                    <a:lumMod val="40000"/>
                    <a:lumOff val="60000"/>
                  </a:schemeClr>
                </a:solidFill>
              </a:rPr>
              <a:t>στον παγκρεατικό καρκίνο</a:t>
            </a:r>
            <a:r>
              <a:rPr lang="en-US" sz="2400" b="1" dirty="0" smtClean="0">
                <a:solidFill>
                  <a:schemeClr val="accent1">
                    <a:lumMod val="40000"/>
                    <a:lumOff val="60000"/>
                  </a:schemeClr>
                </a:solidFill>
              </a:rPr>
              <a:t>.Jaster,2004</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05"/>
          <p:cNvPicPr>
            <a:picLocks noChangeAspect="1" noChangeArrowheads="1"/>
          </p:cNvPicPr>
          <p:nvPr/>
        </p:nvPicPr>
        <p:blipFill>
          <a:blip r:embed="rId2" cstate="print"/>
          <a:srcRect/>
          <a:stretch>
            <a:fillRect/>
          </a:stretch>
        </p:blipFill>
        <p:spPr bwMode="auto">
          <a:xfrm>
            <a:off x="900113" y="476250"/>
            <a:ext cx="7343775" cy="5040313"/>
          </a:xfrm>
          <a:prstGeom prst="rect">
            <a:avLst/>
          </a:prstGeom>
          <a:noFill/>
        </p:spPr>
      </p:pic>
      <p:sp>
        <p:nvSpPr>
          <p:cNvPr id="59397" name="Text Box 5"/>
          <p:cNvSpPr txBox="1">
            <a:spLocks noChangeArrowheads="1"/>
          </p:cNvSpPr>
          <p:nvPr/>
        </p:nvSpPr>
        <p:spPr bwMode="auto">
          <a:xfrm>
            <a:off x="1115616" y="6021288"/>
            <a:ext cx="6840537" cy="830997"/>
          </a:xfrm>
          <a:prstGeom prst="rect">
            <a:avLst/>
          </a:prstGeom>
          <a:noFill/>
          <a:ln w="9525">
            <a:noFill/>
            <a:miter lim="800000"/>
            <a:headEnd/>
            <a:tailEnd/>
          </a:ln>
          <a:effectLst/>
        </p:spPr>
        <p:txBody>
          <a:bodyPr>
            <a:spAutoFit/>
          </a:bodyPr>
          <a:lstStyle/>
          <a:p>
            <a:pPr>
              <a:spcBef>
                <a:spcPct val="50000"/>
              </a:spcBef>
            </a:pPr>
            <a:r>
              <a:rPr lang="el-GR" sz="2400" b="1" dirty="0">
                <a:solidFill>
                  <a:schemeClr val="accent1">
                    <a:lumMod val="40000"/>
                    <a:lumOff val="60000"/>
                  </a:schemeClr>
                </a:solidFill>
              </a:rPr>
              <a:t>Χρώση κολλαγόνου στον παγκρεατικό καρκίνο</a:t>
            </a:r>
            <a:r>
              <a:rPr lang="en-US" sz="2400" b="1" dirty="0">
                <a:solidFill>
                  <a:schemeClr val="accent1">
                    <a:lumMod val="40000"/>
                    <a:lumOff val="60000"/>
                  </a:schemeClr>
                </a:solidFill>
              </a:rPr>
              <a:t>. </a:t>
            </a:r>
            <a:r>
              <a:rPr lang="en-US" sz="2400" b="1" dirty="0" err="1">
                <a:solidFill>
                  <a:schemeClr val="accent1">
                    <a:lumMod val="40000"/>
                    <a:lumOff val="60000"/>
                  </a:schemeClr>
                </a:solidFill>
              </a:rPr>
              <a:t>Apte</a:t>
            </a:r>
            <a:r>
              <a:rPr lang="en-US" sz="2400" b="1" dirty="0">
                <a:solidFill>
                  <a:schemeClr val="accent1">
                    <a:lumMod val="40000"/>
                    <a:lumOff val="60000"/>
                  </a:schemeClr>
                </a:solidFill>
              </a:rPr>
              <a:t>, 2004</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4" descr="ovidweb"/>
          <p:cNvPicPr>
            <a:picLocks noChangeAspect="1" noChangeArrowheads="1"/>
          </p:cNvPicPr>
          <p:nvPr/>
        </p:nvPicPr>
        <p:blipFill>
          <a:blip r:embed="rId2" cstate="print"/>
          <a:srcRect/>
          <a:stretch>
            <a:fillRect/>
          </a:stretch>
        </p:blipFill>
        <p:spPr bwMode="auto">
          <a:xfrm>
            <a:off x="684213" y="476250"/>
            <a:ext cx="7775575" cy="4897438"/>
          </a:xfrm>
          <a:prstGeom prst="rect">
            <a:avLst/>
          </a:prstGeom>
          <a:noFill/>
        </p:spPr>
      </p:pic>
      <p:sp>
        <p:nvSpPr>
          <p:cNvPr id="79877" name="Text Box 5"/>
          <p:cNvSpPr txBox="1">
            <a:spLocks noChangeArrowheads="1"/>
          </p:cNvSpPr>
          <p:nvPr/>
        </p:nvSpPr>
        <p:spPr bwMode="auto">
          <a:xfrm>
            <a:off x="971550" y="5805488"/>
            <a:ext cx="7345363" cy="830997"/>
          </a:xfrm>
          <a:prstGeom prst="rect">
            <a:avLst/>
          </a:prstGeom>
          <a:noFill/>
          <a:ln w="9525">
            <a:noFill/>
            <a:miter lim="800000"/>
            <a:headEnd/>
            <a:tailEnd/>
          </a:ln>
          <a:effectLst/>
        </p:spPr>
        <p:txBody>
          <a:bodyPr>
            <a:spAutoFit/>
          </a:bodyPr>
          <a:lstStyle/>
          <a:p>
            <a:pPr>
              <a:spcBef>
                <a:spcPct val="50000"/>
              </a:spcBef>
            </a:pPr>
            <a:r>
              <a:rPr lang="el-GR" sz="2400" b="1" dirty="0">
                <a:solidFill>
                  <a:schemeClr val="accent1">
                    <a:lumMod val="40000"/>
                    <a:lumOff val="60000"/>
                  </a:schemeClr>
                </a:solidFill>
              </a:rPr>
              <a:t>Παράλληλη χρώση για κολλαγόνο και α</a:t>
            </a:r>
            <a:r>
              <a:rPr lang="en-US" sz="2400" b="1" dirty="0">
                <a:solidFill>
                  <a:schemeClr val="accent1">
                    <a:lumMod val="40000"/>
                    <a:lumOff val="60000"/>
                  </a:schemeClr>
                </a:solidFill>
              </a:rPr>
              <a:t>SMA</a:t>
            </a:r>
            <a:r>
              <a:rPr lang="el-GR" sz="2400" b="1" dirty="0">
                <a:solidFill>
                  <a:schemeClr val="accent1">
                    <a:lumMod val="40000"/>
                    <a:lumOff val="60000"/>
                  </a:schemeClr>
                </a:solidFill>
              </a:rPr>
              <a:t>  στον καρκίνο του παγκρέατος</a:t>
            </a:r>
            <a:r>
              <a:rPr lang="en-US" sz="2400" b="1" dirty="0">
                <a:solidFill>
                  <a:schemeClr val="accent1">
                    <a:lumMod val="40000"/>
                    <a:lumOff val="60000"/>
                  </a:schemeClr>
                </a:solidFill>
              </a:rPr>
              <a:t>. </a:t>
            </a:r>
            <a:r>
              <a:rPr lang="en-US" sz="2400" b="1" dirty="0" err="1">
                <a:solidFill>
                  <a:schemeClr val="accent1">
                    <a:lumMod val="40000"/>
                    <a:lumOff val="60000"/>
                  </a:schemeClr>
                </a:solidFill>
              </a:rPr>
              <a:t>Apte</a:t>
            </a:r>
            <a:r>
              <a:rPr lang="en-US" sz="2400" b="1" dirty="0">
                <a:solidFill>
                  <a:schemeClr val="accent1">
                    <a:lumMod val="40000"/>
                    <a:lumOff val="60000"/>
                  </a:schemeClr>
                </a:solidFill>
              </a:rPr>
              <a:t>, 2004</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04"/>
          <p:cNvPicPr>
            <a:picLocks noChangeAspect="1" noChangeArrowheads="1"/>
          </p:cNvPicPr>
          <p:nvPr/>
        </p:nvPicPr>
        <p:blipFill>
          <a:blip r:embed="rId2" cstate="print"/>
          <a:srcRect/>
          <a:stretch>
            <a:fillRect/>
          </a:stretch>
        </p:blipFill>
        <p:spPr bwMode="auto">
          <a:xfrm>
            <a:off x="684213" y="260350"/>
            <a:ext cx="7775575" cy="5400675"/>
          </a:xfrm>
          <a:prstGeom prst="rect">
            <a:avLst/>
          </a:prstGeom>
          <a:noFill/>
        </p:spPr>
      </p:pic>
      <p:sp>
        <p:nvSpPr>
          <p:cNvPr id="58374" name="Text Box 6"/>
          <p:cNvSpPr txBox="1">
            <a:spLocks noChangeArrowheads="1"/>
          </p:cNvSpPr>
          <p:nvPr/>
        </p:nvSpPr>
        <p:spPr bwMode="auto">
          <a:xfrm>
            <a:off x="1331640" y="5733256"/>
            <a:ext cx="6840810" cy="861774"/>
          </a:xfrm>
          <a:prstGeom prst="rect">
            <a:avLst/>
          </a:prstGeom>
          <a:noFill/>
          <a:ln w="9525">
            <a:noFill/>
            <a:miter lim="800000"/>
            <a:headEnd/>
            <a:tailEnd/>
          </a:ln>
          <a:effectLst/>
        </p:spPr>
        <p:txBody>
          <a:bodyPr wrap="square">
            <a:spAutoFit/>
          </a:bodyPr>
          <a:lstStyle/>
          <a:p>
            <a:pPr>
              <a:spcBef>
                <a:spcPct val="50000"/>
              </a:spcBef>
            </a:pPr>
            <a:r>
              <a:rPr lang="el-GR" sz="2000" b="1" dirty="0" err="1">
                <a:solidFill>
                  <a:schemeClr val="accent1">
                    <a:lumMod val="40000"/>
                    <a:lumOff val="60000"/>
                  </a:schemeClr>
                </a:solidFill>
              </a:rPr>
              <a:t>Ανοσοϊστοχημική</a:t>
            </a:r>
            <a:r>
              <a:rPr lang="el-GR" sz="2000" b="1" dirty="0">
                <a:solidFill>
                  <a:schemeClr val="accent1">
                    <a:lumMod val="40000"/>
                    <a:lumOff val="60000"/>
                  </a:schemeClr>
                </a:solidFill>
              </a:rPr>
              <a:t> έκφραση </a:t>
            </a:r>
            <a:r>
              <a:rPr lang="el-GR" sz="2000" b="1" dirty="0" err="1">
                <a:solidFill>
                  <a:schemeClr val="accent1">
                    <a:lumMod val="40000"/>
                    <a:lumOff val="60000"/>
                  </a:schemeClr>
                </a:solidFill>
              </a:rPr>
              <a:t>δεσμίνης</a:t>
            </a:r>
            <a:r>
              <a:rPr lang="el-GR" sz="2000" b="1" dirty="0">
                <a:solidFill>
                  <a:schemeClr val="accent1">
                    <a:lumMod val="40000"/>
                    <a:lumOff val="60000"/>
                  </a:schemeClr>
                </a:solidFill>
              </a:rPr>
              <a:t>, </a:t>
            </a:r>
            <a:r>
              <a:rPr lang="en-US" sz="2000" b="1" dirty="0">
                <a:solidFill>
                  <a:schemeClr val="accent1">
                    <a:lumMod val="40000"/>
                    <a:lumOff val="60000"/>
                  </a:schemeClr>
                </a:solidFill>
              </a:rPr>
              <a:t>GFAP</a:t>
            </a:r>
            <a:r>
              <a:rPr lang="el-GR" sz="2000" b="1" dirty="0">
                <a:solidFill>
                  <a:schemeClr val="accent1">
                    <a:lumMod val="40000"/>
                    <a:lumOff val="60000"/>
                  </a:schemeClr>
                </a:solidFill>
              </a:rPr>
              <a:t> και</a:t>
            </a:r>
            <a:r>
              <a:rPr lang="en-US" sz="2000" b="1" dirty="0">
                <a:solidFill>
                  <a:schemeClr val="accent1">
                    <a:lumMod val="40000"/>
                    <a:lumOff val="60000"/>
                  </a:schemeClr>
                </a:solidFill>
              </a:rPr>
              <a:t> </a:t>
            </a:r>
            <a:r>
              <a:rPr lang="el-GR" sz="2000" b="1" dirty="0">
                <a:solidFill>
                  <a:schemeClr val="accent1">
                    <a:lumMod val="40000"/>
                    <a:lumOff val="60000"/>
                  </a:schemeClr>
                </a:solidFill>
              </a:rPr>
              <a:t>α</a:t>
            </a:r>
            <a:r>
              <a:rPr lang="en-US" sz="2000" b="1" dirty="0">
                <a:solidFill>
                  <a:schemeClr val="accent1">
                    <a:lumMod val="40000"/>
                    <a:lumOff val="60000"/>
                  </a:schemeClr>
                </a:solidFill>
              </a:rPr>
              <a:t>SMA</a:t>
            </a:r>
            <a:r>
              <a:rPr lang="el-GR" sz="2000" b="1" dirty="0">
                <a:solidFill>
                  <a:schemeClr val="accent1">
                    <a:lumMod val="40000"/>
                    <a:lumOff val="60000"/>
                  </a:schemeClr>
                </a:solidFill>
              </a:rPr>
              <a:t> </a:t>
            </a:r>
            <a:endParaRPr lang="el-GR" sz="2000" b="1" dirty="0" smtClean="0">
              <a:solidFill>
                <a:schemeClr val="accent1">
                  <a:lumMod val="40000"/>
                  <a:lumOff val="60000"/>
                </a:schemeClr>
              </a:solidFill>
            </a:endParaRPr>
          </a:p>
          <a:p>
            <a:pPr>
              <a:spcBef>
                <a:spcPct val="50000"/>
              </a:spcBef>
            </a:pPr>
            <a:r>
              <a:rPr lang="el-GR" sz="2000" b="1" dirty="0" smtClean="0">
                <a:solidFill>
                  <a:schemeClr val="accent1">
                    <a:lumMod val="40000"/>
                    <a:lumOff val="60000"/>
                  </a:schemeClr>
                </a:solidFill>
              </a:rPr>
              <a:t>             στον </a:t>
            </a:r>
            <a:r>
              <a:rPr lang="el-GR" sz="2000" b="1" dirty="0">
                <a:solidFill>
                  <a:schemeClr val="accent1">
                    <a:lumMod val="40000"/>
                    <a:lumOff val="60000"/>
                  </a:schemeClr>
                </a:solidFill>
              </a:rPr>
              <a:t>παγκρεατικό καρκίνο</a:t>
            </a:r>
            <a:r>
              <a:rPr lang="en-US" sz="2000" b="1" dirty="0">
                <a:solidFill>
                  <a:schemeClr val="accent1">
                    <a:lumMod val="40000"/>
                    <a:lumOff val="60000"/>
                  </a:schemeClr>
                </a:solidFill>
              </a:rPr>
              <a:t>. </a:t>
            </a:r>
            <a:r>
              <a:rPr lang="en-US" sz="2000" b="1" dirty="0" err="1">
                <a:solidFill>
                  <a:schemeClr val="accent1">
                    <a:lumMod val="40000"/>
                    <a:lumOff val="60000"/>
                  </a:schemeClr>
                </a:solidFill>
              </a:rPr>
              <a:t>Apte</a:t>
            </a:r>
            <a:r>
              <a:rPr lang="en-US" sz="2000" b="1" dirty="0">
                <a:solidFill>
                  <a:schemeClr val="accent1">
                    <a:lumMod val="40000"/>
                    <a:lumOff val="60000"/>
                  </a:schemeClr>
                </a:solidFill>
              </a:rPr>
              <a:t>, 2004</a:t>
            </a:r>
            <a:endParaRPr lang="el-GR" sz="20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06"/>
          <p:cNvPicPr>
            <a:picLocks noChangeAspect="1" noChangeArrowheads="1"/>
          </p:cNvPicPr>
          <p:nvPr/>
        </p:nvPicPr>
        <p:blipFill>
          <a:blip r:embed="rId2" cstate="print"/>
          <a:srcRect/>
          <a:stretch>
            <a:fillRect/>
          </a:stretch>
        </p:blipFill>
        <p:spPr bwMode="auto">
          <a:xfrm>
            <a:off x="1692275" y="404813"/>
            <a:ext cx="5903913" cy="4608512"/>
          </a:xfrm>
          <a:prstGeom prst="rect">
            <a:avLst/>
          </a:prstGeom>
          <a:noFill/>
        </p:spPr>
      </p:pic>
      <p:sp>
        <p:nvSpPr>
          <p:cNvPr id="60421" name="Text Box 5"/>
          <p:cNvSpPr txBox="1">
            <a:spLocks noChangeArrowheads="1"/>
          </p:cNvSpPr>
          <p:nvPr/>
        </p:nvSpPr>
        <p:spPr bwMode="auto">
          <a:xfrm>
            <a:off x="1403350" y="5373688"/>
            <a:ext cx="6624638" cy="1200329"/>
          </a:xfrm>
          <a:prstGeom prst="rect">
            <a:avLst/>
          </a:prstGeom>
          <a:noFill/>
          <a:ln w="9525">
            <a:noFill/>
            <a:miter lim="800000"/>
            <a:headEnd/>
            <a:tailEnd/>
          </a:ln>
          <a:effectLst/>
        </p:spPr>
        <p:txBody>
          <a:bodyPr>
            <a:spAutoFit/>
          </a:bodyPr>
          <a:lstStyle/>
          <a:p>
            <a:pPr>
              <a:spcBef>
                <a:spcPct val="50000"/>
              </a:spcBef>
            </a:pPr>
            <a:r>
              <a:rPr lang="el-GR" sz="2400" b="1" dirty="0">
                <a:solidFill>
                  <a:schemeClr val="accent1">
                    <a:lumMod val="40000"/>
                    <a:lumOff val="60000"/>
                  </a:schemeClr>
                </a:solidFill>
              </a:rPr>
              <a:t>Ταυτοποίηση ενεργοποιημένων αστεροειδών κυττάρων ως η κύρια πηγή κολλαγόνου στο στρώμα του παγκρεατικού καρκίνου.</a:t>
            </a:r>
            <a:r>
              <a:rPr lang="en-US" sz="2400" b="1" dirty="0">
                <a:solidFill>
                  <a:schemeClr val="accent1">
                    <a:lumMod val="40000"/>
                    <a:lumOff val="60000"/>
                  </a:schemeClr>
                </a:solidFill>
              </a:rPr>
              <a:t> Apte,2004</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01"/>
          <p:cNvPicPr>
            <a:picLocks noChangeAspect="1" noChangeArrowheads="1"/>
          </p:cNvPicPr>
          <p:nvPr/>
        </p:nvPicPr>
        <p:blipFill>
          <a:blip r:embed="rId2" cstate="print"/>
          <a:srcRect/>
          <a:stretch>
            <a:fillRect/>
          </a:stretch>
        </p:blipFill>
        <p:spPr bwMode="auto">
          <a:xfrm>
            <a:off x="539750" y="260350"/>
            <a:ext cx="7920038" cy="5111750"/>
          </a:xfrm>
          <a:prstGeom prst="rect">
            <a:avLst/>
          </a:prstGeom>
          <a:noFill/>
        </p:spPr>
      </p:pic>
      <p:sp>
        <p:nvSpPr>
          <p:cNvPr id="78853" name="Text Box 5"/>
          <p:cNvSpPr txBox="1">
            <a:spLocks noChangeArrowheads="1"/>
          </p:cNvSpPr>
          <p:nvPr/>
        </p:nvSpPr>
        <p:spPr bwMode="auto">
          <a:xfrm>
            <a:off x="827088" y="5373216"/>
            <a:ext cx="7273925" cy="1384995"/>
          </a:xfrm>
          <a:prstGeom prst="rect">
            <a:avLst/>
          </a:prstGeom>
          <a:noFill/>
          <a:ln w="9525">
            <a:noFill/>
            <a:miter lim="800000"/>
            <a:headEnd/>
            <a:tailEnd/>
          </a:ln>
          <a:effectLst/>
        </p:spPr>
        <p:txBody>
          <a:bodyPr wrap="square">
            <a:spAutoFit/>
          </a:bodyPr>
          <a:lstStyle/>
          <a:p>
            <a:pPr>
              <a:spcBef>
                <a:spcPct val="50000"/>
              </a:spcBef>
            </a:pPr>
            <a:r>
              <a:rPr lang="el-GR" sz="2800" b="1" dirty="0">
                <a:solidFill>
                  <a:schemeClr val="accent1">
                    <a:lumMod val="40000"/>
                    <a:lumOff val="60000"/>
                  </a:schemeClr>
                </a:solidFill>
              </a:rPr>
              <a:t>Πρότυπο δράσης του αυξητικού παράγοντα του συνδετικού ιστού στα αστεροειδή κύτταρα του παγκρέατος</a:t>
            </a:r>
            <a:r>
              <a:rPr lang="en-US" sz="2800" b="1" dirty="0">
                <a:solidFill>
                  <a:schemeClr val="accent1">
                    <a:lumMod val="40000"/>
                    <a:lumOff val="60000"/>
                  </a:schemeClr>
                </a:solidFill>
              </a:rPr>
              <a:t>. Karger,2008</a:t>
            </a:r>
            <a:endParaRPr lang="el-GR" sz="28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2"/>
          </p:nvPr>
        </p:nvSpPr>
        <p:spPr>
          <a:xfrm>
            <a:off x="-468560" y="188640"/>
            <a:ext cx="4680520" cy="6408712"/>
          </a:xfrm>
        </p:spPr>
        <p:txBody>
          <a:bodyPr>
            <a:normAutofit fontScale="77500" lnSpcReduction="20000"/>
          </a:bodyPr>
          <a:lstStyle/>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r>
              <a:rPr lang="el-GR" sz="3600" b="1" dirty="0" smtClean="0">
                <a:solidFill>
                  <a:schemeClr val="accent1">
                    <a:lumMod val="75000"/>
                  </a:schemeClr>
                </a:solidFill>
              </a:rPr>
              <a:t> </a:t>
            </a:r>
          </a:p>
          <a:p>
            <a:endParaRPr lang="el-GR" sz="3600" b="1" dirty="0" smtClean="0">
              <a:solidFill>
                <a:schemeClr val="accent1">
                  <a:lumMod val="75000"/>
                </a:schemeClr>
              </a:solidFill>
            </a:endParaRPr>
          </a:p>
          <a:p>
            <a:r>
              <a:rPr lang="el-GR" sz="2800" b="1" dirty="0" smtClean="0">
                <a:solidFill>
                  <a:schemeClr val="accent1">
                    <a:lumMod val="75000"/>
                  </a:schemeClr>
                </a:solidFill>
              </a:rPr>
              <a:t>       </a:t>
            </a:r>
            <a:r>
              <a:rPr lang="el-GR" sz="6400" b="1" dirty="0" err="1" smtClean="0">
                <a:solidFill>
                  <a:schemeClr val="accent1">
                    <a:lumMod val="75000"/>
                  </a:schemeClr>
                </a:solidFill>
              </a:rPr>
              <a:t>Υαλουρονικό</a:t>
            </a:r>
            <a:endParaRPr lang="el-GR" sz="6400" b="1" dirty="0" smtClean="0">
              <a:solidFill>
                <a:schemeClr val="accent1">
                  <a:lumMod val="75000"/>
                </a:schemeClr>
              </a:solidFill>
            </a:endParaRPr>
          </a:p>
          <a:p>
            <a:r>
              <a:rPr lang="el-GR" sz="6400" b="1" dirty="0" smtClean="0">
                <a:solidFill>
                  <a:schemeClr val="accent1">
                    <a:lumMod val="75000"/>
                  </a:schemeClr>
                </a:solidFill>
              </a:rPr>
              <a:t>            οξύ  </a:t>
            </a:r>
          </a:p>
          <a:p>
            <a:endParaRPr lang="el-GR" sz="2800" b="1" dirty="0" smtClean="0">
              <a:solidFill>
                <a:schemeClr val="accent1">
                  <a:lumMod val="75000"/>
                </a:schemeClr>
              </a:solidFill>
            </a:endParaRPr>
          </a:p>
          <a:p>
            <a:endParaRPr lang="el-GR" sz="2800" b="1" dirty="0" smtClean="0">
              <a:solidFill>
                <a:schemeClr val="accent1">
                  <a:lumMod val="75000"/>
                </a:schemeClr>
              </a:solidFill>
            </a:endParaRPr>
          </a:p>
          <a:p>
            <a:endParaRPr lang="el-GR" sz="28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r>
              <a:rPr lang="el-GR" sz="3600" b="1" dirty="0" smtClean="0">
                <a:solidFill>
                  <a:schemeClr val="accent1">
                    <a:lumMod val="75000"/>
                  </a:schemeClr>
                </a:solidFill>
              </a:rPr>
              <a:t> </a:t>
            </a: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a:p>
            <a:endParaRPr lang="el-GR" sz="3600" b="1" dirty="0" smtClean="0">
              <a:solidFill>
                <a:schemeClr val="accent1">
                  <a:lumMod val="75000"/>
                </a:schemeClr>
              </a:solidFill>
            </a:endParaRPr>
          </a:p>
        </p:txBody>
      </p:sp>
      <p:pic>
        <p:nvPicPr>
          <p:cNvPr id="15362" name="Picture 2"/>
          <p:cNvPicPr>
            <a:picLocks noGrp="1" noChangeAspect="1" noChangeArrowheads="1"/>
          </p:cNvPicPr>
          <p:nvPr>
            <p:ph sz="half" idx="1"/>
          </p:nvPr>
        </p:nvPicPr>
        <p:blipFill>
          <a:blip r:embed="rId2" cstate="print"/>
          <a:srcRect/>
          <a:stretch>
            <a:fillRect/>
          </a:stretch>
        </p:blipFill>
        <p:spPr bwMode="auto">
          <a:xfrm>
            <a:off x="3779912" y="188640"/>
            <a:ext cx="5111750" cy="2822937"/>
          </a:xfrm>
          <a:prstGeom prst="rect">
            <a:avLst/>
          </a:prstGeom>
          <a:noFill/>
          <a:ln w="9525">
            <a:noFill/>
            <a:miter lim="800000"/>
            <a:headEnd/>
            <a:tailEnd/>
          </a:ln>
        </p:spPr>
      </p:pic>
      <p:pic>
        <p:nvPicPr>
          <p:cNvPr id="15363" name="Picture 3"/>
          <p:cNvPicPr>
            <a:picLocks noChangeAspect="1" noChangeArrowheads="1"/>
          </p:cNvPicPr>
          <p:nvPr/>
        </p:nvPicPr>
        <p:blipFill>
          <a:blip r:embed="rId3" cstate="print"/>
          <a:srcRect/>
          <a:stretch>
            <a:fillRect/>
          </a:stretch>
        </p:blipFill>
        <p:spPr bwMode="auto">
          <a:xfrm>
            <a:off x="3923928" y="3212976"/>
            <a:ext cx="4752528" cy="343964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476250"/>
            <a:ext cx="8229600" cy="1143000"/>
          </a:xfrm>
        </p:spPr>
        <p:txBody>
          <a:bodyPr>
            <a:normAutofit fontScale="90000"/>
          </a:bodyPr>
          <a:lstStyle/>
          <a:p>
            <a:r>
              <a:rPr lang="el-GR" sz="3200"/>
              <a:t>Ενδοκυττάρια μεταγωγή σημάτων ενεργοποίησης στα αστεροειδή κύτταρα του παγκρέατος</a:t>
            </a:r>
          </a:p>
        </p:txBody>
      </p:sp>
      <p:sp>
        <p:nvSpPr>
          <p:cNvPr id="11267" name="Rectangle 3"/>
          <p:cNvSpPr>
            <a:spLocks noGrp="1" noChangeArrowheads="1"/>
          </p:cNvSpPr>
          <p:nvPr>
            <p:ph type="body" idx="1"/>
          </p:nvPr>
        </p:nvSpPr>
        <p:spPr>
          <a:xfrm>
            <a:off x="468313" y="2060575"/>
            <a:ext cx="8229600" cy="4530725"/>
          </a:xfrm>
        </p:spPr>
        <p:txBody>
          <a:bodyPr/>
          <a:lstStyle/>
          <a:p>
            <a:r>
              <a:rPr lang="el-GR" sz="2800" b="1"/>
              <a:t>Τα ένζυμα της οικογένειας </a:t>
            </a:r>
            <a:r>
              <a:rPr lang="en-US" sz="2800" b="1"/>
              <a:t>MAPK [ERK, JNK</a:t>
            </a:r>
            <a:r>
              <a:rPr lang="el-GR" sz="2800" b="1"/>
              <a:t> και </a:t>
            </a:r>
            <a:r>
              <a:rPr lang="en-US" sz="2800" b="1"/>
              <a:t> p38]</a:t>
            </a:r>
          </a:p>
          <a:p>
            <a:r>
              <a:rPr lang="el-GR" sz="2800" b="1"/>
              <a:t>Η οδός της κινάσης </a:t>
            </a:r>
            <a:r>
              <a:rPr lang="en-US" sz="2800" b="1"/>
              <a:t>Rho-Rho [ROCK]</a:t>
            </a:r>
            <a:endParaRPr lang="el-GR" sz="2800" b="1"/>
          </a:p>
          <a:p>
            <a:r>
              <a:rPr lang="el-GR" sz="2800" b="1"/>
              <a:t>Η οδός της κινάσης </a:t>
            </a:r>
            <a:r>
              <a:rPr lang="en-US" sz="2800" b="1"/>
              <a:t>PI 3</a:t>
            </a:r>
            <a:endParaRPr lang="el-GR" sz="2800" b="1"/>
          </a:p>
          <a:p>
            <a:r>
              <a:rPr lang="el-GR" sz="2800" b="1"/>
              <a:t>Η ενεργοποίηση του </a:t>
            </a:r>
            <a:r>
              <a:rPr lang="en-US" sz="2800" b="1"/>
              <a:t>AP-1</a:t>
            </a:r>
          </a:p>
          <a:p>
            <a:r>
              <a:rPr lang="el-GR" sz="2800" b="1"/>
              <a:t>Ο διακριτός ρόλος των </a:t>
            </a:r>
            <a:r>
              <a:rPr lang="en-US" sz="2800" b="1"/>
              <a:t>Smad2, Smad3</a:t>
            </a:r>
            <a:r>
              <a:rPr lang="el-GR" sz="2800" b="1"/>
              <a:t> και </a:t>
            </a:r>
            <a:r>
              <a:rPr lang="en-US" sz="2800" b="1"/>
              <a:t>ERK </a:t>
            </a:r>
            <a:r>
              <a:rPr lang="el-GR" sz="2800" b="1"/>
              <a:t>στη ρύθμιση μέσω </a:t>
            </a:r>
            <a:r>
              <a:rPr lang="en-US" sz="2800" b="1"/>
              <a:t>TGF</a:t>
            </a:r>
            <a:r>
              <a:rPr lang="el-GR" sz="2800" b="1"/>
              <a:t>-</a:t>
            </a:r>
            <a:r>
              <a:rPr lang="en-US" sz="2800" b="1"/>
              <a:t>b1</a:t>
            </a:r>
            <a:endParaRPr lang="el-GR" sz="2800" b="1"/>
          </a:p>
          <a:p>
            <a:r>
              <a:rPr lang="el-GR" sz="2800" b="1"/>
              <a:t>Ο ανασταλτικός ρόλος του </a:t>
            </a:r>
            <a:r>
              <a:rPr lang="en-US" sz="2800" b="1"/>
              <a:t>PPAR</a:t>
            </a:r>
            <a:r>
              <a:rPr lang="el-GR" sz="2800" b="1"/>
              <a:t>γ</a:t>
            </a:r>
          </a:p>
        </p:txBody>
      </p:sp>
    </p:spTree>
  </p:cSld>
  <p:clrMapOvr>
    <a:masterClrMapping/>
  </p:clrMapOvr>
  <p:transition spd="med">
    <p:fade thruBlk="1"/>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l-GR" sz="3200"/>
              <a:t>Συστατικά εξωκυττάριας θεμέλιας ουσίας παγκρεατικού καρκινικού στρώματος</a:t>
            </a:r>
          </a:p>
        </p:txBody>
      </p:sp>
      <p:sp>
        <p:nvSpPr>
          <p:cNvPr id="17411" name="Rectangle 3"/>
          <p:cNvSpPr>
            <a:spLocks noGrp="1" noChangeArrowheads="1"/>
          </p:cNvSpPr>
          <p:nvPr>
            <p:ph type="body" idx="1"/>
          </p:nvPr>
        </p:nvSpPr>
        <p:spPr>
          <a:xfrm>
            <a:off x="468313" y="2060575"/>
            <a:ext cx="8229600" cy="4530725"/>
          </a:xfrm>
        </p:spPr>
        <p:txBody>
          <a:bodyPr/>
          <a:lstStyle/>
          <a:p>
            <a:pPr>
              <a:lnSpc>
                <a:spcPct val="90000"/>
              </a:lnSpc>
            </a:pPr>
            <a:r>
              <a:rPr lang="el-GR" sz="2800" b="1"/>
              <a:t>Πρωτεάσες</a:t>
            </a:r>
          </a:p>
          <a:p>
            <a:pPr>
              <a:lnSpc>
                <a:spcPct val="90000"/>
              </a:lnSpc>
            </a:pPr>
            <a:r>
              <a:rPr lang="el-GR" sz="2800" b="1"/>
              <a:t>Αυξητικοί παράγοντες</a:t>
            </a:r>
          </a:p>
          <a:p>
            <a:pPr>
              <a:lnSpc>
                <a:spcPct val="90000"/>
              </a:lnSpc>
            </a:pPr>
            <a:r>
              <a:rPr lang="el-GR" sz="2800" b="1"/>
              <a:t>Πρωτεΐνες εξωκυττάριας θεμέλιας ουσίας</a:t>
            </a:r>
            <a:r>
              <a:rPr lang="en-US" sz="2800" b="1"/>
              <a:t>:</a:t>
            </a:r>
            <a:r>
              <a:rPr lang="el-GR" sz="2800" b="1"/>
              <a:t> κολλαγόνο τύπου 1, ινονεκτίνη, θρομβοσπονδίνη, τενασίνη, βιτρονεκτίνη, βερσικάνη, ντεκορίνη-  </a:t>
            </a:r>
            <a:r>
              <a:rPr lang="en-US" sz="2800" b="1"/>
              <a:t>MCP1</a:t>
            </a:r>
            <a:r>
              <a:rPr lang="el-GR" sz="2800" b="1"/>
              <a:t>-  στρατολόγηση μακροφάγων</a:t>
            </a:r>
          </a:p>
          <a:p>
            <a:pPr>
              <a:lnSpc>
                <a:spcPct val="90000"/>
              </a:lnSpc>
            </a:pPr>
            <a:r>
              <a:rPr lang="el-GR" sz="2800" b="1"/>
              <a:t>Κυτταροκίνες απελευθερούμενες από φλεγμονώδη κύτταρα</a:t>
            </a:r>
            <a:r>
              <a:rPr lang="en-US" sz="2800" b="1"/>
              <a:t>: IL-1, IL-6, IL-8, Mip-3a</a:t>
            </a:r>
            <a:r>
              <a:rPr lang="el-GR" sz="2800" b="1"/>
              <a:t> και ο υποδοχέας</a:t>
            </a:r>
            <a:r>
              <a:rPr lang="en-US" sz="2800" b="1"/>
              <a:t> CCR6</a:t>
            </a:r>
            <a:endParaRPr lang="el-GR" sz="2800" b="1"/>
          </a:p>
        </p:txBody>
      </p:sp>
      <p:sp>
        <p:nvSpPr>
          <p:cNvPr id="17412" name="Line 4"/>
          <p:cNvSpPr>
            <a:spLocks noChangeShapeType="1"/>
          </p:cNvSpPr>
          <p:nvPr/>
        </p:nvSpPr>
        <p:spPr bwMode="auto">
          <a:xfrm>
            <a:off x="4572000" y="4437063"/>
            <a:ext cx="0" cy="0"/>
          </a:xfrm>
          <a:prstGeom prst="line">
            <a:avLst/>
          </a:prstGeom>
          <a:noFill/>
          <a:ln w="9525">
            <a:solidFill>
              <a:schemeClr val="tx1"/>
            </a:solidFill>
            <a:round/>
            <a:headEnd/>
            <a:tailEnd type="triangle" w="med" len="med"/>
          </a:ln>
          <a:effectLst/>
        </p:spPr>
        <p:txBody>
          <a:bodyPr/>
          <a:lstStyle/>
          <a:p>
            <a:endParaRPr lang="el-GR"/>
          </a:p>
        </p:txBody>
      </p:sp>
      <p:sp>
        <p:nvSpPr>
          <p:cNvPr id="17413" name="Line 5"/>
          <p:cNvSpPr>
            <a:spLocks noChangeShapeType="1"/>
          </p:cNvSpPr>
          <p:nvPr/>
        </p:nvSpPr>
        <p:spPr bwMode="auto">
          <a:xfrm>
            <a:off x="4572000" y="4437063"/>
            <a:ext cx="144463" cy="0"/>
          </a:xfrm>
          <a:prstGeom prst="line">
            <a:avLst/>
          </a:prstGeom>
          <a:noFill/>
          <a:ln w="9525">
            <a:solidFill>
              <a:schemeClr val="tx1"/>
            </a:solidFill>
            <a:round/>
            <a:headEnd/>
            <a:tailEnd type="triangle" w="med" len="med"/>
          </a:ln>
          <a:effectLst/>
        </p:spPr>
        <p:txBody>
          <a:bodyPr/>
          <a:lstStyle/>
          <a:p>
            <a:endParaRPr lang="el-GR"/>
          </a:p>
        </p:txBody>
      </p:sp>
      <p:sp>
        <p:nvSpPr>
          <p:cNvPr id="17414" name="Line 6"/>
          <p:cNvSpPr>
            <a:spLocks noChangeShapeType="1"/>
          </p:cNvSpPr>
          <p:nvPr/>
        </p:nvSpPr>
        <p:spPr bwMode="auto">
          <a:xfrm>
            <a:off x="5940425" y="4437063"/>
            <a:ext cx="71438" cy="0"/>
          </a:xfrm>
          <a:prstGeom prst="line">
            <a:avLst/>
          </a:prstGeom>
          <a:noFill/>
          <a:ln w="9525">
            <a:solidFill>
              <a:schemeClr val="tx1"/>
            </a:solidFill>
            <a:round/>
            <a:headEnd/>
            <a:tailEnd type="triangle" w="med" len="med"/>
          </a:ln>
          <a:effectLst/>
        </p:spPr>
        <p:txBody>
          <a:bodyPr/>
          <a:lstStyle/>
          <a:p>
            <a:endParaRPr lang="el-GR"/>
          </a:p>
        </p:txBody>
      </p:sp>
    </p:spTree>
  </p:cSld>
  <p:clrMapOvr>
    <a:masterClrMapping/>
  </p:clrMapOvr>
  <p:transition spd="med">
    <p:fade thruBlk="1"/>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8313" y="188913"/>
            <a:ext cx="8229600" cy="1511300"/>
          </a:xfrm>
        </p:spPr>
        <p:txBody>
          <a:bodyPr>
            <a:normAutofit fontScale="90000"/>
          </a:bodyPr>
          <a:lstStyle/>
          <a:p>
            <a:r>
              <a:rPr lang="el-GR" sz="3200"/>
              <a:t>Η σημασία των εξωκυττάριων στοιχείων του μικροπεριβάλλοντος του παγκρεατικού καρκίνου</a:t>
            </a:r>
          </a:p>
        </p:txBody>
      </p:sp>
      <p:sp>
        <p:nvSpPr>
          <p:cNvPr id="14350" name="Rectangle 14"/>
          <p:cNvSpPr>
            <a:spLocks noGrp="1" noChangeArrowheads="1"/>
          </p:cNvSpPr>
          <p:nvPr>
            <p:ph type="body" sz="half" idx="1"/>
          </p:nvPr>
        </p:nvSpPr>
        <p:spPr>
          <a:xfrm>
            <a:off x="468313" y="2327275"/>
            <a:ext cx="4038600" cy="4530725"/>
          </a:xfrm>
        </p:spPr>
        <p:txBody>
          <a:bodyPr/>
          <a:lstStyle/>
          <a:p>
            <a:r>
              <a:rPr lang="en-US" sz="2400" b="1"/>
              <a:t>MMP-2, MMP-9, uPa, tPA,</a:t>
            </a:r>
            <a:r>
              <a:rPr lang="el-GR" sz="2400" b="1"/>
              <a:t>θρομβοσπονδίνη, βερσικάνη </a:t>
            </a:r>
          </a:p>
          <a:p>
            <a:r>
              <a:rPr lang="en-US" sz="2400" b="1"/>
              <a:t>VEGF</a:t>
            </a:r>
          </a:p>
          <a:p>
            <a:r>
              <a:rPr lang="en-US" sz="2400" b="1"/>
              <a:t>EGF</a:t>
            </a:r>
          </a:p>
          <a:p>
            <a:r>
              <a:rPr lang="en-US" sz="2400" b="1"/>
              <a:t>TGFb</a:t>
            </a:r>
          </a:p>
          <a:p>
            <a:r>
              <a:rPr lang="en-US" sz="2400" b="1"/>
              <a:t>PDGF,FGF</a:t>
            </a:r>
          </a:p>
          <a:p>
            <a:r>
              <a:rPr lang="en-US" sz="2400" b="1"/>
              <a:t>MIP3a</a:t>
            </a:r>
          </a:p>
          <a:p>
            <a:r>
              <a:rPr lang="el-GR" sz="2400" b="1"/>
              <a:t>Ιντερλευκίνη -8</a:t>
            </a:r>
          </a:p>
        </p:txBody>
      </p:sp>
      <p:sp>
        <p:nvSpPr>
          <p:cNvPr id="14351" name="Rectangle 15"/>
          <p:cNvSpPr>
            <a:spLocks noGrp="1" noChangeArrowheads="1"/>
          </p:cNvSpPr>
          <p:nvPr>
            <p:ph type="body" sz="half" idx="2"/>
          </p:nvPr>
        </p:nvSpPr>
        <p:spPr>
          <a:xfrm>
            <a:off x="4643438" y="2327275"/>
            <a:ext cx="4038600" cy="4530725"/>
          </a:xfrm>
        </p:spPr>
        <p:txBody>
          <a:bodyPr/>
          <a:lstStyle/>
          <a:p>
            <a:r>
              <a:rPr lang="el-GR" sz="2000" b="1"/>
              <a:t>διήθηση</a:t>
            </a:r>
          </a:p>
          <a:p>
            <a:endParaRPr lang="el-GR" sz="2000" b="1"/>
          </a:p>
          <a:p>
            <a:endParaRPr lang="el-GR" sz="2000" b="1"/>
          </a:p>
          <a:p>
            <a:r>
              <a:rPr lang="el-GR" sz="2000" b="1"/>
              <a:t>ανάπτυξη και διήθηση</a:t>
            </a:r>
          </a:p>
          <a:p>
            <a:r>
              <a:rPr lang="el-GR" sz="2000" b="1"/>
              <a:t>ανάπτυξη</a:t>
            </a:r>
          </a:p>
          <a:p>
            <a:r>
              <a:rPr lang="el-GR" sz="2000" b="1"/>
              <a:t>ανάπτυξη και διήθηση</a:t>
            </a:r>
          </a:p>
          <a:p>
            <a:pPr>
              <a:buFont typeface="Wingdings" pitchFamily="2" charset="2"/>
              <a:buNone/>
            </a:pPr>
            <a:endParaRPr lang="el-GR" sz="2000" b="1"/>
          </a:p>
          <a:p>
            <a:r>
              <a:rPr lang="el-GR" sz="2000" b="1"/>
              <a:t>ανάπτυξη</a:t>
            </a:r>
          </a:p>
          <a:p>
            <a:r>
              <a:rPr lang="el-GR" sz="2000" b="1"/>
              <a:t>διήθηση</a:t>
            </a:r>
          </a:p>
          <a:p>
            <a:r>
              <a:rPr lang="el-GR" sz="2000" b="1"/>
              <a:t>ανάπτυξη κσι διήθηση</a:t>
            </a:r>
          </a:p>
          <a:p>
            <a:endParaRPr lang="el-GR" sz="2000" b="1"/>
          </a:p>
          <a:p>
            <a:endParaRPr lang="el-GR" b="1"/>
          </a:p>
          <a:p>
            <a:pPr>
              <a:buFont typeface="Wingdings" pitchFamily="2" charset="2"/>
              <a:buNone/>
            </a:pPr>
            <a:endParaRPr lang="el-GR" sz="2000" b="1"/>
          </a:p>
          <a:p>
            <a:pPr>
              <a:buFont typeface="Wingdings" pitchFamily="2" charset="2"/>
              <a:buNone/>
            </a:pPr>
            <a:endParaRPr lang="el-GR" b="1"/>
          </a:p>
          <a:p>
            <a:endParaRPr lang="el-GR" b="1"/>
          </a:p>
          <a:p>
            <a:endParaRPr lang="el-GR" b="1"/>
          </a:p>
          <a:p>
            <a:pPr>
              <a:buFont typeface="Wingdings" pitchFamily="2" charset="2"/>
              <a:buNone/>
            </a:pPr>
            <a:endParaRPr lang="el-GR" b="1"/>
          </a:p>
          <a:p>
            <a:endParaRPr lang="el-GR" b="1"/>
          </a:p>
          <a:p>
            <a:endParaRPr lang="el-GR" b="1"/>
          </a:p>
          <a:p>
            <a:pPr>
              <a:buFont typeface="Wingdings" pitchFamily="2" charset="2"/>
              <a:buNone/>
            </a:pPr>
            <a:endParaRPr lang="el-GR" b="1"/>
          </a:p>
          <a:p>
            <a:endParaRPr lang="el-GR" b="1"/>
          </a:p>
          <a:p>
            <a:endParaRPr lang="el-GR" b="1"/>
          </a:p>
          <a:p>
            <a:pPr>
              <a:buFont typeface="Wingdings" pitchFamily="2" charset="2"/>
              <a:buNone/>
            </a:pPr>
            <a:endParaRPr lang="el-GR" sz="3200" b="1"/>
          </a:p>
        </p:txBody>
      </p:sp>
      <p:sp>
        <p:nvSpPr>
          <p:cNvPr id="14352" name="Text Box 16"/>
          <p:cNvSpPr txBox="1">
            <a:spLocks noChangeArrowheads="1"/>
          </p:cNvSpPr>
          <p:nvPr/>
        </p:nvSpPr>
        <p:spPr bwMode="auto">
          <a:xfrm>
            <a:off x="684213" y="1844675"/>
            <a:ext cx="3600450" cy="366713"/>
          </a:xfrm>
          <a:prstGeom prst="rect">
            <a:avLst/>
          </a:prstGeom>
          <a:noFill/>
          <a:ln w="9525">
            <a:noFill/>
            <a:miter lim="800000"/>
            <a:headEnd/>
            <a:tailEnd/>
          </a:ln>
          <a:effectLst/>
        </p:spPr>
        <p:txBody>
          <a:bodyPr>
            <a:spAutoFit/>
          </a:bodyPr>
          <a:lstStyle/>
          <a:p>
            <a:pPr>
              <a:spcBef>
                <a:spcPct val="50000"/>
              </a:spcBef>
            </a:pPr>
            <a:r>
              <a:rPr lang="el-GR" b="1" u="sng"/>
              <a:t>Παράγων</a:t>
            </a:r>
          </a:p>
        </p:txBody>
      </p:sp>
      <p:sp>
        <p:nvSpPr>
          <p:cNvPr id="14353" name="Text Box 17"/>
          <p:cNvSpPr txBox="1">
            <a:spLocks noChangeArrowheads="1"/>
          </p:cNvSpPr>
          <p:nvPr/>
        </p:nvSpPr>
        <p:spPr bwMode="auto">
          <a:xfrm>
            <a:off x="4932363" y="1773238"/>
            <a:ext cx="3671887" cy="641350"/>
          </a:xfrm>
          <a:prstGeom prst="rect">
            <a:avLst/>
          </a:prstGeom>
          <a:noFill/>
          <a:ln w="9525">
            <a:noFill/>
            <a:miter lim="800000"/>
            <a:headEnd/>
            <a:tailEnd/>
          </a:ln>
          <a:effectLst/>
        </p:spPr>
        <p:txBody>
          <a:bodyPr>
            <a:spAutoFit/>
          </a:bodyPr>
          <a:lstStyle/>
          <a:p>
            <a:pPr>
              <a:spcBef>
                <a:spcPct val="50000"/>
              </a:spcBef>
            </a:pPr>
            <a:r>
              <a:rPr lang="el-GR" b="1" u="sng"/>
              <a:t>Ευοδωτική δράση στην καρκινική</a:t>
            </a:r>
          </a:p>
        </p:txBody>
      </p:sp>
    </p:spTree>
  </p:cSld>
  <p:clrMapOvr>
    <a:masterClrMapping/>
  </p:clrMapOvr>
  <p:transition spd="med">
    <p:fade thruBlk="1"/>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95288" y="188913"/>
            <a:ext cx="8229600" cy="2231975"/>
          </a:xfrm>
        </p:spPr>
        <p:txBody>
          <a:bodyPr>
            <a:normAutofit fontScale="90000"/>
          </a:bodyPr>
          <a:lstStyle/>
          <a:p>
            <a:r>
              <a:rPr lang="el-GR" sz="3200" u="sng" dirty="0"/>
              <a:t>Καθοριστικά</a:t>
            </a:r>
            <a:r>
              <a:rPr lang="el-GR" sz="3200" dirty="0"/>
              <a:t> κυτταρικά στοιχεία στο καρκινικό </a:t>
            </a:r>
            <a:r>
              <a:rPr lang="el-GR" sz="3200" dirty="0" err="1"/>
              <a:t>μικροπεριβάλλον</a:t>
            </a:r>
            <a:r>
              <a:rPr lang="el-GR" sz="3200" dirty="0"/>
              <a:t> του </a:t>
            </a:r>
            <a:r>
              <a:rPr lang="el-GR" sz="3200" dirty="0" smtClean="0"/>
              <a:t>παγκρέατος</a:t>
            </a:r>
            <a:br>
              <a:rPr lang="el-GR" sz="3200" dirty="0" smtClean="0"/>
            </a:br>
            <a:r>
              <a:rPr lang="fr-FR" sz="2800" dirty="0" smtClean="0"/>
              <a:t> </a:t>
            </a:r>
            <a:r>
              <a:rPr lang="fr-FR" sz="1300" dirty="0" err="1" smtClean="0"/>
              <a:t>Aggelos</a:t>
            </a:r>
            <a:r>
              <a:rPr lang="fr-FR" sz="1300" dirty="0" smtClean="0"/>
              <a:t> </a:t>
            </a:r>
            <a:r>
              <a:rPr lang="fr-FR" sz="1300" dirty="0" err="1" smtClean="0"/>
              <a:t>Margetis</a:t>
            </a:r>
            <a:r>
              <a:rPr lang="fr-FR" sz="1300" dirty="0" smtClean="0"/>
              <a:t>, Dimitris </a:t>
            </a:r>
            <a:r>
              <a:rPr lang="fr-FR" sz="1300" dirty="0" err="1" smtClean="0"/>
              <a:t>Drekolias</a:t>
            </a:r>
            <a:r>
              <a:rPr lang="fr-FR" sz="1300" dirty="0" smtClean="0"/>
              <a:t>, Andreas C. </a:t>
            </a:r>
            <a:r>
              <a:rPr lang="fr-FR" sz="1300" dirty="0" err="1" smtClean="0"/>
              <a:t>Lazaris</a:t>
            </a:r>
            <a:r>
              <a:rPr lang="fr-FR" sz="1300" dirty="0" smtClean="0"/>
              <a:t>.</a:t>
            </a:r>
            <a:br>
              <a:rPr lang="fr-FR" sz="1300" dirty="0" smtClean="0"/>
            </a:br>
            <a:r>
              <a:rPr lang="en-US" sz="1300" dirty="0" smtClean="0"/>
              <a:t> Pancreatic </a:t>
            </a:r>
            <a:r>
              <a:rPr lang="en-US" sz="1300" dirty="0" err="1" smtClean="0"/>
              <a:t>stellate</a:t>
            </a:r>
            <a:r>
              <a:rPr lang="en-US" sz="1300" dirty="0" smtClean="0"/>
              <a:t> cells: the conductor of dissonance in pancreatic cancer</a:t>
            </a:r>
            <a:r>
              <a:rPr lang="el-GR" sz="1300" dirty="0" smtClean="0"/>
              <a:t>.</a:t>
            </a:r>
            <a:r>
              <a:rPr lang="en-US" sz="1300" dirty="0" smtClean="0"/>
              <a:t/>
            </a:r>
            <a:br>
              <a:rPr lang="en-US" sz="1300" dirty="0" smtClean="0"/>
            </a:br>
            <a:r>
              <a:rPr lang="en-US" sz="1300" dirty="0" smtClean="0"/>
              <a:t> International Journal of Gastroenterology, </a:t>
            </a:r>
            <a:r>
              <a:rPr lang="en-US" sz="1300" dirty="0" err="1" smtClean="0"/>
              <a:t>Pancreatology</a:t>
            </a:r>
            <a:r>
              <a:rPr lang="en-US" sz="1300" dirty="0" smtClean="0"/>
              <a:t>, &amp; Liver Disorders</a:t>
            </a:r>
            <a:r>
              <a:rPr lang="el-GR" sz="1300" dirty="0" smtClean="0"/>
              <a:t> (</a:t>
            </a:r>
            <a:r>
              <a:rPr lang="en-US" sz="1300" dirty="0" smtClean="0"/>
              <a:t>under publication). </a:t>
            </a:r>
            <a:r>
              <a:rPr lang="el-GR" sz="1300" dirty="0" smtClean="0"/>
              <a:t/>
            </a:r>
            <a:br>
              <a:rPr lang="el-GR" sz="1300" dirty="0" smtClean="0"/>
            </a:br>
            <a:r>
              <a:rPr lang="el-GR" sz="1300" dirty="0" smtClean="0"/>
              <a:t/>
            </a:r>
            <a:br>
              <a:rPr lang="el-GR" sz="1300" dirty="0" smtClean="0"/>
            </a:br>
            <a:r>
              <a:rPr lang="el-GR" sz="2800" dirty="0" smtClean="0"/>
              <a:t/>
            </a:r>
            <a:br>
              <a:rPr lang="el-GR" sz="2800" dirty="0" smtClean="0"/>
            </a:br>
            <a:endParaRPr lang="el-GR" sz="3200" dirty="0"/>
          </a:p>
        </p:txBody>
      </p:sp>
      <p:sp>
        <p:nvSpPr>
          <p:cNvPr id="12292" name="Rectangle 4"/>
          <p:cNvSpPr>
            <a:spLocks noGrp="1" noChangeArrowheads="1"/>
          </p:cNvSpPr>
          <p:nvPr>
            <p:ph type="body" sz="half" idx="1"/>
          </p:nvPr>
        </p:nvSpPr>
        <p:spPr>
          <a:xfrm>
            <a:off x="395288" y="1700213"/>
            <a:ext cx="4040187" cy="4530725"/>
          </a:xfrm>
        </p:spPr>
        <p:txBody>
          <a:bodyPr/>
          <a:lstStyle/>
          <a:p>
            <a:pPr>
              <a:lnSpc>
                <a:spcPct val="80000"/>
              </a:lnSpc>
            </a:pPr>
            <a:r>
              <a:rPr lang="el-GR" sz="1800" b="1"/>
              <a:t>Είδος κυττάρου</a:t>
            </a:r>
          </a:p>
          <a:p>
            <a:pPr>
              <a:lnSpc>
                <a:spcPct val="80000"/>
              </a:lnSpc>
              <a:buFont typeface="Wingdings" pitchFamily="2" charset="2"/>
              <a:buNone/>
            </a:pPr>
            <a:endParaRPr lang="el-GR" sz="1800" b="1"/>
          </a:p>
          <a:p>
            <a:pPr>
              <a:lnSpc>
                <a:spcPct val="80000"/>
              </a:lnSpc>
              <a:buFont typeface="Wingdings" pitchFamily="2" charset="2"/>
              <a:buNone/>
            </a:pPr>
            <a:endParaRPr lang="el-GR" sz="1800" b="1"/>
          </a:p>
          <a:p>
            <a:pPr>
              <a:lnSpc>
                <a:spcPct val="80000"/>
              </a:lnSpc>
              <a:buFont typeface="Wingdings" pitchFamily="2" charset="2"/>
              <a:buNone/>
            </a:pPr>
            <a:r>
              <a:rPr lang="el-GR" sz="1600" b="1"/>
              <a:t>Αστεροειδή κύτταρα</a:t>
            </a:r>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r>
              <a:rPr lang="el-GR" sz="1600" b="1"/>
              <a:t>Πέριξ του όγκου νευρικοί κλάδοι</a:t>
            </a:r>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r>
              <a:rPr lang="el-GR" sz="1600" b="1"/>
              <a:t>Ενδοθηλιακά κύτταρα</a:t>
            </a:r>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r>
              <a:rPr lang="el-GR" sz="1600" b="1"/>
              <a:t>Μακροφάγα </a:t>
            </a:r>
          </a:p>
          <a:p>
            <a:pPr>
              <a:lnSpc>
                <a:spcPct val="80000"/>
              </a:lnSpc>
              <a:buFont typeface="Wingdings" pitchFamily="2" charset="2"/>
              <a:buNone/>
            </a:pPr>
            <a:endParaRPr lang="el-GR" sz="1800" b="1"/>
          </a:p>
          <a:p>
            <a:pPr>
              <a:lnSpc>
                <a:spcPct val="80000"/>
              </a:lnSpc>
              <a:buFont typeface="Wingdings" pitchFamily="2" charset="2"/>
              <a:buNone/>
            </a:pPr>
            <a:endParaRPr lang="el-GR" sz="1800" b="1"/>
          </a:p>
          <a:p>
            <a:pPr>
              <a:lnSpc>
                <a:spcPct val="80000"/>
              </a:lnSpc>
              <a:buFont typeface="Wingdings" pitchFamily="2" charset="2"/>
              <a:buNone/>
            </a:pPr>
            <a:endParaRPr lang="el-GR" sz="1800" b="1"/>
          </a:p>
        </p:txBody>
      </p:sp>
      <p:sp>
        <p:nvSpPr>
          <p:cNvPr id="12293" name="Rectangle 5"/>
          <p:cNvSpPr>
            <a:spLocks noGrp="1" noChangeArrowheads="1"/>
          </p:cNvSpPr>
          <p:nvPr>
            <p:ph type="body" sz="half" idx="2"/>
          </p:nvPr>
        </p:nvSpPr>
        <p:spPr>
          <a:xfrm>
            <a:off x="4572000" y="1773238"/>
            <a:ext cx="4038600" cy="4530725"/>
          </a:xfrm>
        </p:spPr>
        <p:txBody>
          <a:bodyPr/>
          <a:lstStyle/>
          <a:p>
            <a:pPr>
              <a:lnSpc>
                <a:spcPct val="80000"/>
              </a:lnSpc>
            </a:pPr>
            <a:r>
              <a:rPr lang="el-GR" sz="2400" b="1"/>
              <a:t>Ρόλος στο μικροπεριβάλλον</a:t>
            </a:r>
          </a:p>
          <a:p>
            <a:pPr>
              <a:lnSpc>
                <a:spcPct val="80000"/>
              </a:lnSpc>
              <a:buFont typeface="Wingdings" pitchFamily="2" charset="2"/>
              <a:buNone/>
            </a:pPr>
            <a:r>
              <a:rPr lang="el-GR" sz="2400" b="1"/>
              <a:t> </a:t>
            </a:r>
            <a:r>
              <a:rPr lang="el-GR" sz="1800" b="1"/>
              <a:t>Ρ</a:t>
            </a:r>
            <a:r>
              <a:rPr lang="el-GR" sz="1600" b="1"/>
              <a:t>υθμίζουν την ίνωση, διευκολύνουν την ανάπτυξη και τη διηθητική επέκταση των καρκινικών κυττάρων</a:t>
            </a:r>
          </a:p>
          <a:p>
            <a:pPr>
              <a:lnSpc>
                <a:spcPct val="80000"/>
              </a:lnSpc>
              <a:buFont typeface="Wingdings" pitchFamily="2" charset="2"/>
              <a:buNone/>
            </a:pPr>
            <a:endParaRPr lang="el-GR" sz="1600" b="1"/>
          </a:p>
          <a:p>
            <a:pPr>
              <a:lnSpc>
                <a:spcPct val="80000"/>
              </a:lnSpc>
              <a:buFont typeface="Wingdings" pitchFamily="2" charset="2"/>
              <a:buNone/>
            </a:pPr>
            <a:r>
              <a:rPr lang="el-GR" sz="1600" b="1"/>
              <a:t>Περινευριδιακή διήθηση/ανοσοδιαφυγή</a:t>
            </a:r>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r>
              <a:rPr lang="el-GR" sz="1600" b="1"/>
              <a:t>Αγγειογένεση</a:t>
            </a:r>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endParaRPr lang="el-GR" sz="1600" b="1"/>
          </a:p>
          <a:p>
            <a:pPr>
              <a:lnSpc>
                <a:spcPct val="80000"/>
              </a:lnSpc>
              <a:buFont typeface="Wingdings" pitchFamily="2" charset="2"/>
              <a:buNone/>
            </a:pPr>
            <a:r>
              <a:rPr lang="el-GR" sz="1600" b="1"/>
              <a:t>Απελευθέρωση κυτταροκινών και αυξητικών παραγόντων</a:t>
            </a:r>
          </a:p>
          <a:p>
            <a:pPr>
              <a:lnSpc>
                <a:spcPct val="80000"/>
              </a:lnSpc>
              <a:buFont typeface="Wingdings" pitchFamily="2" charset="2"/>
              <a:buNone/>
            </a:pPr>
            <a:endParaRPr lang="el-GR" sz="1600" b="1"/>
          </a:p>
        </p:txBody>
      </p:sp>
      <p:sp>
        <p:nvSpPr>
          <p:cNvPr id="12294" name="Line 6"/>
          <p:cNvSpPr>
            <a:spLocks noChangeShapeType="1"/>
          </p:cNvSpPr>
          <p:nvPr/>
        </p:nvSpPr>
        <p:spPr bwMode="auto">
          <a:xfrm>
            <a:off x="3851275" y="2636838"/>
            <a:ext cx="719138" cy="0"/>
          </a:xfrm>
          <a:prstGeom prst="line">
            <a:avLst/>
          </a:prstGeom>
          <a:noFill/>
          <a:ln w="9525">
            <a:solidFill>
              <a:schemeClr val="tx1"/>
            </a:solidFill>
            <a:round/>
            <a:headEnd/>
            <a:tailEnd type="triangle" w="med" len="med"/>
          </a:ln>
          <a:effectLst/>
        </p:spPr>
        <p:txBody>
          <a:bodyPr/>
          <a:lstStyle/>
          <a:p>
            <a:endParaRPr lang="el-GR"/>
          </a:p>
        </p:txBody>
      </p:sp>
      <p:sp>
        <p:nvSpPr>
          <p:cNvPr id="12295" name="Line 7"/>
          <p:cNvSpPr>
            <a:spLocks noChangeShapeType="1"/>
          </p:cNvSpPr>
          <p:nvPr/>
        </p:nvSpPr>
        <p:spPr bwMode="auto">
          <a:xfrm>
            <a:off x="3851275" y="3573463"/>
            <a:ext cx="720725" cy="0"/>
          </a:xfrm>
          <a:prstGeom prst="line">
            <a:avLst/>
          </a:prstGeom>
          <a:noFill/>
          <a:ln w="9525">
            <a:solidFill>
              <a:schemeClr val="tx1"/>
            </a:solidFill>
            <a:round/>
            <a:headEnd/>
            <a:tailEnd type="triangle" w="med" len="med"/>
          </a:ln>
          <a:effectLst/>
        </p:spPr>
        <p:txBody>
          <a:bodyPr/>
          <a:lstStyle/>
          <a:p>
            <a:endParaRPr lang="el-GR"/>
          </a:p>
        </p:txBody>
      </p:sp>
      <p:sp>
        <p:nvSpPr>
          <p:cNvPr id="12296" name="Line 8"/>
          <p:cNvSpPr>
            <a:spLocks noChangeShapeType="1"/>
          </p:cNvSpPr>
          <p:nvPr/>
        </p:nvSpPr>
        <p:spPr bwMode="auto">
          <a:xfrm>
            <a:off x="3851275" y="4508500"/>
            <a:ext cx="719138" cy="0"/>
          </a:xfrm>
          <a:prstGeom prst="line">
            <a:avLst/>
          </a:prstGeom>
          <a:noFill/>
          <a:ln w="9525">
            <a:solidFill>
              <a:schemeClr val="tx1"/>
            </a:solidFill>
            <a:round/>
            <a:headEnd/>
            <a:tailEnd type="triangle" w="med" len="med"/>
          </a:ln>
          <a:effectLst/>
        </p:spPr>
        <p:txBody>
          <a:bodyPr/>
          <a:lstStyle/>
          <a:p>
            <a:endParaRPr lang="el-GR"/>
          </a:p>
        </p:txBody>
      </p:sp>
      <p:sp>
        <p:nvSpPr>
          <p:cNvPr id="12297" name="Line 9"/>
          <p:cNvSpPr>
            <a:spLocks noChangeShapeType="1"/>
          </p:cNvSpPr>
          <p:nvPr/>
        </p:nvSpPr>
        <p:spPr bwMode="auto">
          <a:xfrm>
            <a:off x="3779838" y="5734050"/>
            <a:ext cx="719137" cy="0"/>
          </a:xfrm>
          <a:prstGeom prst="line">
            <a:avLst/>
          </a:prstGeom>
          <a:noFill/>
          <a:ln w="9525">
            <a:solidFill>
              <a:schemeClr val="tx1"/>
            </a:solidFill>
            <a:round/>
            <a:headEnd/>
            <a:tailEnd type="triangle" w="med" len="med"/>
          </a:ln>
          <a:effectLst/>
        </p:spPr>
        <p:txBody>
          <a:bodyPr/>
          <a:lstStyle/>
          <a:p>
            <a:endParaRPr lang="el-GR"/>
          </a:p>
        </p:txBody>
      </p:sp>
    </p:spTree>
  </p:cSld>
  <p:clrMapOvr>
    <a:masterClrMapping/>
  </p:clrMapOvr>
  <p:transition spd="med">
    <p:fade thruBlk="1"/>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333375"/>
            <a:ext cx="8229600" cy="2159000"/>
          </a:xfrm>
        </p:spPr>
        <p:txBody>
          <a:bodyPr/>
          <a:lstStyle/>
          <a:p>
            <a:r>
              <a:rPr lang="el-GR" sz="3200"/>
              <a:t>Αλληλεπιδράσεις νεοπλασματικού παρεγχύματος και στρώματος στο πορογενές αδενοκαρκίνωμα του παγκρέατος</a:t>
            </a:r>
          </a:p>
        </p:txBody>
      </p:sp>
      <p:sp>
        <p:nvSpPr>
          <p:cNvPr id="10243" name="Rectangle 3"/>
          <p:cNvSpPr>
            <a:spLocks noGrp="1" noChangeArrowheads="1"/>
          </p:cNvSpPr>
          <p:nvPr>
            <p:ph type="body" idx="1"/>
          </p:nvPr>
        </p:nvSpPr>
        <p:spPr>
          <a:xfrm>
            <a:off x="468313" y="2781300"/>
            <a:ext cx="8229600" cy="4530725"/>
          </a:xfrm>
        </p:spPr>
        <p:txBody>
          <a:bodyPr/>
          <a:lstStyle/>
          <a:p>
            <a:r>
              <a:rPr lang="el-GR" sz="2800" b="1"/>
              <a:t>Η σηματοδότηση </a:t>
            </a:r>
            <a:r>
              <a:rPr lang="en-US" sz="2800" b="1"/>
              <a:t>TGF-b/SMAD </a:t>
            </a:r>
            <a:r>
              <a:rPr lang="el-GR" sz="2800" b="1"/>
              <a:t>στο μικροπεριβάλλον του καρκινώματος</a:t>
            </a:r>
          </a:p>
          <a:p>
            <a:r>
              <a:rPr lang="el-GR" sz="2800" b="1"/>
              <a:t>Το σύστημα </a:t>
            </a:r>
            <a:r>
              <a:rPr lang="en-US" sz="2800" b="1"/>
              <a:t>HGF/Met</a:t>
            </a:r>
            <a:r>
              <a:rPr lang="el-GR" sz="2800" b="1"/>
              <a:t> στο μικροπεριβάλλον του καρκινώματος</a:t>
            </a:r>
            <a:endParaRPr lang="en-US" sz="2800" b="1"/>
          </a:p>
          <a:p>
            <a:r>
              <a:rPr lang="el-GR" sz="2800" b="1"/>
              <a:t>Οι μεταλλοπρωτεϊνάσες της εξωκυττάριας θεμέλιας ουσίας </a:t>
            </a:r>
            <a:r>
              <a:rPr lang="en-US" sz="2800" b="1"/>
              <a:t>MMP-2, -9, -7 </a:t>
            </a:r>
            <a:r>
              <a:rPr lang="el-GR" sz="2800" b="1"/>
              <a:t>και 11</a:t>
            </a:r>
          </a:p>
        </p:txBody>
      </p:sp>
    </p:spTree>
  </p:cSld>
  <p:clrMapOvr>
    <a:masterClrMapping/>
  </p:clrMapOvr>
  <p:transition spd="med">
    <p:fade thruBlk="1"/>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15"/>
          <p:cNvPicPr>
            <a:picLocks noChangeAspect="1" noChangeArrowheads="1"/>
          </p:cNvPicPr>
          <p:nvPr/>
        </p:nvPicPr>
        <p:blipFill>
          <a:blip r:embed="rId2" cstate="print"/>
          <a:srcRect/>
          <a:stretch>
            <a:fillRect/>
          </a:stretch>
        </p:blipFill>
        <p:spPr bwMode="auto">
          <a:xfrm>
            <a:off x="395288" y="333375"/>
            <a:ext cx="8424862" cy="5126038"/>
          </a:xfrm>
          <a:prstGeom prst="rect">
            <a:avLst/>
          </a:prstGeom>
          <a:noFill/>
        </p:spPr>
      </p:pic>
      <p:sp>
        <p:nvSpPr>
          <p:cNvPr id="71685" name="Text Box 5"/>
          <p:cNvSpPr txBox="1">
            <a:spLocks noChangeArrowheads="1"/>
          </p:cNvSpPr>
          <p:nvPr/>
        </p:nvSpPr>
        <p:spPr bwMode="auto">
          <a:xfrm>
            <a:off x="755650" y="5373216"/>
            <a:ext cx="7345363" cy="1569660"/>
          </a:xfrm>
          <a:prstGeom prst="rect">
            <a:avLst/>
          </a:prstGeom>
          <a:noFill/>
          <a:ln w="9525">
            <a:noFill/>
            <a:miter lim="800000"/>
            <a:headEnd/>
            <a:tailEnd/>
          </a:ln>
          <a:effectLst/>
        </p:spPr>
        <p:txBody>
          <a:bodyPr wrap="square">
            <a:spAutoFit/>
          </a:bodyPr>
          <a:lstStyle/>
          <a:p>
            <a:pPr>
              <a:spcBef>
                <a:spcPct val="50000"/>
              </a:spcBef>
            </a:pPr>
            <a:r>
              <a:rPr lang="el-GR" sz="2400" b="1" dirty="0">
                <a:solidFill>
                  <a:schemeClr val="accent1">
                    <a:lumMod val="40000"/>
                    <a:lumOff val="60000"/>
                  </a:schemeClr>
                </a:solidFill>
              </a:rPr>
              <a:t>Αλληλεπιδράσεις </a:t>
            </a:r>
            <a:r>
              <a:rPr lang="el-GR" sz="2400" b="1" dirty="0" err="1">
                <a:solidFill>
                  <a:schemeClr val="accent1">
                    <a:lumMod val="40000"/>
                    <a:lumOff val="60000"/>
                  </a:schemeClr>
                </a:solidFill>
              </a:rPr>
              <a:t>νεοπλασματικού</a:t>
            </a:r>
            <a:r>
              <a:rPr lang="el-GR" sz="2400" b="1" dirty="0">
                <a:solidFill>
                  <a:schemeClr val="accent1">
                    <a:lumMod val="40000"/>
                    <a:lumOff val="60000"/>
                  </a:schemeClr>
                </a:solidFill>
              </a:rPr>
              <a:t> παρεγχύματος και στρώματος κατά την διάρκεια της </a:t>
            </a:r>
            <a:r>
              <a:rPr lang="el-GR" sz="2400" b="1" dirty="0" err="1">
                <a:solidFill>
                  <a:schemeClr val="accent1">
                    <a:lumMod val="40000"/>
                    <a:lumOff val="60000"/>
                  </a:schemeClr>
                </a:solidFill>
              </a:rPr>
              <a:t>παθογένεσης</a:t>
            </a:r>
            <a:r>
              <a:rPr lang="el-GR" sz="2400" b="1" dirty="0">
                <a:solidFill>
                  <a:schemeClr val="accent1">
                    <a:lumMod val="40000"/>
                    <a:lumOff val="60000"/>
                  </a:schemeClr>
                </a:solidFill>
              </a:rPr>
              <a:t> του </a:t>
            </a:r>
            <a:r>
              <a:rPr lang="el-GR" sz="2400" b="1" dirty="0" err="1">
                <a:solidFill>
                  <a:schemeClr val="accent1">
                    <a:lumMod val="40000"/>
                    <a:lumOff val="60000"/>
                  </a:schemeClr>
                </a:solidFill>
              </a:rPr>
              <a:t>πορογενούς</a:t>
            </a:r>
            <a:r>
              <a:rPr lang="el-GR" sz="2400" b="1" dirty="0">
                <a:solidFill>
                  <a:schemeClr val="accent1">
                    <a:lumMod val="40000"/>
                    <a:lumOff val="60000"/>
                  </a:schemeClr>
                </a:solidFill>
              </a:rPr>
              <a:t> </a:t>
            </a:r>
            <a:r>
              <a:rPr lang="el-GR" sz="2400" b="1" dirty="0" err="1">
                <a:solidFill>
                  <a:schemeClr val="accent1">
                    <a:lumMod val="40000"/>
                    <a:lumOff val="60000"/>
                  </a:schemeClr>
                </a:solidFill>
              </a:rPr>
              <a:t>αδενοκαρκινώματος</a:t>
            </a:r>
            <a:r>
              <a:rPr lang="el-GR" sz="2400" b="1" dirty="0">
                <a:solidFill>
                  <a:schemeClr val="accent1">
                    <a:lumMod val="40000"/>
                    <a:lumOff val="60000"/>
                  </a:schemeClr>
                </a:solidFill>
              </a:rPr>
              <a:t> του παγκρέατος</a:t>
            </a:r>
            <a:r>
              <a:rPr lang="en-US" sz="2400" b="1" dirty="0">
                <a:solidFill>
                  <a:schemeClr val="accent1">
                    <a:lumMod val="40000"/>
                    <a:lumOff val="60000"/>
                  </a:schemeClr>
                </a:solidFill>
              </a:rPr>
              <a:t>. Chu, 2007</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16"/>
          <p:cNvPicPr>
            <a:picLocks noChangeAspect="1" noChangeArrowheads="1"/>
          </p:cNvPicPr>
          <p:nvPr/>
        </p:nvPicPr>
        <p:blipFill>
          <a:blip r:embed="rId2" cstate="print"/>
          <a:srcRect/>
          <a:stretch>
            <a:fillRect/>
          </a:stretch>
        </p:blipFill>
        <p:spPr bwMode="auto">
          <a:xfrm>
            <a:off x="323850" y="333375"/>
            <a:ext cx="8531225" cy="5445125"/>
          </a:xfrm>
          <a:prstGeom prst="rect">
            <a:avLst/>
          </a:prstGeom>
          <a:noFill/>
        </p:spPr>
      </p:pic>
      <p:sp>
        <p:nvSpPr>
          <p:cNvPr id="72709" name="Text Box 5"/>
          <p:cNvSpPr txBox="1">
            <a:spLocks noChangeArrowheads="1"/>
          </p:cNvSpPr>
          <p:nvPr/>
        </p:nvSpPr>
        <p:spPr bwMode="auto">
          <a:xfrm>
            <a:off x="1475656" y="5877272"/>
            <a:ext cx="7128718" cy="830997"/>
          </a:xfrm>
          <a:prstGeom prst="rect">
            <a:avLst/>
          </a:prstGeom>
          <a:noFill/>
          <a:ln w="9525">
            <a:noFill/>
            <a:miter lim="800000"/>
            <a:headEnd/>
            <a:tailEnd/>
          </a:ln>
          <a:effectLst/>
        </p:spPr>
        <p:txBody>
          <a:bodyPr wrap="square">
            <a:spAutoFit/>
          </a:bodyPr>
          <a:lstStyle/>
          <a:p>
            <a:pPr>
              <a:spcBef>
                <a:spcPct val="50000"/>
              </a:spcBef>
            </a:pPr>
            <a:r>
              <a:rPr lang="el-GR" sz="2400" b="1" dirty="0">
                <a:solidFill>
                  <a:schemeClr val="accent1">
                    <a:lumMod val="40000"/>
                    <a:lumOff val="60000"/>
                  </a:schemeClr>
                </a:solidFill>
              </a:rPr>
              <a:t>Επικοινωνία μεταξύ καρκινικών κυττάρων και συστατικών του στρώματος</a:t>
            </a:r>
            <a:r>
              <a:rPr lang="en-US" sz="2400" b="1" dirty="0">
                <a:solidFill>
                  <a:schemeClr val="accent1">
                    <a:lumMod val="40000"/>
                    <a:lumOff val="60000"/>
                  </a:schemeClr>
                </a:solidFill>
              </a:rPr>
              <a:t>. Chu,2007</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6" name="Picture 4" descr="09"/>
          <p:cNvPicPr>
            <a:picLocks noChangeAspect="1" noChangeArrowheads="1"/>
          </p:cNvPicPr>
          <p:nvPr/>
        </p:nvPicPr>
        <p:blipFill>
          <a:blip r:embed="rId2" cstate="print"/>
          <a:srcRect/>
          <a:stretch>
            <a:fillRect/>
          </a:stretch>
        </p:blipFill>
        <p:spPr bwMode="auto">
          <a:xfrm>
            <a:off x="395288" y="333375"/>
            <a:ext cx="8353425" cy="5472113"/>
          </a:xfrm>
          <a:prstGeom prst="rect">
            <a:avLst/>
          </a:prstGeom>
          <a:noFill/>
        </p:spPr>
      </p:pic>
      <p:sp>
        <p:nvSpPr>
          <p:cNvPr id="64517" name="Text Box 5"/>
          <p:cNvSpPr txBox="1">
            <a:spLocks noChangeArrowheads="1"/>
          </p:cNvSpPr>
          <p:nvPr/>
        </p:nvSpPr>
        <p:spPr bwMode="auto">
          <a:xfrm>
            <a:off x="755576" y="6165850"/>
            <a:ext cx="10441160" cy="461665"/>
          </a:xfrm>
          <a:prstGeom prst="rect">
            <a:avLst/>
          </a:prstGeom>
          <a:noFill/>
          <a:ln w="9525">
            <a:noFill/>
            <a:miter lim="800000"/>
            <a:headEnd/>
            <a:tailEnd/>
          </a:ln>
          <a:effectLst/>
        </p:spPr>
        <p:txBody>
          <a:bodyPr wrap="square">
            <a:spAutoFit/>
          </a:bodyPr>
          <a:lstStyle/>
          <a:p>
            <a:pPr>
              <a:spcBef>
                <a:spcPct val="50000"/>
              </a:spcBef>
            </a:pPr>
            <a:r>
              <a:rPr lang="el-GR" sz="2400" b="1" dirty="0">
                <a:solidFill>
                  <a:schemeClr val="accent1">
                    <a:lumMod val="40000"/>
                    <a:lumOff val="60000"/>
                  </a:schemeClr>
                </a:solidFill>
              </a:rPr>
              <a:t>Μοριακά γεγονότα κατά την παγκρεατική καρκινογένεση</a:t>
            </a:r>
          </a:p>
        </p:txBody>
      </p:sp>
    </p:spTree>
  </p:cSld>
  <p:clrMapOvr>
    <a:masterClrMapping/>
  </p:clrMapOvr>
  <p:transition spd="med">
    <p:fade thruBlk="1"/>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4" name="Picture 4" descr="10"/>
          <p:cNvPicPr>
            <a:picLocks noChangeAspect="1" noChangeArrowheads="1"/>
          </p:cNvPicPr>
          <p:nvPr/>
        </p:nvPicPr>
        <p:blipFill>
          <a:blip r:embed="rId2" cstate="print"/>
          <a:srcRect/>
          <a:stretch>
            <a:fillRect/>
          </a:stretch>
        </p:blipFill>
        <p:spPr bwMode="auto">
          <a:xfrm>
            <a:off x="323850" y="333375"/>
            <a:ext cx="8496300" cy="5521325"/>
          </a:xfrm>
          <a:prstGeom prst="rect">
            <a:avLst/>
          </a:prstGeom>
          <a:noFill/>
        </p:spPr>
      </p:pic>
      <p:sp>
        <p:nvSpPr>
          <p:cNvPr id="66565" name="Text Box 5"/>
          <p:cNvSpPr txBox="1">
            <a:spLocks noChangeArrowheads="1"/>
          </p:cNvSpPr>
          <p:nvPr/>
        </p:nvSpPr>
        <p:spPr bwMode="auto">
          <a:xfrm>
            <a:off x="539750" y="6092825"/>
            <a:ext cx="8064500" cy="457200"/>
          </a:xfrm>
          <a:prstGeom prst="rect">
            <a:avLst/>
          </a:prstGeom>
          <a:noFill/>
          <a:ln w="9525">
            <a:noFill/>
            <a:miter lim="800000"/>
            <a:headEnd/>
            <a:tailEnd/>
          </a:ln>
          <a:effectLst/>
        </p:spPr>
        <p:txBody>
          <a:bodyPr>
            <a:spAutoFit/>
          </a:bodyPr>
          <a:lstStyle/>
          <a:p>
            <a:pPr>
              <a:spcBef>
                <a:spcPct val="50000"/>
              </a:spcBef>
            </a:pPr>
            <a:r>
              <a:rPr lang="el-GR" sz="2400" b="1" dirty="0">
                <a:solidFill>
                  <a:schemeClr val="accent1">
                    <a:lumMod val="40000"/>
                    <a:lumOff val="60000"/>
                  </a:schemeClr>
                </a:solidFill>
              </a:rPr>
              <a:t>Πρότυπο εξέλιξης παγκρεατικού καρκίνου. </a:t>
            </a:r>
            <a:r>
              <a:rPr lang="en-US" sz="2400" b="1" dirty="0" err="1">
                <a:solidFill>
                  <a:schemeClr val="accent1">
                    <a:lumMod val="40000"/>
                    <a:lumOff val="60000"/>
                  </a:schemeClr>
                </a:solidFill>
              </a:rPr>
              <a:t>Kleeff</a:t>
            </a:r>
            <a:r>
              <a:rPr lang="en-US" sz="2400" b="1" dirty="0">
                <a:solidFill>
                  <a:schemeClr val="accent1">
                    <a:lumMod val="40000"/>
                    <a:lumOff val="60000"/>
                  </a:schemeClr>
                </a:solidFill>
              </a:rPr>
              <a:t>, 2007</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11"/>
          <p:cNvPicPr>
            <a:picLocks noChangeAspect="1" noChangeArrowheads="1"/>
          </p:cNvPicPr>
          <p:nvPr/>
        </p:nvPicPr>
        <p:blipFill>
          <a:blip r:embed="rId3" cstate="print"/>
          <a:srcRect/>
          <a:stretch>
            <a:fillRect/>
          </a:stretch>
        </p:blipFill>
        <p:spPr bwMode="auto">
          <a:xfrm>
            <a:off x="755650" y="549275"/>
            <a:ext cx="7561263" cy="5111750"/>
          </a:xfrm>
          <a:prstGeom prst="rect">
            <a:avLst/>
          </a:prstGeom>
          <a:noFill/>
        </p:spPr>
      </p:pic>
      <p:sp>
        <p:nvSpPr>
          <p:cNvPr id="67589" name="Text Box 5"/>
          <p:cNvSpPr txBox="1">
            <a:spLocks noChangeArrowheads="1"/>
          </p:cNvSpPr>
          <p:nvPr/>
        </p:nvSpPr>
        <p:spPr bwMode="auto">
          <a:xfrm>
            <a:off x="1042988" y="5589240"/>
            <a:ext cx="6985000" cy="1200329"/>
          </a:xfrm>
          <a:prstGeom prst="rect">
            <a:avLst/>
          </a:prstGeom>
          <a:noFill/>
          <a:ln w="9525">
            <a:noFill/>
            <a:miter lim="800000"/>
            <a:headEnd/>
            <a:tailEnd/>
          </a:ln>
          <a:effectLst/>
        </p:spPr>
        <p:txBody>
          <a:bodyPr wrap="square">
            <a:spAutoFit/>
          </a:bodyPr>
          <a:lstStyle/>
          <a:p>
            <a:pPr>
              <a:spcBef>
                <a:spcPct val="50000"/>
              </a:spcBef>
            </a:pPr>
            <a:r>
              <a:rPr lang="el-GR" sz="2400" b="1" dirty="0">
                <a:solidFill>
                  <a:schemeClr val="accent1">
                    <a:lumMod val="40000"/>
                    <a:lumOff val="60000"/>
                  </a:schemeClr>
                </a:solidFill>
              </a:rPr>
              <a:t>Αλληλεπιδράσεις </a:t>
            </a:r>
            <a:r>
              <a:rPr lang="el-GR" sz="2400" b="1" dirty="0" err="1">
                <a:solidFill>
                  <a:schemeClr val="accent1">
                    <a:lumMod val="40000"/>
                    <a:lumOff val="60000"/>
                  </a:schemeClr>
                </a:solidFill>
              </a:rPr>
              <a:t>νεοπλασματικού</a:t>
            </a:r>
            <a:r>
              <a:rPr lang="el-GR" sz="2400" b="1" dirty="0">
                <a:solidFill>
                  <a:schemeClr val="accent1">
                    <a:lumMod val="40000"/>
                    <a:lumOff val="60000"/>
                  </a:schemeClr>
                </a:solidFill>
              </a:rPr>
              <a:t> παρεγχύματος και στρώματος στο καρκινικό </a:t>
            </a:r>
            <a:r>
              <a:rPr lang="el-GR" sz="2400" b="1" dirty="0" err="1">
                <a:solidFill>
                  <a:schemeClr val="accent1">
                    <a:lumMod val="40000"/>
                    <a:lumOff val="60000"/>
                  </a:schemeClr>
                </a:solidFill>
              </a:rPr>
              <a:t>μικροπεριβάλλον</a:t>
            </a:r>
            <a:r>
              <a:rPr lang="en-US" sz="2400" b="1" dirty="0">
                <a:solidFill>
                  <a:schemeClr val="accent1">
                    <a:lumMod val="40000"/>
                    <a:lumOff val="60000"/>
                  </a:schemeClr>
                </a:solidFill>
              </a:rPr>
              <a:t>. </a:t>
            </a:r>
            <a:r>
              <a:rPr lang="en-US" sz="2400" b="1" dirty="0" err="1">
                <a:solidFill>
                  <a:schemeClr val="accent1">
                    <a:lumMod val="40000"/>
                    <a:lumOff val="60000"/>
                  </a:schemeClr>
                </a:solidFill>
              </a:rPr>
              <a:t>Kleeff</a:t>
            </a:r>
            <a:r>
              <a:rPr lang="en-US" sz="2400" b="1" dirty="0">
                <a:solidFill>
                  <a:schemeClr val="accent1">
                    <a:lumMod val="40000"/>
                    <a:lumOff val="60000"/>
                  </a:schemeClr>
                </a:solidFill>
              </a:rPr>
              <a:t>, 2007</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el-GR" b="1" smtClean="0">
                <a:solidFill>
                  <a:srgbClr val="FFFF66"/>
                </a:solidFill>
              </a:rPr>
              <a:t>Επούλωση</a:t>
            </a:r>
          </a:p>
        </p:txBody>
      </p:sp>
      <p:sp>
        <p:nvSpPr>
          <p:cNvPr id="90115" name="Rectangle 3"/>
          <p:cNvSpPr>
            <a:spLocks noGrp="1" noChangeArrowheads="1"/>
          </p:cNvSpPr>
          <p:nvPr>
            <p:ph type="body" idx="1"/>
          </p:nvPr>
        </p:nvSpPr>
        <p:spPr>
          <a:xfrm>
            <a:off x="457200" y="1214422"/>
            <a:ext cx="8229600" cy="5094938"/>
          </a:xfrm>
        </p:spPr>
        <p:txBody>
          <a:bodyPr>
            <a:normAutofit lnSpcReduction="10000"/>
          </a:bodyPr>
          <a:lstStyle/>
          <a:p>
            <a:pPr eaLnBrk="1" hangingPunct="1">
              <a:lnSpc>
                <a:spcPct val="90000"/>
              </a:lnSpc>
              <a:defRPr/>
            </a:pPr>
            <a:r>
              <a:rPr lang="el-GR" sz="3600" dirty="0" smtClean="0"/>
              <a:t>Βασικές συνιστώσες της επούλωσης</a:t>
            </a:r>
            <a:r>
              <a:rPr lang="en-US" sz="3600" dirty="0" smtClean="0"/>
              <a:t>:</a:t>
            </a:r>
          </a:p>
          <a:p>
            <a:pPr lvl="1" eaLnBrk="1" hangingPunct="1">
              <a:lnSpc>
                <a:spcPct val="90000"/>
              </a:lnSpc>
              <a:buClr>
                <a:schemeClr val="tx1"/>
              </a:buClr>
              <a:buFont typeface="Wingdings" pitchFamily="2" charset="2"/>
              <a:buChar char="ü"/>
              <a:defRPr/>
            </a:pPr>
            <a:r>
              <a:rPr lang="en-US" sz="3600" dirty="0" smtClean="0"/>
              <a:t>E</a:t>
            </a:r>
            <a:r>
              <a:rPr lang="el-GR" sz="3600" dirty="0" err="1" smtClean="0"/>
              <a:t>ξωκυττάρια</a:t>
            </a:r>
            <a:r>
              <a:rPr lang="el-GR" sz="3600" dirty="0" smtClean="0"/>
              <a:t> ουσία</a:t>
            </a:r>
          </a:p>
          <a:p>
            <a:pPr lvl="1" eaLnBrk="1" hangingPunct="1">
              <a:lnSpc>
                <a:spcPct val="90000"/>
              </a:lnSpc>
              <a:buClr>
                <a:schemeClr val="tx1"/>
              </a:buClr>
              <a:buFont typeface="Wingdings" pitchFamily="2" charset="2"/>
              <a:buChar char="ü"/>
              <a:defRPr/>
            </a:pPr>
            <a:r>
              <a:rPr lang="el-GR" sz="3600" dirty="0" smtClean="0"/>
              <a:t>Κύτταρα</a:t>
            </a:r>
          </a:p>
          <a:p>
            <a:pPr eaLnBrk="1" hangingPunct="1">
              <a:lnSpc>
                <a:spcPct val="90000"/>
              </a:lnSpc>
              <a:buClr>
                <a:schemeClr val="tx1"/>
              </a:buClr>
              <a:buFontTx/>
              <a:buBlip>
                <a:blip r:embed="rId2"/>
              </a:buBlip>
              <a:defRPr/>
            </a:pPr>
            <a:r>
              <a:rPr lang="el-GR" sz="3600" b="1" dirty="0" err="1" smtClean="0">
                <a:solidFill>
                  <a:srgbClr val="A50021"/>
                </a:solidFill>
              </a:rPr>
              <a:t>Εξωκυττάρια</a:t>
            </a:r>
            <a:r>
              <a:rPr lang="el-GR" sz="3600" b="1" dirty="0" smtClean="0">
                <a:solidFill>
                  <a:srgbClr val="A50021"/>
                </a:solidFill>
              </a:rPr>
              <a:t> ουσία</a:t>
            </a:r>
            <a:r>
              <a:rPr lang="en-US" sz="3600" dirty="0" smtClean="0">
                <a:solidFill>
                  <a:srgbClr val="A50021"/>
                </a:solidFill>
              </a:rPr>
              <a:t>:</a:t>
            </a:r>
          </a:p>
          <a:p>
            <a:pPr lvl="1" eaLnBrk="1" hangingPunct="1">
              <a:lnSpc>
                <a:spcPct val="90000"/>
              </a:lnSpc>
              <a:buClr>
                <a:schemeClr val="tx1"/>
              </a:buClr>
              <a:buFont typeface="Wingdings" pitchFamily="2" charset="2"/>
              <a:buChar char="ü"/>
              <a:defRPr/>
            </a:pPr>
            <a:r>
              <a:rPr lang="el-GR" sz="3600" dirty="0" smtClean="0"/>
              <a:t>Κολλαγόνο</a:t>
            </a:r>
          </a:p>
          <a:p>
            <a:pPr lvl="1" eaLnBrk="1" hangingPunct="1">
              <a:lnSpc>
                <a:spcPct val="90000"/>
              </a:lnSpc>
              <a:buClr>
                <a:schemeClr val="tx1"/>
              </a:buClr>
              <a:buFont typeface="Wingdings" pitchFamily="2" charset="2"/>
              <a:buChar char="ü"/>
              <a:defRPr/>
            </a:pPr>
            <a:r>
              <a:rPr lang="el-GR" sz="3600" dirty="0" smtClean="0"/>
              <a:t>Βασικές μεμβράνες</a:t>
            </a:r>
          </a:p>
          <a:p>
            <a:pPr lvl="1" eaLnBrk="1" hangingPunct="1">
              <a:lnSpc>
                <a:spcPct val="90000"/>
              </a:lnSpc>
              <a:buClr>
                <a:schemeClr val="tx1"/>
              </a:buClr>
              <a:buFont typeface="Wingdings" pitchFamily="2" charset="2"/>
              <a:buChar char="ü"/>
              <a:defRPr/>
            </a:pPr>
            <a:r>
              <a:rPr lang="el-GR" sz="3600" dirty="0" smtClean="0"/>
              <a:t>Δομικές </a:t>
            </a:r>
            <a:r>
              <a:rPr lang="el-GR" sz="3600" dirty="0" err="1" smtClean="0"/>
              <a:t>γλυκοπρωτε</a:t>
            </a:r>
            <a:r>
              <a:rPr lang="el-GR" sz="3600" dirty="0" err="1" smtClean="0">
                <a:cs typeface="Arial" charset="0"/>
              </a:rPr>
              <a:t>ΐνες</a:t>
            </a:r>
            <a:endParaRPr lang="el-GR" sz="3600" dirty="0" smtClean="0">
              <a:cs typeface="Arial" charset="0"/>
            </a:endParaRPr>
          </a:p>
          <a:p>
            <a:pPr lvl="1" eaLnBrk="1" hangingPunct="1">
              <a:lnSpc>
                <a:spcPct val="90000"/>
              </a:lnSpc>
              <a:buClr>
                <a:schemeClr val="tx1"/>
              </a:buClr>
              <a:buFont typeface="Wingdings" pitchFamily="2" charset="2"/>
              <a:buChar char="ü"/>
              <a:defRPr/>
            </a:pPr>
            <a:r>
              <a:rPr lang="el-GR" sz="3600" dirty="0" smtClean="0"/>
              <a:t>Ελαστικές ίνες</a:t>
            </a:r>
          </a:p>
          <a:p>
            <a:pPr lvl="1" eaLnBrk="1" hangingPunct="1">
              <a:lnSpc>
                <a:spcPct val="90000"/>
              </a:lnSpc>
              <a:buClr>
                <a:schemeClr val="tx1"/>
              </a:buClr>
              <a:buFont typeface="Wingdings" pitchFamily="2" charset="2"/>
              <a:buChar char="ü"/>
              <a:defRPr/>
            </a:pPr>
            <a:r>
              <a:rPr lang="el-GR" sz="3600" dirty="0" err="1" smtClean="0"/>
              <a:t>Πρωτεογλυκάνες</a:t>
            </a:r>
            <a:endParaRPr lang="el-GR" sz="3600" dirty="0" smtClean="0"/>
          </a:p>
        </p:txBody>
      </p:sp>
    </p:spTree>
  </p:cSld>
  <p:clrMapOvr>
    <a:masterClrMapping/>
  </p:clrMapOvr>
  <p:transition spd="med">
    <p:fade thruBlk="1"/>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descr="12"/>
          <p:cNvPicPr>
            <a:picLocks noChangeAspect="1" noChangeArrowheads="1"/>
          </p:cNvPicPr>
          <p:nvPr/>
        </p:nvPicPr>
        <p:blipFill>
          <a:blip r:embed="rId2" cstate="print"/>
          <a:srcRect/>
          <a:stretch>
            <a:fillRect/>
          </a:stretch>
        </p:blipFill>
        <p:spPr bwMode="auto">
          <a:xfrm>
            <a:off x="611188" y="260350"/>
            <a:ext cx="7921625" cy="5213350"/>
          </a:xfrm>
          <a:prstGeom prst="rect">
            <a:avLst/>
          </a:prstGeom>
          <a:noFill/>
        </p:spPr>
      </p:pic>
      <p:sp>
        <p:nvSpPr>
          <p:cNvPr id="68613" name="Text Box 5"/>
          <p:cNvSpPr txBox="1">
            <a:spLocks noChangeArrowheads="1"/>
          </p:cNvSpPr>
          <p:nvPr/>
        </p:nvSpPr>
        <p:spPr bwMode="auto">
          <a:xfrm>
            <a:off x="1187450" y="5589588"/>
            <a:ext cx="6697663" cy="1200329"/>
          </a:xfrm>
          <a:prstGeom prst="rect">
            <a:avLst/>
          </a:prstGeom>
          <a:noFill/>
          <a:ln w="9525">
            <a:noFill/>
            <a:miter lim="800000"/>
            <a:headEnd/>
            <a:tailEnd/>
          </a:ln>
          <a:effectLst/>
        </p:spPr>
        <p:txBody>
          <a:bodyPr>
            <a:spAutoFit/>
          </a:bodyPr>
          <a:lstStyle/>
          <a:p>
            <a:pPr>
              <a:spcBef>
                <a:spcPct val="50000"/>
              </a:spcBef>
            </a:pPr>
            <a:r>
              <a:rPr lang="el-GR" sz="2400" b="1" dirty="0">
                <a:solidFill>
                  <a:schemeClr val="accent1">
                    <a:lumMod val="40000"/>
                    <a:lumOff val="60000"/>
                  </a:schemeClr>
                </a:solidFill>
              </a:rPr>
              <a:t>Αλληλεπιδράσεις </a:t>
            </a:r>
            <a:r>
              <a:rPr lang="el-GR" sz="2400" b="1" dirty="0" err="1">
                <a:solidFill>
                  <a:schemeClr val="accent1">
                    <a:lumMod val="40000"/>
                    <a:lumOff val="60000"/>
                  </a:schemeClr>
                </a:solidFill>
              </a:rPr>
              <a:t>ανοσιακών</a:t>
            </a:r>
            <a:r>
              <a:rPr lang="el-GR" sz="2400" b="1" dirty="0">
                <a:solidFill>
                  <a:schemeClr val="accent1">
                    <a:lumMod val="40000"/>
                    <a:lumOff val="60000"/>
                  </a:schemeClr>
                </a:solidFill>
              </a:rPr>
              <a:t> κυττάρων με το καρκινικό </a:t>
            </a:r>
            <a:r>
              <a:rPr lang="el-GR" sz="2400" b="1" dirty="0" err="1">
                <a:solidFill>
                  <a:schemeClr val="accent1">
                    <a:lumMod val="40000"/>
                    <a:lumOff val="60000"/>
                  </a:schemeClr>
                </a:solidFill>
              </a:rPr>
              <a:t>μικροπεριβάλλον</a:t>
            </a:r>
            <a:r>
              <a:rPr lang="el-GR" sz="2400" b="1" dirty="0">
                <a:solidFill>
                  <a:schemeClr val="accent1">
                    <a:lumMod val="40000"/>
                    <a:lumOff val="60000"/>
                  </a:schemeClr>
                </a:solidFill>
              </a:rPr>
              <a:t> και τα παγκρεατικά καρκινικά κύτταρα</a:t>
            </a:r>
            <a:r>
              <a:rPr lang="en-US" sz="2400" b="1" dirty="0">
                <a:solidFill>
                  <a:schemeClr val="accent1">
                    <a:lumMod val="40000"/>
                    <a:lumOff val="60000"/>
                  </a:schemeClr>
                </a:solidFill>
              </a:rPr>
              <a:t>. </a:t>
            </a:r>
            <a:r>
              <a:rPr lang="en-US" sz="2400" b="1" dirty="0" err="1">
                <a:solidFill>
                  <a:schemeClr val="accent1">
                    <a:lumMod val="40000"/>
                    <a:lumOff val="60000"/>
                  </a:schemeClr>
                </a:solidFill>
              </a:rPr>
              <a:t>Kleeff</a:t>
            </a:r>
            <a:r>
              <a:rPr lang="en-US" sz="2400" b="1" dirty="0">
                <a:solidFill>
                  <a:schemeClr val="accent1">
                    <a:lumMod val="40000"/>
                    <a:lumOff val="60000"/>
                  </a:schemeClr>
                </a:solidFill>
              </a:rPr>
              <a:t>, 2007</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13"/>
          <p:cNvPicPr>
            <a:picLocks noChangeAspect="1" noChangeArrowheads="1"/>
          </p:cNvPicPr>
          <p:nvPr/>
        </p:nvPicPr>
        <p:blipFill>
          <a:blip r:embed="rId2" cstate="print"/>
          <a:srcRect/>
          <a:stretch>
            <a:fillRect/>
          </a:stretch>
        </p:blipFill>
        <p:spPr bwMode="auto">
          <a:xfrm>
            <a:off x="684213" y="260350"/>
            <a:ext cx="7704137" cy="5146675"/>
          </a:xfrm>
          <a:prstGeom prst="rect">
            <a:avLst/>
          </a:prstGeom>
          <a:noFill/>
        </p:spPr>
      </p:pic>
      <p:sp>
        <p:nvSpPr>
          <p:cNvPr id="69637" name="Text Box 5"/>
          <p:cNvSpPr txBox="1">
            <a:spLocks noChangeArrowheads="1"/>
          </p:cNvSpPr>
          <p:nvPr/>
        </p:nvSpPr>
        <p:spPr bwMode="auto">
          <a:xfrm>
            <a:off x="827088" y="5373216"/>
            <a:ext cx="7416800" cy="1384995"/>
          </a:xfrm>
          <a:prstGeom prst="rect">
            <a:avLst/>
          </a:prstGeom>
          <a:noFill/>
          <a:ln w="9525">
            <a:noFill/>
            <a:miter lim="800000"/>
            <a:headEnd/>
            <a:tailEnd/>
          </a:ln>
          <a:effectLst/>
        </p:spPr>
        <p:txBody>
          <a:bodyPr wrap="square">
            <a:spAutoFit/>
          </a:bodyPr>
          <a:lstStyle/>
          <a:p>
            <a:pPr>
              <a:spcBef>
                <a:spcPct val="50000"/>
              </a:spcBef>
            </a:pPr>
            <a:r>
              <a:rPr lang="el-GR" sz="2800" b="1" dirty="0">
                <a:solidFill>
                  <a:schemeClr val="accent1">
                    <a:lumMod val="40000"/>
                    <a:lumOff val="60000"/>
                  </a:schemeClr>
                </a:solidFill>
              </a:rPr>
              <a:t>Αλληλεπίδραση ενδοκρινικών κυττάρων με τα καρκινικά κύτταρα του παγκρέατος</a:t>
            </a:r>
            <a:r>
              <a:rPr lang="en-US" sz="2800" b="1" dirty="0">
                <a:solidFill>
                  <a:schemeClr val="accent1">
                    <a:lumMod val="40000"/>
                    <a:lumOff val="60000"/>
                  </a:schemeClr>
                </a:solidFill>
              </a:rPr>
              <a:t>. </a:t>
            </a:r>
            <a:r>
              <a:rPr lang="en-US" sz="2800" b="1" dirty="0" err="1">
                <a:solidFill>
                  <a:schemeClr val="accent1">
                    <a:lumMod val="40000"/>
                    <a:lumOff val="60000"/>
                  </a:schemeClr>
                </a:solidFill>
              </a:rPr>
              <a:t>Kleeff</a:t>
            </a:r>
            <a:r>
              <a:rPr lang="en-US" sz="2800" b="1" dirty="0">
                <a:solidFill>
                  <a:schemeClr val="accent1">
                    <a:lumMod val="40000"/>
                    <a:lumOff val="60000"/>
                  </a:schemeClr>
                </a:solidFill>
              </a:rPr>
              <a:t>, 2007</a:t>
            </a:r>
            <a:endParaRPr lang="el-GR" sz="28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14"/>
          <p:cNvPicPr>
            <a:picLocks noChangeAspect="1" noChangeArrowheads="1"/>
          </p:cNvPicPr>
          <p:nvPr/>
        </p:nvPicPr>
        <p:blipFill>
          <a:blip r:embed="rId2" cstate="print"/>
          <a:srcRect/>
          <a:stretch>
            <a:fillRect/>
          </a:stretch>
        </p:blipFill>
        <p:spPr bwMode="auto">
          <a:xfrm>
            <a:off x="684213" y="404813"/>
            <a:ext cx="7848600" cy="5041900"/>
          </a:xfrm>
          <a:prstGeom prst="rect">
            <a:avLst/>
          </a:prstGeom>
          <a:noFill/>
        </p:spPr>
      </p:pic>
      <p:sp>
        <p:nvSpPr>
          <p:cNvPr id="70661" name="Text Box 5"/>
          <p:cNvSpPr txBox="1">
            <a:spLocks noChangeArrowheads="1"/>
          </p:cNvSpPr>
          <p:nvPr/>
        </p:nvSpPr>
        <p:spPr bwMode="auto">
          <a:xfrm>
            <a:off x="971550" y="5589588"/>
            <a:ext cx="7345363" cy="1200329"/>
          </a:xfrm>
          <a:prstGeom prst="rect">
            <a:avLst/>
          </a:prstGeom>
          <a:noFill/>
          <a:ln w="9525">
            <a:noFill/>
            <a:miter lim="800000"/>
            <a:headEnd/>
            <a:tailEnd/>
          </a:ln>
          <a:effectLst/>
        </p:spPr>
        <p:txBody>
          <a:bodyPr>
            <a:spAutoFit/>
          </a:bodyPr>
          <a:lstStyle/>
          <a:p>
            <a:pPr>
              <a:spcBef>
                <a:spcPct val="50000"/>
              </a:spcBef>
            </a:pPr>
            <a:r>
              <a:rPr lang="el-GR" sz="2400" b="1" dirty="0">
                <a:solidFill>
                  <a:schemeClr val="accent1">
                    <a:lumMod val="40000"/>
                    <a:lumOff val="60000"/>
                  </a:schemeClr>
                </a:solidFill>
              </a:rPr>
              <a:t>Αλληλεπιδράσεις ενδοθηλιακών κυττάρων με το καρκινικό </a:t>
            </a:r>
            <a:r>
              <a:rPr lang="el-GR" sz="2400" b="1" dirty="0" err="1">
                <a:solidFill>
                  <a:schemeClr val="accent1">
                    <a:lumMod val="40000"/>
                    <a:lumOff val="60000"/>
                  </a:schemeClr>
                </a:solidFill>
              </a:rPr>
              <a:t>μικροπεριβάλλον</a:t>
            </a:r>
            <a:r>
              <a:rPr lang="el-GR" sz="2400" b="1" dirty="0">
                <a:solidFill>
                  <a:schemeClr val="accent1">
                    <a:lumMod val="40000"/>
                    <a:lumOff val="60000"/>
                  </a:schemeClr>
                </a:solidFill>
              </a:rPr>
              <a:t> και τα καρκινικά κύτταρα του παγκρέατος</a:t>
            </a:r>
            <a:r>
              <a:rPr lang="en-US" sz="2400" b="1" dirty="0">
                <a:solidFill>
                  <a:schemeClr val="accent1">
                    <a:lumMod val="40000"/>
                    <a:lumOff val="60000"/>
                  </a:schemeClr>
                </a:solidFill>
              </a:rPr>
              <a:t>. Kleeff,2007</a:t>
            </a:r>
            <a:endParaRPr lang="el-GR" sz="2400" b="1" dirty="0">
              <a:solidFill>
                <a:schemeClr val="accent1">
                  <a:lumMod val="40000"/>
                  <a:lumOff val="60000"/>
                </a:schemeClr>
              </a:solidFill>
            </a:endParaRPr>
          </a:p>
        </p:txBody>
      </p:sp>
    </p:spTree>
  </p:cSld>
  <p:clrMapOvr>
    <a:masterClrMapping/>
  </p:clrMapOvr>
  <p:transition spd="med">
    <p:fade thruBlk="1"/>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l-GR" sz="3200"/>
              <a:t>Θεραπευτικοί στόχοι στο καρκινικό μικροπεριβάλλον</a:t>
            </a:r>
          </a:p>
        </p:txBody>
      </p:sp>
      <p:sp>
        <p:nvSpPr>
          <p:cNvPr id="18435" name="Rectangle 3"/>
          <p:cNvSpPr>
            <a:spLocks noGrp="1" noChangeArrowheads="1"/>
          </p:cNvSpPr>
          <p:nvPr>
            <p:ph type="body" idx="1"/>
          </p:nvPr>
        </p:nvSpPr>
        <p:spPr>
          <a:xfrm>
            <a:off x="468313" y="2060575"/>
            <a:ext cx="8229600" cy="4530725"/>
          </a:xfrm>
        </p:spPr>
        <p:txBody>
          <a:bodyPr/>
          <a:lstStyle/>
          <a:p>
            <a:r>
              <a:rPr lang="el-GR" sz="2800" b="1" dirty="0" err="1">
                <a:solidFill>
                  <a:schemeClr val="accent6">
                    <a:lumMod val="60000"/>
                    <a:lumOff val="40000"/>
                  </a:schemeClr>
                </a:solidFill>
              </a:rPr>
              <a:t>Μονοκλωνικά</a:t>
            </a:r>
            <a:r>
              <a:rPr lang="el-GR" sz="2800" b="1" dirty="0">
                <a:solidFill>
                  <a:schemeClr val="accent6">
                    <a:lumMod val="60000"/>
                    <a:lumOff val="40000"/>
                  </a:schemeClr>
                </a:solidFill>
              </a:rPr>
              <a:t> αντισώματα έναντι του </a:t>
            </a:r>
            <a:r>
              <a:rPr lang="en-US" sz="2800" b="1" dirty="0">
                <a:solidFill>
                  <a:schemeClr val="accent6">
                    <a:lumMod val="60000"/>
                    <a:lumOff val="40000"/>
                  </a:schemeClr>
                </a:solidFill>
              </a:rPr>
              <a:t>VEGF</a:t>
            </a:r>
            <a:endParaRPr lang="el-GR" sz="2800" b="1" dirty="0">
              <a:solidFill>
                <a:schemeClr val="accent6">
                  <a:lumMod val="60000"/>
                  <a:lumOff val="40000"/>
                </a:schemeClr>
              </a:solidFill>
            </a:endParaRPr>
          </a:p>
          <a:p>
            <a:r>
              <a:rPr lang="el-GR" sz="2800" b="1" dirty="0"/>
              <a:t>Αναστολείς </a:t>
            </a:r>
            <a:r>
              <a:rPr lang="el-GR" sz="2800" b="1" dirty="0" err="1"/>
              <a:t>μεταλλοπρωτεϊνασών</a:t>
            </a:r>
            <a:r>
              <a:rPr lang="el-GR" sz="2800" b="1" dirty="0"/>
              <a:t> </a:t>
            </a:r>
          </a:p>
          <a:p>
            <a:r>
              <a:rPr lang="el-GR" sz="2800" b="1" dirty="0">
                <a:solidFill>
                  <a:schemeClr val="accent6">
                    <a:lumMod val="60000"/>
                    <a:lumOff val="40000"/>
                  </a:schemeClr>
                </a:solidFill>
              </a:rPr>
              <a:t>Αδρανοποίηση σχετιζομένων με τον καρκίνο </a:t>
            </a:r>
            <a:r>
              <a:rPr lang="el-GR" sz="2800" b="1" dirty="0" err="1">
                <a:solidFill>
                  <a:schemeClr val="accent6">
                    <a:lumMod val="60000"/>
                    <a:lumOff val="40000"/>
                  </a:schemeClr>
                </a:solidFill>
              </a:rPr>
              <a:t>ινοβλαστών</a:t>
            </a:r>
            <a:endParaRPr lang="el-GR" sz="2800" b="1" dirty="0">
              <a:solidFill>
                <a:schemeClr val="accent6">
                  <a:lumMod val="60000"/>
                  <a:lumOff val="40000"/>
                </a:schemeClr>
              </a:solidFill>
            </a:endParaRPr>
          </a:p>
          <a:p>
            <a:r>
              <a:rPr lang="el-GR" sz="2800" b="1" dirty="0">
                <a:solidFill>
                  <a:schemeClr val="accent6">
                    <a:lumMod val="60000"/>
                    <a:lumOff val="40000"/>
                  </a:schemeClr>
                </a:solidFill>
              </a:rPr>
              <a:t>Καταστολή του κυκλώματος του </a:t>
            </a:r>
            <a:r>
              <a:rPr lang="en-US" sz="2800" b="1" dirty="0">
                <a:solidFill>
                  <a:schemeClr val="accent6">
                    <a:lumMod val="60000"/>
                    <a:lumOff val="40000"/>
                  </a:schemeClr>
                </a:solidFill>
              </a:rPr>
              <a:t>TGF-b</a:t>
            </a:r>
            <a:endParaRPr lang="el-GR" sz="2800" b="1" dirty="0">
              <a:solidFill>
                <a:schemeClr val="accent6">
                  <a:lumMod val="60000"/>
                  <a:lumOff val="40000"/>
                </a:schemeClr>
              </a:solidFill>
            </a:endParaRPr>
          </a:p>
          <a:p>
            <a:r>
              <a:rPr lang="el-GR" sz="2800" b="1" dirty="0"/>
              <a:t>Αναστολείς </a:t>
            </a:r>
            <a:r>
              <a:rPr lang="en-US" sz="2800" b="1" dirty="0"/>
              <a:t>COX-2</a:t>
            </a:r>
          </a:p>
          <a:p>
            <a:r>
              <a:rPr lang="en-US" sz="2800" b="1" dirty="0" err="1"/>
              <a:t>Sunitinib</a:t>
            </a:r>
            <a:r>
              <a:rPr lang="en-US" sz="2800" b="1" dirty="0"/>
              <a:t> : </a:t>
            </a:r>
            <a:r>
              <a:rPr lang="el-GR" sz="2800" b="1" dirty="0"/>
              <a:t>αναστολέας </a:t>
            </a:r>
            <a:r>
              <a:rPr lang="en-US" sz="2800" b="1" dirty="0"/>
              <a:t>RTK</a:t>
            </a:r>
            <a:r>
              <a:rPr lang="el-GR" sz="2800" b="1" dirty="0"/>
              <a:t> με πολλαπλούς στόχους</a:t>
            </a:r>
          </a:p>
        </p:txBody>
      </p:sp>
    </p:spTree>
  </p:cSld>
  <p:clrMapOvr>
    <a:masterClrMapping/>
  </p:clrMapOvr>
  <p:transition spd="med">
    <p:fade thruBlk="1"/>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3.10.15 ΜΑΘΗΜΑ ΕΕΠΑ\AUTUMN-GRIMSHAW\dame-autumn-hath-a-mournful-face-1871.jpg"/>
          <p:cNvPicPr>
            <a:picLocks noChangeAspect="1" noChangeArrowheads="1"/>
          </p:cNvPicPr>
          <p:nvPr/>
        </p:nvPicPr>
        <p:blipFill>
          <a:blip r:embed="rId2" cstate="print"/>
          <a:srcRect/>
          <a:stretch>
            <a:fillRect/>
          </a:stretch>
        </p:blipFill>
        <p:spPr bwMode="auto">
          <a:xfrm>
            <a:off x="214282" y="285728"/>
            <a:ext cx="8695160" cy="6286544"/>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Εξωκυττάρια ουσία</a:t>
            </a:r>
            <a:r>
              <a:rPr lang="el-GR" sz="4000" smtClean="0">
                <a:solidFill>
                  <a:srgbClr val="FFFF66"/>
                </a:solidFill>
              </a:rPr>
              <a:t> </a:t>
            </a:r>
            <a:br>
              <a:rPr lang="el-GR" sz="4000" smtClean="0">
                <a:solidFill>
                  <a:srgbClr val="FFFF66"/>
                </a:solidFill>
              </a:rPr>
            </a:br>
            <a:r>
              <a:rPr lang="el-GR" sz="4000" smtClean="0">
                <a:solidFill>
                  <a:srgbClr val="FFFF66"/>
                </a:solidFill>
              </a:rPr>
              <a:t>Βασικές Μεμβράνες</a:t>
            </a:r>
          </a:p>
        </p:txBody>
      </p:sp>
      <p:sp>
        <p:nvSpPr>
          <p:cNvPr id="95235" name="Rectangle 3"/>
          <p:cNvSpPr>
            <a:spLocks noGrp="1" noChangeArrowheads="1"/>
          </p:cNvSpPr>
          <p:nvPr>
            <p:ph type="body" idx="1"/>
          </p:nvPr>
        </p:nvSpPr>
        <p:spPr/>
        <p:txBody>
          <a:bodyPr/>
          <a:lstStyle/>
          <a:p>
            <a:pPr eaLnBrk="1" hangingPunct="1">
              <a:lnSpc>
                <a:spcPct val="80000"/>
              </a:lnSpc>
              <a:defRPr/>
            </a:pPr>
            <a:r>
              <a:rPr lang="el-GR" sz="2800" dirty="0" smtClean="0"/>
              <a:t>Λεπτές δομές που παρεμβάλλονται μεταξύ </a:t>
            </a:r>
            <a:r>
              <a:rPr lang="el-GR" sz="2800" dirty="0" err="1" smtClean="0"/>
              <a:t>κύττάρων</a:t>
            </a:r>
            <a:r>
              <a:rPr lang="el-GR" sz="2800" dirty="0" smtClean="0"/>
              <a:t> &amp; </a:t>
            </a:r>
            <a:r>
              <a:rPr lang="el-GR" sz="2800" dirty="0" err="1" smtClean="0"/>
              <a:t>εξωκυττάριας</a:t>
            </a:r>
            <a:r>
              <a:rPr lang="el-GR" sz="2800" dirty="0" smtClean="0"/>
              <a:t> ουσίας</a:t>
            </a:r>
          </a:p>
          <a:p>
            <a:pPr eaLnBrk="1" hangingPunct="1">
              <a:lnSpc>
                <a:spcPct val="80000"/>
              </a:lnSpc>
              <a:defRPr/>
            </a:pPr>
            <a:r>
              <a:rPr lang="el-GR" sz="2800" dirty="0" smtClean="0"/>
              <a:t>Κύρια συστατικά τους</a:t>
            </a:r>
            <a:r>
              <a:rPr lang="en-US" sz="2800" dirty="0" smtClean="0"/>
              <a:t>: </a:t>
            </a:r>
            <a:r>
              <a:rPr lang="el-GR" sz="2800" b="1" dirty="0" smtClean="0">
                <a:solidFill>
                  <a:srgbClr val="FFFF66"/>
                </a:solidFill>
              </a:rPr>
              <a:t>κολλαγόνο τύπου </a:t>
            </a:r>
            <a:r>
              <a:rPr lang="en-US" sz="2800" b="1" dirty="0" smtClean="0">
                <a:solidFill>
                  <a:srgbClr val="FFFF66"/>
                </a:solidFill>
              </a:rPr>
              <a:t>IV</a:t>
            </a:r>
            <a:r>
              <a:rPr lang="en-US" sz="2800" dirty="0" smtClean="0"/>
              <a:t> </a:t>
            </a:r>
            <a:r>
              <a:rPr lang="el-GR" sz="2800" dirty="0" smtClean="0"/>
              <a:t>και η </a:t>
            </a:r>
            <a:r>
              <a:rPr lang="el-GR" sz="2800" b="1" dirty="0" err="1" smtClean="0">
                <a:solidFill>
                  <a:srgbClr val="FFFF66"/>
                </a:solidFill>
              </a:rPr>
              <a:t>λαμινίνη</a:t>
            </a:r>
            <a:endParaRPr lang="el-GR" sz="2800" b="1" dirty="0" smtClean="0">
              <a:solidFill>
                <a:srgbClr val="FFFF66"/>
              </a:solidFill>
            </a:endParaRPr>
          </a:p>
          <a:p>
            <a:pPr eaLnBrk="1" hangingPunct="1">
              <a:lnSpc>
                <a:spcPct val="80000"/>
              </a:lnSpc>
              <a:defRPr/>
            </a:pPr>
            <a:r>
              <a:rPr lang="el-GR" sz="2800" dirty="0" smtClean="0"/>
              <a:t>Όλα τα επιθήλια διαχωρίζονται από το στρώμα από βασικές μεμβράνες (εξαίρεση</a:t>
            </a:r>
            <a:r>
              <a:rPr lang="en-US" sz="2800" dirty="0" smtClean="0"/>
              <a:t>: </a:t>
            </a:r>
            <a:r>
              <a:rPr lang="el-GR" sz="2800" dirty="0" smtClean="0"/>
              <a:t>ήπαρ)</a:t>
            </a:r>
          </a:p>
          <a:p>
            <a:pPr eaLnBrk="1" hangingPunct="1">
              <a:lnSpc>
                <a:spcPct val="80000"/>
              </a:lnSpc>
              <a:defRPr/>
            </a:pPr>
            <a:r>
              <a:rPr lang="el-GR" sz="2800" dirty="0" smtClean="0"/>
              <a:t>Τα μυϊκά κύτταρα και τα </a:t>
            </a:r>
            <a:r>
              <a:rPr lang="el-GR" sz="2800" dirty="0" err="1" smtClean="0"/>
              <a:t>λιποκύτταρα</a:t>
            </a:r>
            <a:r>
              <a:rPr lang="el-GR" sz="2800" dirty="0" smtClean="0"/>
              <a:t> περιβάλλονται το καθένα ξεχωριστά από βασική μεμβράνη</a:t>
            </a:r>
          </a:p>
          <a:p>
            <a:pPr eaLnBrk="1" hangingPunct="1">
              <a:lnSpc>
                <a:spcPct val="80000"/>
              </a:lnSpc>
              <a:defRPr/>
            </a:pPr>
            <a:r>
              <a:rPr lang="el-GR" sz="2800" dirty="0" smtClean="0"/>
              <a:t>Οι </a:t>
            </a:r>
            <a:r>
              <a:rPr lang="el-GR" sz="2800" dirty="0" err="1" smtClean="0"/>
              <a:t>ινοβλάστες</a:t>
            </a:r>
            <a:r>
              <a:rPr lang="el-GR" sz="2800" dirty="0" smtClean="0"/>
              <a:t>, τα </a:t>
            </a:r>
            <a:r>
              <a:rPr lang="el-GR" sz="2800" dirty="0" err="1" smtClean="0"/>
              <a:t>μακροφάγα</a:t>
            </a:r>
            <a:r>
              <a:rPr lang="el-GR" sz="2800" dirty="0" smtClean="0"/>
              <a:t>, τα κύτταρα αρθρικού υμένα και τα κύτταρα του </a:t>
            </a:r>
            <a:r>
              <a:rPr lang="el-GR" sz="2800" dirty="0" err="1" smtClean="0"/>
              <a:t>αιματος</a:t>
            </a:r>
            <a:r>
              <a:rPr lang="el-GR" sz="2800" dirty="0" smtClean="0"/>
              <a:t> στερούνται βασικής μεμβράνης.</a:t>
            </a:r>
          </a:p>
        </p:txBody>
      </p:sp>
    </p:spTree>
  </p:cSld>
  <p:clrMapOvr>
    <a:masterClrMapping/>
  </p:clrMapOvr>
  <p:transition spd="med">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σάρωση"/>
          <p:cNvPicPr>
            <a:picLocks noChangeAspect="1" noChangeArrowheads="1"/>
          </p:cNvPicPr>
          <p:nvPr/>
        </p:nvPicPr>
        <p:blipFill>
          <a:blip r:embed="rId2" cstate="print"/>
          <a:srcRect/>
          <a:stretch>
            <a:fillRect/>
          </a:stretch>
        </p:blipFill>
        <p:spPr bwMode="auto">
          <a:xfrm>
            <a:off x="0" y="-1"/>
            <a:ext cx="4857752" cy="3643315"/>
          </a:xfrm>
          <a:prstGeom prst="rect">
            <a:avLst/>
          </a:prstGeom>
          <a:noFill/>
          <a:ln w="9525">
            <a:noFill/>
            <a:miter lim="800000"/>
            <a:headEnd/>
            <a:tailEnd/>
          </a:ln>
        </p:spPr>
      </p:pic>
      <p:pic>
        <p:nvPicPr>
          <p:cNvPr id="3" name="Picture 5" descr="13_04"/>
          <p:cNvPicPr>
            <a:picLocks noChangeAspect="1" noChangeArrowheads="1"/>
          </p:cNvPicPr>
          <p:nvPr/>
        </p:nvPicPr>
        <p:blipFill>
          <a:blip r:embed="rId3" cstate="print"/>
          <a:srcRect/>
          <a:stretch>
            <a:fillRect/>
          </a:stretch>
        </p:blipFill>
        <p:spPr bwMode="auto">
          <a:xfrm>
            <a:off x="2958256" y="2428868"/>
            <a:ext cx="6185744" cy="4429132"/>
          </a:xfrm>
          <a:prstGeom prst="rect">
            <a:avLst/>
          </a:prstGeom>
          <a:noFill/>
          <a:ln w="9525">
            <a:noFill/>
            <a:miter lim="800000"/>
            <a:headEnd/>
            <a:tailEnd/>
          </a:ln>
        </p:spPr>
      </p:pic>
    </p:spTree>
  </p:cSld>
  <p:clrMapOvr>
    <a:masterClrMapping/>
  </p:clrMapOvr>
  <p:transition spd="med">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normAutofit fontScale="90000"/>
          </a:bodyPr>
          <a:lstStyle/>
          <a:p>
            <a:pPr eaLnBrk="1" hangingPunct="1">
              <a:defRPr/>
            </a:pPr>
            <a:r>
              <a:rPr lang="el-GR" sz="4000" b="1" dirty="0" err="1" smtClean="0">
                <a:solidFill>
                  <a:srgbClr val="FFFF66"/>
                </a:solidFill>
              </a:rPr>
              <a:t>Εξωκυττάρια</a:t>
            </a:r>
            <a:r>
              <a:rPr lang="el-GR" sz="4000" b="1" dirty="0" smtClean="0">
                <a:solidFill>
                  <a:srgbClr val="FFFF66"/>
                </a:solidFill>
              </a:rPr>
              <a:t> ουσία</a:t>
            </a:r>
            <a:r>
              <a:rPr lang="en-US" sz="4000" b="1" dirty="0" smtClean="0">
                <a:solidFill>
                  <a:srgbClr val="FFFF66"/>
                </a:solidFill>
              </a:rPr>
              <a:t>:</a:t>
            </a:r>
            <a:r>
              <a:rPr lang="el-GR" sz="4000" dirty="0" smtClean="0">
                <a:solidFill>
                  <a:srgbClr val="FFFF66"/>
                </a:solidFill>
              </a:rPr>
              <a:t> </a:t>
            </a:r>
            <a:r>
              <a:rPr lang="el-GR" sz="4000" dirty="0" err="1" smtClean="0">
                <a:solidFill>
                  <a:srgbClr val="FFFF66"/>
                </a:solidFill>
              </a:rPr>
              <a:t>Γλυκοπρωτε</a:t>
            </a:r>
            <a:r>
              <a:rPr lang="el-GR" sz="4000" dirty="0" err="1" smtClean="0">
                <a:solidFill>
                  <a:srgbClr val="FFFF66"/>
                </a:solidFill>
                <a:cs typeface="Arial" charset="0"/>
              </a:rPr>
              <a:t>ΐνες</a:t>
            </a:r>
            <a:endParaRPr lang="el-GR" sz="4000" dirty="0" smtClean="0">
              <a:solidFill>
                <a:srgbClr val="FFFF66"/>
              </a:solidFill>
              <a:cs typeface="Arial" charset="0"/>
            </a:endParaRPr>
          </a:p>
        </p:txBody>
      </p:sp>
      <p:sp>
        <p:nvSpPr>
          <p:cNvPr id="92163" name="Rectangle 3"/>
          <p:cNvSpPr>
            <a:spLocks noGrp="1" noChangeArrowheads="1"/>
          </p:cNvSpPr>
          <p:nvPr>
            <p:ph type="body" idx="1"/>
          </p:nvPr>
        </p:nvSpPr>
        <p:spPr/>
        <p:txBody>
          <a:bodyPr/>
          <a:lstStyle/>
          <a:p>
            <a:pPr eaLnBrk="1" hangingPunct="1">
              <a:lnSpc>
                <a:spcPct val="80000"/>
              </a:lnSpc>
              <a:defRPr/>
            </a:pPr>
            <a:r>
              <a:rPr lang="el-GR" sz="2800" b="1" dirty="0" err="1" smtClean="0">
                <a:solidFill>
                  <a:srgbClr val="FFFF66"/>
                </a:solidFill>
              </a:rPr>
              <a:t>Ινονεκτίνη</a:t>
            </a:r>
            <a:endParaRPr lang="el-GR" sz="2800" b="1" dirty="0" smtClean="0">
              <a:solidFill>
                <a:srgbClr val="FFFF66"/>
              </a:solidFill>
            </a:endParaRPr>
          </a:p>
          <a:p>
            <a:pPr eaLnBrk="1" hangingPunct="1">
              <a:lnSpc>
                <a:spcPct val="80000"/>
              </a:lnSpc>
              <a:buClr>
                <a:schemeClr val="tx1"/>
              </a:buClr>
              <a:buFont typeface="Wingdings" pitchFamily="2" charset="2"/>
              <a:buChar char="ü"/>
              <a:defRPr/>
            </a:pPr>
            <a:r>
              <a:rPr lang="el-GR" sz="2800" dirty="0" smtClean="0"/>
              <a:t>Οικογένεια </a:t>
            </a:r>
            <a:r>
              <a:rPr lang="el-GR" sz="2800" dirty="0" err="1" smtClean="0"/>
              <a:t>γλυκοπρωτε</a:t>
            </a:r>
            <a:r>
              <a:rPr lang="el-GR" sz="2800" dirty="0" err="1" smtClean="0">
                <a:cs typeface="Arial" charset="0"/>
              </a:rPr>
              <a:t>ϊ</a:t>
            </a:r>
            <a:r>
              <a:rPr lang="el-GR" sz="2800" dirty="0" err="1" smtClean="0"/>
              <a:t>νών</a:t>
            </a:r>
            <a:r>
              <a:rPr lang="el-GR" sz="2800" dirty="0" smtClean="0"/>
              <a:t> που μεσολαβούν στη σύνδεση κυττάρων-</a:t>
            </a:r>
            <a:r>
              <a:rPr lang="el-GR" sz="2800" dirty="0" err="1" smtClean="0"/>
              <a:t>εξωκυττάριας </a:t>
            </a:r>
            <a:r>
              <a:rPr lang="el-GR" sz="2800" dirty="0" smtClean="0"/>
              <a:t>ουσίας</a:t>
            </a:r>
          </a:p>
          <a:p>
            <a:pPr eaLnBrk="1" hangingPunct="1">
              <a:lnSpc>
                <a:spcPct val="80000"/>
              </a:lnSpc>
              <a:buClr>
                <a:schemeClr val="tx1"/>
              </a:buClr>
              <a:buFont typeface="Wingdings" pitchFamily="2" charset="2"/>
              <a:buChar char="ü"/>
              <a:defRPr/>
            </a:pPr>
            <a:r>
              <a:rPr lang="el-GR" sz="2800" dirty="0" smtClean="0"/>
              <a:t>Διαθέτουν ειδικές θέσεις πρόσδεσης σε δομές όπως κολλαγόνο, </a:t>
            </a:r>
            <a:r>
              <a:rPr lang="el-GR" sz="2800" dirty="0" err="1" smtClean="0"/>
              <a:t>πρωτεογλυκάνες</a:t>
            </a:r>
            <a:r>
              <a:rPr lang="el-GR" sz="2800" dirty="0" smtClean="0"/>
              <a:t>, </a:t>
            </a:r>
            <a:r>
              <a:rPr lang="el-GR" sz="2800" dirty="0" err="1" smtClean="0"/>
              <a:t>ινωδογόνο</a:t>
            </a:r>
            <a:r>
              <a:rPr lang="el-GR" sz="2800" dirty="0" smtClean="0"/>
              <a:t>, </a:t>
            </a:r>
            <a:r>
              <a:rPr lang="el-GR" sz="2800" dirty="0" err="1" smtClean="0"/>
              <a:t>ινική</a:t>
            </a:r>
            <a:r>
              <a:rPr lang="el-GR" sz="2800" dirty="0" smtClean="0"/>
              <a:t>, κυτταρικές επιφάνειες.</a:t>
            </a:r>
          </a:p>
          <a:p>
            <a:pPr eaLnBrk="1" hangingPunct="1">
              <a:lnSpc>
                <a:spcPct val="80000"/>
              </a:lnSpc>
              <a:buClr>
                <a:schemeClr val="tx1"/>
              </a:buClr>
              <a:buFont typeface="Wingdings" pitchFamily="2" charset="2"/>
              <a:buChar char="ü"/>
              <a:defRPr/>
            </a:pPr>
            <a:r>
              <a:rPr lang="el-GR" sz="2800" dirty="0" smtClean="0"/>
              <a:t>Ανευρίσκεται στην </a:t>
            </a:r>
            <a:r>
              <a:rPr lang="el-GR" sz="2800" dirty="0" err="1" smtClean="0"/>
              <a:t>εξωκυττάρια</a:t>
            </a:r>
            <a:r>
              <a:rPr lang="el-GR" sz="2800" dirty="0" smtClean="0"/>
              <a:t> ουσία υπό μορφή</a:t>
            </a:r>
            <a:r>
              <a:rPr lang="en-US" sz="2800" dirty="0" smtClean="0"/>
              <a:t>: </a:t>
            </a:r>
            <a:r>
              <a:rPr lang="el-GR" sz="2800" dirty="0" smtClean="0"/>
              <a:t>λεπτών ινιδίων ή ομάδων ινιδίων</a:t>
            </a:r>
          </a:p>
          <a:p>
            <a:pPr eaLnBrk="1" hangingPunct="1">
              <a:lnSpc>
                <a:spcPct val="80000"/>
              </a:lnSpc>
              <a:buClr>
                <a:schemeClr val="tx1"/>
              </a:buClr>
              <a:buFont typeface="Wingdings" pitchFamily="2" charset="2"/>
              <a:buNone/>
              <a:defRPr/>
            </a:pPr>
            <a:r>
              <a:rPr lang="el-GR" sz="2800" dirty="0" smtClean="0"/>
              <a:t>                προσκολλημένη σε ίνες κολλαγόνου</a:t>
            </a:r>
          </a:p>
          <a:p>
            <a:pPr eaLnBrk="1" hangingPunct="1">
              <a:lnSpc>
                <a:spcPct val="80000"/>
              </a:lnSpc>
              <a:buClr>
                <a:schemeClr val="tx1"/>
              </a:buClr>
              <a:buFont typeface="Wingdings" pitchFamily="2" charset="2"/>
              <a:buNone/>
              <a:defRPr/>
            </a:pPr>
            <a:r>
              <a:rPr lang="el-GR" sz="2800" dirty="0" smtClean="0"/>
              <a:t>                προσκολλημένη στις κυτταρικές  </a:t>
            </a:r>
          </a:p>
          <a:p>
            <a:pPr eaLnBrk="1" hangingPunct="1">
              <a:lnSpc>
                <a:spcPct val="80000"/>
              </a:lnSpc>
              <a:buClr>
                <a:schemeClr val="tx1"/>
              </a:buClr>
              <a:buFont typeface="Wingdings" pitchFamily="2" charset="2"/>
              <a:buNone/>
              <a:defRPr/>
            </a:pPr>
            <a:r>
              <a:rPr lang="el-GR" sz="2800" dirty="0" smtClean="0"/>
              <a:t>                επιφάνειες</a:t>
            </a:r>
          </a:p>
          <a:p>
            <a:pPr eaLnBrk="1" hangingPunct="1">
              <a:lnSpc>
                <a:spcPct val="80000"/>
              </a:lnSpc>
              <a:buClr>
                <a:schemeClr val="tx1"/>
              </a:buClr>
              <a:buFont typeface="Wingdings" pitchFamily="2" charset="2"/>
              <a:buNone/>
              <a:defRPr/>
            </a:pPr>
            <a:endParaRPr lang="el-GR" sz="2800" dirty="0" smtClean="0"/>
          </a:p>
          <a:p>
            <a:pPr eaLnBrk="1" hangingPunct="1">
              <a:lnSpc>
                <a:spcPct val="80000"/>
              </a:lnSpc>
              <a:buClr>
                <a:schemeClr val="tx1"/>
              </a:buClr>
              <a:buFont typeface="Wingdings" pitchFamily="2" charset="2"/>
              <a:buChar char="ü"/>
              <a:defRPr/>
            </a:pPr>
            <a:endParaRPr lang="el-GR" sz="2800" dirty="0" smtClean="0"/>
          </a:p>
        </p:txBody>
      </p:sp>
    </p:spTree>
  </p:cSld>
  <p:clrMapOvr>
    <a:masterClrMapping/>
  </p:clrMapOvr>
  <p:transition spd="med">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2"/>
          </p:nvPr>
        </p:nvSpPr>
        <p:spPr>
          <a:xfrm>
            <a:off x="467544" y="188640"/>
            <a:ext cx="5184576" cy="6669360"/>
          </a:xfrm>
        </p:spPr>
        <p:txBody>
          <a:bodyPr>
            <a:normAutofit lnSpcReduction="10000"/>
          </a:bodyPr>
          <a:lstStyle/>
          <a:p>
            <a:r>
              <a:rPr lang="el-GR" sz="4400" b="1" dirty="0" smtClean="0">
                <a:solidFill>
                  <a:schemeClr val="accent1">
                    <a:lumMod val="75000"/>
                  </a:schemeClr>
                </a:solidFill>
              </a:rPr>
              <a:t>Πρότυπα </a:t>
            </a:r>
          </a:p>
          <a:p>
            <a:endParaRPr lang="el-GR" sz="4400" b="1" dirty="0" smtClean="0">
              <a:solidFill>
                <a:schemeClr val="accent1">
                  <a:lumMod val="75000"/>
                </a:schemeClr>
              </a:solidFill>
            </a:endParaRPr>
          </a:p>
          <a:p>
            <a:r>
              <a:rPr lang="el-GR" sz="4400" b="1" dirty="0" err="1" smtClean="0">
                <a:solidFill>
                  <a:schemeClr val="accent1">
                    <a:lumMod val="75000"/>
                  </a:schemeClr>
                </a:solidFill>
              </a:rPr>
              <a:t>διακυττάριας</a:t>
            </a:r>
            <a:endParaRPr lang="el-GR" sz="4400" b="1" dirty="0" smtClean="0">
              <a:solidFill>
                <a:schemeClr val="accent1">
                  <a:lumMod val="75000"/>
                </a:schemeClr>
              </a:solidFill>
            </a:endParaRPr>
          </a:p>
          <a:p>
            <a:r>
              <a:rPr lang="el-GR" sz="4400" b="1" dirty="0" smtClean="0">
                <a:solidFill>
                  <a:schemeClr val="accent1">
                    <a:lumMod val="75000"/>
                  </a:schemeClr>
                </a:solidFill>
              </a:rPr>
              <a:t> </a:t>
            </a:r>
          </a:p>
          <a:p>
            <a:endParaRPr lang="el-GR" sz="4400" b="1" dirty="0" smtClean="0">
              <a:solidFill>
                <a:schemeClr val="accent1">
                  <a:lumMod val="75000"/>
                </a:schemeClr>
              </a:solidFill>
            </a:endParaRPr>
          </a:p>
          <a:p>
            <a:r>
              <a:rPr lang="el-GR" sz="4400" b="1" dirty="0" smtClean="0">
                <a:solidFill>
                  <a:schemeClr val="accent1">
                    <a:lumMod val="75000"/>
                  </a:schemeClr>
                </a:solidFill>
              </a:rPr>
              <a:t>μεταγωγής </a:t>
            </a:r>
          </a:p>
          <a:p>
            <a:endParaRPr lang="el-GR" sz="4400" b="1" dirty="0" smtClean="0">
              <a:solidFill>
                <a:schemeClr val="accent1">
                  <a:lumMod val="75000"/>
                </a:schemeClr>
              </a:solidFill>
            </a:endParaRPr>
          </a:p>
          <a:p>
            <a:endParaRPr lang="el-GR" sz="4400" b="1" dirty="0" smtClean="0">
              <a:solidFill>
                <a:schemeClr val="accent1">
                  <a:lumMod val="75000"/>
                </a:schemeClr>
              </a:solidFill>
            </a:endParaRPr>
          </a:p>
          <a:p>
            <a:r>
              <a:rPr lang="el-GR" sz="4400" b="1" dirty="0" smtClean="0">
                <a:solidFill>
                  <a:schemeClr val="accent1">
                    <a:lumMod val="75000"/>
                  </a:schemeClr>
                </a:solidFill>
              </a:rPr>
              <a:t>σημάτων </a:t>
            </a:r>
            <a:endParaRPr lang="el-GR" sz="4400" b="1" dirty="0">
              <a:solidFill>
                <a:schemeClr val="accent1">
                  <a:lumMod val="75000"/>
                </a:schemeClr>
              </a:solidFill>
            </a:endParaRPr>
          </a:p>
        </p:txBody>
      </p:sp>
      <p:pic>
        <p:nvPicPr>
          <p:cNvPr id="8194" name="Picture 2"/>
          <p:cNvPicPr>
            <a:picLocks noGrp="1" noChangeAspect="1" noChangeArrowheads="1"/>
          </p:cNvPicPr>
          <p:nvPr>
            <p:ph sz="half" idx="1"/>
          </p:nvPr>
        </p:nvPicPr>
        <p:blipFill>
          <a:blip r:embed="rId2" cstate="print"/>
          <a:srcRect/>
          <a:stretch>
            <a:fillRect/>
          </a:stretch>
        </p:blipFill>
        <p:spPr bwMode="auto">
          <a:xfrm>
            <a:off x="4427983" y="0"/>
            <a:ext cx="3974335" cy="6858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1661046"/>
          </a:xfrm>
        </p:spPr>
        <p:txBody>
          <a:bodyPr>
            <a:normAutofit fontScale="90000"/>
          </a:bodyPr>
          <a:lstStyle/>
          <a:p>
            <a:r>
              <a:rPr lang="el-GR" dirty="0" smtClean="0"/>
              <a:t>ΑΝΑΓΕΝΝΗΣΗ</a:t>
            </a:r>
            <a:br>
              <a:rPr lang="el-GR" dirty="0" smtClean="0"/>
            </a:br>
            <a:r>
              <a:rPr lang="el-GR" dirty="0" smtClean="0"/>
              <a:t>Σημεία - κλειδιά του κυτταρικού κύκλου </a:t>
            </a:r>
            <a:endParaRPr lang="el-GR" dirty="0"/>
          </a:p>
        </p:txBody>
      </p:sp>
      <p:pic>
        <p:nvPicPr>
          <p:cNvPr id="7171" name="Picture 3"/>
          <p:cNvPicPr>
            <a:picLocks noGrp="1" noChangeAspect="1" noChangeArrowheads="1"/>
          </p:cNvPicPr>
          <p:nvPr>
            <p:ph idx="1"/>
          </p:nvPr>
        </p:nvPicPr>
        <p:blipFill>
          <a:blip r:embed="rId2" cstate="print"/>
          <a:srcRect/>
          <a:stretch>
            <a:fillRect/>
          </a:stretch>
        </p:blipFill>
        <p:spPr bwMode="auto">
          <a:xfrm>
            <a:off x="251520" y="1196752"/>
            <a:ext cx="8643128" cy="566124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43408"/>
            <a:ext cx="8229600" cy="1800200"/>
          </a:xfrm>
        </p:spPr>
        <p:txBody>
          <a:bodyPr>
            <a:normAutofit/>
          </a:bodyPr>
          <a:lstStyle/>
          <a:p>
            <a:r>
              <a:rPr lang="el-GR" sz="4400" dirty="0" smtClean="0"/>
              <a:t>Ανάπτυξη </a:t>
            </a:r>
            <a:r>
              <a:rPr lang="el-GR" sz="4400" dirty="0" err="1" smtClean="0"/>
              <a:t>ίνωσης</a:t>
            </a:r>
            <a:r>
              <a:rPr lang="el-GR" sz="4400" dirty="0" smtClean="0"/>
              <a:t>  </a:t>
            </a:r>
            <a:br>
              <a:rPr lang="el-GR" sz="4400" dirty="0" smtClean="0"/>
            </a:br>
            <a:r>
              <a:rPr lang="el-GR" sz="4400" dirty="0" smtClean="0"/>
              <a:t>στην χρόνια φλεγμονή</a:t>
            </a:r>
            <a:endParaRPr lang="el-GR" sz="4400" dirty="0"/>
          </a:p>
        </p:txBody>
      </p:sp>
      <p:pic>
        <p:nvPicPr>
          <p:cNvPr id="29698" name="Picture 2"/>
          <p:cNvPicPr>
            <a:picLocks noGrp="1" noChangeAspect="1" noChangeArrowheads="1"/>
          </p:cNvPicPr>
          <p:nvPr>
            <p:ph idx="1"/>
          </p:nvPr>
        </p:nvPicPr>
        <p:blipFill>
          <a:blip r:embed="rId2" cstate="print"/>
          <a:srcRect/>
          <a:stretch>
            <a:fillRect/>
          </a:stretch>
        </p:blipFill>
        <p:spPr bwMode="auto">
          <a:xfrm>
            <a:off x="0" y="1484784"/>
            <a:ext cx="9144000" cy="523494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560" y="0"/>
            <a:ext cx="10297144" cy="1417638"/>
          </a:xfrm>
        </p:spPr>
        <p:txBody>
          <a:bodyPr>
            <a:normAutofit/>
          </a:bodyPr>
          <a:lstStyle/>
          <a:p>
            <a:r>
              <a:rPr lang="el-GR" dirty="0" smtClean="0"/>
              <a:t>Μηχανισμοί ρύθμισης </a:t>
            </a:r>
            <a:br>
              <a:rPr lang="el-GR" dirty="0" smtClean="0"/>
            </a:br>
            <a:r>
              <a:rPr lang="el-GR" dirty="0" smtClean="0"/>
              <a:t>κυτταρικών πληθυσμών</a:t>
            </a:r>
            <a:endParaRPr lang="el-GR"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339752" y="1484784"/>
            <a:ext cx="4717946" cy="5373216"/>
          </a:xfrm>
          <a:prstGeom prst="rect">
            <a:avLst/>
          </a:prstGeom>
          <a:noFill/>
          <a:ln w="9525">
            <a:noFill/>
            <a:miter lim="800000"/>
            <a:headEnd/>
            <a:tailEnd/>
          </a:ln>
        </p:spPr>
      </p:pic>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normAutofit fontScale="90000"/>
          </a:bodyPr>
          <a:lstStyle/>
          <a:p>
            <a:pPr eaLnBrk="1" hangingPunct="1">
              <a:defRPr/>
            </a:pPr>
            <a:r>
              <a:rPr lang="el-GR" sz="3600" b="1" smtClean="0">
                <a:solidFill>
                  <a:srgbClr val="FFFF66"/>
                </a:solidFill>
              </a:rPr>
              <a:t>Ταξινόμηση κυττάρων με βάση την πολλαπλασιαστική τους ικανότητα</a:t>
            </a:r>
          </a:p>
        </p:txBody>
      </p:sp>
      <p:sp>
        <p:nvSpPr>
          <p:cNvPr id="56323" name="Rectangle 3"/>
          <p:cNvSpPr>
            <a:spLocks noGrp="1" noChangeArrowheads="1"/>
          </p:cNvSpPr>
          <p:nvPr>
            <p:ph type="body" idx="1"/>
          </p:nvPr>
        </p:nvSpPr>
        <p:spPr>
          <a:xfrm>
            <a:off x="395288" y="1844675"/>
            <a:ext cx="8291512" cy="4641850"/>
          </a:xfrm>
        </p:spPr>
        <p:txBody>
          <a:bodyPr/>
          <a:lstStyle/>
          <a:p>
            <a:pPr eaLnBrk="1" hangingPunct="1">
              <a:lnSpc>
                <a:spcPct val="90000"/>
              </a:lnSpc>
              <a:defRPr/>
            </a:pPr>
            <a:r>
              <a:rPr lang="el-GR" b="1" dirty="0" smtClean="0">
                <a:solidFill>
                  <a:srgbClr val="FFFF66"/>
                </a:solidFill>
              </a:rPr>
              <a:t>Ασταθή κύτταρα</a:t>
            </a:r>
            <a:r>
              <a:rPr lang="el-GR" dirty="0" smtClean="0"/>
              <a:t>: συνεχής ανανέωση</a:t>
            </a:r>
          </a:p>
          <a:p>
            <a:pPr eaLnBrk="1" hangingPunct="1">
              <a:lnSpc>
                <a:spcPct val="90000"/>
              </a:lnSpc>
              <a:buFont typeface="Wingdings" pitchFamily="2" charset="2"/>
              <a:buNone/>
              <a:defRPr/>
            </a:pPr>
            <a:r>
              <a:rPr lang="el-GR" dirty="0" smtClean="0"/>
              <a:t>   Π.χ. επιθήλιο γαστρεντερικής οδού, αιμοποιητικό σύστημα</a:t>
            </a:r>
          </a:p>
          <a:p>
            <a:pPr eaLnBrk="1" hangingPunct="1">
              <a:lnSpc>
                <a:spcPct val="90000"/>
              </a:lnSpc>
              <a:buClr>
                <a:schemeClr val="tx1"/>
              </a:buClr>
              <a:defRPr/>
            </a:pPr>
            <a:r>
              <a:rPr lang="el-GR" b="1" dirty="0" smtClean="0">
                <a:solidFill>
                  <a:srgbClr val="FFFF66"/>
                </a:solidFill>
              </a:rPr>
              <a:t>Σταθερά κύτταρα</a:t>
            </a:r>
            <a:r>
              <a:rPr lang="el-GR" dirty="0" smtClean="0"/>
              <a:t>: βραδεία ανανέωση με ικανότητα επιτάχυνσης του ρυθμού ανανέωσης μετά από ιστική απώλεια</a:t>
            </a:r>
          </a:p>
          <a:p>
            <a:pPr eaLnBrk="1" hangingPunct="1">
              <a:lnSpc>
                <a:spcPct val="90000"/>
              </a:lnSpc>
              <a:buClr>
                <a:schemeClr val="tx1"/>
              </a:buClr>
              <a:buFont typeface="Wingdings" pitchFamily="2" charset="2"/>
              <a:buNone/>
              <a:defRPr/>
            </a:pPr>
            <a:r>
              <a:rPr lang="el-GR" dirty="0" smtClean="0"/>
              <a:t>   Π.χ. ήπαρ, εγγύς εσπειραμένα σωληνάρια</a:t>
            </a:r>
          </a:p>
          <a:p>
            <a:pPr eaLnBrk="1" hangingPunct="1">
              <a:lnSpc>
                <a:spcPct val="90000"/>
              </a:lnSpc>
              <a:buClr>
                <a:schemeClr val="tx1"/>
              </a:buClr>
              <a:defRPr/>
            </a:pPr>
            <a:r>
              <a:rPr lang="el-GR" b="1" dirty="0" smtClean="0">
                <a:solidFill>
                  <a:srgbClr val="FFFF66"/>
                </a:solidFill>
              </a:rPr>
              <a:t>Μόνιμα κύτταρα</a:t>
            </a:r>
            <a:r>
              <a:rPr lang="el-GR" b="1" dirty="0" smtClean="0"/>
              <a:t>:</a:t>
            </a:r>
            <a:r>
              <a:rPr lang="el-GR" dirty="0" smtClean="0"/>
              <a:t> οριστικά διαφοροποιημένα κύτταρα χωρίς ικανότητα αναγέννησης</a:t>
            </a:r>
          </a:p>
          <a:p>
            <a:pPr eaLnBrk="1" hangingPunct="1">
              <a:lnSpc>
                <a:spcPct val="90000"/>
              </a:lnSpc>
              <a:buClr>
                <a:schemeClr val="tx1"/>
              </a:buClr>
              <a:buFont typeface="Wingdings" pitchFamily="2" charset="2"/>
              <a:buNone/>
              <a:defRPr/>
            </a:pPr>
            <a:r>
              <a:rPr lang="el-GR" dirty="0" smtClean="0"/>
              <a:t>   Π.χ. νευρώνες, μυοκαρδιακά κύτταρα</a:t>
            </a:r>
          </a:p>
          <a:p>
            <a:pPr eaLnBrk="1" hangingPunct="1">
              <a:lnSpc>
                <a:spcPct val="90000"/>
              </a:lnSpc>
              <a:defRPr/>
            </a:pPr>
            <a:endParaRPr lang="el-GR" sz="2400" dirty="0" smtClean="0"/>
          </a:p>
        </p:txBody>
      </p:sp>
    </p:spTree>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725470"/>
          </a:xfrm>
        </p:spPr>
        <p:txBody>
          <a:bodyPr/>
          <a:lstStyle/>
          <a:p>
            <a:pPr eaLnBrk="1" hangingPunct="1">
              <a:defRPr/>
            </a:pPr>
            <a:r>
              <a:rPr lang="el-GR" u="sng" dirty="0" smtClean="0">
                <a:solidFill>
                  <a:srgbClr val="FFFF66"/>
                </a:solidFill>
              </a:rPr>
              <a:t>Ασταθείς</a:t>
            </a:r>
            <a:r>
              <a:rPr lang="el-GR" dirty="0" smtClean="0">
                <a:solidFill>
                  <a:srgbClr val="FFFF66"/>
                </a:solidFill>
              </a:rPr>
              <a:t> ιστοί</a:t>
            </a:r>
            <a:r>
              <a:rPr lang="el-GR" dirty="0" smtClean="0"/>
              <a:t> </a:t>
            </a:r>
          </a:p>
        </p:txBody>
      </p:sp>
      <p:sp>
        <p:nvSpPr>
          <p:cNvPr id="57347" name="Rectangle 3"/>
          <p:cNvSpPr>
            <a:spLocks noGrp="1" noChangeArrowheads="1"/>
          </p:cNvSpPr>
          <p:nvPr>
            <p:ph type="body" idx="1"/>
          </p:nvPr>
        </p:nvSpPr>
        <p:spPr>
          <a:xfrm>
            <a:off x="457200" y="1071546"/>
            <a:ext cx="8229600" cy="5669822"/>
          </a:xfrm>
        </p:spPr>
        <p:txBody>
          <a:bodyPr>
            <a:noAutofit/>
          </a:bodyPr>
          <a:lstStyle/>
          <a:p>
            <a:pPr eaLnBrk="1" hangingPunct="1">
              <a:lnSpc>
                <a:spcPct val="80000"/>
              </a:lnSpc>
              <a:defRPr/>
            </a:pPr>
            <a:r>
              <a:rPr lang="el-GR" dirty="0" smtClean="0"/>
              <a:t>Ιστοί στους οποίους </a:t>
            </a:r>
            <a:r>
              <a:rPr lang="en-US" b="1" dirty="0" smtClean="0">
                <a:solidFill>
                  <a:srgbClr val="FFFF66"/>
                </a:solidFill>
              </a:rPr>
              <a:t>&gt;</a:t>
            </a:r>
            <a:r>
              <a:rPr lang="el-GR" b="1" dirty="0" smtClean="0">
                <a:solidFill>
                  <a:srgbClr val="FFFF66"/>
                </a:solidFill>
              </a:rPr>
              <a:t> 1.5%</a:t>
            </a:r>
            <a:r>
              <a:rPr lang="el-GR" dirty="0" smtClean="0"/>
              <a:t> των κυττάρων βρίσκεται σε μίτωση.</a:t>
            </a:r>
          </a:p>
          <a:p>
            <a:pPr eaLnBrk="1" hangingPunct="1">
              <a:lnSpc>
                <a:spcPct val="80000"/>
              </a:lnSpc>
              <a:buFont typeface="Wingdings" pitchFamily="2" charset="2"/>
              <a:buNone/>
              <a:defRPr/>
            </a:pPr>
            <a:r>
              <a:rPr lang="el-GR" dirty="0" smtClean="0"/>
              <a:t>   Π.χ. επιδερμίδα, βλεννογόνος γαστρεντερικής, αναπνευστικής, ουροποιητικής, γεννητικής οδού, μυελός οστών, λεμφικό σύστημα</a:t>
            </a:r>
          </a:p>
          <a:p>
            <a:pPr eaLnBrk="1" hangingPunct="1">
              <a:lnSpc>
                <a:spcPct val="80000"/>
              </a:lnSpc>
              <a:buClr>
                <a:schemeClr val="tx1"/>
              </a:buClr>
              <a:defRPr/>
            </a:pPr>
            <a:r>
              <a:rPr lang="el-GR" b="1" dirty="0" smtClean="0"/>
              <a:t>Αρχέγονα/Βλαστικά κύτταρα </a:t>
            </a:r>
            <a:r>
              <a:rPr lang="en-US" b="1" dirty="0" smtClean="0"/>
              <a:t>(stem cells): </a:t>
            </a:r>
            <a:r>
              <a:rPr lang="el-GR" dirty="0" smtClean="0"/>
              <a:t>συστατικά των ασταθών ιστών προγραμματισμένα  να διαιρούνται συνεχώς. Το ένα θυγατρικό παραμένει αρχέγονο το δε άλλο υφίσταται οριστική διαφοροποίηση</a:t>
            </a:r>
          </a:p>
          <a:p>
            <a:pPr eaLnBrk="1" hangingPunct="1">
              <a:lnSpc>
                <a:spcPct val="80000"/>
              </a:lnSpc>
              <a:buClr>
                <a:schemeClr val="tx1"/>
              </a:buClr>
              <a:buFont typeface="Wingdings" pitchFamily="2" charset="2"/>
              <a:buNone/>
              <a:defRPr/>
            </a:pPr>
            <a:r>
              <a:rPr lang="el-GR" dirty="0" smtClean="0"/>
              <a:t>    Π.χ.  βασικά κύτταρα επιδερμίδας,                                                  </a:t>
            </a:r>
          </a:p>
          <a:p>
            <a:pPr eaLnBrk="1" hangingPunct="1">
              <a:lnSpc>
                <a:spcPct val="80000"/>
              </a:lnSpc>
              <a:buClr>
                <a:schemeClr val="tx1"/>
              </a:buClr>
              <a:buFont typeface="Wingdings" pitchFamily="2" charset="2"/>
              <a:buNone/>
              <a:defRPr/>
            </a:pPr>
            <a:r>
              <a:rPr lang="el-GR" dirty="0" smtClean="0"/>
              <a:t>             κύτταρα γαστρεντερικών κρυπτών.</a:t>
            </a:r>
          </a:p>
          <a:p>
            <a:pPr eaLnBrk="1" hangingPunct="1">
              <a:lnSpc>
                <a:spcPct val="80000"/>
              </a:lnSpc>
              <a:buClr>
                <a:schemeClr val="tx1"/>
              </a:buClr>
              <a:defRPr/>
            </a:pPr>
            <a:r>
              <a:rPr lang="el-GR" dirty="0" smtClean="0"/>
              <a:t>Οι ασταθείς ιστοί </a:t>
            </a:r>
            <a:r>
              <a:rPr lang="el-GR" dirty="0" err="1" smtClean="0"/>
              <a:t>αναγεννώνται</a:t>
            </a:r>
            <a:r>
              <a:rPr lang="el-GR" dirty="0" smtClean="0"/>
              <a:t> μετά τραυματισμό, εφόσον διατηρηθούν αρκετά αρχέγονα κύτταρα</a:t>
            </a:r>
          </a:p>
          <a:p>
            <a:pPr eaLnBrk="1" hangingPunct="1">
              <a:lnSpc>
                <a:spcPct val="80000"/>
              </a:lnSpc>
              <a:buClr>
                <a:schemeClr val="tx1"/>
              </a:buClr>
              <a:buFont typeface="Wingdings" pitchFamily="2" charset="2"/>
              <a:buNone/>
              <a:defRPr/>
            </a:pPr>
            <a:r>
              <a:rPr lang="el-GR" dirty="0" smtClean="0"/>
              <a:t>  </a:t>
            </a:r>
            <a:endParaRPr lang="en-US" dirty="0" smtClean="0"/>
          </a:p>
        </p:txBody>
      </p:sp>
    </p:spTree>
  </p:cSld>
  <p:clrMapOvr>
    <a:masterClrMapping/>
  </p:clrMapOvr>
  <p:transition spd="med">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dirty="0" smtClean="0">
                <a:solidFill>
                  <a:srgbClr val="FFFF66"/>
                </a:solidFill>
              </a:rPr>
              <a:t>Αρχέγονα/ Βλαστικά Κύτταρα</a:t>
            </a:r>
          </a:p>
        </p:txBody>
      </p:sp>
      <p:sp>
        <p:nvSpPr>
          <p:cNvPr id="3" name="2 - Θέση περιεχομένου"/>
          <p:cNvSpPr>
            <a:spLocks noGrp="1"/>
          </p:cNvSpPr>
          <p:nvPr>
            <p:ph idx="1"/>
          </p:nvPr>
        </p:nvSpPr>
        <p:spPr/>
        <p:txBody>
          <a:bodyPr>
            <a:normAutofit/>
          </a:bodyPr>
          <a:lstStyle/>
          <a:p>
            <a:pPr eaLnBrk="1" hangingPunct="1">
              <a:defRPr/>
            </a:pPr>
            <a:r>
              <a:rPr lang="el-GR" sz="4000" dirty="0" smtClean="0"/>
              <a:t>Άωρο (</a:t>
            </a:r>
            <a:r>
              <a:rPr lang="en-US" sz="4000" dirty="0" smtClean="0"/>
              <a:t>immature) </a:t>
            </a:r>
            <a:r>
              <a:rPr lang="el-GR" sz="4000" dirty="0" smtClean="0"/>
              <a:t>είδος κυττάρου </a:t>
            </a:r>
          </a:p>
          <a:p>
            <a:pPr eaLnBrk="1" hangingPunct="1">
              <a:defRPr/>
            </a:pPr>
            <a:r>
              <a:rPr lang="el-GR" sz="4000" dirty="0" smtClean="0"/>
              <a:t>Δυνατότητα διαφοροποίησης προς διαφορετικά είδη κυττάρων </a:t>
            </a:r>
          </a:p>
          <a:p>
            <a:pPr eaLnBrk="1" hangingPunct="1">
              <a:buFont typeface="Wingdings" pitchFamily="2" charset="2"/>
              <a:buNone/>
              <a:defRPr/>
            </a:pPr>
            <a:r>
              <a:rPr lang="el-GR" sz="4000" i="1" dirty="0" smtClean="0"/>
              <a:t>                </a:t>
            </a:r>
            <a:r>
              <a:rPr lang="en-US" sz="4000" i="1" dirty="0" smtClean="0">
                <a:solidFill>
                  <a:srgbClr val="FFFF66"/>
                </a:solidFill>
              </a:rPr>
              <a:t>“All purpose cells”</a:t>
            </a:r>
          </a:p>
          <a:p>
            <a:pPr eaLnBrk="1" hangingPunct="1">
              <a:defRPr/>
            </a:pPr>
            <a:r>
              <a:rPr lang="el-GR" sz="4000" dirty="0" smtClean="0"/>
              <a:t>Ικανότητα συνεχούς πολλαπλασιασμού</a:t>
            </a:r>
          </a:p>
        </p:txBody>
      </p:sp>
    </p:spTree>
  </p:cSld>
  <p:clrMapOvr>
    <a:masterClrMapping/>
  </p:clrMapOvr>
  <p:transition spd="med">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9512" y="274638"/>
            <a:ext cx="8964488" cy="1143000"/>
          </a:xfrm>
        </p:spPr>
        <p:txBody>
          <a:bodyPr>
            <a:normAutofit fontScale="90000"/>
          </a:bodyPr>
          <a:lstStyle/>
          <a:p>
            <a:r>
              <a:rPr lang="el-GR" dirty="0" smtClean="0"/>
              <a:t>Προέλευση και διαφοροποίηση</a:t>
            </a:r>
            <a:br>
              <a:rPr lang="el-GR" dirty="0" smtClean="0"/>
            </a:br>
            <a:r>
              <a:rPr lang="el-GR" dirty="0" smtClean="0"/>
              <a:t>αρχεγόνων κυττάρων</a:t>
            </a:r>
            <a:endParaRPr lang="el-G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0" y="2060848"/>
            <a:ext cx="9144000" cy="4000500"/>
          </a:xfrm>
          <a:prstGeom prst="rect">
            <a:avLst/>
          </a:prstGeom>
          <a:noFill/>
          <a:ln w="9525">
            <a:noFill/>
            <a:miter lim="800000"/>
            <a:headEnd/>
            <a:tailEnd/>
          </a:ln>
        </p:spPr>
      </p:pic>
    </p:spTree>
  </p:cSld>
  <p:clrMapOvr>
    <a:masterClrMapping/>
  </p:clrMapOvr>
  <p:transition spd="med">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rmAutofit/>
          </a:bodyPr>
          <a:lstStyle/>
          <a:p>
            <a:pPr eaLnBrk="1" hangingPunct="1">
              <a:defRPr/>
            </a:pPr>
            <a:r>
              <a:rPr lang="el-GR" dirty="0" smtClean="0">
                <a:solidFill>
                  <a:srgbClr val="FFFF66"/>
                </a:solidFill>
              </a:rPr>
              <a:t>Είδη βλαστικών/αρχέγονων κυττάρων </a:t>
            </a:r>
          </a:p>
        </p:txBody>
      </p:sp>
      <p:sp>
        <p:nvSpPr>
          <p:cNvPr id="3" name="2 - Θέση περιεχομένου"/>
          <p:cNvSpPr>
            <a:spLocks noGrp="1"/>
          </p:cNvSpPr>
          <p:nvPr>
            <p:ph idx="1"/>
          </p:nvPr>
        </p:nvSpPr>
        <p:spPr>
          <a:xfrm>
            <a:off x="0" y="1571612"/>
            <a:ext cx="8964613" cy="4559313"/>
          </a:xfrm>
        </p:spPr>
        <p:txBody>
          <a:bodyPr>
            <a:noAutofit/>
          </a:bodyPr>
          <a:lstStyle/>
          <a:p>
            <a:pPr eaLnBrk="1" hangingPunct="1">
              <a:buFont typeface="Wingdings" pitchFamily="2" charset="2"/>
              <a:buChar char="ü"/>
              <a:defRPr/>
            </a:pPr>
            <a:r>
              <a:rPr lang="el-GR" sz="2400" dirty="0" smtClean="0">
                <a:solidFill>
                  <a:srgbClr val="FFFF66"/>
                </a:solidFill>
              </a:rPr>
              <a:t>Εμβρυϊκά</a:t>
            </a:r>
            <a:endParaRPr lang="el-GR" sz="2400" dirty="0" smtClean="0"/>
          </a:p>
          <a:p>
            <a:pPr eaLnBrk="1" hangingPunct="1">
              <a:buFont typeface="Wingdings" pitchFamily="2" charset="2"/>
              <a:buChar char="ü"/>
              <a:defRPr/>
            </a:pPr>
            <a:r>
              <a:rPr lang="el-GR" sz="2400" dirty="0" smtClean="0">
                <a:solidFill>
                  <a:srgbClr val="FFFF66"/>
                </a:solidFill>
              </a:rPr>
              <a:t>Ενήλικα</a:t>
            </a:r>
            <a:r>
              <a:rPr lang="en-US" sz="2400" dirty="0" smtClean="0">
                <a:solidFill>
                  <a:srgbClr val="FFFF66"/>
                </a:solidFill>
              </a:rPr>
              <a:t> (</a:t>
            </a:r>
            <a:r>
              <a:rPr lang="el-GR" sz="2400" dirty="0" smtClean="0">
                <a:solidFill>
                  <a:srgbClr val="FFFF66"/>
                </a:solidFill>
              </a:rPr>
              <a:t>μυελού  &amp; ιστών)</a:t>
            </a:r>
          </a:p>
          <a:p>
            <a:pPr eaLnBrk="1" hangingPunct="1">
              <a:defRPr/>
            </a:pPr>
            <a:r>
              <a:rPr lang="el-GR" sz="2400" b="1" i="1" dirty="0" smtClean="0"/>
              <a:t>Διαφορές:</a:t>
            </a:r>
          </a:p>
          <a:p>
            <a:pPr lvl="1" eaLnBrk="1" hangingPunct="1">
              <a:buFontTx/>
              <a:buNone/>
              <a:defRPr/>
            </a:pPr>
            <a:r>
              <a:rPr lang="el-GR" b="1" dirty="0" smtClean="0">
                <a:solidFill>
                  <a:srgbClr val="A50021"/>
                </a:solidFill>
              </a:rPr>
              <a:t>1.</a:t>
            </a:r>
            <a:r>
              <a:rPr lang="el-GR" dirty="0" smtClean="0">
                <a:solidFill>
                  <a:srgbClr val="A50021"/>
                </a:solidFill>
              </a:rPr>
              <a:t> </a:t>
            </a:r>
            <a:r>
              <a:rPr lang="el-GR" dirty="0" smtClean="0"/>
              <a:t>Τα εμβρυικά μπορούν να μετατραπούν σε κύτταρα οποιουδήποτε ιστού, ενώ τα ενήλικα  μπορούν να μετατραπούν σε κύτταρα ενός συγκεκριμένου ιστού.</a:t>
            </a:r>
          </a:p>
          <a:p>
            <a:pPr lvl="1" eaLnBrk="1" hangingPunct="1">
              <a:buFontTx/>
              <a:buNone/>
              <a:defRPr/>
            </a:pPr>
            <a:r>
              <a:rPr lang="el-GR" i="1" dirty="0" smtClean="0"/>
              <a:t> Π.χ. αρχέγονα κύτταρα δέρματος θα φτιάξουν  μόνο κύτταρα δέρματος και όχι κύτταρα παγκρέατος.</a:t>
            </a:r>
          </a:p>
          <a:p>
            <a:pPr eaLnBrk="1" hangingPunct="1">
              <a:buFont typeface="Wingdings" pitchFamily="2" charset="2"/>
              <a:buNone/>
              <a:defRPr/>
            </a:pPr>
            <a:r>
              <a:rPr lang="el-GR" sz="2400" i="1" dirty="0" smtClean="0"/>
              <a:t>      </a:t>
            </a:r>
            <a:r>
              <a:rPr lang="el-GR" sz="2400" b="1" dirty="0" smtClean="0">
                <a:solidFill>
                  <a:srgbClr val="A50021"/>
                </a:solidFill>
              </a:rPr>
              <a:t>2.</a:t>
            </a:r>
            <a:r>
              <a:rPr lang="el-GR" sz="2400" dirty="0" smtClean="0"/>
              <a:t> Τα ενήλικα, όταν τοποθετηθούν σε καλλιεργητικό δίσκο,    δεν   </a:t>
            </a:r>
          </a:p>
          <a:p>
            <a:pPr eaLnBrk="1" hangingPunct="1">
              <a:buFont typeface="Wingdings" pitchFamily="2" charset="2"/>
              <a:buNone/>
              <a:defRPr/>
            </a:pPr>
            <a:r>
              <a:rPr lang="el-GR" sz="2400" dirty="0" smtClean="0"/>
              <a:t>          μπορούν να πολλαπλασιάζονται ατελείωτα, όπως τα εμβρυικά       ( σημειωτέον, πρόσφατα έχουν παρασκευαστεί ενήλικα βλαστικά κύτταρα με πολλαπλασιαστική ικανότητα εμβρυικών). </a:t>
            </a:r>
          </a:p>
          <a:p>
            <a:pPr eaLnBrk="1" hangingPunct="1">
              <a:buFont typeface="Wingdings" pitchFamily="2" charset="2"/>
              <a:buNone/>
              <a:defRPr/>
            </a:pPr>
            <a:endParaRPr lang="el-GR" sz="2400" dirty="0" smtClean="0"/>
          </a:p>
        </p:txBody>
      </p:sp>
    </p:spTree>
  </p:cSld>
  <p:clrMapOvr>
    <a:masterClrMapping/>
  </p:clrMapOvr>
  <p:transition spd="med">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lstStyle/>
          <a:p>
            <a:r>
              <a:rPr lang="el-GR" dirty="0" smtClean="0"/>
              <a:t>Αρχέγονα κύτταρα δέρματος</a:t>
            </a:r>
            <a:endParaRPr lang="el-GR"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1259632" y="1340768"/>
            <a:ext cx="7010401" cy="5257801"/>
          </a:xfrm>
          <a:prstGeom prst="rect">
            <a:avLst/>
          </a:prstGeom>
          <a:noFill/>
          <a:ln w="9525">
            <a:noFill/>
            <a:miter lim="800000"/>
            <a:headEnd/>
            <a:tailEnd/>
          </a:ln>
        </p:spPr>
      </p:pic>
    </p:spTree>
  </p:cSld>
  <p:clrMapOvr>
    <a:masterClrMapping/>
  </p:clrMapOvr>
  <p:transition spd="med">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56592" y="-603448"/>
            <a:ext cx="10657184" cy="2160240"/>
          </a:xfrm>
        </p:spPr>
        <p:txBody>
          <a:bodyPr/>
          <a:lstStyle/>
          <a:p>
            <a:r>
              <a:rPr lang="el-GR" dirty="0" smtClean="0"/>
              <a:t>Αρχέγονα κύτταρα λεπτού εντέρου</a:t>
            </a:r>
            <a:endParaRPr lang="el-GR"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971600" y="1196752"/>
            <a:ext cx="7346003" cy="5445224"/>
          </a:xfrm>
          <a:prstGeom prst="rect">
            <a:avLst/>
          </a:prstGeom>
          <a:noFill/>
          <a:ln w="9525">
            <a:noFill/>
            <a:miter lim="800000"/>
            <a:headEnd/>
            <a:tailEnd/>
          </a:ln>
        </p:spPr>
      </p:pic>
    </p:spTree>
  </p:cSld>
  <p:clrMapOvr>
    <a:masterClrMapping/>
  </p:clrMapOvr>
  <p:transition spd="med">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4584" y="188640"/>
            <a:ext cx="10585176" cy="1228998"/>
          </a:xfrm>
        </p:spPr>
        <p:txBody>
          <a:bodyPr>
            <a:normAutofit fontScale="90000"/>
          </a:bodyPr>
          <a:lstStyle/>
          <a:p>
            <a:r>
              <a:rPr lang="el-GR" dirty="0" smtClean="0"/>
              <a:t>Αρχέγονα κύτταρα </a:t>
            </a:r>
            <a:br>
              <a:rPr lang="el-GR" dirty="0" smtClean="0"/>
            </a:br>
            <a:r>
              <a:rPr lang="el-GR" dirty="0" smtClean="0"/>
              <a:t>του κερατοειδούς χιτώνα του οφθαλμού</a:t>
            </a:r>
            <a:endParaRPr lang="el-GR"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1401276" y="1600200"/>
            <a:ext cx="6341448" cy="4708525"/>
          </a:xfrm>
          <a:prstGeom prst="rect">
            <a:avLst/>
          </a:prstGeom>
          <a:noFill/>
          <a:ln w="9525">
            <a:noFill/>
            <a:miter lim="800000"/>
            <a:headEnd/>
            <a:tailEnd/>
          </a:ln>
        </p:spPr>
      </p:pic>
    </p:spTree>
  </p:cSld>
  <p:clrMapOvr>
    <a:masterClrMapping/>
  </p:clrMapOvr>
  <p:transition spd="med">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sz="4000" dirty="0" smtClean="0">
                <a:solidFill>
                  <a:srgbClr val="FFFF66"/>
                </a:solidFill>
              </a:rPr>
              <a:t>Εμβρυικά βλαστικά κύτταρα</a:t>
            </a:r>
          </a:p>
        </p:txBody>
      </p:sp>
      <p:sp>
        <p:nvSpPr>
          <p:cNvPr id="3" name="2 - Θέση περιεχομένου"/>
          <p:cNvSpPr>
            <a:spLocks noGrp="1"/>
          </p:cNvSpPr>
          <p:nvPr>
            <p:ph idx="1"/>
          </p:nvPr>
        </p:nvSpPr>
        <p:spPr>
          <a:xfrm>
            <a:off x="0" y="1600200"/>
            <a:ext cx="9144000" cy="4530725"/>
          </a:xfrm>
        </p:spPr>
        <p:txBody>
          <a:bodyPr/>
          <a:lstStyle/>
          <a:p>
            <a:pPr eaLnBrk="1" hangingPunct="1">
              <a:defRPr/>
            </a:pPr>
            <a:r>
              <a:rPr lang="el-GR" sz="2800" dirty="0" smtClean="0">
                <a:solidFill>
                  <a:srgbClr val="A50021"/>
                </a:solidFill>
              </a:rPr>
              <a:t>Πολυδύναμα</a:t>
            </a:r>
            <a:r>
              <a:rPr lang="el-GR" sz="2800" dirty="0" smtClean="0"/>
              <a:t> κύτταρα από τα οποία μπορούν να αναπτυχθούν όλοι οι ιστοί του ανθρώπου.</a:t>
            </a:r>
          </a:p>
          <a:p>
            <a:pPr eaLnBrk="1" hangingPunct="1">
              <a:buFont typeface="Wingdings" pitchFamily="2" charset="2"/>
              <a:buNone/>
              <a:defRPr/>
            </a:pPr>
            <a:endParaRPr lang="el-GR" sz="2800" dirty="0" smtClean="0"/>
          </a:p>
          <a:p>
            <a:pPr eaLnBrk="1" hangingPunct="1">
              <a:defRPr/>
            </a:pPr>
            <a:r>
              <a:rPr lang="el-GR" sz="2800" dirty="0" smtClean="0"/>
              <a:t>Πολυδύναμα: έκφραση μοναδικών μεταγραφικών παραγόντων όπως </a:t>
            </a:r>
            <a:r>
              <a:rPr lang="el-GR" sz="2800" dirty="0" smtClean="0">
                <a:solidFill>
                  <a:srgbClr val="A50021"/>
                </a:solidFill>
              </a:rPr>
              <a:t>η πρωτεΐνη </a:t>
            </a:r>
            <a:r>
              <a:rPr lang="en-US" sz="2800" dirty="0" err="1" smtClean="0">
                <a:solidFill>
                  <a:srgbClr val="A50021"/>
                </a:solidFill>
              </a:rPr>
              <a:t>Nanog</a:t>
            </a:r>
            <a:r>
              <a:rPr lang="en-US" sz="2800" dirty="0" smtClean="0">
                <a:solidFill>
                  <a:srgbClr val="A50021"/>
                </a:solidFill>
              </a:rPr>
              <a:t> </a:t>
            </a:r>
            <a:r>
              <a:rPr lang="en-US" sz="2800" dirty="0" smtClean="0"/>
              <a:t>(</a:t>
            </a:r>
            <a:r>
              <a:rPr lang="en-US" sz="2800" dirty="0" err="1" smtClean="0"/>
              <a:t>Tir</a:t>
            </a:r>
            <a:r>
              <a:rPr lang="en-US" sz="2800" dirty="0" smtClean="0"/>
              <a:t> </a:t>
            </a:r>
            <a:r>
              <a:rPr lang="en-US" sz="2800" dirty="0" err="1" smtClean="0"/>
              <a:t>na</a:t>
            </a:r>
            <a:r>
              <a:rPr lang="en-US" sz="2800" dirty="0" smtClean="0"/>
              <a:t> </a:t>
            </a:r>
            <a:r>
              <a:rPr lang="en-US" sz="2800" dirty="0" err="1" smtClean="0"/>
              <a:t>n’Og</a:t>
            </a:r>
            <a:r>
              <a:rPr lang="en-US" sz="2800" dirty="0" smtClean="0"/>
              <a:t>=</a:t>
            </a:r>
            <a:r>
              <a:rPr lang="el-GR" sz="2800" dirty="0" smtClean="0"/>
              <a:t>κέλτικη γη της αιώνιας νιότης)</a:t>
            </a:r>
          </a:p>
          <a:p>
            <a:pPr eaLnBrk="1" hangingPunct="1">
              <a:buFont typeface="Wingdings" pitchFamily="2" charset="2"/>
              <a:buNone/>
              <a:defRPr/>
            </a:pPr>
            <a:endParaRPr lang="el-GR" sz="2800" dirty="0" smtClean="0"/>
          </a:p>
          <a:p>
            <a:pPr eaLnBrk="1" hangingPunct="1">
              <a:defRPr/>
            </a:pPr>
            <a:r>
              <a:rPr lang="el-GR" sz="2800" dirty="0" smtClean="0"/>
              <a:t>Στη διατήρηση της </a:t>
            </a:r>
            <a:r>
              <a:rPr lang="el-GR" sz="2800" dirty="0" err="1" smtClean="0"/>
              <a:t>πολυδυναμικότητας</a:t>
            </a:r>
            <a:r>
              <a:rPr lang="el-GR" sz="2800" dirty="0" smtClean="0"/>
              <a:t> συμμετέχει και το </a:t>
            </a:r>
            <a:r>
              <a:rPr lang="el-GR" sz="2800" dirty="0" err="1" smtClean="0"/>
              <a:t>σηματοδοτικό</a:t>
            </a:r>
            <a:r>
              <a:rPr lang="el-GR" sz="2800" dirty="0" smtClean="0"/>
              <a:t> μονοπάτι </a:t>
            </a:r>
            <a:r>
              <a:rPr lang="en-US" sz="2800" dirty="0" err="1" smtClean="0"/>
              <a:t>Wnt</a:t>
            </a:r>
            <a:r>
              <a:rPr lang="en-US" sz="2800" dirty="0" smtClean="0"/>
              <a:t>/</a:t>
            </a:r>
            <a:r>
              <a:rPr lang="el-GR" sz="2800" dirty="0" smtClean="0"/>
              <a:t>β-κατενίνης</a:t>
            </a:r>
          </a:p>
          <a:p>
            <a:pPr eaLnBrk="1" hangingPunct="1">
              <a:buFont typeface="Wingdings" pitchFamily="2" charset="2"/>
              <a:buNone/>
              <a:defRPr/>
            </a:pPr>
            <a:endParaRPr lang="el-GR" sz="2400" dirty="0" smtClean="0"/>
          </a:p>
        </p:txBody>
      </p:sp>
    </p:spTree>
  </p:cSld>
  <p:clrMapOvr>
    <a:masterClrMapping/>
  </p:clrMapOvr>
  <p:transition spd="med">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eaLnBrk="1" hangingPunct="1">
              <a:defRPr/>
            </a:pPr>
            <a:r>
              <a:rPr lang="el-GR" b="1" dirty="0" smtClean="0">
                <a:solidFill>
                  <a:srgbClr val="FFFF66"/>
                </a:solidFill>
              </a:rPr>
              <a:t>Φλεγμονώδης κοκκιώδης ιστός</a:t>
            </a:r>
          </a:p>
        </p:txBody>
      </p:sp>
      <p:sp>
        <p:nvSpPr>
          <p:cNvPr id="180227" name="Rectangle 3"/>
          <p:cNvSpPr>
            <a:spLocks noGrp="1" noChangeArrowheads="1"/>
          </p:cNvSpPr>
          <p:nvPr>
            <p:ph type="body" idx="1"/>
          </p:nvPr>
        </p:nvSpPr>
        <p:spPr/>
        <p:txBody>
          <a:bodyPr>
            <a:noAutofit/>
          </a:bodyPr>
          <a:lstStyle/>
          <a:p>
            <a:pPr eaLnBrk="1" hangingPunct="1">
              <a:defRPr/>
            </a:pPr>
            <a:r>
              <a:rPr lang="el-GR" sz="4000" dirty="0" smtClean="0"/>
              <a:t>Αρχικά </a:t>
            </a:r>
            <a:r>
              <a:rPr lang="el-GR" sz="4000" dirty="0" err="1" smtClean="0"/>
              <a:t>αγγειοβριθής</a:t>
            </a:r>
            <a:r>
              <a:rPr lang="el-GR" sz="4000" dirty="0" smtClean="0"/>
              <a:t> συνδετικός ιστός αποτελούμενος από</a:t>
            </a:r>
            <a:r>
              <a:rPr lang="en-US" sz="4000" dirty="0" smtClean="0"/>
              <a:t>:</a:t>
            </a:r>
            <a:endParaRPr lang="el-GR" sz="4000" dirty="0" smtClean="0"/>
          </a:p>
          <a:p>
            <a:pPr eaLnBrk="1" hangingPunct="1">
              <a:buFont typeface="Wingdings" pitchFamily="2" charset="2"/>
              <a:buNone/>
              <a:defRPr/>
            </a:pPr>
            <a:r>
              <a:rPr lang="el-GR" sz="4000" dirty="0" smtClean="0"/>
              <a:t>   - νεόπλαστα τριχοειδή </a:t>
            </a:r>
            <a:r>
              <a:rPr lang="el-GR" sz="4000" dirty="0" smtClean="0">
                <a:solidFill>
                  <a:srgbClr val="FFFF66"/>
                </a:solidFill>
                <a:cs typeface="Arial" charset="0"/>
              </a:rPr>
              <a:t>→</a:t>
            </a:r>
            <a:r>
              <a:rPr lang="el-GR" sz="4000" dirty="0" smtClean="0">
                <a:cs typeface="Arial" charset="0"/>
              </a:rPr>
              <a:t> αγγειογένεση</a:t>
            </a:r>
          </a:p>
          <a:p>
            <a:pPr eaLnBrk="1" hangingPunct="1">
              <a:buFont typeface="Wingdings" pitchFamily="2" charset="2"/>
              <a:buNone/>
              <a:defRPr/>
            </a:pPr>
            <a:r>
              <a:rPr lang="el-GR" sz="4000" dirty="0" smtClean="0"/>
              <a:t>   - άφθονες ινοβλάστες </a:t>
            </a:r>
            <a:r>
              <a:rPr lang="el-GR" sz="4000" dirty="0" smtClean="0">
                <a:solidFill>
                  <a:srgbClr val="FFFF66"/>
                </a:solidFill>
                <a:cs typeface="Arial" charset="0"/>
              </a:rPr>
              <a:t>→</a:t>
            </a:r>
            <a:r>
              <a:rPr lang="el-GR" sz="4000" dirty="0" smtClean="0">
                <a:cs typeface="Arial" charset="0"/>
              </a:rPr>
              <a:t> ινοπλασία</a:t>
            </a:r>
            <a:endParaRPr lang="el-GR" sz="4000" dirty="0" smtClean="0"/>
          </a:p>
          <a:p>
            <a:pPr eaLnBrk="1" hangingPunct="1">
              <a:buFont typeface="Wingdings" pitchFamily="2" charset="2"/>
              <a:buNone/>
              <a:defRPr/>
            </a:pPr>
            <a:r>
              <a:rPr lang="el-GR" sz="4000" dirty="0" smtClean="0"/>
              <a:t>   - φλεγμονώδη κύτταρα </a:t>
            </a:r>
            <a:r>
              <a:rPr lang="el-GR" sz="4000" dirty="0" smtClean="0">
                <a:solidFill>
                  <a:srgbClr val="FFFF66"/>
                </a:solidFill>
                <a:cs typeface="Arial" charset="0"/>
              </a:rPr>
              <a:t>→</a:t>
            </a:r>
            <a:r>
              <a:rPr lang="el-GR" sz="4000" dirty="0" smtClean="0">
                <a:cs typeface="Arial" charset="0"/>
              </a:rPr>
              <a:t> χημειοταξία</a:t>
            </a:r>
          </a:p>
        </p:txBody>
      </p:sp>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eaLnBrk="1" hangingPunct="1">
              <a:defRPr/>
            </a:pPr>
            <a:r>
              <a:rPr lang="el-GR" sz="4000" dirty="0" smtClean="0">
                <a:solidFill>
                  <a:srgbClr val="FFFF66"/>
                </a:solidFill>
              </a:rPr>
              <a:t>Εμβρυικά βλαστικά κύτταρα</a:t>
            </a:r>
            <a:endParaRPr lang="el-GR" sz="4000" dirty="0" smtClean="0"/>
          </a:p>
        </p:txBody>
      </p:sp>
      <p:sp>
        <p:nvSpPr>
          <p:cNvPr id="3" name="2 - Θέση περιεχομένου"/>
          <p:cNvSpPr>
            <a:spLocks noGrp="1"/>
          </p:cNvSpPr>
          <p:nvPr>
            <p:ph idx="1"/>
          </p:nvPr>
        </p:nvSpPr>
        <p:spPr/>
        <p:txBody>
          <a:bodyPr>
            <a:noAutofit/>
          </a:bodyPr>
          <a:lstStyle/>
          <a:p>
            <a:pPr eaLnBrk="1" hangingPunct="1">
              <a:defRPr/>
            </a:pPr>
            <a:r>
              <a:rPr lang="el-GR" sz="3600" dirty="0" smtClean="0"/>
              <a:t>Μπορούν </a:t>
            </a:r>
          </a:p>
          <a:p>
            <a:pPr lvl="1" eaLnBrk="1" hangingPunct="1">
              <a:defRPr/>
            </a:pPr>
            <a:r>
              <a:rPr lang="el-GR" sz="3600" dirty="0" smtClean="0"/>
              <a:t>Να απομονωθούν από φυσιολογικές </a:t>
            </a:r>
            <a:r>
              <a:rPr lang="el-GR" sz="3600" dirty="0" err="1" smtClean="0"/>
              <a:t>βλαστοκύστεις</a:t>
            </a:r>
            <a:endParaRPr lang="el-GR" sz="3600" dirty="0" smtClean="0"/>
          </a:p>
          <a:p>
            <a:pPr lvl="1" eaLnBrk="1" hangingPunct="1">
              <a:defRPr/>
            </a:pPr>
            <a:r>
              <a:rPr lang="el-GR" sz="3600" dirty="0" smtClean="0"/>
              <a:t>Να διατηρηθούν σε καλλιέργεια ως αδιαφοροποίητες κυτταρικές σειρές</a:t>
            </a:r>
          </a:p>
          <a:p>
            <a:pPr lvl="1" eaLnBrk="1" hangingPunct="1">
              <a:defRPr/>
            </a:pPr>
            <a:r>
              <a:rPr lang="el-GR" sz="3600" dirty="0" smtClean="0"/>
              <a:t>Να διαφοροποιηθούν κατόπιν κατάλληλων ερεθισμάτων σε διάφορες σειρές</a:t>
            </a:r>
          </a:p>
          <a:p>
            <a:pPr eaLnBrk="1" hangingPunct="1">
              <a:defRPr/>
            </a:pPr>
            <a:endParaRPr lang="el-GR" sz="3600" dirty="0" smtClean="0"/>
          </a:p>
        </p:txBody>
      </p:sp>
    </p:spTree>
  </p:cSld>
  <p:clrMapOvr>
    <a:masterClrMapping/>
  </p:clrMapOvr>
  <p:transition spd="med">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214290"/>
            <a:ext cx="8229600" cy="6429420"/>
          </a:xfrm>
        </p:spPr>
        <p:txBody>
          <a:bodyPr>
            <a:noAutofit/>
          </a:bodyPr>
          <a:lstStyle/>
          <a:p>
            <a:pPr algn="ctr" eaLnBrk="1" hangingPunct="1">
              <a:buFont typeface="Wingdings" pitchFamily="2" charset="2"/>
              <a:buNone/>
              <a:defRPr/>
            </a:pPr>
            <a:r>
              <a:rPr lang="el-GR" b="1" dirty="0" smtClean="0">
                <a:solidFill>
                  <a:schemeClr val="accent6">
                    <a:lumMod val="40000"/>
                    <a:lumOff val="60000"/>
                  </a:schemeClr>
                </a:solidFill>
              </a:rPr>
              <a:t>Εφαρμογές</a:t>
            </a:r>
          </a:p>
          <a:p>
            <a:pPr eaLnBrk="1" hangingPunct="1">
              <a:defRPr/>
            </a:pPr>
            <a:r>
              <a:rPr lang="el-GR" dirty="0" smtClean="0"/>
              <a:t>Μελέτη της ιστικής διαφοροποίησης</a:t>
            </a:r>
          </a:p>
          <a:p>
            <a:pPr eaLnBrk="1" hangingPunct="1">
              <a:defRPr/>
            </a:pPr>
            <a:r>
              <a:rPr lang="el-GR" dirty="0" smtClean="0"/>
              <a:t>Παραγωγή γενετικά τροποποιημένων ποντικών (</a:t>
            </a:r>
            <a:r>
              <a:rPr lang="en-US" dirty="0" smtClean="0"/>
              <a:t>knockout mice) </a:t>
            </a:r>
            <a:r>
              <a:rPr lang="en-US" dirty="0" smtClean="0">
                <a:solidFill>
                  <a:srgbClr val="A50021"/>
                </a:solidFill>
              </a:rPr>
              <a:t>→</a:t>
            </a:r>
            <a:r>
              <a:rPr lang="el-GR" dirty="0" smtClean="0">
                <a:solidFill>
                  <a:srgbClr val="A50021"/>
                </a:solidFill>
              </a:rPr>
              <a:t> </a:t>
            </a:r>
            <a:r>
              <a:rPr lang="el-GR" dirty="0" smtClean="0">
                <a:solidFill>
                  <a:schemeClr val="tx2"/>
                </a:solidFill>
              </a:rPr>
              <a:t>αδρανοποίηση ή απαλοιφή γονιδίου από καλλιεργημένα εμβρυικά κύτταρα </a:t>
            </a:r>
            <a:r>
              <a:rPr lang="en-US" dirty="0" smtClean="0">
                <a:solidFill>
                  <a:srgbClr val="A50021"/>
                </a:solidFill>
              </a:rPr>
              <a:t>→</a:t>
            </a:r>
            <a:r>
              <a:rPr lang="el-GR" dirty="0" smtClean="0">
                <a:solidFill>
                  <a:srgbClr val="A50021"/>
                </a:solidFill>
              </a:rPr>
              <a:t>  </a:t>
            </a:r>
            <a:r>
              <a:rPr lang="el-GR" dirty="0" smtClean="0"/>
              <a:t>ένεση σε βλαστοκύστη</a:t>
            </a:r>
            <a:r>
              <a:rPr lang="en-US" dirty="0" smtClean="0">
                <a:solidFill>
                  <a:srgbClr val="A50021"/>
                </a:solidFill>
              </a:rPr>
              <a:t> →</a:t>
            </a:r>
            <a:r>
              <a:rPr lang="el-GR" dirty="0" smtClean="0"/>
              <a:t> εμφύτευση στη μήτρα θετής μητέρας</a:t>
            </a:r>
            <a:r>
              <a:rPr lang="en-US" dirty="0" smtClean="0">
                <a:solidFill>
                  <a:srgbClr val="A50021"/>
                </a:solidFill>
              </a:rPr>
              <a:t> →</a:t>
            </a:r>
            <a:r>
              <a:rPr lang="el-GR" dirty="0" smtClean="0">
                <a:solidFill>
                  <a:srgbClr val="A50021"/>
                </a:solidFill>
              </a:rPr>
              <a:t> </a:t>
            </a:r>
            <a:r>
              <a:rPr lang="el-GR" dirty="0" smtClean="0"/>
              <a:t>εξέλιξη σε πλήρη έμβρυα </a:t>
            </a:r>
            <a:r>
              <a:rPr lang="en-US" dirty="0" smtClean="0">
                <a:solidFill>
                  <a:srgbClr val="A50021"/>
                </a:solidFill>
              </a:rPr>
              <a:t>→</a:t>
            </a:r>
            <a:r>
              <a:rPr lang="el-GR" dirty="0" smtClean="0">
                <a:solidFill>
                  <a:srgbClr val="A50021"/>
                </a:solidFill>
              </a:rPr>
              <a:t> </a:t>
            </a:r>
            <a:r>
              <a:rPr lang="el-GR" dirty="0" smtClean="0"/>
              <a:t>ζωικά πρότυπα για πειραματική μελέτη ανθρώπινων νοσημάτων</a:t>
            </a:r>
          </a:p>
          <a:p>
            <a:pPr eaLnBrk="1" hangingPunct="1">
              <a:defRPr/>
            </a:pPr>
            <a:r>
              <a:rPr lang="el-GR" dirty="0" smtClean="0"/>
              <a:t>Στόχος: επαναποικισμός οργάνων που έχουν υποστεί βλάβη </a:t>
            </a:r>
          </a:p>
          <a:p>
            <a:pPr eaLnBrk="1" hangingPunct="1">
              <a:defRPr/>
            </a:pPr>
            <a:r>
              <a:rPr lang="el-GR" dirty="0" smtClean="0"/>
              <a:t>Δημιουργία ειδικών τύπων κυττάρων π.χ. παγκρεατικά κύτταρα που παράγουν ινσουλίνη (θεραπευτική κλωνοποίηση)</a:t>
            </a:r>
          </a:p>
        </p:txBody>
      </p:sp>
    </p:spTree>
  </p:cSld>
  <p:clrMapOvr>
    <a:masterClrMapping/>
  </p:clrMapOvr>
  <p:transition spd="med">
    <p:fade thruBlk="1"/>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8131" name="Picture 2"/>
          <p:cNvPicPr>
            <a:picLocks noGrp="1" noChangeAspect="1" noChangeArrowheads="1"/>
          </p:cNvPicPr>
          <p:nvPr>
            <p:ph idx="1"/>
          </p:nvPr>
        </p:nvPicPr>
        <p:blipFill>
          <a:blip r:embed="rId2" cstate="print"/>
          <a:srcRect/>
          <a:stretch>
            <a:fillRect/>
          </a:stretch>
        </p:blipFill>
        <p:spPr>
          <a:xfrm>
            <a:off x="571472" y="642918"/>
            <a:ext cx="8037901" cy="5715040"/>
          </a:xfrm>
          <a:noFill/>
        </p:spPr>
      </p:pic>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2"/>
          </p:nvPr>
        </p:nvSpPr>
        <p:spPr>
          <a:xfrm>
            <a:off x="457200" y="908720"/>
            <a:ext cx="3394720" cy="5544616"/>
          </a:xfrm>
        </p:spPr>
        <p:txBody>
          <a:bodyPr>
            <a:normAutofit/>
          </a:bodyPr>
          <a:lstStyle/>
          <a:p>
            <a:r>
              <a:rPr lang="el-GR" sz="4800" b="1" dirty="0" smtClean="0">
                <a:solidFill>
                  <a:schemeClr val="accent1">
                    <a:lumMod val="75000"/>
                  </a:schemeClr>
                </a:solidFill>
              </a:rPr>
              <a:t>Βήματα </a:t>
            </a:r>
          </a:p>
          <a:p>
            <a:r>
              <a:rPr lang="el-GR" sz="4800" b="1" dirty="0" smtClean="0">
                <a:solidFill>
                  <a:schemeClr val="accent1">
                    <a:lumMod val="75000"/>
                  </a:schemeClr>
                </a:solidFill>
              </a:rPr>
              <a:t>θεραπείας </a:t>
            </a:r>
          </a:p>
          <a:p>
            <a:endParaRPr lang="el-GR" sz="4800" b="1" dirty="0" smtClean="0">
              <a:solidFill>
                <a:schemeClr val="accent1">
                  <a:lumMod val="75000"/>
                </a:schemeClr>
              </a:solidFill>
            </a:endParaRPr>
          </a:p>
          <a:p>
            <a:r>
              <a:rPr lang="el-GR" sz="4800" b="1" dirty="0" smtClean="0">
                <a:solidFill>
                  <a:schemeClr val="accent1">
                    <a:lumMod val="75000"/>
                  </a:schemeClr>
                </a:solidFill>
              </a:rPr>
              <a:t>με αρχέγονα </a:t>
            </a:r>
          </a:p>
          <a:p>
            <a:r>
              <a:rPr lang="el-GR" sz="4800" b="1" dirty="0" smtClean="0">
                <a:solidFill>
                  <a:schemeClr val="accent1">
                    <a:lumMod val="75000"/>
                  </a:schemeClr>
                </a:solidFill>
              </a:rPr>
              <a:t>κύτταρα </a:t>
            </a:r>
            <a:endParaRPr lang="el-GR" sz="4800" b="1" dirty="0">
              <a:solidFill>
                <a:schemeClr val="accent1">
                  <a:lumMod val="75000"/>
                </a:schemeClr>
              </a:solidFill>
            </a:endParaRPr>
          </a:p>
        </p:txBody>
      </p:sp>
      <p:pic>
        <p:nvPicPr>
          <p:cNvPr id="5" name="Picture 2"/>
          <p:cNvPicPr>
            <a:picLocks noGrp="1" noChangeAspect="1" noChangeArrowheads="1"/>
          </p:cNvPicPr>
          <p:nvPr>
            <p:ph sz="half" idx="1"/>
          </p:nvPr>
        </p:nvPicPr>
        <p:blipFill>
          <a:blip r:embed="rId2" cstate="print"/>
          <a:srcRect/>
          <a:stretch>
            <a:fillRect/>
          </a:stretch>
        </p:blipFill>
        <p:spPr bwMode="auto">
          <a:xfrm>
            <a:off x="4283968" y="0"/>
            <a:ext cx="4222214" cy="6858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l-GR" b="1" u="sng" dirty="0" smtClean="0">
                <a:solidFill>
                  <a:srgbClr val="FFFF66"/>
                </a:solidFill>
              </a:rPr>
              <a:t>Σταθερά</a:t>
            </a:r>
            <a:r>
              <a:rPr lang="el-GR" b="1" dirty="0" smtClean="0">
                <a:solidFill>
                  <a:srgbClr val="FFFF66"/>
                </a:solidFill>
              </a:rPr>
              <a:t> κύτταρα</a:t>
            </a:r>
          </a:p>
        </p:txBody>
      </p:sp>
      <p:sp>
        <p:nvSpPr>
          <p:cNvPr id="58371" name="Rectangle 3"/>
          <p:cNvSpPr>
            <a:spLocks noGrp="1" noChangeArrowheads="1"/>
          </p:cNvSpPr>
          <p:nvPr>
            <p:ph type="body" idx="1"/>
          </p:nvPr>
        </p:nvSpPr>
        <p:spPr/>
        <p:txBody>
          <a:bodyPr>
            <a:normAutofit/>
          </a:bodyPr>
          <a:lstStyle/>
          <a:p>
            <a:pPr eaLnBrk="1" hangingPunct="1">
              <a:defRPr/>
            </a:pPr>
            <a:r>
              <a:rPr lang="el-GR" sz="3200" dirty="0" smtClean="0"/>
              <a:t>Εποικίζουν ιστούς στους οποίους </a:t>
            </a:r>
            <a:r>
              <a:rPr lang="el-GR" sz="3200" b="1" dirty="0" smtClean="0">
                <a:solidFill>
                  <a:srgbClr val="FFFF66"/>
                </a:solidFill>
                <a:sym typeface="Symbol" pitchFamily="18" charset="2"/>
              </a:rPr>
              <a:t>1.5%</a:t>
            </a:r>
            <a:r>
              <a:rPr lang="el-GR" sz="3200" dirty="0" smtClean="0">
                <a:sym typeface="Symbol" pitchFamily="18" charset="2"/>
              </a:rPr>
              <a:t> των κυττάρων βρίσκονται σε μίτωση.</a:t>
            </a:r>
          </a:p>
          <a:p>
            <a:pPr eaLnBrk="1" hangingPunct="1">
              <a:buFont typeface="Wingdings" pitchFamily="2" charset="2"/>
              <a:buNone/>
              <a:defRPr/>
            </a:pPr>
            <a:r>
              <a:rPr lang="el-GR" sz="3200" dirty="0" smtClean="0">
                <a:sym typeface="Symbol" pitchFamily="18" charset="2"/>
              </a:rPr>
              <a:t>   Π.χ. ενδοκρινείς αδένες, ενδοθήλιο, ήπαρ</a:t>
            </a:r>
          </a:p>
          <a:p>
            <a:pPr eaLnBrk="1" hangingPunct="1">
              <a:defRPr/>
            </a:pPr>
            <a:r>
              <a:rPr lang="el-GR" sz="3200" dirty="0" smtClean="0">
                <a:sym typeface="Symbol" pitchFamily="18" charset="2"/>
              </a:rPr>
              <a:t>Απαιτούν κατάλληλο ερέθισμα προκειμένου να διαιρεθούν.</a:t>
            </a:r>
          </a:p>
          <a:p>
            <a:pPr eaLnBrk="1" hangingPunct="1">
              <a:defRPr/>
            </a:pPr>
            <a:r>
              <a:rPr lang="el-GR" sz="3200" dirty="0" smtClean="0">
                <a:sym typeface="Symbol" pitchFamily="18" charset="2"/>
              </a:rPr>
              <a:t>Ηπαρ: (1 μίτωση/ 15.000 κύτταρα)</a:t>
            </a:r>
          </a:p>
          <a:p>
            <a:pPr eaLnBrk="1" hangingPunct="1">
              <a:buFont typeface="Wingdings" pitchFamily="2" charset="2"/>
              <a:buNone/>
              <a:defRPr/>
            </a:pPr>
            <a:r>
              <a:rPr lang="el-GR" sz="3200" dirty="0" smtClean="0">
                <a:sym typeface="Symbol" pitchFamily="18" charset="2"/>
              </a:rPr>
              <a:t>               ταχεία αναπαραγωγή μετά από  </a:t>
            </a:r>
          </a:p>
          <a:p>
            <a:pPr eaLnBrk="1" hangingPunct="1">
              <a:buFont typeface="Wingdings" pitchFamily="2" charset="2"/>
              <a:buNone/>
              <a:defRPr/>
            </a:pPr>
            <a:r>
              <a:rPr lang="el-GR" sz="3200" dirty="0" smtClean="0">
                <a:sym typeface="Symbol" pitchFamily="18" charset="2"/>
              </a:rPr>
              <a:t>               απώλεια του 70% της μάζας του </a:t>
            </a:r>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rmAutofit fontScale="90000"/>
          </a:bodyPr>
          <a:lstStyle/>
          <a:p>
            <a:r>
              <a:rPr lang="el-GR" dirty="0" smtClean="0">
                <a:solidFill>
                  <a:schemeClr val="accent1">
                    <a:lumMod val="60000"/>
                    <a:lumOff val="40000"/>
                  </a:schemeClr>
                </a:solidFill>
              </a:rPr>
              <a:t>Σύνοψη αποκρίσεων </a:t>
            </a:r>
            <a:r>
              <a:rPr lang="el-GR" dirty="0" err="1" smtClean="0">
                <a:solidFill>
                  <a:schemeClr val="accent1">
                    <a:lumMod val="60000"/>
                    <a:lumOff val="40000"/>
                  </a:schemeClr>
                </a:solidFill>
              </a:rPr>
              <a:t>ιστικής</a:t>
            </a:r>
            <a:r>
              <a:rPr lang="el-GR" dirty="0" smtClean="0">
                <a:solidFill>
                  <a:schemeClr val="accent1">
                    <a:lumMod val="60000"/>
                    <a:lumOff val="40000"/>
                  </a:schemeClr>
                </a:solidFill>
              </a:rPr>
              <a:t> επανόρθωσης μετά τραυματισμό </a:t>
            </a:r>
            <a:endParaRPr lang="el-GR" dirty="0">
              <a:solidFill>
                <a:schemeClr val="accent1">
                  <a:lumMod val="60000"/>
                  <a:lumOff val="40000"/>
                </a:schemeClr>
              </a:solidFill>
            </a:endParaRPr>
          </a:p>
        </p:txBody>
      </p:sp>
      <p:pic>
        <p:nvPicPr>
          <p:cNvPr id="1026" name="Picture 2"/>
          <p:cNvPicPr>
            <a:picLocks noGrp="1" noChangeAspect="1" noChangeArrowheads="1"/>
          </p:cNvPicPr>
          <p:nvPr>
            <p:ph idx="1"/>
          </p:nvPr>
        </p:nvPicPr>
        <p:blipFill>
          <a:blip r:embed="rId3" cstate="print"/>
          <a:srcRect/>
          <a:stretch>
            <a:fillRect/>
          </a:stretch>
        </p:blipFill>
        <p:spPr bwMode="auto">
          <a:xfrm>
            <a:off x="1547664" y="1556791"/>
            <a:ext cx="6048672" cy="517161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l-GR" b="1" u="sng" dirty="0" smtClean="0">
                <a:solidFill>
                  <a:srgbClr val="FFFF66"/>
                </a:solidFill>
              </a:rPr>
              <a:t>Μόνιμα</a:t>
            </a:r>
            <a:r>
              <a:rPr lang="el-GR" b="1" dirty="0" smtClean="0">
                <a:solidFill>
                  <a:srgbClr val="FFFF66"/>
                </a:solidFill>
              </a:rPr>
              <a:t> κύτταρα</a:t>
            </a:r>
          </a:p>
        </p:txBody>
      </p:sp>
      <p:sp>
        <p:nvSpPr>
          <p:cNvPr id="59395" name="Rectangle 3"/>
          <p:cNvSpPr>
            <a:spLocks noGrp="1" noChangeArrowheads="1"/>
          </p:cNvSpPr>
          <p:nvPr>
            <p:ph type="body" idx="1"/>
          </p:nvPr>
        </p:nvSpPr>
        <p:spPr/>
        <p:txBody>
          <a:bodyPr>
            <a:normAutofit fontScale="92500"/>
          </a:bodyPr>
          <a:lstStyle/>
          <a:p>
            <a:pPr eaLnBrk="1" hangingPunct="1">
              <a:defRPr/>
            </a:pPr>
            <a:endParaRPr lang="el-GR" dirty="0" smtClean="0"/>
          </a:p>
          <a:p>
            <a:pPr eaLnBrk="1" hangingPunct="1">
              <a:defRPr/>
            </a:pPr>
            <a:r>
              <a:rPr lang="el-GR" sz="4000" dirty="0" smtClean="0"/>
              <a:t>Τελικώς διαφοροποιημένα κύτταρα</a:t>
            </a:r>
          </a:p>
          <a:p>
            <a:pPr eaLnBrk="1" hangingPunct="1">
              <a:defRPr/>
            </a:pPr>
            <a:r>
              <a:rPr lang="el-GR" sz="4000" dirty="0" smtClean="0"/>
              <a:t>Δεν εισέρχονται στον κυτταρικό κύκλο</a:t>
            </a:r>
          </a:p>
          <a:p>
            <a:pPr eaLnBrk="1" hangingPunct="1">
              <a:defRPr/>
            </a:pPr>
            <a:r>
              <a:rPr lang="el-GR" sz="4000" dirty="0" smtClean="0"/>
              <a:t>Π.χ. </a:t>
            </a:r>
            <a:r>
              <a:rPr lang="el-GR" sz="4000" dirty="0" smtClean="0">
                <a:solidFill>
                  <a:srgbClr val="FFFF66"/>
                </a:solidFill>
              </a:rPr>
              <a:t>νευρώνες</a:t>
            </a:r>
            <a:r>
              <a:rPr lang="el-GR" sz="4000" dirty="0" smtClean="0"/>
              <a:t>, </a:t>
            </a:r>
            <a:r>
              <a:rPr lang="el-GR" sz="4000" dirty="0" smtClean="0">
                <a:solidFill>
                  <a:srgbClr val="FFFF66"/>
                </a:solidFill>
              </a:rPr>
              <a:t>μυοκαρδιακά κύτταρα</a:t>
            </a:r>
            <a:r>
              <a:rPr lang="el-GR" sz="4000" dirty="0" smtClean="0"/>
              <a:t>, </a:t>
            </a:r>
            <a:r>
              <a:rPr lang="el-GR" sz="4000" dirty="0" smtClean="0">
                <a:solidFill>
                  <a:srgbClr val="FFFF66"/>
                </a:solidFill>
              </a:rPr>
              <a:t>κύτταρα φακού οφθαλμού</a:t>
            </a:r>
          </a:p>
          <a:p>
            <a:pPr eaLnBrk="1" hangingPunct="1">
              <a:defRPr/>
            </a:pPr>
            <a:r>
              <a:rPr lang="el-GR" sz="4000" dirty="0" smtClean="0"/>
              <a:t>Απώλεια = Αδυναμία αντικατάστασης</a:t>
            </a:r>
          </a:p>
        </p:txBody>
      </p:sp>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Αλληλεπιδράσεις κυττάρων – μεσοκυττάριας ουσίας</a:t>
            </a:r>
            <a:r>
              <a:rPr lang="el-GR" sz="4000" smtClean="0"/>
              <a:t> </a:t>
            </a:r>
          </a:p>
        </p:txBody>
      </p:sp>
      <p:sp>
        <p:nvSpPr>
          <p:cNvPr id="60419" name="Rectangle 3"/>
          <p:cNvSpPr>
            <a:spLocks noGrp="1" noChangeArrowheads="1"/>
          </p:cNvSpPr>
          <p:nvPr>
            <p:ph type="body" idx="1"/>
          </p:nvPr>
        </p:nvSpPr>
        <p:spPr/>
        <p:txBody>
          <a:bodyPr>
            <a:normAutofit/>
          </a:bodyPr>
          <a:lstStyle/>
          <a:p>
            <a:pPr eaLnBrk="1" hangingPunct="1">
              <a:defRPr/>
            </a:pPr>
            <a:r>
              <a:rPr lang="el-GR" sz="3200" dirty="0" smtClean="0"/>
              <a:t>Η επούλωση απαιτεί την τακτική μετακίνηση κυττάρων-</a:t>
            </a:r>
            <a:r>
              <a:rPr lang="el-GR" sz="3200" dirty="0" err="1" smtClean="0"/>
              <a:t>εξωκυττάριας </a:t>
            </a:r>
            <a:r>
              <a:rPr lang="el-GR" sz="3200" dirty="0" smtClean="0"/>
              <a:t>ουσίας.</a:t>
            </a:r>
          </a:p>
          <a:p>
            <a:pPr eaLnBrk="1" hangingPunct="1">
              <a:defRPr/>
            </a:pPr>
            <a:r>
              <a:rPr lang="el-GR" sz="3200" dirty="0" smtClean="0"/>
              <a:t>Η κυτταρική μετανάστευση αποσκοπεί:</a:t>
            </a:r>
          </a:p>
          <a:p>
            <a:pPr lvl="1" eaLnBrk="1" hangingPunct="1">
              <a:buClr>
                <a:schemeClr val="tx1"/>
              </a:buClr>
              <a:buFont typeface="Wingdings" pitchFamily="2" charset="2"/>
              <a:buChar char="ü"/>
              <a:defRPr/>
            </a:pPr>
            <a:r>
              <a:rPr lang="el-GR" sz="3200" dirty="0" smtClean="0"/>
              <a:t>   στην προσέλκυση φλεγμονωδών και ινοπαραγωγών κυττάρων στην περιοχή του τραύματος (χημειοταξία)</a:t>
            </a:r>
          </a:p>
          <a:p>
            <a:pPr lvl="1" eaLnBrk="1" hangingPunct="1">
              <a:buClr>
                <a:schemeClr val="tx1"/>
              </a:buClr>
              <a:buFont typeface="Wingdings" pitchFamily="2" charset="2"/>
              <a:buChar char="ü"/>
              <a:defRPr/>
            </a:pPr>
            <a:r>
              <a:rPr lang="el-GR" sz="3200" dirty="0" smtClean="0"/>
              <a:t>   στην κατανομή, οργάνωση και οριοθέτηση των κυττάρων αυτών</a:t>
            </a:r>
          </a:p>
        </p:txBody>
      </p:sp>
    </p:spTree>
  </p:cSld>
  <p:clrMapOvr>
    <a:masterClrMapping/>
  </p:clrMapOvr>
  <p:transition spd="med">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Αλληλεπιδράσεις κυττάρων – εξωκυττάριας ουσίας</a:t>
            </a:r>
          </a:p>
        </p:txBody>
      </p:sp>
      <p:sp>
        <p:nvSpPr>
          <p:cNvPr id="61443" name="Rectangle 3"/>
          <p:cNvSpPr>
            <a:spLocks noGrp="1" noChangeArrowheads="1"/>
          </p:cNvSpPr>
          <p:nvPr>
            <p:ph type="body" idx="1"/>
          </p:nvPr>
        </p:nvSpPr>
        <p:spPr/>
        <p:txBody>
          <a:bodyPr/>
          <a:lstStyle/>
          <a:p>
            <a:pPr eaLnBrk="1" hangingPunct="1">
              <a:defRPr/>
            </a:pPr>
            <a:r>
              <a:rPr lang="el-GR" b="1" dirty="0" smtClean="0">
                <a:solidFill>
                  <a:srgbClr val="A50021"/>
                </a:solidFill>
              </a:rPr>
              <a:t>Ιντεγκρίνες</a:t>
            </a:r>
          </a:p>
          <a:p>
            <a:pPr eaLnBrk="1" hangingPunct="1">
              <a:buFont typeface="Wingdings" pitchFamily="2" charset="2"/>
              <a:buNone/>
              <a:defRPr/>
            </a:pPr>
            <a:r>
              <a:rPr lang="el-GR" dirty="0" smtClean="0"/>
              <a:t>   </a:t>
            </a:r>
            <a:r>
              <a:rPr lang="el-GR" sz="3600" dirty="0" smtClean="0"/>
              <a:t>Οικογένεια υποδοχέων της κυτταρικής επιφανείας που προσδένονται σε συστατικά της εξωκυττάριας ουσίας</a:t>
            </a:r>
          </a:p>
          <a:p>
            <a:pPr eaLnBrk="1" hangingPunct="1">
              <a:buFont typeface="Wingdings" pitchFamily="2" charset="2"/>
              <a:buNone/>
              <a:defRPr/>
            </a:pPr>
            <a:r>
              <a:rPr lang="el-GR" sz="3600" dirty="0" smtClean="0"/>
              <a:t>   π.χ. κολλαγόνο, λαμινίνη, ινονεκτίνη</a:t>
            </a:r>
          </a:p>
          <a:p>
            <a:pPr eaLnBrk="1" hangingPunct="1">
              <a:buClr>
                <a:schemeClr val="tx1"/>
              </a:buClr>
              <a:defRPr/>
            </a:pPr>
            <a:r>
              <a:rPr lang="el-GR" sz="3600" dirty="0" smtClean="0"/>
              <a:t>Πιθανή οδός επικοινωνίας εξωκυττάριας ουσίας-ενδοκυτταρίων διαμερισμάτων.</a:t>
            </a:r>
          </a:p>
        </p:txBody>
      </p:sp>
    </p:spTree>
  </p:cSld>
  <p:clrMapOvr>
    <a:masterClrMapping/>
  </p:clrMapOvr>
  <p:transition spd="med">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7222" y="-171400"/>
            <a:ext cx="9929882" cy="1800200"/>
          </a:xfrm>
        </p:spPr>
        <p:txBody>
          <a:bodyPr>
            <a:normAutofit/>
          </a:bodyPr>
          <a:lstStyle/>
          <a:p>
            <a:r>
              <a:rPr lang="el-GR" sz="2800" b="1" dirty="0" smtClean="0"/>
              <a:t>Οδοί σηματοδότησης ενεργοποιημένων </a:t>
            </a:r>
            <a:r>
              <a:rPr lang="el-GR" sz="2800" b="1" u="sng" dirty="0" err="1" smtClean="0"/>
              <a:t>ιντεγκρινών</a:t>
            </a:r>
            <a:r>
              <a:rPr lang="el-GR" sz="2800" b="1" u="sng" dirty="0" smtClean="0"/>
              <a:t>.</a:t>
            </a:r>
            <a:r>
              <a:rPr lang="en-US" sz="2400" b="1" dirty="0" smtClean="0"/>
              <a:t/>
            </a:r>
            <a:br>
              <a:rPr lang="en-US" sz="2400" b="1" dirty="0" smtClean="0"/>
            </a:br>
            <a:r>
              <a:rPr lang="el-GR" sz="2000" b="1" dirty="0" smtClean="0"/>
              <a:t>Ε</a:t>
            </a:r>
            <a:r>
              <a:rPr lang="en-US" sz="2000" b="1" dirty="0" err="1" smtClean="0"/>
              <a:t>ckes</a:t>
            </a:r>
            <a:r>
              <a:rPr lang="en-US" sz="2000" b="1" dirty="0" smtClean="0"/>
              <a:t> B,  </a:t>
            </a:r>
            <a:r>
              <a:rPr lang="en-US" sz="2000" b="1" dirty="0" err="1" smtClean="0"/>
              <a:t>Nischt</a:t>
            </a:r>
            <a:r>
              <a:rPr lang="en-US" sz="2000" b="1" dirty="0" smtClean="0"/>
              <a:t> R &amp; Krieg T. </a:t>
            </a:r>
            <a:r>
              <a:rPr lang="en-US" sz="2000" b="1" dirty="0" err="1" smtClean="0"/>
              <a:t>Fibrogenesis</a:t>
            </a:r>
            <a:r>
              <a:rPr lang="en-US" sz="2000" b="1" dirty="0" smtClean="0"/>
              <a:t> &amp; Tissue Repair 2010, 3 : 4 </a:t>
            </a:r>
            <a:endParaRPr lang="el-GR" sz="2000" b="1" dirty="0"/>
          </a:p>
        </p:txBody>
      </p:sp>
      <p:pic>
        <p:nvPicPr>
          <p:cNvPr id="4098" name="Picture 2"/>
          <p:cNvPicPr>
            <a:picLocks noGrp="1" noChangeAspect="1" noChangeArrowheads="1"/>
          </p:cNvPicPr>
          <p:nvPr>
            <p:ph idx="1"/>
          </p:nvPr>
        </p:nvPicPr>
        <p:blipFill>
          <a:blip r:embed="rId4" cstate="print"/>
          <a:stretch>
            <a:fillRect/>
          </a:stretch>
        </p:blipFill>
        <p:spPr bwMode="auto">
          <a:xfrm>
            <a:off x="1785918" y="1428735"/>
            <a:ext cx="5572164" cy="5237835"/>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Κοκκιώδης ιστός</a:t>
            </a:r>
            <a:br>
              <a:rPr lang="el-GR" sz="4000" b="1" smtClean="0">
                <a:solidFill>
                  <a:srgbClr val="FFFF66"/>
                </a:solidFill>
              </a:rPr>
            </a:br>
            <a:r>
              <a:rPr lang="el-GR" sz="4000" b="1" smtClean="0">
                <a:solidFill>
                  <a:srgbClr val="FFFF66"/>
                </a:solidFill>
              </a:rPr>
              <a:t>Ινοβλάστες</a:t>
            </a:r>
          </a:p>
        </p:txBody>
      </p:sp>
      <p:sp>
        <p:nvSpPr>
          <p:cNvPr id="184323" name="Rectangle 3"/>
          <p:cNvSpPr>
            <a:spLocks noGrp="1" noChangeArrowheads="1"/>
          </p:cNvSpPr>
          <p:nvPr>
            <p:ph type="body" idx="1"/>
          </p:nvPr>
        </p:nvSpPr>
        <p:spPr/>
        <p:txBody>
          <a:bodyPr/>
          <a:lstStyle/>
          <a:p>
            <a:pPr eaLnBrk="1" hangingPunct="1">
              <a:defRPr/>
            </a:pPr>
            <a:r>
              <a:rPr lang="el-GR" sz="2800" dirty="0" smtClean="0"/>
              <a:t>Μετακινούνται στην περιοχή μέσα  σε 2-3 ημέρες</a:t>
            </a:r>
          </a:p>
          <a:p>
            <a:pPr eaLnBrk="1" hangingPunct="1">
              <a:defRPr/>
            </a:pPr>
            <a:r>
              <a:rPr lang="el-GR" sz="2800" dirty="0" smtClean="0"/>
              <a:t>Πολλαπλασιάζονται </a:t>
            </a:r>
            <a:r>
              <a:rPr lang="el-GR" sz="2800" dirty="0" smtClean="0">
                <a:solidFill>
                  <a:srgbClr val="FFFF66"/>
                </a:solidFill>
              </a:rPr>
              <a:t>υπό την επίδραση </a:t>
            </a:r>
            <a:r>
              <a:rPr lang="el-GR" sz="2800" dirty="0" smtClean="0">
                <a:solidFill>
                  <a:srgbClr val="C00000"/>
                </a:solidFill>
              </a:rPr>
              <a:t>αυξητικών παραγόντων</a:t>
            </a:r>
            <a:r>
              <a:rPr lang="el-GR" sz="2800" dirty="0" smtClean="0">
                <a:solidFill>
                  <a:srgbClr val="FFFF66"/>
                </a:solidFill>
              </a:rPr>
              <a:t> που εκκρίνονται από τα </a:t>
            </a:r>
            <a:r>
              <a:rPr lang="el-GR" sz="2800" b="1" dirty="0" err="1" smtClean="0">
                <a:solidFill>
                  <a:srgbClr val="FFFF66"/>
                </a:solidFill>
              </a:rPr>
              <a:t>μακροφάγα</a:t>
            </a:r>
            <a:r>
              <a:rPr lang="el-GR" sz="2800" b="1" dirty="0" smtClean="0"/>
              <a:t> </a:t>
            </a:r>
            <a:r>
              <a:rPr lang="el-GR" sz="2800" dirty="0" smtClean="0"/>
              <a:t>(</a:t>
            </a:r>
            <a:r>
              <a:rPr lang="en-US" sz="2800" dirty="0" smtClean="0">
                <a:solidFill>
                  <a:srgbClr val="A50021"/>
                </a:solidFill>
              </a:rPr>
              <a:t>PDGF</a:t>
            </a:r>
            <a:r>
              <a:rPr lang="en-US" sz="2800" dirty="0" smtClean="0"/>
              <a:t>, </a:t>
            </a:r>
            <a:r>
              <a:rPr lang="en-US" sz="2800" dirty="0" smtClean="0">
                <a:solidFill>
                  <a:srgbClr val="A50021"/>
                </a:solidFill>
              </a:rPr>
              <a:t>FGF</a:t>
            </a:r>
            <a:r>
              <a:rPr lang="en-US" sz="2800" dirty="0" smtClean="0"/>
              <a:t>, </a:t>
            </a:r>
            <a:r>
              <a:rPr lang="en-US" sz="2800" dirty="0" smtClean="0">
                <a:solidFill>
                  <a:srgbClr val="A50021"/>
                </a:solidFill>
              </a:rPr>
              <a:t>TGF</a:t>
            </a:r>
            <a:r>
              <a:rPr lang="el-GR" sz="2800" dirty="0" smtClean="0">
                <a:solidFill>
                  <a:srgbClr val="A50021"/>
                </a:solidFill>
              </a:rPr>
              <a:t>β</a:t>
            </a:r>
            <a:r>
              <a:rPr lang="el-GR" sz="2800" dirty="0" smtClean="0"/>
              <a:t>)</a:t>
            </a:r>
            <a:r>
              <a:rPr lang="en-US" sz="2800" dirty="0" smtClean="0"/>
              <a:t> </a:t>
            </a:r>
            <a:endParaRPr lang="el-GR" sz="2800" dirty="0" smtClean="0"/>
          </a:p>
          <a:p>
            <a:pPr eaLnBrk="1" hangingPunct="1">
              <a:defRPr/>
            </a:pPr>
            <a:r>
              <a:rPr lang="el-GR" sz="2800" dirty="0" smtClean="0"/>
              <a:t>Οι ενεργοποιημένες </a:t>
            </a:r>
            <a:r>
              <a:rPr lang="el-GR" sz="2800" dirty="0" err="1" smtClean="0"/>
              <a:t>ινοβλάστες</a:t>
            </a:r>
            <a:r>
              <a:rPr lang="el-GR" sz="2800" dirty="0" smtClean="0"/>
              <a:t> εκκρίνουν συστατικά της </a:t>
            </a:r>
            <a:r>
              <a:rPr lang="el-GR" sz="2800" dirty="0" err="1" smtClean="0"/>
              <a:t>εξωκυττάριας</a:t>
            </a:r>
            <a:r>
              <a:rPr lang="el-GR" sz="2800" dirty="0" smtClean="0"/>
              <a:t> ουσίας</a:t>
            </a:r>
            <a:r>
              <a:rPr lang="en-US" sz="2800" dirty="0" smtClean="0"/>
              <a:t>: </a:t>
            </a:r>
            <a:r>
              <a:rPr lang="el-GR" sz="2800" dirty="0" smtClean="0"/>
              <a:t>κολλαγόνο</a:t>
            </a:r>
            <a:r>
              <a:rPr lang="en-US" sz="2800" dirty="0" smtClean="0"/>
              <a:t> (I,III)</a:t>
            </a:r>
            <a:r>
              <a:rPr lang="el-GR" sz="2800" dirty="0" smtClean="0"/>
              <a:t>, </a:t>
            </a:r>
            <a:r>
              <a:rPr lang="el-GR" sz="2800" dirty="0" err="1" smtClean="0"/>
              <a:t>πρωτεογλυκάνες</a:t>
            </a:r>
            <a:r>
              <a:rPr lang="el-GR" sz="2800" dirty="0" smtClean="0"/>
              <a:t>, </a:t>
            </a:r>
            <a:r>
              <a:rPr lang="el-GR" sz="2800" dirty="0" err="1" smtClean="0"/>
              <a:t>ινονεκτίνη</a:t>
            </a:r>
            <a:endParaRPr lang="en-US" sz="2800" dirty="0" smtClean="0"/>
          </a:p>
          <a:p>
            <a:pPr eaLnBrk="1" hangingPunct="1">
              <a:defRPr/>
            </a:pPr>
            <a:r>
              <a:rPr lang="el-GR" sz="2800" dirty="0" smtClean="0"/>
              <a:t>Η </a:t>
            </a:r>
            <a:r>
              <a:rPr lang="el-GR" sz="2800" dirty="0" err="1" smtClean="0"/>
              <a:t>ινονεκτίνη</a:t>
            </a:r>
            <a:r>
              <a:rPr lang="el-GR" sz="2800" dirty="0" smtClean="0"/>
              <a:t> δρα </a:t>
            </a:r>
            <a:r>
              <a:rPr lang="el-GR" sz="2800" dirty="0" err="1" smtClean="0"/>
              <a:t>χημειοτακτικά</a:t>
            </a:r>
            <a:r>
              <a:rPr lang="el-GR" sz="2800" dirty="0" smtClean="0"/>
              <a:t> στις </a:t>
            </a:r>
            <a:r>
              <a:rPr lang="el-GR" sz="2800" dirty="0" err="1" smtClean="0"/>
              <a:t>ινοβλάστες</a:t>
            </a:r>
            <a:endParaRPr lang="el-GR" sz="2800" dirty="0" smtClean="0"/>
          </a:p>
        </p:txBody>
      </p:sp>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descr="E:\Townsend\images\8FF5.jpg"/>
          <p:cNvPicPr>
            <a:picLocks noChangeAspect="1" noChangeArrowheads="1"/>
          </p:cNvPicPr>
          <p:nvPr/>
        </p:nvPicPr>
        <p:blipFill>
          <a:blip r:embed="rId3" r:link="rId4" cstate="print"/>
          <a:srcRect/>
          <a:stretch>
            <a:fillRect/>
          </a:stretch>
        </p:blipFill>
        <p:spPr bwMode="auto">
          <a:xfrm>
            <a:off x="1187624" y="4581128"/>
            <a:ext cx="6373942" cy="2158916"/>
          </a:xfrm>
          <a:prstGeom prst="rect">
            <a:avLst/>
          </a:prstGeom>
          <a:noFill/>
          <a:ln w="9525">
            <a:noFill/>
            <a:miter lim="800000"/>
            <a:headEnd/>
            <a:tailEnd/>
          </a:ln>
        </p:spPr>
      </p:pic>
      <p:pic>
        <p:nvPicPr>
          <p:cNvPr id="3" name="Picture 4" descr="σάρωση"/>
          <p:cNvPicPr>
            <a:picLocks noChangeAspect="1" noChangeArrowheads="1"/>
          </p:cNvPicPr>
          <p:nvPr/>
        </p:nvPicPr>
        <p:blipFill>
          <a:blip r:embed="rId5" cstate="print"/>
          <a:srcRect/>
          <a:stretch>
            <a:fillRect/>
          </a:stretch>
        </p:blipFill>
        <p:spPr bwMode="auto">
          <a:xfrm>
            <a:off x="1403648" y="260648"/>
            <a:ext cx="5976342" cy="4125716"/>
          </a:xfrm>
          <a:prstGeom prst="rect">
            <a:avLst/>
          </a:prstGeom>
          <a:noFill/>
          <a:ln w="9525">
            <a:noFill/>
            <a:miter lim="800000"/>
            <a:headEnd/>
            <a:tailEnd/>
          </a:ln>
        </p:spPr>
      </p:pic>
    </p:spTree>
  </p:cSld>
  <p:clrMapOvr>
    <a:masterClrMapping/>
  </p:clrMapOvr>
  <p:transition spd="med">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normAutofit fontScale="90000"/>
          </a:bodyPr>
          <a:lstStyle/>
          <a:p>
            <a:pPr eaLnBrk="1" hangingPunct="1">
              <a:defRPr/>
            </a:pPr>
            <a:r>
              <a:rPr lang="el-GR" sz="3600" b="1" dirty="0" smtClean="0">
                <a:solidFill>
                  <a:srgbClr val="FFFF66"/>
                </a:solidFill>
              </a:rPr>
              <a:t>Αλληλεπιδράσεις </a:t>
            </a:r>
            <a:r>
              <a:rPr lang="el-GR" sz="3600" b="1" spc="300" dirty="0" smtClean="0">
                <a:solidFill>
                  <a:srgbClr val="FFFF66"/>
                </a:solidFill>
              </a:rPr>
              <a:t>μεταξύ κυττάρων</a:t>
            </a:r>
            <a:r>
              <a:rPr lang="el-GR" sz="3600" b="1" dirty="0" smtClean="0">
                <a:solidFill>
                  <a:srgbClr val="FFFF66"/>
                </a:solidFill>
              </a:rPr>
              <a:t/>
            </a:r>
            <a:br>
              <a:rPr lang="el-GR" sz="3600" b="1" dirty="0" smtClean="0">
                <a:solidFill>
                  <a:srgbClr val="FFFF66"/>
                </a:solidFill>
              </a:rPr>
            </a:br>
            <a:r>
              <a:rPr lang="el-GR" sz="3600" b="1" dirty="0" err="1" smtClean="0">
                <a:solidFill>
                  <a:srgbClr val="FFFF66"/>
                </a:solidFill>
              </a:rPr>
              <a:t>Κυτοκίνες</a:t>
            </a:r>
            <a:endParaRPr lang="el-GR" sz="3600" b="1" dirty="0" smtClean="0">
              <a:solidFill>
                <a:srgbClr val="FFFF66"/>
              </a:solidFill>
            </a:endParaRPr>
          </a:p>
        </p:txBody>
      </p:sp>
      <p:sp>
        <p:nvSpPr>
          <p:cNvPr id="62467" name="Rectangle 3"/>
          <p:cNvSpPr>
            <a:spLocks noGrp="1" noChangeArrowheads="1"/>
          </p:cNvSpPr>
          <p:nvPr>
            <p:ph type="body" idx="1"/>
          </p:nvPr>
        </p:nvSpPr>
        <p:spPr/>
        <p:txBody>
          <a:bodyPr>
            <a:noAutofit/>
          </a:bodyPr>
          <a:lstStyle/>
          <a:p>
            <a:pPr marL="609600" indent="-609600" eaLnBrk="1" hangingPunct="1">
              <a:defRPr/>
            </a:pPr>
            <a:r>
              <a:rPr lang="el-GR" sz="3200" dirty="0" smtClean="0"/>
              <a:t>Διαλυτές πρωτεΐνες που εκκρίνονται από τα κύτταρα και:</a:t>
            </a:r>
          </a:p>
          <a:p>
            <a:pPr marL="609600" indent="-609600" eaLnBrk="1" hangingPunct="1">
              <a:buFontTx/>
              <a:buAutoNum type="arabicParenR"/>
              <a:defRPr/>
            </a:pPr>
            <a:r>
              <a:rPr lang="el-GR" sz="3200" dirty="0" smtClean="0"/>
              <a:t>δεσμεύονται σε ειδικούς επιφανειακούς υποδοχείς</a:t>
            </a:r>
          </a:p>
          <a:p>
            <a:pPr marL="609600" indent="-609600" eaLnBrk="1" hangingPunct="1">
              <a:buFontTx/>
              <a:buAutoNum type="arabicParenR"/>
              <a:defRPr/>
            </a:pPr>
            <a:r>
              <a:rPr lang="el-GR" sz="3200" dirty="0" smtClean="0"/>
              <a:t>είναι μιτογόνοι (αυξητικοί παράγοντες)</a:t>
            </a:r>
          </a:p>
          <a:p>
            <a:pPr marL="609600" indent="-609600" eaLnBrk="1" hangingPunct="1">
              <a:buFontTx/>
              <a:buAutoNum type="arabicParenR"/>
              <a:defRPr/>
            </a:pPr>
            <a:r>
              <a:rPr lang="el-GR" sz="3200" dirty="0" smtClean="0"/>
              <a:t>τροποποιούν την κυτταρική συμπεριφορά</a:t>
            </a:r>
          </a:p>
          <a:p>
            <a:pPr marL="609600" indent="-609600" eaLnBrk="1" hangingPunct="1">
              <a:buClr>
                <a:schemeClr val="tx1"/>
              </a:buClr>
              <a:defRPr/>
            </a:pPr>
            <a:r>
              <a:rPr lang="el-GR" sz="3200" dirty="0" smtClean="0"/>
              <a:t>Σημαντικό ρόλο στην εμβρυογένεση,στη φλεγμονή, στην ανοσολογική απάντηση στην επούλωση</a:t>
            </a:r>
          </a:p>
        </p:txBody>
      </p:sp>
    </p:spTree>
  </p:cSld>
  <p:clrMapOvr>
    <a:masterClrMapping/>
  </p:clrMapOvr>
  <p:transition spd="med">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Αυξητικός παράγοντας των μακροφάγων (</a:t>
            </a:r>
            <a:r>
              <a:rPr lang="en-US" sz="4000" b="1" smtClean="0">
                <a:solidFill>
                  <a:srgbClr val="FFFF66"/>
                </a:solidFill>
              </a:rPr>
              <a:t>MDGF)</a:t>
            </a:r>
            <a:r>
              <a:rPr lang="el-GR" sz="4000" smtClean="0"/>
              <a:t> </a:t>
            </a:r>
          </a:p>
        </p:txBody>
      </p:sp>
      <p:sp>
        <p:nvSpPr>
          <p:cNvPr id="63491" name="Rectangle 3"/>
          <p:cNvSpPr>
            <a:spLocks noGrp="1" noChangeArrowheads="1"/>
          </p:cNvSpPr>
          <p:nvPr>
            <p:ph type="body" idx="1"/>
          </p:nvPr>
        </p:nvSpPr>
        <p:spPr>
          <a:xfrm>
            <a:off x="468313" y="2060575"/>
            <a:ext cx="8218487" cy="4497388"/>
          </a:xfrm>
        </p:spPr>
        <p:txBody>
          <a:bodyPr>
            <a:normAutofit/>
          </a:bodyPr>
          <a:lstStyle/>
          <a:p>
            <a:pPr eaLnBrk="1" hangingPunct="1">
              <a:defRPr/>
            </a:pPr>
            <a:r>
              <a:rPr lang="el-GR" sz="3200" dirty="0" smtClean="0"/>
              <a:t>Διεγείρει τον πολλαπλασιασμό των ινοβλαστών, των ενδοθηλιακών κυττάρων των λείων </a:t>
            </a:r>
            <a:r>
              <a:rPr lang="el-GR" sz="3200" dirty="0" err="1" smtClean="0"/>
              <a:t>μυικών</a:t>
            </a:r>
            <a:r>
              <a:rPr lang="el-GR" sz="3200" dirty="0" smtClean="0"/>
              <a:t> κυττάρων.</a:t>
            </a:r>
          </a:p>
          <a:p>
            <a:pPr eaLnBrk="1" hangingPunct="1">
              <a:buFont typeface="Wingdings" pitchFamily="2" charset="2"/>
              <a:buNone/>
              <a:defRPr/>
            </a:pPr>
            <a:endParaRPr lang="el-GR" sz="3200" dirty="0" smtClean="0"/>
          </a:p>
          <a:p>
            <a:pPr eaLnBrk="1" hangingPunct="1">
              <a:defRPr/>
            </a:pPr>
            <a:r>
              <a:rPr lang="el-GR" sz="3200" dirty="0" smtClean="0"/>
              <a:t>Η έκκρισή του </a:t>
            </a:r>
            <a:r>
              <a:rPr lang="en-US" sz="3200" dirty="0" smtClean="0"/>
              <a:t>MDGF </a:t>
            </a:r>
            <a:r>
              <a:rPr lang="el-GR" sz="3200" dirty="0" smtClean="0"/>
              <a:t>διεγείρεται από την ινονεκτίνη και από προϊόντα </a:t>
            </a:r>
            <a:r>
              <a:rPr lang="en-US" sz="3200" dirty="0" smtClean="0"/>
              <a:t>Gram-</a:t>
            </a:r>
            <a:r>
              <a:rPr lang="el-GR" sz="3200" dirty="0" smtClean="0"/>
              <a:t>αρνητικών βακτηρίων.</a:t>
            </a:r>
          </a:p>
        </p:txBody>
      </p:sp>
    </p:spTree>
  </p:cSld>
  <p:clrMapOvr>
    <a:masterClrMapping/>
  </p:clrMapOvr>
  <p:transition spd="med">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88913"/>
            <a:ext cx="9144000" cy="1600200"/>
          </a:xfrm>
        </p:spPr>
        <p:txBody>
          <a:bodyPr>
            <a:normAutofit/>
          </a:bodyPr>
          <a:lstStyle/>
          <a:p>
            <a:pPr eaLnBrk="1" hangingPunct="1">
              <a:defRPr/>
            </a:pPr>
            <a:r>
              <a:rPr lang="el-GR" sz="2800" b="1" dirty="0" smtClean="0"/>
              <a:t/>
            </a:r>
            <a:br>
              <a:rPr lang="el-GR" sz="2800" b="1" dirty="0" smtClean="0"/>
            </a:br>
            <a:r>
              <a:rPr lang="el-GR" sz="3100" b="1" dirty="0" smtClean="0">
                <a:solidFill>
                  <a:srgbClr val="FFFF66"/>
                </a:solidFill>
              </a:rPr>
              <a:t>Αυξητικός παράγοντας των Αιμοπεταλίων</a:t>
            </a:r>
            <a:br>
              <a:rPr lang="el-GR" sz="3100" b="1" dirty="0" smtClean="0">
                <a:solidFill>
                  <a:srgbClr val="FFFF66"/>
                </a:solidFill>
              </a:rPr>
            </a:br>
            <a:r>
              <a:rPr lang="en-US" sz="3100" b="1" dirty="0" smtClean="0">
                <a:solidFill>
                  <a:srgbClr val="FFFF66"/>
                </a:solidFill>
              </a:rPr>
              <a:t>Platelet-Derived Growth Factor (PDGF)</a:t>
            </a:r>
            <a:endParaRPr lang="el-GR" sz="3100" b="1" dirty="0" smtClean="0">
              <a:solidFill>
                <a:srgbClr val="FFFF66"/>
              </a:solidFill>
            </a:endParaRPr>
          </a:p>
        </p:txBody>
      </p:sp>
      <p:sp>
        <p:nvSpPr>
          <p:cNvPr id="64515" name="Rectangle 3"/>
          <p:cNvSpPr>
            <a:spLocks noGrp="1" noChangeArrowheads="1"/>
          </p:cNvSpPr>
          <p:nvPr>
            <p:ph type="body" idx="1"/>
          </p:nvPr>
        </p:nvSpPr>
        <p:spPr>
          <a:xfrm>
            <a:off x="0" y="2060575"/>
            <a:ext cx="9144000" cy="4525963"/>
          </a:xfrm>
        </p:spPr>
        <p:txBody>
          <a:bodyPr/>
          <a:lstStyle/>
          <a:p>
            <a:pPr eaLnBrk="1" hangingPunct="1">
              <a:lnSpc>
                <a:spcPct val="90000"/>
              </a:lnSpc>
              <a:buFont typeface="Wingdings" pitchFamily="2" charset="2"/>
              <a:buNone/>
              <a:defRPr/>
            </a:pPr>
            <a:r>
              <a:rPr lang="el-GR" sz="2800" dirty="0" smtClean="0"/>
              <a:t>Αποθηκεύεται στα α-κοκκία των αιμοπεταλίων και απελευθερώνεται μετά την </a:t>
            </a:r>
            <a:r>
              <a:rPr lang="el-GR" sz="2800" dirty="0" err="1" smtClean="0"/>
              <a:t>αιμοπεταλιακή</a:t>
            </a:r>
            <a:r>
              <a:rPr lang="el-GR" sz="2800" dirty="0" smtClean="0"/>
              <a:t> συσσώρευση κατά την αιμόσταση.</a:t>
            </a:r>
          </a:p>
          <a:p>
            <a:pPr eaLnBrk="1" hangingPunct="1">
              <a:lnSpc>
                <a:spcPct val="90000"/>
              </a:lnSpc>
              <a:defRPr/>
            </a:pPr>
            <a:r>
              <a:rPr lang="el-GR" sz="2800" dirty="0" smtClean="0"/>
              <a:t>Εκκρίνεται και από: </a:t>
            </a:r>
            <a:r>
              <a:rPr lang="el-GR" sz="2800" dirty="0" err="1" smtClean="0"/>
              <a:t>μακροφάγα</a:t>
            </a:r>
            <a:r>
              <a:rPr lang="el-GR" sz="2800" dirty="0" smtClean="0"/>
              <a:t>, ενδοθηλιακά κύτταρα, λεία </a:t>
            </a:r>
            <a:r>
              <a:rPr lang="el-GR" sz="2800" dirty="0" err="1" smtClean="0"/>
              <a:t>μυικά</a:t>
            </a:r>
            <a:r>
              <a:rPr lang="el-GR" sz="2800" dirty="0" smtClean="0"/>
              <a:t> κύτταρα, μετασχηματισμένες </a:t>
            </a:r>
            <a:r>
              <a:rPr lang="el-GR" sz="2800" dirty="0" err="1" smtClean="0"/>
              <a:t>ινοβλάστες</a:t>
            </a:r>
            <a:endParaRPr lang="el-GR" sz="2800" dirty="0" smtClean="0"/>
          </a:p>
          <a:p>
            <a:pPr eaLnBrk="1" hangingPunct="1">
              <a:lnSpc>
                <a:spcPct val="90000"/>
              </a:lnSpc>
              <a:defRPr/>
            </a:pPr>
            <a:r>
              <a:rPr lang="el-GR" sz="2800" dirty="0" err="1" smtClean="0"/>
              <a:t>Κυτοκίνη</a:t>
            </a:r>
            <a:r>
              <a:rPr lang="el-GR" sz="2800" dirty="0" smtClean="0"/>
              <a:t> με ισχυρή </a:t>
            </a:r>
            <a:r>
              <a:rPr lang="el-GR" sz="2800" dirty="0" err="1" smtClean="0"/>
              <a:t>μιτογόνο</a:t>
            </a:r>
            <a:r>
              <a:rPr lang="el-GR" sz="2800" dirty="0" smtClean="0"/>
              <a:t> και </a:t>
            </a:r>
            <a:r>
              <a:rPr lang="el-GR" sz="2800" dirty="0" err="1" smtClean="0"/>
              <a:t>χημειοτακτική</a:t>
            </a:r>
            <a:r>
              <a:rPr lang="el-GR" sz="2800" dirty="0" smtClean="0"/>
              <a:t> δράση</a:t>
            </a:r>
          </a:p>
          <a:p>
            <a:pPr eaLnBrk="1" hangingPunct="1">
              <a:lnSpc>
                <a:spcPct val="90000"/>
              </a:lnSpc>
              <a:defRPr/>
            </a:pPr>
            <a:r>
              <a:rPr lang="el-GR" sz="2800" b="1" dirty="0" err="1" smtClean="0">
                <a:solidFill>
                  <a:srgbClr val="FFFF66"/>
                </a:solidFill>
              </a:rPr>
              <a:t>Μιτογόνος</a:t>
            </a:r>
            <a:r>
              <a:rPr lang="el-GR" sz="2800" b="1" dirty="0" smtClean="0">
                <a:solidFill>
                  <a:srgbClr val="FFFF66"/>
                </a:solidFill>
              </a:rPr>
              <a:t> δράση</a:t>
            </a:r>
            <a:r>
              <a:rPr lang="el-GR" sz="2800" b="1" dirty="0" smtClean="0"/>
              <a:t> →</a:t>
            </a:r>
            <a:r>
              <a:rPr lang="el-GR" sz="2800" dirty="0" smtClean="0"/>
              <a:t> </a:t>
            </a:r>
            <a:r>
              <a:rPr lang="el-GR" sz="2800" dirty="0" err="1" smtClean="0"/>
              <a:t>ινοβλάστες</a:t>
            </a:r>
            <a:r>
              <a:rPr lang="en-US" sz="2800" dirty="0" smtClean="0"/>
              <a:t>, </a:t>
            </a:r>
            <a:r>
              <a:rPr lang="el-GR" sz="2800" dirty="0" smtClean="0"/>
              <a:t>ενδοθηλιακά κύτταρα</a:t>
            </a:r>
          </a:p>
          <a:p>
            <a:pPr eaLnBrk="1" hangingPunct="1">
              <a:lnSpc>
                <a:spcPct val="90000"/>
              </a:lnSpc>
              <a:defRPr/>
            </a:pPr>
            <a:r>
              <a:rPr lang="el-GR" sz="2800" b="1" dirty="0" err="1" smtClean="0">
                <a:solidFill>
                  <a:srgbClr val="FFFF66"/>
                </a:solidFill>
              </a:rPr>
              <a:t>Χημειοτακτική</a:t>
            </a:r>
            <a:r>
              <a:rPr lang="el-GR" sz="2800" b="1" dirty="0" smtClean="0">
                <a:solidFill>
                  <a:srgbClr val="FFFF66"/>
                </a:solidFill>
              </a:rPr>
              <a:t> δράση</a:t>
            </a:r>
            <a:r>
              <a:rPr lang="el-GR" sz="2800" b="1" dirty="0" smtClean="0"/>
              <a:t> →</a:t>
            </a:r>
            <a:r>
              <a:rPr lang="el-GR" sz="2800" dirty="0" smtClean="0"/>
              <a:t> φλεγμονώδη κύτταρα: μονοκύτταρα/</a:t>
            </a:r>
            <a:r>
              <a:rPr lang="el-GR" sz="2800" dirty="0" err="1" smtClean="0"/>
              <a:t>μακροφάγα,</a:t>
            </a:r>
            <a:r>
              <a:rPr lang="el-GR" sz="2800" dirty="0" smtClean="0"/>
              <a:t> ουδετερόφιλα</a:t>
            </a:r>
          </a:p>
        </p:txBody>
      </p:sp>
    </p:spTree>
  </p:cSld>
  <p:clrMapOvr>
    <a:masterClrMapping/>
  </p:clrMapOvr>
  <p:transition spd="med">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l-GR" sz="3200" b="1" smtClean="0">
                <a:solidFill>
                  <a:srgbClr val="FFFF66"/>
                </a:solidFill>
              </a:rPr>
              <a:t>Επιδερμιδικός αυξητικός παράγοντας</a:t>
            </a:r>
            <a:r>
              <a:rPr lang="en-US" sz="3200" b="1" smtClean="0">
                <a:solidFill>
                  <a:srgbClr val="FFFF66"/>
                </a:solidFill>
              </a:rPr>
              <a:t/>
            </a:r>
            <a:br>
              <a:rPr lang="en-US" sz="3200" b="1" smtClean="0">
                <a:solidFill>
                  <a:srgbClr val="FFFF66"/>
                </a:solidFill>
              </a:rPr>
            </a:br>
            <a:r>
              <a:rPr lang="el-GR" sz="3200" b="1" smtClean="0">
                <a:solidFill>
                  <a:srgbClr val="FFFF66"/>
                </a:solidFill>
              </a:rPr>
              <a:t> (</a:t>
            </a:r>
            <a:r>
              <a:rPr lang="en-US" sz="3200" b="1" smtClean="0">
                <a:solidFill>
                  <a:srgbClr val="FFFF66"/>
                </a:solidFill>
              </a:rPr>
              <a:t>Epidermal Growth Factor – EGF)</a:t>
            </a:r>
            <a:endParaRPr lang="el-GR" sz="3200" b="1" smtClean="0">
              <a:solidFill>
                <a:srgbClr val="FFFF66"/>
              </a:solidFill>
            </a:endParaRPr>
          </a:p>
        </p:txBody>
      </p:sp>
      <p:sp>
        <p:nvSpPr>
          <p:cNvPr id="65539" name="Rectangle 3"/>
          <p:cNvSpPr>
            <a:spLocks noGrp="1" noChangeArrowheads="1"/>
          </p:cNvSpPr>
          <p:nvPr>
            <p:ph type="body" idx="1"/>
          </p:nvPr>
        </p:nvSpPr>
        <p:spPr>
          <a:xfrm>
            <a:off x="0" y="1600200"/>
            <a:ext cx="9144000" cy="4530725"/>
          </a:xfrm>
        </p:spPr>
        <p:txBody>
          <a:bodyPr>
            <a:noAutofit/>
          </a:bodyPr>
          <a:lstStyle/>
          <a:p>
            <a:pPr eaLnBrk="1" hangingPunct="1">
              <a:lnSpc>
                <a:spcPct val="80000"/>
              </a:lnSpc>
              <a:defRPr/>
            </a:pPr>
            <a:r>
              <a:rPr lang="el-GR" sz="3200" dirty="0" smtClean="0"/>
              <a:t>Μικρό πολυπεπτίδιο με μεγάλο εύρος φυσιολογικών δράσεων</a:t>
            </a:r>
          </a:p>
          <a:p>
            <a:pPr eaLnBrk="1" hangingPunct="1">
              <a:lnSpc>
                <a:spcPct val="80000"/>
              </a:lnSpc>
              <a:defRPr/>
            </a:pPr>
            <a:r>
              <a:rPr lang="el-GR" sz="3200" dirty="0" smtClean="0"/>
              <a:t>Εκκρίνεται από τα αιμοπετάλια και τα μακροφάγα</a:t>
            </a:r>
          </a:p>
          <a:p>
            <a:pPr eaLnBrk="1" hangingPunct="1">
              <a:lnSpc>
                <a:spcPct val="80000"/>
              </a:lnSpc>
              <a:defRPr/>
            </a:pPr>
            <a:r>
              <a:rPr lang="el-GR" sz="3200" dirty="0" smtClean="0"/>
              <a:t>Μιτογόνος για κερατινοκύτταρα και ινοβλάστες.</a:t>
            </a:r>
          </a:p>
          <a:p>
            <a:pPr eaLnBrk="1" hangingPunct="1">
              <a:lnSpc>
                <a:spcPct val="80000"/>
              </a:lnSpc>
              <a:defRPr/>
            </a:pPr>
            <a:r>
              <a:rPr lang="el-GR" sz="3200" dirty="0" smtClean="0"/>
              <a:t>Συνδέεται με διαμεμβρανικό υποδοχέα</a:t>
            </a:r>
            <a:r>
              <a:rPr lang="en-US" sz="3200" dirty="0" smtClean="0"/>
              <a:t> (EGFR)</a:t>
            </a:r>
            <a:r>
              <a:rPr lang="el-GR" sz="3200" dirty="0" smtClean="0"/>
              <a:t> ο οποίος είναι παρών στα περισσότερα κύτταρα αλλά αφθονότερος στα επιθηλιακά</a:t>
            </a:r>
          </a:p>
          <a:p>
            <a:pPr eaLnBrk="1" hangingPunct="1">
              <a:lnSpc>
                <a:spcPct val="80000"/>
              </a:lnSpc>
              <a:defRPr/>
            </a:pPr>
            <a:r>
              <a:rPr lang="el-GR" sz="3200" dirty="0" smtClean="0"/>
              <a:t>Σύνδεση </a:t>
            </a:r>
            <a:r>
              <a:rPr lang="en-US" sz="3200" dirty="0" smtClean="0"/>
              <a:t>EGF-EGFR </a:t>
            </a:r>
            <a:r>
              <a:rPr lang="el-GR" sz="3200" dirty="0" smtClean="0">
                <a:sym typeface="Wingdings 3" pitchFamily="18" charset="2"/>
              </a:rPr>
              <a:t></a:t>
            </a:r>
            <a:r>
              <a:rPr lang="en-US" sz="3200" dirty="0" smtClean="0"/>
              <a:t> </a:t>
            </a:r>
            <a:r>
              <a:rPr lang="el-GR" sz="3200" dirty="0" smtClean="0"/>
              <a:t>έναρξη κυτταρικού </a:t>
            </a:r>
            <a:r>
              <a:rPr lang="el-GR" sz="3200" dirty="0" err="1" smtClean="0"/>
              <a:t>πολ</a:t>
            </a:r>
            <a:r>
              <a:rPr lang="el-GR" sz="3200" dirty="0" smtClean="0"/>
              <a:t>/</a:t>
            </a:r>
            <a:r>
              <a:rPr lang="el-GR" sz="3200" dirty="0" err="1" smtClean="0"/>
              <a:t>σμού</a:t>
            </a:r>
            <a:r>
              <a:rPr lang="el-GR" sz="3200" dirty="0" smtClean="0"/>
              <a:t> → </a:t>
            </a:r>
            <a:r>
              <a:rPr lang="el-GR" sz="3200" dirty="0" smtClean="0">
                <a:solidFill>
                  <a:schemeClr val="accent6">
                    <a:lumMod val="60000"/>
                    <a:lumOff val="40000"/>
                  </a:schemeClr>
                </a:solidFill>
              </a:rPr>
              <a:t>επιτάχυνση επούλωσης είτε μέσω επαναεπιθηλιοποίησης είτε μέσω διέγερσης πολ/σμού ινοβλαστών και εναπόθεσης κολλαγόνου</a:t>
            </a:r>
          </a:p>
        </p:txBody>
      </p:sp>
    </p:spTree>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el-GR" sz="3200" b="1" smtClean="0">
                <a:solidFill>
                  <a:srgbClr val="FFFF66"/>
                </a:solidFill>
              </a:rPr>
              <a:t>Αυξητικός παράγοντας των ινοβλαστών (</a:t>
            </a:r>
            <a:r>
              <a:rPr lang="en-US" sz="3200" b="1" smtClean="0">
                <a:solidFill>
                  <a:srgbClr val="FFFF66"/>
                </a:solidFill>
              </a:rPr>
              <a:t>Fibroblast Growth Factor - FGF)</a:t>
            </a:r>
            <a:endParaRPr lang="el-GR" sz="3200" b="1" smtClean="0">
              <a:solidFill>
                <a:srgbClr val="FFFF66"/>
              </a:solidFill>
            </a:endParaRPr>
          </a:p>
        </p:txBody>
      </p:sp>
      <p:sp>
        <p:nvSpPr>
          <p:cNvPr id="66563" name="Rectangle 3"/>
          <p:cNvSpPr>
            <a:spLocks noGrp="1" noChangeArrowheads="1"/>
          </p:cNvSpPr>
          <p:nvPr>
            <p:ph type="body" idx="1"/>
          </p:nvPr>
        </p:nvSpPr>
        <p:spPr/>
        <p:txBody>
          <a:bodyPr>
            <a:normAutofit/>
          </a:bodyPr>
          <a:lstStyle/>
          <a:p>
            <a:pPr eaLnBrk="1" hangingPunct="1">
              <a:defRPr/>
            </a:pPr>
            <a:r>
              <a:rPr lang="en-US" sz="3200" dirty="0" smtClean="0"/>
              <a:t>O</a:t>
            </a:r>
            <a:r>
              <a:rPr lang="el-GR" sz="3200" dirty="0" err="1" smtClean="0"/>
              <a:t>ικογένεια</a:t>
            </a:r>
            <a:r>
              <a:rPr lang="el-GR" sz="3200" dirty="0" smtClean="0"/>
              <a:t> &gt;15 μέλη</a:t>
            </a:r>
          </a:p>
          <a:p>
            <a:pPr eaLnBrk="1" hangingPunct="1">
              <a:defRPr/>
            </a:pPr>
            <a:r>
              <a:rPr lang="el-GR" sz="3200" dirty="0" smtClean="0"/>
              <a:t>Τα πιο αντιπροσωπευτικά μέλη:</a:t>
            </a:r>
          </a:p>
          <a:p>
            <a:pPr lvl="1" eaLnBrk="1" hangingPunct="1">
              <a:buClr>
                <a:schemeClr val="tx1"/>
              </a:buClr>
              <a:buFont typeface="Wingdings" pitchFamily="2" charset="2"/>
              <a:buChar char="ü"/>
              <a:defRPr/>
            </a:pPr>
            <a:r>
              <a:rPr lang="el-GR" sz="3200" dirty="0" smtClean="0"/>
              <a:t>Βασικός </a:t>
            </a:r>
            <a:r>
              <a:rPr lang="en-US" sz="3200" dirty="0" smtClean="0"/>
              <a:t>FGF</a:t>
            </a:r>
            <a:r>
              <a:rPr lang="el-GR" sz="3200" dirty="0" smtClean="0"/>
              <a:t> (10</a:t>
            </a:r>
            <a:r>
              <a:rPr lang="en-US" sz="3200" dirty="0" smtClean="0"/>
              <a:t>×</a:t>
            </a:r>
            <a:r>
              <a:rPr lang="el-GR" sz="3200" dirty="0" smtClean="0"/>
              <a:t>δραστικότερος)</a:t>
            </a:r>
          </a:p>
          <a:p>
            <a:pPr lvl="1" eaLnBrk="1" hangingPunct="1">
              <a:buClr>
                <a:schemeClr val="tx1"/>
              </a:buClr>
              <a:buFont typeface="Wingdings" pitchFamily="2" charset="2"/>
              <a:buChar char="ü"/>
              <a:defRPr/>
            </a:pPr>
            <a:r>
              <a:rPr lang="el-GR" sz="3200" dirty="0" smtClean="0"/>
              <a:t>Όξινος </a:t>
            </a:r>
            <a:r>
              <a:rPr lang="en-US" sz="3200" dirty="0" smtClean="0"/>
              <a:t>FGF</a:t>
            </a:r>
            <a:endParaRPr lang="el-GR" sz="3200" dirty="0" smtClean="0"/>
          </a:p>
          <a:p>
            <a:pPr eaLnBrk="1" hangingPunct="1">
              <a:buClr>
                <a:schemeClr val="tx1"/>
              </a:buClr>
              <a:buFontTx/>
              <a:buChar char="•"/>
              <a:defRPr/>
            </a:pPr>
            <a:r>
              <a:rPr lang="el-GR" sz="3200" dirty="0" err="1" smtClean="0"/>
              <a:t>Μιτογόνος</a:t>
            </a:r>
            <a:r>
              <a:rPr lang="el-GR" sz="3200" dirty="0" smtClean="0"/>
              <a:t> </a:t>
            </a:r>
            <a:r>
              <a:rPr lang="el-GR" sz="3200" dirty="0" err="1" smtClean="0"/>
              <a:t>μεσεγχυματικών</a:t>
            </a:r>
            <a:r>
              <a:rPr lang="el-GR" sz="3200" dirty="0" smtClean="0"/>
              <a:t> κυττάρων: </a:t>
            </a:r>
            <a:r>
              <a:rPr lang="el-GR" sz="3200" dirty="0" err="1" smtClean="0"/>
              <a:t>ινοβλάστες</a:t>
            </a:r>
            <a:r>
              <a:rPr lang="el-GR" sz="3200" dirty="0" smtClean="0"/>
              <a:t>, λεία μυϊκά κύτταρα, ενδοθηλιακά κύτταρα</a:t>
            </a:r>
          </a:p>
          <a:p>
            <a:pPr eaLnBrk="1" hangingPunct="1">
              <a:buClr>
                <a:schemeClr val="tx1"/>
              </a:buClr>
              <a:buFontTx/>
              <a:buChar char="•"/>
              <a:defRPr/>
            </a:pPr>
            <a:r>
              <a:rPr lang="el-GR" sz="3200" dirty="0" smtClean="0"/>
              <a:t>Αύξηση κολλαγόνου → επούλωση </a:t>
            </a:r>
          </a:p>
        </p:txBody>
      </p:sp>
    </p:spTree>
  </p:cSld>
  <p:clrMapOvr>
    <a:masterClrMapping/>
  </p:clrMapOvr>
  <p:transition spd="med">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defRPr/>
            </a:pPr>
            <a:r>
              <a:rPr lang="el-GR" sz="3200" b="1" dirty="0" smtClean="0">
                <a:solidFill>
                  <a:srgbClr val="FFFF66"/>
                </a:solidFill>
              </a:rPr>
              <a:t>β- </a:t>
            </a:r>
            <a:r>
              <a:rPr lang="el-GR" sz="3200" b="1" dirty="0" err="1" smtClean="0">
                <a:solidFill>
                  <a:srgbClr val="FFFF66"/>
                </a:solidFill>
              </a:rPr>
              <a:t>μετατρεπτικός</a:t>
            </a:r>
            <a:r>
              <a:rPr lang="el-GR" sz="3200" b="1" dirty="0" smtClean="0">
                <a:solidFill>
                  <a:srgbClr val="FFFF66"/>
                </a:solidFill>
              </a:rPr>
              <a:t> ( </a:t>
            </a:r>
            <a:r>
              <a:rPr lang="el-GR" sz="3200" b="1" dirty="0" err="1" smtClean="0">
                <a:solidFill>
                  <a:srgbClr val="FFFF66"/>
                </a:solidFill>
              </a:rPr>
              <a:t>εξαλλακτικός</a:t>
            </a:r>
            <a:r>
              <a:rPr lang="el-GR" sz="3200" b="1" dirty="0" smtClean="0">
                <a:solidFill>
                  <a:srgbClr val="FFFF66"/>
                </a:solidFill>
              </a:rPr>
              <a:t>)</a:t>
            </a:r>
            <a:r>
              <a:rPr lang="el-GR" sz="3200" dirty="0" smtClean="0">
                <a:solidFill>
                  <a:srgbClr val="FFFF66"/>
                </a:solidFill>
              </a:rPr>
              <a:t> </a:t>
            </a:r>
            <a:r>
              <a:rPr lang="el-GR" sz="3200" b="1" dirty="0" smtClean="0">
                <a:solidFill>
                  <a:srgbClr val="FFFF66"/>
                </a:solidFill>
              </a:rPr>
              <a:t>αυξητικός παράγοντας αυξητικός παράγοντας</a:t>
            </a:r>
            <a:br>
              <a:rPr lang="el-GR" sz="3200" b="1" dirty="0" smtClean="0">
                <a:solidFill>
                  <a:srgbClr val="FFFF66"/>
                </a:solidFill>
              </a:rPr>
            </a:br>
            <a:r>
              <a:rPr lang="en-US" sz="3200" b="1" dirty="0" smtClean="0">
                <a:solidFill>
                  <a:srgbClr val="FFFF66"/>
                </a:solidFill>
              </a:rPr>
              <a:t>(Transforming growth factor – </a:t>
            </a:r>
            <a:r>
              <a:rPr lang="el-GR" sz="3200" b="1" dirty="0" smtClean="0">
                <a:solidFill>
                  <a:srgbClr val="FFFF66"/>
                </a:solidFill>
              </a:rPr>
              <a:t>β)</a:t>
            </a:r>
          </a:p>
        </p:txBody>
      </p:sp>
      <p:sp>
        <p:nvSpPr>
          <p:cNvPr id="67587" name="Rectangle 3"/>
          <p:cNvSpPr>
            <a:spLocks noGrp="1" noChangeArrowheads="1"/>
          </p:cNvSpPr>
          <p:nvPr>
            <p:ph type="body" idx="1"/>
          </p:nvPr>
        </p:nvSpPr>
        <p:spPr>
          <a:xfrm>
            <a:off x="539750" y="1989138"/>
            <a:ext cx="8229600" cy="4525962"/>
          </a:xfrm>
        </p:spPr>
        <p:txBody>
          <a:bodyPr>
            <a:noAutofit/>
          </a:bodyPr>
          <a:lstStyle/>
          <a:p>
            <a:pPr eaLnBrk="1" hangingPunct="1">
              <a:defRPr/>
            </a:pPr>
            <a:r>
              <a:rPr lang="el-GR" sz="3600" dirty="0" smtClean="0"/>
              <a:t>Κυτοκίνη πρωτοεντοπιζόμενη σε μετασχηματισμένα κύτταρα καλλιεργειών</a:t>
            </a:r>
          </a:p>
          <a:p>
            <a:pPr eaLnBrk="1" hangingPunct="1">
              <a:defRPr/>
            </a:pPr>
            <a:r>
              <a:rPr lang="el-GR" sz="3600" dirty="0" smtClean="0"/>
              <a:t>Ενέχεται στον τερματισμό του κυτταρικού πολ/σμού στο αναγεννόμενο ήπαρ</a:t>
            </a:r>
          </a:p>
          <a:p>
            <a:pPr eaLnBrk="1" hangingPunct="1">
              <a:defRPr/>
            </a:pPr>
            <a:r>
              <a:rPr lang="el-GR" sz="3600" dirty="0" smtClean="0"/>
              <a:t>Επάγει το σχηματισμό κοκκιώδους ιστού κατά την επούλωση</a:t>
            </a:r>
          </a:p>
        </p:txBody>
      </p:sp>
    </p:spTree>
  </p:cSld>
  <p:clrMapOvr>
    <a:masterClrMapping/>
  </p:clrMapOvr>
  <p:transition spd="med">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E:\Townsend\images\8FF13.jpg"/>
          <p:cNvPicPr>
            <a:picLocks noChangeAspect="1" noChangeArrowheads="1"/>
          </p:cNvPicPr>
          <p:nvPr/>
        </p:nvPicPr>
        <p:blipFill>
          <a:blip r:embed="rId4" r:link="rId5" cstate="print"/>
          <a:srcRect/>
          <a:stretch>
            <a:fillRect/>
          </a:stretch>
        </p:blipFill>
        <p:spPr bwMode="auto">
          <a:xfrm>
            <a:off x="3714744" y="1428736"/>
            <a:ext cx="5273599" cy="5173678"/>
          </a:xfrm>
          <a:prstGeom prst="rect">
            <a:avLst/>
          </a:prstGeom>
          <a:noFill/>
          <a:ln w="9525">
            <a:noFill/>
            <a:miter lim="800000"/>
            <a:headEnd/>
            <a:tailEnd/>
          </a:ln>
        </p:spPr>
      </p:pic>
      <p:pic>
        <p:nvPicPr>
          <p:cNvPr id="3" name="Picture 4" descr="σάρωση"/>
          <p:cNvPicPr>
            <a:picLocks noChangeAspect="1" noChangeArrowheads="1"/>
          </p:cNvPicPr>
          <p:nvPr/>
        </p:nvPicPr>
        <p:blipFill>
          <a:blip r:embed="rId6" cstate="print"/>
          <a:srcRect/>
          <a:stretch>
            <a:fillRect/>
          </a:stretch>
        </p:blipFill>
        <p:spPr bwMode="auto">
          <a:xfrm>
            <a:off x="179512" y="1124744"/>
            <a:ext cx="3286148" cy="4926007"/>
          </a:xfrm>
          <a:prstGeom prst="rect">
            <a:avLst/>
          </a:prstGeom>
          <a:noFill/>
          <a:ln w="9525">
            <a:noFill/>
            <a:miter lim="800000"/>
            <a:headEnd/>
            <a:tailEnd/>
          </a:ln>
        </p:spPr>
      </p:pic>
      <p:sp>
        <p:nvSpPr>
          <p:cNvPr id="4" name="1 - Τίτλος"/>
          <p:cNvSpPr txBox="1">
            <a:spLocks/>
          </p:cNvSpPr>
          <p:nvPr/>
        </p:nvSpPr>
        <p:spPr>
          <a:xfrm>
            <a:off x="3923928" y="274638"/>
            <a:ext cx="4762872" cy="1143000"/>
          </a:xfrm>
          <a:prstGeom prst="rect">
            <a:avLst/>
          </a:prstGeom>
        </p:spPr>
        <p:txBody>
          <a:bodyPr>
            <a:normAutofit fontScale="6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Οδοί προκλήσεως υπερβολικής </a:t>
            </a:r>
            <a:r>
              <a:rPr kumimoji="0" lang="el-GR" sz="4100" b="1" i="0" u="none" strike="noStrike" kern="1200" cap="none" spc="0" normalizeH="0" baseline="0" noProof="0" dirty="0" err="1"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ινοπλασίας</a:t>
            </a:r>
            <a:r>
              <a:rPr kumimoji="0" lang="el-G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 μέσω του </a:t>
            </a:r>
            <a:r>
              <a:rPr kumimoji="0" lang="en-US"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TGF-</a:t>
            </a:r>
            <a:r>
              <a:rPr kumimoji="0" lang="el-GR" sz="4100" b="1" i="0" u="none" strike="noStrike" kern="1200" cap="none" spc="0" normalizeH="0" baseline="0" noProof="0" dirty="0" smtClean="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rPr>
              <a:t>β  </a:t>
            </a:r>
            <a:endParaRPr kumimoji="0" lang="el-GR" sz="41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mj-lt"/>
              <a:ea typeface="+mj-ea"/>
              <a:cs typeface="+mj-cs"/>
            </a:endParaRPr>
          </a:p>
        </p:txBody>
      </p:sp>
    </p:spTree>
  </p:cSld>
  <p:clrMapOvr>
    <a:masterClrMapping/>
  </p:clrMapOvr>
  <p:transition spd="med">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3.10.15 ΜΑΘΗΜΑ ΕΕΠΑ\AUTUMN-GRIMSHAW\the-chill-of-autumn-1881.jpg"/>
          <p:cNvPicPr>
            <a:picLocks noChangeAspect="1" noChangeArrowheads="1"/>
          </p:cNvPicPr>
          <p:nvPr/>
        </p:nvPicPr>
        <p:blipFill>
          <a:blip r:embed="rId2" cstate="print"/>
          <a:srcRect/>
          <a:stretch>
            <a:fillRect/>
          </a:stretch>
        </p:blipFill>
        <p:spPr bwMode="auto">
          <a:xfrm>
            <a:off x="500034" y="285728"/>
            <a:ext cx="8158582" cy="6357982"/>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57166"/>
            <a:ext cx="8229600" cy="623562"/>
          </a:xfrm>
        </p:spPr>
        <p:txBody>
          <a:bodyPr>
            <a:noAutofit/>
          </a:bodyPr>
          <a:lstStyle/>
          <a:p>
            <a:pPr eaLnBrk="1" hangingPunct="1">
              <a:defRPr/>
            </a:pPr>
            <a:r>
              <a:rPr lang="el-GR" sz="4000" b="1" dirty="0" smtClean="0">
                <a:solidFill>
                  <a:srgbClr val="FFFF66"/>
                </a:solidFill>
              </a:rPr>
              <a:t>Επούλωση </a:t>
            </a:r>
            <a:r>
              <a:rPr lang="el-GR" sz="4000" b="1" u="sng" dirty="0" smtClean="0">
                <a:solidFill>
                  <a:srgbClr val="FFFF66"/>
                </a:solidFill>
              </a:rPr>
              <a:t>τραύματος</a:t>
            </a:r>
            <a:r>
              <a:rPr lang="el-GR" sz="4000" u="sng" dirty="0" smtClean="0"/>
              <a:t/>
            </a:r>
            <a:br>
              <a:rPr lang="el-GR" sz="4000" u="sng" dirty="0" smtClean="0"/>
            </a:br>
            <a:endParaRPr lang="el-GR" sz="4000" u="sng" dirty="0" smtClean="0"/>
          </a:p>
        </p:txBody>
      </p:sp>
      <p:sp>
        <p:nvSpPr>
          <p:cNvPr id="68611" name="Rectangle 3"/>
          <p:cNvSpPr>
            <a:spLocks noGrp="1" noChangeArrowheads="1"/>
          </p:cNvSpPr>
          <p:nvPr>
            <p:ph type="body" idx="1"/>
          </p:nvPr>
        </p:nvSpPr>
        <p:spPr>
          <a:xfrm>
            <a:off x="457200" y="1052736"/>
            <a:ext cx="8229600" cy="5805264"/>
          </a:xfrm>
        </p:spPr>
        <p:txBody>
          <a:bodyPr>
            <a:noAutofit/>
          </a:bodyPr>
          <a:lstStyle/>
          <a:p>
            <a:pPr eaLnBrk="1" hangingPunct="1">
              <a:defRPr/>
            </a:pPr>
            <a:r>
              <a:rPr lang="el-GR" sz="3200" dirty="0" smtClean="0"/>
              <a:t>Η αποκατάσταση της ακεραιότητας ενός τραυματισμένου ιστού</a:t>
            </a:r>
          </a:p>
          <a:p>
            <a:pPr eaLnBrk="1" hangingPunct="1">
              <a:buFont typeface="Wingdings" pitchFamily="2" charset="2"/>
              <a:buNone/>
              <a:defRPr/>
            </a:pPr>
            <a:r>
              <a:rPr lang="el-GR" sz="3200" dirty="0" smtClean="0"/>
              <a:t>   Τραύμα</a:t>
            </a:r>
            <a:r>
              <a:rPr lang="el-GR" sz="3200" dirty="0" smtClean="0">
                <a:solidFill>
                  <a:srgbClr val="A50021"/>
                </a:solidFill>
              </a:rPr>
              <a:t> </a:t>
            </a:r>
            <a:r>
              <a:rPr lang="el-GR" sz="3200" dirty="0" smtClean="0">
                <a:solidFill>
                  <a:srgbClr val="A50021"/>
                </a:solidFill>
                <a:sym typeface="Wingdings 3" pitchFamily="18" charset="2"/>
              </a:rPr>
              <a:t></a:t>
            </a:r>
            <a:r>
              <a:rPr lang="el-GR" sz="3200" dirty="0" smtClean="0">
                <a:sym typeface="Wingdings 3" pitchFamily="18" charset="2"/>
              </a:rPr>
              <a:t> </a:t>
            </a:r>
            <a:r>
              <a:rPr lang="el-GR" sz="3200" b="1" dirty="0" smtClean="0">
                <a:sym typeface="Wingdings 3" pitchFamily="18" charset="2"/>
              </a:rPr>
              <a:t>φλεγμονώδης φάση</a:t>
            </a:r>
            <a:r>
              <a:rPr lang="el-GR" sz="3200" dirty="0" smtClean="0">
                <a:sym typeface="Wingdings 3" pitchFamily="18" charset="2"/>
              </a:rPr>
              <a:t> →   </a:t>
            </a:r>
          </a:p>
          <a:p>
            <a:pPr eaLnBrk="1" hangingPunct="1">
              <a:buFont typeface="Wingdings" pitchFamily="2" charset="2"/>
              <a:buNone/>
              <a:defRPr/>
            </a:pPr>
            <a:r>
              <a:rPr lang="el-GR" sz="3200" dirty="0" smtClean="0">
                <a:sym typeface="Wingdings 3" pitchFamily="18" charset="2"/>
              </a:rPr>
              <a:t>       εξίδρωμα πλούσιο σε ινική και ινονεκτίνη →  απομάκρυνση νεκρωτικών υπολειμμάτων από τα φαγοκύτταρα της φλεγμονώδους αντίδρασης  </a:t>
            </a:r>
            <a:r>
              <a:rPr lang="el-GR" sz="3200" b="1" dirty="0" smtClean="0">
                <a:sym typeface="Wingdings 3" pitchFamily="18" charset="2"/>
              </a:rPr>
              <a:t>επούλωση</a:t>
            </a:r>
            <a:r>
              <a:rPr lang="el-GR" sz="3200" dirty="0" smtClean="0">
                <a:sym typeface="Wingdings 3" pitchFamily="18" charset="2"/>
              </a:rPr>
              <a:t> → συστολή</a:t>
            </a:r>
          </a:p>
          <a:p>
            <a:pPr eaLnBrk="1" hangingPunct="1">
              <a:buFont typeface="Wingdings" pitchFamily="2" charset="2"/>
              <a:buNone/>
              <a:defRPr/>
            </a:pPr>
            <a:r>
              <a:rPr lang="el-GR" sz="3200" dirty="0" smtClean="0">
                <a:sym typeface="Wingdings 3" pitchFamily="18" charset="2"/>
              </a:rPr>
              <a:t>                                               → επιδιόρθωση</a:t>
            </a:r>
          </a:p>
          <a:p>
            <a:pPr eaLnBrk="1" hangingPunct="1">
              <a:buFont typeface="Wingdings" pitchFamily="2" charset="2"/>
              <a:buNone/>
              <a:defRPr/>
            </a:pPr>
            <a:r>
              <a:rPr lang="el-GR" sz="3200" dirty="0" smtClean="0">
                <a:sym typeface="Wingdings 3" pitchFamily="18" charset="2"/>
              </a:rPr>
              <a:t>                                               → αναγέννηση</a:t>
            </a:r>
          </a:p>
        </p:txBody>
      </p:sp>
    </p:spTree>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Slide%20199%20PUDz1%20mp100X"/>
          <p:cNvPicPr>
            <a:picLocks noChangeAspect="1" noChangeArrowheads="1"/>
          </p:cNvPicPr>
          <p:nvPr/>
        </p:nvPicPr>
        <p:blipFill>
          <a:blip r:embed="rId2" cstate="print"/>
          <a:srcRect/>
          <a:stretch>
            <a:fillRect/>
          </a:stretch>
        </p:blipFill>
        <p:spPr bwMode="auto">
          <a:xfrm>
            <a:off x="428596" y="500042"/>
            <a:ext cx="8096271" cy="607220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8560" y="0"/>
            <a:ext cx="9937104" cy="1417638"/>
          </a:xfrm>
        </p:spPr>
        <p:txBody>
          <a:bodyPr>
            <a:normAutofit/>
          </a:bodyPr>
          <a:lstStyle/>
          <a:p>
            <a:r>
              <a:rPr lang="el-GR" sz="3200" dirty="0" smtClean="0"/>
              <a:t>Φάσεις επούλωσης δερματικών τραυμάτων</a:t>
            </a:r>
            <a:endParaRPr lang="el-GR" sz="3200" dirty="0"/>
          </a:p>
        </p:txBody>
      </p:sp>
      <p:pic>
        <p:nvPicPr>
          <p:cNvPr id="19458" name="Picture 2"/>
          <p:cNvPicPr>
            <a:picLocks noChangeAspect="1" noChangeArrowheads="1"/>
          </p:cNvPicPr>
          <p:nvPr/>
        </p:nvPicPr>
        <p:blipFill>
          <a:blip r:embed="rId2" cstate="print"/>
          <a:srcRect/>
          <a:stretch>
            <a:fillRect/>
          </a:stretch>
        </p:blipFill>
        <p:spPr bwMode="auto">
          <a:xfrm>
            <a:off x="1187624" y="1268760"/>
            <a:ext cx="6801539" cy="5373216"/>
          </a:xfrm>
          <a:prstGeom prst="rect">
            <a:avLst/>
          </a:prstGeom>
          <a:noFill/>
          <a:ln w="9525">
            <a:noFill/>
            <a:miter lim="800000"/>
            <a:headEnd/>
            <a:tailEnd/>
          </a:ln>
        </p:spPr>
      </p:pic>
    </p:spTree>
  </p:cSld>
  <p:clrMapOvr>
    <a:masterClrMapping/>
  </p:clrMapOvr>
  <p:transition spd="med">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 Τίτλος"/>
          <p:cNvSpPr>
            <a:spLocks noGrp="1"/>
          </p:cNvSpPr>
          <p:nvPr>
            <p:ph type="title"/>
          </p:nvPr>
        </p:nvSpPr>
        <p:spPr>
          <a:xfrm>
            <a:off x="-357222" y="-171400"/>
            <a:ext cx="9858444" cy="792088"/>
          </a:xfrm>
        </p:spPr>
        <p:txBody>
          <a:bodyPr>
            <a:noAutofit/>
          </a:bodyPr>
          <a:lstStyle/>
          <a:p>
            <a:r>
              <a:rPr lang="el-GR" sz="2000" b="1" dirty="0" smtClean="0"/>
              <a:t> </a:t>
            </a:r>
            <a:br>
              <a:rPr lang="el-GR" sz="2000" b="1" dirty="0" smtClean="0"/>
            </a:br>
            <a:r>
              <a:rPr lang="el-GR" sz="2800" b="1" dirty="0" err="1" smtClean="0"/>
              <a:t>Οργανοτυπική</a:t>
            </a:r>
            <a:r>
              <a:rPr lang="el-GR" sz="2800" b="1" dirty="0" smtClean="0"/>
              <a:t> καλλιέργεια ισοδύναμου του δέρματος</a:t>
            </a:r>
            <a:r>
              <a:rPr lang="el-GR" sz="2000" b="1" dirty="0" smtClean="0"/>
              <a:t>.</a:t>
            </a:r>
            <a:br>
              <a:rPr lang="el-GR" sz="2000" b="1" dirty="0" smtClean="0"/>
            </a:br>
            <a:r>
              <a:rPr lang="en-US" sz="2000" b="1" dirty="0" err="1" smtClean="0"/>
              <a:t>Chioni</a:t>
            </a:r>
            <a:r>
              <a:rPr lang="en-US" sz="2000" b="1" dirty="0" smtClean="0"/>
              <a:t> A-M &amp; </a:t>
            </a:r>
            <a:r>
              <a:rPr lang="en-US" sz="2000" b="1" dirty="0" err="1" smtClean="0"/>
              <a:t>Grose</a:t>
            </a:r>
            <a:r>
              <a:rPr lang="en-US" sz="2000" b="1" dirty="0" smtClean="0"/>
              <a:t> R</a:t>
            </a:r>
            <a:r>
              <a:rPr lang="el-GR" sz="2000" b="1" dirty="0" smtClean="0"/>
              <a:t>. </a:t>
            </a:r>
            <a:r>
              <a:rPr lang="en-US" sz="2000" b="1" dirty="0" err="1" smtClean="0"/>
              <a:t>Fibrogenesis</a:t>
            </a:r>
            <a:r>
              <a:rPr lang="en-US" sz="2000" b="1" dirty="0" smtClean="0"/>
              <a:t> &amp; Tissue Repair </a:t>
            </a:r>
            <a:r>
              <a:rPr lang="el-GR" sz="2000" b="1" dirty="0" smtClean="0"/>
              <a:t>2008</a:t>
            </a:r>
            <a:r>
              <a:rPr lang="en-US" sz="2000" b="1" dirty="0" smtClean="0"/>
              <a:t>, </a:t>
            </a:r>
            <a:r>
              <a:rPr lang="el-GR" sz="2000" b="1" dirty="0" smtClean="0"/>
              <a:t>1</a:t>
            </a:r>
            <a:r>
              <a:rPr lang="en-US" sz="2000" b="1" dirty="0" smtClean="0"/>
              <a:t>:</a:t>
            </a:r>
            <a:r>
              <a:rPr lang="el-GR" sz="2000" b="1" dirty="0" smtClean="0"/>
              <a:t>8</a:t>
            </a:r>
            <a:endParaRPr lang="el-GR" sz="2000" b="1" dirty="0"/>
          </a:p>
        </p:txBody>
      </p:sp>
      <p:pic>
        <p:nvPicPr>
          <p:cNvPr id="5" name="Picture 2"/>
          <p:cNvPicPr>
            <a:picLocks noGrp="1" noChangeAspect="1" noChangeArrowheads="1"/>
          </p:cNvPicPr>
          <p:nvPr>
            <p:ph idx="1"/>
          </p:nvPr>
        </p:nvPicPr>
        <p:blipFill>
          <a:blip r:embed="rId2" cstate="print"/>
          <a:stretch>
            <a:fillRect/>
          </a:stretch>
        </p:blipFill>
        <p:spPr bwMode="auto">
          <a:xfrm>
            <a:off x="2071670" y="785794"/>
            <a:ext cx="5388466" cy="6286544"/>
          </a:xfrm>
          <a:prstGeom prst="rect">
            <a:avLst/>
          </a:prstGeom>
          <a:noFill/>
          <a:ln w="9525">
            <a:noFill/>
            <a:miter lim="800000"/>
            <a:headEnd/>
            <a:tailEnd/>
          </a:ln>
          <a:effectLst/>
        </p:spPr>
      </p:pic>
    </p:spTree>
  </p:cSld>
  <p:clrMapOvr>
    <a:masterClrMapping/>
  </p:clrMapOvr>
  <p:transition spd="med">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7638"/>
          </a:xfrm>
        </p:spPr>
        <p:txBody>
          <a:bodyPr>
            <a:noAutofit/>
          </a:bodyPr>
          <a:lstStyle/>
          <a:p>
            <a:r>
              <a:rPr lang="el-GR" sz="4400" dirty="0" smtClean="0"/>
              <a:t>Επούλωση τραύματος &amp; σχηματισμός ουλής</a:t>
            </a:r>
            <a:endParaRPr lang="el-GR" sz="4400" dirty="0"/>
          </a:p>
        </p:txBody>
      </p:sp>
      <p:pic>
        <p:nvPicPr>
          <p:cNvPr id="20482" name="Picture 2"/>
          <p:cNvPicPr>
            <a:picLocks noGrp="1" noChangeAspect="1" noChangeArrowheads="1"/>
          </p:cNvPicPr>
          <p:nvPr>
            <p:ph sz="half" idx="1"/>
          </p:nvPr>
        </p:nvPicPr>
        <p:blipFill>
          <a:blip r:embed="rId2" cstate="print"/>
          <a:srcRect/>
          <a:stretch>
            <a:fillRect/>
          </a:stretch>
        </p:blipFill>
        <p:spPr bwMode="auto">
          <a:xfrm>
            <a:off x="467544" y="1412776"/>
            <a:ext cx="4032448" cy="5445224"/>
          </a:xfrm>
          <a:prstGeom prst="rect">
            <a:avLst/>
          </a:prstGeom>
          <a:noFill/>
          <a:ln w="9525">
            <a:noFill/>
            <a:miter lim="800000"/>
            <a:headEnd/>
            <a:tailEnd/>
          </a:ln>
        </p:spPr>
      </p:pic>
      <p:pic>
        <p:nvPicPr>
          <p:cNvPr id="20483" name="Picture 3"/>
          <p:cNvPicPr>
            <a:picLocks noGrp="1" noChangeAspect="1" noChangeArrowheads="1"/>
          </p:cNvPicPr>
          <p:nvPr>
            <p:ph sz="half" idx="2"/>
          </p:nvPr>
        </p:nvPicPr>
        <p:blipFill>
          <a:blip r:embed="rId3" cstate="print"/>
          <a:srcRect/>
          <a:stretch>
            <a:fillRect/>
          </a:stretch>
        </p:blipFill>
        <p:spPr bwMode="auto">
          <a:xfrm>
            <a:off x="4860032" y="1412775"/>
            <a:ext cx="3672408" cy="5445225"/>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idx="2"/>
          </p:nvPr>
        </p:nvSpPr>
        <p:spPr>
          <a:xfrm>
            <a:off x="107504" y="1435100"/>
            <a:ext cx="3358009" cy="4691063"/>
          </a:xfrm>
        </p:spPr>
        <p:txBody>
          <a:bodyPr>
            <a:normAutofit/>
          </a:bodyPr>
          <a:lstStyle/>
          <a:p>
            <a:r>
              <a:rPr lang="el-GR" sz="4000" b="1" dirty="0" smtClean="0">
                <a:solidFill>
                  <a:schemeClr val="accent1">
                    <a:lumMod val="75000"/>
                  </a:schemeClr>
                </a:solidFill>
              </a:rPr>
              <a:t>Φάσεις</a:t>
            </a:r>
          </a:p>
          <a:p>
            <a:r>
              <a:rPr lang="el-GR" sz="4000" b="1" dirty="0" smtClean="0">
                <a:solidFill>
                  <a:schemeClr val="accent1">
                    <a:lumMod val="75000"/>
                  </a:schemeClr>
                </a:solidFill>
              </a:rPr>
              <a:t>επούλωσης </a:t>
            </a:r>
          </a:p>
          <a:p>
            <a:r>
              <a:rPr lang="el-GR" sz="4000" b="1" dirty="0" smtClean="0">
                <a:solidFill>
                  <a:schemeClr val="accent1">
                    <a:lumMod val="75000"/>
                  </a:schemeClr>
                </a:solidFill>
              </a:rPr>
              <a:t>δερματικών </a:t>
            </a:r>
          </a:p>
          <a:p>
            <a:r>
              <a:rPr lang="el-GR" sz="4000" b="1" dirty="0" smtClean="0">
                <a:solidFill>
                  <a:schemeClr val="accent1">
                    <a:lumMod val="75000"/>
                  </a:schemeClr>
                </a:solidFill>
              </a:rPr>
              <a:t>τραυμάτων </a:t>
            </a:r>
            <a:endParaRPr lang="el-GR" sz="4000" b="1" dirty="0">
              <a:solidFill>
                <a:schemeClr val="accent1">
                  <a:lumMod val="75000"/>
                </a:schemeClr>
              </a:solidFill>
            </a:endParaRPr>
          </a:p>
        </p:txBody>
      </p:sp>
      <p:pic>
        <p:nvPicPr>
          <p:cNvPr id="5" name="Picture 2" descr="C:\Users\Lazaris\Pictures\FIBROGENESIS _ LAZARIS\whS1462399403005817sup005.gif"/>
          <p:cNvPicPr>
            <a:picLocks noGrp="1" noChangeAspect="1" noChangeArrowheads="1"/>
          </p:cNvPicPr>
          <p:nvPr>
            <p:ph sz="half" idx="1"/>
          </p:nvPr>
        </p:nvPicPr>
        <p:blipFill>
          <a:blip r:embed="rId2" cstate="print"/>
          <a:srcRect/>
          <a:stretch>
            <a:fillRect/>
          </a:stretch>
        </p:blipFill>
        <p:spPr bwMode="auto">
          <a:xfrm>
            <a:off x="3131839" y="260648"/>
            <a:ext cx="5850565" cy="6408712"/>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396536" cy="1417638"/>
          </a:xfrm>
        </p:spPr>
        <p:txBody>
          <a:bodyPr>
            <a:normAutofit fontScale="90000"/>
          </a:bodyPr>
          <a:lstStyle/>
          <a:p>
            <a:r>
              <a:rPr lang="el-GR" dirty="0" smtClean="0"/>
              <a:t>Οι πολλαπλοί ρόλοι των </a:t>
            </a:r>
            <a:r>
              <a:rPr lang="el-GR" dirty="0" err="1" smtClean="0"/>
              <a:t>μακροφάγων</a:t>
            </a:r>
            <a:r>
              <a:rPr lang="el-GR" dirty="0" smtClean="0"/>
              <a:t> στην επούλωση τραυμάτων </a:t>
            </a:r>
            <a:endParaRPr lang="el-GR" dirty="0"/>
          </a:p>
        </p:txBody>
      </p:sp>
      <p:pic>
        <p:nvPicPr>
          <p:cNvPr id="24578" name="Picture 2"/>
          <p:cNvPicPr>
            <a:picLocks noGrp="1" noChangeAspect="1" noChangeArrowheads="1"/>
          </p:cNvPicPr>
          <p:nvPr>
            <p:ph idx="1"/>
          </p:nvPr>
        </p:nvPicPr>
        <p:blipFill>
          <a:blip r:embed="rId2" cstate="print"/>
          <a:srcRect/>
          <a:stretch>
            <a:fillRect/>
          </a:stretch>
        </p:blipFill>
        <p:spPr bwMode="auto">
          <a:xfrm>
            <a:off x="251520" y="1412776"/>
            <a:ext cx="8643212" cy="5445224"/>
          </a:xfrm>
          <a:prstGeom prst="rect">
            <a:avLst/>
          </a:prstGeom>
          <a:noFill/>
          <a:ln w="9525">
            <a:noFill/>
            <a:miter lim="800000"/>
            <a:headEnd/>
            <a:tailEnd/>
          </a:ln>
        </p:spPr>
      </p:pic>
    </p:spTree>
  </p:cSld>
  <p:clrMapOvr>
    <a:masterClrMapping/>
  </p:clrMapOvr>
  <p:transition spd="med">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E:\Townsend\images\8FF4.jpg"/>
          <p:cNvPicPr>
            <a:picLocks noChangeAspect="1" noChangeArrowheads="1"/>
          </p:cNvPicPr>
          <p:nvPr/>
        </p:nvPicPr>
        <p:blipFill>
          <a:blip r:embed="rId3" r:link="rId4" cstate="print"/>
          <a:srcRect/>
          <a:stretch>
            <a:fillRect/>
          </a:stretch>
        </p:blipFill>
        <p:spPr bwMode="auto">
          <a:xfrm>
            <a:off x="3071802" y="2214554"/>
            <a:ext cx="5905500" cy="4483100"/>
          </a:xfrm>
          <a:prstGeom prst="rect">
            <a:avLst/>
          </a:prstGeom>
          <a:noFill/>
          <a:ln w="9525">
            <a:noFill/>
            <a:miter lim="800000"/>
            <a:headEnd/>
            <a:tailEnd/>
          </a:ln>
        </p:spPr>
      </p:pic>
      <p:pic>
        <p:nvPicPr>
          <p:cNvPr id="3" name="Picture 2" descr="E:\Townsend\images\8FF2.jpg"/>
          <p:cNvPicPr>
            <a:picLocks noChangeAspect="1" noChangeArrowheads="1"/>
          </p:cNvPicPr>
          <p:nvPr/>
        </p:nvPicPr>
        <p:blipFill>
          <a:blip r:embed="rId5" r:link="rId6" cstate="print"/>
          <a:srcRect/>
          <a:stretch>
            <a:fillRect/>
          </a:stretch>
        </p:blipFill>
        <p:spPr bwMode="auto">
          <a:xfrm>
            <a:off x="1" y="2"/>
            <a:ext cx="3857620" cy="281441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Townsend\images\8FF3.jpg"/>
          <p:cNvPicPr>
            <a:picLocks noChangeAspect="1" noChangeArrowheads="1"/>
          </p:cNvPicPr>
          <p:nvPr/>
        </p:nvPicPr>
        <p:blipFill>
          <a:blip r:embed="rId3" r:link="rId4" cstate="print"/>
          <a:srcRect/>
          <a:stretch>
            <a:fillRect/>
          </a:stretch>
        </p:blipFill>
        <p:spPr bwMode="auto">
          <a:xfrm>
            <a:off x="996950" y="787400"/>
            <a:ext cx="7150100" cy="52832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Townsend\images\8FF7.jpg"/>
          <p:cNvPicPr>
            <a:picLocks noChangeAspect="1" noChangeArrowheads="1"/>
          </p:cNvPicPr>
          <p:nvPr/>
        </p:nvPicPr>
        <p:blipFill>
          <a:blip r:embed="rId3" r:link="rId4" cstate="print"/>
          <a:srcRect/>
          <a:stretch>
            <a:fillRect/>
          </a:stretch>
        </p:blipFill>
        <p:spPr bwMode="auto">
          <a:xfrm>
            <a:off x="1003300" y="679450"/>
            <a:ext cx="7137400" cy="5499100"/>
          </a:xfrm>
          <a:prstGeom prst="rect">
            <a:avLst/>
          </a:prstGeom>
          <a:noFill/>
          <a:ln w="9525">
            <a:noFill/>
            <a:miter lim="800000"/>
            <a:headEnd/>
            <a:tailEnd/>
          </a:ln>
        </p:spPr>
      </p:pic>
    </p:spTree>
  </p:cSld>
  <p:clrMapOvr>
    <a:masterClrMapping/>
  </p:clrMapOvr>
  <p:transition spd="med">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σάρωση"/>
          <p:cNvPicPr>
            <a:picLocks noChangeAspect="1" noChangeArrowheads="1"/>
          </p:cNvPicPr>
          <p:nvPr/>
        </p:nvPicPr>
        <p:blipFill>
          <a:blip r:embed="rId2" cstate="print"/>
          <a:srcRect/>
          <a:stretch>
            <a:fillRect/>
          </a:stretch>
        </p:blipFill>
        <p:spPr bwMode="auto">
          <a:xfrm>
            <a:off x="-81952" y="0"/>
            <a:ext cx="9487290" cy="6857999"/>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σάρωση0001"/>
          <p:cNvPicPr>
            <a:picLocks noChangeAspect="1" noChangeArrowheads="1"/>
          </p:cNvPicPr>
          <p:nvPr/>
        </p:nvPicPr>
        <p:blipFill>
          <a:blip r:embed="rId2" cstate="print"/>
          <a:srcRect/>
          <a:stretch>
            <a:fillRect/>
          </a:stretch>
        </p:blipFill>
        <p:spPr bwMode="auto">
          <a:xfrm>
            <a:off x="-1" y="-5900"/>
            <a:ext cx="9245569" cy="70353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Townsend\images\8FF6.jpg"/>
          <p:cNvPicPr>
            <a:picLocks noChangeAspect="1" noChangeArrowheads="1"/>
          </p:cNvPicPr>
          <p:nvPr/>
        </p:nvPicPr>
        <p:blipFill>
          <a:blip r:embed="rId3" r:link="rId4" cstate="print"/>
          <a:srcRect/>
          <a:stretch>
            <a:fillRect/>
          </a:stretch>
        </p:blipFill>
        <p:spPr bwMode="auto">
          <a:xfrm>
            <a:off x="558800" y="19050"/>
            <a:ext cx="8026400" cy="6819900"/>
          </a:xfrm>
          <a:prstGeom prst="rect">
            <a:avLst/>
          </a:prstGeom>
          <a:noFill/>
          <a:ln w="9525">
            <a:noFill/>
            <a:miter lim="800000"/>
            <a:headEnd/>
            <a:tailEnd/>
          </a:ln>
        </p:spPr>
      </p:pic>
      <p:sp>
        <p:nvSpPr>
          <p:cNvPr id="23555" name="Rectangle 3"/>
          <p:cNvSpPr>
            <a:spLocks noChangeArrowheads="1"/>
          </p:cNvSpPr>
          <p:nvPr/>
        </p:nvSpPr>
        <p:spPr bwMode="auto">
          <a:xfrm>
            <a:off x="6084888" y="260350"/>
            <a:ext cx="2374900" cy="288925"/>
          </a:xfrm>
          <a:prstGeom prst="rect">
            <a:avLst/>
          </a:prstGeom>
          <a:solidFill>
            <a:schemeClr val="accent1"/>
          </a:solidFill>
          <a:ln w="9525">
            <a:solidFill>
              <a:schemeClr val="tx1"/>
            </a:solidFill>
            <a:miter lim="800000"/>
            <a:headEnd/>
            <a:tailEnd/>
          </a:ln>
        </p:spPr>
        <p:txBody>
          <a:bodyPr wrap="none" anchor="ctr"/>
          <a:lstStyle/>
          <a:p>
            <a:pPr algn="ctr"/>
            <a:r>
              <a:rPr lang="el-GR"/>
              <a:t>Ενδοθηλιακό κύτταρο</a:t>
            </a:r>
          </a:p>
        </p:txBody>
      </p:sp>
    </p:spTree>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σάρωση000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σάρωση000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σάρωση000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l-GR" b="1" smtClean="0">
                <a:solidFill>
                  <a:srgbClr val="FFFF66"/>
                </a:solidFill>
              </a:rPr>
              <a:t>Εναπόθεση κολλαγόνου</a:t>
            </a:r>
          </a:p>
        </p:txBody>
      </p:sp>
      <p:sp>
        <p:nvSpPr>
          <p:cNvPr id="41987" name="Rectangle 3"/>
          <p:cNvSpPr>
            <a:spLocks noGrp="1" noChangeArrowheads="1"/>
          </p:cNvSpPr>
          <p:nvPr>
            <p:ph type="body" idx="1"/>
          </p:nvPr>
        </p:nvSpPr>
        <p:spPr>
          <a:xfrm>
            <a:off x="457200" y="1285860"/>
            <a:ext cx="8229600" cy="5023500"/>
          </a:xfrm>
        </p:spPr>
        <p:txBody>
          <a:bodyPr>
            <a:noAutofit/>
          </a:bodyPr>
          <a:lstStyle/>
          <a:p>
            <a:pPr eaLnBrk="1" hangingPunct="1">
              <a:lnSpc>
                <a:spcPct val="90000"/>
              </a:lnSpc>
              <a:defRPr/>
            </a:pPr>
            <a:r>
              <a:rPr lang="el-GR" sz="3600" dirty="0" smtClean="0"/>
              <a:t>Εμφανής κατά την 4</a:t>
            </a:r>
            <a:r>
              <a:rPr lang="el-GR" sz="3600" baseline="30000" dirty="0" smtClean="0"/>
              <a:t>η</a:t>
            </a:r>
            <a:r>
              <a:rPr lang="el-GR" sz="3600" dirty="0" smtClean="0"/>
              <a:t> ημέρα μετά τον τραυματισμό</a:t>
            </a:r>
          </a:p>
          <a:p>
            <a:pPr eaLnBrk="1" hangingPunct="1">
              <a:lnSpc>
                <a:spcPct val="90000"/>
              </a:lnSpc>
              <a:defRPr/>
            </a:pPr>
            <a:r>
              <a:rPr lang="el-GR" sz="3600" dirty="0" smtClean="0"/>
              <a:t>Με την πρόοδο της επούλωσης, ο ρυθμός σύνθεσης κολλαγόνου </a:t>
            </a:r>
            <a:r>
              <a:rPr lang="en-US" sz="3600" dirty="0" smtClean="0">
                <a:cs typeface="Arial" charset="0"/>
              </a:rPr>
              <a:t>&gt;</a:t>
            </a:r>
            <a:r>
              <a:rPr lang="el-GR" sz="3600" dirty="0" smtClean="0">
                <a:cs typeface="Arial" charset="0"/>
              </a:rPr>
              <a:t> του ρυθμού αποδόμησης</a:t>
            </a:r>
            <a:r>
              <a:rPr lang="el-GR" sz="3600" dirty="0" smtClean="0"/>
              <a:t> </a:t>
            </a:r>
            <a:r>
              <a:rPr lang="el-GR" sz="3600" dirty="0" smtClean="0">
                <a:cs typeface="Arial" charset="0"/>
              </a:rPr>
              <a:t>→ συσσώρευση κολλαγόνου → σχηματισμός ουλής</a:t>
            </a:r>
          </a:p>
          <a:p>
            <a:pPr eaLnBrk="1" hangingPunct="1">
              <a:lnSpc>
                <a:spcPct val="90000"/>
              </a:lnSpc>
              <a:defRPr/>
            </a:pPr>
            <a:r>
              <a:rPr lang="el-GR" sz="3600" dirty="0" smtClean="0">
                <a:cs typeface="Arial" charset="0"/>
              </a:rPr>
              <a:t>Αγγειακή υποστροφή → Μετασχηματισμός </a:t>
            </a:r>
            <a:r>
              <a:rPr lang="el-GR" sz="3600" dirty="0" err="1" smtClean="0">
                <a:cs typeface="Arial" charset="0"/>
              </a:rPr>
              <a:t>αγγειοβριθούς</a:t>
            </a:r>
            <a:r>
              <a:rPr lang="el-GR" sz="3600" dirty="0" smtClean="0">
                <a:cs typeface="Arial" charset="0"/>
              </a:rPr>
              <a:t> κοκκιώδους ιστού σε ωχρή, πτωχή σε αγγεία ουλή (Ωρίμανση ουλής)</a:t>
            </a:r>
          </a:p>
        </p:txBody>
      </p:sp>
    </p:spTree>
  </p:cSld>
  <p:clrMapOvr>
    <a:masterClrMapping/>
  </p:clrMapOvr>
  <p:transition spd="med">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00063" y="71438"/>
            <a:ext cx="8229600" cy="785812"/>
          </a:xfrm>
        </p:spPr>
        <p:txBody>
          <a:bodyPr/>
          <a:lstStyle/>
          <a:p>
            <a:pPr eaLnBrk="1" hangingPunct="1"/>
            <a:r>
              <a:rPr lang="el-GR" smtClean="0">
                <a:solidFill>
                  <a:schemeClr val="tx2"/>
                </a:solidFill>
              </a:rPr>
              <a:t>Πλευρίτιδα</a:t>
            </a:r>
            <a:endParaRPr lang="en-US" smtClean="0">
              <a:solidFill>
                <a:schemeClr val="tx2"/>
              </a:solidFill>
            </a:endParaRPr>
          </a:p>
        </p:txBody>
      </p:sp>
      <p:pic>
        <p:nvPicPr>
          <p:cNvPr id="5123" name="Content Placeholder 3" descr="04-ΠΛΕΥΡΙΤΙΔΑ.jpg"/>
          <p:cNvPicPr>
            <a:picLocks noGrp="1" noChangeAspect="1"/>
          </p:cNvPicPr>
          <p:nvPr>
            <p:ph idx="1"/>
          </p:nvPr>
        </p:nvPicPr>
        <p:blipFill>
          <a:blip r:embed="rId2" cstate="print"/>
          <a:srcRect/>
          <a:stretch>
            <a:fillRect/>
          </a:stretch>
        </p:blipFill>
        <p:spPr>
          <a:xfrm>
            <a:off x="455613" y="835025"/>
            <a:ext cx="8331200" cy="5951538"/>
          </a:xfrm>
        </p:spPr>
      </p:pic>
    </p:spTree>
  </p:cSld>
  <p:clrMapOvr>
    <a:masterClrMapping/>
  </p:clrMapOvr>
  <p:transition spd="med">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500063" y="214313"/>
            <a:ext cx="8229600" cy="785812"/>
          </a:xfrm>
        </p:spPr>
        <p:txBody>
          <a:bodyPr/>
          <a:lstStyle/>
          <a:p>
            <a:pPr eaLnBrk="1" hangingPunct="1"/>
            <a:r>
              <a:rPr lang="el-GR" smtClean="0">
                <a:solidFill>
                  <a:schemeClr val="tx2"/>
                </a:solidFill>
              </a:rPr>
              <a:t>Πλευρίτιδα-</a:t>
            </a:r>
            <a:r>
              <a:rPr lang="en-US" smtClean="0">
                <a:solidFill>
                  <a:schemeClr val="tx2"/>
                </a:solidFill>
              </a:rPr>
              <a:t>I</a:t>
            </a:r>
            <a:r>
              <a:rPr lang="el-GR" smtClean="0">
                <a:solidFill>
                  <a:schemeClr val="tx2"/>
                </a:solidFill>
              </a:rPr>
              <a:t>νιδώδες εξίδρωμα</a:t>
            </a:r>
            <a:endParaRPr lang="en-US" smtClean="0"/>
          </a:p>
        </p:txBody>
      </p:sp>
      <p:pic>
        <p:nvPicPr>
          <p:cNvPr id="6147" name="Content Placeholder 3" descr="05-ΠΛΕΥΡΙΤΙΔΑ-2.jpg"/>
          <p:cNvPicPr>
            <a:picLocks noGrp="1" noChangeAspect="1"/>
          </p:cNvPicPr>
          <p:nvPr>
            <p:ph idx="1"/>
          </p:nvPr>
        </p:nvPicPr>
        <p:blipFill>
          <a:blip r:embed="rId2" cstate="print"/>
          <a:srcRect/>
          <a:stretch>
            <a:fillRect/>
          </a:stretch>
        </p:blipFill>
        <p:spPr>
          <a:xfrm>
            <a:off x="642938" y="1000125"/>
            <a:ext cx="7880350" cy="5629275"/>
          </a:xfrm>
        </p:spPr>
      </p:pic>
    </p:spTree>
  </p:cSld>
  <p:clrMapOvr>
    <a:masterClrMapping/>
  </p:clrMapOvr>
  <p:transition spd="med">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00063" y="285750"/>
            <a:ext cx="8229600" cy="785813"/>
          </a:xfrm>
        </p:spPr>
        <p:txBody>
          <a:bodyPr/>
          <a:lstStyle/>
          <a:p>
            <a:pPr eaLnBrk="1" hangingPunct="1"/>
            <a:r>
              <a:rPr lang="el-GR" smtClean="0">
                <a:solidFill>
                  <a:schemeClr val="tx2"/>
                </a:solidFill>
              </a:rPr>
              <a:t>Περικαρδίτιδα</a:t>
            </a:r>
            <a:endParaRPr lang="en-US" smtClean="0">
              <a:solidFill>
                <a:schemeClr val="tx2"/>
              </a:solidFill>
            </a:endParaRPr>
          </a:p>
        </p:txBody>
      </p:sp>
      <p:pic>
        <p:nvPicPr>
          <p:cNvPr id="7171" name="Content Placeholder 3" descr="06-ΠΕΡΙΚΑΡΔΙΤΙΔΑ.jpg"/>
          <p:cNvPicPr>
            <a:picLocks noGrp="1" noChangeAspect="1"/>
          </p:cNvPicPr>
          <p:nvPr>
            <p:ph idx="1"/>
          </p:nvPr>
        </p:nvPicPr>
        <p:blipFill>
          <a:blip r:embed="rId2" cstate="print"/>
          <a:srcRect/>
          <a:stretch>
            <a:fillRect/>
          </a:stretch>
        </p:blipFill>
        <p:spPr>
          <a:xfrm>
            <a:off x="785813" y="1143000"/>
            <a:ext cx="7643812" cy="5459413"/>
          </a:xfrm>
        </p:spPr>
      </p:pic>
    </p:spTree>
  </p:cSld>
  <p:clrMapOvr>
    <a:masterClrMapping/>
  </p:clrMapOvr>
  <p:transition spd="med">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2063" y="274638"/>
            <a:ext cx="3614737" cy="1939925"/>
          </a:xfrm>
        </p:spPr>
        <p:txBody>
          <a:bodyPr>
            <a:normAutofit/>
          </a:bodyPr>
          <a:lstStyle/>
          <a:p>
            <a:pPr eaLnBrk="1" hangingPunct="1">
              <a:defRPr/>
            </a:pPr>
            <a:r>
              <a:rPr lang="el-GR" sz="4000" dirty="0" err="1" smtClean="0">
                <a:solidFill>
                  <a:schemeClr val="tx2"/>
                </a:solidFill>
              </a:rPr>
              <a:t>Ινιδώδης</a:t>
            </a:r>
            <a:r>
              <a:rPr lang="el-GR" sz="4000" dirty="0" smtClean="0">
                <a:solidFill>
                  <a:schemeClr val="tx2"/>
                </a:solidFill>
                <a:latin typeface="Arial" charset="0"/>
              </a:rPr>
              <a:t/>
            </a:r>
            <a:br>
              <a:rPr lang="el-GR" sz="4000" dirty="0" smtClean="0">
                <a:solidFill>
                  <a:schemeClr val="tx2"/>
                </a:solidFill>
                <a:latin typeface="Arial" charset="0"/>
              </a:rPr>
            </a:br>
            <a:r>
              <a:rPr lang="el-GR" sz="4000" dirty="0" smtClean="0">
                <a:solidFill>
                  <a:schemeClr val="tx2"/>
                </a:solidFill>
              </a:rPr>
              <a:t>περικαρδίτι</a:t>
            </a:r>
            <a:r>
              <a:rPr lang="el-GR" sz="4000" dirty="0" smtClean="0">
                <a:solidFill>
                  <a:schemeClr val="tx2"/>
                </a:solidFill>
                <a:latin typeface="+mn-lt"/>
              </a:rPr>
              <a:t>δ</a:t>
            </a:r>
            <a:r>
              <a:rPr lang="el-GR" sz="4000" dirty="0" smtClean="0">
                <a:solidFill>
                  <a:schemeClr val="tx2"/>
                </a:solidFill>
              </a:rPr>
              <a:t>α</a:t>
            </a:r>
            <a:endParaRPr lang="en-US" sz="4000" dirty="0" smtClean="0">
              <a:solidFill>
                <a:schemeClr val="tx2"/>
              </a:solidFill>
            </a:endParaRPr>
          </a:p>
        </p:txBody>
      </p:sp>
      <p:pic>
        <p:nvPicPr>
          <p:cNvPr id="8195" name="Content Placeholder 3" descr="07-ΙΝΙΔΩΔΗΣ ΠΕΡΙΚΑΡΔΙΤΙΔΑ.jpg"/>
          <p:cNvPicPr>
            <a:picLocks noGrp="1" noChangeAspect="1"/>
          </p:cNvPicPr>
          <p:nvPr>
            <p:ph idx="1"/>
          </p:nvPr>
        </p:nvPicPr>
        <p:blipFill>
          <a:blip r:embed="rId2" cstate="print"/>
          <a:srcRect/>
          <a:stretch>
            <a:fillRect/>
          </a:stretch>
        </p:blipFill>
        <p:spPr>
          <a:xfrm>
            <a:off x="571500" y="106363"/>
            <a:ext cx="4429125" cy="6645275"/>
          </a:xfrm>
        </p:spPr>
      </p:pic>
    </p:spTree>
  </p:cSld>
  <p:clrMapOvr>
    <a:masterClrMapping/>
  </p:clrMapOvr>
  <p:transition spd="med">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28625" y="285750"/>
            <a:ext cx="8229600" cy="857250"/>
          </a:xfrm>
        </p:spPr>
        <p:txBody>
          <a:bodyPr/>
          <a:lstStyle/>
          <a:p>
            <a:pPr eaLnBrk="1" hangingPunct="1"/>
            <a:r>
              <a:rPr lang="el-GR" smtClean="0">
                <a:solidFill>
                  <a:schemeClr val="tx2"/>
                </a:solidFill>
              </a:rPr>
              <a:t>Περιτονίτιδα</a:t>
            </a:r>
            <a:endParaRPr lang="en-US" smtClean="0">
              <a:solidFill>
                <a:schemeClr val="tx2"/>
              </a:solidFill>
            </a:endParaRPr>
          </a:p>
        </p:txBody>
      </p:sp>
      <p:pic>
        <p:nvPicPr>
          <p:cNvPr id="9219" name="Content Placeholder 3" descr="08-ΠΕΡΙΤΟΝΙΤΙΔΑ.jpg"/>
          <p:cNvPicPr>
            <a:picLocks noGrp="1" noChangeAspect="1"/>
          </p:cNvPicPr>
          <p:nvPr>
            <p:ph idx="1"/>
          </p:nvPr>
        </p:nvPicPr>
        <p:blipFill>
          <a:blip r:embed="rId2" cstate="print"/>
          <a:srcRect/>
          <a:stretch>
            <a:fillRect/>
          </a:stretch>
        </p:blipFill>
        <p:spPr>
          <a:xfrm>
            <a:off x="800100" y="1101725"/>
            <a:ext cx="7558088" cy="5399088"/>
          </a:xfrm>
        </p:spPr>
      </p:pic>
    </p:spTree>
  </p:cSld>
  <p:clrMapOvr>
    <a:masterClrMapping/>
  </p:clrMapOvr>
  <p:transition spd="med">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142875"/>
            <a:ext cx="8229600" cy="857250"/>
          </a:xfrm>
        </p:spPr>
        <p:txBody>
          <a:bodyPr/>
          <a:lstStyle/>
          <a:p>
            <a:pPr eaLnBrk="1" hangingPunct="1"/>
            <a:r>
              <a:rPr lang="el-GR" smtClean="0">
                <a:solidFill>
                  <a:schemeClr val="tx2"/>
                </a:solidFill>
              </a:rPr>
              <a:t>Συμφύσεις</a:t>
            </a:r>
            <a:endParaRPr lang="en-US" smtClean="0">
              <a:solidFill>
                <a:schemeClr val="tx2"/>
              </a:solidFill>
            </a:endParaRPr>
          </a:p>
        </p:txBody>
      </p:sp>
      <p:pic>
        <p:nvPicPr>
          <p:cNvPr id="10243" name="Content Placeholder 3" descr="09-ΣΥΜΦΥΣΕΙΣ.jpg"/>
          <p:cNvPicPr>
            <a:picLocks noGrp="1" noChangeAspect="1"/>
          </p:cNvPicPr>
          <p:nvPr>
            <p:ph idx="1"/>
          </p:nvPr>
        </p:nvPicPr>
        <p:blipFill>
          <a:blip r:embed="rId2" cstate="print"/>
          <a:srcRect/>
          <a:stretch>
            <a:fillRect/>
          </a:stretch>
        </p:blipFill>
        <p:spPr>
          <a:xfrm>
            <a:off x="714375" y="1071563"/>
            <a:ext cx="7766050" cy="5546725"/>
          </a:xfrm>
        </p:spPr>
      </p:pic>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defRPr/>
            </a:pPr>
            <a:r>
              <a:rPr lang="el-GR" b="1" smtClean="0">
                <a:solidFill>
                  <a:srgbClr val="FFFF66"/>
                </a:solidFill>
              </a:rPr>
              <a:t>ΕΠΟΥΛΩΣΗ</a:t>
            </a:r>
          </a:p>
        </p:txBody>
      </p:sp>
      <p:sp>
        <p:nvSpPr>
          <p:cNvPr id="89091" name="Rectangle 3"/>
          <p:cNvSpPr>
            <a:spLocks noGrp="1" noChangeArrowheads="1"/>
          </p:cNvSpPr>
          <p:nvPr>
            <p:ph type="body" idx="1"/>
          </p:nvPr>
        </p:nvSpPr>
        <p:spPr/>
        <p:txBody>
          <a:bodyPr>
            <a:normAutofit/>
          </a:bodyPr>
          <a:lstStyle/>
          <a:p>
            <a:pPr eaLnBrk="1" hangingPunct="1">
              <a:lnSpc>
                <a:spcPct val="90000"/>
              </a:lnSpc>
              <a:defRPr/>
            </a:pPr>
            <a:r>
              <a:rPr lang="el-GR" sz="3600" dirty="0" smtClean="0"/>
              <a:t>Αντίδραση στην ιστική βλάβη με σκοπό την αποκατάσταση της φυσιολογικής δομής των ιστών &amp; οργάνων.</a:t>
            </a:r>
          </a:p>
          <a:p>
            <a:pPr eaLnBrk="1" hangingPunct="1">
              <a:lnSpc>
                <a:spcPct val="90000"/>
              </a:lnSpc>
              <a:defRPr/>
            </a:pPr>
            <a:r>
              <a:rPr lang="el-GR" sz="3600" dirty="0" smtClean="0"/>
              <a:t>Περιλαμβάνει μια φλεγμονώδη φάση που ακολουθείται από</a:t>
            </a:r>
            <a:r>
              <a:rPr lang="en-US" sz="3600" dirty="0" smtClean="0"/>
              <a:t>:</a:t>
            </a:r>
            <a:endParaRPr lang="el-GR" sz="3600" dirty="0" smtClean="0"/>
          </a:p>
          <a:p>
            <a:pPr lvl="1" eaLnBrk="1" hangingPunct="1">
              <a:lnSpc>
                <a:spcPct val="90000"/>
              </a:lnSpc>
              <a:buClr>
                <a:schemeClr val="tx1"/>
              </a:buClr>
              <a:buFont typeface="Wingdings" pitchFamily="2" charset="2"/>
              <a:buChar char="ü"/>
              <a:defRPr/>
            </a:pPr>
            <a:r>
              <a:rPr lang="el-GR" sz="3600" dirty="0" smtClean="0"/>
              <a:t> ιστική αναγέννηση</a:t>
            </a:r>
            <a:r>
              <a:rPr lang="en-US" sz="3600" dirty="0" smtClean="0"/>
              <a:t> (regeneration)</a:t>
            </a:r>
            <a:r>
              <a:rPr lang="el-GR" sz="3600" dirty="0" smtClean="0"/>
              <a:t> ή</a:t>
            </a:r>
          </a:p>
          <a:p>
            <a:pPr lvl="1" eaLnBrk="1" hangingPunct="1">
              <a:lnSpc>
                <a:spcPct val="90000"/>
              </a:lnSpc>
              <a:buClr>
                <a:schemeClr val="tx1"/>
              </a:buClr>
              <a:buFont typeface="Wingdings" pitchFamily="2" charset="2"/>
              <a:buChar char="ü"/>
              <a:defRPr/>
            </a:pPr>
            <a:r>
              <a:rPr lang="el-GR" sz="3600" dirty="0" smtClean="0"/>
              <a:t> επιδιόρθωση-επανόρθωση</a:t>
            </a:r>
            <a:r>
              <a:rPr lang="en-US" sz="3600" dirty="0" smtClean="0"/>
              <a:t> (repair)</a:t>
            </a:r>
            <a:r>
              <a:rPr lang="el-GR" sz="3600" dirty="0" smtClean="0"/>
              <a:t> ή</a:t>
            </a:r>
          </a:p>
          <a:p>
            <a:pPr lvl="1" eaLnBrk="1" hangingPunct="1">
              <a:lnSpc>
                <a:spcPct val="90000"/>
              </a:lnSpc>
              <a:buClr>
                <a:schemeClr val="tx1"/>
              </a:buClr>
              <a:buFont typeface="Wingdings" pitchFamily="2" charset="2"/>
              <a:buChar char="ü"/>
              <a:defRPr/>
            </a:pPr>
            <a:r>
              <a:rPr lang="el-GR" sz="3600" dirty="0" smtClean="0"/>
              <a:t>ιστική αναγέννηση και επιδιόρθωση</a:t>
            </a:r>
          </a:p>
        </p:txBody>
      </p:sp>
    </p:spTree>
  </p:cSld>
  <p:clrMapOvr>
    <a:masterClrMapping/>
  </p:clrMapOvr>
  <p:transition spd="med">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7813"/>
            <a:ext cx="8229600" cy="777875"/>
          </a:xfrm>
        </p:spPr>
        <p:txBody>
          <a:bodyPr>
            <a:normAutofit fontScale="90000"/>
          </a:bodyPr>
          <a:lstStyle/>
          <a:p>
            <a:pPr eaLnBrk="1" hangingPunct="1">
              <a:defRPr/>
            </a:pPr>
            <a:r>
              <a:rPr lang="el-GR" sz="4000" b="1" smtClean="0">
                <a:solidFill>
                  <a:srgbClr val="FFFF66"/>
                </a:solidFill>
              </a:rPr>
              <a:t>Επούλωση κατά πρώτο σκοπό</a:t>
            </a:r>
            <a:r>
              <a:rPr lang="el-GR" sz="4000" smtClean="0"/>
              <a:t/>
            </a:r>
            <a:br>
              <a:rPr lang="el-GR" sz="4000" smtClean="0"/>
            </a:br>
            <a:endParaRPr lang="el-GR" sz="4000" smtClean="0"/>
          </a:p>
        </p:txBody>
      </p:sp>
      <p:sp>
        <p:nvSpPr>
          <p:cNvPr id="43011" name="Rectangle 3"/>
          <p:cNvSpPr>
            <a:spLocks noGrp="1" noChangeArrowheads="1"/>
          </p:cNvSpPr>
          <p:nvPr>
            <p:ph type="body" idx="1"/>
          </p:nvPr>
        </p:nvSpPr>
        <p:spPr>
          <a:xfrm>
            <a:off x="457200" y="1052512"/>
            <a:ext cx="8229600" cy="5591197"/>
          </a:xfrm>
        </p:spPr>
        <p:txBody>
          <a:bodyPr>
            <a:noAutofit/>
          </a:bodyPr>
          <a:lstStyle/>
          <a:p>
            <a:pPr eaLnBrk="1" hangingPunct="1">
              <a:lnSpc>
                <a:spcPct val="80000"/>
              </a:lnSpc>
              <a:buFont typeface="Wingdings" pitchFamily="2" charset="2"/>
              <a:buNone/>
              <a:defRPr/>
            </a:pPr>
            <a:r>
              <a:rPr lang="el-GR" sz="2400" dirty="0" smtClean="0"/>
              <a:t>   Επούλωση τραυμάτων με </a:t>
            </a:r>
            <a:r>
              <a:rPr lang="el-GR" sz="2400" u="sng" dirty="0" smtClean="0"/>
              <a:t>συμπλησίαση των τραυματικών χειλέων</a:t>
            </a:r>
          </a:p>
          <a:p>
            <a:pPr eaLnBrk="1" hangingPunct="1">
              <a:lnSpc>
                <a:spcPct val="80000"/>
              </a:lnSpc>
              <a:buFont typeface="Wingdings" pitchFamily="2" charset="2"/>
              <a:buNone/>
              <a:defRPr/>
            </a:pPr>
            <a:r>
              <a:rPr lang="el-GR" sz="2400" dirty="0" smtClean="0"/>
              <a:t>   Το επιθυμητό αποτέλεσμα κάθε χειρουργικής τομής</a:t>
            </a:r>
          </a:p>
          <a:p>
            <a:pPr eaLnBrk="1" hangingPunct="1">
              <a:lnSpc>
                <a:spcPct val="80000"/>
              </a:lnSpc>
              <a:buFont typeface="Wingdings" pitchFamily="2" charset="2"/>
              <a:buNone/>
              <a:defRPr/>
            </a:pPr>
            <a:endParaRPr lang="el-GR" sz="2400" dirty="0" smtClean="0"/>
          </a:p>
          <a:p>
            <a:pPr eaLnBrk="1" hangingPunct="1">
              <a:lnSpc>
                <a:spcPct val="80000"/>
              </a:lnSpc>
              <a:defRPr/>
            </a:pPr>
            <a:r>
              <a:rPr lang="el-GR" sz="2400" dirty="0" smtClean="0"/>
              <a:t>Σε ένα σωστά συμπλησιασμένο τραύμα εντός 48 ωρών, ένα συνεχές στρώμα επιθηλιακών κυττάρων καλύπτει την περιοχή της βλάβης </a:t>
            </a:r>
          </a:p>
          <a:p>
            <a:pPr eaLnBrk="1" hangingPunct="1">
              <a:lnSpc>
                <a:spcPct val="80000"/>
              </a:lnSpc>
              <a:defRPr/>
            </a:pPr>
            <a:r>
              <a:rPr lang="el-GR" sz="2400" b="1" dirty="0" smtClean="0">
                <a:solidFill>
                  <a:srgbClr val="FFFF66"/>
                </a:solidFill>
              </a:rPr>
              <a:t>3</a:t>
            </a:r>
            <a:r>
              <a:rPr lang="el-GR" sz="2400" b="1" baseline="30000" dirty="0" smtClean="0">
                <a:solidFill>
                  <a:srgbClr val="FFFF66"/>
                </a:solidFill>
              </a:rPr>
              <a:t>η</a:t>
            </a:r>
            <a:r>
              <a:rPr lang="el-GR" sz="2400" b="1" dirty="0" smtClean="0">
                <a:solidFill>
                  <a:srgbClr val="FFFF66"/>
                </a:solidFill>
              </a:rPr>
              <a:t>-4</a:t>
            </a:r>
            <a:r>
              <a:rPr lang="el-GR" sz="2400" b="1" baseline="30000" dirty="0" smtClean="0">
                <a:solidFill>
                  <a:srgbClr val="FFFF66"/>
                </a:solidFill>
              </a:rPr>
              <a:t>η</a:t>
            </a:r>
            <a:r>
              <a:rPr lang="el-GR" sz="2400" b="1" dirty="0" smtClean="0">
                <a:solidFill>
                  <a:srgbClr val="FFFF66"/>
                </a:solidFill>
              </a:rPr>
              <a:t> ημέρα</a:t>
            </a:r>
            <a:r>
              <a:rPr lang="en-US" sz="2400" dirty="0" smtClean="0"/>
              <a:t>:</a:t>
            </a:r>
            <a:r>
              <a:rPr lang="el-GR" sz="2400" dirty="0" smtClean="0"/>
              <a:t> εισβολή κοκκιώδους ιστού στο τραύμα, έναρξη εναπόθεσης κολλαγόνου</a:t>
            </a:r>
          </a:p>
          <a:p>
            <a:pPr eaLnBrk="1" hangingPunct="1">
              <a:lnSpc>
                <a:spcPct val="80000"/>
              </a:lnSpc>
              <a:defRPr/>
            </a:pPr>
            <a:r>
              <a:rPr lang="el-GR" sz="2400" b="1" dirty="0" smtClean="0">
                <a:solidFill>
                  <a:srgbClr val="FFFF66"/>
                </a:solidFill>
              </a:rPr>
              <a:t>1</a:t>
            </a:r>
            <a:r>
              <a:rPr lang="el-GR" sz="2400" b="1" baseline="30000" dirty="0" smtClean="0">
                <a:solidFill>
                  <a:srgbClr val="FFFF66"/>
                </a:solidFill>
              </a:rPr>
              <a:t>ος</a:t>
            </a:r>
            <a:r>
              <a:rPr lang="el-GR" sz="2400" b="1" dirty="0" smtClean="0">
                <a:solidFill>
                  <a:srgbClr val="FFFF66"/>
                </a:solidFill>
              </a:rPr>
              <a:t> μήνας</a:t>
            </a:r>
            <a:r>
              <a:rPr lang="en-US" sz="2400" dirty="0" smtClean="0"/>
              <a:t>:</a:t>
            </a:r>
            <a:r>
              <a:rPr lang="el-GR" sz="2400" dirty="0" smtClean="0"/>
              <a:t> η δύναμη τάσης αυξάνει ανάλογα με το περιεχόμενο κολλαγόνο</a:t>
            </a:r>
          </a:p>
          <a:p>
            <a:pPr eaLnBrk="1" hangingPunct="1">
              <a:lnSpc>
                <a:spcPct val="80000"/>
              </a:lnSpc>
              <a:defRPr/>
            </a:pPr>
            <a:r>
              <a:rPr lang="el-GR" sz="2400" dirty="0" smtClean="0"/>
              <a:t>Ο κοκκιώδης ιστός εμποδίζει τη μετανάστευση επιθηλιακών κυττάρων εντός του τραύματος</a:t>
            </a:r>
          </a:p>
          <a:p>
            <a:pPr eaLnBrk="1" hangingPunct="1">
              <a:lnSpc>
                <a:spcPct val="80000"/>
              </a:lnSpc>
              <a:defRPr/>
            </a:pPr>
            <a:r>
              <a:rPr lang="el-GR" sz="2400" dirty="0" smtClean="0"/>
              <a:t>Τα επιθηλιακά κύτταρα στην επιφάνεια διαιρούνται και διαφοροποιούνται αποκαθιστώντας την επιθηλιακή συνέχεια</a:t>
            </a:r>
          </a:p>
          <a:p>
            <a:pPr eaLnBrk="1" hangingPunct="1">
              <a:lnSpc>
                <a:spcPct val="80000"/>
              </a:lnSpc>
              <a:defRPr/>
            </a:pPr>
            <a:r>
              <a:rPr lang="el-GR" sz="2400" b="1" dirty="0" smtClean="0">
                <a:solidFill>
                  <a:srgbClr val="FFFF66"/>
                </a:solidFill>
              </a:rPr>
              <a:t>1</a:t>
            </a:r>
            <a:r>
              <a:rPr lang="el-GR" sz="2400" b="1" baseline="30000" dirty="0" smtClean="0">
                <a:solidFill>
                  <a:srgbClr val="FFFF66"/>
                </a:solidFill>
              </a:rPr>
              <a:t>ος</a:t>
            </a:r>
            <a:r>
              <a:rPr lang="el-GR" sz="2400" b="1" dirty="0" smtClean="0">
                <a:solidFill>
                  <a:srgbClr val="FFFF66"/>
                </a:solidFill>
              </a:rPr>
              <a:t>-3</a:t>
            </a:r>
            <a:r>
              <a:rPr lang="el-GR" sz="2400" b="1" baseline="30000" dirty="0" smtClean="0">
                <a:solidFill>
                  <a:srgbClr val="FFFF66"/>
                </a:solidFill>
              </a:rPr>
              <a:t>ος</a:t>
            </a:r>
            <a:r>
              <a:rPr lang="el-GR" sz="2400" b="1" dirty="0" smtClean="0">
                <a:solidFill>
                  <a:srgbClr val="FFFF66"/>
                </a:solidFill>
              </a:rPr>
              <a:t> μήνας</a:t>
            </a:r>
            <a:r>
              <a:rPr lang="en-US" sz="2400" dirty="0" smtClean="0"/>
              <a:t>:</a:t>
            </a:r>
            <a:r>
              <a:rPr lang="el-GR" sz="2400" dirty="0" smtClean="0"/>
              <a:t> απαγγειοποίηση κοκκιώδους ιστού, ελάττωση μεγέθους ουλής</a:t>
            </a:r>
            <a:r>
              <a:rPr lang="en-US" sz="2400" dirty="0" smtClean="0"/>
              <a:t> </a:t>
            </a:r>
            <a:endParaRPr lang="el-GR" sz="2400" dirty="0" smtClean="0"/>
          </a:p>
        </p:txBody>
      </p:sp>
    </p:spTree>
  </p:cSld>
  <p:clrMapOvr>
    <a:masterClrMapping/>
  </p:clrMapOvr>
  <p:transition spd="med">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Επούλωση κατά πρώτο σκοπό </a:t>
            </a:r>
            <a:endParaRPr lang="el-GR" dirty="0"/>
          </a:p>
        </p:txBody>
      </p:sp>
      <p:pic>
        <p:nvPicPr>
          <p:cNvPr id="1026" name="Picture 2" descr="C:\Documents and Settings\Administrator\Τα έγγραφά μου\Οι εικόνες μου\TISSUE REPAIR\infk1290.jpg"/>
          <p:cNvPicPr>
            <a:picLocks noGrp="1" noChangeAspect="1" noChangeArrowheads="1"/>
          </p:cNvPicPr>
          <p:nvPr>
            <p:ph idx="1"/>
          </p:nvPr>
        </p:nvPicPr>
        <p:blipFill>
          <a:blip r:embed="rId2" cstate="print"/>
          <a:srcRect/>
          <a:stretch>
            <a:fillRect/>
          </a:stretch>
        </p:blipFill>
        <p:spPr bwMode="auto">
          <a:xfrm>
            <a:off x="928662" y="1428736"/>
            <a:ext cx="7358114" cy="5255796"/>
          </a:xfrm>
          <a:prstGeom prst="rect">
            <a:avLst/>
          </a:prstGeom>
          <a:noFill/>
        </p:spPr>
      </p:pic>
    </p:spTree>
  </p:cSld>
  <p:clrMapOvr>
    <a:masterClrMapping/>
  </p:clrMapOvr>
  <p:transition spd="med">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500042"/>
          </a:xfrm>
        </p:spPr>
        <p:txBody>
          <a:bodyPr>
            <a:normAutofit fontScale="90000"/>
          </a:bodyPr>
          <a:lstStyle/>
          <a:p>
            <a:r>
              <a:rPr lang="el-GR" dirty="0" smtClean="0"/>
              <a:t>Επούλωση χειρουργικής τομής</a:t>
            </a:r>
            <a:endParaRPr lang="el-GR" dirty="0"/>
          </a:p>
        </p:txBody>
      </p:sp>
      <p:pic>
        <p:nvPicPr>
          <p:cNvPr id="2050" name="Picture 2" descr="C:\Documents and Settings\Administrator\Τα έγγραφά μου\Οι εικόνες μου\TISSUE REPAIR\infk1300.jpg"/>
          <p:cNvPicPr>
            <a:picLocks noGrp="1" noChangeAspect="1" noChangeArrowheads="1"/>
          </p:cNvPicPr>
          <p:nvPr>
            <p:ph idx="1"/>
          </p:nvPr>
        </p:nvPicPr>
        <p:blipFill>
          <a:blip r:embed="rId2" cstate="print"/>
          <a:srcRect/>
          <a:stretch>
            <a:fillRect/>
          </a:stretch>
        </p:blipFill>
        <p:spPr bwMode="auto">
          <a:xfrm>
            <a:off x="0" y="571481"/>
            <a:ext cx="4700620" cy="3357586"/>
          </a:xfrm>
          <a:prstGeom prst="rect">
            <a:avLst/>
          </a:prstGeom>
          <a:noFill/>
        </p:spPr>
      </p:pic>
      <p:pic>
        <p:nvPicPr>
          <p:cNvPr id="4" name="Picture 2" descr="C:\Documents and Settings\Administrator\Τα έγγραφά μου\Οι εικόνες μου\TISSUE REPAIR\infk1310.jpg"/>
          <p:cNvPicPr>
            <a:picLocks noChangeAspect="1" noChangeArrowheads="1"/>
          </p:cNvPicPr>
          <p:nvPr/>
        </p:nvPicPr>
        <p:blipFill>
          <a:blip r:embed="rId3" cstate="print"/>
          <a:srcRect/>
          <a:stretch>
            <a:fillRect/>
          </a:stretch>
        </p:blipFill>
        <p:spPr bwMode="auto">
          <a:xfrm>
            <a:off x="4443381" y="571480"/>
            <a:ext cx="4700620" cy="3357586"/>
          </a:xfrm>
          <a:prstGeom prst="rect">
            <a:avLst/>
          </a:prstGeom>
          <a:noFill/>
        </p:spPr>
      </p:pic>
      <p:pic>
        <p:nvPicPr>
          <p:cNvPr id="5" name="Picture 2" descr="C:\Documents and Settings\Administrator\Τα έγγραφά μου\Οι εικόνες μου\TISSUE REPAIR\infk1320.jpg"/>
          <p:cNvPicPr>
            <a:picLocks noChangeAspect="1" noChangeArrowheads="1"/>
          </p:cNvPicPr>
          <p:nvPr/>
        </p:nvPicPr>
        <p:blipFill>
          <a:blip r:embed="rId4" cstate="print"/>
          <a:srcRect/>
          <a:stretch>
            <a:fillRect/>
          </a:stretch>
        </p:blipFill>
        <p:spPr bwMode="auto">
          <a:xfrm>
            <a:off x="2571736" y="4000504"/>
            <a:ext cx="4000494" cy="2857496"/>
          </a:xfrm>
          <a:prstGeom prst="rect">
            <a:avLst/>
          </a:prstGeom>
          <a:noFill/>
        </p:spPr>
      </p:pic>
    </p:spTree>
  </p:cSld>
  <p:clrMapOvr>
    <a:masterClrMapping/>
  </p:clrMapOvr>
  <p:transition spd="med">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3008313" cy="2852936"/>
          </a:xfrm>
        </p:spPr>
        <p:txBody>
          <a:bodyPr>
            <a:noAutofit/>
          </a:bodyPr>
          <a:lstStyle/>
          <a:p>
            <a:r>
              <a:rPr lang="el-GR" sz="4400" dirty="0" smtClean="0"/>
              <a:t>Κοκκιώδης ιστός</a:t>
            </a:r>
            <a:endParaRPr lang="el-GR" sz="4400" dirty="0"/>
          </a:p>
        </p:txBody>
      </p:sp>
      <p:sp>
        <p:nvSpPr>
          <p:cNvPr id="3" name="2 - Θέση κειμένου"/>
          <p:cNvSpPr>
            <a:spLocks noGrp="1"/>
          </p:cNvSpPr>
          <p:nvPr>
            <p:ph type="body" idx="2"/>
          </p:nvPr>
        </p:nvSpPr>
        <p:spPr>
          <a:xfrm>
            <a:off x="467544" y="3068960"/>
            <a:ext cx="3960440" cy="3528392"/>
          </a:xfrm>
        </p:spPr>
        <p:txBody>
          <a:bodyPr>
            <a:normAutofit/>
          </a:bodyPr>
          <a:lstStyle/>
          <a:p>
            <a:r>
              <a:rPr lang="en-US" sz="3200" b="1" dirty="0" smtClean="0">
                <a:solidFill>
                  <a:schemeClr val="accent1">
                    <a:lumMod val="40000"/>
                    <a:lumOff val="60000"/>
                  </a:schemeClr>
                </a:solidFill>
              </a:rPr>
              <a:t> </a:t>
            </a:r>
          </a:p>
          <a:p>
            <a:endParaRPr lang="en-US" sz="3200" b="1" dirty="0" smtClean="0">
              <a:solidFill>
                <a:schemeClr val="accent1">
                  <a:lumMod val="40000"/>
                  <a:lumOff val="60000"/>
                </a:schemeClr>
              </a:solidFill>
            </a:endParaRPr>
          </a:p>
          <a:p>
            <a:r>
              <a:rPr lang="el-GR" sz="3200" b="1" dirty="0" smtClean="0">
                <a:solidFill>
                  <a:schemeClr val="accent1">
                    <a:lumMod val="40000"/>
                    <a:lumOff val="60000"/>
                  </a:schemeClr>
                </a:solidFill>
              </a:rPr>
              <a:t>(</a:t>
            </a:r>
            <a:r>
              <a:rPr lang="en-US" sz="3200" b="1" dirty="0" smtClean="0">
                <a:solidFill>
                  <a:schemeClr val="accent1">
                    <a:lumMod val="40000"/>
                    <a:lumOff val="60000"/>
                  </a:schemeClr>
                </a:solidFill>
              </a:rPr>
              <a:t>  </a:t>
            </a:r>
            <a:r>
              <a:rPr lang="el-GR" sz="3200" b="1" dirty="0" smtClean="0">
                <a:solidFill>
                  <a:schemeClr val="accent1">
                    <a:lumMod val="40000"/>
                    <a:lumOff val="60000"/>
                  </a:schemeClr>
                </a:solidFill>
              </a:rPr>
              <a:t>χρώση</a:t>
            </a:r>
            <a:r>
              <a:rPr lang="en-US" sz="3200" b="1" dirty="0" smtClean="0">
                <a:solidFill>
                  <a:schemeClr val="accent1">
                    <a:lumMod val="40000"/>
                    <a:lumOff val="60000"/>
                  </a:schemeClr>
                </a:solidFill>
              </a:rPr>
              <a:t> Masson )</a:t>
            </a:r>
            <a:endParaRPr lang="el-GR" sz="3200" b="1" dirty="0">
              <a:solidFill>
                <a:schemeClr val="accent1">
                  <a:lumMod val="40000"/>
                  <a:lumOff val="60000"/>
                </a:schemeClr>
              </a:solidFill>
            </a:endParaRPr>
          </a:p>
        </p:txBody>
      </p:sp>
      <p:pic>
        <p:nvPicPr>
          <p:cNvPr id="23554" name="Picture 2"/>
          <p:cNvPicPr>
            <a:picLocks noGrp="1" noChangeAspect="1" noChangeArrowheads="1"/>
          </p:cNvPicPr>
          <p:nvPr>
            <p:ph sz="half" idx="1"/>
          </p:nvPr>
        </p:nvPicPr>
        <p:blipFill>
          <a:blip r:embed="rId2" cstate="print"/>
          <a:srcRect/>
          <a:stretch>
            <a:fillRect/>
          </a:stretch>
        </p:blipFill>
        <p:spPr bwMode="auto">
          <a:xfrm>
            <a:off x="4067944" y="260648"/>
            <a:ext cx="4464496" cy="3147470"/>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4067944" y="3501008"/>
            <a:ext cx="4455274" cy="3140968"/>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Επούλωση κατά δεύτερο σκοπό</a:t>
            </a:r>
            <a:r>
              <a:rPr lang="el-GR" sz="4000" smtClean="0"/>
              <a:t/>
            </a:r>
            <a:br>
              <a:rPr lang="el-GR" sz="4000" smtClean="0"/>
            </a:br>
            <a:endParaRPr lang="el-GR" sz="4000" smtClean="0"/>
          </a:p>
        </p:txBody>
      </p:sp>
      <p:sp>
        <p:nvSpPr>
          <p:cNvPr id="44035" name="Rectangle 3"/>
          <p:cNvSpPr>
            <a:spLocks noGrp="1" noChangeArrowheads="1"/>
          </p:cNvSpPr>
          <p:nvPr>
            <p:ph type="body" idx="1"/>
          </p:nvPr>
        </p:nvSpPr>
        <p:spPr/>
        <p:txBody>
          <a:bodyPr>
            <a:normAutofit/>
          </a:bodyPr>
          <a:lstStyle/>
          <a:p>
            <a:pPr eaLnBrk="1" hangingPunct="1">
              <a:defRPr/>
            </a:pPr>
            <a:r>
              <a:rPr lang="el-GR" sz="3600" dirty="0" smtClean="0"/>
              <a:t>Επούλωση τραυμάτων με </a:t>
            </a:r>
            <a:r>
              <a:rPr lang="el-GR" sz="3600" u="sng" dirty="0" smtClean="0"/>
              <a:t>αφιστάμενα τραυματικά χείλη </a:t>
            </a:r>
            <a:r>
              <a:rPr lang="el-GR" sz="3600" dirty="0" smtClean="0"/>
              <a:t>λόγω</a:t>
            </a:r>
            <a:r>
              <a:rPr lang="en-US" sz="3600" dirty="0" smtClean="0"/>
              <a:t>:</a:t>
            </a:r>
          </a:p>
          <a:p>
            <a:pPr eaLnBrk="1" hangingPunct="1">
              <a:buClr>
                <a:schemeClr val="tx1"/>
              </a:buClr>
              <a:buFont typeface="Wingdings" pitchFamily="2" charset="2"/>
              <a:buChar char="ü"/>
              <a:defRPr/>
            </a:pPr>
            <a:r>
              <a:rPr lang="en-US" sz="3600" dirty="0" smtClean="0"/>
              <a:t>E</a:t>
            </a:r>
            <a:r>
              <a:rPr lang="el-GR" sz="3600" dirty="0" smtClean="0"/>
              <a:t>κτεταμένης ιστικής απώλειας</a:t>
            </a:r>
          </a:p>
          <a:p>
            <a:pPr eaLnBrk="1" hangingPunct="1">
              <a:buClr>
                <a:schemeClr val="tx1"/>
              </a:buClr>
              <a:buFont typeface="Wingdings" pitchFamily="2" charset="2"/>
              <a:buChar char="ü"/>
              <a:defRPr/>
            </a:pPr>
            <a:r>
              <a:rPr lang="el-GR" sz="3600" dirty="0" smtClean="0"/>
              <a:t>Αποτυχίας συμπλησίασης των χειλέων </a:t>
            </a:r>
          </a:p>
          <a:p>
            <a:pPr eaLnBrk="1" hangingPunct="1">
              <a:buClr>
                <a:schemeClr val="tx1"/>
              </a:buClr>
              <a:buFontTx/>
              <a:buChar char="•"/>
              <a:defRPr/>
            </a:pPr>
            <a:endParaRPr lang="el-GR" sz="3600" dirty="0" smtClean="0"/>
          </a:p>
          <a:p>
            <a:pPr eaLnBrk="1" hangingPunct="1">
              <a:buClr>
                <a:schemeClr val="tx1"/>
              </a:buClr>
              <a:buFontTx/>
              <a:buChar char="•"/>
              <a:defRPr/>
            </a:pPr>
            <a:r>
              <a:rPr lang="el-GR" sz="3600" dirty="0" smtClean="0"/>
              <a:t>Αργή επούλωση που οδηγεί σε μεγάλες παραμορφωτικές ουλές.</a:t>
            </a:r>
          </a:p>
        </p:txBody>
      </p:sp>
    </p:spTree>
  </p:cSld>
  <p:clrMapOvr>
    <a:masterClrMapping/>
  </p:clrMapOvr>
  <p:transition spd="med">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Επούλωση κατά δεύτερο σκοπό </a:t>
            </a:r>
            <a:endParaRPr lang="el-GR" dirty="0"/>
          </a:p>
        </p:txBody>
      </p:sp>
      <p:pic>
        <p:nvPicPr>
          <p:cNvPr id="5122" name="Picture 2" descr="C:\Documents and Settings\Administrator\Τα έγγραφά μου\Οι εικόνες μου\TISSUE REPAIR\infk1340.jpg"/>
          <p:cNvPicPr>
            <a:picLocks noGrp="1" noChangeAspect="1" noChangeArrowheads="1"/>
          </p:cNvPicPr>
          <p:nvPr>
            <p:ph idx="1"/>
          </p:nvPr>
        </p:nvPicPr>
        <p:blipFill>
          <a:blip r:embed="rId2" cstate="print"/>
          <a:srcRect/>
          <a:stretch>
            <a:fillRect/>
          </a:stretch>
        </p:blipFill>
        <p:spPr bwMode="auto">
          <a:xfrm>
            <a:off x="928662" y="1571612"/>
            <a:ext cx="7072362" cy="5051687"/>
          </a:xfrm>
          <a:prstGeom prst="rect">
            <a:avLst/>
          </a:prstGeom>
          <a:noFill/>
        </p:spPr>
      </p:pic>
    </p:spTree>
  </p:cSld>
  <p:clrMapOvr>
    <a:masterClrMapping/>
  </p:clrMapOvr>
  <p:transition spd="med">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8 μήνες μετά </a:t>
            </a:r>
            <a:endParaRPr lang="el-GR" dirty="0"/>
          </a:p>
        </p:txBody>
      </p:sp>
      <p:pic>
        <p:nvPicPr>
          <p:cNvPr id="6146" name="Picture 2" descr="C:\Documents and Settings\Administrator\Τα έγγραφά μου\Οι εικόνες μου\TISSUE REPAIR\infk1350.jpg"/>
          <p:cNvPicPr>
            <a:picLocks noGrp="1" noChangeAspect="1" noChangeArrowheads="1"/>
          </p:cNvPicPr>
          <p:nvPr>
            <p:ph idx="1"/>
          </p:nvPr>
        </p:nvPicPr>
        <p:blipFill>
          <a:blip r:embed="rId2" cstate="print"/>
          <a:srcRect/>
          <a:stretch>
            <a:fillRect/>
          </a:stretch>
        </p:blipFill>
        <p:spPr bwMode="auto">
          <a:xfrm>
            <a:off x="1000100" y="1571612"/>
            <a:ext cx="7072362" cy="5051688"/>
          </a:xfrm>
          <a:prstGeom prst="rect">
            <a:avLst/>
          </a:prstGeom>
          <a:noFill/>
        </p:spPr>
      </p:pic>
    </p:spTree>
  </p:cSld>
  <p:clrMapOvr>
    <a:masterClrMapping/>
  </p:clrMapOvr>
  <p:transition spd="med">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416050"/>
          </a:xfrm>
        </p:spPr>
        <p:txBody>
          <a:bodyPr>
            <a:normAutofit/>
          </a:bodyPr>
          <a:lstStyle/>
          <a:p>
            <a:r>
              <a:rPr lang="el-GR" sz="4400" dirty="0" smtClean="0"/>
              <a:t>Επούλωση δερματικών ελκών</a:t>
            </a:r>
            <a:endParaRPr lang="el-GR" sz="4400" dirty="0"/>
          </a:p>
        </p:txBody>
      </p:sp>
      <p:sp>
        <p:nvSpPr>
          <p:cNvPr id="3" name="2 - Θέση κειμένου"/>
          <p:cNvSpPr>
            <a:spLocks noGrp="1"/>
          </p:cNvSpPr>
          <p:nvPr>
            <p:ph type="body" idx="1"/>
          </p:nvPr>
        </p:nvSpPr>
        <p:spPr/>
        <p:txBody>
          <a:bodyPr/>
          <a:lstStyle/>
          <a:p>
            <a:endParaRPr lang="el-GR"/>
          </a:p>
        </p:txBody>
      </p:sp>
      <p:sp>
        <p:nvSpPr>
          <p:cNvPr id="4" name="3 - Θέση κειμένου"/>
          <p:cNvSpPr>
            <a:spLocks noGrp="1"/>
          </p:cNvSpPr>
          <p:nvPr>
            <p:ph type="body" sz="half" idx="3"/>
          </p:nvPr>
        </p:nvSpPr>
        <p:spPr/>
        <p:txBody>
          <a:bodyPr/>
          <a:lstStyle/>
          <a:p>
            <a:endParaRPr lang="el-GR"/>
          </a:p>
        </p:txBody>
      </p:sp>
      <p:pic>
        <p:nvPicPr>
          <p:cNvPr id="21506" name="Picture 2"/>
          <p:cNvPicPr>
            <a:picLocks noGrp="1" noChangeAspect="1" noChangeArrowheads="1"/>
          </p:cNvPicPr>
          <p:nvPr>
            <p:ph sz="quarter" idx="2"/>
          </p:nvPr>
        </p:nvPicPr>
        <p:blipFill>
          <a:blip r:embed="rId2" cstate="print"/>
          <a:srcRect/>
          <a:stretch>
            <a:fillRect/>
          </a:stretch>
        </p:blipFill>
        <p:spPr bwMode="auto">
          <a:xfrm>
            <a:off x="395536" y="1340768"/>
            <a:ext cx="4040188" cy="2881243"/>
          </a:xfrm>
          <a:prstGeom prst="rect">
            <a:avLst/>
          </a:prstGeom>
          <a:noFill/>
          <a:ln w="9525">
            <a:noFill/>
            <a:miter lim="800000"/>
            <a:headEnd/>
            <a:tailEnd/>
          </a:ln>
        </p:spPr>
      </p:pic>
      <p:pic>
        <p:nvPicPr>
          <p:cNvPr id="21507" name="Picture 3"/>
          <p:cNvPicPr>
            <a:picLocks noGrp="1" noChangeAspect="1" noChangeArrowheads="1"/>
          </p:cNvPicPr>
          <p:nvPr>
            <p:ph sz="quarter" idx="4"/>
          </p:nvPr>
        </p:nvPicPr>
        <p:blipFill>
          <a:blip r:embed="rId3" cstate="print"/>
          <a:srcRect/>
          <a:stretch>
            <a:fillRect/>
          </a:stretch>
        </p:blipFill>
        <p:spPr bwMode="auto">
          <a:xfrm>
            <a:off x="4499992" y="1340768"/>
            <a:ext cx="4248472" cy="2806535"/>
          </a:xfrm>
          <a:prstGeom prst="rect">
            <a:avLst/>
          </a:prstGeom>
          <a:noFill/>
          <a:ln w="9525">
            <a:noFill/>
            <a:miter lim="800000"/>
            <a:headEnd/>
            <a:tailEnd/>
          </a:ln>
        </p:spPr>
      </p:pic>
      <p:pic>
        <p:nvPicPr>
          <p:cNvPr id="21508" name="Picture 4"/>
          <p:cNvPicPr>
            <a:picLocks noChangeAspect="1" noChangeArrowheads="1"/>
          </p:cNvPicPr>
          <p:nvPr/>
        </p:nvPicPr>
        <p:blipFill>
          <a:blip r:embed="rId4" cstate="print"/>
          <a:srcRect/>
          <a:stretch>
            <a:fillRect/>
          </a:stretch>
        </p:blipFill>
        <p:spPr bwMode="auto">
          <a:xfrm>
            <a:off x="395536" y="4149080"/>
            <a:ext cx="4032448" cy="2708920"/>
          </a:xfrm>
          <a:prstGeom prst="rect">
            <a:avLst/>
          </a:prstGeom>
          <a:noFill/>
          <a:ln w="9525">
            <a:noFill/>
            <a:miter lim="800000"/>
            <a:headEnd/>
            <a:tailEnd/>
          </a:ln>
        </p:spPr>
      </p:pic>
      <p:pic>
        <p:nvPicPr>
          <p:cNvPr id="21509" name="Picture 5"/>
          <p:cNvPicPr>
            <a:picLocks noChangeAspect="1" noChangeArrowheads="1"/>
          </p:cNvPicPr>
          <p:nvPr/>
        </p:nvPicPr>
        <p:blipFill>
          <a:blip r:embed="rId5" cstate="print"/>
          <a:srcRect/>
          <a:stretch>
            <a:fillRect/>
          </a:stretch>
        </p:blipFill>
        <p:spPr bwMode="auto">
          <a:xfrm>
            <a:off x="4499992" y="4005064"/>
            <a:ext cx="4248472" cy="285293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E:\Townsend\images\8FF1.jpg"/>
          <p:cNvPicPr>
            <a:picLocks noChangeAspect="1" noChangeArrowheads="1"/>
          </p:cNvPicPr>
          <p:nvPr/>
        </p:nvPicPr>
        <p:blipFill>
          <a:blip r:embed="rId3" r:link="rId4" cstate="print"/>
          <a:srcRect/>
          <a:stretch>
            <a:fillRect/>
          </a:stretch>
        </p:blipFill>
        <p:spPr bwMode="auto">
          <a:xfrm>
            <a:off x="714348" y="785794"/>
            <a:ext cx="7739623" cy="5429288"/>
          </a:xfrm>
          <a:prstGeom prst="rect">
            <a:avLst/>
          </a:prstGeom>
          <a:noFill/>
          <a:ln w="9525">
            <a:noFill/>
            <a:miter lim="800000"/>
            <a:headEnd/>
            <a:tailEnd/>
          </a:ln>
        </p:spPr>
      </p:pic>
    </p:spTree>
  </p:cSld>
  <p:clrMapOvr>
    <a:masterClrMapping/>
  </p:clrMapOvr>
  <p:transition spd="med">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E:\Townsend\images\8FF15A.jpg"/>
          <p:cNvPicPr>
            <a:picLocks noChangeAspect="1" noChangeArrowheads="1"/>
          </p:cNvPicPr>
          <p:nvPr/>
        </p:nvPicPr>
        <p:blipFill>
          <a:blip r:embed="rId3" r:link="rId4" cstate="print"/>
          <a:srcRect/>
          <a:stretch>
            <a:fillRect/>
          </a:stretch>
        </p:blipFill>
        <p:spPr bwMode="auto">
          <a:xfrm>
            <a:off x="2124075" y="0"/>
            <a:ext cx="4699000" cy="3644900"/>
          </a:xfrm>
          <a:prstGeom prst="rect">
            <a:avLst/>
          </a:prstGeom>
          <a:noFill/>
          <a:ln w="9525">
            <a:noFill/>
            <a:miter lim="800000"/>
            <a:headEnd/>
            <a:tailEnd/>
          </a:ln>
        </p:spPr>
      </p:pic>
      <p:pic>
        <p:nvPicPr>
          <p:cNvPr id="81923" name="Picture 2" descr="E:\Townsend\images\8FF15B.jpg"/>
          <p:cNvPicPr>
            <a:picLocks noChangeAspect="1" noChangeArrowheads="1"/>
          </p:cNvPicPr>
          <p:nvPr/>
        </p:nvPicPr>
        <p:blipFill>
          <a:blip r:embed="rId5" r:link="rId6" cstate="print"/>
          <a:srcRect/>
          <a:stretch>
            <a:fillRect/>
          </a:stretch>
        </p:blipFill>
        <p:spPr bwMode="auto">
          <a:xfrm>
            <a:off x="2124075" y="3441700"/>
            <a:ext cx="4699000" cy="3416300"/>
          </a:xfrm>
          <a:prstGeom prst="rect">
            <a:avLst/>
          </a:prstGeom>
          <a:noFill/>
          <a:ln w="9525">
            <a:noFill/>
            <a:miter lim="800000"/>
            <a:headEnd/>
            <a:tailEnd/>
          </a:ln>
        </p:spPr>
      </p:pic>
    </p:spTree>
  </p:cSld>
  <p:clrMapOvr>
    <a:masterClrMapping/>
  </p:clrMapOvr>
  <p:transition spd="med">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4638"/>
            <a:ext cx="8229600" cy="850106"/>
          </a:xfrm>
        </p:spPr>
        <p:txBody>
          <a:bodyPr/>
          <a:lstStyle/>
          <a:p>
            <a:pPr eaLnBrk="1" hangingPunct="1">
              <a:defRPr/>
            </a:pPr>
            <a:r>
              <a:rPr lang="el-GR" sz="4000" b="1" dirty="0" smtClean="0">
                <a:solidFill>
                  <a:srgbClr val="FFFF66"/>
                </a:solidFill>
              </a:rPr>
              <a:t>Αναγέννηση</a:t>
            </a:r>
          </a:p>
        </p:txBody>
      </p:sp>
      <p:sp>
        <p:nvSpPr>
          <p:cNvPr id="71683" name="Rectangle 3"/>
          <p:cNvSpPr>
            <a:spLocks noGrp="1" noChangeArrowheads="1"/>
          </p:cNvSpPr>
          <p:nvPr>
            <p:ph type="body" idx="1"/>
          </p:nvPr>
        </p:nvSpPr>
        <p:spPr>
          <a:xfrm>
            <a:off x="457200" y="1196752"/>
            <a:ext cx="8229600" cy="5112608"/>
          </a:xfrm>
        </p:spPr>
        <p:txBody>
          <a:bodyPr>
            <a:noAutofit/>
          </a:bodyPr>
          <a:lstStyle/>
          <a:p>
            <a:pPr eaLnBrk="1" hangingPunct="1">
              <a:defRPr/>
            </a:pPr>
            <a:r>
              <a:rPr lang="el-GR" sz="3200" dirty="0" smtClean="0"/>
              <a:t>Η ανανέωση όλου ή τμήματος ενός κατεστραμμένου ιστού από κύτταρα ταυτόσημα με τα απολεσθέντα.</a:t>
            </a:r>
          </a:p>
          <a:p>
            <a:pPr eaLnBrk="1" hangingPunct="1">
              <a:defRPr/>
            </a:pPr>
            <a:r>
              <a:rPr lang="el-GR" sz="3200" dirty="0" smtClean="0"/>
              <a:t>Η τέλεια αποκατάσταση της προϋπάρχουσας ιστικής αρχιτεκτονικής χωρίς σχηματισμό ουλής.</a:t>
            </a:r>
          </a:p>
          <a:p>
            <a:pPr eaLnBrk="1" hangingPunct="1">
              <a:defRPr/>
            </a:pPr>
            <a:r>
              <a:rPr lang="el-GR" sz="3200" dirty="0" smtClean="0"/>
              <a:t>Τραύματα που προσβάλλουν μόνο το επιφανειακό επιθήλιο (</a:t>
            </a:r>
            <a:r>
              <a:rPr lang="el-GR" sz="3200" b="1" dirty="0" smtClean="0">
                <a:solidFill>
                  <a:srgbClr val="FFFF66"/>
                </a:solidFill>
              </a:rPr>
              <a:t>διαβρώσεις</a:t>
            </a:r>
            <a:r>
              <a:rPr lang="el-GR" sz="3200" dirty="0" smtClean="0"/>
              <a:t>) επουλώνονται αποκλειστικά μέσω αναγέννησης.</a:t>
            </a:r>
          </a:p>
        </p:txBody>
      </p:sp>
    </p:spTree>
  </p:cSld>
  <p:clrMapOvr>
    <a:masterClrMapping/>
  </p:clrMapOvr>
  <p:transition spd="med">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Επούλωση τραύματος</a:t>
            </a:r>
            <a:br>
              <a:rPr lang="el-GR" sz="4000" b="1" smtClean="0">
                <a:solidFill>
                  <a:srgbClr val="FFFF66"/>
                </a:solidFill>
              </a:rPr>
            </a:br>
            <a:r>
              <a:rPr lang="el-GR" sz="4000" b="1" smtClean="0">
                <a:solidFill>
                  <a:srgbClr val="FFFF66"/>
                </a:solidFill>
              </a:rPr>
              <a:t>Συστολή</a:t>
            </a:r>
          </a:p>
        </p:txBody>
      </p:sp>
      <p:sp>
        <p:nvSpPr>
          <p:cNvPr id="69635" name="Rectangle 3"/>
          <p:cNvSpPr>
            <a:spLocks noGrp="1" noChangeArrowheads="1"/>
          </p:cNvSpPr>
          <p:nvPr>
            <p:ph type="body" idx="1"/>
          </p:nvPr>
        </p:nvSpPr>
        <p:spPr/>
        <p:txBody>
          <a:bodyPr>
            <a:noAutofit/>
          </a:bodyPr>
          <a:lstStyle/>
          <a:p>
            <a:pPr eaLnBrk="1" hangingPunct="1">
              <a:lnSpc>
                <a:spcPct val="90000"/>
              </a:lnSpc>
              <a:defRPr/>
            </a:pPr>
            <a:r>
              <a:rPr lang="el-GR" sz="3600" dirty="0" smtClean="0"/>
              <a:t>Η μείωση του μεγέθους ενός τραύματος→ ελάττωση του ελλείμματος → ταχύτερη επούλωση</a:t>
            </a:r>
          </a:p>
          <a:p>
            <a:pPr eaLnBrk="1" hangingPunct="1">
              <a:lnSpc>
                <a:spcPct val="90000"/>
              </a:lnSpc>
              <a:defRPr/>
            </a:pPr>
            <a:r>
              <a:rPr lang="el-GR" sz="3600" dirty="0" smtClean="0"/>
              <a:t>Ελάττωση εως και 70% του ελείμματος</a:t>
            </a:r>
          </a:p>
          <a:p>
            <a:pPr eaLnBrk="1" hangingPunct="1">
              <a:lnSpc>
                <a:spcPct val="90000"/>
              </a:lnSpc>
              <a:defRPr/>
            </a:pPr>
            <a:r>
              <a:rPr lang="el-GR" sz="3600" dirty="0" smtClean="0"/>
              <a:t>Διαδικασία εξέχουσα σε τραύματα του δέρματος, της ουρογεννητικής και γαστρεντερικής οδού</a:t>
            </a:r>
          </a:p>
          <a:p>
            <a:pPr eaLnBrk="1" hangingPunct="1">
              <a:lnSpc>
                <a:spcPct val="90000"/>
              </a:lnSpc>
              <a:defRPr/>
            </a:pPr>
            <a:r>
              <a:rPr lang="el-GR" sz="3600" dirty="0" smtClean="0"/>
              <a:t>Επιτυγχάνεται μέσω της δράσης των </a:t>
            </a:r>
            <a:r>
              <a:rPr lang="el-GR" sz="3600" dirty="0" err="1" smtClean="0"/>
              <a:t>μυοϊνοβλαστών</a:t>
            </a:r>
            <a:r>
              <a:rPr lang="el-GR" sz="3600" dirty="0" smtClean="0"/>
              <a:t>.</a:t>
            </a:r>
          </a:p>
        </p:txBody>
      </p:sp>
    </p:spTree>
  </p:cSld>
  <p:clrMapOvr>
    <a:masterClrMapping/>
  </p:clrMapOvr>
  <p:transition spd="med">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Επούλωση τραύματος</a:t>
            </a:r>
            <a:br>
              <a:rPr lang="el-GR" sz="4000" b="1" smtClean="0">
                <a:solidFill>
                  <a:srgbClr val="FFFF66"/>
                </a:solidFill>
              </a:rPr>
            </a:br>
            <a:r>
              <a:rPr lang="el-GR" sz="4000" b="1" smtClean="0">
                <a:solidFill>
                  <a:srgbClr val="FFFF66"/>
                </a:solidFill>
              </a:rPr>
              <a:t>Συστολή</a:t>
            </a:r>
          </a:p>
        </p:txBody>
      </p:sp>
      <p:sp>
        <p:nvSpPr>
          <p:cNvPr id="70659" name="Rectangle 3"/>
          <p:cNvSpPr>
            <a:spLocks noGrp="1" noChangeArrowheads="1"/>
          </p:cNvSpPr>
          <p:nvPr>
            <p:ph type="body" idx="1"/>
          </p:nvPr>
        </p:nvSpPr>
        <p:spPr/>
        <p:txBody>
          <a:bodyPr>
            <a:normAutofit fontScale="92500"/>
          </a:bodyPr>
          <a:lstStyle/>
          <a:p>
            <a:pPr eaLnBrk="1" hangingPunct="1">
              <a:defRPr/>
            </a:pPr>
            <a:r>
              <a:rPr lang="el-GR" sz="3500" dirty="0" smtClean="0">
                <a:solidFill>
                  <a:srgbClr val="FFFF66"/>
                </a:solidFill>
              </a:rPr>
              <a:t>Μυοϊνοβλάστες</a:t>
            </a:r>
          </a:p>
          <a:p>
            <a:pPr lvl="1" eaLnBrk="1" hangingPunct="1">
              <a:buClr>
                <a:schemeClr val="tx1"/>
              </a:buClr>
              <a:buFont typeface="Wingdings" pitchFamily="2" charset="2"/>
              <a:buChar char="ü"/>
              <a:defRPr/>
            </a:pPr>
            <a:r>
              <a:rPr lang="el-GR" sz="3600" dirty="0" smtClean="0"/>
              <a:t>Μεσεγχυματικής προέλευσης κύτταρα με χαρακτήρες ενδιάμεσους μεταξύ ινοβλαστών και λείων μυικών κυττάρων </a:t>
            </a:r>
          </a:p>
          <a:p>
            <a:pPr lvl="1" eaLnBrk="1" hangingPunct="1">
              <a:buClr>
                <a:schemeClr val="tx1"/>
              </a:buClr>
              <a:buFont typeface="Wingdings" pitchFamily="2" charset="2"/>
              <a:buChar char="ü"/>
              <a:defRPr/>
            </a:pPr>
            <a:r>
              <a:rPr lang="el-GR" sz="3600" dirty="0" smtClean="0"/>
              <a:t>Μεταναστεύουν προς το τραύμα 2-3 ημέρες μετά τη βλάβη</a:t>
            </a:r>
          </a:p>
          <a:p>
            <a:pPr lvl="1" eaLnBrk="1" hangingPunct="1">
              <a:buClr>
                <a:schemeClr val="tx1"/>
              </a:buClr>
              <a:buFont typeface="Wingdings" pitchFamily="2" charset="2"/>
              <a:buChar char="ü"/>
              <a:defRPr/>
            </a:pPr>
            <a:r>
              <a:rPr lang="el-GR" sz="3600" dirty="0" smtClean="0"/>
              <a:t>Η συσταλτική τους δραστηριότητα ελαττώνει το μέγεθος της βλάβης</a:t>
            </a:r>
          </a:p>
        </p:txBody>
      </p:sp>
    </p:spTree>
  </p:cSld>
  <p:clrMapOvr>
    <a:masterClrMapping/>
  </p:clrMapOvr>
  <p:transition spd="med">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15416"/>
            <a:ext cx="8229600" cy="1733054"/>
          </a:xfrm>
        </p:spPr>
        <p:txBody>
          <a:bodyPr>
            <a:normAutofit/>
          </a:bodyPr>
          <a:lstStyle/>
          <a:p>
            <a:r>
              <a:rPr lang="el-GR" sz="5400" dirty="0" smtClean="0"/>
              <a:t>Συστολή τραύματος</a:t>
            </a:r>
            <a:endParaRPr lang="el-GR" sz="5400" dirty="0"/>
          </a:p>
        </p:txBody>
      </p:sp>
      <p:pic>
        <p:nvPicPr>
          <p:cNvPr id="28674" name="Picture 2"/>
          <p:cNvPicPr>
            <a:picLocks noChangeAspect="1" noChangeArrowheads="1"/>
          </p:cNvPicPr>
          <p:nvPr/>
        </p:nvPicPr>
        <p:blipFill>
          <a:blip r:embed="rId2" cstate="print"/>
          <a:srcRect/>
          <a:stretch>
            <a:fillRect/>
          </a:stretch>
        </p:blipFill>
        <p:spPr bwMode="auto">
          <a:xfrm>
            <a:off x="1547664" y="1052736"/>
            <a:ext cx="6042248" cy="5573974"/>
          </a:xfrm>
          <a:prstGeom prst="rect">
            <a:avLst/>
          </a:prstGeom>
          <a:noFill/>
          <a:ln w="9525">
            <a:noFill/>
            <a:miter lim="800000"/>
            <a:headEnd/>
            <a:tailEnd/>
          </a:ln>
        </p:spPr>
      </p:pic>
    </p:spTree>
  </p:cSld>
  <p:clrMapOvr>
    <a:masterClrMapping/>
  </p:clrMapOvr>
  <p:transition spd="med">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pPr eaLnBrk="1" hangingPunct="1">
              <a:defRPr/>
            </a:pPr>
            <a:r>
              <a:rPr lang="el-GR" sz="4000" b="1" smtClean="0">
                <a:solidFill>
                  <a:srgbClr val="FFFF66"/>
                </a:solidFill>
              </a:rPr>
              <a:t>Παράγοντες που επηρεάζουν την επούλωση</a:t>
            </a:r>
          </a:p>
        </p:txBody>
      </p:sp>
      <p:sp>
        <p:nvSpPr>
          <p:cNvPr id="45059" name="Rectangle 3"/>
          <p:cNvSpPr>
            <a:spLocks noGrp="1" noChangeArrowheads="1"/>
          </p:cNvSpPr>
          <p:nvPr>
            <p:ph type="body" idx="1"/>
          </p:nvPr>
        </p:nvSpPr>
        <p:spPr/>
        <p:txBody>
          <a:bodyPr>
            <a:normAutofit/>
          </a:bodyPr>
          <a:lstStyle/>
          <a:p>
            <a:pPr eaLnBrk="1" hangingPunct="1">
              <a:defRPr/>
            </a:pPr>
            <a:r>
              <a:rPr lang="el-GR" sz="3200" dirty="0" smtClean="0">
                <a:solidFill>
                  <a:srgbClr val="FFFF66"/>
                </a:solidFill>
              </a:rPr>
              <a:t>Τοπικοί παράγοντες</a:t>
            </a:r>
          </a:p>
          <a:p>
            <a:pPr eaLnBrk="1" hangingPunct="1">
              <a:buClr>
                <a:schemeClr val="tx1"/>
              </a:buClr>
              <a:buFont typeface="Wingdings" pitchFamily="2" charset="2"/>
              <a:buChar char="ü"/>
              <a:defRPr/>
            </a:pPr>
            <a:r>
              <a:rPr lang="el-GR" sz="3200" dirty="0" smtClean="0"/>
              <a:t> είδος (καθαρό, άσηπτο/ σηπτικό)</a:t>
            </a:r>
          </a:p>
          <a:p>
            <a:pPr eaLnBrk="1" hangingPunct="1">
              <a:buClr>
                <a:schemeClr val="tx1"/>
              </a:buClr>
              <a:buFont typeface="Wingdings" pitchFamily="2" charset="2"/>
              <a:buChar char="ü"/>
              <a:defRPr/>
            </a:pPr>
            <a:r>
              <a:rPr lang="el-GR" sz="3200" dirty="0" smtClean="0"/>
              <a:t>Μέγεθος</a:t>
            </a:r>
          </a:p>
          <a:p>
            <a:pPr eaLnBrk="1" hangingPunct="1">
              <a:buClr>
                <a:schemeClr val="tx1"/>
              </a:buClr>
              <a:buFont typeface="Wingdings" pitchFamily="2" charset="2"/>
              <a:buChar char="ü"/>
              <a:defRPr/>
            </a:pPr>
            <a:r>
              <a:rPr lang="el-GR" sz="3200" dirty="0" smtClean="0"/>
              <a:t>Θέση (</a:t>
            </a:r>
            <a:r>
              <a:rPr lang="el-GR" sz="3200" dirty="0" err="1" smtClean="0"/>
              <a:t>ιστική</a:t>
            </a:r>
            <a:r>
              <a:rPr lang="el-GR" sz="3200" dirty="0" smtClean="0"/>
              <a:t> αγγειοβρίθεια, </a:t>
            </a:r>
            <a:r>
              <a:rPr lang="el-GR" sz="3200" dirty="0" err="1" smtClean="0"/>
              <a:t>π.χ.πρόσωπο</a:t>
            </a:r>
            <a:r>
              <a:rPr lang="el-GR" sz="3200" dirty="0" smtClean="0"/>
              <a:t>)</a:t>
            </a:r>
          </a:p>
          <a:p>
            <a:pPr eaLnBrk="1" hangingPunct="1">
              <a:buClr>
                <a:schemeClr val="tx1"/>
              </a:buClr>
              <a:buFontTx/>
              <a:buChar char="•"/>
              <a:defRPr/>
            </a:pPr>
            <a:r>
              <a:rPr lang="el-GR" sz="3200" dirty="0" smtClean="0"/>
              <a:t>Αγγειακή τροφοδοσία (</a:t>
            </a:r>
            <a:r>
              <a:rPr lang="el-GR" sz="3200" dirty="0" err="1" smtClean="0"/>
              <a:t>διαβήτης,αγγειακές</a:t>
            </a:r>
            <a:r>
              <a:rPr lang="el-GR" sz="3200" dirty="0" smtClean="0"/>
              <a:t> παθήσεις)</a:t>
            </a:r>
          </a:p>
          <a:p>
            <a:pPr eaLnBrk="1" hangingPunct="1">
              <a:buClr>
                <a:schemeClr val="tx1"/>
              </a:buClr>
              <a:buFontTx/>
              <a:buChar char="•"/>
              <a:defRPr/>
            </a:pPr>
            <a:r>
              <a:rPr lang="el-GR" sz="3200" dirty="0" smtClean="0"/>
              <a:t>Μόλυνση</a:t>
            </a:r>
          </a:p>
          <a:p>
            <a:pPr eaLnBrk="1" hangingPunct="1">
              <a:buClr>
                <a:schemeClr val="tx1"/>
              </a:buClr>
              <a:buFontTx/>
              <a:buChar char="•"/>
              <a:defRPr/>
            </a:pPr>
            <a:r>
              <a:rPr lang="el-GR" sz="3200" dirty="0" smtClean="0"/>
              <a:t>Πρόωρη κινητοποίηση</a:t>
            </a:r>
          </a:p>
        </p:txBody>
      </p:sp>
    </p:spTree>
  </p:cSld>
  <p:clrMapOvr>
    <a:masterClrMapping/>
  </p:clrMapOvr>
  <p:transition spd="med">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536" y="0"/>
            <a:ext cx="10358510" cy="1417638"/>
          </a:xfrm>
        </p:spPr>
        <p:txBody>
          <a:bodyPr>
            <a:normAutofit/>
          </a:bodyPr>
          <a:lstStyle/>
          <a:p>
            <a:r>
              <a:rPr lang="el-GR" sz="3600" dirty="0" smtClean="0"/>
              <a:t>Πτωχή επούλωση κοιλιακού τραύματος</a:t>
            </a:r>
            <a:endParaRPr lang="el-GR" sz="3600" dirty="0"/>
          </a:p>
        </p:txBody>
      </p:sp>
      <p:pic>
        <p:nvPicPr>
          <p:cNvPr id="7170" name="Picture 2" descr="C:\Documents and Settings\Administrator\Τα έγγραφά μου\Οι εικόνες μου\TISSUE REPAIR\infk1470.jpg"/>
          <p:cNvPicPr>
            <a:picLocks noGrp="1" noChangeAspect="1" noChangeArrowheads="1"/>
          </p:cNvPicPr>
          <p:nvPr>
            <p:ph idx="1"/>
          </p:nvPr>
        </p:nvPicPr>
        <p:blipFill>
          <a:blip r:embed="rId2" cstate="print"/>
          <a:srcRect/>
          <a:stretch>
            <a:fillRect/>
          </a:stretch>
        </p:blipFill>
        <p:spPr bwMode="auto">
          <a:xfrm>
            <a:off x="1142976" y="1643050"/>
            <a:ext cx="7000924" cy="5000660"/>
          </a:xfrm>
          <a:prstGeom prst="rect">
            <a:avLst/>
          </a:prstGeom>
          <a:noFill/>
        </p:spPr>
      </p:pic>
    </p:spTree>
  </p:cSld>
  <p:clrMapOvr>
    <a:masterClrMapping/>
  </p:clrMapOvr>
  <p:transition spd="med">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normAutofit fontScale="90000"/>
          </a:bodyPr>
          <a:lstStyle/>
          <a:p>
            <a:pPr eaLnBrk="1" hangingPunct="1">
              <a:defRPr/>
            </a:pPr>
            <a:r>
              <a:rPr lang="el-GR" sz="4400" b="1" dirty="0" smtClean="0">
                <a:solidFill>
                  <a:srgbClr val="FFFF66"/>
                </a:solidFill>
              </a:rPr>
              <a:t>Παράγοντες</a:t>
            </a:r>
            <a:r>
              <a:rPr lang="el-GR" sz="4000" b="1" dirty="0" smtClean="0">
                <a:solidFill>
                  <a:srgbClr val="FFFF66"/>
                </a:solidFill>
              </a:rPr>
              <a:t> που επηρεάζουν την επούλωση</a:t>
            </a:r>
          </a:p>
        </p:txBody>
      </p:sp>
      <p:sp>
        <p:nvSpPr>
          <p:cNvPr id="46083" name="Rectangle 3"/>
          <p:cNvSpPr>
            <a:spLocks noGrp="1" noChangeArrowheads="1"/>
          </p:cNvSpPr>
          <p:nvPr>
            <p:ph type="body" idx="1"/>
          </p:nvPr>
        </p:nvSpPr>
        <p:spPr/>
        <p:txBody>
          <a:bodyPr>
            <a:normAutofit/>
          </a:bodyPr>
          <a:lstStyle/>
          <a:p>
            <a:pPr eaLnBrk="1" hangingPunct="1">
              <a:defRPr/>
            </a:pPr>
            <a:r>
              <a:rPr lang="el-GR" sz="4000" dirty="0" smtClean="0"/>
              <a:t>Συστηματικοί παράγοντες</a:t>
            </a:r>
          </a:p>
          <a:p>
            <a:pPr eaLnBrk="1" hangingPunct="1">
              <a:buClr>
                <a:schemeClr val="tx1"/>
              </a:buClr>
              <a:buFont typeface="Wingdings" pitchFamily="2" charset="2"/>
              <a:buChar char="ü"/>
              <a:defRPr/>
            </a:pPr>
            <a:r>
              <a:rPr lang="el-GR" sz="4000" dirty="0" smtClean="0"/>
              <a:t>Κατάσταση κυκλοφορικού (καρδειαγγειακή λειτουργία, ηλικία)</a:t>
            </a:r>
          </a:p>
          <a:p>
            <a:pPr eaLnBrk="1" hangingPunct="1">
              <a:buClr>
                <a:schemeClr val="tx1"/>
              </a:buClr>
              <a:buFont typeface="Wingdings" pitchFamily="2" charset="2"/>
              <a:buChar char="ü"/>
              <a:defRPr/>
            </a:pPr>
            <a:r>
              <a:rPr lang="el-GR" sz="4000" dirty="0" smtClean="0"/>
              <a:t>Συστηματικές λοιμώξεις</a:t>
            </a:r>
          </a:p>
          <a:p>
            <a:pPr eaLnBrk="1" hangingPunct="1">
              <a:buClr>
                <a:schemeClr val="tx1"/>
              </a:buClr>
              <a:buFont typeface="Wingdings" pitchFamily="2" charset="2"/>
              <a:buChar char="ü"/>
              <a:defRPr/>
            </a:pPr>
            <a:r>
              <a:rPr lang="el-GR" sz="4000" dirty="0" smtClean="0"/>
              <a:t>Μεταβολικές παθήσεις (διαβήτης)</a:t>
            </a:r>
          </a:p>
          <a:p>
            <a:pPr eaLnBrk="1" hangingPunct="1">
              <a:buClr>
                <a:schemeClr val="tx1"/>
              </a:buClr>
              <a:buFont typeface="Wingdings" pitchFamily="2" charset="2"/>
              <a:buChar char="ü"/>
              <a:defRPr/>
            </a:pPr>
            <a:r>
              <a:rPr lang="el-GR" sz="4000" dirty="0" smtClean="0"/>
              <a:t>Κακή θρέψη</a:t>
            </a:r>
          </a:p>
        </p:txBody>
      </p:sp>
    </p:spTree>
  </p:cSld>
  <p:clrMapOvr>
    <a:masterClrMapping/>
  </p:clrMapOvr>
  <p:transition spd="med">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defRPr/>
            </a:pPr>
            <a:r>
              <a:rPr lang="el-GR" sz="4000" b="1" smtClean="0">
                <a:solidFill>
                  <a:srgbClr val="FFFF66"/>
                </a:solidFill>
              </a:rPr>
              <a:t>Μόλυνση τραύματος</a:t>
            </a:r>
            <a:r>
              <a:rPr lang="el-GR" smtClean="0"/>
              <a:t> </a:t>
            </a:r>
          </a:p>
        </p:txBody>
      </p:sp>
      <p:sp>
        <p:nvSpPr>
          <p:cNvPr id="165891" name="Rectangle 3"/>
          <p:cNvSpPr>
            <a:spLocks noGrp="1" noChangeArrowheads="1"/>
          </p:cNvSpPr>
          <p:nvPr>
            <p:ph type="body" idx="1"/>
          </p:nvPr>
        </p:nvSpPr>
        <p:spPr/>
        <p:txBody>
          <a:bodyPr>
            <a:normAutofit/>
          </a:bodyPr>
          <a:lstStyle/>
          <a:p>
            <a:pPr eaLnBrk="1" hangingPunct="1">
              <a:lnSpc>
                <a:spcPct val="90000"/>
              </a:lnSpc>
              <a:defRPr/>
            </a:pPr>
            <a:r>
              <a:rPr lang="el-GR" sz="3200" dirty="0" smtClean="0"/>
              <a:t>Η συνηθέστερη αιτία καθυστέρησης της επούλωσης.</a:t>
            </a:r>
          </a:p>
          <a:p>
            <a:pPr eaLnBrk="1" hangingPunct="1">
              <a:lnSpc>
                <a:spcPct val="90000"/>
              </a:lnSpc>
              <a:defRPr/>
            </a:pPr>
            <a:r>
              <a:rPr lang="el-GR" sz="3200" dirty="0" smtClean="0"/>
              <a:t>Επί </a:t>
            </a:r>
            <a:r>
              <a:rPr lang="el-GR" sz="3200" dirty="0" err="1" smtClean="0"/>
              <a:t>βακτηριακής</a:t>
            </a:r>
            <a:r>
              <a:rPr lang="el-GR" sz="3200" dirty="0" smtClean="0"/>
              <a:t> πυκνότητας &gt;10</a:t>
            </a:r>
            <a:r>
              <a:rPr lang="el-GR" sz="3200" baseline="30000" dirty="0" smtClean="0"/>
              <a:t>5</a:t>
            </a:r>
            <a:r>
              <a:rPr lang="el-GR" sz="3200" dirty="0" smtClean="0"/>
              <a:t> οργανισμών / </a:t>
            </a:r>
            <a:r>
              <a:rPr lang="el-GR" sz="3200" dirty="0" err="1" smtClean="0"/>
              <a:t>γρ</a:t>
            </a:r>
            <a:r>
              <a:rPr lang="el-GR" sz="3200" dirty="0" smtClean="0"/>
              <a:t>. ιστού ή επί παρουσίας οιουδήποτε β-αιμολυτικού στρεπτόκοκκου η επούλωση θεωρείται αδύνατη.</a:t>
            </a:r>
          </a:p>
          <a:p>
            <a:pPr eaLnBrk="1" hangingPunct="1">
              <a:lnSpc>
                <a:spcPct val="90000"/>
              </a:lnSpc>
              <a:defRPr/>
            </a:pPr>
            <a:r>
              <a:rPr lang="el-GR" sz="3200" dirty="0" smtClean="0"/>
              <a:t>Τα βακτήρια παρατείνουν τη φλεγμονώδη φάση και παρεμβαίνουν στην επιθηλιοποίηση, τη συστολή του τραύματος  και τη σύνθεση κολλαγόνου. </a:t>
            </a:r>
          </a:p>
        </p:txBody>
      </p:sp>
    </p:spTree>
  </p:cSld>
  <p:clrMapOvr>
    <a:masterClrMapping/>
  </p:clrMapOvr>
  <p:transition spd="med">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0"/>
            <a:ext cx="8229600" cy="928670"/>
          </a:xfrm>
        </p:spPr>
        <p:txBody>
          <a:bodyPr>
            <a:normAutofit/>
          </a:bodyPr>
          <a:lstStyle/>
          <a:p>
            <a:pPr eaLnBrk="1" hangingPunct="1">
              <a:defRPr/>
            </a:pPr>
            <a:r>
              <a:rPr lang="el-GR" sz="4000" b="1" dirty="0" smtClean="0">
                <a:solidFill>
                  <a:srgbClr val="FFFF66"/>
                </a:solidFill>
              </a:rPr>
              <a:t>Μόλυνση τραύματος</a:t>
            </a:r>
          </a:p>
        </p:txBody>
      </p:sp>
      <p:sp>
        <p:nvSpPr>
          <p:cNvPr id="166915" name="Rectangle 3"/>
          <p:cNvSpPr>
            <a:spLocks noGrp="1" noChangeArrowheads="1"/>
          </p:cNvSpPr>
          <p:nvPr>
            <p:ph type="body" idx="1"/>
          </p:nvPr>
        </p:nvSpPr>
        <p:spPr>
          <a:xfrm>
            <a:off x="457200" y="836712"/>
            <a:ext cx="8229600" cy="5472648"/>
          </a:xfrm>
        </p:spPr>
        <p:txBody>
          <a:bodyPr>
            <a:noAutofit/>
          </a:bodyPr>
          <a:lstStyle/>
          <a:p>
            <a:pPr eaLnBrk="1" hangingPunct="1">
              <a:defRPr/>
            </a:pPr>
            <a:r>
              <a:rPr lang="el-GR" sz="3200" dirty="0" smtClean="0"/>
              <a:t>Οι βακτηριακές ενδοτοξίνες διεγείρουν τη φαγοκυττάρωση καθώς και την απελευθέρωση κολλαγενασών  που αποδομούν το κολλαγόνο αλλά και τους παρακείμενους υγιείς ιστούς.</a:t>
            </a:r>
          </a:p>
          <a:p>
            <a:pPr eaLnBrk="1" hangingPunct="1">
              <a:defRPr/>
            </a:pPr>
            <a:r>
              <a:rPr lang="el-GR" sz="3200" dirty="0" smtClean="0"/>
              <a:t>Τα ουδετερόφιλα απελευθερώνουν προΜΜ</a:t>
            </a:r>
            <a:r>
              <a:rPr lang="en-US" sz="3200" dirty="0" smtClean="0"/>
              <a:t>P-8</a:t>
            </a:r>
            <a:r>
              <a:rPr lang="el-GR" sz="3200" dirty="0" smtClean="0"/>
              <a:t> και οι ινοβλάστες και τα μακροφάγα προΜΜ</a:t>
            </a:r>
            <a:r>
              <a:rPr lang="en-US" sz="3200" dirty="0" smtClean="0"/>
              <a:t>P-1 </a:t>
            </a:r>
            <a:r>
              <a:rPr lang="el-GR" sz="3200" dirty="0" smtClean="0"/>
              <a:t>και προΜΜ</a:t>
            </a:r>
            <a:r>
              <a:rPr lang="en-US" sz="3200" dirty="0" smtClean="0"/>
              <a:t>P-9. O</a:t>
            </a:r>
            <a:r>
              <a:rPr lang="el-GR" sz="3200" dirty="0" smtClean="0"/>
              <a:t>ι ανενεργές αυτές πρωτεϊνάσες ενεργοποιούνται από </a:t>
            </a:r>
            <a:r>
              <a:rPr lang="el-GR" sz="3200" dirty="0" err="1" smtClean="0"/>
              <a:t>βακτηριακές</a:t>
            </a:r>
            <a:r>
              <a:rPr lang="el-GR" sz="3200" dirty="0" smtClean="0"/>
              <a:t> </a:t>
            </a:r>
            <a:r>
              <a:rPr lang="el-GR" sz="3200" dirty="0" err="1" smtClean="0"/>
              <a:t>ενδοτοξίνες</a:t>
            </a:r>
            <a:r>
              <a:rPr lang="el-GR" sz="3200" dirty="0" smtClean="0"/>
              <a:t> της οικογένειας της </a:t>
            </a:r>
            <a:r>
              <a:rPr lang="el-GR" sz="3200" dirty="0" err="1" smtClean="0"/>
              <a:t>θερμολυσίνης</a:t>
            </a:r>
            <a:r>
              <a:rPr lang="el-GR" sz="3200" dirty="0" smtClean="0"/>
              <a:t> (</a:t>
            </a:r>
            <a:r>
              <a:rPr lang="en-US" sz="3200" dirty="0" smtClean="0"/>
              <a:t>Pseudomonas, </a:t>
            </a:r>
            <a:r>
              <a:rPr lang="en-US" sz="3200" dirty="0" err="1" smtClean="0"/>
              <a:t>Vibrio</a:t>
            </a:r>
            <a:r>
              <a:rPr lang="en-US" sz="3200" dirty="0" smtClean="0"/>
              <a:t>, </a:t>
            </a:r>
            <a:r>
              <a:rPr lang="en-US" sz="3200" dirty="0" err="1" smtClean="0"/>
              <a:t>Serratia</a:t>
            </a:r>
            <a:r>
              <a:rPr lang="en-US" sz="3200" dirty="0" smtClean="0"/>
              <a:t>).</a:t>
            </a:r>
            <a:endParaRPr lang="el-GR" sz="3200" dirty="0" smtClean="0"/>
          </a:p>
        </p:txBody>
      </p:sp>
    </p:spTree>
  </p:cSld>
  <p:clrMapOvr>
    <a:masterClrMapping/>
  </p:clrMapOvr>
  <p:transition spd="med">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defRPr/>
            </a:pPr>
            <a:r>
              <a:rPr lang="en-US" smtClean="0">
                <a:solidFill>
                  <a:srgbClr val="FFFF66"/>
                </a:solidFill>
              </a:rPr>
              <a:t>Y</a:t>
            </a:r>
            <a:r>
              <a:rPr lang="el-GR" smtClean="0">
                <a:solidFill>
                  <a:srgbClr val="FFFF66"/>
                </a:solidFill>
              </a:rPr>
              <a:t>ποξία</a:t>
            </a:r>
            <a:r>
              <a:rPr lang="el-GR" smtClean="0"/>
              <a:t> </a:t>
            </a:r>
          </a:p>
        </p:txBody>
      </p:sp>
      <p:sp>
        <p:nvSpPr>
          <p:cNvPr id="167939" name="Rectangle 3"/>
          <p:cNvSpPr>
            <a:spLocks noGrp="1" noChangeArrowheads="1"/>
          </p:cNvSpPr>
          <p:nvPr>
            <p:ph type="body" idx="1"/>
          </p:nvPr>
        </p:nvSpPr>
        <p:spPr/>
        <p:txBody>
          <a:bodyPr>
            <a:noAutofit/>
          </a:bodyPr>
          <a:lstStyle/>
          <a:p>
            <a:pPr eaLnBrk="1" hangingPunct="1">
              <a:lnSpc>
                <a:spcPct val="90000"/>
              </a:lnSpc>
              <a:defRPr/>
            </a:pPr>
            <a:r>
              <a:rPr lang="el-GR" sz="3600" dirty="0" smtClean="0"/>
              <a:t>Το μοριακό οξυγόνο είναι απαραίτητο για τη σύνθεση κολλαγόνου (υδροξυλίωση των υπολειμμάτων λυσίνης και προλίνης απαραίτητη για το σχηματισμό της τριπλής έλικας κολλαγόνου).</a:t>
            </a:r>
          </a:p>
          <a:p>
            <a:pPr eaLnBrk="1" hangingPunct="1">
              <a:lnSpc>
                <a:spcPct val="90000"/>
              </a:lnSpc>
              <a:defRPr/>
            </a:pPr>
            <a:r>
              <a:rPr lang="el-GR" sz="3600" dirty="0" smtClean="0"/>
              <a:t>Ισχαιμία δυνατόν να προκληθεί από αθηροσκλήρυνση, καρδιακή ανεπάρκεια ή τάση του τραύματος που εμποδίζει την τοπική αιμάτωση.</a:t>
            </a:r>
          </a:p>
        </p:txBody>
      </p:sp>
    </p:spTree>
  </p:cSld>
  <p:clrMapOvr>
    <a:masterClrMapping/>
  </p:clrMapOvr>
  <p:transition spd="med">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274638"/>
            <a:ext cx="8229600" cy="796908"/>
          </a:xfrm>
        </p:spPr>
        <p:txBody>
          <a:bodyPr/>
          <a:lstStyle/>
          <a:p>
            <a:pPr eaLnBrk="1" hangingPunct="1">
              <a:defRPr/>
            </a:pPr>
            <a:r>
              <a:rPr lang="el-GR" dirty="0" smtClean="0">
                <a:solidFill>
                  <a:srgbClr val="FFFF66"/>
                </a:solidFill>
              </a:rPr>
              <a:t>Σακχαρώδης Διαβήτης</a:t>
            </a:r>
          </a:p>
        </p:txBody>
      </p:sp>
      <p:sp>
        <p:nvSpPr>
          <p:cNvPr id="174083" name="Rectangle 3"/>
          <p:cNvSpPr>
            <a:spLocks noGrp="1" noChangeArrowheads="1"/>
          </p:cNvSpPr>
          <p:nvPr>
            <p:ph type="body" idx="1"/>
          </p:nvPr>
        </p:nvSpPr>
        <p:spPr>
          <a:xfrm>
            <a:off x="457200" y="1142984"/>
            <a:ext cx="8229600" cy="5166376"/>
          </a:xfrm>
        </p:spPr>
        <p:txBody>
          <a:bodyPr>
            <a:noAutofit/>
          </a:bodyPr>
          <a:lstStyle/>
          <a:p>
            <a:pPr eaLnBrk="1" hangingPunct="1">
              <a:lnSpc>
                <a:spcPct val="80000"/>
              </a:lnSpc>
              <a:defRPr/>
            </a:pPr>
            <a:r>
              <a:rPr lang="el-GR" dirty="0" smtClean="0"/>
              <a:t>Ο διαβήτης επιδρά σε όλα τα στάδια της επούλωσης.</a:t>
            </a:r>
          </a:p>
          <a:p>
            <a:pPr eaLnBrk="1" hangingPunct="1">
              <a:lnSpc>
                <a:spcPct val="80000"/>
              </a:lnSpc>
              <a:defRPr/>
            </a:pPr>
            <a:r>
              <a:rPr lang="el-GR" dirty="0" smtClean="0"/>
              <a:t> Οι διαβητικοί ασθενείς είναι επιρρεπείς στους τραυματισμούς λόγω </a:t>
            </a:r>
            <a:r>
              <a:rPr lang="el-GR" dirty="0" err="1" smtClean="0"/>
              <a:t>δαβητικής</a:t>
            </a:r>
            <a:r>
              <a:rPr lang="el-GR" dirty="0" smtClean="0"/>
              <a:t> νευροπάθειας που επηρεάζει τόσο τις αισθητικές όσο και κινητικές λειτουργίες τόσο των σωματικών όσο και αυτόνομων νεύρων.</a:t>
            </a:r>
          </a:p>
          <a:p>
            <a:pPr eaLnBrk="1" hangingPunct="1">
              <a:lnSpc>
                <a:spcPct val="80000"/>
              </a:lnSpc>
              <a:defRPr/>
            </a:pPr>
            <a:r>
              <a:rPr lang="el-GR" dirty="0" smtClean="0"/>
              <a:t>Οι ανωμαλίες στη </a:t>
            </a:r>
            <a:r>
              <a:rPr lang="el-GR" dirty="0" err="1" smtClean="0"/>
              <a:t>μικροκυκλοφορία</a:t>
            </a:r>
            <a:r>
              <a:rPr lang="el-GR" dirty="0" smtClean="0"/>
              <a:t>  δημιουργούν περιβάλλον υποξίας.</a:t>
            </a:r>
          </a:p>
          <a:p>
            <a:pPr eaLnBrk="1" hangingPunct="1">
              <a:lnSpc>
                <a:spcPct val="80000"/>
              </a:lnSpc>
              <a:defRPr/>
            </a:pPr>
            <a:r>
              <a:rPr lang="el-GR" dirty="0" smtClean="0"/>
              <a:t>Επιρρέπεια σε λοιμώξεις λόγω ελαττωματικής φλεγμονώδους αντίδρασης.</a:t>
            </a:r>
          </a:p>
          <a:p>
            <a:pPr eaLnBrk="1" hangingPunct="1">
              <a:lnSpc>
                <a:spcPct val="80000"/>
              </a:lnSpc>
              <a:defRPr/>
            </a:pPr>
            <a:r>
              <a:rPr lang="el-GR" dirty="0" smtClean="0"/>
              <a:t>Το κολλαγόνο που παράγουν οι διαβητικοί είναι πιο </a:t>
            </a:r>
            <a:r>
              <a:rPr lang="el-GR" dirty="0" err="1" smtClean="0"/>
              <a:t>εύθραστο</a:t>
            </a:r>
            <a:r>
              <a:rPr lang="el-GR" dirty="0" smtClean="0"/>
              <a:t> λόγω αυξημένης </a:t>
            </a:r>
            <a:r>
              <a:rPr lang="el-GR" dirty="0" err="1" smtClean="0"/>
              <a:t>γλυκοζυλίωσης</a:t>
            </a:r>
            <a:r>
              <a:rPr lang="el-GR" dirty="0" smtClean="0"/>
              <a:t> από τα αυξημένα επίπεδα γλυκόζης που βρίσκονται στην </a:t>
            </a:r>
            <a:r>
              <a:rPr lang="el-GR" dirty="0" err="1" smtClean="0"/>
              <a:t>εξωκυττάρια</a:t>
            </a:r>
            <a:r>
              <a:rPr lang="el-GR" dirty="0" smtClean="0"/>
              <a:t> ουσία.</a:t>
            </a:r>
          </a:p>
        </p:txBody>
      </p:sp>
    </p:spTree>
  </p:cSld>
  <p:clrMapOvr>
    <a:masterClrMapping/>
  </p:clrMapOvr>
  <p:transition spd="med">
    <p:fade thruBlk="1"/>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Αποκορύφωμα">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Αποκορύφωμα">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Δημοτικός">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1908</TotalTime>
  <Words>5217</Words>
  <Application>Microsoft Office PowerPoint</Application>
  <PresentationFormat>On-screen Show (4:3)</PresentationFormat>
  <Paragraphs>759</Paragraphs>
  <Slides>244</Slides>
  <Notes>16</Notes>
  <HiddenSlides>2</HiddenSlides>
  <MMClips>0</MMClips>
  <ScaleCrop>false</ScaleCrop>
  <HeadingPairs>
    <vt:vector size="4" baseType="variant">
      <vt:variant>
        <vt:lpstr>Theme</vt:lpstr>
      </vt:variant>
      <vt:variant>
        <vt:i4>1</vt:i4>
      </vt:variant>
      <vt:variant>
        <vt:lpstr>Slide Titles</vt:lpstr>
      </vt:variant>
      <vt:variant>
        <vt:i4>244</vt:i4>
      </vt:variant>
    </vt:vector>
  </HeadingPairs>
  <TitlesOfParts>
    <vt:vector size="245" baseType="lpstr">
      <vt:lpstr>Αποκορύφωμα</vt:lpstr>
      <vt:lpstr>Slide 1</vt:lpstr>
      <vt:lpstr>  Συνέπειες  αυξημένων  ενδοκυτταρίων  επιπέδων  ελευθέρων  ριζών.  Νοvo E &amp; Parola M. Fibrogenesis &amp; Tissue Repair 2008, 1:5</vt:lpstr>
      <vt:lpstr>Ανάπτυξη ίνωσης   στην χρόνια φλεγμονή</vt:lpstr>
      <vt:lpstr>Φλεγμονώδης κοκκιώδης ιστός</vt:lpstr>
      <vt:lpstr>Κοκκιώδης ιστός Ινοβλάστες</vt:lpstr>
      <vt:lpstr>Slide 6</vt:lpstr>
      <vt:lpstr>Slide 7</vt:lpstr>
      <vt:lpstr>ΕΠΟΥΛΩΣΗ</vt:lpstr>
      <vt:lpstr>Αναγέννηση</vt:lpstr>
      <vt:lpstr>Επούλωση τραύματος Επιδιόρθωση-Επανόρθωση</vt:lpstr>
      <vt:lpstr>ΠΡΩΤΑΡΧΙΚΕΣ ΔΙΕΡΓΑΣΙΕΣ ΕΠΟΥΛΩΣΗΣ</vt:lpstr>
      <vt:lpstr>Αυξητικοί παράγοντες  προσδενόμενοι στην ΕΘΟ </vt:lpstr>
      <vt:lpstr>Αλληλεπίδραση συστατικών ΕΘΟ -αυξητικών παραγόντων και ενεργοποίηση οδών μεταγωγής σήματος </vt:lpstr>
      <vt:lpstr>Κύριοι υποδοχείς στην κυτταρική επιφάνεια  και αντίστοιχες οδοί μεταγωγής σημάτων </vt:lpstr>
      <vt:lpstr>Σηματοδότηση μέσω υποδοχέων τυροσινικής κινάσης</vt:lpstr>
      <vt:lpstr>Ο σχηματισμός των μυοϊνοβλαστών  και οι επιδράσεις τους  στην ομοιόσταση της εξωκυττάριας θεμέλιας  ουσίας.         Εckes B,  Nischt R &amp; Krieg T. Fibrogenesis &amp; Tissue Repair  2010, 3 : 4 </vt:lpstr>
      <vt:lpstr>Slide 17</vt:lpstr>
      <vt:lpstr>Κύρια συστατικά ΕΘΟ </vt:lpstr>
      <vt:lpstr>Σύσταση ΕΘΟ στο δέρμα </vt:lpstr>
      <vt:lpstr>Εξωκυττάρια ουσία  Κολλαγόνο</vt:lpstr>
      <vt:lpstr>Slide 21</vt:lpstr>
      <vt:lpstr>Slide 22</vt:lpstr>
      <vt:lpstr>Slide 23</vt:lpstr>
      <vt:lpstr>Επούλωση</vt:lpstr>
      <vt:lpstr>Εξωκυττάρια ουσία  Βασικές Μεμβράνες</vt:lpstr>
      <vt:lpstr>Slide 26</vt:lpstr>
      <vt:lpstr>Εξωκυττάρια ουσία: Γλυκοπρωτεΐνες</vt:lpstr>
      <vt:lpstr>Slide 28</vt:lpstr>
      <vt:lpstr>ΑΝΑΓΕΝΝΗΣΗ Σημεία - κλειδιά του κυτταρικού κύκλου </vt:lpstr>
      <vt:lpstr>Μηχανισμοί ρύθμισης  κυτταρικών πληθυσμών</vt:lpstr>
      <vt:lpstr>Ταξινόμηση κυττάρων με βάση την πολλαπλασιαστική τους ικανότητα</vt:lpstr>
      <vt:lpstr>Ασταθείς ιστοί </vt:lpstr>
      <vt:lpstr>Αρχέγονα/ Βλαστικά Κύτταρα</vt:lpstr>
      <vt:lpstr>Προέλευση και διαφοροποίηση αρχεγόνων κυττάρων</vt:lpstr>
      <vt:lpstr>Είδη βλαστικών/αρχέγονων κυττάρων </vt:lpstr>
      <vt:lpstr>Αρχέγονα κύτταρα δέρματος</vt:lpstr>
      <vt:lpstr>Αρχέγονα κύτταρα λεπτού εντέρου</vt:lpstr>
      <vt:lpstr>Αρχέγονα κύτταρα  του κερατοειδούς χιτώνα του οφθαλμού</vt:lpstr>
      <vt:lpstr>Εμβρυικά βλαστικά κύτταρα</vt:lpstr>
      <vt:lpstr>Εμβρυικά βλαστικά κύτταρα</vt:lpstr>
      <vt:lpstr>Slide 41</vt:lpstr>
      <vt:lpstr>Slide 42</vt:lpstr>
      <vt:lpstr>Slide 43</vt:lpstr>
      <vt:lpstr>Σταθερά κύτταρα</vt:lpstr>
      <vt:lpstr>Σύνοψη αποκρίσεων ιστικής επανόρθωσης μετά τραυματισμό </vt:lpstr>
      <vt:lpstr>Μόνιμα κύτταρα</vt:lpstr>
      <vt:lpstr>Αλληλεπιδράσεις κυττάρων – μεσοκυττάριας ουσίας </vt:lpstr>
      <vt:lpstr>Αλληλεπιδράσεις κυττάρων – εξωκυττάριας ουσίας</vt:lpstr>
      <vt:lpstr>Οδοί σηματοδότησης ενεργοποιημένων ιντεγκρινών. Εckes B,  Nischt R &amp; Krieg T. Fibrogenesis &amp; Tissue Repair 2010, 3 : 4 </vt:lpstr>
      <vt:lpstr>Slide 50</vt:lpstr>
      <vt:lpstr>Αλληλεπιδράσεις μεταξύ κυττάρων Κυτοκίνες</vt:lpstr>
      <vt:lpstr>Αυξητικός παράγοντας των μακροφάγων (MDGF) </vt:lpstr>
      <vt:lpstr> Αυξητικός παράγοντας των Αιμοπεταλίων Platelet-Derived Growth Factor (PDGF)</vt:lpstr>
      <vt:lpstr>Επιδερμιδικός αυξητικός παράγοντας  (Epidermal Growth Factor – EGF)</vt:lpstr>
      <vt:lpstr>Αυξητικός παράγοντας των ινοβλαστών (Fibroblast Growth Factor - FGF)</vt:lpstr>
      <vt:lpstr>β- μετατρεπτικός ( εξαλλακτικός) αυξητικός παράγοντας αυξητικός παράγοντας (Transforming growth factor – β)</vt:lpstr>
      <vt:lpstr>Slide 57</vt:lpstr>
      <vt:lpstr>Slide 58</vt:lpstr>
      <vt:lpstr>Επούλωση τραύματος </vt:lpstr>
      <vt:lpstr>Φάσεις επούλωσης δερματικών τραυμάτων</vt:lpstr>
      <vt:lpstr>  Οργανοτυπική καλλιέργεια ισοδύναμου του δέρματος. Chioni A-M &amp; Grose R. Fibrogenesis &amp; Tissue Repair 2008, 1:8</vt:lpstr>
      <vt:lpstr>Επούλωση τραύματος &amp; σχηματισμός ουλής</vt:lpstr>
      <vt:lpstr>Slide 63</vt:lpstr>
      <vt:lpstr>Οι πολλαπλοί ρόλοι των μακροφάγων στην επούλωση τραυμάτων </vt:lpstr>
      <vt:lpstr>Slide 65</vt:lpstr>
      <vt:lpstr>Slide 66</vt:lpstr>
      <vt:lpstr>Slide 67</vt:lpstr>
      <vt:lpstr>Slide 68</vt:lpstr>
      <vt:lpstr>Slide 69</vt:lpstr>
      <vt:lpstr>Slide 70</vt:lpstr>
      <vt:lpstr>Slide 71</vt:lpstr>
      <vt:lpstr>Slide 72</vt:lpstr>
      <vt:lpstr>Εναπόθεση κολλαγόνου</vt:lpstr>
      <vt:lpstr>Πλευρίτιδα</vt:lpstr>
      <vt:lpstr>Πλευρίτιδα-Iνιδώδες εξίδρωμα</vt:lpstr>
      <vt:lpstr>Περικαρδίτιδα</vt:lpstr>
      <vt:lpstr>Ινιδώδης περικαρδίτιδα</vt:lpstr>
      <vt:lpstr>Περιτονίτιδα</vt:lpstr>
      <vt:lpstr>Συμφύσεις</vt:lpstr>
      <vt:lpstr>Επούλωση κατά πρώτο σκοπό </vt:lpstr>
      <vt:lpstr>Επούλωση κατά πρώτο σκοπό </vt:lpstr>
      <vt:lpstr>Επούλωση χειρουργικής τομής</vt:lpstr>
      <vt:lpstr>Κοκκιώδης ιστός</vt:lpstr>
      <vt:lpstr>Επούλωση κατά δεύτερο σκοπό </vt:lpstr>
      <vt:lpstr>Επούλωση κατά δεύτερο σκοπό </vt:lpstr>
      <vt:lpstr>8 μήνες μετά </vt:lpstr>
      <vt:lpstr>Επούλωση δερματικών ελκών</vt:lpstr>
      <vt:lpstr>Slide 88</vt:lpstr>
      <vt:lpstr>Slide 89</vt:lpstr>
      <vt:lpstr>Επούλωση τραύματος Συστολή</vt:lpstr>
      <vt:lpstr>Επούλωση τραύματος Συστολή</vt:lpstr>
      <vt:lpstr>Συστολή τραύματος</vt:lpstr>
      <vt:lpstr>Παράγοντες που επηρεάζουν την επούλωση</vt:lpstr>
      <vt:lpstr>Πτωχή επούλωση κοιλιακού τραύματος</vt:lpstr>
      <vt:lpstr>Παράγοντες που επηρεάζουν την επούλωση</vt:lpstr>
      <vt:lpstr>Μόλυνση τραύματος </vt:lpstr>
      <vt:lpstr>Μόλυνση τραύματος</vt:lpstr>
      <vt:lpstr>Yποξία </vt:lpstr>
      <vt:lpstr>Σακχαρώδης Διαβήτης</vt:lpstr>
      <vt:lpstr>Ανώμαλη επούλωση Υπερτροφικές ουλές - Χηλοειδή</vt:lpstr>
      <vt:lpstr>Υπερτροφική ουλή </vt:lpstr>
      <vt:lpstr>Υπερτροφική ουλή </vt:lpstr>
      <vt:lpstr>Χηλοειδή</vt:lpstr>
      <vt:lpstr>Χηλοειδές προκαλούμενο από τρύπημα αυτιού ( κάτω εικόνα) </vt:lpstr>
      <vt:lpstr>Χηλοειδές</vt:lpstr>
      <vt:lpstr>Χηλοειδές</vt:lpstr>
      <vt:lpstr>Χρόνια μη επουλωθέντα τραύματα</vt:lpstr>
      <vt:lpstr>Χρόνια μη επουλωθέντα τραύματα</vt:lpstr>
      <vt:lpstr>Slide 109</vt:lpstr>
      <vt:lpstr>Slide 110</vt:lpstr>
      <vt:lpstr>Αγγειογένεση</vt:lpstr>
      <vt:lpstr>Slide 112</vt:lpstr>
      <vt:lpstr>Slide 113</vt:lpstr>
      <vt:lpstr>Σηματοδότηση Notch   &amp; αγγειογένεση </vt:lpstr>
      <vt:lpstr>Αλληλεπιδράσεις Notch &amp; VEGF κατά τη διάρκεια της αγγειογένεσης</vt:lpstr>
      <vt:lpstr>Slide 116</vt:lpstr>
      <vt:lpstr>Slide 117</vt:lpstr>
      <vt:lpstr>Δείκτες σήμανσης λεμφαγγείων</vt:lpstr>
      <vt:lpstr>Slide 119</vt:lpstr>
      <vt:lpstr>Slide 120</vt:lpstr>
      <vt:lpstr>Λεμφαγγειογενετικοί παράγοντες</vt:lpstr>
      <vt:lpstr>Λεμφαγγειογενετική σηματοδότηση στην πρωτοπαθή εστία του όγκου</vt:lpstr>
      <vt:lpstr>Slide 123</vt:lpstr>
      <vt:lpstr>Slide 124</vt:lpstr>
      <vt:lpstr>Slide 125</vt:lpstr>
      <vt:lpstr>Slide 126</vt:lpstr>
      <vt:lpstr>Slide 127</vt:lpstr>
      <vt:lpstr>Μηχανισμός Σηματοδότησης μέσω δύο οδών</vt:lpstr>
      <vt:lpstr>Επανόρθωση, αναγέννηση &amp;  ίνωση μετά από τραυματισμό και φλεγμονή. ΣΥΝΟΨΗ </vt:lpstr>
      <vt:lpstr>Slide 130</vt:lpstr>
      <vt:lpstr>Περιγεγραμμένες πλάκες δέρματος κορμού σε υπερήλικα άρρενα </vt:lpstr>
      <vt:lpstr>Slide 132</vt:lpstr>
      <vt:lpstr>Slide 133</vt:lpstr>
      <vt:lpstr>Slide 134</vt:lpstr>
      <vt:lpstr> ΛΕΜΦΟΖΙΔΙΟ </vt:lpstr>
      <vt:lpstr>Slide 136</vt:lpstr>
      <vt:lpstr>Slide 137</vt:lpstr>
      <vt:lpstr>Slide 138</vt:lpstr>
      <vt:lpstr>Πνευμονία από υπερευαισθησία. Διεύρυνση του περιβρογχιολικού διαμέσου υποστρώματος . Δεξιά, υπό μικρή μεγέθυνση, σύνηθες πρότυπο του τύπου της διάμεσης πνευμονίας :διάσπαρτη ίνωση, υποϋπεζωκοτική μεταβολή δίκην μελισσοκηρύθρας .</vt:lpstr>
      <vt:lpstr>Παγίδευση IgM και C3  σε σκληρυσμένη περιοχή του σπειράματος </vt:lpstr>
      <vt:lpstr>ΕΣΤΙΑΚΗ ΤΜΗΜΑΤΙΚΗ ΣΠΕΙΡΑΜΑΤΟΣΚΛΗΡΥΝΣΗ </vt:lpstr>
      <vt:lpstr>  Πρωτοπαθής σκληρυντική χολαγγειίτιδα (ΠΣΧ). Συγκεντρική περιπορική ίνωση.  Στις ενδιάμεσες περιοχές , εκτασίες και φλεγμονές των πόρων. Τελικά κίρρωση.</vt:lpstr>
      <vt:lpstr>ΠΡΟΤΥΠΑ ΙΝΩΣΗΣ ΣΤΟ ΗΠΑΤΙΚΟ ΠΑΡΕΓΧΥΜΑ</vt:lpstr>
      <vt:lpstr> Ίνωση χοληφόρων </vt:lpstr>
      <vt:lpstr>Slide 145</vt:lpstr>
      <vt:lpstr>Slide 146</vt:lpstr>
      <vt:lpstr>Μορφέας</vt:lpstr>
      <vt:lpstr>Slide 148</vt:lpstr>
      <vt:lpstr>Slide 149</vt:lpstr>
      <vt:lpstr>Slide 150</vt:lpstr>
      <vt:lpstr>Η προέλευση των μυοϊνοβλαστών στις δερματικές πλάκες ασθενών με συστηματική σκλήρυνση . Leask A . Fibrogenesis &amp; Tissue Repair 2010, 3 : 8 </vt:lpstr>
      <vt:lpstr>Slide 152</vt:lpstr>
      <vt:lpstr>ΦAσεις  εποyλωσης τραyματος και πνευμονικH Iνωση. Wilson MS , Wynn TA . Mucosal Immunol. 2009, 2 : 2</vt:lpstr>
      <vt:lpstr>ΑνισOρροπη  απOκριση  εποYλωσης τραYματος  και  πνευμονικH Iνωση. Wilson MS , Wynn TA . Mucosal Immunol. 2009, 2 : 2 </vt:lpstr>
      <vt:lpstr>Πρότυπο παθογένεσης ιδιοπαθούς πνευμονικής ίνωσης Maher TM et al.  Eur  Respir  J. 2007 ,  30 : 5  </vt:lpstr>
      <vt:lpstr>Σύνηθες πρότυπο πνευμονικής βλάβης  του τύπου της διάμεσης πνευμονίας </vt:lpstr>
      <vt:lpstr>Ινώδεις πλάκες του υπεζωκότα </vt:lpstr>
      <vt:lpstr>Ινώδεις πλάκες του υπεζωκότα </vt:lpstr>
      <vt:lpstr>Ίνες αμιάντου – Χρώση σιδήρου </vt:lpstr>
      <vt:lpstr>Πυριτιασικό οζίο</vt:lpstr>
      <vt:lpstr>Σωματίδια πυριτίου στο πεπολωμένο φως </vt:lpstr>
      <vt:lpstr>Κατάληξη περιοριστικής πνευμονοπάθειας</vt:lpstr>
      <vt:lpstr>Πνευμονική ίνωση</vt:lpstr>
      <vt:lpstr>Πνευμονική ίνωση</vt:lpstr>
      <vt:lpstr>Slide 165</vt:lpstr>
      <vt:lpstr>Πρόσφατο διατοιχωματικό έμφραγμα μυοκαρδίου </vt:lpstr>
      <vt:lpstr>Έμφραγμα μυοκαρδίου  1-2 εβδομάδων </vt:lpstr>
      <vt:lpstr>Επανόρθωση οξέος εμφράγματος μυοκαρδίου   </vt:lpstr>
      <vt:lpstr>Παλαιό μυοκαρδιακό έμφραγμα</vt:lpstr>
      <vt:lpstr>Περιοχή παλαιού εμφράγματος του μυοκαρδίου</vt:lpstr>
      <vt:lpstr>Πρωτεϊνες της ΕΘΟ του μυοκαρδίου  υπερρυθμιζόμενες μετεμφραγματικώς</vt:lpstr>
      <vt:lpstr>Η απόκριση στο έμφραγμα του μυοκαρδίου. Jourdan-LeSaux et al. Life Sci 2010 </vt:lpstr>
      <vt:lpstr>Πιθανές μετεμφραγματικές εξελίξεις. Zamilpa R &amp;Lindsey ML. J Mol Cell Cardiol 2010, 48 : 3 </vt:lpstr>
      <vt:lpstr> Η μετεμφραγματική αύξηση της οστεοποντίνης και οι πιθανές συνέπειές της.    Singh M  et al.  J Mol Cell Cardiol  2010, 48 : 3</vt:lpstr>
      <vt:lpstr>Διατασική ( συμφορητική ) καρδιομυοπάθεια </vt:lpstr>
      <vt:lpstr>Η μικροσκοπική εικόνα  της καρδιάς στη καρδιομυοπάθεια </vt:lpstr>
      <vt:lpstr>    Δυνητικοί μηχανισμοί προοδευτικής ανασύστασης της ΕΘΟ ως  απόκριση στην υπερφόρτωση της αριστερής κοιλίας. Hutchinson KR et al. J Mol Cell Cardiol 2010, 48 : 3  </vt:lpstr>
      <vt:lpstr>Μηχανισμοί ελέγχου ενεργοποίησης μεταλλοπρωτεϊνασών στα πλαίσια απόκρισης στην υπερφόρτωση της αριστερής κοιλίας. Hutchinson KR et al. J Mol Cell Cardiol 2010, 48 : 3</vt:lpstr>
      <vt:lpstr>Slide 179</vt:lpstr>
      <vt:lpstr>Η εντόπιση των νεφρικών αρχεγόνων κυττάρων στον ουρικό πόλο της Βωμάνειας κάψας στο νεφρό του ενήλικα.  Romagnani P &amp; Kalluri R. Fibrogenesis &amp; Tissue Repair 2009, 2 : 3 </vt:lpstr>
      <vt:lpstr>Οξεία σωληναριακή νέκρωση </vt:lpstr>
      <vt:lpstr>Υποθετικό  σχεδιάγραμμα για την αναγέννηση του νεφρού από διάφορους τύπους νεφρικών και εξωνεφρικών προγονικών κυττάρων.   Romagnani P &amp; Kalluri R. Fibrogenesis &amp; Tissue Repair 2009, 2 : 3 </vt:lpstr>
      <vt:lpstr> Υποθετικό σχεδιάγραμμα για την ίνωση στο νεφρό . Romagnani P &amp; Kalluri R. Fibrogenesis &amp; Tissue Repair 2009, 2:3 </vt:lpstr>
      <vt:lpstr>Οζώδης σπειραματοσκλήρυνση ΣΔ</vt:lpstr>
      <vt:lpstr>Οζώδης σπειραματοσκλήρυνση ΣΔ  και συνοδός αρτηριδιοϋαλίνωση</vt:lpstr>
      <vt:lpstr>Σφαιρική σπειραματοσκλήρυνση λόγω μακροχρόνιου ΣΔ </vt:lpstr>
      <vt:lpstr>Εστιακή τμηματική σπειραματοσκλήρυνση</vt:lpstr>
      <vt:lpstr>Εστιακή τμηματική σπειραματοσκλήρυνση</vt:lpstr>
      <vt:lpstr>Ίνωση του έσω χιτώνα σε μεταμοσχευτική αρτηριοπάθεια </vt:lpstr>
      <vt:lpstr>Χρόνια αγγειακή απόρριψη  νεφρικού μοσχεύματος</vt:lpstr>
      <vt:lpstr>Νεφρός τελικού σταδίου</vt:lpstr>
      <vt:lpstr>Slide 192</vt:lpstr>
      <vt:lpstr>ΝΟΣΟΣ ΤΟΥ PEYRONIE  Πυκνή, εστιακή ίνωση του χορίου και της περιτονίας του Buck  κατά το στέλεχος του πέους μεταξύ  των σηραγγωδών σωμάτων και  του ινώδη χιτώνα, προκαλώντας συνήθως καμπυλότητα προς την πλευρά της βλάβης  και περιορίζοντας την κίνηση αυτών των δομών  κατά τη διάρκεια της πιθανώς επώδυνης στύσης.</vt:lpstr>
      <vt:lpstr>Slide 194</vt:lpstr>
      <vt:lpstr>Αναγέννηση ήπατος  μετά από μερική ηπατεκτομή</vt:lpstr>
      <vt:lpstr>  Οξεία ηπατική βλάβη. Νοvo E &amp; Parola M. Fibrogenesis &amp; Tissue Repair 2008, 1:5</vt:lpstr>
      <vt:lpstr>Ηπατικά αρχέγονα ωοειδή κύτταρα στα κανάλια του Hering .  Ανοσοϊστοχημεία   έναντι   κυτταροκερατίνης 7. Τ Roskams,  Univ. Leuven </vt:lpstr>
      <vt:lpstr>Slide 198</vt:lpstr>
      <vt:lpstr>Εξελικτική ίνωση σε ιογενή ηπατίτιδα </vt:lpstr>
      <vt:lpstr>  Οι ελεύθερες ρίζες και σχετικοί μεσολαβητές ως ινογενετικά ερεθίσματα με στόχο το αστεροειδές κύτταρο.  Νοvo E &amp; Parola M. Fibrogenesis &amp; Tissue Repair 2008, 1:5</vt:lpstr>
      <vt:lpstr>H προέλευση των ηπατικών μυοϊνοβλαστών   μετά από την ηπατική βλάβη.  Parola M &amp; Pinzani M. Fibrogenesis &amp; Tissue Repair 2009, 2:4 </vt:lpstr>
      <vt:lpstr>Ινογενετικές οδοί σηματοδότησης IL-13 / TGF-β Ηold GL et al. Fibrogenesis &amp; Tissue Repair 2009, 2 : 6 </vt:lpstr>
      <vt:lpstr>Οδοί  σηματοδότησης  κατόπιν  ενεργοποίησης  του  υποδοχέα  TLR4. Ηold GL et al. Fibrogenesis &amp; Tissue Repair 2009, 2 : 6 </vt:lpstr>
      <vt:lpstr>  Ινοσκληρυντική εξέλιξη στα χρόνια ηπατικά νοσήματα  Νοvo E &amp; Parola M. Fibrogenesis &amp; Tissue Repair 2008, 1:5</vt:lpstr>
      <vt:lpstr>Κύτταρα , πλην  των μυοϊνοβλαστών , με ρόλο στην επανόρθωση του ηπατικού ιστού κατόπιν χρόνιας βλάβης .</vt:lpstr>
      <vt:lpstr>  Η εξέλιξη της μη αλκοολικής λιπώδους νόσου του ήπατος.  Νοvo E &amp; Parola M. Fibrogenesis &amp; Tissue Repair 2008, 1:5</vt:lpstr>
      <vt:lpstr>Slide 207</vt:lpstr>
      <vt:lpstr>Μη αλκοολική λιπώδης νόσος του ήπατος </vt:lpstr>
      <vt:lpstr>Ίνωση σε στεατοηπατίτιδα, κλασικά θεωρούμενη ως μη αναστρέψιμη αλλοίωση . Χρώση Masson.</vt:lpstr>
      <vt:lpstr>Σοβαρή στεάτωση και ίνωση σαν «κοτετσόσυρμα» δηλ. γύρω από την κεντολόβια φλέβα, στα πλαίσια εξέλιξης στεατοηπατίτιδας , αλκοολικής ή άλλης αιτιολογίας ( παχυσαρκία, διαβήτης). Masson X400.</vt:lpstr>
      <vt:lpstr>Slide 211</vt:lpstr>
      <vt:lpstr>Slide 212</vt:lpstr>
      <vt:lpstr>Slide 213</vt:lpstr>
      <vt:lpstr>Σκιρρώδης ανάπτυξη διηθητικού καρκινώματος μαστού.</vt:lpstr>
      <vt:lpstr>  Διήθηση καρκινώματος μαστού  σε οργανοτυπικό πήκτωμα.   Chioni A-M &amp; Grose R. Fibrogenesis &amp; Tissue Repair 2008, 1:8</vt:lpstr>
      <vt:lpstr>Slide 216</vt:lpstr>
      <vt:lpstr>Slide 217</vt:lpstr>
      <vt:lpstr>Slide 218</vt:lpstr>
      <vt:lpstr>Ομοιότητες του συνδετικού υποστρώματος του παγκρεατικού καρκίνου και της παγκρεατίτιδας</vt:lpstr>
      <vt:lpstr>Μοριακή θεώρηση της παγκρεατίτιδας ως παράγοντα κινδύνου για το αδενοκαρκίνωμα εξ εκφορητικών πόρων του παγκρέατος</vt:lpstr>
      <vt:lpstr>Slide 221</vt:lpstr>
      <vt:lpstr>Συστατικά νεοπλασματικού στρώματος του παγκρέατος</vt:lpstr>
      <vt:lpstr>Slide 223</vt:lpstr>
      <vt:lpstr>Slide 224</vt:lpstr>
      <vt:lpstr>Slide 225</vt:lpstr>
      <vt:lpstr>Slide 226</vt:lpstr>
      <vt:lpstr>Slide 227</vt:lpstr>
      <vt:lpstr>Slide 228</vt:lpstr>
      <vt:lpstr>Slide 229</vt:lpstr>
      <vt:lpstr>Ενδοκυττάρια μεταγωγή σημάτων ενεργοποίησης στα αστεροειδή κύτταρα του παγκρέατος</vt:lpstr>
      <vt:lpstr>Συστατικά εξωκυττάριας θεμέλιας ουσίας παγκρεατικού καρκινικού στρώματος</vt:lpstr>
      <vt:lpstr>Η σημασία των εξωκυττάριων στοιχείων του μικροπεριβάλλοντος του παγκρεατικού καρκίνου</vt:lpstr>
      <vt:lpstr>Καθοριστικά κυτταρικά στοιχεία στο καρκινικό μικροπεριβάλλον του παγκρέατος  Aggelos Margetis, Dimitris Drekolias, Andreas C. Lazaris.  Pancreatic stellate cells: the conductor of dissonance in pancreatic cancer.  International Journal of Gastroenterology, Pancreatology, &amp; Liver Disorders (under publication).    </vt:lpstr>
      <vt:lpstr>Αλληλεπιδράσεις νεοπλασματικού παρεγχύματος και στρώματος στο πορογενές αδενοκαρκίνωμα του παγκρέατος</vt:lpstr>
      <vt:lpstr>Slide 235</vt:lpstr>
      <vt:lpstr>Slide 236</vt:lpstr>
      <vt:lpstr>Slide 237</vt:lpstr>
      <vt:lpstr>Slide 238</vt:lpstr>
      <vt:lpstr>Slide 239</vt:lpstr>
      <vt:lpstr>Slide 240</vt:lpstr>
      <vt:lpstr>Slide 241</vt:lpstr>
      <vt:lpstr>Slide 242</vt:lpstr>
      <vt:lpstr>Θεραπευτικοί στόχοι στο καρκινικό μικροπεριβάλλον</vt:lpstr>
      <vt:lpstr>Slide 244</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Lazaris</dc:creator>
  <cp:lastModifiedBy>αγαπουλακι</cp:lastModifiedBy>
  <cp:revision>287</cp:revision>
  <dcterms:created xsi:type="dcterms:W3CDTF">2010-09-05T07:43:01Z</dcterms:created>
  <dcterms:modified xsi:type="dcterms:W3CDTF">2015-10-01T13:07:35Z</dcterms:modified>
</cp:coreProperties>
</file>