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27" r:id="rId3"/>
    <p:sldId id="328" r:id="rId4"/>
    <p:sldId id="329" r:id="rId5"/>
    <p:sldId id="324" r:id="rId6"/>
    <p:sldId id="320" r:id="rId7"/>
    <p:sldId id="323" r:id="rId8"/>
    <p:sldId id="332" r:id="rId9"/>
    <p:sldId id="257" r:id="rId10"/>
    <p:sldId id="261" r:id="rId11"/>
    <p:sldId id="258" r:id="rId12"/>
    <p:sldId id="325" r:id="rId13"/>
    <p:sldId id="310" r:id="rId14"/>
    <p:sldId id="289" r:id="rId15"/>
    <p:sldId id="293" r:id="rId16"/>
    <p:sldId id="296" r:id="rId17"/>
    <p:sldId id="299" r:id="rId18"/>
    <p:sldId id="300" r:id="rId19"/>
    <p:sldId id="298" r:id="rId20"/>
    <p:sldId id="311" r:id="rId21"/>
    <p:sldId id="302" r:id="rId22"/>
    <p:sldId id="303" r:id="rId23"/>
    <p:sldId id="304" r:id="rId24"/>
    <p:sldId id="305" r:id="rId25"/>
    <p:sldId id="306" r:id="rId26"/>
    <p:sldId id="307" r:id="rId27"/>
    <p:sldId id="309" r:id="rId28"/>
    <p:sldId id="333" r:id="rId29"/>
    <p:sldId id="334" r:id="rId30"/>
    <p:sldId id="314" r:id="rId31"/>
    <p:sldId id="330" r:id="rId32"/>
    <p:sldId id="316" r:id="rId33"/>
    <p:sldId id="315" r:id="rId34"/>
    <p:sldId id="317" r:id="rId35"/>
    <p:sldId id="319" r:id="rId36"/>
    <p:sldId id="312" r:id="rId37"/>
    <p:sldId id="273" r:id="rId38"/>
    <p:sldId id="274" r:id="rId39"/>
    <p:sldId id="313" r:id="rId40"/>
    <p:sldId id="326" r:id="rId41"/>
    <p:sldId id="278" r:id="rId42"/>
    <p:sldId id="277" r:id="rId43"/>
    <p:sldId id="281" r:id="rId44"/>
    <p:sldId id="282" r:id="rId45"/>
    <p:sldId id="276" r:id="rId46"/>
    <p:sldId id="259" r:id="rId47"/>
    <p:sldId id="331" r:id="rId4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640"/>
    <p:restoredTop sz="94548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05E82-3906-42EB-88BB-A16F152863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EBE45D3-9397-491A-8566-2F9FC11158E8}">
      <dgm:prSet phldrT="[Κείμενο]"/>
      <dgm:spPr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l-GR" b="1" dirty="0" err="1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Αμυλοείδωση</a:t>
          </a:r>
          <a:endParaRPr lang="el-GR" b="1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62D8AF3E-4DA1-4292-B236-5329E0FF3808}" type="parTrans" cxnId="{5839E4D8-2AA6-4A43-AE2A-87877C66F0CC}">
      <dgm:prSet/>
      <dgm:spPr/>
      <dgm:t>
        <a:bodyPr/>
        <a:lstStyle/>
        <a:p>
          <a:endParaRPr lang="el-GR"/>
        </a:p>
      </dgm:t>
    </dgm:pt>
    <dgm:pt modelId="{77169583-4C41-41E5-923C-BE3C19939D28}" type="sibTrans" cxnId="{5839E4D8-2AA6-4A43-AE2A-87877C66F0CC}">
      <dgm:prSet/>
      <dgm:spPr/>
      <dgm:t>
        <a:bodyPr/>
        <a:lstStyle/>
        <a:p>
          <a:endParaRPr lang="el-GR"/>
        </a:p>
      </dgm:t>
    </dgm:pt>
    <dgm:pt modelId="{7E567C30-2588-4A27-BAC8-E589E7DC6178}">
      <dgm:prSet phldrT="[Κείμενο]"/>
      <dgm:spPr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l-GR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Πρωτοπαθής</a:t>
          </a:r>
        </a:p>
      </dgm:t>
    </dgm:pt>
    <dgm:pt modelId="{CFF9C16B-97DB-468C-931D-068DDC1CF9CF}" type="parTrans" cxnId="{F89BA090-3154-482C-9E11-5AE665CB8E7F}">
      <dgm:prSet/>
      <dgm:spPr/>
      <dgm:t>
        <a:bodyPr/>
        <a:lstStyle/>
        <a:p>
          <a:endParaRPr lang="el-GR"/>
        </a:p>
      </dgm:t>
    </dgm:pt>
    <dgm:pt modelId="{5F12DDD0-F84C-4021-8D0A-131A896335D6}" type="sibTrans" cxnId="{F89BA090-3154-482C-9E11-5AE665CB8E7F}">
      <dgm:prSet/>
      <dgm:spPr/>
      <dgm:t>
        <a:bodyPr/>
        <a:lstStyle/>
        <a:p>
          <a:endParaRPr lang="el-GR"/>
        </a:p>
      </dgm:t>
    </dgm:pt>
    <dgm:pt modelId="{BCAC4E57-CD6C-4B52-8B25-6976CFE620F4}">
      <dgm:prSet phldrT="[Κείμενο]" custT="1"/>
      <dgm:spPr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l-GR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Δευτεροπαθή</a:t>
          </a:r>
          <a:r>
            <a:rPr lang="el-GR" sz="2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ς</a:t>
          </a:r>
        </a:p>
      </dgm:t>
    </dgm:pt>
    <dgm:pt modelId="{DE29FC6C-8DEE-4E4C-BADE-C0C8344DAA7C}" type="parTrans" cxnId="{7A2EBFDC-7CB5-46A2-9393-F477D8A69058}">
      <dgm:prSet/>
      <dgm:spPr/>
      <dgm:t>
        <a:bodyPr/>
        <a:lstStyle/>
        <a:p>
          <a:endParaRPr lang="el-GR"/>
        </a:p>
      </dgm:t>
    </dgm:pt>
    <dgm:pt modelId="{DA38AAFE-CB40-4BD0-89D3-EB4C5092E7A1}" type="sibTrans" cxnId="{7A2EBFDC-7CB5-46A2-9393-F477D8A69058}">
      <dgm:prSet/>
      <dgm:spPr/>
      <dgm:t>
        <a:bodyPr/>
        <a:lstStyle/>
        <a:p>
          <a:endParaRPr lang="el-GR"/>
        </a:p>
      </dgm:t>
    </dgm:pt>
    <dgm:pt modelId="{645E37CF-2C42-4459-8B9F-9D9AC0E5F0C4}">
      <dgm:prSet phldrT="[Κείμενο]"/>
      <dgm:spPr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l-GR" b="1" dirty="0" err="1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Οικογενής</a:t>
          </a:r>
          <a:endParaRPr lang="el-GR" b="1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FE112092-D977-4EA3-A6B7-D2DAF0338E2F}" type="parTrans" cxnId="{ABB3BD66-4038-4890-AD54-4616EC337130}">
      <dgm:prSet/>
      <dgm:spPr/>
      <dgm:t>
        <a:bodyPr/>
        <a:lstStyle/>
        <a:p>
          <a:endParaRPr lang="el-GR"/>
        </a:p>
      </dgm:t>
    </dgm:pt>
    <dgm:pt modelId="{9C9E6BCA-01C5-4933-AB0F-5E0259A0A67F}" type="sibTrans" cxnId="{ABB3BD66-4038-4890-AD54-4616EC337130}">
      <dgm:prSet/>
      <dgm:spPr/>
      <dgm:t>
        <a:bodyPr/>
        <a:lstStyle/>
        <a:p>
          <a:endParaRPr lang="el-GR"/>
        </a:p>
      </dgm:t>
    </dgm:pt>
    <dgm:pt modelId="{C6B18FDA-66B8-4541-9661-FCB865A4230D}" type="pres">
      <dgm:prSet presAssocID="{50F05E82-3906-42EB-88BB-A16F152863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871CB7B-1B07-4BA6-A191-544EA4A19044}" type="pres">
      <dgm:prSet presAssocID="{7EBE45D3-9397-491A-8566-2F9FC11158E8}" presName="hierRoot1" presStyleCnt="0">
        <dgm:presLayoutVars>
          <dgm:hierBranch val="init"/>
        </dgm:presLayoutVars>
      </dgm:prSet>
      <dgm:spPr/>
    </dgm:pt>
    <dgm:pt modelId="{63B8C18E-0B12-4A94-8A02-0678AB0D8572}" type="pres">
      <dgm:prSet presAssocID="{7EBE45D3-9397-491A-8566-2F9FC11158E8}" presName="rootComposite1" presStyleCnt="0"/>
      <dgm:spPr/>
    </dgm:pt>
    <dgm:pt modelId="{EF330D93-5388-46C4-BCE4-A99DE178C047}" type="pres">
      <dgm:prSet presAssocID="{7EBE45D3-9397-491A-8566-2F9FC11158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FF3B53F-DE41-45F9-A579-01D12DDE2F3D}" type="pres">
      <dgm:prSet presAssocID="{7EBE45D3-9397-491A-8566-2F9FC11158E8}" presName="rootConnector1" presStyleLbl="node1" presStyleIdx="0" presStyleCnt="0"/>
      <dgm:spPr/>
      <dgm:t>
        <a:bodyPr/>
        <a:lstStyle/>
        <a:p>
          <a:endParaRPr lang="el-GR"/>
        </a:p>
      </dgm:t>
    </dgm:pt>
    <dgm:pt modelId="{1294D3A0-5529-4367-863F-4329CCA789B2}" type="pres">
      <dgm:prSet presAssocID="{7EBE45D3-9397-491A-8566-2F9FC11158E8}" presName="hierChild2" presStyleCnt="0"/>
      <dgm:spPr/>
    </dgm:pt>
    <dgm:pt modelId="{E201E4BC-2B9A-4776-8BF7-32CCDBF3A2FA}" type="pres">
      <dgm:prSet presAssocID="{CFF9C16B-97DB-468C-931D-068DDC1CF9CF}" presName="Name37" presStyleLbl="parChTrans1D2" presStyleIdx="0" presStyleCnt="3"/>
      <dgm:spPr/>
      <dgm:t>
        <a:bodyPr/>
        <a:lstStyle/>
        <a:p>
          <a:endParaRPr lang="el-GR"/>
        </a:p>
      </dgm:t>
    </dgm:pt>
    <dgm:pt modelId="{B3957984-A23D-4846-B862-D4A8932D0490}" type="pres">
      <dgm:prSet presAssocID="{7E567C30-2588-4A27-BAC8-E589E7DC6178}" presName="hierRoot2" presStyleCnt="0">
        <dgm:presLayoutVars>
          <dgm:hierBranch val="init"/>
        </dgm:presLayoutVars>
      </dgm:prSet>
      <dgm:spPr/>
    </dgm:pt>
    <dgm:pt modelId="{FB4F4FC5-5276-4FBA-BE89-C2946F94FD99}" type="pres">
      <dgm:prSet presAssocID="{7E567C30-2588-4A27-BAC8-E589E7DC6178}" presName="rootComposite" presStyleCnt="0"/>
      <dgm:spPr/>
    </dgm:pt>
    <dgm:pt modelId="{F70BB76A-4BE8-437C-BAE6-F8D7FCBEDEBD}" type="pres">
      <dgm:prSet presAssocID="{7E567C30-2588-4A27-BAC8-E589E7DC617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591DB30-15B9-4099-AAD3-88F91DDE71EE}" type="pres">
      <dgm:prSet presAssocID="{7E567C30-2588-4A27-BAC8-E589E7DC6178}" presName="rootConnector" presStyleLbl="node2" presStyleIdx="0" presStyleCnt="3"/>
      <dgm:spPr/>
      <dgm:t>
        <a:bodyPr/>
        <a:lstStyle/>
        <a:p>
          <a:endParaRPr lang="el-GR"/>
        </a:p>
      </dgm:t>
    </dgm:pt>
    <dgm:pt modelId="{8E6EFE8C-6DD4-4DE4-9154-980560D5F4D5}" type="pres">
      <dgm:prSet presAssocID="{7E567C30-2588-4A27-BAC8-E589E7DC6178}" presName="hierChild4" presStyleCnt="0"/>
      <dgm:spPr/>
    </dgm:pt>
    <dgm:pt modelId="{0C6D48DB-EF7D-400A-A3D2-A68C19B894BC}" type="pres">
      <dgm:prSet presAssocID="{7E567C30-2588-4A27-BAC8-E589E7DC6178}" presName="hierChild5" presStyleCnt="0"/>
      <dgm:spPr/>
    </dgm:pt>
    <dgm:pt modelId="{58D152FB-EE7C-4385-A87B-8B38A0477DB6}" type="pres">
      <dgm:prSet presAssocID="{DE29FC6C-8DEE-4E4C-BADE-C0C8344DAA7C}" presName="Name37" presStyleLbl="parChTrans1D2" presStyleIdx="1" presStyleCnt="3"/>
      <dgm:spPr/>
      <dgm:t>
        <a:bodyPr/>
        <a:lstStyle/>
        <a:p>
          <a:endParaRPr lang="el-GR"/>
        </a:p>
      </dgm:t>
    </dgm:pt>
    <dgm:pt modelId="{F5F484A7-7D06-4955-A14B-CCE216FF5841}" type="pres">
      <dgm:prSet presAssocID="{BCAC4E57-CD6C-4B52-8B25-6976CFE620F4}" presName="hierRoot2" presStyleCnt="0">
        <dgm:presLayoutVars>
          <dgm:hierBranch val="init"/>
        </dgm:presLayoutVars>
      </dgm:prSet>
      <dgm:spPr/>
    </dgm:pt>
    <dgm:pt modelId="{61E9CC5D-AD4E-48A7-892D-7F8718EC8289}" type="pres">
      <dgm:prSet presAssocID="{BCAC4E57-CD6C-4B52-8B25-6976CFE620F4}" presName="rootComposite" presStyleCnt="0"/>
      <dgm:spPr/>
    </dgm:pt>
    <dgm:pt modelId="{E3AA8086-B4F7-454A-8475-289F75B5F169}" type="pres">
      <dgm:prSet presAssocID="{BCAC4E57-CD6C-4B52-8B25-6976CFE620F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5A4E90F-C034-415F-B5D3-9459F9A1EBAD}" type="pres">
      <dgm:prSet presAssocID="{BCAC4E57-CD6C-4B52-8B25-6976CFE620F4}" presName="rootConnector" presStyleLbl="node2" presStyleIdx="1" presStyleCnt="3"/>
      <dgm:spPr/>
      <dgm:t>
        <a:bodyPr/>
        <a:lstStyle/>
        <a:p>
          <a:endParaRPr lang="el-GR"/>
        </a:p>
      </dgm:t>
    </dgm:pt>
    <dgm:pt modelId="{D3EDDC24-E1BD-4DC8-A465-B0D4F8F773F3}" type="pres">
      <dgm:prSet presAssocID="{BCAC4E57-CD6C-4B52-8B25-6976CFE620F4}" presName="hierChild4" presStyleCnt="0"/>
      <dgm:spPr/>
    </dgm:pt>
    <dgm:pt modelId="{25E01A5D-7DC8-4613-AA37-604F94CF23BF}" type="pres">
      <dgm:prSet presAssocID="{BCAC4E57-CD6C-4B52-8B25-6976CFE620F4}" presName="hierChild5" presStyleCnt="0"/>
      <dgm:spPr/>
    </dgm:pt>
    <dgm:pt modelId="{234BED29-D142-40ED-AB63-3E78E5FE1019}" type="pres">
      <dgm:prSet presAssocID="{FE112092-D977-4EA3-A6B7-D2DAF0338E2F}" presName="Name37" presStyleLbl="parChTrans1D2" presStyleIdx="2" presStyleCnt="3"/>
      <dgm:spPr/>
      <dgm:t>
        <a:bodyPr/>
        <a:lstStyle/>
        <a:p>
          <a:endParaRPr lang="el-GR"/>
        </a:p>
      </dgm:t>
    </dgm:pt>
    <dgm:pt modelId="{BB0B3840-F708-410F-A032-10AC8F418CC1}" type="pres">
      <dgm:prSet presAssocID="{645E37CF-2C42-4459-8B9F-9D9AC0E5F0C4}" presName="hierRoot2" presStyleCnt="0">
        <dgm:presLayoutVars>
          <dgm:hierBranch val="init"/>
        </dgm:presLayoutVars>
      </dgm:prSet>
      <dgm:spPr/>
    </dgm:pt>
    <dgm:pt modelId="{FA20ADF4-D391-479D-AE6C-B791B4A2B323}" type="pres">
      <dgm:prSet presAssocID="{645E37CF-2C42-4459-8B9F-9D9AC0E5F0C4}" presName="rootComposite" presStyleCnt="0"/>
      <dgm:spPr/>
    </dgm:pt>
    <dgm:pt modelId="{91FDC398-71E5-48E7-852B-245197C46427}" type="pres">
      <dgm:prSet presAssocID="{645E37CF-2C42-4459-8B9F-9D9AC0E5F0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4126BD9-CD93-4E04-AB1D-4C7AA075D540}" type="pres">
      <dgm:prSet presAssocID="{645E37CF-2C42-4459-8B9F-9D9AC0E5F0C4}" presName="rootConnector" presStyleLbl="node2" presStyleIdx="2" presStyleCnt="3"/>
      <dgm:spPr/>
      <dgm:t>
        <a:bodyPr/>
        <a:lstStyle/>
        <a:p>
          <a:endParaRPr lang="el-GR"/>
        </a:p>
      </dgm:t>
    </dgm:pt>
    <dgm:pt modelId="{DE3CBE6F-F5C3-4DAB-B04E-E29176C65CEB}" type="pres">
      <dgm:prSet presAssocID="{645E37CF-2C42-4459-8B9F-9D9AC0E5F0C4}" presName="hierChild4" presStyleCnt="0"/>
      <dgm:spPr/>
    </dgm:pt>
    <dgm:pt modelId="{E4D11087-32AF-481F-AC04-7C7C19570F2B}" type="pres">
      <dgm:prSet presAssocID="{645E37CF-2C42-4459-8B9F-9D9AC0E5F0C4}" presName="hierChild5" presStyleCnt="0"/>
      <dgm:spPr/>
    </dgm:pt>
    <dgm:pt modelId="{E50CBE6F-2554-42C3-A420-F40539F0589D}" type="pres">
      <dgm:prSet presAssocID="{7EBE45D3-9397-491A-8566-2F9FC11158E8}" presName="hierChild3" presStyleCnt="0"/>
      <dgm:spPr/>
    </dgm:pt>
  </dgm:ptLst>
  <dgm:cxnLst>
    <dgm:cxn modelId="{81B82EE8-BE6F-419A-9149-15F349B84B0A}" type="presOf" srcId="{7EBE45D3-9397-491A-8566-2F9FC11158E8}" destId="{EF330D93-5388-46C4-BCE4-A99DE178C047}" srcOrd="0" destOrd="0" presId="urn:microsoft.com/office/officeart/2005/8/layout/orgChart1"/>
    <dgm:cxn modelId="{5514B8FD-84F0-4513-881C-5851DC77735A}" type="presOf" srcId="{645E37CF-2C42-4459-8B9F-9D9AC0E5F0C4}" destId="{91FDC398-71E5-48E7-852B-245197C46427}" srcOrd="0" destOrd="0" presId="urn:microsoft.com/office/officeart/2005/8/layout/orgChart1"/>
    <dgm:cxn modelId="{08F1716B-3794-45CA-A985-18CFD505DE36}" type="presOf" srcId="{FE112092-D977-4EA3-A6B7-D2DAF0338E2F}" destId="{234BED29-D142-40ED-AB63-3E78E5FE1019}" srcOrd="0" destOrd="0" presId="urn:microsoft.com/office/officeart/2005/8/layout/orgChart1"/>
    <dgm:cxn modelId="{5674A6AC-1C43-45B1-81DC-D987917ADCF1}" type="presOf" srcId="{DE29FC6C-8DEE-4E4C-BADE-C0C8344DAA7C}" destId="{58D152FB-EE7C-4385-A87B-8B38A0477DB6}" srcOrd="0" destOrd="0" presId="urn:microsoft.com/office/officeart/2005/8/layout/orgChart1"/>
    <dgm:cxn modelId="{5839E4D8-2AA6-4A43-AE2A-87877C66F0CC}" srcId="{50F05E82-3906-42EB-88BB-A16F1528631E}" destId="{7EBE45D3-9397-491A-8566-2F9FC11158E8}" srcOrd="0" destOrd="0" parTransId="{62D8AF3E-4DA1-4292-B236-5329E0FF3808}" sibTransId="{77169583-4C41-41E5-923C-BE3C19939D28}"/>
    <dgm:cxn modelId="{90E085D9-7EF7-4D8E-A0FC-FFC9F1A31239}" type="presOf" srcId="{50F05E82-3906-42EB-88BB-A16F1528631E}" destId="{C6B18FDA-66B8-4541-9661-FCB865A4230D}" srcOrd="0" destOrd="0" presId="urn:microsoft.com/office/officeart/2005/8/layout/orgChart1"/>
    <dgm:cxn modelId="{F89BA090-3154-482C-9E11-5AE665CB8E7F}" srcId="{7EBE45D3-9397-491A-8566-2F9FC11158E8}" destId="{7E567C30-2588-4A27-BAC8-E589E7DC6178}" srcOrd="0" destOrd="0" parTransId="{CFF9C16B-97DB-468C-931D-068DDC1CF9CF}" sibTransId="{5F12DDD0-F84C-4021-8D0A-131A896335D6}"/>
    <dgm:cxn modelId="{498AE825-D9C0-43FC-B62A-61C337A2DE2A}" type="presOf" srcId="{7E567C30-2588-4A27-BAC8-E589E7DC6178}" destId="{F70BB76A-4BE8-437C-BAE6-F8D7FCBEDEBD}" srcOrd="0" destOrd="0" presId="urn:microsoft.com/office/officeart/2005/8/layout/orgChart1"/>
    <dgm:cxn modelId="{D06E35FE-F7B3-488B-BA34-BA4F84950B3B}" type="presOf" srcId="{645E37CF-2C42-4459-8B9F-9D9AC0E5F0C4}" destId="{04126BD9-CD93-4E04-AB1D-4C7AA075D540}" srcOrd="1" destOrd="0" presId="urn:microsoft.com/office/officeart/2005/8/layout/orgChart1"/>
    <dgm:cxn modelId="{A67AAC64-B776-44ED-815D-2275F6A614D1}" type="presOf" srcId="{7EBE45D3-9397-491A-8566-2F9FC11158E8}" destId="{2FF3B53F-DE41-45F9-A579-01D12DDE2F3D}" srcOrd="1" destOrd="0" presId="urn:microsoft.com/office/officeart/2005/8/layout/orgChart1"/>
    <dgm:cxn modelId="{F06DCF1E-6C98-4F9A-AFA7-22AE6DEFC698}" type="presOf" srcId="{7E567C30-2588-4A27-BAC8-E589E7DC6178}" destId="{4591DB30-15B9-4099-AAD3-88F91DDE71EE}" srcOrd="1" destOrd="0" presId="urn:microsoft.com/office/officeart/2005/8/layout/orgChart1"/>
    <dgm:cxn modelId="{7A2EBFDC-7CB5-46A2-9393-F477D8A69058}" srcId="{7EBE45D3-9397-491A-8566-2F9FC11158E8}" destId="{BCAC4E57-CD6C-4B52-8B25-6976CFE620F4}" srcOrd="1" destOrd="0" parTransId="{DE29FC6C-8DEE-4E4C-BADE-C0C8344DAA7C}" sibTransId="{DA38AAFE-CB40-4BD0-89D3-EB4C5092E7A1}"/>
    <dgm:cxn modelId="{7BC19BD8-526D-4413-957F-395E9DCD8A9B}" type="presOf" srcId="{BCAC4E57-CD6C-4B52-8B25-6976CFE620F4}" destId="{E3AA8086-B4F7-454A-8475-289F75B5F169}" srcOrd="0" destOrd="0" presId="urn:microsoft.com/office/officeart/2005/8/layout/orgChart1"/>
    <dgm:cxn modelId="{EA5E0487-3DF8-4DAA-97DD-D04C63854C3A}" type="presOf" srcId="{CFF9C16B-97DB-468C-931D-068DDC1CF9CF}" destId="{E201E4BC-2B9A-4776-8BF7-32CCDBF3A2FA}" srcOrd="0" destOrd="0" presId="urn:microsoft.com/office/officeart/2005/8/layout/orgChart1"/>
    <dgm:cxn modelId="{ABB3BD66-4038-4890-AD54-4616EC337130}" srcId="{7EBE45D3-9397-491A-8566-2F9FC11158E8}" destId="{645E37CF-2C42-4459-8B9F-9D9AC0E5F0C4}" srcOrd="2" destOrd="0" parTransId="{FE112092-D977-4EA3-A6B7-D2DAF0338E2F}" sibTransId="{9C9E6BCA-01C5-4933-AB0F-5E0259A0A67F}"/>
    <dgm:cxn modelId="{7D262514-DBAB-4A59-9622-4D59D350F43B}" type="presOf" srcId="{BCAC4E57-CD6C-4B52-8B25-6976CFE620F4}" destId="{45A4E90F-C034-415F-B5D3-9459F9A1EBAD}" srcOrd="1" destOrd="0" presId="urn:microsoft.com/office/officeart/2005/8/layout/orgChart1"/>
    <dgm:cxn modelId="{AB857F8D-25EE-4361-AB3D-572C1C57C21D}" type="presParOf" srcId="{C6B18FDA-66B8-4541-9661-FCB865A4230D}" destId="{E871CB7B-1B07-4BA6-A191-544EA4A19044}" srcOrd="0" destOrd="0" presId="urn:microsoft.com/office/officeart/2005/8/layout/orgChart1"/>
    <dgm:cxn modelId="{FB465879-B36A-4C21-A100-4742C624DABE}" type="presParOf" srcId="{E871CB7B-1B07-4BA6-A191-544EA4A19044}" destId="{63B8C18E-0B12-4A94-8A02-0678AB0D8572}" srcOrd="0" destOrd="0" presId="urn:microsoft.com/office/officeart/2005/8/layout/orgChart1"/>
    <dgm:cxn modelId="{26F0DE3F-194C-4F9C-9803-DA346F15FED0}" type="presParOf" srcId="{63B8C18E-0B12-4A94-8A02-0678AB0D8572}" destId="{EF330D93-5388-46C4-BCE4-A99DE178C047}" srcOrd="0" destOrd="0" presId="urn:microsoft.com/office/officeart/2005/8/layout/orgChart1"/>
    <dgm:cxn modelId="{0BE09C2F-728D-41A1-A6D2-16A0AB52DC9E}" type="presParOf" srcId="{63B8C18E-0B12-4A94-8A02-0678AB0D8572}" destId="{2FF3B53F-DE41-45F9-A579-01D12DDE2F3D}" srcOrd="1" destOrd="0" presId="urn:microsoft.com/office/officeart/2005/8/layout/orgChart1"/>
    <dgm:cxn modelId="{9A214376-7CBF-4456-8342-11BB3768DD56}" type="presParOf" srcId="{E871CB7B-1B07-4BA6-A191-544EA4A19044}" destId="{1294D3A0-5529-4367-863F-4329CCA789B2}" srcOrd="1" destOrd="0" presId="urn:microsoft.com/office/officeart/2005/8/layout/orgChart1"/>
    <dgm:cxn modelId="{4CC985C8-B6EB-4DA0-8B18-AB58B79D38D6}" type="presParOf" srcId="{1294D3A0-5529-4367-863F-4329CCA789B2}" destId="{E201E4BC-2B9A-4776-8BF7-32CCDBF3A2FA}" srcOrd="0" destOrd="0" presId="urn:microsoft.com/office/officeart/2005/8/layout/orgChart1"/>
    <dgm:cxn modelId="{977F087C-AA59-446D-A2A4-27EABE149EB5}" type="presParOf" srcId="{1294D3A0-5529-4367-863F-4329CCA789B2}" destId="{B3957984-A23D-4846-B862-D4A8932D0490}" srcOrd="1" destOrd="0" presId="urn:microsoft.com/office/officeart/2005/8/layout/orgChart1"/>
    <dgm:cxn modelId="{D2D04655-07B4-4456-ADEE-8BC71F895353}" type="presParOf" srcId="{B3957984-A23D-4846-B862-D4A8932D0490}" destId="{FB4F4FC5-5276-4FBA-BE89-C2946F94FD99}" srcOrd="0" destOrd="0" presId="urn:microsoft.com/office/officeart/2005/8/layout/orgChart1"/>
    <dgm:cxn modelId="{E039C5C8-DC17-4042-B22E-6659A9A5269C}" type="presParOf" srcId="{FB4F4FC5-5276-4FBA-BE89-C2946F94FD99}" destId="{F70BB76A-4BE8-437C-BAE6-F8D7FCBEDEBD}" srcOrd="0" destOrd="0" presId="urn:microsoft.com/office/officeart/2005/8/layout/orgChart1"/>
    <dgm:cxn modelId="{314A6673-787A-4E14-AA1A-8255EBA66923}" type="presParOf" srcId="{FB4F4FC5-5276-4FBA-BE89-C2946F94FD99}" destId="{4591DB30-15B9-4099-AAD3-88F91DDE71EE}" srcOrd="1" destOrd="0" presId="urn:microsoft.com/office/officeart/2005/8/layout/orgChart1"/>
    <dgm:cxn modelId="{C661D017-0C98-48A1-A1A5-A1ED08F1F7DD}" type="presParOf" srcId="{B3957984-A23D-4846-B862-D4A8932D0490}" destId="{8E6EFE8C-6DD4-4DE4-9154-980560D5F4D5}" srcOrd="1" destOrd="0" presId="urn:microsoft.com/office/officeart/2005/8/layout/orgChart1"/>
    <dgm:cxn modelId="{3D2A057E-AC93-4FD7-9D6F-402D54AC0182}" type="presParOf" srcId="{B3957984-A23D-4846-B862-D4A8932D0490}" destId="{0C6D48DB-EF7D-400A-A3D2-A68C19B894BC}" srcOrd="2" destOrd="0" presId="urn:microsoft.com/office/officeart/2005/8/layout/orgChart1"/>
    <dgm:cxn modelId="{FBDE6451-B87E-421F-A0B4-E1C1A64BF773}" type="presParOf" srcId="{1294D3A0-5529-4367-863F-4329CCA789B2}" destId="{58D152FB-EE7C-4385-A87B-8B38A0477DB6}" srcOrd="2" destOrd="0" presId="urn:microsoft.com/office/officeart/2005/8/layout/orgChart1"/>
    <dgm:cxn modelId="{150655F9-2EBD-45EE-9CE4-B07C4790D579}" type="presParOf" srcId="{1294D3A0-5529-4367-863F-4329CCA789B2}" destId="{F5F484A7-7D06-4955-A14B-CCE216FF5841}" srcOrd="3" destOrd="0" presId="urn:microsoft.com/office/officeart/2005/8/layout/orgChart1"/>
    <dgm:cxn modelId="{6CEA44F6-D81C-47D1-B788-3D5787B1BE68}" type="presParOf" srcId="{F5F484A7-7D06-4955-A14B-CCE216FF5841}" destId="{61E9CC5D-AD4E-48A7-892D-7F8718EC8289}" srcOrd="0" destOrd="0" presId="urn:microsoft.com/office/officeart/2005/8/layout/orgChart1"/>
    <dgm:cxn modelId="{D8161F47-0A5F-4870-9318-A40B900D821E}" type="presParOf" srcId="{61E9CC5D-AD4E-48A7-892D-7F8718EC8289}" destId="{E3AA8086-B4F7-454A-8475-289F75B5F169}" srcOrd="0" destOrd="0" presId="urn:microsoft.com/office/officeart/2005/8/layout/orgChart1"/>
    <dgm:cxn modelId="{50E477F2-5085-4163-BDA3-D7FA448FBA4F}" type="presParOf" srcId="{61E9CC5D-AD4E-48A7-892D-7F8718EC8289}" destId="{45A4E90F-C034-415F-B5D3-9459F9A1EBAD}" srcOrd="1" destOrd="0" presId="urn:microsoft.com/office/officeart/2005/8/layout/orgChart1"/>
    <dgm:cxn modelId="{AE5F7F3B-5E17-4EC7-A558-FD586EFC2199}" type="presParOf" srcId="{F5F484A7-7D06-4955-A14B-CCE216FF5841}" destId="{D3EDDC24-E1BD-4DC8-A465-B0D4F8F773F3}" srcOrd="1" destOrd="0" presId="urn:microsoft.com/office/officeart/2005/8/layout/orgChart1"/>
    <dgm:cxn modelId="{26DD6C32-C7EE-4D6B-84FA-60D0846A32F2}" type="presParOf" srcId="{F5F484A7-7D06-4955-A14B-CCE216FF5841}" destId="{25E01A5D-7DC8-4613-AA37-604F94CF23BF}" srcOrd="2" destOrd="0" presId="urn:microsoft.com/office/officeart/2005/8/layout/orgChart1"/>
    <dgm:cxn modelId="{A217B491-59AF-4007-8237-32F910B326AB}" type="presParOf" srcId="{1294D3A0-5529-4367-863F-4329CCA789B2}" destId="{234BED29-D142-40ED-AB63-3E78E5FE1019}" srcOrd="4" destOrd="0" presId="urn:microsoft.com/office/officeart/2005/8/layout/orgChart1"/>
    <dgm:cxn modelId="{163DCEB4-C8FB-40DD-AE10-25B00AE362F6}" type="presParOf" srcId="{1294D3A0-5529-4367-863F-4329CCA789B2}" destId="{BB0B3840-F708-410F-A032-10AC8F418CC1}" srcOrd="5" destOrd="0" presId="urn:microsoft.com/office/officeart/2005/8/layout/orgChart1"/>
    <dgm:cxn modelId="{752B3ABC-42AA-4FEF-86E5-AF82246736A0}" type="presParOf" srcId="{BB0B3840-F708-410F-A032-10AC8F418CC1}" destId="{FA20ADF4-D391-479D-AE6C-B791B4A2B323}" srcOrd="0" destOrd="0" presId="urn:microsoft.com/office/officeart/2005/8/layout/orgChart1"/>
    <dgm:cxn modelId="{BC111CD4-04BD-4005-9A5A-DAA2F3406E8E}" type="presParOf" srcId="{FA20ADF4-D391-479D-AE6C-B791B4A2B323}" destId="{91FDC398-71E5-48E7-852B-245197C46427}" srcOrd="0" destOrd="0" presId="urn:microsoft.com/office/officeart/2005/8/layout/orgChart1"/>
    <dgm:cxn modelId="{C9076C03-2C21-43F7-95E4-A360236E9EA5}" type="presParOf" srcId="{FA20ADF4-D391-479D-AE6C-B791B4A2B323}" destId="{04126BD9-CD93-4E04-AB1D-4C7AA075D540}" srcOrd="1" destOrd="0" presId="urn:microsoft.com/office/officeart/2005/8/layout/orgChart1"/>
    <dgm:cxn modelId="{5353487C-3586-48FB-82A1-6B73FEED7300}" type="presParOf" srcId="{BB0B3840-F708-410F-A032-10AC8F418CC1}" destId="{DE3CBE6F-F5C3-4DAB-B04E-E29176C65CEB}" srcOrd="1" destOrd="0" presId="urn:microsoft.com/office/officeart/2005/8/layout/orgChart1"/>
    <dgm:cxn modelId="{E51E7045-958C-4C6E-9966-1532A4E0228B}" type="presParOf" srcId="{BB0B3840-F708-410F-A032-10AC8F418CC1}" destId="{E4D11087-32AF-481F-AC04-7C7C19570F2B}" srcOrd="2" destOrd="0" presId="urn:microsoft.com/office/officeart/2005/8/layout/orgChart1"/>
    <dgm:cxn modelId="{2B308D5B-13F7-4DF5-9458-4B06962AB8E9}" type="presParOf" srcId="{E871CB7B-1B07-4BA6-A191-544EA4A19044}" destId="{E50CBE6F-2554-42C3-A420-F40539F058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ED29-D142-40ED-AB63-3E78E5FE1019}">
      <dsp:nvSpPr>
        <dsp:cNvPr id="0" name=""/>
        <dsp:cNvSpPr/>
      </dsp:nvSpPr>
      <dsp:spPr>
        <a:xfrm>
          <a:off x="4036247" y="1092420"/>
          <a:ext cx="2641051" cy="45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82"/>
              </a:lnTo>
              <a:lnTo>
                <a:pt x="2641051" y="229182"/>
              </a:lnTo>
              <a:lnTo>
                <a:pt x="2641051" y="4583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152FB-EE7C-4385-A87B-8B38A0477DB6}">
      <dsp:nvSpPr>
        <dsp:cNvPr id="0" name=""/>
        <dsp:cNvSpPr/>
      </dsp:nvSpPr>
      <dsp:spPr>
        <a:xfrm>
          <a:off x="3990527" y="1092420"/>
          <a:ext cx="91440" cy="4583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83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1E4BC-2B9A-4776-8BF7-32CCDBF3A2FA}">
      <dsp:nvSpPr>
        <dsp:cNvPr id="0" name=""/>
        <dsp:cNvSpPr/>
      </dsp:nvSpPr>
      <dsp:spPr>
        <a:xfrm>
          <a:off x="1395195" y="1092420"/>
          <a:ext cx="2641051" cy="458364"/>
        </a:xfrm>
        <a:custGeom>
          <a:avLst/>
          <a:gdLst/>
          <a:ahLst/>
          <a:cxnLst/>
          <a:rect l="0" t="0" r="0" b="0"/>
          <a:pathLst>
            <a:path>
              <a:moveTo>
                <a:pt x="2641051" y="0"/>
              </a:moveTo>
              <a:lnTo>
                <a:pt x="2641051" y="229182"/>
              </a:lnTo>
              <a:lnTo>
                <a:pt x="0" y="229182"/>
              </a:lnTo>
              <a:lnTo>
                <a:pt x="0" y="45836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30D93-5388-46C4-BCE4-A99DE178C047}">
      <dsp:nvSpPr>
        <dsp:cNvPr id="0" name=""/>
        <dsp:cNvSpPr/>
      </dsp:nvSpPr>
      <dsp:spPr>
        <a:xfrm>
          <a:off x="2944903" y="1077"/>
          <a:ext cx="2182687" cy="1091343"/>
        </a:xfrm>
        <a:prstGeom prst="rect">
          <a:avLst/>
        </a:prstGeom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 err="1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Αμυλοείδωση</a:t>
          </a:r>
          <a:endParaRPr lang="el-GR" sz="2800" b="1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2944903" y="1077"/>
        <a:ext cx="2182687" cy="1091343"/>
      </dsp:txXfrm>
    </dsp:sp>
    <dsp:sp modelId="{F70BB76A-4BE8-437C-BAE6-F8D7FCBEDEBD}">
      <dsp:nvSpPr>
        <dsp:cNvPr id="0" name=""/>
        <dsp:cNvSpPr/>
      </dsp:nvSpPr>
      <dsp:spPr>
        <a:xfrm>
          <a:off x="303851" y="1550785"/>
          <a:ext cx="2182687" cy="1091343"/>
        </a:xfrm>
        <a:prstGeom prst="rect">
          <a:avLst/>
        </a:prstGeom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Πρωτοπαθής</a:t>
          </a:r>
        </a:p>
      </dsp:txBody>
      <dsp:txXfrm>
        <a:off x="303851" y="1550785"/>
        <a:ext cx="2182687" cy="1091343"/>
      </dsp:txXfrm>
    </dsp:sp>
    <dsp:sp modelId="{E3AA8086-B4F7-454A-8475-289F75B5F169}">
      <dsp:nvSpPr>
        <dsp:cNvPr id="0" name=""/>
        <dsp:cNvSpPr/>
      </dsp:nvSpPr>
      <dsp:spPr>
        <a:xfrm>
          <a:off x="2944903" y="1550785"/>
          <a:ext cx="2182687" cy="1091343"/>
        </a:xfrm>
        <a:prstGeom prst="rect">
          <a:avLst/>
        </a:prstGeom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Δευτεροπαθή</a:t>
          </a:r>
          <a:r>
            <a:rPr lang="el-GR" sz="2200" b="1" kern="1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ς</a:t>
          </a:r>
        </a:p>
      </dsp:txBody>
      <dsp:txXfrm>
        <a:off x="2944903" y="1550785"/>
        <a:ext cx="2182687" cy="1091343"/>
      </dsp:txXfrm>
    </dsp:sp>
    <dsp:sp modelId="{91FDC398-71E5-48E7-852B-245197C46427}">
      <dsp:nvSpPr>
        <dsp:cNvPr id="0" name=""/>
        <dsp:cNvSpPr/>
      </dsp:nvSpPr>
      <dsp:spPr>
        <a:xfrm>
          <a:off x="5585954" y="1550785"/>
          <a:ext cx="2182687" cy="1091343"/>
        </a:xfrm>
        <a:prstGeom prst="rect">
          <a:avLst/>
        </a:prstGeom>
        <a:gradFill rotWithShape="0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 err="1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Οικογενής</a:t>
          </a:r>
          <a:endParaRPr lang="el-GR" sz="2800" b="1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5585954" y="1550785"/>
        <a:ext cx="2182687" cy="109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385D-FDFF-B249-8A08-95C34513944C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65720-BD59-3047-85F2-309E2F35DEB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745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65720-BD59-3047-85F2-309E2F35DEB8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436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049A2C-38EF-41C9-9100-DB95B4C0EF23}" type="datetimeFigureOut">
              <a:rPr lang="el-GR" smtClean="0"/>
              <a:pPr/>
              <a:t>10/3/2021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7F2E2E-3119-4314-A301-B7ED68D9DDF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8/83/Non-alcoholic_fatty_liver_disease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7/Periportal_hepatosteatosis_intermed_mag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b="1" dirty="0">
              <a:latin typeface="Comic Sans MS" pitchFamily="66" charset="0"/>
            </a:endParaRPr>
          </a:p>
          <a:p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ΕΡΓΑΣΤΗΡΙΟ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ΕΚΦΥΛΙΣΕΙΣ – ΝΕΚΡΩΣΕΙΣ</a:t>
            </a:r>
            <a:b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ΑΜΥΛΟΕΙΔΩΣΗ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B3C967-E767-F04F-AFFB-594E90EC8F02}"/>
              </a:ext>
            </a:extLst>
          </p:cNvPr>
          <p:cNvSpPr txBox="1"/>
          <p:nvPr/>
        </p:nvSpPr>
        <p:spPr>
          <a:xfrm>
            <a:off x="1691680" y="530120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7030A0"/>
                </a:solidFill>
              </a:rPr>
              <a:t>Δέσποινα </a:t>
            </a:r>
            <a:r>
              <a:rPr lang="el-GR" sz="2400" dirty="0" err="1">
                <a:solidFill>
                  <a:srgbClr val="7030A0"/>
                </a:solidFill>
              </a:rPr>
              <a:t>Μυωτέρη</a:t>
            </a:r>
            <a:endParaRPr lang="el-GR" sz="2400" dirty="0">
              <a:solidFill>
                <a:srgbClr val="7030A0"/>
              </a:solidFill>
            </a:endParaRPr>
          </a:p>
          <a:p>
            <a:pPr algn="ctr"/>
            <a:r>
              <a:rPr lang="el-GR" dirty="0" err="1">
                <a:solidFill>
                  <a:srgbClr val="7030A0"/>
                </a:solidFill>
              </a:rPr>
              <a:t>Παθολογοανατομικό</a:t>
            </a:r>
            <a:r>
              <a:rPr lang="el-GR" dirty="0">
                <a:solidFill>
                  <a:srgbClr val="7030A0"/>
                </a:solidFill>
              </a:rPr>
              <a:t> Εργαστήριο</a:t>
            </a:r>
          </a:p>
          <a:p>
            <a:pPr algn="ctr"/>
            <a:r>
              <a:rPr lang="el-GR" dirty="0">
                <a:solidFill>
                  <a:srgbClr val="7030A0"/>
                </a:solidFill>
              </a:rPr>
              <a:t>Αρεταίειο Νοσοκομείο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Non-alcoholic fatty liver diseas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57946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815916" y="59740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Oil red 0</a:t>
            </a:r>
            <a:endParaRPr lang="el-GR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Εικόνα 3" descr="Εικόνα που περιέχει φαγητό, τυρί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A974ECA-9C13-0449-9C36-F7A822C73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016" y="699288"/>
            <a:ext cx="6807968" cy="51059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285852" y="92867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Είδη νέκρωσης</a:t>
            </a:r>
          </a:p>
          <a:p>
            <a:pPr algn="ctr">
              <a:buNone/>
            </a:pPr>
            <a:endParaRPr lang="el-GR" sz="36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00166" y="2143116"/>
            <a:ext cx="6143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800" b="1" dirty="0">
                <a:latin typeface="Comic Sans MS" pitchFamily="66" charset="0"/>
              </a:rPr>
              <a:t>Πηκτική νέκρωση</a:t>
            </a:r>
          </a:p>
          <a:p>
            <a:pPr>
              <a:buNone/>
            </a:pPr>
            <a:r>
              <a:rPr lang="el-GR" sz="2800" b="1" dirty="0" err="1">
                <a:latin typeface="Comic Sans MS" pitchFamily="66" charset="0"/>
              </a:rPr>
              <a:t>Ρευστοποιός</a:t>
            </a:r>
            <a:r>
              <a:rPr lang="el-GR" sz="2800" b="1" dirty="0">
                <a:latin typeface="Comic Sans MS" pitchFamily="66" charset="0"/>
              </a:rPr>
              <a:t> νέκρωση</a:t>
            </a:r>
          </a:p>
          <a:p>
            <a:pPr>
              <a:buNone/>
            </a:pPr>
            <a:r>
              <a:rPr lang="el-GR" sz="2800" b="1" dirty="0">
                <a:latin typeface="Comic Sans MS" pitchFamily="66" charset="0"/>
              </a:rPr>
              <a:t>Γαγγραινώδης νέκρωση</a:t>
            </a:r>
          </a:p>
          <a:p>
            <a:pPr>
              <a:buNone/>
            </a:pPr>
            <a:r>
              <a:rPr lang="el-GR" sz="2800" b="1" dirty="0">
                <a:latin typeface="Comic Sans MS" pitchFamily="66" charset="0"/>
              </a:rPr>
              <a:t>Νέκρωση λίπους</a:t>
            </a:r>
          </a:p>
          <a:p>
            <a:pPr>
              <a:buNone/>
            </a:pPr>
            <a:r>
              <a:rPr lang="el-GR" sz="2800" b="1" dirty="0">
                <a:latin typeface="Comic Sans MS" pitchFamily="66" charset="0"/>
              </a:rPr>
              <a:t>Τυροειδής νέκρωση</a:t>
            </a:r>
          </a:p>
          <a:p>
            <a:pPr algn="ctr">
              <a:buNone/>
            </a:pPr>
            <a:endParaRPr lang="el-GR" sz="2800" b="1" dirty="0">
              <a:latin typeface="Comic Sans MS" pitchFamily="66" charset="0"/>
            </a:endParaRPr>
          </a:p>
          <a:p>
            <a:pPr algn="ctr">
              <a:buNone/>
            </a:pPr>
            <a:endParaRPr lang="el-G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0454F1-4C65-764C-9BB3-30EF43E32583}"/>
              </a:ext>
            </a:extLst>
          </p:cNvPr>
          <p:cNvSpPr txBox="1"/>
          <p:nvPr/>
        </p:nvSpPr>
        <p:spPr>
          <a:xfrm>
            <a:off x="971600" y="40466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Πηκτική Νέκρωση</a:t>
            </a:r>
            <a:endParaRPr lang="el-GR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539552" y="1196752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b="1" dirty="0" err="1">
                <a:latin typeface="Comic Sans MS" pitchFamily="66" charset="0"/>
              </a:rPr>
              <a:t>Προυποθέτει</a:t>
            </a:r>
            <a:r>
              <a:rPr lang="el-GR" b="1" dirty="0">
                <a:latin typeface="Comic Sans MS" pitchFamily="66" charset="0"/>
              </a:rPr>
              <a:t> τη διατήρηση του βασικού περιγράμματος του πηκτικού κυττάρου για ένα διάστημα τουλάχιστον μερικών ημερών</a:t>
            </a:r>
          </a:p>
          <a:p>
            <a:pPr marL="285750" indent="-285750">
              <a:buFont typeface="Wingdings" pitchFamily="2" charset="2"/>
              <a:buChar char="§"/>
            </a:pPr>
            <a:endParaRPr lang="el-G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Οι προσβεβλημένοι ιστοί παρουσιάζουν αυξημένη σύσταση</a:t>
            </a:r>
          </a:p>
          <a:p>
            <a:pPr marL="285750" indent="-285750">
              <a:buFont typeface="Wingdings" pitchFamily="2" charset="2"/>
              <a:buChar char="§"/>
            </a:pPr>
            <a:endParaRPr lang="el-G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l-GR" b="1" dirty="0">
                <a:solidFill>
                  <a:srgbClr val="FFC000"/>
                </a:solidFill>
                <a:latin typeface="Comic Sans MS" pitchFamily="66" charset="0"/>
              </a:rPr>
              <a:t>Η βλάβη μετουσιώνει </a:t>
            </a:r>
            <a:r>
              <a:rPr lang="el-GR" b="1" dirty="0">
                <a:latin typeface="Comic Sans MS" pitchFamily="66" charset="0"/>
              </a:rPr>
              <a:t>όχι μόνο τις δομικές </a:t>
            </a:r>
            <a:r>
              <a:rPr lang="el-GR" b="1" dirty="0" err="1">
                <a:latin typeface="Comic Sans MS" pitchFamily="66" charset="0"/>
              </a:rPr>
              <a:t>πρωτεϊνες</a:t>
            </a:r>
            <a:r>
              <a:rPr lang="el-GR" b="1" dirty="0">
                <a:latin typeface="Comic Sans MS" pitchFamily="66" charset="0"/>
              </a:rPr>
              <a:t> αλλά και τα ένζυμα και έτσι </a:t>
            </a:r>
            <a:r>
              <a:rPr lang="el-GR" b="1" dirty="0">
                <a:solidFill>
                  <a:srgbClr val="FFC000"/>
                </a:solidFill>
                <a:latin typeface="Comic Sans MS" pitchFamily="66" charset="0"/>
              </a:rPr>
              <a:t>παρεμποδίζει την πρωτεόλυση του κυττάρου</a:t>
            </a:r>
          </a:p>
          <a:p>
            <a:endParaRPr lang="el-GR" b="1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 Χαρακτηριστικό </a:t>
            </a:r>
            <a:r>
              <a:rPr lang="el-GR" b="1" dirty="0" err="1">
                <a:solidFill>
                  <a:srgbClr val="7030A0"/>
                </a:solidFill>
                <a:latin typeface="Comic Sans MS" pitchFamily="66" charset="0"/>
              </a:rPr>
              <a:t>υποξικού</a:t>
            </a:r>
            <a:r>
              <a:rPr lang="el-GR" b="1" dirty="0">
                <a:latin typeface="Comic Sans MS" pitchFamily="66" charset="0"/>
              </a:rPr>
              <a:t> θανάτου</a:t>
            </a:r>
          </a:p>
          <a:p>
            <a:r>
              <a:rPr lang="el-GR" b="1" dirty="0">
                <a:latin typeface="Comic Sans MS" pitchFamily="66" charset="0"/>
              </a:rPr>
              <a:t> 	- </a:t>
            </a:r>
            <a:r>
              <a:rPr lang="el-GR" b="1" dirty="0" err="1">
                <a:solidFill>
                  <a:srgbClr val="92D050"/>
                </a:solidFill>
                <a:latin typeface="Comic Sans MS" pitchFamily="66" charset="0"/>
              </a:rPr>
              <a:t>έμφρακτο</a:t>
            </a:r>
            <a:r>
              <a:rPr lang="el-GR" b="1" dirty="0">
                <a:solidFill>
                  <a:srgbClr val="92D050"/>
                </a:solidFill>
                <a:latin typeface="Comic Sans MS" pitchFamily="66" charset="0"/>
              </a:rPr>
              <a:t> μυοκαρδίου (</a:t>
            </a:r>
            <a:r>
              <a:rPr lang="el-GR" b="1" dirty="0" err="1">
                <a:solidFill>
                  <a:srgbClr val="92D050"/>
                </a:solidFill>
                <a:latin typeface="Comic Sans MS" pitchFamily="66" charset="0"/>
              </a:rPr>
              <a:t>οξεόφιλα</a:t>
            </a:r>
            <a:r>
              <a:rPr lang="el-GR" b="1" dirty="0">
                <a:solidFill>
                  <a:srgbClr val="92D050"/>
                </a:solidFill>
                <a:latin typeface="Comic Sans MS" pitchFamily="66" charset="0"/>
              </a:rPr>
              <a:t>, πηκτικά, απύρηνα κύτταρα μπορούν να παραμείνουν για εβδομάδες)</a:t>
            </a:r>
          </a:p>
          <a:p>
            <a:r>
              <a:rPr lang="el-GR" b="1" dirty="0">
                <a:latin typeface="Comic Sans MS" pitchFamily="66" charset="0"/>
              </a:rPr>
              <a:t> 	- </a:t>
            </a:r>
            <a:r>
              <a:rPr lang="el-GR" b="1" dirty="0" err="1">
                <a:latin typeface="Comic Sans MS" pitchFamily="66" charset="0"/>
              </a:rPr>
              <a:t>έμφρακτο</a:t>
            </a:r>
            <a:r>
              <a:rPr lang="el-GR" b="1" dirty="0">
                <a:latin typeface="Comic Sans MS" pitchFamily="66" charset="0"/>
              </a:rPr>
              <a:t> νεφρού</a:t>
            </a:r>
          </a:p>
          <a:p>
            <a:r>
              <a:rPr lang="el-GR" b="1" dirty="0">
                <a:latin typeface="Comic Sans MS" pitchFamily="66" charset="0"/>
              </a:rPr>
              <a:t> 	- </a:t>
            </a:r>
            <a:r>
              <a:rPr lang="el-GR" b="1" dirty="0" err="1">
                <a:latin typeface="Comic Sans MS" pitchFamily="66" charset="0"/>
              </a:rPr>
              <a:t>έμφρακτο</a:t>
            </a:r>
            <a:r>
              <a:rPr lang="el-GR" b="1" dirty="0">
                <a:latin typeface="Comic Sans MS" pitchFamily="66" charset="0"/>
              </a:rPr>
              <a:t> </a:t>
            </a:r>
            <a:r>
              <a:rPr lang="el-GR" b="1" dirty="0" err="1">
                <a:latin typeface="Comic Sans MS" pitchFamily="66" charset="0"/>
              </a:rPr>
              <a:t>σπληνός</a:t>
            </a:r>
            <a:endParaRPr lang="el-GR" b="1" dirty="0">
              <a:latin typeface="Comic Sans MS" pitchFamily="66" charset="0"/>
            </a:endParaRPr>
          </a:p>
          <a:p>
            <a:endParaRPr lang="el-GR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b="1" dirty="0">
                <a:solidFill>
                  <a:schemeClr val="accent5"/>
                </a:solidFill>
                <a:latin typeface="Comic Sans MS" pitchFamily="66" charset="0"/>
              </a:rPr>
              <a:t>Η διαδικασία της πηκτικής νέκρωσης, με διατήρηση της γενικής αρχιτεκτονικής του ιστού, είναι χαρακτηριστική του </a:t>
            </a:r>
            <a:r>
              <a:rPr lang="el-GR" b="1" dirty="0" err="1">
                <a:solidFill>
                  <a:schemeClr val="accent5"/>
                </a:solidFill>
                <a:latin typeface="Comic Sans MS" pitchFamily="66" charset="0"/>
              </a:rPr>
              <a:t>υποξικού</a:t>
            </a:r>
            <a:r>
              <a:rPr lang="el-GR" b="1" dirty="0">
                <a:solidFill>
                  <a:schemeClr val="accent5"/>
                </a:solidFill>
                <a:latin typeface="Comic Sans MS" pitchFamily="66" charset="0"/>
              </a:rPr>
              <a:t> θανάτου των κυττάρων σε όλους τους ιστούς, ΕΚΤΟΣ από τον εγκέφαλο</a:t>
            </a:r>
          </a:p>
        </p:txBody>
      </p:sp>
    </p:spTree>
    <p:extLst>
      <p:ext uri="{BB962C8B-B14F-4D97-AF65-F5344CB8AC3E}">
        <p14:creationId xmlns:p14="http://schemas.microsoft.com/office/powerpoint/2010/main" xmlns="" val="114592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F3E26D57-773C-DE47-BC94-315F1B24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469"/>
            <a:ext cx="7344816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252B817-99D3-0340-A23F-4C9FC716CE66}"/>
              </a:ext>
            </a:extLst>
          </p:cNvPr>
          <p:cNvSpPr txBox="1"/>
          <p:nvPr/>
        </p:nvSpPr>
        <p:spPr>
          <a:xfrm>
            <a:off x="755576" y="55172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/>
              <a:t>Η </a:t>
            </a:r>
            <a:r>
              <a:rPr lang="el-GR" sz="1200" dirty="0" err="1"/>
              <a:t>περιοχ</a:t>
            </a:r>
            <a:r>
              <a:rPr lang="en-US" sz="1200" dirty="0" err="1"/>
              <a:t>ή</a:t>
            </a:r>
            <a:r>
              <a:rPr lang="el-GR" sz="1200" dirty="0"/>
              <a:t> της πηκτικής νέκρωσης έχει έντονο ροζ χρώμα συγκριτικά με το πιο </a:t>
            </a:r>
            <a:r>
              <a:rPr lang="el-GR" sz="1200" dirty="0" err="1"/>
              <a:t>αραιοχρωματικό</a:t>
            </a:r>
            <a:r>
              <a:rPr lang="el-GR" sz="1200" dirty="0"/>
              <a:t> βιώσιμο μυοκάρδιο. Οι </a:t>
            </a:r>
            <a:r>
              <a:rPr lang="el-GR" sz="1200" dirty="0" err="1"/>
              <a:t>υποκύανης</a:t>
            </a:r>
            <a:r>
              <a:rPr lang="el-GR" sz="1200" dirty="0"/>
              <a:t> χροιάς περιοχές εκατέρωθεν της νεκρωτικής ζώνης αντιστοιχούν στον </a:t>
            </a:r>
            <a:r>
              <a:rPr lang="el-GR" sz="1200" dirty="0" err="1"/>
              <a:t>οργανούμενο</a:t>
            </a:r>
            <a:r>
              <a:rPr lang="el-GR" sz="1200" dirty="0"/>
              <a:t> φλεγμονώδη κοκκιώδη ιστό που έχει σχηματιστεί ως απάντηση στη νέκρωση</a:t>
            </a:r>
          </a:p>
        </p:txBody>
      </p:sp>
    </p:spTree>
    <p:extLst>
      <p:ext uri="{BB962C8B-B14F-4D97-AF65-F5344CB8AC3E}">
        <p14:creationId xmlns:p14="http://schemas.microsoft.com/office/powerpoint/2010/main" xmlns="" val="52953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1EA04903-31DB-3F4A-98E3-A6F91148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5865"/>
            <a:ext cx="7128792" cy="50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94B401-6EB7-0342-A236-BB448CC6E094}"/>
              </a:ext>
            </a:extLst>
          </p:cNvPr>
          <p:cNvSpPr txBox="1"/>
          <p:nvPr/>
        </p:nvSpPr>
        <p:spPr>
          <a:xfrm>
            <a:off x="683568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/>
              <a:t>Μυοκάρδιο με πηκτική νέκρωση. Παρατηρήστε τη συμβολή μεταξύ βιώσιμου και νεκρωτικού μυοκαρδίου. Παρατηρήστε το ομοιογενές, ροζ κυτταρόπλασμα και την απώλεια των πυρήνων των </a:t>
            </a:r>
            <a:r>
              <a:rPr lang="el-GR" sz="1200" dirty="0" err="1"/>
              <a:t>μυοκαρδιακών</a:t>
            </a:r>
            <a:r>
              <a:rPr lang="el-GR" sz="1200" dirty="0"/>
              <a:t> κυττάρων στην περιοχή της πηκτικής νέκρωσης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53872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_Πυρήνες μυοκαρδιακών κυττάρων">
            <a:extLst>
              <a:ext uri="{FF2B5EF4-FFF2-40B4-BE49-F238E27FC236}">
                <a16:creationId xmlns:a16="http://schemas.microsoft.com/office/drawing/2014/main" xmlns="" id="{DABC022A-2862-F945-9484-4BF4C422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5"/>
            <a:ext cx="7257072" cy="521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49784-F99F-4F4F-A270-9E382A91E413}"/>
              </a:ext>
            </a:extLst>
          </p:cNvPr>
          <p:cNvSpPr txBox="1"/>
          <p:nvPr/>
        </p:nvSpPr>
        <p:spPr>
          <a:xfrm>
            <a:off x="899592" y="6165304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Πυρήνες βιώσιμων </a:t>
            </a:r>
            <a:r>
              <a:rPr lang="el-GR" sz="1400" dirty="0" err="1"/>
              <a:t>μυοκαρδιακών</a:t>
            </a:r>
            <a:r>
              <a:rPr lang="el-GR" sz="1400" dirty="0"/>
              <a:t> ινών</a:t>
            </a:r>
          </a:p>
        </p:txBody>
      </p:sp>
    </p:spTree>
    <p:extLst>
      <p:ext uri="{BB962C8B-B14F-4D97-AF65-F5344CB8AC3E}">
        <p14:creationId xmlns:p14="http://schemas.microsoft.com/office/powerpoint/2010/main" xmlns="" val="223724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g.medscape.com/pi/emed/ckb/pathology/1603817-1607636-1960472-1960537.jpg">
            <a:extLst>
              <a:ext uri="{FF2B5EF4-FFF2-40B4-BE49-F238E27FC236}">
                <a16:creationId xmlns:a16="http://schemas.microsoft.com/office/drawing/2014/main" xmlns="" id="{9F79B7B9-52CF-5545-BD88-546AC1CD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984776" cy="540156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AAB13A-C436-F44F-BFA7-27E68F098F2F}"/>
              </a:ext>
            </a:extLst>
          </p:cNvPr>
          <p:cNvSpPr txBox="1"/>
          <p:nvPr/>
        </p:nvSpPr>
        <p:spPr>
          <a:xfrm>
            <a:off x="683568" y="594928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Μυοκάρδιο με πηκτική νέκρωση (δεξιά δύο τριτημόρια) με παρουσία απύρηνων </a:t>
            </a:r>
            <a:r>
              <a:rPr lang="el-GR" sz="1400" dirty="0" err="1"/>
              <a:t>ηωσινοφιλικών</a:t>
            </a:r>
            <a:r>
              <a:rPr lang="el-GR" sz="1400" dirty="0"/>
              <a:t> </a:t>
            </a:r>
            <a:r>
              <a:rPr lang="el-GR" sz="1400" dirty="0" err="1"/>
              <a:t>μυοκαρδιακών</a:t>
            </a:r>
            <a:r>
              <a:rPr lang="el-GR" sz="1400" dirty="0"/>
              <a:t> ινών. Τα λευκοκύτταρα εμφανίζονται στον διάμεσο ιστό λόγω της αντίδρασης των νεκρωμένων μυών. Συγκρίνετε με τις φυσιολογικές ίνες στο αριστερό μέρος της εικόνας</a:t>
            </a:r>
          </a:p>
        </p:txBody>
      </p:sp>
    </p:spTree>
    <p:extLst>
      <p:ext uri="{BB962C8B-B14F-4D97-AF65-F5344CB8AC3E}">
        <p14:creationId xmlns:p14="http://schemas.microsoft.com/office/powerpoint/2010/main" xmlns="" val="324043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7EA6EEA6-1087-A84A-AFFF-D33E839B8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694570" cy="47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11D2F0-DBCC-6344-8312-3AAA3B7528DF}"/>
              </a:ext>
            </a:extLst>
          </p:cNvPr>
          <p:cNvSpPr txBox="1"/>
          <p:nvPr/>
        </p:nvSpPr>
        <p:spPr>
          <a:xfrm>
            <a:off x="1403648" y="569812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/>
              <a:t>Μυοκάρδιο με πηκτική νέκρωση: κεντρική περιοχή του </a:t>
            </a:r>
            <a:r>
              <a:rPr lang="el-GR" sz="1200" dirty="0" err="1"/>
              <a:t>εμφράκτου</a:t>
            </a:r>
            <a:r>
              <a:rPr lang="el-GR" sz="1200" dirty="0"/>
              <a:t>. Η αρχιτεκτονική των κυττάρων φαινομενικά διατηρείται. Οι λιγοστοί πυρήνες που φαίνονται είναι αρκετά </a:t>
            </a:r>
            <a:r>
              <a:rPr lang="el-GR" sz="1200" dirty="0" err="1"/>
              <a:t>αραιοχρωματικοί</a:t>
            </a:r>
            <a:r>
              <a:rPr lang="el-GR" sz="1200" dirty="0"/>
              <a:t> (πυρηνικά φαντάσματα)</a:t>
            </a:r>
          </a:p>
        </p:txBody>
      </p:sp>
    </p:spTree>
    <p:extLst>
      <p:ext uri="{BB962C8B-B14F-4D97-AF65-F5344CB8AC3E}">
        <p14:creationId xmlns:p14="http://schemas.microsoft.com/office/powerpoint/2010/main" xmlns="" val="150512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Φλεγονώδη κύτταρα">
            <a:extLst>
              <a:ext uri="{FF2B5EF4-FFF2-40B4-BE49-F238E27FC236}">
                <a16:creationId xmlns:a16="http://schemas.microsoft.com/office/drawing/2014/main" xmlns="" id="{B7C82B2D-C5EA-1646-9282-412121C2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929" y="969714"/>
            <a:ext cx="6409684" cy="46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5EB849-5E55-EF45-B4C1-1EC2B8D4B52D}"/>
              </a:ext>
            </a:extLst>
          </p:cNvPr>
          <p:cNvSpPr txBox="1"/>
          <p:nvPr/>
        </p:nvSpPr>
        <p:spPr>
          <a:xfrm>
            <a:off x="1259632" y="573325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Μυοκάρδιο με πηκτική νέκρωση. Επισημαίνονται τα κύτταρα οξείας φλεγμονής</a:t>
            </a:r>
          </a:p>
        </p:txBody>
      </p:sp>
    </p:spTree>
    <p:extLst>
      <p:ext uri="{BB962C8B-B14F-4D97-AF65-F5344CB8AC3E}">
        <p14:creationId xmlns:p14="http://schemas.microsoft.com/office/powerpoint/2010/main" xmlns="" val="32527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xmlns="" id="{4EA1888C-57E9-C642-8D7E-58E13616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65040"/>
          </a:xfrm>
        </p:spPr>
        <p:txBody>
          <a:bodyPr/>
          <a:lstStyle/>
          <a:p>
            <a:pPr marL="0" indent="0" algn="ctr">
              <a:buNone/>
            </a:pPr>
            <a:endParaRPr lang="el-GR" sz="2400" dirty="0"/>
          </a:p>
          <a:p>
            <a:pPr algn="ctr"/>
            <a:endParaRPr lang="el-GR" sz="2400" dirty="0"/>
          </a:p>
          <a:p>
            <a:pPr algn="ctr"/>
            <a:endParaRPr lang="el-GR" sz="2400" dirty="0"/>
          </a:p>
          <a:p>
            <a:pPr algn="ctr"/>
            <a:endParaRPr lang="el-GR" sz="2400" dirty="0"/>
          </a:p>
          <a:p>
            <a:pPr algn="ctr"/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76A7528D-0C05-124C-9B3E-CBAE4B7B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Οπτικό μικροσκόπιο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7C9C52-224A-AC48-A3AF-CC960BF0D1BB}"/>
              </a:ext>
            </a:extLst>
          </p:cNvPr>
          <p:cNvSpPr txBox="1"/>
          <p:nvPr/>
        </p:nvSpPr>
        <p:spPr>
          <a:xfrm>
            <a:off x="611560" y="170080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l-GR" sz="2400" dirty="0"/>
              <a:t>Το μικροσκόπιο είναι μία διάταξη φακών με την οποία επιτυγχάνεται η μεγέθυνση διαφόρων αντικειμένων</a:t>
            </a:r>
            <a:endParaRPr lang="en-US" sz="2400" dirty="0"/>
          </a:p>
          <a:p>
            <a:pPr marL="285750" indent="-285750" algn="just">
              <a:buFont typeface="Wingdings" pitchFamily="2" charset="2"/>
              <a:buChar char="§"/>
            </a:pPr>
            <a:endParaRPr lang="el-GR" sz="2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2400" dirty="0"/>
              <a:t>Το οπτικό μικροσκόπιο είναι χρήσιμο όταν εξετάζουμε αντικείμενα με διαστάσεις από 1000μ</a:t>
            </a:r>
            <a:r>
              <a:rPr lang="en-US" sz="2400" dirty="0"/>
              <a:t>m </a:t>
            </a:r>
            <a:r>
              <a:rPr lang="en-US" sz="2400" dirty="0" err="1"/>
              <a:t>έ</a:t>
            </a:r>
            <a:r>
              <a:rPr lang="el-GR" sz="2400" dirty="0"/>
              <a:t>ως 0,1 μ</a:t>
            </a:r>
            <a:r>
              <a:rPr lang="en-US" sz="2400" dirty="0"/>
              <a:t>m</a:t>
            </a: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27CCF0C-3E8F-464E-9E90-D3AC1B44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713818"/>
            <a:ext cx="7056784" cy="25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18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8CC352-0B06-D54C-BE87-6A4128572559}"/>
              </a:ext>
            </a:extLst>
          </p:cNvPr>
          <p:cNvSpPr txBox="1"/>
          <p:nvPr/>
        </p:nvSpPr>
        <p:spPr>
          <a:xfrm>
            <a:off x="1835696" y="9807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267744" y="688340"/>
            <a:ext cx="4249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l-GR" sz="32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Ρευστοποιός</a:t>
            </a:r>
            <a:r>
              <a:rPr lang="el-GR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νέκρωση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B77B29-68A1-9744-BCC7-74268F6F38CD}"/>
              </a:ext>
            </a:extLst>
          </p:cNvPr>
          <p:cNvSpPr txBox="1"/>
          <p:nvPr/>
        </p:nvSpPr>
        <p:spPr>
          <a:xfrm>
            <a:off x="683568" y="1565503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l-GR" dirty="0" err="1"/>
              <a:t>Απελεύθερωση</a:t>
            </a:r>
            <a:r>
              <a:rPr lang="el-GR" dirty="0"/>
              <a:t> ισχυρών </a:t>
            </a:r>
            <a:r>
              <a:rPr lang="el-GR" dirty="0" err="1"/>
              <a:t>υδρολυτικών</a:t>
            </a:r>
            <a:r>
              <a:rPr lang="el-GR" dirty="0"/>
              <a:t> ενζύμων που </a:t>
            </a:r>
            <a:r>
              <a:rPr lang="el-GR" dirty="0" err="1"/>
              <a:t>αποδομούν</a:t>
            </a:r>
            <a:r>
              <a:rPr lang="el-GR" dirty="0"/>
              <a:t> τα κυτταρικά συστατικά και την </a:t>
            </a:r>
            <a:r>
              <a:rPr lang="el-GR" dirty="0" err="1"/>
              <a:t>εξωκυττάρια</a:t>
            </a:r>
            <a:r>
              <a:rPr lang="el-GR" dirty="0"/>
              <a:t> ουσία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Χαρακτηριστική των τοπικών </a:t>
            </a:r>
            <a:r>
              <a:rPr lang="el-GR" dirty="0" err="1"/>
              <a:t>βακτηριακών</a:t>
            </a:r>
            <a:r>
              <a:rPr lang="el-GR" dirty="0"/>
              <a:t> ή σπανίως </a:t>
            </a:r>
            <a:r>
              <a:rPr lang="el-GR" dirty="0" err="1"/>
              <a:t>μυκητιασικών</a:t>
            </a:r>
            <a:r>
              <a:rPr lang="el-GR" dirty="0"/>
              <a:t> λοιμώξεων, καθώς τα μικρόβια προκαλούν την συσσώρευση φλεγμονωδών κυττάρων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b="1" dirty="0" err="1">
                <a:solidFill>
                  <a:srgbClr val="92D050"/>
                </a:solidFill>
              </a:rPr>
              <a:t>Ρευστοποιός</a:t>
            </a:r>
            <a:r>
              <a:rPr lang="el-GR" b="1" dirty="0">
                <a:solidFill>
                  <a:srgbClr val="92D050"/>
                </a:solidFill>
              </a:rPr>
              <a:t> νέκρωση στον εγκέφαλο</a:t>
            </a:r>
            <a:r>
              <a:rPr lang="el-GR" dirty="0"/>
              <a:t> (συνεπεία </a:t>
            </a:r>
            <a:r>
              <a:rPr lang="el-GR" dirty="0" err="1"/>
              <a:t>υποξίας</a:t>
            </a:r>
            <a:r>
              <a:rPr lang="el-GR" dirty="0"/>
              <a:t>/ισχαιμίας) </a:t>
            </a:r>
          </a:p>
          <a:p>
            <a:pPr algn="just"/>
            <a:r>
              <a:rPr lang="el-GR" dirty="0"/>
              <a:t>                κυστική κοιλότητα με νερό και νεκρωτικά υπολείμματα</a:t>
            </a:r>
          </a:p>
          <a:p>
            <a:pPr algn="just"/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Η </a:t>
            </a:r>
            <a:r>
              <a:rPr lang="el-GR" dirty="0" err="1"/>
              <a:t>ρευστοποιός</a:t>
            </a:r>
            <a:r>
              <a:rPr lang="el-GR" dirty="0"/>
              <a:t> νέκρωση προκαλεί </a:t>
            </a:r>
            <a:r>
              <a:rPr lang="el-GR" dirty="0">
                <a:solidFill>
                  <a:srgbClr val="FFC000"/>
                </a:solidFill>
              </a:rPr>
              <a:t>πλήρη πέψη των νεκρωμένων κυττάρων</a:t>
            </a:r>
            <a:r>
              <a:rPr lang="el-GR" dirty="0"/>
              <a:t>. Το τελικό αποτέλεσμα είναι ο μετασχηματισμός του ιστού σε μια υδαρή πυκνόρρευστη μάζα.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Δεξιό βέλος 5">
            <a:extLst>
              <a:ext uri="{FF2B5EF4-FFF2-40B4-BE49-F238E27FC236}">
                <a16:creationId xmlns:a16="http://schemas.microsoft.com/office/drawing/2014/main" xmlns="" id="{EC5634F9-72AE-904E-9520-90A4D445B5E6}"/>
              </a:ext>
            </a:extLst>
          </p:cNvPr>
          <p:cNvSpPr/>
          <p:nvPr/>
        </p:nvSpPr>
        <p:spPr>
          <a:xfrm>
            <a:off x="1115616" y="3861048"/>
            <a:ext cx="49227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2063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3370E1E-46DF-9944-B18D-89FCDB05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80" y="692696"/>
            <a:ext cx="7804280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32AC4D-7A40-D04F-B884-7690A9EF70A5}"/>
              </a:ext>
            </a:extLst>
          </p:cNvPr>
          <p:cNvSpPr txBox="1"/>
          <p:nvPr/>
        </p:nvSpPr>
        <p:spPr>
          <a:xfrm>
            <a:off x="789180" y="6093296"/>
            <a:ext cx="803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/>
              <a:t>Ρευστοποιός</a:t>
            </a:r>
            <a:r>
              <a:rPr lang="el-GR" sz="1200" dirty="0"/>
              <a:t> νέκρωση στον πνεύμονα: Απόστημα. Παρατηρήστε ότι το περιεχόμενο της </a:t>
            </a:r>
            <a:r>
              <a:rPr lang="el-GR" sz="1200" dirty="0" err="1"/>
              <a:t>αποστηματικής</a:t>
            </a:r>
            <a:r>
              <a:rPr lang="el-GR" sz="1200" dirty="0"/>
              <a:t> κοιλότητας έχει εν μέρει απομακρυνθεί</a:t>
            </a:r>
          </a:p>
        </p:txBody>
      </p:sp>
    </p:spTree>
    <p:extLst>
      <p:ext uri="{BB962C8B-B14F-4D97-AF65-F5344CB8AC3E}">
        <p14:creationId xmlns:p14="http://schemas.microsoft.com/office/powerpoint/2010/main" xmlns="" val="74025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3D79F775-5762-5A47-BA7C-7714164A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71" y="476672"/>
            <a:ext cx="8060258" cy="52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356B5A-7A38-1E47-A713-5BF36E40D967}"/>
              </a:ext>
            </a:extLst>
          </p:cNvPr>
          <p:cNvSpPr txBox="1"/>
          <p:nvPr/>
        </p:nvSpPr>
        <p:spPr>
          <a:xfrm>
            <a:off x="541871" y="5879093"/>
            <a:ext cx="820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/>
              <a:t>Ρευστοποιός</a:t>
            </a:r>
            <a:r>
              <a:rPr lang="el-GR" sz="1200" dirty="0"/>
              <a:t> νέκρωση στον </a:t>
            </a:r>
            <a:r>
              <a:rPr lang="el-GR" sz="1200" dirty="0" err="1"/>
              <a:t>πνεύομονα</a:t>
            </a:r>
            <a:r>
              <a:rPr lang="el-GR" sz="1200" dirty="0"/>
              <a:t>: Φαίνονται τα χείλη του </a:t>
            </a:r>
            <a:r>
              <a:rPr lang="el-GR" sz="1200" dirty="0" err="1"/>
              <a:t>σποστήματος</a:t>
            </a:r>
            <a:r>
              <a:rPr lang="el-GR" sz="1200" dirty="0"/>
              <a:t>. Στο κέντρο του </a:t>
            </a:r>
            <a:r>
              <a:rPr lang="el-GR" sz="1200" dirty="0" err="1"/>
              <a:t>σποστήματος</a:t>
            </a:r>
            <a:r>
              <a:rPr lang="el-GR" sz="1200" dirty="0"/>
              <a:t>, το νεκρωτικό υλικό έχει απομακρυνθεί (1), ενώ παρακείμενα βλέπουμε τον φλεγμονώδη κοκκιώδη ιστό (κυρίως ουδετερόφιλα πολυμορφοπύρηνα) και υπολείμματα νεκρωμένου πνευμονικού ιστού (2), τα οποία δεν έχουν ακόμη απομακρυνθεί.</a:t>
            </a:r>
          </a:p>
        </p:txBody>
      </p:sp>
    </p:spTree>
    <p:extLst>
      <p:ext uri="{BB962C8B-B14F-4D97-AF65-F5344CB8AC3E}">
        <p14:creationId xmlns:p14="http://schemas.microsoft.com/office/powerpoint/2010/main" xmlns="" val="156680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423651F2-DFA1-1149-B56E-5E0DF5DE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3"/>
            <a:ext cx="787319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F0F143-CC77-1546-B553-EF46E6C6A788}"/>
              </a:ext>
            </a:extLst>
          </p:cNvPr>
          <p:cNvSpPr txBox="1"/>
          <p:nvPr/>
        </p:nvSpPr>
        <p:spPr>
          <a:xfrm>
            <a:off x="683568" y="59492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Ρευστοποιός</a:t>
            </a:r>
            <a:r>
              <a:rPr lang="el-GR" sz="1400" dirty="0"/>
              <a:t> νέκρωση: Κέντρο του αποστήματος με ουδετερόφιλα πολυμορφοπύρηνα και νεκρωτικά υπολείμματα</a:t>
            </a:r>
          </a:p>
        </p:txBody>
      </p:sp>
    </p:spTree>
    <p:extLst>
      <p:ext uri="{BB962C8B-B14F-4D97-AF65-F5344CB8AC3E}">
        <p14:creationId xmlns:p14="http://schemas.microsoft.com/office/powerpoint/2010/main" xmlns="" val="361817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C9436070-9B01-1B4F-A89C-26126615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3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7A0A58-C80D-9D44-974D-DBFEA4722A37}"/>
              </a:ext>
            </a:extLst>
          </p:cNvPr>
          <p:cNvSpPr txBox="1"/>
          <p:nvPr/>
        </p:nvSpPr>
        <p:spPr>
          <a:xfrm>
            <a:off x="467544" y="609329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/>
              <a:t>Ρευστοποιός</a:t>
            </a:r>
            <a:r>
              <a:rPr lang="el-GR" sz="1200" dirty="0"/>
              <a:t> νέκρωση: Μικρό απόστημα με άφθονα φλεγμονώδη κύτταρα (κυρίως πολυμορφοπύρηνα) (βέλη). Στο κέντρο του </a:t>
            </a:r>
            <a:r>
              <a:rPr lang="el-GR" sz="1200" dirty="0" err="1"/>
              <a:t>σποστήματος</a:t>
            </a:r>
            <a:r>
              <a:rPr lang="el-GR" sz="1200" dirty="0"/>
              <a:t> διακρίνεται μια </a:t>
            </a:r>
            <a:r>
              <a:rPr lang="el-GR" sz="1200" dirty="0" err="1"/>
              <a:t>βακτηριακή</a:t>
            </a:r>
            <a:r>
              <a:rPr lang="el-GR" sz="1200" dirty="0"/>
              <a:t> αποικία. (1)</a:t>
            </a:r>
          </a:p>
        </p:txBody>
      </p:sp>
    </p:spTree>
    <p:extLst>
      <p:ext uri="{BB962C8B-B14F-4D97-AF65-F5344CB8AC3E}">
        <p14:creationId xmlns:p14="http://schemas.microsoft.com/office/powerpoint/2010/main" xmlns="" val="368058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3BE76A5-F25F-4442-BB38-99FC3073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2763" y="-411550"/>
            <a:ext cx="10193237" cy="4722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86D175-32A4-3044-9A0E-A6E0AA90B4AD}"/>
              </a:ext>
            </a:extLst>
          </p:cNvPr>
          <p:cNvSpPr txBox="1"/>
          <p:nvPr/>
        </p:nvSpPr>
        <p:spPr>
          <a:xfrm>
            <a:off x="1187624" y="55892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/>
              <a:t>Ρευστοποι</a:t>
            </a:r>
            <a:r>
              <a:rPr lang="en-US" sz="1200" dirty="0" err="1"/>
              <a:t>ό</a:t>
            </a:r>
            <a:r>
              <a:rPr lang="el-GR" sz="1200" dirty="0"/>
              <a:t>ς νέκρωση στον εγκέφαλο. </a:t>
            </a:r>
            <a:r>
              <a:rPr lang="el-GR" sz="1200" dirty="0" err="1"/>
              <a:t>Φυσιολογκός</a:t>
            </a:r>
            <a:r>
              <a:rPr lang="el-GR" sz="1200" dirty="0"/>
              <a:t> εγκεφαλικός ιστός </a:t>
            </a:r>
            <a:r>
              <a:rPr lang="el-GR" sz="1200" dirty="0" smtClean="0"/>
              <a:t>δεξιά</a:t>
            </a:r>
            <a:r>
              <a:rPr lang="en-US" sz="1200" dirty="0" smtClean="0"/>
              <a:t>.  </a:t>
            </a:r>
            <a:r>
              <a:rPr lang="el-GR" sz="1200" dirty="0" smtClean="0"/>
              <a:t>Παρατηρήστε </a:t>
            </a:r>
            <a:r>
              <a:rPr lang="el-GR" sz="1200" dirty="0"/>
              <a:t>την απώλεια των νευρώνων και των νευρογλοιακών κυττάρων και τον σχηματισμό ενός κυστικού χώρου στην περιοχή της </a:t>
            </a:r>
            <a:r>
              <a:rPr lang="el-GR" sz="1200" dirty="0" err="1"/>
              <a:t>ρευστοποιού</a:t>
            </a:r>
            <a:r>
              <a:rPr lang="el-GR" sz="1200" dirty="0"/>
              <a:t> νέκρωσης (αριστερά και κέντρο)</a:t>
            </a:r>
          </a:p>
        </p:txBody>
      </p:sp>
      <p:pic>
        <p:nvPicPr>
          <p:cNvPr id="6" name="Εικόνα 5" descr="Εικόνα που περιέχει μοβ, ροζ, φύσ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2C7F39C-9074-9F40-8665-3D1E430C4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50117"/>
            <a:ext cx="7682704" cy="45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794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65CCE014-6E0E-D146-A4F8-F39F4E06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00870" cy="49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83CB40-2462-0048-9729-7D40612A4328}"/>
              </a:ext>
            </a:extLst>
          </p:cNvPr>
          <p:cNvSpPr txBox="1"/>
          <p:nvPr/>
        </p:nvSpPr>
        <p:spPr>
          <a:xfrm>
            <a:off x="714348" y="57864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/>
              <a:t>Ρευστοποιός</a:t>
            </a:r>
            <a:r>
              <a:rPr lang="el-GR" sz="1200" dirty="0"/>
              <a:t> νέκρωση στον εγκέφαλο: </a:t>
            </a:r>
            <a:r>
              <a:rPr lang="el-GR" sz="1200" dirty="0" err="1"/>
              <a:t>Μονοπυρηνικό</a:t>
            </a:r>
            <a:r>
              <a:rPr lang="el-GR" sz="1200" dirty="0"/>
              <a:t> διήθημα από φαγοκύτταρα με άφθονο </a:t>
            </a:r>
            <a:r>
              <a:rPr lang="el-GR" sz="1200" dirty="0" err="1"/>
              <a:t>κυτταρόπλσσμα</a:t>
            </a:r>
            <a:r>
              <a:rPr lang="el-GR" sz="1200" dirty="0"/>
              <a:t> (</a:t>
            </a:r>
            <a:r>
              <a:rPr lang="el-GR" sz="1200" dirty="0" err="1"/>
              <a:t>μακροφάγα</a:t>
            </a:r>
            <a:r>
              <a:rPr lang="el-GR" sz="1200" dirty="0"/>
              <a:t>) στην περιφέρεια της κύστης</a:t>
            </a:r>
          </a:p>
        </p:txBody>
      </p:sp>
    </p:spTree>
    <p:extLst>
      <p:ext uri="{BB962C8B-B14F-4D97-AF65-F5344CB8AC3E}">
        <p14:creationId xmlns:p14="http://schemas.microsoft.com/office/powerpoint/2010/main" xmlns="" val="181588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Μακροφάγα">
            <a:extLst>
              <a:ext uri="{FF2B5EF4-FFF2-40B4-BE49-F238E27FC236}">
                <a16:creationId xmlns:a16="http://schemas.microsoft.com/office/drawing/2014/main" xmlns="" id="{933EFE64-A074-6A4A-8513-9141CD28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701974"/>
            <a:ext cx="6808758" cy="48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F7A34E-ED25-7548-ACE0-B8003BE29B5E}"/>
              </a:ext>
            </a:extLst>
          </p:cNvPr>
          <p:cNvSpPr txBox="1"/>
          <p:nvPr/>
        </p:nvSpPr>
        <p:spPr>
          <a:xfrm>
            <a:off x="1115616" y="580526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Μονοπύρηνα φαγοκύτταρα/</a:t>
            </a:r>
            <a:r>
              <a:rPr lang="el-GR" sz="1200" dirty="0" err="1"/>
              <a:t>μακροφάγα</a:t>
            </a:r>
            <a:r>
              <a:rPr lang="el-GR" sz="1200" dirty="0"/>
              <a:t> απομακρύνουν τα </a:t>
            </a:r>
            <a:r>
              <a:rPr lang="el-GR" sz="1200" dirty="0" err="1"/>
              <a:t>λιπιδιακά</a:t>
            </a:r>
            <a:r>
              <a:rPr lang="el-GR" sz="1200" dirty="0"/>
              <a:t> υπολείμματα από την περιοχή της </a:t>
            </a:r>
            <a:r>
              <a:rPr lang="el-GR" sz="1200" dirty="0" err="1"/>
              <a:t>ρευστοποιού</a:t>
            </a:r>
            <a:r>
              <a:rPr lang="el-GR" sz="1200" dirty="0"/>
              <a:t> νέκρωσης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389123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F94BD3-B4D5-9642-8F5F-B0AE9E10E456}"/>
              </a:ext>
            </a:extLst>
          </p:cNvPr>
          <p:cNvSpPr txBox="1"/>
          <p:nvPr/>
        </p:nvSpPr>
        <p:spPr>
          <a:xfrm>
            <a:off x="1619672" y="908720"/>
            <a:ext cx="58326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Γαγγραινώδης νέκρωση</a:t>
            </a:r>
          </a:p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06FD80-A90B-9D40-B687-0BADDD03373D}"/>
              </a:ext>
            </a:extLst>
          </p:cNvPr>
          <p:cNvSpPr txBox="1"/>
          <p:nvPr/>
        </p:nvSpPr>
        <p:spPr>
          <a:xfrm>
            <a:off x="683568" y="2132856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Δεν αποτελεί ξεχωριστό τύπο κυτταρικού θανάτου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Συνήθως ο όρος χρησιμοποιείται για ένα άκρο, γενικώς το κάτω άκρο, το οποίο έχει </a:t>
            </a:r>
            <a:r>
              <a:rPr lang="el-GR" dirty="0" err="1"/>
              <a:t>απολέσει</a:t>
            </a:r>
            <a:r>
              <a:rPr lang="el-GR" dirty="0"/>
              <a:t> την αιμάτωσή του και έχει υποστεί πηκτική νέκρωση (ξηρή γάγγραινα)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Όταν προστίθεται </a:t>
            </a:r>
            <a:r>
              <a:rPr lang="el-GR" dirty="0" err="1"/>
              <a:t>βακτηριακή</a:t>
            </a:r>
            <a:r>
              <a:rPr lang="el-GR" dirty="0"/>
              <a:t> λοίμωξη, πάνω στην πηκτική νέκρωση, τότε αυτή τροποποιείται από την </a:t>
            </a:r>
            <a:r>
              <a:rPr lang="el-GR" dirty="0" err="1"/>
              <a:t>υδρολυτική</a:t>
            </a:r>
            <a:r>
              <a:rPr lang="el-GR" dirty="0"/>
              <a:t> δράση των βακτηριδίων και των προσερχόμενων λευκοκυττάρων (υγρή γάγγραινα)</a:t>
            </a:r>
          </a:p>
        </p:txBody>
      </p:sp>
    </p:spTree>
    <p:extLst>
      <p:ext uri="{BB962C8B-B14F-4D97-AF65-F5344CB8AC3E}">
        <p14:creationId xmlns:p14="http://schemas.microsoft.com/office/powerpoint/2010/main" xmlns="" val="159132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8F4503A5-F49C-8E47-A192-882F6216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141301" cy="49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D1D043-A4B5-604C-B50E-A0063EB2EBA5}"/>
              </a:ext>
            </a:extLst>
          </p:cNvPr>
          <p:cNvSpPr txBox="1"/>
          <p:nvPr/>
        </p:nvSpPr>
        <p:spPr>
          <a:xfrm>
            <a:off x="1403648" y="5908630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Ξηρή γάγγραινα</a:t>
            </a:r>
          </a:p>
        </p:txBody>
      </p:sp>
    </p:spTree>
    <p:extLst>
      <p:ext uri="{BB962C8B-B14F-4D97-AF65-F5344CB8AC3E}">
        <p14:creationId xmlns:p14="http://schemas.microsoft.com/office/powerpoint/2010/main" xmlns="" val="260435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8588F383-8DE8-A549-903A-2246CD6C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xmlns="" id="{884AF15D-0865-2145-A39E-681B6585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8180"/>
            <a:ext cx="4062851" cy="4084812"/>
          </a:xfrm>
        </p:spPr>
      </p:pic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14B5FE7-2432-124E-BC74-C6FD11781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8180"/>
            <a:ext cx="4208254" cy="40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127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3D59B8-A245-104C-8BC7-199A3AB074C7}"/>
              </a:ext>
            </a:extLst>
          </p:cNvPr>
          <p:cNvSpPr txBox="1"/>
          <p:nvPr/>
        </p:nvSpPr>
        <p:spPr>
          <a:xfrm>
            <a:off x="1763688" y="693851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Νέκρωση Λίπους</a:t>
            </a:r>
          </a:p>
          <a:p>
            <a:pPr algn="ctr"/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BA7874-0963-7346-8D27-5D14D8E7539D}"/>
              </a:ext>
            </a:extLst>
          </p:cNvPr>
          <p:cNvSpPr txBox="1"/>
          <p:nvPr/>
        </p:nvSpPr>
        <p:spPr>
          <a:xfrm>
            <a:off x="1187624" y="1647958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Όρος καλά εγκατεστημένος στο ιατρικό λεξιλόγιο, στην πραγματικότητα όμως δεν παριστά κάποιον ειδικό τύπο </a:t>
            </a:r>
            <a:r>
              <a:rPr lang="el-GR" dirty="0" smtClean="0"/>
              <a:t>νέκρωσης</a:t>
            </a: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Περιγραφικός όρος μιας </a:t>
            </a:r>
            <a:r>
              <a:rPr lang="el-GR" dirty="0" err="1"/>
              <a:t>περιοχικής</a:t>
            </a:r>
            <a:r>
              <a:rPr lang="el-GR" dirty="0"/>
              <a:t> εστιακής καταστροφής του λιπώδους ιστού (τυπικό παράδειγμα </a:t>
            </a:r>
            <a:r>
              <a:rPr lang="el-GR" dirty="0" err="1"/>
              <a:t>λιπονέκρωση</a:t>
            </a:r>
            <a:r>
              <a:rPr lang="el-GR" dirty="0"/>
              <a:t> του </a:t>
            </a:r>
            <a:r>
              <a:rPr lang="el-GR" dirty="0" err="1"/>
              <a:t>περιπαγκρεατικού</a:t>
            </a:r>
            <a:r>
              <a:rPr lang="el-GR" dirty="0"/>
              <a:t> λιπώδους ιστού στα πλαίσια οξείας παγκρεατίτιδας)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l-G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dirty="0"/>
              <a:t>Ενεργοποιημένα παγκρεατικά ένζυμα από τα κατεστραμμένα κύτταρα των </a:t>
            </a:r>
            <a:r>
              <a:rPr lang="el-GR" dirty="0" err="1"/>
              <a:t>αδενοκυψελών</a:t>
            </a:r>
            <a:r>
              <a:rPr lang="el-GR" dirty="0"/>
              <a:t> ρευστοποιούν τις κυτταρικές μεμβράνες των </a:t>
            </a:r>
            <a:r>
              <a:rPr lang="el-GR" dirty="0" err="1"/>
              <a:t>λιποκυττάρων</a:t>
            </a:r>
            <a:r>
              <a:rPr lang="el-GR" dirty="0"/>
              <a:t>. Οι ενεργοποιημένες </a:t>
            </a:r>
            <a:r>
              <a:rPr lang="el-GR" dirty="0" err="1"/>
              <a:t>λιπάσες</a:t>
            </a:r>
            <a:r>
              <a:rPr lang="el-GR" dirty="0"/>
              <a:t> διασπούν τα </a:t>
            </a:r>
            <a:r>
              <a:rPr lang="el-GR" dirty="0" err="1"/>
              <a:t>τριγλυκερίδια</a:t>
            </a:r>
            <a:r>
              <a:rPr lang="el-GR" dirty="0"/>
              <a:t> των εστέρων που περιέχονται μέσα στα </a:t>
            </a:r>
            <a:r>
              <a:rPr lang="el-GR" dirty="0" err="1"/>
              <a:t>λιποκύτταρα</a:t>
            </a:r>
            <a:r>
              <a:rPr lang="el-GR" dirty="0"/>
              <a:t>. Τα απελευθερωμένα λιπαρά οξέα ενώνονται με το ασβέστιο και παράγουν τις μακροσκοπικά ορατές σαν άσπρη κιμωλία περιοχές (</a:t>
            </a:r>
            <a:r>
              <a:rPr lang="el-GR" dirty="0">
                <a:solidFill>
                  <a:srgbClr val="7030A0"/>
                </a:solidFill>
              </a:rPr>
              <a:t>σαπωνοποίηση του λίπους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39770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4C535E02-260E-934F-A06D-F37B1608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9848"/>
            <a:ext cx="6336703" cy="45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56F1C7-87C5-7F47-9359-D6B6A7ABB44B}"/>
              </a:ext>
            </a:extLst>
          </p:cNvPr>
          <p:cNvSpPr txBox="1"/>
          <p:nvPr/>
        </p:nvSpPr>
        <p:spPr>
          <a:xfrm>
            <a:off x="1043608" y="57332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Οι δίκην κιμωλίας </a:t>
            </a:r>
            <a:r>
              <a:rPr lang="el-GR" sz="1400" dirty="0" err="1"/>
              <a:t>λευκωπές</a:t>
            </a:r>
            <a:r>
              <a:rPr lang="el-GR" sz="1400" dirty="0"/>
              <a:t> περιοχές στο </a:t>
            </a:r>
            <a:r>
              <a:rPr lang="el-GR" sz="1400" dirty="0" err="1"/>
              <a:t>επίπλουν</a:t>
            </a:r>
            <a:r>
              <a:rPr lang="el-GR" sz="1400" dirty="0"/>
              <a:t> αντιστοιχούν στο ασβέστιο που αντιδρά με ελεύθερα λιπαρά οξέα (σαπωνοποίηση)</a:t>
            </a:r>
          </a:p>
        </p:txBody>
      </p:sp>
    </p:spTree>
    <p:extLst>
      <p:ext uri="{BB962C8B-B14F-4D97-AF65-F5344CB8AC3E}">
        <p14:creationId xmlns:p14="http://schemas.microsoft.com/office/powerpoint/2010/main" xmlns="" val="3862070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rmal image - Slide 1">
            <a:extLst>
              <a:ext uri="{FF2B5EF4-FFF2-40B4-BE49-F238E27FC236}">
                <a16:creationId xmlns:a16="http://schemas.microsoft.com/office/drawing/2014/main" xmlns="" id="{203BE37B-A4A9-7749-9D80-474826961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76" y="1052736"/>
            <a:ext cx="775371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525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Αρχική">
            <a:extLst>
              <a:ext uri="{FF2B5EF4-FFF2-40B4-BE49-F238E27FC236}">
                <a16:creationId xmlns:a16="http://schemas.microsoft.com/office/drawing/2014/main" xmlns="" id="{AEE733BC-DA86-0E40-92A7-F1EF0AD9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5353"/>
            <a:ext cx="7632848" cy="529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6F6243-CB88-8644-BD6F-7C7D85027702}"/>
              </a:ext>
            </a:extLst>
          </p:cNvPr>
          <p:cNvSpPr txBox="1"/>
          <p:nvPr/>
        </p:nvSpPr>
        <p:spPr>
          <a:xfrm>
            <a:off x="611560" y="6093296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400" dirty="0"/>
          </a:p>
          <a:p>
            <a:endParaRPr lang="el-GR" sz="1400" dirty="0"/>
          </a:p>
          <a:p>
            <a:r>
              <a:rPr lang="el-GR" sz="1400" dirty="0"/>
              <a:t>Το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714348" y="5929330"/>
            <a:ext cx="77153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dirty="0"/>
              <a:t>Εστίες νεκρωμένων </a:t>
            </a:r>
            <a:r>
              <a:rPr lang="el-GR" sz="1100" dirty="0" err="1"/>
              <a:t>λιποκυττάρων</a:t>
            </a:r>
            <a:r>
              <a:rPr lang="el-GR" sz="1100" dirty="0"/>
              <a:t>, όπου φαίνονται οι σκιές των περιγραμμάτων τους. </a:t>
            </a:r>
            <a:r>
              <a:rPr lang="el-GR" sz="1100" dirty="0" err="1"/>
              <a:t>Βασεόφιλες</a:t>
            </a:r>
            <a:r>
              <a:rPr lang="el-GR" sz="1100" dirty="0"/>
              <a:t> εναποθέσεις ασβεστίου, περιβαλλόμενες από μία φλεγμονώδη αντίδραση. Κυτταρικά φαντάσματα, τα οποία είναι απύρηνα </a:t>
            </a:r>
            <a:r>
              <a:rPr lang="el-GR" sz="1100" dirty="0" err="1"/>
              <a:t>λιποκύτταρα</a:t>
            </a:r>
            <a:r>
              <a:rPr lang="el-GR" sz="1100" dirty="0"/>
              <a:t>, αποτελούμενα από άμορφο κοκκιώδες </a:t>
            </a:r>
            <a:r>
              <a:rPr lang="el-GR" sz="1100" dirty="0" err="1"/>
              <a:t>συγκριμματικό</a:t>
            </a:r>
            <a:r>
              <a:rPr lang="el-GR" sz="1100" dirty="0"/>
              <a:t> </a:t>
            </a:r>
            <a:r>
              <a:rPr lang="el-GR" sz="1100" dirty="0" err="1" smtClean="0"/>
              <a:t>υλικό.Το</a:t>
            </a:r>
            <a:r>
              <a:rPr lang="el-GR" sz="1100" dirty="0" smtClean="0"/>
              <a:t>  </a:t>
            </a:r>
            <a:r>
              <a:rPr lang="el-GR" sz="1100" dirty="0"/>
              <a:t>βαθύ ροζ-κυανό, ελαφρά κοκκώδες υλικό στο κυτταρόπλασμα ορισμένων νεκρωτικών </a:t>
            </a:r>
            <a:r>
              <a:rPr lang="el-GR" sz="1100" dirty="0" err="1"/>
              <a:t>λιποκυττάρων</a:t>
            </a:r>
            <a:r>
              <a:rPr lang="el-GR" sz="1100" dirty="0"/>
              <a:t> αναπαριστά εναπόθεση ασβεστίου. Πρόκειται για μορφή </a:t>
            </a:r>
            <a:r>
              <a:rPr lang="el-GR" sz="1100" dirty="0" err="1"/>
              <a:t>δυστροφικής</a:t>
            </a:r>
            <a:r>
              <a:rPr lang="el-GR" sz="1100" dirty="0"/>
              <a:t> </a:t>
            </a:r>
            <a:r>
              <a:rPr lang="el-GR" sz="1100" dirty="0" err="1"/>
              <a:t>ασβέστωσης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xmlns="" val="2297828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EC28D35A-3B59-D24E-995C-78E58DC0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659" y="1052736"/>
            <a:ext cx="7135733" cy="47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992EE7-0E04-8343-97FD-B5315B206F16}"/>
              </a:ext>
            </a:extLst>
          </p:cNvPr>
          <p:cNvSpPr txBox="1"/>
          <p:nvPr/>
        </p:nvSpPr>
        <p:spPr>
          <a:xfrm>
            <a:off x="791580" y="58772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Κυτταρικά φαντάσματα, τα οποία είναι απύρηνα </a:t>
            </a:r>
            <a:r>
              <a:rPr lang="el-GR" sz="1200" dirty="0" err="1"/>
              <a:t>λιποκύτταρα</a:t>
            </a:r>
            <a:r>
              <a:rPr lang="el-GR" sz="1200" dirty="0"/>
              <a:t>, αποτελούμενα από άμορφο κοκκιώδες </a:t>
            </a:r>
            <a:r>
              <a:rPr lang="el-GR" sz="1200" dirty="0" err="1"/>
              <a:t>συγκριμματικό</a:t>
            </a:r>
            <a:r>
              <a:rPr lang="el-GR" sz="1200" dirty="0"/>
              <a:t> υλικό. </a:t>
            </a:r>
          </a:p>
        </p:txBody>
      </p:sp>
    </p:spTree>
    <p:extLst>
      <p:ext uri="{BB962C8B-B14F-4D97-AF65-F5344CB8AC3E}">
        <p14:creationId xmlns:p14="http://schemas.microsoft.com/office/powerpoint/2010/main" xmlns="" val="3853973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B05DA725-50F6-C44D-8E26-D615A431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02332" cy="470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AEE7C8-26F0-3842-BDE3-9F61E9B9D4CF}"/>
              </a:ext>
            </a:extLst>
          </p:cNvPr>
          <p:cNvSpPr txBox="1"/>
          <p:nvPr/>
        </p:nvSpPr>
        <p:spPr>
          <a:xfrm>
            <a:off x="827584" y="5805264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Πολυμορφοπυρηνικ</a:t>
            </a:r>
            <a:r>
              <a:rPr lang="en-US" sz="1400" dirty="0" err="1"/>
              <a:t>ή</a:t>
            </a:r>
            <a:r>
              <a:rPr lang="el-GR" sz="1400" dirty="0"/>
              <a:t> διήθηση και </a:t>
            </a:r>
            <a:r>
              <a:rPr lang="el-GR" sz="1400" dirty="0" err="1"/>
              <a:t>αρχόμενη</a:t>
            </a:r>
            <a:r>
              <a:rPr lang="el-GR" sz="1400" dirty="0"/>
              <a:t> </a:t>
            </a:r>
            <a:r>
              <a:rPr lang="el-GR" sz="1400" dirty="0" err="1"/>
              <a:t>λιπονέκρωση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3373341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1B95F1-8B31-BF4A-A943-49F66B9D8FEE}"/>
              </a:ext>
            </a:extLst>
          </p:cNvPr>
          <p:cNvSpPr txBox="1"/>
          <p:nvPr/>
        </p:nvSpPr>
        <p:spPr>
          <a:xfrm>
            <a:off x="1511660" y="57190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Τυροειδής νέκρωση</a:t>
            </a:r>
          </a:p>
          <a:p>
            <a:pPr algn="ctr"/>
            <a:endParaRPr lang="el-GR" sz="2400" dirty="0"/>
          </a:p>
        </p:txBody>
      </p:sp>
      <p:sp>
        <p:nvSpPr>
          <p:cNvPr id="3" name="2 - Ορθογώνιο"/>
          <p:cNvSpPr/>
          <p:nvPr/>
        </p:nvSpPr>
        <p:spPr>
          <a:xfrm>
            <a:off x="899592" y="1484784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Ξεχωριστός τύπος νέκρωσης – συναντάται συχνά σε εστίες φυματιώδους λοίμωξης</a:t>
            </a:r>
          </a:p>
          <a:p>
            <a:pPr algn="just">
              <a:buNone/>
            </a:pPr>
            <a:endParaRPr lang="el-GR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 Ο όρος προέρχεται από τη μακροσκοπική εμφάνιση σε λευκό τυρί της περιοχής της νέκρωσης</a:t>
            </a:r>
          </a:p>
          <a:p>
            <a:pPr algn="just">
              <a:buNone/>
            </a:pPr>
            <a:r>
              <a:rPr lang="el-GR" b="1" dirty="0">
                <a:latin typeface="Comic Sans MS" pitchFamily="66" charset="0"/>
              </a:rPr>
              <a:t> </a:t>
            </a:r>
          </a:p>
          <a:p>
            <a:pPr algn="just">
              <a:buNone/>
            </a:pPr>
            <a:r>
              <a:rPr lang="el-GR" b="1" dirty="0">
                <a:solidFill>
                  <a:srgbClr val="7030A0"/>
                </a:solidFill>
                <a:latin typeface="Comic Sans MS" pitchFamily="66" charset="0"/>
              </a:rPr>
              <a:t>Μικροσκοπική Εικόνα:</a:t>
            </a:r>
          </a:p>
          <a:p>
            <a:pPr algn="just"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 η νεκρωτική εστία φαίνεται να αποτελείται από άμορφα, χωρίς δομή, κοκκιώδη υπολείμματα που περιβάλλονται από</a:t>
            </a:r>
          </a:p>
          <a:p>
            <a:pPr algn="just">
              <a:buNone/>
            </a:pPr>
            <a:endParaRPr lang="el-GR" b="1" dirty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b="1" dirty="0">
                <a:latin typeface="Comic Sans MS" pitchFamily="66" charset="0"/>
              </a:rPr>
              <a:t> σαφή φλεγμονώδη δακτύλιο (</a:t>
            </a:r>
            <a:r>
              <a:rPr lang="el-GR" b="1" dirty="0" err="1">
                <a:latin typeface="Comic Sans MS" pitchFamily="66" charset="0"/>
              </a:rPr>
              <a:t>κοκκιωματώδης</a:t>
            </a:r>
            <a:r>
              <a:rPr lang="el-GR" b="1" dirty="0">
                <a:latin typeface="Comic Sans MS" pitchFamily="66" charset="0"/>
              </a:rPr>
              <a:t> φλεγμονή)</a:t>
            </a:r>
          </a:p>
          <a:p>
            <a:pPr algn="just">
              <a:buNone/>
            </a:pPr>
            <a:r>
              <a:rPr lang="el-GR" b="1" dirty="0">
                <a:latin typeface="Comic Sans MS" pitchFamily="66" charset="0"/>
              </a:rPr>
              <a:t>			– πολυπύρηνα </a:t>
            </a:r>
            <a:r>
              <a:rPr lang="el-GR" b="1" dirty="0" err="1">
                <a:latin typeface="Comic Sans MS" pitchFamily="66" charset="0"/>
              </a:rPr>
              <a:t>γιγαντοκύτταρα</a:t>
            </a:r>
            <a:endParaRPr lang="el-GR" b="1" dirty="0">
              <a:latin typeface="Comic Sans MS" pitchFamily="66" charset="0"/>
            </a:endParaRPr>
          </a:p>
          <a:p>
            <a:pPr algn="just">
              <a:buNone/>
            </a:pPr>
            <a:r>
              <a:rPr lang="el-GR" b="1" dirty="0">
                <a:latin typeface="Comic Sans MS" pitchFamily="66" charset="0"/>
              </a:rPr>
              <a:t>			– </a:t>
            </a:r>
            <a:r>
              <a:rPr lang="el-GR" b="1" dirty="0" err="1">
                <a:latin typeface="Comic Sans MS" pitchFamily="66" charset="0"/>
              </a:rPr>
              <a:t>μακροφάγα</a:t>
            </a:r>
            <a:endParaRPr lang="el-GR" b="1" dirty="0">
              <a:latin typeface="Comic Sans MS" pitchFamily="66" charset="0"/>
            </a:endParaRPr>
          </a:p>
          <a:p>
            <a:pPr algn="just">
              <a:buNone/>
            </a:pPr>
            <a:r>
              <a:rPr lang="el-GR" b="1" dirty="0">
                <a:latin typeface="Comic Sans MS" pitchFamily="66" charset="0"/>
              </a:rPr>
              <a:t>			– λεμφοκύτταρα</a:t>
            </a:r>
          </a:p>
          <a:p>
            <a:pPr algn="just">
              <a:buNone/>
            </a:pPr>
            <a:endParaRPr lang="el-GR" b="1" dirty="0">
              <a:latin typeface="Comic Sans MS" pitchFamily="66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b="1" dirty="0"/>
              <a:t>Σε αντίθεση με την πηκτική νέκρωση, η αρχιτεκτονική του ιστού στην τυροειδή νέκρωση έχει πλήρως εξαφανιστεί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20631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ed.nus.edu.sg/path/images/tb-my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892" y="820709"/>
            <a:ext cx="7073500" cy="489032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06E5C2-9E0D-714F-BD64-95701EE246C0}"/>
              </a:ext>
            </a:extLst>
          </p:cNvPr>
          <p:cNvSpPr txBox="1"/>
          <p:nvPr/>
        </p:nvSpPr>
        <p:spPr>
          <a:xfrm>
            <a:off x="714348" y="578645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dirty="0"/>
              <a:t>Η περιοχή της τυροειδούς νέκρωσης έχει τη μορφή άμορφων κοκκωδών κυτταρικών συντριμμάτων/άμορφης κοκκώδους σκόνης, χωρίς διατήρηση στοιχείων της </a:t>
            </a:r>
            <a:r>
              <a:rPr lang="el-GR" sz="1200" dirty="0" err="1"/>
              <a:t>προυπάρχουσας</a:t>
            </a:r>
            <a:r>
              <a:rPr lang="el-GR" sz="1200" dirty="0"/>
              <a:t> αρχιτεκτονικής του ιστού. Περιβάλλεται δε από </a:t>
            </a:r>
            <a:r>
              <a:rPr lang="el-GR" sz="1200" dirty="0" err="1"/>
              <a:t>κοκκιωματώδη</a:t>
            </a:r>
            <a:r>
              <a:rPr lang="el-GR" sz="1200" dirty="0"/>
              <a:t> φλεγμονή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athologyoutlines.com/wick/tuberculous%20lymphadenitis%20mic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782" y="685116"/>
            <a:ext cx="7373618" cy="517447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AE83BB-9833-954D-9081-F7BCFBD33620}"/>
              </a:ext>
            </a:extLst>
          </p:cNvPr>
          <p:cNvSpPr txBox="1"/>
          <p:nvPr/>
        </p:nvSpPr>
        <p:spPr>
          <a:xfrm>
            <a:off x="611560" y="6021288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/>
              <a:t>Τα οζίδια της τυροειδούς νέκρωσης έχουν ροζ χρώμα, στερούνται δομικής οργάνωσης και αντίθετα με την πηκτική νέκρωση, η αρχιτεκτονική και το περίγραμμα των κυττάρων έχουν σε μεγάλο βαθμό καταστραφεί. Παρατηρήστε τα </a:t>
            </a:r>
            <a:r>
              <a:rPr lang="el-GR" sz="1400" dirty="0" err="1"/>
              <a:t>γιγαντοκύτταρα</a:t>
            </a:r>
            <a:r>
              <a:rPr lang="el-GR" sz="1400" dirty="0"/>
              <a:t> τύπου </a:t>
            </a:r>
            <a:r>
              <a:rPr lang="en-US" sz="1400" dirty="0" err="1"/>
              <a:t>Langhans</a:t>
            </a:r>
            <a:endParaRPr lang="el-GR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642910" y="128586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Η </a:t>
            </a:r>
            <a:r>
              <a:rPr lang="el-GR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Αμυλοείδωση</a:t>
            </a:r>
            <a:r>
              <a:rPr lang="el-GR" b="1" dirty="0">
                <a:latin typeface="Comic Sans MS" pitchFamily="66" charset="0"/>
              </a:rPr>
              <a:t>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ΔΕΝ</a:t>
            </a:r>
            <a:r>
              <a:rPr lang="el-GR" b="1" dirty="0">
                <a:latin typeface="Comic Sans MS" pitchFamily="66" charset="0"/>
              </a:rPr>
              <a:t> αποτελεί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ΜΙΑ ΝΟΣΟ</a:t>
            </a:r>
            <a:r>
              <a:rPr lang="el-GR" b="1" dirty="0">
                <a:latin typeface="Comic Sans MS" pitchFamily="66" charset="0"/>
              </a:rPr>
              <a:t>, αλλά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ΌΡΟ</a:t>
            </a:r>
            <a:r>
              <a:rPr lang="el-GR" b="1" dirty="0">
                <a:latin typeface="Comic Sans MS" pitchFamily="66" charset="0"/>
              </a:rPr>
              <a:t> που χαρακτηρίζει ευρύ φάσμα διαταραχών που φέρουν ένα κοινό χαρακτηριστικό : </a:t>
            </a:r>
          </a:p>
          <a:p>
            <a:pPr>
              <a:buNone/>
            </a:pPr>
            <a:endParaRPr lang="el-GR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el-GR" b="1" dirty="0">
                <a:latin typeface="Comic Sans MS" pitchFamily="66" charset="0"/>
              </a:rPr>
              <a:t>   την </a:t>
            </a:r>
            <a:r>
              <a:rPr lang="el-GR" b="1" dirty="0" err="1">
                <a:latin typeface="Comic Sans MS" pitchFamily="66" charset="0"/>
              </a:rPr>
              <a:t>εξωκυττάρια</a:t>
            </a:r>
            <a:r>
              <a:rPr lang="el-GR" b="1" dirty="0">
                <a:latin typeface="Comic Sans MS" pitchFamily="66" charset="0"/>
              </a:rPr>
              <a:t> εναπόθεση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αμυλοειδούς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>
                <a:latin typeface="Comic Sans MS" pitchFamily="66" charset="0"/>
              </a:rPr>
              <a:t>σε όργανα και ιστούς </a:t>
            </a: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500562" y="2214554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142976" y="2857496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 Ο όρος περιγράφει 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παθολογική αναδίπλωση</a:t>
            </a:r>
            <a:r>
              <a:rPr lang="el-GR" b="1" dirty="0">
                <a:latin typeface="Comic Sans MS" pitchFamily="66" charset="0"/>
              </a:rPr>
              <a:t> και χαρακτηριστική </a:t>
            </a:r>
            <a:r>
              <a:rPr lang="el-GR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ινιδώδη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διάταξη</a:t>
            </a:r>
            <a:r>
              <a:rPr lang="el-GR" b="1" dirty="0">
                <a:latin typeface="Comic Sans MS" pitchFamily="66" charset="0"/>
              </a:rPr>
              <a:t> πρωτεϊνικών μορίων, ποικίλης προέλευσης </a:t>
            </a:r>
          </a:p>
          <a:p>
            <a:pPr algn="just">
              <a:buFont typeface="Wingdings" pitchFamily="2" charset="2"/>
              <a:buChar char="§"/>
            </a:pPr>
            <a:endParaRPr lang="el-GR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Έχουν περιγραφεί 27 πρωτεΐνες με </a:t>
            </a:r>
            <a:r>
              <a:rPr lang="el-GR" b="1" dirty="0" err="1">
                <a:latin typeface="Comic Sans MS" pitchFamily="66" charset="0"/>
              </a:rPr>
              <a:t>αμυλοειδογόνο</a:t>
            </a:r>
            <a:r>
              <a:rPr lang="el-GR" b="1" dirty="0">
                <a:latin typeface="Comic Sans MS" pitchFamily="66" charset="0"/>
              </a:rPr>
              <a:t> ιδιότητα</a:t>
            </a:r>
          </a:p>
          <a:p>
            <a:pPr algn="just">
              <a:buFont typeface="Wingdings" pitchFamily="2" charset="2"/>
              <a:buChar char="§"/>
            </a:pPr>
            <a:endParaRPr lang="el-GR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b="1" dirty="0">
                <a:latin typeface="Comic Sans MS" pitchFamily="66" charset="0"/>
              </a:rPr>
              <a:t> Σε όλους τους τύπους (Α) το </a:t>
            </a:r>
            <a:r>
              <a:rPr lang="el-GR" b="1" dirty="0" err="1">
                <a:latin typeface="Comic Sans MS" pitchFamily="66" charset="0"/>
              </a:rPr>
              <a:t>αμυλοειδές</a:t>
            </a:r>
            <a:r>
              <a:rPr lang="el-GR" b="1" dirty="0">
                <a:latin typeface="Comic Sans MS" pitchFamily="66" charset="0"/>
              </a:rPr>
              <a:t> περιέχει:</a:t>
            </a:r>
          </a:p>
          <a:p>
            <a:pPr>
              <a:buNone/>
            </a:pPr>
            <a:endParaRPr lang="el-GR" dirty="0">
              <a:latin typeface="Comic Sans MS" pitchFamily="66" charset="0"/>
            </a:endParaRPr>
          </a:p>
          <a:p>
            <a:pPr>
              <a:buNone/>
            </a:pPr>
            <a:r>
              <a:rPr lang="el-GR" b="1" dirty="0">
                <a:latin typeface="Comic Sans MS" pitchFamily="66" charset="0"/>
              </a:rPr>
              <a:t>Ι. 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SAP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(Serum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Amyloid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P-component),</a:t>
            </a:r>
            <a:r>
              <a:rPr lang="en-US" b="1" dirty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l-GR" b="1" dirty="0">
                <a:latin typeface="Comic Sans MS" pitchFamily="66" charset="0"/>
              </a:rPr>
              <a:t>	</a:t>
            </a:r>
            <a:r>
              <a:rPr lang="el-GR" sz="1400" b="1" dirty="0">
                <a:latin typeface="Comic Sans MS" pitchFamily="66" charset="0"/>
              </a:rPr>
              <a:t>μια </a:t>
            </a:r>
            <a:r>
              <a:rPr lang="el-GR" sz="1400" b="1" dirty="0" err="1">
                <a:latin typeface="Comic Sans MS" pitchFamily="66" charset="0"/>
              </a:rPr>
              <a:t>γλυκοπρωτεΐνη</a:t>
            </a:r>
            <a:r>
              <a:rPr lang="el-GR" sz="1400" b="1" dirty="0">
                <a:latin typeface="Comic Sans MS" pitchFamily="66" charset="0"/>
              </a:rPr>
              <a:t> που συνδέει το </a:t>
            </a:r>
            <a:r>
              <a:rPr lang="el-GR" sz="1400" b="1" dirty="0" err="1">
                <a:latin typeface="Comic Sans MS" pitchFamily="66" charset="0"/>
              </a:rPr>
              <a:t>αμυλοειδές</a:t>
            </a:r>
            <a:r>
              <a:rPr lang="el-GR" sz="1400" b="1" dirty="0">
                <a:latin typeface="Comic Sans MS" pitchFamily="66" charset="0"/>
              </a:rPr>
              <a:t> ανεξάρτητα από την πρωτεΐνη προέλευσης </a:t>
            </a:r>
          </a:p>
          <a:p>
            <a:pPr>
              <a:buNone/>
            </a:pPr>
            <a:r>
              <a:rPr lang="el-GR" b="1" dirty="0">
                <a:latin typeface="Comic Sans MS" pitchFamily="66" charset="0"/>
              </a:rPr>
              <a:t>ΙΙ. 	αποκαλύπτεται με </a:t>
            </a:r>
            <a:r>
              <a:rPr lang="el-GR" b="1" dirty="0" err="1">
                <a:latin typeface="Comic Sans MS" pitchFamily="66" charset="0"/>
              </a:rPr>
              <a:t>ερυθρόν</a:t>
            </a:r>
            <a:r>
              <a:rPr lang="el-GR" b="1" dirty="0">
                <a:latin typeface="Comic Sans MS" pitchFamily="66" charset="0"/>
              </a:rPr>
              <a:t> του </a:t>
            </a:r>
            <a:r>
              <a:rPr lang="el-GR" b="1" dirty="0" err="1">
                <a:latin typeface="Comic Sans MS" pitchFamily="66" charset="0"/>
              </a:rPr>
              <a:t>Congo</a:t>
            </a:r>
            <a:endParaRPr lang="el-GR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b="1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357554" y="571480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Αμυλοείδωση</a:t>
            </a:r>
            <a:endParaRPr lang="el-GR" sz="2800" dirty="0"/>
          </a:p>
        </p:txBody>
      </p:sp>
      <p:sp>
        <p:nvSpPr>
          <p:cNvPr id="8" name="7 - Ορθογώνιο"/>
          <p:cNvSpPr/>
          <p:nvPr/>
        </p:nvSpPr>
        <p:spPr>
          <a:xfrm>
            <a:off x="1142976" y="421481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l-GR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51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xmlns="" id="{362D8CF5-97B3-574B-A76C-2932F949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C2B2D63-2357-C240-8B38-D2033F35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58" y="1628800"/>
            <a:ext cx="7469883" cy="40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730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500034" y="142852"/>
          <a:ext cx="807249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Ορθογώνιο"/>
          <p:cNvSpPr/>
          <p:nvPr/>
        </p:nvSpPr>
        <p:spPr>
          <a:xfrm>
            <a:off x="428596" y="2786058"/>
            <a:ext cx="29289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100" b="1" dirty="0">
                <a:latin typeface="Comic Sans MS" pitchFamily="66" charset="0"/>
              </a:rPr>
              <a:t>Αποτελεί την πιο συχνή μορφή  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100" b="1" dirty="0" err="1">
                <a:latin typeface="Comic Sans MS" pitchFamily="66" charset="0"/>
              </a:rPr>
              <a:t>Πλασματοκυτταρική</a:t>
            </a:r>
            <a:r>
              <a:rPr lang="el-GR" sz="1100" b="1" dirty="0">
                <a:latin typeface="Comic Sans MS" pitchFamily="66" charset="0"/>
              </a:rPr>
              <a:t> δυσκρασία με </a:t>
            </a:r>
            <a:r>
              <a:rPr lang="el-GR" sz="1100" b="1" dirty="0" err="1">
                <a:latin typeface="Comic Sans MS" pitchFamily="66" charset="0"/>
              </a:rPr>
              <a:t>κλωνική</a:t>
            </a:r>
            <a:r>
              <a:rPr lang="el-GR" sz="1100" b="1" dirty="0">
                <a:latin typeface="Comic Sans MS" pitchFamily="66" charset="0"/>
              </a:rPr>
              <a:t> ανάπτυξη πλασματοκυττάρων (5-10%) και παραγωγή ελαφρών αλυσίδων (συνηθέστερα λ) 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Συστηματική</a:t>
            </a:r>
            <a:r>
              <a:rPr lang="el-GR" sz="1100" b="1" dirty="0">
                <a:latin typeface="Comic Sans MS" pitchFamily="66" charset="0"/>
              </a:rPr>
              <a:t>, </a:t>
            </a:r>
          </a:p>
          <a:p>
            <a:pPr algn="just">
              <a:buClr>
                <a:schemeClr val="accent5">
                  <a:lumMod val="50000"/>
                </a:schemeClr>
              </a:buClr>
            </a:pPr>
            <a:r>
              <a:rPr lang="el-GR" sz="1100" b="1" dirty="0">
                <a:latin typeface="Comic Sans MS" pitchFamily="66" charset="0"/>
              </a:rPr>
              <a:t>με προσβολή δυνητικά όλων των οργάνων 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</a:pPr>
            <a:r>
              <a:rPr lang="el-GR" sz="1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Εντοπισμένη </a:t>
            </a:r>
            <a:r>
              <a:rPr lang="el-GR" sz="1100" b="1" dirty="0">
                <a:latin typeface="Comic Sans MS" pitchFamily="66" charset="0"/>
              </a:rPr>
              <a:t>(</a:t>
            </a:r>
            <a:r>
              <a:rPr lang="el-GR" sz="1100" b="1" dirty="0" err="1">
                <a:latin typeface="Comic Sans MS" pitchFamily="66" charset="0"/>
              </a:rPr>
              <a:t>οφθαλμός,λάρυγγας,δέρμα</a:t>
            </a:r>
            <a:r>
              <a:rPr lang="el-GR" sz="1100" b="1" dirty="0">
                <a:latin typeface="Comic Sans MS" pitchFamily="66" charset="0"/>
              </a:rPr>
              <a:t>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57158" y="4143380"/>
            <a:ext cx="3143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1100" b="1" dirty="0">
                <a:latin typeface="Comic Sans MS" pitchFamily="66" charset="0"/>
              </a:rPr>
              <a:t>Η διάγνωση της συστηματικής </a:t>
            </a:r>
            <a:r>
              <a:rPr lang="el-GR" sz="1100" b="1" dirty="0" err="1">
                <a:latin typeface="Comic Sans MS" pitchFamily="66" charset="0"/>
              </a:rPr>
              <a:t>αμυλοείδωσης</a:t>
            </a:r>
            <a:r>
              <a:rPr lang="el-GR" sz="1100" b="1" dirty="0">
                <a:latin typeface="Comic Sans MS" pitchFamily="66" charset="0"/>
              </a:rPr>
              <a:t> στηρίζεται </a:t>
            </a:r>
            <a:r>
              <a:rPr lang="el-GR" sz="11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στη βιοψία </a:t>
            </a:r>
          </a:p>
          <a:p>
            <a:pPr algn="ctr">
              <a:buNone/>
            </a:pPr>
            <a:r>
              <a:rPr lang="el-GR" sz="1100" b="1" dirty="0">
                <a:latin typeface="Comic Sans MS" pitchFamily="66" charset="0"/>
              </a:rPr>
              <a:t>που αποκαλύπτει εναποθέσεις </a:t>
            </a:r>
            <a:r>
              <a:rPr lang="el-GR" sz="1100" b="1" dirty="0" err="1">
                <a:latin typeface="Comic Sans MS" pitchFamily="66" charset="0"/>
              </a:rPr>
              <a:t>αμυλοειδούς</a:t>
            </a:r>
            <a:r>
              <a:rPr lang="el-GR" sz="1100" b="1" dirty="0">
                <a:latin typeface="Comic Sans MS" pitchFamily="66" charset="0"/>
              </a:rPr>
              <a:t> AL </a:t>
            </a:r>
          </a:p>
          <a:p>
            <a:pPr>
              <a:buNone/>
            </a:pPr>
            <a:endParaRPr lang="el-GR" sz="1100" b="1" dirty="0">
              <a:latin typeface="Comic Sans MS" pitchFamily="66" charset="0"/>
            </a:endParaRPr>
          </a:p>
          <a:p>
            <a:pPr marL="822960" lvl="1" indent="-457200">
              <a:buAutoNum type="arabicParenBoth"/>
            </a:pPr>
            <a:r>
              <a:rPr lang="el-GR" sz="1100" b="1" dirty="0">
                <a:latin typeface="Comic Sans MS" pitchFamily="66" charset="0"/>
              </a:rPr>
              <a:t>Λήψη από όργανο με κλινική εκδήλωση </a:t>
            </a:r>
          </a:p>
          <a:p>
            <a:pPr marL="822960" lvl="1" indent="-457200">
              <a:buAutoNum type="arabicParenBoth"/>
            </a:pPr>
            <a:r>
              <a:rPr lang="el-GR" sz="1100" b="1" dirty="0">
                <a:latin typeface="Comic Sans MS" pitchFamily="66" charset="0"/>
              </a:rPr>
              <a:t>Λήψη από όργανο χωρίς κλινική εκδήλωση (που μπορεί να προσβληθεί από </a:t>
            </a:r>
            <a:r>
              <a:rPr lang="el-GR" sz="1100" b="1" dirty="0" err="1">
                <a:latin typeface="Comic Sans MS" pitchFamily="66" charset="0"/>
              </a:rPr>
              <a:t>αμυλοείδωση</a:t>
            </a:r>
            <a:r>
              <a:rPr lang="el-GR" sz="1100" b="1" dirty="0">
                <a:latin typeface="Comic Sans MS" pitchFamily="66" charset="0"/>
              </a:rPr>
              <a:t>) </a:t>
            </a:r>
            <a:endParaRPr lang="el-GR" sz="1100" dirty="0"/>
          </a:p>
          <a:p>
            <a:pPr>
              <a:buNone/>
            </a:pPr>
            <a:r>
              <a:rPr lang="el-GR" sz="1100" b="1" dirty="0">
                <a:latin typeface="Comic Sans MS" pitchFamily="66" charset="0"/>
              </a:rPr>
              <a:t>- Βιοψία από τον γαστρεντερικό σωλήνα (ορθού)</a:t>
            </a:r>
          </a:p>
          <a:p>
            <a:pPr>
              <a:buNone/>
            </a:pPr>
            <a:r>
              <a:rPr lang="el-GR" sz="1100" b="1" dirty="0">
                <a:latin typeface="Comic Sans MS" pitchFamily="66" charset="0"/>
              </a:rPr>
              <a:t>- Βιοψία χειλικών σιελογόνων αδένων </a:t>
            </a:r>
          </a:p>
          <a:p>
            <a:pPr>
              <a:buNone/>
            </a:pPr>
            <a:r>
              <a:rPr lang="el-GR" sz="1100" b="1" dirty="0">
                <a:latin typeface="Comic Sans MS" pitchFamily="66" charset="0"/>
              </a:rPr>
              <a:t> -</a:t>
            </a:r>
            <a:r>
              <a:rPr lang="el-GR" sz="1100" b="1" dirty="0" err="1">
                <a:latin typeface="Comic Sans MS" pitchFamily="66" charset="0"/>
              </a:rPr>
              <a:t>Αναρρόφημα</a:t>
            </a:r>
            <a:r>
              <a:rPr lang="el-GR" sz="1100" b="1" dirty="0">
                <a:latin typeface="Comic Sans MS" pitchFamily="66" charset="0"/>
              </a:rPr>
              <a:t> υποδόριου κοιλιακού λίπους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500430" y="2857496"/>
            <a:ext cx="235745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100" b="1" dirty="0">
                <a:latin typeface="Comic Sans MS" pitchFamily="66" charset="0"/>
              </a:rPr>
              <a:t>Αποτέλεσμα σχηματισμού </a:t>
            </a:r>
            <a:r>
              <a:rPr lang="el-GR" sz="1100" b="1" dirty="0" err="1">
                <a:latin typeface="Comic Sans MS" pitchFamily="66" charset="0"/>
              </a:rPr>
              <a:t>αμυλοειδούς</a:t>
            </a:r>
            <a:r>
              <a:rPr lang="el-GR" sz="1100" b="1" dirty="0">
                <a:latin typeface="Comic Sans MS" pitchFamily="66" charset="0"/>
              </a:rPr>
              <a:t> από την πρωτεΐνη </a:t>
            </a:r>
            <a:r>
              <a:rPr lang="el-GR" sz="1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«</a:t>
            </a:r>
            <a:r>
              <a:rPr lang="el-GR" sz="11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αμυλοειδές</a:t>
            </a:r>
            <a:r>
              <a:rPr lang="el-GR" sz="1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 Α του ορού- SAA»</a:t>
            </a:r>
            <a:r>
              <a:rPr lang="el-GR" sz="1100" b="1" dirty="0">
                <a:latin typeface="Comic Sans MS" pitchFamily="66" charset="0"/>
              </a:rPr>
              <a:t>, πρωτεΐνη οξείας φάσεως </a:t>
            </a:r>
          </a:p>
          <a:p>
            <a:pPr>
              <a:buNone/>
            </a:pPr>
            <a:endParaRPr lang="el-GR" sz="1100" b="1" dirty="0">
              <a:latin typeface="Comic Sans MS" pitchFamily="66" charset="0"/>
            </a:endParaRPr>
          </a:p>
          <a:p>
            <a:pPr>
              <a:buNone/>
            </a:pPr>
            <a:r>
              <a:rPr lang="el-GR" sz="1100" b="1" dirty="0">
                <a:latin typeface="Comic Sans MS" pitchFamily="66" charset="0"/>
              </a:rPr>
              <a:t>Υπάρχουν πολλοί τύποι SAA </a:t>
            </a:r>
          </a:p>
          <a:p>
            <a:pPr>
              <a:buNone/>
            </a:pPr>
            <a:endParaRPr lang="el-GR" sz="1100" b="1" dirty="0">
              <a:latin typeface="Comic Sans MS" pitchFamily="66" charset="0"/>
            </a:endParaRPr>
          </a:p>
          <a:p>
            <a:pPr>
              <a:buNone/>
            </a:pPr>
            <a:r>
              <a:rPr lang="el-GR" sz="1100" b="1" dirty="0">
                <a:latin typeface="Comic Sans MS" pitchFamily="66" charset="0"/>
              </a:rPr>
              <a:t>Απαντά σε ασθενείς με: </a:t>
            </a:r>
          </a:p>
          <a:p>
            <a:pPr>
              <a:buFont typeface="Arial" pitchFamily="34" charset="0"/>
              <a:buChar char="•"/>
            </a:pPr>
            <a:r>
              <a:rPr lang="el-GR" sz="1100" b="1" dirty="0">
                <a:latin typeface="Comic Sans MS" pitchFamily="66" charset="0"/>
              </a:rPr>
              <a:t>ρευματοειδή αρθρίτιδα </a:t>
            </a:r>
          </a:p>
          <a:p>
            <a:pPr>
              <a:buFont typeface="Arial" pitchFamily="34" charset="0"/>
              <a:buChar char="•"/>
            </a:pPr>
            <a:r>
              <a:rPr lang="el-GR" sz="1100" b="1" dirty="0">
                <a:latin typeface="Comic Sans MS" pitchFamily="66" charset="0"/>
              </a:rPr>
              <a:t>φλεγμονώδη νοσήματα του εντέρου 	</a:t>
            </a:r>
          </a:p>
          <a:p>
            <a:pPr>
              <a:buFont typeface="Arial" pitchFamily="34" charset="0"/>
              <a:buChar char="•"/>
            </a:pPr>
            <a:r>
              <a:rPr lang="el-GR" sz="1100" b="1" dirty="0" err="1">
                <a:latin typeface="Comic Sans MS" pitchFamily="66" charset="0"/>
              </a:rPr>
              <a:t>οικογενή</a:t>
            </a:r>
            <a:r>
              <a:rPr lang="el-GR" sz="1100" b="1" dirty="0">
                <a:latin typeface="Comic Sans MS" pitchFamily="66" charset="0"/>
              </a:rPr>
              <a:t> Μεσογειακό πυρετό κ.α.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072198" y="2928934"/>
            <a:ext cx="22860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100" b="1" dirty="0">
                <a:latin typeface="Comic Sans MS" pitchFamily="66" charset="0"/>
              </a:rPr>
              <a:t>Ομάδα νοσημάτων που μεταδίδονται με τον </a:t>
            </a:r>
            <a:r>
              <a:rPr lang="el-GR" sz="1100" b="1" dirty="0" err="1">
                <a:latin typeface="Comic Sans MS" pitchFamily="66" charset="0"/>
              </a:rPr>
              <a:t>αυτοσωματικό</a:t>
            </a:r>
            <a:r>
              <a:rPr lang="el-GR" sz="1100" b="1" dirty="0">
                <a:latin typeface="Comic Sans MS" pitchFamily="66" charset="0"/>
              </a:rPr>
              <a:t> επικρατούντα χαρακτήρα</a:t>
            </a:r>
          </a:p>
          <a:p>
            <a:pPr algn="just">
              <a:buClr>
                <a:schemeClr val="accent5">
                  <a:lumMod val="50000"/>
                </a:schemeClr>
              </a:buClr>
              <a:buNone/>
            </a:pPr>
            <a:r>
              <a:rPr lang="el-GR" sz="1100" b="1" dirty="0">
                <a:latin typeface="Comic Sans MS" pitchFamily="66" charset="0"/>
              </a:rPr>
              <a:t> 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100" b="1" dirty="0">
                <a:latin typeface="Comic Sans MS" pitchFamily="66" charset="0"/>
              </a:rPr>
              <a:t>Μια μεταλλαγμένη πρωτεΐνη σχηματίζει ινίδια </a:t>
            </a:r>
            <a:r>
              <a:rPr lang="el-GR" sz="1100" b="1" dirty="0" err="1">
                <a:latin typeface="Comic Sans MS" pitchFamily="66" charset="0"/>
              </a:rPr>
              <a:t>αμυλοειδούς</a:t>
            </a:r>
            <a:endParaRPr lang="el-GR" sz="1100" b="1" dirty="0">
              <a:latin typeface="Comic Sans MS" pitchFamily="66" charset="0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buNone/>
            </a:pPr>
            <a:r>
              <a:rPr lang="el-GR" sz="1100" b="1" dirty="0">
                <a:latin typeface="Comic Sans MS" pitchFamily="66" charset="0"/>
              </a:rPr>
              <a:t> 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100" b="1" dirty="0">
                <a:latin typeface="Comic Sans MS" pitchFamily="66" charset="0"/>
              </a:rPr>
              <a:t>Εκδηλώνονται στη μέση ηλικία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ibrary.med.utah.edu/WebPath/jpeg1/RENAL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768752" cy="463125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65CBF1-D26A-CB45-A8E3-FAF557BE809F}"/>
              </a:ext>
            </a:extLst>
          </p:cNvPr>
          <p:cNvSpPr txBox="1"/>
          <p:nvPr/>
        </p:nvSpPr>
        <p:spPr>
          <a:xfrm>
            <a:off x="1285852" y="571501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 smtClean="0"/>
              <a:t>Αμυλεοείδωση</a:t>
            </a:r>
            <a:r>
              <a:rPr lang="el-GR" sz="1200" dirty="0" smtClean="0"/>
              <a:t> νεφρού: Άμορφο </a:t>
            </a:r>
            <a:r>
              <a:rPr lang="el-GR" sz="1200" dirty="0" err="1"/>
              <a:t>ηωσινόφιλο</a:t>
            </a:r>
            <a:r>
              <a:rPr lang="el-GR" sz="1200" dirty="0"/>
              <a:t> υλικό στο </a:t>
            </a:r>
            <a:r>
              <a:rPr lang="el-GR" sz="1200" dirty="0" err="1"/>
              <a:t>μεσάγγειο</a:t>
            </a:r>
            <a:r>
              <a:rPr lang="el-GR" sz="1200" dirty="0"/>
              <a:t> και </a:t>
            </a:r>
            <a:r>
              <a:rPr lang="el-GR" sz="1200" dirty="0" err="1"/>
              <a:t>υποενδοθηλιακά</a:t>
            </a:r>
            <a:r>
              <a:rPr lang="el-GR" sz="1200" dirty="0"/>
              <a:t> που εξαλείφει το νεφρικό σπείραμα. Εναποθέσεις και  στο τοίχωμα αγγείων, στο διάμεσο χώρο και γύρω από τα σωληνάρια.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library.med.utah.edu/WebPath/jpeg1/RENAL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07462"/>
            <a:ext cx="6828053" cy="46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oadin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865" y="857233"/>
            <a:ext cx="6202471" cy="485410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71670" y="5857892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Ερυθρό του </a:t>
            </a:r>
            <a:r>
              <a:rPr lang="el-GR" sz="1200" dirty="0" err="1" smtClean="0"/>
              <a:t>Κογκό</a:t>
            </a:r>
            <a:endParaRPr lang="el-GR" sz="1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Loadin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85277"/>
            <a:ext cx="5904656" cy="5272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ongo Red stain- Dr. Charles Jenn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660" y="1196752"/>
            <a:ext cx="6750716" cy="4696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 external file that holds a picture, illustration, etc.&#10;Object name is nihms-220595-f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68" y="1069851"/>
            <a:ext cx="6528863" cy="471829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E173B8-7D10-C741-B011-E37F3C3260DE}"/>
              </a:ext>
            </a:extLst>
          </p:cNvPr>
          <p:cNvSpPr txBox="1"/>
          <p:nvPr/>
        </p:nvSpPr>
        <p:spPr>
          <a:xfrm>
            <a:off x="1142976" y="585789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err="1" smtClean="0"/>
              <a:t>Αμυλοείδωση</a:t>
            </a:r>
            <a:r>
              <a:rPr lang="el-GR" sz="1200" dirty="0" smtClean="0"/>
              <a:t> ήπατος: Εναπόθεση </a:t>
            </a:r>
            <a:r>
              <a:rPr lang="el-GR" sz="1200" dirty="0" err="1"/>
              <a:t>αμυλοειδούς</a:t>
            </a:r>
            <a:r>
              <a:rPr lang="el-GR" sz="1200" dirty="0"/>
              <a:t> στα αγγεία και τα κολποειδή, που οδηγεί σε ατροφία των ηπατικών </a:t>
            </a:r>
            <a:r>
              <a:rPr lang="el-GR" sz="1200" dirty="0" err="1"/>
              <a:t>δοκίδων</a:t>
            </a:r>
            <a:endParaRPr lang="el-GR" sz="12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0615C0-DDB6-0342-A57C-A3B71D4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Τέλος παρουσίασης</a:t>
            </a:r>
            <a:br>
              <a:rPr lang="el-GR" b="1" dirty="0"/>
            </a:br>
            <a:r>
              <a:rPr lang="el-GR" b="1" dirty="0"/>
              <a:t>Σας ευχαριστώ!</a:t>
            </a:r>
          </a:p>
        </p:txBody>
      </p:sp>
    </p:spTree>
    <p:extLst>
      <p:ext uri="{BB962C8B-B14F-4D97-AF65-F5344CB8AC3E}">
        <p14:creationId xmlns:p14="http://schemas.microsoft.com/office/powerpoint/2010/main" xmlns="" val="6528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52884"/>
          </a:xfrm>
        </p:spPr>
        <p:txBody>
          <a:bodyPr/>
          <a:lstStyle/>
          <a:p>
            <a:pPr>
              <a:buClr>
                <a:srgbClr val="C00000"/>
              </a:buClr>
              <a:buNone/>
              <a:defRPr/>
            </a:pPr>
            <a:r>
              <a:rPr lang="el-GR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Είδη κυτταρικών βλαβών ή εκφυλίσεων</a:t>
            </a:r>
            <a:endParaRPr lang="en-US" sz="2000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Clr>
                <a:srgbClr val="C00000"/>
              </a:buClr>
              <a:buNone/>
              <a:defRPr/>
            </a:pPr>
            <a:r>
              <a:rPr lang="el-GR" sz="2000" dirty="0">
                <a:latin typeface="Comic Sans MS" pitchFamily="66" charset="0"/>
              </a:rPr>
              <a:t>	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latin typeface="Comic Sans MS" pitchFamily="66" charset="0"/>
              </a:rPr>
              <a:t>Θολερή εξοίδηση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 err="1">
                <a:latin typeface="Comic Sans MS" pitchFamily="66" charset="0"/>
              </a:rPr>
              <a:t>Κενοτοπιώδης</a:t>
            </a:r>
            <a:r>
              <a:rPr lang="el-GR" sz="2000" dirty="0">
                <a:latin typeface="Comic Sans MS" pitchFamily="66" charset="0"/>
              </a:rPr>
              <a:t> εκφύλιση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b="1" dirty="0" err="1">
                <a:solidFill>
                  <a:srgbClr val="7030A0"/>
                </a:solidFill>
                <a:latin typeface="Comic Sans MS" pitchFamily="66" charset="0"/>
              </a:rPr>
              <a:t>Λίπωση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(</a:t>
            </a:r>
            <a:r>
              <a:rPr lang="el-GR" sz="2000" b="1" dirty="0">
                <a:solidFill>
                  <a:srgbClr val="7030A0"/>
                </a:solidFill>
                <a:latin typeface="Comic Sans MS" pitchFamily="66" charset="0"/>
              </a:rPr>
              <a:t>λιπώδης αλλαγή)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latin typeface="Comic Sans MS" pitchFamily="66" charset="0"/>
              </a:rPr>
              <a:t> Υαλοειδής εκφύλιση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 err="1">
                <a:latin typeface="Comic Sans MS" pitchFamily="66" charset="0"/>
              </a:rPr>
              <a:t>Κερατινοειδής</a:t>
            </a:r>
            <a:r>
              <a:rPr lang="el-GR" sz="2000" dirty="0">
                <a:latin typeface="Comic Sans MS" pitchFamily="66" charset="0"/>
              </a:rPr>
              <a:t> εκφύλιση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>
                <a:latin typeface="Comic Sans MS" pitchFamily="66" charset="0"/>
              </a:rPr>
              <a:t> Βλεννώδης εκφύλιση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Κυτταρική βλάβη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214414" y="142873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Αναστρέψιμη βλάβη</a:t>
            </a:r>
            <a:endParaRPr lang="el-G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l-GR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Λιπώδης αλλαγή</a:t>
            </a:r>
          </a:p>
          <a:p>
            <a:pPr>
              <a:buClr>
                <a:schemeClr val="accent5">
                  <a:lumMod val="50000"/>
                </a:schemeClr>
              </a:buClr>
              <a:buNone/>
            </a:pPr>
            <a:r>
              <a:rPr lang="el-GR" b="1" dirty="0">
                <a:latin typeface="Comic Sans MS" pitchFamily="66" charset="0"/>
              </a:rPr>
              <a:t>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400" b="1" dirty="0">
                <a:latin typeface="Comic Sans MS" pitchFamily="66" charset="0"/>
              </a:rPr>
              <a:t>Σε </a:t>
            </a:r>
            <a:r>
              <a:rPr lang="el-GR" sz="2400" b="1" dirty="0" err="1">
                <a:latin typeface="Comic Sans MS" pitchFamily="66" charset="0"/>
              </a:rPr>
              <a:t>υποξική</a:t>
            </a:r>
            <a:r>
              <a:rPr lang="el-GR" sz="2400" b="1" dirty="0">
                <a:latin typeface="Comic Sans MS" pitchFamily="66" charset="0"/>
              </a:rPr>
              <a:t> βλάβη</a:t>
            </a:r>
            <a:endParaRPr lang="en-US" sz="2400" b="1" dirty="0">
              <a:latin typeface="Comic Sans MS" pitchFamily="66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400" b="1" dirty="0">
              <a:latin typeface="Comic Sans MS" pitchFamily="66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400" b="1" dirty="0">
                <a:latin typeface="Comic Sans MS" pitchFamily="66" charset="0"/>
              </a:rPr>
              <a:t>Σε μορφές τοξικής ή μεταβολικής βλάβης</a:t>
            </a:r>
            <a:endParaRPr lang="en-US" sz="2400" b="1" dirty="0">
              <a:latin typeface="Comic Sans MS" pitchFamily="66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400" b="1" dirty="0">
              <a:latin typeface="Comic Sans MS" pitchFamily="66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400" b="1" dirty="0" err="1">
                <a:latin typeface="Comic Sans MS" pitchFamily="66" charset="0"/>
              </a:rPr>
              <a:t>Λιπιδιακά</a:t>
            </a:r>
            <a:r>
              <a:rPr lang="el-GR" sz="2400" b="1" dirty="0">
                <a:latin typeface="Comic Sans MS" pitchFamily="66" charset="0"/>
              </a:rPr>
              <a:t> </a:t>
            </a:r>
            <a:r>
              <a:rPr lang="el-GR" sz="2400" b="1" dirty="0" err="1">
                <a:latin typeface="Comic Sans MS" pitchFamily="66" charset="0"/>
              </a:rPr>
              <a:t>κενοτόπια</a:t>
            </a:r>
            <a:r>
              <a:rPr lang="el-GR" sz="2400" b="1" dirty="0">
                <a:latin typeface="Comic Sans MS" pitchFamily="66" charset="0"/>
              </a:rPr>
              <a:t> σε κυτταρόπλασμα</a:t>
            </a:r>
            <a:endParaRPr lang="en-US" sz="2400" b="1" dirty="0">
              <a:latin typeface="Comic Sans MS" pitchFamily="66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l-GR" sz="2400" b="1" dirty="0">
              <a:latin typeface="Comic Sans MS" pitchFamily="66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2400" b="1" dirty="0">
                <a:latin typeface="Comic Sans MS" pitchFamily="66" charset="0"/>
              </a:rPr>
              <a:t>Κυρίως σε κύτταρα που συμμετέχουν σε μεταβολισμό λιπιδίων (</a:t>
            </a:r>
            <a:r>
              <a:rPr lang="el-GR" sz="2400" b="1" dirty="0" err="1">
                <a:latin typeface="Comic Sans MS" pitchFamily="66" charset="0"/>
              </a:rPr>
              <a:t>ηπατοκύτταρα</a:t>
            </a:r>
            <a:r>
              <a:rPr lang="el-GR" sz="2400" b="1" dirty="0">
                <a:latin typeface="Comic Sans MS" pitchFamily="66" charset="0"/>
              </a:rPr>
              <a:t>, </a:t>
            </a:r>
            <a:r>
              <a:rPr lang="el-GR" sz="2400" b="1" dirty="0" err="1">
                <a:latin typeface="Comic Sans MS" pitchFamily="66" charset="0"/>
              </a:rPr>
              <a:t>μυοκαρδιακά</a:t>
            </a:r>
            <a:r>
              <a:rPr lang="el-GR" sz="2400" b="1" dirty="0">
                <a:latin typeface="Comic Sans MS" pitchFamily="66" charset="0"/>
              </a:rPr>
              <a:t>)</a:t>
            </a:r>
            <a:endParaRPr lang="el-GR" sz="2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77569-2852-8A4A-B544-AE0C419B3C69}"/>
              </a:ext>
            </a:extLst>
          </p:cNvPr>
          <p:cNvSpPr txBox="1"/>
          <p:nvPr/>
        </p:nvSpPr>
        <p:spPr>
          <a:xfrm>
            <a:off x="755576" y="4797152"/>
            <a:ext cx="3384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err="1"/>
              <a:t>Μεγαλοφυσαλιδώδης</a:t>
            </a:r>
            <a:r>
              <a:rPr lang="el-GR" sz="1400" dirty="0"/>
              <a:t> στεάτωση: Συνήθως ένα σταγονίδιο λίπους πληροί το κυτταρόπλασμα του </a:t>
            </a:r>
            <a:r>
              <a:rPr lang="el-GR" sz="1400" dirty="0" err="1"/>
              <a:t>ηπατοκυττάρου</a:t>
            </a:r>
            <a:r>
              <a:rPr lang="el-GR" sz="1400" dirty="0"/>
              <a:t> και </a:t>
            </a:r>
            <a:r>
              <a:rPr lang="el-GR" sz="1400" dirty="0" err="1"/>
              <a:t>παρεκτοπίζει</a:t>
            </a:r>
            <a:r>
              <a:rPr lang="el-GR" sz="1400" dirty="0"/>
              <a:t> τον πυρήνα στην άκρη του κυττάρου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6A7F02-2F86-234A-803E-2702C089B1CC}"/>
              </a:ext>
            </a:extLst>
          </p:cNvPr>
          <p:cNvSpPr txBox="1"/>
          <p:nvPr/>
        </p:nvSpPr>
        <p:spPr>
          <a:xfrm>
            <a:off x="4791096" y="4797152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dirty="0" err="1"/>
              <a:t>Μικροφυσαλιδώδης</a:t>
            </a:r>
            <a:r>
              <a:rPr lang="el-GR" sz="1400" dirty="0"/>
              <a:t> στεάτωση: Πολυάριθμα μικρά σταγονίδια λίπους περιβάλλουν τον πυρήνα του </a:t>
            </a:r>
            <a:r>
              <a:rPr lang="el-GR" sz="1400" dirty="0" err="1"/>
              <a:t>ηπατοκυττάρου</a:t>
            </a:r>
            <a:r>
              <a:rPr lang="el-GR" sz="1400" dirty="0"/>
              <a:t> και προσδίδουν μία αφρώδη ή ελαφρώς φυσαλιδώδη εμφάνιση στο </a:t>
            </a:r>
            <a:r>
              <a:rPr lang="el-GR" sz="1400" dirty="0" err="1"/>
              <a:t>ηπατοκύτταρο</a:t>
            </a:r>
            <a:endParaRPr lang="el-GR" sz="1400" dirty="0"/>
          </a:p>
        </p:txBody>
      </p:sp>
      <p:pic>
        <p:nvPicPr>
          <p:cNvPr id="6" name="Εικόνα 5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F3B7B41-0892-1942-A201-052A2DC4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025" y="1371600"/>
            <a:ext cx="3913478" cy="3240360"/>
          </a:xfrm>
          <a:prstGeom prst="rect">
            <a:avLst/>
          </a:prstGeom>
        </p:spPr>
      </p:pic>
      <p:pic>
        <p:nvPicPr>
          <p:cNvPr id="7" name="Εικόνα 6" descr="Εικόνα που περιέχει ύφασμ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4C109E5-4EB9-614A-945A-E7CBCBCE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096" y="1418561"/>
            <a:ext cx="3913479" cy="3193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E917A06A-5FAF-DA41-8A95-56E46CA37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4663"/>
            <a:ext cx="7681909" cy="59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029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E7F948-4696-574B-B0AB-4605DF17954A}"/>
              </a:ext>
            </a:extLst>
          </p:cNvPr>
          <p:cNvSpPr txBox="1"/>
          <p:nvPr/>
        </p:nvSpPr>
        <p:spPr>
          <a:xfrm>
            <a:off x="827584" y="60212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Εντοπίστε το πυλαίο διάστημα. Παρατηρήστε ότι τα περιβάλλοντα αυτό </a:t>
            </a:r>
            <a:r>
              <a:rPr lang="el-GR" sz="1200" dirty="0" err="1"/>
              <a:t>ηπατοκύτταρα</a:t>
            </a:r>
            <a:r>
              <a:rPr lang="el-GR" sz="1200" dirty="0"/>
              <a:t> περιέχουν ευμεγέθη, διαυγή </a:t>
            </a:r>
            <a:r>
              <a:rPr lang="el-GR" sz="1200" dirty="0" err="1"/>
              <a:t>κενοτόπια</a:t>
            </a:r>
            <a:r>
              <a:rPr lang="el-GR" sz="1200" dirty="0"/>
              <a:t> που πληρούνται από συσσωρευμένο λίπος. Το φαινόμενο αυτό είναι γνωστό ως στεάτωση</a:t>
            </a:r>
          </a:p>
        </p:txBody>
      </p:sp>
      <p:pic>
        <p:nvPicPr>
          <p:cNvPr id="5" name="Picture 2" descr="File:Periportal hepatosteatosis intermed mag.jpg">
            <a:hlinkClick r:id="rId3"/>
            <a:extLst>
              <a:ext uri="{FF2B5EF4-FFF2-40B4-BE49-F238E27FC236}">
                <a16:creationId xmlns:a16="http://schemas.microsoft.com/office/drawing/2014/main" xmlns="" id="{2116C9E6-9040-5042-BC13-8B8F9EEF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147" y="980728"/>
            <a:ext cx="705124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795</TotalTime>
  <Words>1263</Words>
  <Application>Microsoft Macintosh PowerPoint</Application>
  <PresentationFormat>Προβολή στην οθόνη (4:3)</PresentationFormat>
  <Paragraphs>162</Paragraphs>
  <Slides>47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8" baseType="lpstr">
      <vt:lpstr>Χαρτί</vt:lpstr>
      <vt:lpstr>ΕΚΦΥΛΙΣΕΙΣ – ΝΕΚΡΩΣΕΙΣ  ΑΜΥΛΟΕΙΔΩΣΗ</vt:lpstr>
      <vt:lpstr>Οπτικό μικροσκόπιο</vt:lpstr>
      <vt:lpstr>Διαφάνεια 3</vt:lpstr>
      <vt:lpstr>Διαφάνεια 4</vt:lpstr>
      <vt:lpstr>Κυτταρική βλάβη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Τέλος παρουσίασης Σας ευχαριστώ!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ΕΚΦΥΛΙΣΕΙΣ – ΝΕΚΡΩΣΕΙΣ  ΑΜΥΛΟΕΙΔΩΣΗ</dc:title>
  <dc:creator>user</dc:creator>
  <cp:lastModifiedBy>Παθολογοανατομικό</cp:lastModifiedBy>
  <cp:revision>105</cp:revision>
  <dcterms:created xsi:type="dcterms:W3CDTF">2013-12-09T19:01:33Z</dcterms:created>
  <dcterms:modified xsi:type="dcterms:W3CDTF">2021-03-10T08:51:36Z</dcterms:modified>
</cp:coreProperties>
</file>