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287" r:id="rId3"/>
    <p:sldId id="288" r:id="rId4"/>
    <p:sldId id="290" r:id="rId5"/>
    <p:sldId id="291" r:id="rId6"/>
    <p:sldId id="293" r:id="rId7"/>
    <p:sldId id="292" r:id="rId8"/>
    <p:sldId id="294" r:id="rId9"/>
    <p:sldId id="295" r:id="rId10"/>
    <p:sldId id="296" r:id="rId11"/>
    <p:sldId id="297" r:id="rId12"/>
    <p:sldId id="307" r:id="rId13"/>
    <p:sldId id="298" r:id="rId14"/>
    <p:sldId id="299" r:id="rId15"/>
    <p:sldId id="308" r:id="rId16"/>
    <p:sldId id="300" r:id="rId17"/>
    <p:sldId id="301" r:id="rId18"/>
    <p:sldId id="309" r:id="rId19"/>
    <p:sldId id="310" r:id="rId20"/>
    <p:sldId id="311" r:id="rId21"/>
    <p:sldId id="302" r:id="rId22"/>
    <p:sldId id="303" r:id="rId23"/>
    <p:sldId id="304" r:id="rId24"/>
    <p:sldId id="305" r:id="rId25"/>
    <p:sldId id="306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271" r:id="rId44"/>
    <p:sldId id="331" r:id="rId45"/>
    <p:sldId id="332" r:id="rId46"/>
    <p:sldId id="273" r:id="rId47"/>
    <p:sldId id="274" r:id="rId48"/>
    <p:sldId id="275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63" r:id="rId80"/>
    <p:sldId id="364" r:id="rId81"/>
    <p:sldId id="365" r:id="rId82"/>
    <p:sldId id="366" r:id="rId83"/>
    <p:sldId id="367" r:id="rId84"/>
    <p:sldId id="368" r:id="rId85"/>
    <p:sldId id="369" r:id="rId86"/>
    <p:sldId id="370" r:id="rId87"/>
    <p:sldId id="371" r:id="rId88"/>
    <p:sldId id="372" r:id="rId89"/>
    <p:sldId id="259" r:id="rId90"/>
    <p:sldId id="285" r:id="rId91"/>
    <p:sldId id="373" r:id="rId92"/>
    <p:sldId id="374" r:id="rId93"/>
    <p:sldId id="375" r:id="rId94"/>
    <p:sldId id="376" r:id="rId9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F05E82-3906-42EB-88BB-A16F15286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BE45D3-9397-491A-8566-2F9FC11158E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Αμυλοείδωση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62D8AF3E-4DA1-4292-B236-5329E0FF3808}" type="parTrans" cxnId="{5839E4D8-2AA6-4A43-AE2A-87877C66F0CC}">
      <dgm:prSet/>
      <dgm:spPr/>
      <dgm:t>
        <a:bodyPr/>
        <a:lstStyle/>
        <a:p>
          <a:endParaRPr lang="el-GR"/>
        </a:p>
      </dgm:t>
    </dgm:pt>
    <dgm:pt modelId="{77169583-4C41-41E5-923C-BE3C19939D28}" type="sibTrans" cxnId="{5839E4D8-2AA6-4A43-AE2A-87877C66F0CC}">
      <dgm:prSet/>
      <dgm:spPr/>
      <dgm:t>
        <a:bodyPr/>
        <a:lstStyle/>
        <a:p>
          <a:endParaRPr lang="el-GR"/>
        </a:p>
      </dgm:t>
    </dgm:pt>
    <dgm:pt modelId="{7E567C30-2588-4A27-BAC8-E589E7DC617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Πρωτοπαθής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CFF9C16B-97DB-468C-931D-068DDC1CF9CF}" type="parTrans" cxnId="{F89BA090-3154-482C-9E11-5AE665CB8E7F}">
      <dgm:prSet/>
      <dgm:spPr/>
      <dgm:t>
        <a:bodyPr/>
        <a:lstStyle/>
        <a:p>
          <a:endParaRPr lang="el-GR"/>
        </a:p>
      </dgm:t>
    </dgm:pt>
    <dgm:pt modelId="{5F12DDD0-F84C-4021-8D0A-131A896335D6}" type="sibTrans" cxnId="{F89BA090-3154-482C-9E11-5AE665CB8E7F}">
      <dgm:prSet/>
      <dgm:spPr/>
      <dgm:t>
        <a:bodyPr/>
        <a:lstStyle/>
        <a:p>
          <a:endParaRPr lang="el-GR"/>
        </a:p>
      </dgm:t>
    </dgm:pt>
    <dgm:pt modelId="{BCAC4E57-CD6C-4B52-8B25-6976CFE620F4}">
      <dgm:prSet phldrT="[Κείμενο]" custT="1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sz="20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Δευτεροπαθή</a:t>
          </a:r>
          <a:r>
            <a:rPr lang="el-GR" sz="22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ς</a:t>
          </a:r>
          <a:endParaRPr lang="el-GR" sz="2200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DE29FC6C-8DEE-4E4C-BADE-C0C8344DAA7C}" type="parTrans" cxnId="{7A2EBFDC-7CB5-46A2-9393-F477D8A69058}">
      <dgm:prSet/>
      <dgm:spPr/>
      <dgm:t>
        <a:bodyPr/>
        <a:lstStyle/>
        <a:p>
          <a:endParaRPr lang="el-GR"/>
        </a:p>
      </dgm:t>
    </dgm:pt>
    <dgm:pt modelId="{DA38AAFE-CB40-4BD0-89D3-EB4C5092E7A1}" type="sibTrans" cxnId="{7A2EBFDC-7CB5-46A2-9393-F477D8A69058}">
      <dgm:prSet/>
      <dgm:spPr/>
      <dgm:t>
        <a:bodyPr/>
        <a:lstStyle/>
        <a:p>
          <a:endParaRPr lang="el-GR"/>
        </a:p>
      </dgm:t>
    </dgm:pt>
    <dgm:pt modelId="{645E37CF-2C42-4459-8B9F-9D9AC0E5F0C4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Οικογενής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FE112092-D977-4EA3-A6B7-D2DAF0338E2F}" type="parTrans" cxnId="{ABB3BD66-4038-4890-AD54-4616EC337130}">
      <dgm:prSet/>
      <dgm:spPr/>
      <dgm:t>
        <a:bodyPr/>
        <a:lstStyle/>
        <a:p>
          <a:endParaRPr lang="el-GR"/>
        </a:p>
      </dgm:t>
    </dgm:pt>
    <dgm:pt modelId="{9C9E6BCA-01C5-4933-AB0F-5E0259A0A67F}" type="sibTrans" cxnId="{ABB3BD66-4038-4890-AD54-4616EC337130}">
      <dgm:prSet/>
      <dgm:spPr/>
      <dgm:t>
        <a:bodyPr/>
        <a:lstStyle/>
        <a:p>
          <a:endParaRPr lang="el-GR"/>
        </a:p>
      </dgm:t>
    </dgm:pt>
    <dgm:pt modelId="{C6B18FDA-66B8-4541-9661-FCB865A4230D}" type="pres">
      <dgm:prSet presAssocID="{50F05E82-3906-42EB-88BB-A16F15286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E871CB7B-1B07-4BA6-A191-544EA4A19044}" type="pres">
      <dgm:prSet presAssocID="{7EBE45D3-9397-491A-8566-2F9FC11158E8}" presName="hierRoot1" presStyleCnt="0">
        <dgm:presLayoutVars>
          <dgm:hierBranch val="init"/>
        </dgm:presLayoutVars>
      </dgm:prSet>
      <dgm:spPr/>
    </dgm:pt>
    <dgm:pt modelId="{63B8C18E-0B12-4A94-8A02-0678AB0D8572}" type="pres">
      <dgm:prSet presAssocID="{7EBE45D3-9397-491A-8566-2F9FC11158E8}" presName="rootComposite1" presStyleCnt="0"/>
      <dgm:spPr/>
    </dgm:pt>
    <dgm:pt modelId="{EF330D93-5388-46C4-BCE4-A99DE178C047}" type="pres">
      <dgm:prSet presAssocID="{7EBE45D3-9397-491A-8566-2F9FC11158E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FF3B53F-DE41-45F9-A579-01D12DDE2F3D}" type="pres">
      <dgm:prSet presAssocID="{7EBE45D3-9397-491A-8566-2F9FC11158E8}" presName="rootConnector1" presStyleLbl="node1" presStyleIdx="0" presStyleCnt="0"/>
      <dgm:spPr/>
      <dgm:t>
        <a:bodyPr/>
        <a:lstStyle/>
        <a:p>
          <a:endParaRPr lang="el-GR"/>
        </a:p>
      </dgm:t>
    </dgm:pt>
    <dgm:pt modelId="{1294D3A0-5529-4367-863F-4329CCA789B2}" type="pres">
      <dgm:prSet presAssocID="{7EBE45D3-9397-491A-8566-2F9FC11158E8}" presName="hierChild2" presStyleCnt="0"/>
      <dgm:spPr/>
    </dgm:pt>
    <dgm:pt modelId="{E201E4BC-2B9A-4776-8BF7-32CCDBF3A2FA}" type="pres">
      <dgm:prSet presAssocID="{CFF9C16B-97DB-468C-931D-068DDC1CF9CF}" presName="Name37" presStyleLbl="parChTrans1D2" presStyleIdx="0" presStyleCnt="3"/>
      <dgm:spPr/>
      <dgm:t>
        <a:bodyPr/>
        <a:lstStyle/>
        <a:p>
          <a:endParaRPr lang="el-GR"/>
        </a:p>
      </dgm:t>
    </dgm:pt>
    <dgm:pt modelId="{B3957984-A23D-4846-B862-D4A8932D0490}" type="pres">
      <dgm:prSet presAssocID="{7E567C30-2588-4A27-BAC8-E589E7DC6178}" presName="hierRoot2" presStyleCnt="0">
        <dgm:presLayoutVars>
          <dgm:hierBranch val="init"/>
        </dgm:presLayoutVars>
      </dgm:prSet>
      <dgm:spPr/>
    </dgm:pt>
    <dgm:pt modelId="{FB4F4FC5-5276-4FBA-BE89-C2946F94FD99}" type="pres">
      <dgm:prSet presAssocID="{7E567C30-2588-4A27-BAC8-E589E7DC6178}" presName="rootComposite" presStyleCnt="0"/>
      <dgm:spPr/>
    </dgm:pt>
    <dgm:pt modelId="{F70BB76A-4BE8-437C-BAE6-F8D7FCBEDEBD}" type="pres">
      <dgm:prSet presAssocID="{7E567C30-2588-4A27-BAC8-E589E7DC617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91DB30-15B9-4099-AAD3-88F91DDE71EE}" type="pres">
      <dgm:prSet presAssocID="{7E567C30-2588-4A27-BAC8-E589E7DC6178}" presName="rootConnector" presStyleLbl="node2" presStyleIdx="0" presStyleCnt="3"/>
      <dgm:spPr/>
      <dgm:t>
        <a:bodyPr/>
        <a:lstStyle/>
        <a:p>
          <a:endParaRPr lang="el-GR"/>
        </a:p>
      </dgm:t>
    </dgm:pt>
    <dgm:pt modelId="{8E6EFE8C-6DD4-4DE4-9154-980560D5F4D5}" type="pres">
      <dgm:prSet presAssocID="{7E567C30-2588-4A27-BAC8-E589E7DC6178}" presName="hierChild4" presStyleCnt="0"/>
      <dgm:spPr/>
    </dgm:pt>
    <dgm:pt modelId="{0C6D48DB-EF7D-400A-A3D2-A68C19B894BC}" type="pres">
      <dgm:prSet presAssocID="{7E567C30-2588-4A27-BAC8-E589E7DC6178}" presName="hierChild5" presStyleCnt="0"/>
      <dgm:spPr/>
    </dgm:pt>
    <dgm:pt modelId="{58D152FB-EE7C-4385-A87B-8B38A0477DB6}" type="pres">
      <dgm:prSet presAssocID="{DE29FC6C-8DEE-4E4C-BADE-C0C8344DAA7C}" presName="Name37" presStyleLbl="parChTrans1D2" presStyleIdx="1" presStyleCnt="3"/>
      <dgm:spPr/>
      <dgm:t>
        <a:bodyPr/>
        <a:lstStyle/>
        <a:p>
          <a:endParaRPr lang="el-GR"/>
        </a:p>
      </dgm:t>
    </dgm:pt>
    <dgm:pt modelId="{F5F484A7-7D06-4955-A14B-CCE216FF5841}" type="pres">
      <dgm:prSet presAssocID="{BCAC4E57-CD6C-4B52-8B25-6976CFE620F4}" presName="hierRoot2" presStyleCnt="0">
        <dgm:presLayoutVars>
          <dgm:hierBranch val="init"/>
        </dgm:presLayoutVars>
      </dgm:prSet>
      <dgm:spPr/>
    </dgm:pt>
    <dgm:pt modelId="{61E9CC5D-AD4E-48A7-892D-7F8718EC8289}" type="pres">
      <dgm:prSet presAssocID="{BCAC4E57-CD6C-4B52-8B25-6976CFE620F4}" presName="rootComposite" presStyleCnt="0"/>
      <dgm:spPr/>
    </dgm:pt>
    <dgm:pt modelId="{E3AA8086-B4F7-454A-8475-289F75B5F169}" type="pres">
      <dgm:prSet presAssocID="{BCAC4E57-CD6C-4B52-8B25-6976CFE620F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A4E90F-C034-415F-B5D3-9459F9A1EBAD}" type="pres">
      <dgm:prSet presAssocID="{BCAC4E57-CD6C-4B52-8B25-6976CFE620F4}" presName="rootConnector" presStyleLbl="node2" presStyleIdx="1" presStyleCnt="3"/>
      <dgm:spPr/>
      <dgm:t>
        <a:bodyPr/>
        <a:lstStyle/>
        <a:p>
          <a:endParaRPr lang="el-GR"/>
        </a:p>
      </dgm:t>
    </dgm:pt>
    <dgm:pt modelId="{D3EDDC24-E1BD-4DC8-A465-B0D4F8F773F3}" type="pres">
      <dgm:prSet presAssocID="{BCAC4E57-CD6C-4B52-8B25-6976CFE620F4}" presName="hierChild4" presStyleCnt="0"/>
      <dgm:spPr/>
    </dgm:pt>
    <dgm:pt modelId="{25E01A5D-7DC8-4613-AA37-604F94CF23BF}" type="pres">
      <dgm:prSet presAssocID="{BCAC4E57-CD6C-4B52-8B25-6976CFE620F4}" presName="hierChild5" presStyleCnt="0"/>
      <dgm:spPr/>
    </dgm:pt>
    <dgm:pt modelId="{234BED29-D142-40ED-AB63-3E78E5FE1019}" type="pres">
      <dgm:prSet presAssocID="{FE112092-D977-4EA3-A6B7-D2DAF0338E2F}" presName="Name37" presStyleLbl="parChTrans1D2" presStyleIdx="2" presStyleCnt="3"/>
      <dgm:spPr/>
      <dgm:t>
        <a:bodyPr/>
        <a:lstStyle/>
        <a:p>
          <a:endParaRPr lang="el-GR"/>
        </a:p>
      </dgm:t>
    </dgm:pt>
    <dgm:pt modelId="{BB0B3840-F708-410F-A032-10AC8F418CC1}" type="pres">
      <dgm:prSet presAssocID="{645E37CF-2C42-4459-8B9F-9D9AC0E5F0C4}" presName="hierRoot2" presStyleCnt="0">
        <dgm:presLayoutVars>
          <dgm:hierBranch val="init"/>
        </dgm:presLayoutVars>
      </dgm:prSet>
      <dgm:spPr/>
    </dgm:pt>
    <dgm:pt modelId="{FA20ADF4-D391-479D-AE6C-B791B4A2B323}" type="pres">
      <dgm:prSet presAssocID="{645E37CF-2C42-4459-8B9F-9D9AC0E5F0C4}" presName="rootComposite" presStyleCnt="0"/>
      <dgm:spPr/>
    </dgm:pt>
    <dgm:pt modelId="{91FDC398-71E5-48E7-852B-245197C46427}" type="pres">
      <dgm:prSet presAssocID="{645E37CF-2C42-4459-8B9F-9D9AC0E5F0C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4126BD9-CD93-4E04-AB1D-4C7AA075D540}" type="pres">
      <dgm:prSet presAssocID="{645E37CF-2C42-4459-8B9F-9D9AC0E5F0C4}" presName="rootConnector" presStyleLbl="node2" presStyleIdx="2" presStyleCnt="3"/>
      <dgm:spPr/>
      <dgm:t>
        <a:bodyPr/>
        <a:lstStyle/>
        <a:p>
          <a:endParaRPr lang="el-GR"/>
        </a:p>
      </dgm:t>
    </dgm:pt>
    <dgm:pt modelId="{DE3CBE6F-F5C3-4DAB-B04E-E29176C65CEB}" type="pres">
      <dgm:prSet presAssocID="{645E37CF-2C42-4459-8B9F-9D9AC0E5F0C4}" presName="hierChild4" presStyleCnt="0"/>
      <dgm:spPr/>
    </dgm:pt>
    <dgm:pt modelId="{E4D11087-32AF-481F-AC04-7C7C19570F2B}" type="pres">
      <dgm:prSet presAssocID="{645E37CF-2C42-4459-8B9F-9D9AC0E5F0C4}" presName="hierChild5" presStyleCnt="0"/>
      <dgm:spPr/>
    </dgm:pt>
    <dgm:pt modelId="{E50CBE6F-2554-42C3-A420-F40539F0589D}" type="pres">
      <dgm:prSet presAssocID="{7EBE45D3-9397-491A-8566-2F9FC11158E8}" presName="hierChild3" presStyleCnt="0"/>
      <dgm:spPr/>
    </dgm:pt>
  </dgm:ptLst>
  <dgm:cxnLst>
    <dgm:cxn modelId="{6FCD3EEA-5651-4C54-B324-4C1E8630DA35}" type="presOf" srcId="{7EBE45D3-9397-491A-8566-2F9FC11158E8}" destId="{EF330D93-5388-46C4-BCE4-A99DE178C047}" srcOrd="0" destOrd="0" presId="urn:microsoft.com/office/officeart/2005/8/layout/orgChart1"/>
    <dgm:cxn modelId="{3EA11E7A-94A1-4AE3-93DE-9F9C56957600}" type="presOf" srcId="{FE112092-D977-4EA3-A6B7-D2DAF0338E2F}" destId="{234BED29-D142-40ED-AB63-3E78E5FE1019}" srcOrd="0" destOrd="0" presId="urn:microsoft.com/office/officeart/2005/8/layout/orgChart1"/>
    <dgm:cxn modelId="{5839E4D8-2AA6-4A43-AE2A-87877C66F0CC}" srcId="{50F05E82-3906-42EB-88BB-A16F1528631E}" destId="{7EBE45D3-9397-491A-8566-2F9FC11158E8}" srcOrd="0" destOrd="0" parTransId="{62D8AF3E-4DA1-4292-B236-5329E0FF3808}" sibTransId="{77169583-4C41-41E5-923C-BE3C19939D28}"/>
    <dgm:cxn modelId="{33EE9BFC-1033-4BDF-8614-F9BEC5F92C1B}" type="presOf" srcId="{7EBE45D3-9397-491A-8566-2F9FC11158E8}" destId="{2FF3B53F-DE41-45F9-A579-01D12DDE2F3D}" srcOrd="1" destOrd="0" presId="urn:microsoft.com/office/officeart/2005/8/layout/orgChart1"/>
    <dgm:cxn modelId="{F89BA090-3154-482C-9E11-5AE665CB8E7F}" srcId="{7EBE45D3-9397-491A-8566-2F9FC11158E8}" destId="{7E567C30-2588-4A27-BAC8-E589E7DC6178}" srcOrd="0" destOrd="0" parTransId="{CFF9C16B-97DB-468C-931D-068DDC1CF9CF}" sibTransId="{5F12DDD0-F84C-4021-8D0A-131A896335D6}"/>
    <dgm:cxn modelId="{3A93A52F-01B9-497B-92B6-DEFF52DE3D97}" type="presOf" srcId="{7E567C30-2588-4A27-BAC8-E589E7DC6178}" destId="{4591DB30-15B9-4099-AAD3-88F91DDE71EE}" srcOrd="1" destOrd="0" presId="urn:microsoft.com/office/officeart/2005/8/layout/orgChart1"/>
    <dgm:cxn modelId="{7F2DDFC8-3E7A-4FAE-994D-9360A7EAC057}" type="presOf" srcId="{645E37CF-2C42-4459-8B9F-9D9AC0E5F0C4}" destId="{91FDC398-71E5-48E7-852B-245197C46427}" srcOrd="0" destOrd="0" presId="urn:microsoft.com/office/officeart/2005/8/layout/orgChart1"/>
    <dgm:cxn modelId="{E7FE7968-9001-4CC3-A504-868149FB8755}" type="presOf" srcId="{7E567C30-2588-4A27-BAC8-E589E7DC6178}" destId="{F70BB76A-4BE8-437C-BAE6-F8D7FCBEDEBD}" srcOrd="0" destOrd="0" presId="urn:microsoft.com/office/officeart/2005/8/layout/orgChart1"/>
    <dgm:cxn modelId="{C69FC7AA-3CB3-4462-9124-40183A46F065}" type="presOf" srcId="{645E37CF-2C42-4459-8B9F-9D9AC0E5F0C4}" destId="{04126BD9-CD93-4E04-AB1D-4C7AA075D540}" srcOrd="1" destOrd="0" presId="urn:microsoft.com/office/officeart/2005/8/layout/orgChart1"/>
    <dgm:cxn modelId="{7A2EBFDC-7CB5-46A2-9393-F477D8A69058}" srcId="{7EBE45D3-9397-491A-8566-2F9FC11158E8}" destId="{BCAC4E57-CD6C-4B52-8B25-6976CFE620F4}" srcOrd="1" destOrd="0" parTransId="{DE29FC6C-8DEE-4E4C-BADE-C0C8344DAA7C}" sibTransId="{DA38AAFE-CB40-4BD0-89D3-EB4C5092E7A1}"/>
    <dgm:cxn modelId="{CD479FEE-C272-4330-88B6-0DD3E39D49E5}" type="presOf" srcId="{CFF9C16B-97DB-468C-931D-068DDC1CF9CF}" destId="{E201E4BC-2B9A-4776-8BF7-32CCDBF3A2FA}" srcOrd="0" destOrd="0" presId="urn:microsoft.com/office/officeart/2005/8/layout/orgChart1"/>
    <dgm:cxn modelId="{14068123-E8C2-4BE5-8774-C7BC5145332D}" type="presOf" srcId="{BCAC4E57-CD6C-4B52-8B25-6976CFE620F4}" destId="{E3AA8086-B4F7-454A-8475-289F75B5F169}" srcOrd="0" destOrd="0" presId="urn:microsoft.com/office/officeart/2005/8/layout/orgChart1"/>
    <dgm:cxn modelId="{C2E7A6AB-14D3-4C46-84A7-F20AAAD9E5CC}" type="presOf" srcId="{BCAC4E57-CD6C-4B52-8B25-6976CFE620F4}" destId="{45A4E90F-C034-415F-B5D3-9459F9A1EBAD}" srcOrd="1" destOrd="0" presId="urn:microsoft.com/office/officeart/2005/8/layout/orgChart1"/>
    <dgm:cxn modelId="{1D3D71FF-B5EF-4213-B1EC-295B9124184D}" type="presOf" srcId="{DE29FC6C-8DEE-4E4C-BADE-C0C8344DAA7C}" destId="{58D152FB-EE7C-4385-A87B-8B38A0477DB6}" srcOrd="0" destOrd="0" presId="urn:microsoft.com/office/officeart/2005/8/layout/orgChart1"/>
    <dgm:cxn modelId="{ABB3BD66-4038-4890-AD54-4616EC337130}" srcId="{7EBE45D3-9397-491A-8566-2F9FC11158E8}" destId="{645E37CF-2C42-4459-8B9F-9D9AC0E5F0C4}" srcOrd="2" destOrd="0" parTransId="{FE112092-D977-4EA3-A6B7-D2DAF0338E2F}" sibTransId="{9C9E6BCA-01C5-4933-AB0F-5E0259A0A67F}"/>
    <dgm:cxn modelId="{FE8255F8-0896-4BDC-8564-99FEBA6E95C2}" type="presOf" srcId="{50F05E82-3906-42EB-88BB-A16F1528631E}" destId="{C6B18FDA-66B8-4541-9661-FCB865A4230D}" srcOrd="0" destOrd="0" presId="urn:microsoft.com/office/officeart/2005/8/layout/orgChart1"/>
    <dgm:cxn modelId="{84B838C9-A182-4B07-A8D4-38A757F656AA}" type="presParOf" srcId="{C6B18FDA-66B8-4541-9661-FCB865A4230D}" destId="{E871CB7B-1B07-4BA6-A191-544EA4A19044}" srcOrd="0" destOrd="0" presId="urn:microsoft.com/office/officeart/2005/8/layout/orgChart1"/>
    <dgm:cxn modelId="{3CE6354A-FEA8-4502-BBCE-729358EFAB0D}" type="presParOf" srcId="{E871CB7B-1B07-4BA6-A191-544EA4A19044}" destId="{63B8C18E-0B12-4A94-8A02-0678AB0D8572}" srcOrd="0" destOrd="0" presId="urn:microsoft.com/office/officeart/2005/8/layout/orgChart1"/>
    <dgm:cxn modelId="{A11D9275-85F3-42AA-BF50-A014906EDE83}" type="presParOf" srcId="{63B8C18E-0B12-4A94-8A02-0678AB0D8572}" destId="{EF330D93-5388-46C4-BCE4-A99DE178C047}" srcOrd="0" destOrd="0" presId="urn:microsoft.com/office/officeart/2005/8/layout/orgChart1"/>
    <dgm:cxn modelId="{CC586EE3-D64D-4EA4-8A2E-5DB445AD87F4}" type="presParOf" srcId="{63B8C18E-0B12-4A94-8A02-0678AB0D8572}" destId="{2FF3B53F-DE41-45F9-A579-01D12DDE2F3D}" srcOrd="1" destOrd="0" presId="urn:microsoft.com/office/officeart/2005/8/layout/orgChart1"/>
    <dgm:cxn modelId="{D0546E56-1694-4C5C-A1A1-ADE508339F00}" type="presParOf" srcId="{E871CB7B-1B07-4BA6-A191-544EA4A19044}" destId="{1294D3A0-5529-4367-863F-4329CCA789B2}" srcOrd="1" destOrd="0" presId="urn:microsoft.com/office/officeart/2005/8/layout/orgChart1"/>
    <dgm:cxn modelId="{9DCE1433-3E5F-4B7A-8375-CE21E82F6ADC}" type="presParOf" srcId="{1294D3A0-5529-4367-863F-4329CCA789B2}" destId="{E201E4BC-2B9A-4776-8BF7-32CCDBF3A2FA}" srcOrd="0" destOrd="0" presId="urn:microsoft.com/office/officeart/2005/8/layout/orgChart1"/>
    <dgm:cxn modelId="{516E1BAD-A749-4C1B-8960-315157CF75BE}" type="presParOf" srcId="{1294D3A0-5529-4367-863F-4329CCA789B2}" destId="{B3957984-A23D-4846-B862-D4A8932D0490}" srcOrd="1" destOrd="0" presId="urn:microsoft.com/office/officeart/2005/8/layout/orgChart1"/>
    <dgm:cxn modelId="{45C606AF-5694-4695-BEBC-E2E0B435A390}" type="presParOf" srcId="{B3957984-A23D-4846-B862-D4A8932D0490}" destId="{FB4F4FC5-5276-4FBA-BE89-C2946F94FD99}" srcOrd="0" destOrd="0" presId="urn:microsoft.com/office/officeart/2005/8/layout/orgChart1"/>
    <dgm:cxn modelId="{40AB03AD-819F-4230-82EB-E27FB9289C98}" type="presParOf" srcId="{FB4F4FC5-5276-4FBA-BE89-C2946F94FD99}" destId="{F70BB76A-4BE8-437C-BAE6-F8D7FCBEDEBD}" srcOrd="0" destOrd="0" presId="urn:microsoft.com/office/officeart/2005/8/layout/orgChart1"/>
    <dgm:cxn modelId="{7F9503DE-9556-4A78-98C1-16AD337903FA}" type="presParOf" srcId="{FB4F4FC5-5276-4FBA-BE89-C2946F94FD99}" destId="{4591DB30-15B9-4099-AAD3-88F91DDE71EE}" srcOrd="1" destOrd="0" presId="urn:microsoft.com/office/officeart/2005/8/layout/orgChart1"/>
    <dgm:cxn modelId="{0AEBD264-D34A-40BB-A64B-AE0B255DF1F9}" type="presParOf" srcId="{B3957984-A23D-4846-B862-D4A8932D0490}" destId="{8E6EFE8C-6DD4-4DE4-9154-980560D5F4D5}" srcOrd="1" destOrd="0" presId="urn:microsoft.com/office/officeart/2005/8/layout/orgChart1"/>
    <dgm:cxn modelId="{91257D39-D833-4E31-81C2-F6DF4EFE63EA}" type="presParOf" srcId="{B3957984-A23D-4846-B862-D4A8932D0490}" destId="{0C6D48DB-EF7D-400A-A3D2-A68C19B894BC}" srcOrd="2" destOrd="0" presId="urn:microsoft.com/office/officeart/2005/8/layout/orgChart1"/>
    <dgm:cxn modelId="{F8E64F03-E03E-4A0C-9C8C-E98CA970E24D}" type="presParOf" srcId="{1294D3A0-5529-4367-863F-4329CCA789B2}" destId="{58D152FB-EE7C-4385-A87B-8B38A0477DB6}" srcOrd="2" destOrd="0" presId="urn:microsoft.com/office/officeart/2005/8/layout/orgChart1"/>
    <dgm:cxn modelId="{CC3010EE-8824-483B-8830-2E39C102DF0C}" type="presParOf" srcId="{1294D3A0-5529-4367-863F-4329CCA789B2}" destId="{F5F484A7-7D06-4955-A14B-CCE216FF5841}" srcOrd="3" destOrd="0" presId="urn:microsoft.com/office/officeart/2005/8/layout/orgChart1"/>
    <dgm:cxn modelId="{BD9EA106-49D3-4549-A27F-C6BB8B3DF75C}" type="presParOf" srcId="{F5F484A7-7D06-4955-A14B-CCE216FF5841}" destId="{61E9CC5D-AD4E-48A7-892D-7F8718EC8289}" srcOrd="0" destOrd="0" presId="urn:microsoft.com/office/officeart/2005/8/layout/orgChart1"/>
    <dgm:cxn modelId="{95DDFB1E-F7EA-4024-A058-5DF6A2FE0500}" type="presParOf" srcId="{61E9CC5D-AD4E-48A7-892D-7F8718EC8289}" destId="{E3AA8086-B4F7-454A-8475-289F75B5F169}" srcOrd="0" destOrd="0" presId="urn:microsoft.com/office/officeart/2005/8/layout/orgChart1"/>
    <dgm:cxn modelId="{B767ADA1-7B68-41FF-BBA5-6C1F9B4224E0}" type="presParOf" srcId="{61E9CC5D-AD4E-48A7-892D-7F8718EC8289}" destId="{45A4E90F-C034-415F-B5D3-9459F9A1EBAD}" srcOrd="1" destOrd="0" presId="urn:microsoft.com/office/officeart/2005/8/layout/orgChart1"/>
    <dgm:cxn modelId="{AEA52395-8449-431F-86BD-2098C9885108}" type="presParOf" srcId="{F5F484A7-7D06-4955-A14B-CCE216FF5841}" destId="{D3EDDC24-E1BD-4DC8-A465-B0D4F8F773F3}" srcOrd="1" destOrd="0" presId="urn:microsoft.com/office/officeart/2005/8/layout/orgChart1"/>
    <dgm:cxn modelId="{73A0B31D-4501-4AAC-BC63-0C33143148F1}" type="presParOf" srcId="{F5F484A7-7D06-4955-A14B-CCE216FF5841}" destId="{25E01A5D-7DC8-4613-AA37-604F94CF23BF}" srcOrd="2" destOrd="0" presId="urn:microsoft.com/office/officeart/2005/8/layout/orgChart1"/>
    <dgm:cxn modelId="{C189CD33-C1CC-49FA-AC4F-1741DAB4A6B2}" type="presParOf" srcId="{1294D3A0-5529-4367-863F-4329CCA789B2}" destId="{234BED29-D142-40ED-AB63-3E78E5FE1019}" srcOrd="4" destOrd="0" presId="urn:microsoft.com/office/officeart/2005/8/layout/orgChart1"/>
    <dgm:cxn modelId="{005A0986-51EF-4CB4-B98C-9DF9B7B1A1D5}" type="presParOf" srcId="{1294D3A0-5529-4367-863F-4329CCA789B2}" destId="{BB0B3840-F708-410F-A032-10AC8F418CC1}" srcOrd="5" destOrd="0" presId="urn:microsoft.com/office/officeart/2005/8/layout/orgChart1"/>
    <dgm:cxn modelId="{450CA441-65A7-468E-BA58-D1DF14084C3A}" type="presParOf" srcId="{BB0B3840-F708-410F-A032-10AC8F418CC1}" destId="{FA20ADF4-D391-479D-AE6C-B791B4A2B323}" srcOrd="0" destOrd="0" presId="urn:microsoft.com/office/officeart/2005/8/layout/orgChart1"/>
    <dgm:cxn modelId="{4154F1D6-F24E-45DF-925D-A075D53C07B3}" type="presParOf" srcId="{FA20ADF4-D391-479D-AE6C-B791B4A2B323}" destId="{91FDC398-71E5-48E7-852B-245197C46427}" srcOrd="0" destOrd="0" presId="urn:microsoft.com/office/officeart/2005/8/layout/orgChart1"/>
    <dgm:cxn modelId="{C6C0482C-927C-4DC2-9FDF-B9412AAA0C74}" type="presParOf" srcId="{FA20ADF4-D391-479D-AE6C-B791B4A2B323}" destId="{04126BD9-CD93-4E04-AB1D-4C7AA075D540}" srcOrd="1" destOrd="0" presId="urn:microsoft.com/office/officeart/2005/8/layout/orgChart1"/>
    <dgm:cxn modelId="{9FB52BD0-7675-47EF-A806-FDE565BAA259}" type="presParOf" srcId="{BB0B3840-F708-410F-A032-10AC8F418CC1}" destId="{DE3CBE6F-F5C3-4DAB-B04E-E29176C65CEB}" srcOrd="1" destOrd="0" presId="urn:microsoft.com/office/officeart/2005/8/layout/orgChart1"/>
    <dgm:cxn modelId="{20D66009-F7FB-4784-943B-571F7E2CFB59}" type="presParOf" srcId="{BB0B3840-F708-410F-A032-10AC8F418CC1}" destId="{E4D11087-32AF-481F-AC04-7C7C19570F2B}" srcOrd="2" destOrd="0" presId="urn:microsoft.com/office/officeart/2005/8/layout/orgChart1"/>
    <dgm:cxn modelId="{08595F92-CC94-4D78-80CA-5ED378EA5915}" type="presParOf" srcId="{E871CB7B-1B07-4BA6-A191-544EA4A19044}" destId="{E50CBE6F-2554-42C3-A420-F40539F058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F05E82-3906-42EB-88BB-A16F15286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BE45D3-9397-491A-8566-2F9FC11158E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Αμυλοείδωση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62D8AF3E-4DA1-4292-B236-5329E0FF3808}" type="parTrans" cxnId="{5839E4D8-2AA6-4A43-AE2A-87877C66F0CC}">
      <dgm:prSet/>
      <dgm:spPr/>
      <dgm:t>
        <a:bodyPr/>
        <a:lstStyle/>
        <a:p>
          <a:endParaRPr lang="el-GR"/>
        </a:p>
      </dgm:t>
    </dgm:pt>
    <dgm:pt modelId="{77169583-4C41-41E5-923C-BE3C19939D28}" type="sibTrans" cxnId="{5839E4D8-2AA6-4A43-AE2A-87877C66F0CC}">
      <dgm:prSet/>
      <dgm:spPr/>
      <dgm:t>
        <a:bodyPr/>
        <a:lstStyle/>
        <a:p>
          <a:endParaRPr lang="el-GR"/>
        </a:p>
      </dgm:t>
    </dgm:pt>
    <dgm:pt modelId="{7E567C30-2588-4A27-BAC8-E589E7DC617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Πρωτοπαθής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CFF9C16B-97DB-468C-931D-068DDC1CF9CF}" type="parTrans" cxnId="{F89BA090-3154-482C-9E11-5AE665CB8E7F}">
      <dgm:prSet/>
      <dgm:spPr/>
      <dgm:t>
        <a:bodyPr/>
        <a:lstStyle/>
        <a:p>
          <a:endParaRPr lang="el-GR"/>
        </a:p>
      </dgm:t>
    </dgm:pt>
    <dgm:pt modelId="{5F12DDD0-F84C-4021-8D0A-131A896335D6}" type="sibTrans" cxnId="{F89BA090-3154-482C-9E11-5AE665CB8E7F}">
      <dgm:prSet/>
      <dgm:spPr/>
      <dgm:t>
        <a:bodyPr/>
        <a:lstStyle/>
        <a:p>
          <a:endParaRPr lang="el-GR"/>
        </a:p>
      </dgm:t>
    </dgm:pt>
    <dgm:pt modelId="{BCAC4E57-CD6C-4B52-8B25-6976CFE620F4}">
      <dgm:prSet phldrT="[Κείμενο]" custT="1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sz="20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Δευτεροπαθή</a:t>
          </a:r>
          <a:r>
            <a:rPr lang="el-GR" sz="22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ς</a:t>
          </a:r>
          <a:endParaRPr lang="el-GR" sz="2200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DE29FC6C-8DEE-4E4C-BADE-C0C8344DAA7C}" type="parTrans" cxnId="{7A2EBFDC-7CB5-46A2-9393-F477D8A69058}">
      <dgm:prSet/>
      <dgm:spPr/>
      <dgm:t>
        <a:bodyPr/>
        <a:lstStyle/>
        <a:p>
          <a:endParaRPr lang="el-GR"/>
        </a:p>
      </dgm:t>
    </dgm:pt>
    <dgm:pt modelId="{DA38AAFE-CB40-4BD0-89D3-EB4C5092E7A1}" type="sibTrans" cxnId="{7A2EBFDC-7CB5-46A2-9393-F477D8A69058}">
      <dgm:prSet/>
      <dgm:spPr/>
      <dgm:t>
        <a:bodyPr/>
        <a:lstStyle/>
        <a:p>
          <a:endParaRPr lang="el-GR"/>
        </a:p>
      </dgm:t>
    </dgm:pt>
    <dgm:pt modelId="{645E37CF-2C42-4459-8B9F-9D9AC0E5F0C4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Οικογενής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FE112092-D977-4EA3-A6B7-D2DAF0338E2F}" type="parTrans" cxnId="{ABB3BD66-4038-4890-AD54-4616EC337130}">
      <dgm:prSet/>
      <dgm:spPr/>
      <dgm:t>
        <a:bodyPr/>
        <a:lstStyle/>
        <a:p>
          <a:endParaRPr lang="el-GR"/>
        </a:p>
      </dgm:t>
    </dgm:pt>
    <dgm:pt modelId="{9C9E6BCA-01C5-4933-AB0F-5E0259A0A67F}" type="sibTrans" cxnId="{ABB3BD66-4038-4890-AD54-4616EC337130}">
      <dgm:prSet/>
      <dgm:spPr/>
      <dgm:t>
        <a:bodyPr/>
        <a:lstStyle/>
        <a:p>
          <a:endParaRPr lang="el-GR"/>
        </a:p>
      </dgm:t>
    </dgm:pt>
    <dgm:pt modelId="{C6B18FDA-66B8-4541-9661-FCB865A4230D}" type="pres">
      <dgm:prSet presAssocID="{50F05E82-3906-42EB-88BB-A16F15286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E871CB7B-1B07-4BA6-A191-544EA4A19044}" type="pres">
      <dgm:prSet presAssocID="{7EBE45D3-9397-491A-8566-2F9FC11158E8}" presName="hierRoot1" presStyleCnt="0">
        <dgm:presLayoutVars>
          <dgm:hierBranch val="init"/>
        </dgm:presLayoutVars>
      </dgm:prSet>
      <dgm:spPr/>
    </dgm:pt>
    <dgm:pt modelId="{63B8C18E-0B12-4A94-8A02-0678AB0D8572}" type="pres">
      <dgm:prSet presAssocID="{7EBE45D3-9397-491A-8566-2F9FC11158E8}" presName="rootComposite1" presStyleCnt="0"/>
      <dgm:spPr/>
    </dgm:pt>
    <dgm:pt modelId="{EF330D93-5388-46C4-BCE4-A99DE178C047}" type="pres">
      <dgm:prSet presAssocID="{7EBE45D3-9397-491A-8566-2F9FC11158E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FF3B53F-DE41-45F9-A579-01D12DDE2F3D}" type="pres">
      <dgm:prSet presAssocID="{7EBE45D3-9397-491A-8566-2F9FC11158E8}" presName="rootConnector1" presStyleLbl="node1" presStyleIdx="0" presStyleCnt="0"/>
      <dgm:spPr/>
      <dgm:t>
        <a:bodyPr/>
        <a:lstStyle/>
        <a:p>
          <a:endParaRPr lang="el-GR"/>
        </a:p>
      </dgm:t>
    </dgm:pt>
    <dgm:pt modelId="{1294D3A0-5529-4367-863F-4329CCA789B2}" type="pres">
      <dgm:prSet presAssocID="{7EBE45D3-9397-491A-8566-2F9FC11158E8}" presName="hierChild2" presStyleCnt="0"/>
      <dgm:spPr/>
    </dgm:pt>
    <dgm:pt modelId="{E201E4BC-2B9A-4776-8BF7-32CCDBF3A2FA}" type="pres">
      <dgm:prSet presAssocID="{CFF9C16B-97DB-468C-931D-068DDC1CF9CF}" presName="Name37" presStyleLbl="parChTrans1D2" presStyleIdx="0" presStyleCnt="3"/>
      <dgm:spPr/>
      <dgm:t>
        <a:bodyPr/>
        <a:lstStyle/>
        <a:p>
          <a:endParaRPr lang="el-GR"/>
        </a:p>
      </dgm:t>
    </dgm:pt>
    <dgm:pt modelId="{B3957984-A23D-4846-B862-D4A8932D0490}" type="pres">
      <dgm:prSet presAssocID="{7E567C30-2588-4A27-BAC8-E589E7DC6178}" presName="hierRoot2" presStyleCnt="0">
        <dgm:presLayoutVars>
          <dgm:hierBranch val="init"/>
        </dgm:presLayoutVars>
      </dgm:prSet>
      <dgm:spPr/>
    </dgm:pt>
    <dgm:pt modelId="{FB4F4FC5-5276-4FBA-BE89-C2946F94FD99}" type="pres">
      <dgm:prSet presAssocID="{7E567C30-2588-4A27-BAC8-E589E7DC6178}" presName="rootComposite" presStyleCnt="0"/>
      <dgm:spPr/>
    </dgm:pt>
    <dgm:pt modelId="{F70BB76A-4BE8-437C-BAE6-F8D7FCBEDEBD}" type="pres">
      <dgm:prSet presAssocID="{7E567C30-2588-4A27-BAC8-E589E7DC617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91DB30-15B9-4099-AAD3-88F91DDE71EE}" type="pres">
      <dgm:prSet presAssocID="{7E567C30-2588-4A27-BAC8-E589E7DC6178}" presName="rootConnector" presStyleLbl="node2" presStyleIdx="0" presStyleCnt="3"/>
      <dgm:spPr/>
      <dgm:t>
        <a:bodyPr/>
        <a:lstStyle/>
        <a:p>
          <a:endParaRPr lang="el-GR"/>
        </a:p>
      </dgm:t>
    </dgm:pt>
    <dgm:pt modelId="{8E6EFE8C-6DD4-4DE4-9154-980560D5F4D5}" type="pres">
      <dgm:prSet presAssocID="{7E567C30-2588-4A27-BAC8-E589E7DC6178}" presName="hierChild4" presStyleCnt="0"/>
      <dgm:spPr/>
    </dgm:pt>
    <dgm:pt modelId="{0C6D48DB-EF7D-400A-A3D2-A68C19B894BC}" type="pres">
      <dgm:prSet presAssocID="{7E567C30-2588-4A27-BAC8-E589E7DC6178}" presName="hierChild5" presStyleCnt="0"/>
      <dgm:spPr/>
    </dgm:pt>
    <dgm:pt modelId="{58D152FB-EE7C-4385-A87B-8B38A0477DB6}" type="pres">
      <dgm:prSet presAssocID="{DE29FC6C-8DEE-4E4C-BADE-C0C8344DAA7C}" presName="Name37" presStyleLbl="parChTrans1D2" presStyleIdx="1" presStyleCnt="3"/>
      <dgm:spPr/>
      <dgm:t>
        <a:bodyPr/>
        <a:lstStyle/>
        <a:p>
          <a:endParaRPr lang="el-GR"/>
        </a:p>
      </dgm:t>
    </dgm:pt>
    <dgm:pt modelId="{F5F484A7-7D06-4955-A14B-CCE216FF5841}" type="pres">
      <dgm:prSet presAssocID="{BCAC4E57-CD6C-4B52-8B25-6976CFE620F4}" presName="hierRoot2" presStyleCnt="0">
        <dgm:presLayoutVars>
          <dgm:hierBranch val="init"/>
        </dgm:presLayoutVars>
      </dgm:prSet>
      <dgm:spPr/>
    </dgm:pt>
    <dgm:pt modelId="{61E9CC5D-AD4E-48A7-892D-7F8718EC8289}" type="pres">
      <dgm:prSet presAssocID="{BCAC4E57-CD6C-4B52-8B25-6976CFE620F4}" presName="rootComposite" presStyleCnt="0"/>
      <dgm:spPr/>
    </dgm:pt>
    <dgm:pt modelId="{E3AA8086-B4F7-454A-8475-289F75B5F169}" type="pres">
      <dgm:prSet presAssocID="{BCAC4E57-CD6C-4B52-8B25-6976CFE620F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A4E90F-C034-415F-B5D3-9459F9A1EBAD}" type="pres">
      <dgm:prSet presAssocID="{BCAC4E57-CD6C-4B52-8B25-6976CFE620F4}" presName="rootConnector" presStyleLbl="node2" presStyleIdx="1" presStyleCnt="3"/>
      <dgm:spPr/>
      <dgm:t>
        <a:bodyPr/>
        <a:lstStyle/>
        <a:p>
          <a:endParaRPr lang="el-GR"/>
        </a:p>
      </dgm:t>
    </dgm:pt>
    <dgm:pt modelId="{D3EDDC24-E1BD-4DC8-A465-B0D4F8F773F3}" type="pres">
      <dgm:prSet presAssocID="{BCAC4E57-CD6C-4B52-8B25-6976CFE620F4}" presName="hierChild4" presStyleCnt="0"/>
      <dgm:spPr/>
    </dgm:pt>
    <dgm:pt modelId="{25E01A5D-7DC8-4613-AA37-604F94CF23BF}" type="pres">
      <dgm:prSet presAssocID="{BCAC4E57-CD6C-4B52-8B25-6976CFE620F4}" presName="hierChild5" presStyleCnt="0"/>
      <dgm:spPr/>
    </dgm:pt>
    <dgm:pt modelId="{234BED29-D142-40ED-AB63-3E78E5FE1019}" type="pres">
      <dgm:prSet presAssocID="{FE112092-D977-4EA3-A6B7-D2DAF0338E2F}" presName="Name37" presStyleLbl="parChTrans1D2" presStyleIdx="2" presStyleCnt="3"/>
      <dgm:spPr/>
      <dgm:t>
        <a:bodyPr/>
        <a:lstStyle/>
        <a:p>
          <a:endParaRPr lang="el-GR"/>
        </a:p>
      </dgm:t>
    </dgm:pt>
    <dgm:pt modelId="{BB0B3840-F708-410F-A032-10AC8F418CC1}" type="pres">
      <dgm:prSet presAssocID="{645E37CF-2C42-4459-8B9F-9D9AC0E5F0C4}" presName="hierRoot2" presStyleCnt="0">
        <dgm:presLayoutVars>
          <dgm:hierBranch val="init"/>
        </dgm:presLayoutVars>
      </dgm:prSet>
      <dgm:spPr/>
    </dgm:pt>
    <dgm:pt modelId="{FA20ADF4-D391-479D-AE6C-B791B4A2B323}" type="pres">
      <dgm:prSet presAssocID="{645E37CF-2C42-4459-8B9F-9D9AC0E5F0C4}" presName="rootComposite" presStyleCnt="0"/>
      <dgm:spPr/>
    </dgm:pt>
    <dgm:pt modelId="{91FDC398-71E5-48E7-852B-245197C46427}" type="pres">
      <dgm:prSet presAssocID="{645E37CF-2C42-4459-8B9F-9D9AC0E5F0C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4126BD9-CD93-4E04-AB1D-4C7AA075D540}" type="pres">
      <dgm:prSet presAssocID="{645E37CF-2C42-4459-8B9F-9D9AC0E5F0C4}" presName="rootConnector" presStyleLbl="node2" presStyleIdx="2" presStyleCnt="3"/>
      <dgm:spPr/>
      <dgm:t>
        <a:bodyPr/>
        <a:lstStyle/>
        <a:p>
          <a:endParaRPr lang="el-GR"/>
        </a:p>
      </dgm:t>
    </dgm:pt>
    <dgm:pt modelId="{DE3CBE6F-F5C3-4DAB-B04E-E29176C65CEB}" type="pres">
      <dgm:prSet presAssocID="{645E37CF-2C42-4459-8B9F-9D9AC0E5F0C4}" presName="hierChild4" presStyleCnt="0"/>
      <dgm:spPr/>
    </dgm:pt>
    <dgm:pt modelId="{E4D11087-32AF-481F-AC04-7C7C19570F2B}" type="pres">
      <dgm:prSet presAssocID="{645E37CF-2C42-4459-8B9F-9D9AC0E5F0C4}" presName="hierChild5" presStyleCnt="0"/>
      <dgm:spPr/>
    </dgm:pt>
    <dgm:pt modelId="{E50CBE6F-2554-42C3-A420-F40539F0589D}" type="pres">
      <dgm:prSet presAssocID="{7EBE45D3-9397-491A-8566-2F9FC11158E8}" presName="hierChild3" presStyleCnt="0"/>
      <dgm:spPr/>
    </dgm:pt>
  </dgm:ptLst>
  <dgm:cxnLst>
    <dgm:cxn modelId="{5C33586D-DC5B-452A-8F2B-AA16E598C9BC}" type="presOf" srcId="{7E567C30-2588-4A27-BAC8-E589E7DC6178}" destId="{4591DB30-15B9-4099-AAD3-88F91DDE71EE}" srcOrd="1" destOrd="0" presId="urn:microsoft.com/office/officeart/2005/8/layout/orgChart1"/>
    <dgm:cxn modelId="{16AC3411-28BD-4874-BF54-6372E52EBA58}" type="presOf" srcId="{BCAC4E57-CD6C-4B52-8B25-6976CFE620F4}" destId="{E3AA8086-B4F7-454A-8475-289F75B5F169}" srcOrd="0" destOrd="0" presId="urn:microsoft.com/office/officeart/2005/8/layout/orgChart1"/>
    <dgm:cxn modelId="{3F1DDBE3-5556-4646-B575-BD1BF6011A6F}" type="presOf" srcId="{645E37CF-2C42-4459-8B9F-9D9AC0E5F0C4}" destId="{91FDC398-71E5-48E7-852B-245197C46427}" srcOrd="0" destOrd="0" presId="urn:microsoft.com/office/officeart/2005/8/layout/orgChart1"/>
    <dgm:cxn modelId="{48A4EE33-8962-4F90-B751-60146C71712A}" type="presOf" srcId="{50F05E82-3906-42EB-88BB-A16F1528631E}" destId="{C6B18FDA-66B8-4541-9661-FCB865A4230D}" srcOrd="0" destOrd="0" presId="urn:microsoft.com/office/officeart/2005/8/layout/orgChart1"/>
    <dgm:cxn modelId="{264DCC9E-4A3F-453A-9164-47B21EE0149C}" type="presOf" srcId="{CFF9C16B-97DB-468C-931D-068DDC1CF9CF}" destId="{E201E4BC-2B9A-4776-8BF7-32CCDBF3A2FA}" srcOrd="0" destOrd="0" presId="urn:microsoft.com/office/officeart/2005/8/layout/orgChart1"/>
    <dgm:cxn modelId="{48032921-5825-438C-A9BA-DC5B472C2078}" type="presOf" srcId="{7EBE45D3-9397-491A-8566-2F9FC11158E8}" destId="{EF330D93-5388-46C4-BCE4-A99DE178C047}" srcOrd="0" destOrd="0" presId="urn:microsoft.com/office/officeart/2005/8/layout/orgChart1"/>
    <dgm:cxn modelId="{AE9A516C-68DC-4A71-98FF-5CB8B8FA8CAD}" type="presOf" srcId="{BCAC4E57-CD6C-4B52-8B25-6976CFE620F4}" destId="{45A4E90F-C034-415F-B5D3-9459F9A1EBAD}" srcOrd="1" destOrd="0" presId="urn:microsoft.com/office/officeart/2005/8/layout/orgChart1"/>
    <dgm:cxn modelId="{42811917-5850-4602-9F8A-1DE2F8DE03BD}" type="presOf" srcId="{7E567C30-2588-4A27-BAC8-E589E7DC6178}" destId="{F70BB76A-4BE8-437C-BAE6-F8D7FCBEDEBD}" srcOrd="0" destOrd="0" presId="urn:microsoft.com/office/officeart/2005/8/layout/orgChart1"/>
    <dgm:cxn modelId="{22E410FA-7482-49E3-B4F8-7FCCDA9474C2}" type="presOf" srcId="{DE29FC6C-8DEE-4E4C-BADE-C0C8344DAA7C}" destId="{58D152FB-EE7C-4385-A87B-8B38A0477DB6}" srcOrd="0" destOrd="0" presId="urn:microsoft.com/office/officeart/2005/8/layout/orgChart1"/>
    <dgm:cxn modelId="{5839E4D8-2AA6-4A43-AE2A-87877C66F0CC}" srcId="{50F05E82-3906-42EB-88BB-A16F1528631E}" destId="{7EBE45D3-9397-491A-8566-2F9FC11158E8}" srcOrd="0" destOrd="0" parTransId="{62D8AF3E-4DA1-4292-B236-5329E0FF3808}" sibTransId="{77169583-4C41-41E5-923C-BE3C19939D28}"/>
    <dgm:cxn modelId="{F89BA090-3154-482C-9E11-5AE665CB8E7F}" srcId="{7EBE45D3-9397-491A-8566-2F9FC11158E8}" destId="{7E567C30-2588-4A27-BAC8-E589E7DC6178}" srcOrd="0" destOrd="0" parTransId="{CFF9C16B-97DB-468C-931D-068DDC1CF9CF}" sibTransId="{5F12DDD0-F84C-4021-8D0A-131A896335D6}"/>
    <dgm:cxn modelId="{B751608E-3693-42AE-996D-A020EAA4EA22}" type="presOf" srcId="{FE112092-D977-4EA3-A6B7-D2DAF0338E2F}" destId="{234BED29-D142-40ED-AB63-3E78E5FE1019}" srcOrd="0" destOrd="0" presId="urn:microsoft.com/office/officeart/2005/8/layout/orgChart1"/>
    <dgm:cxn modelId="{7A2EBFDC-7CB5-46A2-9393-F477D8A69058}" srcId="{7EBE45D3-9397-491A-8566-2F9FC11158E8}" destId="{BCAC4E57-CD6C-4B52-8B25-6976CFE620F4}" srcOrd="1" destOrd="0" parTransId="{DE29FC6C-8DEE-4E4C-BADE-C0C8344DAA7C}" sibTransId="{DA38AAFE-CB40-4BD0-89D3-EB4C5092E7A1}"/>
    <dgm:cxn modelId="{ABB3BD66-4038-4890-AD54-4616EC337130}" srcId="{7EBE45D3-9397-491A-8566-2F9FC11158E8}" destId="{645E37CF-2C42-4459-8B9F-9D9AC0E5F0C4}" srcOrd="2" destOrd="0" parTransId="{FE112092-D977-4EA3-A6B7-D2DAF0338E2F}" sibTransId="{9C9E6BCA-01C5-4933-AB0F-5E0259A0A67F}"/>
    <dgm:cxn modelId="{376F1DAA-9445-4265-BC09-BADD09FEE808}" type="presOf" srcId="{7EBE45D3-9397-491A-8566-2F9FC11158E8}" destId="{2FF3B53F-DE41-45F9-A579-01D12DDE2F3D}" srcOrd="1" destOrd="0" presId="urn:microsoft.com/office/officeart/2005/8/layout/orgChart1"/>
    <dgm:cxn modelId="{7610ACF4-BEB2-4322-B439-DCEC1FDB0B75}" type="presOf" srcId="{645E37CF-2C42-4459-8B9F-9D9AC0E5F0C4}" destId="{04126BD9-CD93-4E04-AB1D-4C7AA075D540}" srcOrd="1" destOrd="0" presId="urn:microsoft.com/office/officeart/2005/8/layout/orgChart1"/>
    <dgm:cxn modelId="{E15ADBFF-9AFE-4603-9332-6CDB8342EB5F}" type="presParOf" srcId="{C6B18FDA-66B8-4541-9661-FCB865A4230D}" destId="{E871CB7B-1B07-4BA6-A191-544EA4A19044}" srcOrd="0" destOrd="0" presId="urn:microsoft.com/office/officeart/2005/8/layout/orgChart1"/>
    <dgm:cxn modelId="{8C6499D4-B7FF-45E8-97D3-AB2F8988289A}" type="presParOf" srcId="{E871CB7B-1B07-4BA6-A191-544EA4A19044}" destId="{63B8C18E-0B12-4A94-8A02-0678AB0D8572}" srcOrd="0" destOrd="0" presId="urn:microsoft.com/office/officeart/2005/8/layout/orgChart1"/>
    <dgm:cxn modelId="{AE247095-7162-4373-8B9C-3D17F17F5CAB}" type="presParOf" srcId="{63B8C18E-0B12-4A94-8A02-0678AB0D8572}" destId="{EF330D93-5388-46C4-BCE4-A99DE178C047}" srcOrd="0" destOrd="0" presId="urn:microsoft.com/office/officeart/2005/8/layout/orgChart1"/>
    <dgm:cxn modelId="{C626D583-46BC-4978-941E-09A62D010B7C}" type="presParOf" srcId="{63B8C18E-0B12-4A94-8A02-0678AB0D8572}" destId="{2FF3B53F-DE41-45F9-A579-01D12DDE2F3D}" srcOrd="1" destOrd="0" presId="urn:microsoft.com/office/officeart/2005/8/layout/orgChart1"/>
    <dgm:cxn modelId="{1C582A1D-AFD4-42D2-BEA3-49031B9AE0F3}" type="presParOf" srcId="{E871CB7B-1B07-4BA6-A191-544EA4A19044}" destId="{1294D3A0-5529-4367-863F-4329CCA789B2}" srcOrd="1" destOrd="0" presId="urn:microsoft.com/office/officeart/2005/8/layout/orgChart1"/>
    <dgm:cxn modelId="{5E19BFD3-247A-4241-9586-95304BF247B4}" type="presParOf" srcId="{1294D3A0-5529-4367-863F-4329CCA789B2}" destId="{E201E4BC-2B9A-4776-8BF7-32CCDBF3A2FA}" srcOrd="0" destOrd="0" presId="urn:microsoft.com/office/officeart/2005/8/layout/orgChart1"/>
    <dgm:cxn modelId="{7F330712-3DEF-42F4-AD20-215E43A0B5E3}" type="presParOf" srcId="{1294D3A0-5529-4367-863F-4329CCA789B2}" destId="{B3957984-A23D-4846-B862-D4A8932D0490}" srcOrd="1" destOrd="0" presId="urn:microsoft.com/office/officeart/2005/8/layout/orgChart1"/>
    <dgm:cxn modelId="{8F57B2DC-79C1-409B-A37E-6ADE11C5B3E2}" type="presParOf" srcId="{B3957984-A23D-4846-B862-D4A8932D0490}" destId="{FB4F4FC5-5276-4FBA-BE89-C2946F94FD99}" srcOrd="0" destOrd="0" presId="urn:microsoft.com/office/officeart/2005/8/layout/orgChart1"/>
    <dgm:cxn modelId="{4BFD2760-16DD-49D6-8D5A-02FD5E2AE6F4}" type="presParOf" srcId="{FB4F4FC5-5276-4FBA-BE89-C2946F94FD99}" destId="{F70BB76A-4BE8-437C-BAE6-F8D7FCBEDEBD}" srcOrd="0" destOrd="0" presId="urn:microsoft.com/office/officeart/2005/8/layout/orgChart1"/>
    <dgm:cxn modelId="{7610AC76-7EFE-44B5-9FC8-792C89FA43D2}" type="presParOf" srcId="{FB4F4FC5-5276-4FBA-BE89-C2946F94FD99}" destId="{4591DB30-15B9-4099-AAD3-88F91DDE71EE}" srcOrd="1" destOrd="0" presId="urn:microsoft.com/office/officeart/2005/8/layout/orgChart1"/>
    <dgm:cxn modelId="{54CEE90F-5DB4-4EFB-9D3B-5EA80CAD9EF6}" type="presParOf" srcId="{B3957984-A23D-4846-B862-D4A8932D0490}" destId="{8E6EFE8C-6DD4-4DE4-9154-980560D5F4D5}" srcOrd="1" destOrd="0" presId="urn:microsoft.com/office/officeart/2005/8/layout/orgChart1"/>
    <dgm:cxn modelId="{D0E6F9F4-0B07-4EE7-B158-29C0BFD282E3}" type="presParOf" srcId="{B3957984-A23D-4846-B862-D4A8932D0490}" destId="{0C6D48DB-EF7D-400A-A3D2-A68C19B894BC}" srcOrd="2" destOrd="0" presId="urn:microsoft.com/office/officeart/2005/8/layout/orgChart1"/>
    <dgm:cxn modelId="{FCCC1148-43E5-4E43-8E0C-3328F37991F2}" type="presParOf" srcId="{1294D3A0-5529-4367-863F-4329CCA789B2}" destId="{58D152FB-EE7C-4385-A87B-8B38A0477DB6}" srcOrd="2" destOrd="0" presId="urn:microsoft.com/office/officeart/2005/8/layout/orgChart1"/>
    <dgm:cxn modelId="{E09A08ED-B4AC-4084-998C-F6C3EB71705E}" type="presParOf" srcId="{1294D3A0-5529-4367-863F-4329CCA789B2}" destId="{F5F484A7-7D06-4955-A14B-CCE216FF5841}" srcOrd="3" destOrd="0" presId="urn:microsoft.com/office/officeart/2005/8/layout/orgChart1"/>
    <dgm:cxn modelId="{C44B77C3-8E63-4DC7-BC4C-200163B002F0}" type="presParOf" srcId="{F5F484A7-7D06-4955-A14B-CCE216FF5841}" destId="{61E9CC5D-AD4E-48A7-892D-7F8718EC8289}" srcOrd="0" destOrd="0" presId="urn:microsoft.com/office/officeart/2005/8/layout/orgChart1"/>
    <dgm:cxn modelId="{64BB9F29-76A9-4109-81F2-3578EC663D61}" type="presParOf" srcId="{61E9CC5D-AD4E-48A7-892D-7F8718EC8289}" destId="{E3AA8086-B4F7-454A-8475-289F75B5F169}" srcOrd="0" destOrd="0" presId="urn:microsoft.com/office/officeart/2005/8/layout/orgChart1"/>
    <dgm:cxn modelId="{126417C0-99E9-4810-A01B-BFF575FB9DC1}" type="presParOf" srcId="{61E9CC5D-AD4E-48A7-892D-7F8718EC8289}" destId="{45A4E90F-C034-415F-B5D3-9459F9A1EBAD}" srcOrd="1" destOrd="0" presId="urn:microsoft.com/office/officeart/2005/8/layout/orgChart1"/>
    <dgm:cxn modelId="{A11704E6-1558-45E4-A219-D83A09E25011}" type="presParOf" srcId="{F5F484A7-7D06-4955-A14B-CCE216FF5841}" destId="{D3EDDC24-E1BD-4DC8-A465-B0D4F8F773F3}" srcOrd="1" destOrd="0" presId="urn:microsoft.com/office/officeart/2005/8/layout/orgChart1"/>
    <dgm:cxn modelId="{E0B05687-DBAE-4389-91F8-8969F523533C}" type="presParOf" srcId="{F5F484A7-7D06-4955-A14B-CCE216FF5841}" destId="{25E01A5D-7DC8-4613-AA37-604F94CF23BF}" srcOrd="2" destOrd="0" presId="urn:microsoft.com/office/officeart/2005/8/layout/orgChart1"/>
    <dgm:cxn modelId="{B14A501F-5A6E-4B7A-B2BD-99E8F69CAC27}" type="presParOf" srcId="{1294D3A0-5529-4367-863F-4329CCA789B2}" destId="{234BED29-D142-40ED-AB63-3E78E5FE1019}" srcOrd="4" destOrd="0" presId="urn:microsoft.com/office/officeart/2005/8/layout/orgChart1"/>
    <dgm:cxn modelId="{8BEA482A-A972-4B74-9D09-A9C2E7A58C25}" type="presParOf" srcId="{1294D3A0-5529-4367-863F-4329CCA789B2}" destId="{BB0B3840-F708-410F-A032-10AC8F418CC1}" srcOrd="5" destOrd="0" presId="urn:microsoft.com/office/officeart/2005/8/layout/orgChart1"/>
    <dgm:cxn modelId="{A1F1EA16-05FB-4562-9177-BDD32E37A9F5}" type="presParOf" srcId="{BB0B3840-F708-410F-A032-10AC8F418CC1}" destId="{FA20ADF4-D391-479D-AE6C-B791B4A2B323}" srcOrd="0" destOrd="0" presId="urn:microsoft.com/office/officeart/2005/8/layout/orgChart1"/>
    <dgm:cxn modelId="{63BAA74B-1A88-4AEE-AA7F-8F196BFC7DE6}" type="presParOf" srcId="{FA20ADF4-D391-479D-AE6C-B791B4A2B323}" destId="{91FDC398-71E5-48E7-852B-245197C46427}" srcOrd="0" destOrd="0" presId="urn:microsoft.com/office/officeart/2005/8/layout/orgChart1"/>
    <dgm:cxn modelId="{B04756A4-AE3E-45ED-A89E-62F9129D151E}" type="presParOf" srcId="{FA20ADF4-D391-479D-AE6C-B791B4A2B323}" destId="{04126BD9-CD93-4E04-AB1D-4C7AA075D540}" srcOrd="1" destOrd="0" presId="urn:microsoft.com/office/officeart/2005/8/layout/orgChart1"/>
    <dgm:cxn modelId="{F03EED77-C7AA-4666-982C-BD347128E9D9}" type="presParOf" srcId="{BB0B3840-F708-410F-A032-10AC8F418CC1}" destId="{DE3CBE6F-F5C3-4DAB-B04E-E29176C65CEB}" srcOrd="1" destOrd="0" presId="urn:microsoft.com/office/officeart/2005/8/layout/orgChart1"/>
    <dgm:cxn modelId="{FEE977A0-0AE7-447A-8D94-AEFE64FE44B0}" type="presParOf" srcId="{BB0B3840-F708-410F-A032-10AC8F418CC1}" destId="{E4D11087-32AF-481F-AC04-7C7C19570F2B}" srcOrd="2" destOrd="0" presId="urn:microsoft.com/office/officeart/2005/8/layout/orgChart1"/>
    <dgm:cxn modelId="{BE66AB78-418E-466E-A6ED-225751EE53C6}" type="presParOf" srcId="{E871CB7B-1B07-4BA6-A191-544EA4A19044}" destId="{E50CBE6F-2554-42C3-A420-F40539F058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F05E82-3906-42EB-88BB-A16F15286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BE45D3-9397-491A-8566-2F9FC11158E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Αμυλοείδωση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62D8AF3E-4DA1-4292-B236-5329E0FF3808}" type="parTrans" cxnId="{5839E4D8-2AA6-4A43-AE2A-87877C66F0CC}">
      <dgm:prSet/>
      <dgm:spPr/>
      <dgm:t>
        <a:bodyPr/>
        <a:lstStyle/>
        <a:p>
          <a:endParaRPr lang="el-GR"/>
        </a:p>
      </dgm:t>
    </dgm:pt>
    <dgm:pt modelId="{77169583-4C41-41E5-923C-BE3C19939D28}" type="sibTrans" cxnId="{5839E4D8-2AA6-4A43-AE2A-87877C66F0CC}">
      <dgm:prSet/>
      <dgm:spPr/>
      <dgm:t>
        <a:bodyPr/>
        <a:lstStyle/>
        <a:p>
          <a:endParaRPr lang="el-GR"/>
        </a:p>
      </dgm:t>
    </dgm:pt>
    <dgm:pt modelId="{7E567C30-2588-4A27-BAC8-E589E7DC6178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Πρωτοπαθής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CFF9C16B-97DB-468C-931D-068DDC1CF9CF}" type="parTrans" cxnId="{F89BA090-3154-482C-9E11-5AE665CB8E7F}">
      <dgm:prSet/>
      <dgm:spPr/>
      <dgm:t>
        <a:bodyPr/>
        <a:lstStyle/>
        <a:p>
          <a:endParaRPr lang="el-GR"/>
        </a:p>
      </dgm:t>
    </dgm:pt>
    <dgm:pt modelId="{5F12DDD0-F84C-4021-8D0A-131A896335D6}" type="sibTrans" cxnId="{F89BA090-3154-482C-9E11-5AE665CB8E7F}">
      <dgm:prSet/>
      <dgm:spPr/>
      <dgm:t>
        <a:bodyPr/>
        <a:lstStyle/>
        <a:p>
          <a:endParaRPr lang="el-GR"/>
        </a:p>
      </dgm:t>
    </dgm:pt>
    <dgm:pt modelId="{BCAC4E57-CD6C-4B52-8B25-6976CFE620F4}">
      <dgm:prSet phldrT="[Κείμενο]" custT="1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sz="20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Δευτεροπαθή</a:t>
          </a:r>
          <a:r>
            <a:rPr lang="el-GR" sz="2200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ς</a:t>
          </a:r>
          <a:endParaRPr lang="el-GR" sz="2200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DE29FC6C-8DEE-4E4C-BADE-C0C8344DAA7C}" type="parTrans" cxnId="{7A2EBFDC-7CB5-46A2-9393-F477D8A69058}">
      <dgm:prSet/>
      <dgm:spPr/>
      <dgm:t>
        <a:bodyPr/>
        <a:lstStyle/>
        <a:p>
          <a:endParaRPr lang="el-GR"/>
        </a:p>
      </dgm:t>
    </dgm:pt>
    <dgm:pt modelId="{DA38AAFE-CB40-4BD0-89D3-EB4C5092E7A1}" type="sibTrans" cxnId="{7A2EBFDC-7CB5-46A2-9393-F477D8A69058}">
      <dgm:prSet/>
      <dgm:spPr/>
      <dgm:t>
        <a:bodyPr/>
        <a:lstStyle/>
        <a:p>
          <a:endParaRPr lang="el-GR"/>
        </a:p>
      </dgm:t>
    </dgm:pt>
    <dgm:pt modelId="{645E37CF-2C42-4459-8B9F-9D9AC0E5F0C4}">
      <dgm:prSet phldrT="[Κείμενο]"/>
      <dgm:spPr>
        <a:gradFill rotWithShape="0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l-GR" b="1" dirty="0" err="1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rPr>
            <a:t>Οικογενής</a:t>
          </a:r>
          <a:endParaRPr lang="el-GR" b="1" dirty="0">
            <a:solidFill>
              <a:schemeClr val="accent5">
                <a:lumMod val="50000"/>
              </a:schemeClr>
            </a:solidFill>
            <a:latin typeface="Comic Sans MS" pitchFamily="66" charset="0"/>
          </a:endParaRPr>
        </a:p>
      </dgm:t>
    </dgm:pt>
    <dgm:pt modelId="{FE112092-D977-4EA3-A6B7-D2DAF0338E2F}" type="parTrans" cxnId="{ABB3BD66-4038-4890-AD54-4616EC337130}">
      <dgm:prSet/>
      <dgm:spPr/>
      <dgm:t>
        <a:bodyPr/>
        <a:lstStyle/>
        <a:p>
          <a:endParaRPr lang="el-GR"/>
        </a:p>
      </dgm:t>
    </dgm:pt>
    <dgm:pt modelId="{9C9E6BCA-01C5-4933-AB0F-5E0259A0A67F}" type="sibTrans" cxnId="{ABB3BD66-4038-4890-AD54-4616EC337130}">
      <dgm:prSet/>
      <dgm:spPr/>
      <dgm:t>
        <a:bodyPr/>
        <a:lstStyle/>
        <a:p>
          <a:endParaRPr lang="el-GR"/>
        </a:p>
      </dgm:t>
    </dgm:pt>
    <dgm:pt modelId="{C6B18FDA-66B8-4541-9661-FCB865A4230D}" type="pres">
      <dgm:prSet presAssocID="{50F05E82-3906-42EB-88BB-A16F15286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E871CB7B-1B07-4BA6-A191-544EA4A19044}" type="pres">
      <dgm:prSet presAssocID="{7EBE45D3-9397-491A-8566-2F9FC11158E8}" presName="hierRoot1" presStyleCnt="0">
        <dgm:presLayoutVars>
          <dgm:hierBranch val="init"/>
        </dgm:presLayoutVars>
      </dgm:prSet>
      <dgm:spPr/>
    </dgm:pt>
    <dgm:pt modelId="{63B8C18E-0B12-4A94-8A02-0678AB0D8572}" type="pres">
      <dgm:prSet presAssocID="{7EBE45D3-9397-491A-8566-2F9FC11158E8}" presName="rootComposite1" presStyleCnt="0"/>
      <dgm:spPr/>
    </dgm:pt>
    <dgm:pt modelId="{EF330D93-5388-46C4-BCE4-A99DE178C047}" type="pres">
      <dgm:prSet presAssocID="{7EBE45D3-9397-491A-8566-2F9FC11158E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FF3B53F-DE41-45F9-A579-01D12DDE2F3D}" type="pres">
      <dgm:prSet presAssocID="{7EBE45D3-9397-491A-8566-2F9FC11158E8}" presName="rootConnector1" presStyleLbl="node1" presStyleIdx="0" presStyleCnt="0"/>
      <dgm:spPr/>
      <dgm:t>
        <a:bodyPr/>
        <a:lstStyle/>
        <a:p>
          <a:endParaRPr lang="el-GR"/>
        </a:p>
      </dgm:t>
    </dgm:pt>
    <dgm:pt modelId="{1294D3A0-5529-4367-863F-4329CCA789B2}" type="pres">
      <dgm:prSet presAssocID="{7EBE45D3-9397-491A-8566-2F9FC11158E8}" presName="hierChild2" presStyleCnt="0"/>
      <dgm:spPr/>
    </dgm:pt>
    <dgm:pt modelId="{E201E4BC-2B9A-4776-8BF7-32CCDBF3A2FA}" type="pres">
      <dgm:prSet presAssocID="{CFF9C16B-97DB-468C-931D-068DDC1CF9CF}" presName="Name37" presStyleLbl="parChTrans1D2" presStyleIdx="0" presStyleCnt="3"/>
      <dgm:spPr/>
      <dgm:t>
        <a:bodyPr/>
        <a:lstStyle/>
        <a:p>
          <a:endParaRPr lang="el-GR"/>
        </a:p>
      </dgm:t>
    </dgm:pt>
    <dgm:pt modelId="{B3957984-A23D-4846-B862-D4A8932D0490}" type="pres">
      <dgm:prSet presAssocID="{7E567C30-2588-4A27-BAC8-E589E7DC6178}" presName="hierRoot2" presStyleCnt="0">
        <dgm:presLayoutVars>
          <dgm:hierBranch val="init"/>
        </dgm:presLayoutVars>
      </dgm:prSet>
      <dgm:spPr/>
    </dgm:pt>
    <dgm:pt modelId="{FB4F4FC5-5276-4FBA-BE89-C2946F94FD99}" type="pres">
      <dgm:prSet presAssocID="{7E567C30-2588-4A27-BAC8-E589E7DC6178}" presName="rootComposite" presStyleCnt="0"/>
      <dgm:spPr/>
    </dgm:pt>
    <dgm:pt modelId="{F70BB76A-4BE8-437C-BAE6-F8D7FCBEDEBD}" type="pres">
      <dgm:prSet presAssocID="{7E567C30-2588-4A27-BAC8-E589E7DC617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91DB30-15B9-4099-AAD3-88F91DDE71EE}" type="pres">
      <dgm:prSet presAssocID="{7E567C30-2588-4A27-BAC8-E589E7DC6178}" presName="rootConnector" presStyleLbl="node2" presStyleIdx="0" presStyleCnt="3"/>
      <dgm:spPr/>
      <dgm:t>
        <a:bodyPr/>
        <a:lstStyle/>
        <a:p>
          <a:endParaRPr lang="el-GR"/>
        </a:p>
      </dgm:t>
    </dgm:pt>
    <dgm:pt modelId="{8E6EFE8C-6DD4-4DE4-9154-980560D5F4D5}" type="pres">
      <dgm:prSet presAssocID="{7E567C30-2588-4A27-BAC8-E589E7DC6178}" presName="hierChild4" presStyleCnt="0"/>
      <dgm:spPr/>
    </dgm:pt>
    <dgm:pt modelId="{0C6D48DB-EF7D-400A-A3D2-A68C19B894BC}" type="pres">
      <dgm:prSet presAssocID="{7E567C30-2588-4A27-BAC8-E589E7DC6178}" presName="hierChild5" presStyleCnt="0"/>
      <dgm:spPr/>
    </dgm:pt>
    <dgm:pt modelId="{58D152FB-EE7C-4385-A87B-8B38A0477DB6}" type="pres">
      <dgm:prSet presAssocID="{DE29FC6C-8DEE-4E4C-BADE-C0C8344DAA7C}" presName="Name37" presStyleLbl="parChTrans1D2" presStyleIdx="1" presStyleCnt="3"/>
      <dgm:spPr/>
      <dgm:t>
        <a:bodyPr/>
        <a:lstStyle/>
        <a:p>
          <a:endParaRPr lang="el-GR"/>
        </a:p>
      </dgm:t>
    </dgm:pt>
    <dgm:pt modelId="{F5F484A7-7D06-4955-A14B-CCE216FF5841}" type="pres">
      <dgm:prSet presAssocID="{BCAC4E57-CD6C-4B52-8B25-6976CFE620F4}" presName="hierRoot2" presStyleCnt="0">
        <dgm:presLayoutVars>
          <dgm:hierBranch val="init"/>
        </dgm:presLayoutVars>
      </dgm:prSet>
      <dgm:spPr/>
    </dgm:pt>
    <dgm:pt modelId="{61E9CC5D-AD4E-48A7-892D-7F8718EC8289}" type="pres">
      <dgm:prSet presAssocID="{BCAC4E57-CD6C-4B52-8B25-6976CFE620F4}" presName="rootComposite" presStyleCnt="0"/>
      <dgm:spPr/>
    </dgm:pt>
    <dgm:pt modelId="{E3AA8086-B4F7-454A-8475-289F75B5F169}" type="pres">
      <dgm:prSet presAssocID="{BCAC4E57-CD6C-4B52-8B25-6976CFE620F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5A4E90F-C034-415F-B5D3-9459F9A1EBAD}" type="pres">
      <dgm:prSet presAssocID="{BCAC4E57-CD6C-4B52-8B25-6976CFE620F4}" presName="rootConnector" presStyleLbl="node2" presStyleIdx="1" presStyleCnt="3"/>
      <dgm:spPr/>
      <dgm:t>
        <a:bodyPr/>
        <a:lstStyle/>
        <a:p>
          <a:endParaRPr lang="el-GR"/>
        </a:p>
      </dgm:t>
    </dgm:pt>
    <dgm:pt modelId="{D3EDDC24-E1BD-4DC8-A465-B0D4F8F773F3}" type="pres">
      <dgm:prSet presAssocID="{BCAC4E57-CD6C-4B52-8B25-6976CFE620F4}" presName="hierChild4" presStyleCnt="0"/>
      <dgm:spPr/>
    </dgm:pt>
    <dgm:pt modelId="{25E01A5D-7DC8-4613-AA37-604F94CF23BF}" type="pres">
      <dgm:prSet presAssocID="{BCAC4E57-CD6C-4B52-8B25-6976CFE620F4}" presName="hierChild5" presStyleCnt="0"/>
      <dgm:spPr/>
    </dgm:pt>
    <dgm:pt modelId="{234BED29-D142-40ED-AB63-3E78E5FE1019}" type="pres">
      <dgm:prSet presAssocID="{FE112092-D977-4EA3-A6B7-D2DAF0338E2F}" presName="Name37" presStyleLbl="parChTrans1D2" presStyleIdx="2" presStyleCnt="3"/>
      <dgm:spPr/>
      <dgm:t>
        <a:bodyPr/>
        <a:lstStyle/>
        <a:p>
          <a:endParaRPr lang="el-GR"/>
        </a:p>
      </dgm:t>
    </dgm:pt>
    <dgm:pt modelId="{BB0B3840-F708-410F-A032-10AC8F418CC1}" type="pres">
      <dgm:prSet presAssocID="{645E37CF-2C42-4459-8B9F-9D9AC0E5F0C4}" presName="hierRoot2" presStyleCnt="0">
        <dgm:presLayoutVars>
          <dgm:hierBranch val="init"/>
        </dgm:presLayoutVars>
      </dgm:prSet>
      <dgm:spPr/>
    </dgm:pt>
    <dgm:pt modelId="{FA20ADF4-D391-479D-AE6C-B791B4A2B323}" type="pres">
      <dgm:prSet presAssocID="{645E37CF-2C42-4459-8B9F-9D9AC0E5F0C4}" presName="rootComposite" presStyleCnt="0"/>
      <dgm:spPr/>
    </dgm:pt>
    <dgm:pt modelId="{91FDC398-71E5-48E7-852B-245197C46427}" type="pres">
      <dgm:prSet presAssocID="{645E37CF-2C42-4459-8B9F-9D9AC0E5F0C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4126BD9-CD93-4E04-AB1D-4C7AA075D540}" type="pres">
      <dgm:prSet presAssocID="{645E37CF-2C42-4459-8B9F-9D9AC0E5F0C4}" presName="rootConnector" presStyleLbl="node2" presStyleIdx="2" presStyleCnt="3"/>
      <dgm:spPr/>
      <dgm:t>
        <a:bodyPr/>
        <a:lstStyle/>
        <a:p>
          <a:endParaRPr lang="el-GR"/>
        </a:p>
      </dgm:t>
    </dgm:pt>
    <dgm:pt modelId="{DE3CBE6F-F5C3-4DAB-B04E-E29176C65CEB}" type="pres">
      <dgm:prSet presAssocID="{645E37CF-2C42-4459-8B9F-9D9AC0E5F0C4}" presName="hierChild4" presStyleCnt="0"/>
      <dgm:spPr/>
    </dgm:pt>
    <dgm:pt modelId="{E4D11087-32AF-481F-AC04-7C7C19570F2B}" type="pres">
      <dgm:prSet presAssocID="{645E37CF-2C42-4459-8B9F-9D9AC0E5F0C4}" presName="hierChild5" presStyleCnt="0"/>
      <dgm:spPr/>
    </dgm:pt>
    <dgm:pt modelId="{E50CBE6F-2554-42C3-A420-F40539F0589D}" type="pres">
      <dgm:prSet presAssocID="{7EBE45D3-9397-491A-8566-2F9FC11158E8}" presName="hierChild3" presStyleCnt="0"/>
      <dgm:spPr/>
    </dgm:pt>
  </dgm:ptLst>
  <dgm:cxnLst>
    <dgm:cxn modelId="{3DA3470D-3FD9-43BF-AE64-D787A9A8A4AF}" type="presOf" srcId="{50F05E82-3906-42EB-88BB-A16F1528631E}" destId="{C6B18FDA-66B8-4541-9661-FCB865A4230D}" srcOrd="0" destOrd="0" presId="urn:microsoft.com/office/officeart/2005/8/layout/orgChart1"/>
    <dgm:cxn modelId="{071019FC-9B1B-409E-813D-3E4B485B0D4F}" type="presOf" srcId="{7EBE45D3-9397-491A-8566-2F9FC11158E8}" destId="{EF330D93-5388-46C4-BCE4-A99DE178C047}" srcOrd="0" destOrd="0" presId="urn:microsoft.com/office/officeart/2005/8/layout/orgChart1"/>
    <dgm:cxn modelId="{20E5B693-B19D-4108-AF43-7F090F8506B5}" type="presOf" srcId="{7EBE45D3-9397-491A-8566-2F9FC11158E8}" destId="{2FF3B53F-DE41-45F9-A579-01D12DDE2F3D}" srcOrd="1" destOrd="0" presId="urn:microsoft.com/office/officeart/2005/8/layout/orgChart1"/>
    <dgm:cxn modelId="{C1FE7730-FD45-49C8-A377-082B240CDC43}" type="presOf" srcId="{7E567C30-2588-4A27-BAC8-E589E7DC6178}" destId="{4591DB30-15B9-4099-AAD3-88F91DDE71EE}" srcOrd="1" destOrd="0" presId="urn:microsoft.com/office/officeart/2005/8/layout/orgChart1"/>
    <dgm:cxn modelId="{2E3ACAB9-EF82-4CD6-8F6A-F1C72C4EE3BE}" type="presOf" srcId="{BCAC4E57-CD6C-4B52-8B25-6976CFE620F4}" destId="{E3AA8086-B4F7-454A-8475-289F75B5F169}" srcOrd="0" destOrd="0" presId="urn:microsoft.com/office/officeart/2005/8/layout/orgChart1"/>
    <dgm:cxn modelId="{FA52414A-F396-4E4B-B0F6-1AB43CF5EF9C}" type="presOf" srcId="{645E37CF-2C42-4459-8B9F-9D9AC0E5F0C4}" destId="{91FDC398-71E5-48E7-852B-245197C46427}" srcOrd="0" destOrd="0" presId="urn:microsoft.com/office/officeart/2005/8/layout/orgChart1"/>
    <dgm:cxn modelId="{5839E4D8-2AA6-4A43-AE2A-87877C66F0CC}" srcId="{50F05E82-3906-42EB-88BB-A16F1528631E}" destId="{7EBE45D3-9397-491A-8566-2F9FC11158E8}" srcOrd="0" destOrd="0" parTransId="{62D8AF3E-4DA1-4292-B236-5329E0FF3808}" sibTransId="{77169583-4C41-41E5-923C-BE3C19939D28}"/>
    <dgm:cxn modelId="{A9D9B365-3AA5-4925-851E-1B47E4D5EA1F}" type="presOf" srcId="{FE112092-D977-4EA3-A6B7-D2DAF0338E2F}" destId="{234BED29-D142-40ED-AB63-3E78E5FE1019}" srcOrd="0" destOrd="0" presId="urn:microsoft.com/office/officeart/2005/8/layout/orgChart1"/>
    <dgm:cxn modelId="{F89BA090-3154-482C-9E11-5AE665CB8E7F}" srcId="{7EBE45D3-9397-491A-8566-2F9FC11158E8}" destId="{7E567C30-2588-4A27-BAC8-E589E7DC6178}" srcOrd="0" destOrd="0" parTransId="{CFF9C16B-97DB-468C-931D-068DDC1CF9CF}" sibTransId="{5F12DDD0-F84C-4021-8D0A-131A896335D6}"/>
    <dgm:cxn modelId="{CD898EE9-5443-47E1-A723-729840E0316F}" type="presOf" srcId="{7E567C30-2588-4A27-BAC8-E589E7DC6178}" destId="{F70BB76A-4BE8-437C-BAE6-F8D7FCBEDEBD}" srcOrd="0" destOrd="0" presId="urn:microsoft.com/office/officeart/2005/8/layout/orgChart1"/>
    <dgm:cxn modelId="{FF07DD31-A8E5-4C80-B7AA-E467EF2302A7}" type="presOf" srcId="{CFF9C16B-97DB-468C-931D-068DDC1CF9CF}" destId="{E201E4BC-2B9A-4776-8BF7-32CCDBF3A2FA}" srcOrd="0" destOrd="0" presId="urn:microsoft.com/office/officeart/2005/8/layout/orgChart1"/>
    <dgm:cxn modelId="{389A1A4E-5CBE-4E81-A103-63BAF6B9F69E}" type="presOf" srcId="{BCAC4E57-CD6C-4B52-8B25-6976CFE620F4}" destId="{45A4E90F-C034-415F-B5D3-9459F9A1EBAD}" srcOrd="1" destOrd="0" presId="urn:microsoft.com/office/officeart/2005/8/layout/orgChart1"/>
    <dgm:cxn modelId="{7A2EBFDC-7CB5-46A2-9393-F477D8A69058}" srcId="{7EBE45D3-9397-491A-8566-2F9FC11158E8}" destId="{BCAC4E57-CD6C-4B52-8B25-6976CFE620F4}" srcOrd="1" destOrd="0" parTransId="{DE29FC6C-8DEE-4E4C-BADE-C0C8344DAA7C}" sibTransId="{DA38AAFE-CB40-4BD0-89D3-EB4C5092E7A1}"/>
    <dgm:cxn modelId="{459F5603-57C2-4A9E-B78F-AAFBB812A198}" type="presOf" srcId="{645E37CF-2C42-4459-8B9F-9D9AC0E5F0C4}" destId="{04126BD9-CD93-4E04-AB1D-4C7AA075D540}" srcOrd="1" destOrd="0" presId="urn:microsoft.com/office/officeart/2005/8/layout/orgChart1"/>
    <dgm:cxn modelId="{4D568C27-7841-4A53-B46F-AFBDA56FD407}" type="presOf" srcId="{DE29FC6C-8DEE-4E4C-BADE-C0C8344DAA7C}" destId="{58D152FB-EE7C-4385-A87B-8B38A0477DB6}" srcOrd="0" destOrd="0" presId="urn:microsoft.com/office/officeart/2005/8/layout/orgChart1"/>
    <dgm:cxn modelId="{ABB3BD66-4038-4890-AD54-4616EC337130}" srcId="{7EBE45D3-9397-491A-8566-2F9FC11158E8}" destId="{645E37CF-2C42-4459-8B9F-9D9AC0E5F0C4}" srcOrd="2" destOrd="0" parTransId="{FE112092-D977-4EA3-A6B7-D2DAF0338E2F}" sibTransId="{9C9E6BCA-01C5-4933-AB0F-5E0259A0A67F}"/>
    <dgm:cxn modelId="{F692503C-0B3A-4D47-ABBD-60517AB6C3F5}" type="presParOf" srcId="{C6B18FDA-66B8-4541-9661-FCB865A4230D}" destId="{E871CB7B-1B07-4BA6-A191-544EA4A19044}" srcOrd="0" destOrd="0" presId="urn:microsoft.com/office/officeart/2005/8/layout/orgChart1"/>
    <dgm:cxn modelId="{26DDE7BB-4ECF-47F2-B8B1-8A713B4EF53A}" type="presParOf" srcId="{E871CB7B-1B07-4BA6-A191-544EA4A19044}" destId="{63B8C18E-0B12-4A94-8A02-0678AB0D8572}" srcOrd="0" destOrd="0" presId="urn:microsoft.com/office/officeart/2005/8/layout/orgChart1"/>
    <dgm:cxn modelId="{A3B0243E-81CE-42EF-8194-D011634007FA}" type="presParOf" srcId="{63B8C18E-0B12-4A94-8A02-0678AB0D8572}" destId="{EF330D93-5388-46C4-BCE4-A99DE178C047}" srcOrd="0" destOrd="0" presId="urn:microsoft.com/office/officeart/2005/8/layout/orgChart1"/>
    <dgm:cxn modelId="{BBE8CC41-38A0-4F7B-8F30-A6BC1905B2C7}" type="presParOf" srcId="{63B8C18E-0B12-4A94-8A02-0678AB0D8572}" destId="{2FF3B53F-DE41-45F9-A579-01D12DDE2F3D}" srcOrd="1" destOrd="0" presId="urn:microsoft.com/office/officeart/2005/8/layout/orgChart1"/>
    <dgm:cxn modelId="{41269989-058A-4BD5-81EB-D87827901C17}" type="presParOf" srcId="{E871CB7B-1B07-4BA6-A191-544EA4A19044}" destId="{1294D3A0-5529-4367-863F-4329CCA789B2}" srcOrd="1" destOrd="0" presId="urn:microsoft.com/office/officeart/2005/8/layout/orgChart1"/>
    <dgm:cxn modelId="{032280D5-6288-4125-9771-235F75D1994E}" type="presParOf" srcId="{1294D3A0-5529-4367-863F-4329CCA789B2}" destId="{E201E4BC-2B9A-4776-8BF7-32CCDBF3A2FA}" srcOrd="0" destOrd="0" presId="urn:microsoft.com/office/officeart/2005/8/layout/orgChart1"/>
    <dgm:cxn modelId="{0FAEBCA3-F72D-45CD-A2D0-AB684265853A}" type="presParOf" srcId="{1294D3A0-5529-4367-863F-4329CCA789B2}" destId="{B3957984-A23D-4846-B862-D4A8932D0490}" srcOrd="1" destOrd="0" presId="urn:microsoft.com/office/officeart/2005/8/layout/orgChart1"/>
    <dgm:cxn modelId="{D8A2B407-0FB6-4CF2-82B0-26B38279DF57}" type="presParOf" srcId="{B3957984-A23D-4846-B862-D4A8932D0490}" destId="{FB4F4FC5-5276-4FBA-BE89-C2946F94FD99}" srcOrd="0" destOrd="0" presId="urn:microsoft.com/office/officeart/2005/8/layout/orgChart1"/>
    <dgm:cxn modelId="{6739857D-6C7E-4DAA-8FDD-A72378DD000E}" type="presParOf" srcId="{FB4F4FC5-5276-4FBA-BE89-C2946F94FD99}" destId="{F70BB76A-4BE8-437C-BAE6-F8D7FCBEDEBD}" srcOrd="0" destOrd="0" presId="urn:microsoft.com/office/officeart/2005/8/layout/orgChart1"/>
    <dgm:cxn modelId="{93C6332B-90F1-4FB5-9279-A73EE1DC8FB3}" type="presParOf" srcId="{FB4F4FC5-5276-4FBA-BE89-C2946F94FD99}" destId="{4591DB30-15B9-4099-AAD3-88F91DDE71EE}" srcOrd="1" destOrd="0" presId="urn:microsoft.com/office/officeart/2005/8/layout/orgChart1"/>
    <dgm:cxn modelId="{90809F32-71C9-4E7E-8A18-C6DF16D18BFA}" type="presParOf" srcId="{B3957984-A23D-4846-B862-D4A8932D0490}" destId="{8E6EFE8C-6DD4-4DE4-9154-980560D5F4D5}" srcOrd="1" destOrd="0" presId="urn:microsoft.com/office/officeart/2005/8/layout/orgChart1"/>
    <dgm:cxn modelId="{89055C3A-2C33-497B-AF82-987751C38DA6}" type="presParOf" srcId="{B3957984-A23D-4846-B862-D4A8932D0490}" destId="{0C6D48DB-EF7D-400A-A3D2-A68C19B894BC}" srcOrd="2" destOrd="0" presId="urn:microsoft.com/office/officeart/2005/8/layout/orgChart1"/>
    <dgm:cxn modelId="{3731ED49-A630-4D04-8F1A-552B36A21E57}" type="presParOf" srcId="{1294D3A0-5529-4367-863F-4329CCA789B2}" destId="{58D152FB-EE7C-4385-A87B-8B38A0477DB6}" srcOrd="2" destOrd="0" presId="urn:microsoft.com/office/officeart/2005/8/layout/orgChart1"/>
    <dgm:cxn modelId="{AA79E82C-F8EE-4057-8A48-954C0F5A121E}" type="presParOf" srcId="{1294D3A0-5529-4367-863F-4329CCA789B2}" destId="{F5F484A7-7D06-4955-A14B-CCE216FF5841}" srcOrd="3" destOrd="0" presId="urn:microsoft.com/office/officeart/2005/8/layout/orgChart1"/>
    <dgm:cxn modelId="{A57355D9-436B-484B-BD2F-57CEE2C100A9}" type="presParOf" srcId="{F5F484A7-7D06-4955-A14B-CCE216FF5841}" destId="{61E9CC5D-AD4E-48A7-892D-7F8718EC8289}" srcOrd="0" destOrd="0" presId="urn:microsoft.com/office/officeart/2005/8/layout/orgChart1"/>
    <dgm:cxn modelId="{3BBB15F6-8B57-474E-8AF8-BA8D809C0487}" type="presParOf" srcId="{61E9CC5D-AD4E-48A7-892D-7F8718EC8289}" destId="{E3AA8086-B4F7-454A-8475-289F75B5F169}" srcOrd="0" destOrd="0" presId="urn:microsoft.com/office/officeart/2005/8/layout/orgChart1"/>
    <dgm:cxn modelId="{77507B32-31F4-4AD3-A29C-C78251F4C251}" type="presParOf" srcId="{61E9CC5D-AD4E-48A7-892D-7F8718EC8289}" destId="{45A4E90F-C034-415F-B5D3-9459F9A1EBAD}" srcOrd="1" destOrd="0" presId="urn:microsoft.com/office/officeart/2005/8/layout/orgChart1"/>
    <dgm:cxn modelId="{AE8DB587-5D51-4F84-98C8-F4D3372CAB4D}" type="presParOf" srcId="{F5F484A7-7D06-4955-A14B-CCE216FF5841}" destId="{D3EDDC24-E1BD-4DC8-A465-B0D4F8F773F3}" srcOrd="1" destOrd="0" presId="urn:microsoft.com/office/officeart/2005/8/layout/orgChart1"/>
    <dgm:cxn modelId="{93A5A78C-0C62-4D41-BCF8-77E4E4FA885E}" type="presParOf" srcId="{F5F484A7-7D06-4955-A14B-CCE216FF5841}" destId="{25E01A5D-7DC8-4613-AA37-604F94CF23BF}" srcOrd="2" destOrd="0" presId="urn:microsoft.com/office/officeart/2005/8/layout/orgChart1"/>
    <dgm:cxn modelId="{9A5C375E-B9BB-4E0E-8B60-454A0BDD4C2A}" type="presParOf" srcId="{1294D3A0-5529-4367-863F-4329CCA789B2}" destId="{234BED29-D142-40ED-AB63-3E78E5FE1019}" srcOrd="4" destOrd="0" presId="urn:microsoft.com/office/officeart/2005/8/layout/orgChart1"/>
    <dgm:cxn modelId="{9579824C-4A61-407E-86FD-2E88263A1B0A}" type="presParOf" srcId="{1294D3A0-5529-4367-863F-4329CCA789B2}" destId="{BB0B3840-F708-410F-A032-10AC8F418CC1}" srcOrd="5" destOrd="0" presId="urn:microsoft.com/office/officeart/2005/8/layout/orgChart1"/>
    <dgm:cxn modelId="{9637703F-8ED3-4019-A8D0-EDA9AB3BBCAE}" type="presParOf" srcId="{BB0B3840-F708-410F-A032-10AC8F418CC1}" destId="{FA20ADF4-D391-479D-AE6C-B791B4A2B323}" srcOrd="0" destOrd="0" presId="urn:microsoft.com/office/officeart/2005/8/layout/orgChart1"/>
    <dgm:cxn modelId="{14F8476C-6E57-408A-B6C7-AA69FDC17D0B}" type="presParOf" srcId="{FA20ADF4-D391-479D-AE6C-B791B4A2B323}" destId="{91FDC398-71E5-48E7-852B-245197C46427}" srcOrd="0" destOrd="0" presId="urn:microsoft.com/office/officeart/2005/8/layout/orgChart1"/>
    <dgm:cxn modelId="{0DB55648-1032-48DC-98CE-31809DCCBF29}" type="presParOf" srcId="{FA20ADF4-D391-479D-AE6C-B791B4A2B323}" destId="{04126BD9-CD93-4E04-AB1D-4C7AA075D540}" srcOrd="1" destOrd="0" presId="urn:microsoft.com/office/officeart/2005/8/layout/orgChart1"/>
    <dgm:cxn modelId="{E35754AB-E558-43AD-A1A6-CD07689C854C}" type="presParOf" srcId="{BB0B3840-F708-410F-A032-10AC8F418CC1}" destId="{DE3CBE6F-F5C3-4DAB-B04E-E29176C65CEB}" srcOrd="1" destOrd="0" presId="urn:microsoft.com/office/officeart/2005/8/layout/orgChart1"/>
    <dgm:cxn modelId="{B0BBB639-857E-4B97-91EA-7ACA50986AF0}" type="presParOf" srcId="{BB0B3840-F708-410F-A032-10AC8F418CC1}" destId="{E4D11087-32AF-481F-AC04-7C7C19570F2B}" srcOrd="2" destOrd="0" presId="urn:microsoft.com/office/officeart/2005/8/layout/orgChart1"/>
    <dgm:cxn modelId="{91EAE176-6B9F-410E-91B5-546F925DB710}" type="presParOf" srcId="{E871CB7B-1B07-4BA6-A191-544EA4A19044}" destId="{E50CBE6F-2554-42C3-A420-F40539F058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E4CF2-68A0-4B85-8AEC-AFEC2479D907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5488C-3813-4563-89B7-F91566F90B4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l-GR" smtClean="0"/>
              <a:t>Εμβρυογένεση</a:t>
            </a:r>
          </a:p>
          <a:p>
            <a:pPr marL="228600" indent="-228600">
              <a:buFontTx/>
              <a:buAutoNum type="arabicPeriod"/>
            </a:pPr>
            <a:r>
              <a:rPr lang="el-GR" smtClean="0"/>
              <a:t>Ιός</a:t>
            </a:r>
          </a:p>
          <a:p>
            <a:pPr marL="228600" indent="-228600">
              <a:buFontTx/>
              <a:buAutoNum type="arabicPeriod"/>
            </a:pPr>
            <a:r>
              <a:rPr lang="el-GR" smtClean="0"/>
              <a:t>Βλάβη </a:t>
            </a:r>
            <a:r>
              <a:rPr lang="en-US" smtClean="0"/>
              <a:t>DNA</a:t>
            </a:r>
            <a:endParaRPr lang="el-GR" smtClean="0"/>
          </a:p>
          <a:p>
            <a:pPr marL="228600" indent="-228600">
              <a:buFontTx/>
              <a:buAutoNum type="arabicPeriod"/>
            </a:pPr>
            <a:r>
              <a:rPr lang="el-GR" smtClean="0"/>
              <a:t>Ανοσολογική αντίδραση - νεοπλάσματα</a:t>
            </a:r>
          </a:p>
        </p:txBody>
      </p:sp>
      <p:sp>
        <p:nvSpPr>
          <p:cNvPr id="706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EC481-1FAA-4D8B-98E2-4A698279CB40}" type="slidenum">
              <a:rPr lang="el-GR" smtClean="0"/>
              <a:pPr/>
              <a:t>51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 smtClean="0"/>
          </a:p>
        </p:txBody>
      </p:sp>
      <p:sp>
        <p:nvSpPr>
          <p:cNvPr id="71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1FD4D-D114-4A1A-837B-73EB296FFDD0}" type="slidenum">
              <a:rPr lang="el-GR" smtClean="0"/>
              <a:pPr/>
              <a:t>52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 typeface="Calibri" pitchFamily="34" charset="0"/>
              <a:buNone/>
            </a:pPr>
            <a:endParaRPr lang="el-GR" dirty="0" smtClean="0"/>
          </a:p>
        </p:txBody>
      </p:sp>
      <p:sp>
        <p:nvSpPr>
          <p:cNvPr id="727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FFAB3-745A-495A-976D-0DD124631DAD}" type="slidenum">
              <a:rPr lang="el-GR" smtClean="0"/>
              <a:pPr/>
              <a:t>55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 smtClean="0"/>
          </a:p>
        </p:txBody>
      </p:sp>
      <p:sp>
        <p:nvSpPr>
          <p:cNvPr id="737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AFF2E-B2C5-4E03-B3CC-8FBC58F8CD91}" type="slidenum">
              <a:rPr lang="el-GR" smtClean="0"/>
              <a:pPr/>
              <a:t>56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475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80EB9E-D3A2-4155-9E46-3FADC0E11258}" type="slidenum">
              <a:rPr lang="el-GR" smtClean="0"/>
              <a:pPr/>
              <a:t>57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l-GR" smtClean="0"/>
              <a:t>Ανοσολογική αναγνώριση &lt; 1 λεπτό</a:t>
            </a:r>
          </a:p>
          <a:p>
            <a:r>
              <a:rPr lang="el-GR" smtClean="0"/>
              <a:t>Προγραμματισμός θανάτου  (5 λεπτά παρουσίας)</a:t>
            </a:r>
          </a:p>
          <a:p>
            <a:endParaRPr lang="el-GR" smtClean="0"/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CF4B3-2C9D-418E-96B0-9F1D823D19AF}" type="slidenum">
              <a:rPr lang="el-GR" smtClean="0"/>
              <a:pPr/>
              <a:t>59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049A2C-38EF-41C9-9100-DB95B4C0EF23}" type="datetimeFigureOut">
              <a:rPr lang="el-GR" smtClean="0"/>
              <a:pPr/>
              <a:t>30/9/2015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77F2E2E-3119-4314-A301-B7ED68D9DDF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7/72/Alcoholic_hepatitis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3/37/Periportal_hepatosteatosis_intermed_mag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8/83/Non-alcoholic_fatty_liver_disease1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0/0b/Mallory_body_high_mag_croppe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57200" y="3501008"/>
            <a:ext cx="8305800" cy="2304256"/>
          </a:xfrm>
        </p:spPr>
        <p:txBody>
          <a:bodyPr/>
          <a:lstStyle/>
          <a:p>
            <a:endParaRPr lang="el-GR" b="1" dirty="0" smtClean="0">
              <a:latin typeface="Comic Sans MS" pitchFamily="66" charset="0"/>
            </a:endParaRPr>
          </a:p>
          <a:p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Αφροδίτη </a:t>
            </a:r>
            <a:r>
              <a:rPr lang="el-GR" b="1" dirty="0" err="1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Νόννη</a:t>
            </a:r>
            <a:endParaRPr lang="el-GR" b="1" dirty="0" smtClean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el-GR" b="1" dirty="0" err="1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Επίκ</a:t>
            </a: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. Καθ. Παθολογικής Ανατομικής</a:t>
            </a:r>
          </a:p>
          <a:p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Α’ Εργαστήριο Παθολογικής Ανατομικής</a:t>
            </a:r>
          </a:p>
          <a:p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Ιατρική Σχολή ΕΚΠΑ</a:t>
            </a: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ΚΥΤΤΑΡΙΚΗ ΒΛΑΒΗ – ΝΕΚΡΩΣΗ</a:t>
            </a:r>
            <a:b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ΑΠΟΠΤΩΣΗ - ΕΚΦΥΛΙΣΕΙΣ</a:t>
            </a:r>
            <a:endParaRPr lang="el-GR" sz="3600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l-GR" sz="33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Μορφολογία αναστρέψιμης βλάβης</a:t>
            </a:r>
          </a:p>
          <a:p>
            <a:pPr algn="ctr">
              <a:buNone/>
            </a:pPr>
            <a:r>
              <a:rPr lang="el-G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Υπερμικροσκοπικές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αλλοιώσεις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1.αλλοιώσεις κυτταρικής μεμβράνης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</a:t>
            </a:r>
            <a:r>
              <a:rPr lang="el-GR" b="1" dirty="0" err="1" smtClean="0">
                <a:latin typeface="Comic Sans MS" pitchFamily="66" charset="0"/>
              </a:rPr>
              <a:t>φυσαλιδοποίηση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άμβλυνση-παραμόρφωση </a:t>
            </a:r>
            <a:r>
              <a:rPr lang="el-GR" b="1" dirty="0" err="1" smtClean="0">
                <a:latin typeface="Comic Sans MS" pitchFamily="66" charset="0"/>
              </a:rPr>
              <a:t>μικρολαχνών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χαλάρωση </a:t>
            </a:r>
            <a:r>
              <a:rPr lang="el-GR" b="1" dirty="0" err="1" smtClean="0">
                <a:latin typeface="Comic Sans MS" pitchFamily="66" charset="0"/>
              </a:rPr>
              <a:t>μεσοκυτταρίων</a:t>
            </a:r>
            <a:r>
              <a:rPr lang="el-GR" b="1" dirty="0" smtClean="0">
                <a:latin typeface="Comic Sans MS" pitchFamily="66" charset="0"/>
              </a:rPr>
              <a:t> συνδέσεων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2.αλλοιώσεις μιτοχονδρίων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διόγκωση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πυκνωτικά σωματίδια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3.διάταση </a:t>
            </a:r>
            <a:r>
              <a:rPr lang="el-GR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ενδοπλασματικού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δικτύου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αποκόλληση ριβοσωματίων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διαχωρισμός </a:t>
            </a:r>
            <a:r>
              <a:rPr lang="el-GR" b="1" dirty="0" err="1" smtClean="0">
                <a:latin typeface="Comic Sans MS" pitchFamily="66" charset="0"/>
              </a:rPr>
              <a:t>πολυσωματίων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4.αλλοιώσεις πυρήνα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διάσπαση κοκκωδών και </a:t>
            </a:r>
            <a:r>
              <a:rPr lang="el-GR" b="1" dirty="0" err="1" smtClean="0">
                <a:latin typeface="Comic Sans MS" pitchFamily="66" charset="0"/>
              </a:rPr>
              <a:t>ινιδιακών</a:t>
            </a:r>
            <a:r>
              <a:rPr lang="el-GR" b="1" dirty="0" smtClean="0">
                <a:latin typeface="Comic Sans MS" pitchFamily="66" charset="0"/>
              </a:rPr>
              <a:t> στοιχείων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132856"/>
            <a:ext cx="496855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Clr>
                <a:srgbClr val="C00000"/>
              </a:buClr>
              <a:buNone/>
              <a:defRPr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Είδη κυτταρικών βλαβών ή εκφυλίσεων</a:t>
            </a:r>
            <a:endParaRPr lang="en-US" sz="3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Clr>
                <a:srgbClr val="C00000"/>
              </a:buClr>
              <a:buNone/>
              <a:defRPr/>
            </a:pPr>
            <a:r>
              <a:rPr lang="el-GR" dirty="0" smtClean="0">
                <a:latin typeface="Comic Sans MS" pitchFamily="66" charset="0"/>
              </a:rPr>
              <a:t>	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Θολερή εξοίδηση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Κενοτοπιώδης</a:t>
            </a:r>
            <a:r>
              <a:rPr lang="el-GR" dirty="0" smtClean="0">
                <a:latin typeface="Comic Sans MS" pitchFamily="66" charset="0"/>
              </a:rPr>
              <a:t> εκφύλιση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Λίπωση</a:t>
            </a:r>
            <a:endParaRPr lang="el-GR" dirty="0" smtClean="0"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l-GR" dirty="0" smtClean="0">
                <a:latin typeface="Comic Sans MS" pitchFamily="66" charset="0"/>
              </a:rPr>
              <a:t> Υαλοειδής εκφύλιση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Κερατινοειδής</a:t>
            </a:r>
            <a:r>
              <a:rPr lang="el-GR" dirty="0" smtClean="0">
                <a:latin typeface="Comic Sans MS" pitchFamily="66" charset="0"/>
              </a:rPr>
              <a:t> εκφύλιση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  <a:defRPr/>
            </a:pPr>
            <a:r>
              <a:rPr lang="el-GR" dirty="0" smtClean="0">
                <a:latin typeface="Comic Sans MS" pitchFamily="66" charset="0"/>
              </a:rPr>
              <a:t> Βλεννώδης εκφύλιση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Μορφολογία αναστρέψιμης βλάβης</a:t>
            </a:r>
          </a:p>
          <a:p>
            <a:pPr algn="ctr"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Οπτικό μικροσκόπιο</a:t>
            </a:r>
          </a:p>
          <a:p>
            <a:pPr algn="ctr">
              <a:buNone/>
            </a:pPr>
            <a:endParaRPr lang="el-GR" sz="3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Δύσκολο να αποδειχθούν οι αλλοιώσεις της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αναστρέψιμης βλάβης στους ανθρώπινους ιστούς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Δύο κύριες μορφές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-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Κυτταρική διόγκωση </a:t>
            </a:r>
            <a:r>
              <a:rPr lang="el-GR" b="1" dirty="0" smtClean="0">
                <a:latin typeface="Comic Sans MS" pitchFamily="66" charset="0"/>
              </a:rPr>
              <a:t>(Θολερή εξοίδηση-	Υδρωπική εκφύλιση)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-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Λιπώδης μετατροπή</a:t>
            </a:r>
            <a:endParaRPr lang="el-GR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l-GR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Διόγκωση κυττάρου</a:t>
            </a:r>
          </a:p>
          <a:p>
            <a:pPr algn="ctr">
              <a:buNone/>
            </a:pPr>
            <a:r>
              <a:rPr lang="el-GR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Θολερή εξοίδηση-Υδρωπική εκφύλιση</a:t>
            </a:r>
          </a:p>
          <a:p>
            <a:pPr algn="ctr">
              <a:buNone/>
            </a:pPr>
            <a:endParaRPr lang="el-GR" sz="3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Αρχική εκδήλωση όλων των τύπων κυτταρικής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βλάβης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Δύσκολα μπορεί να εκτιμηθεί με το απλό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μικροσκόπιο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Ωχρότητα, αυξημένη </a:t>
            </a:r>
            <a:r>
              <a:rPr lang="el-GR" b="1" dirty="0" err="1" smtClean="0">
                <a:latin typeface="Comic Sans MS" pitchFamily="66" charset="0"/>
              </a:rPr>
              <a:t>σπαργή</a:t>
            </a:r>
            <a:r>
              <a:rPr lang="el-GR" b="1" dirty="0" smtClean="0">
                <a:latin typeface="Comic Sans MS" pitchFamily="66" charset="0"/>
              </a:rPr>
              <a:t>, αύξηση βάρους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οργάνου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Ασάφεια κυττάρων – κοκκώδης εμφάνιση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Μικρά, διαυγή </a:t>
            </a:r>
            <a:r>
              <a:rPr lang="el-GR" b="1" dirty="0" err="1" smtClean="0">
                <a:latin typeface="Comic Sans MS" pitchFamily="66" charset="0"/>
              </a:rPr>
              <a:t>κενοτόπια</a:t>
            </a:r>
            <a:r>
              <a:rPr lang="el-GR" b="1" dirty="0" smtClean="0">
                <a:latin typeface="Comic Sans MS" pitchFamily="66" charset="0"/>
              </a:rPr>
              <a:t> κυτταροπλάσματος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Υδρωπική αλλοίωση ή </a:t>
            </a:r>
            <a:r>
              <a:rPr lang="el-GR" b="1" dirty="0" err="1" smtClean="0">
                <a:latin typeface="Comic Sans MS" pitchFamily="66" charset="0"/>
              </a:rPr>
              <a:t>κενοτοπιώδης</a:t>
            </a:r>
            <a:r>
              <a:rPr lang="el-GR" b="1" dirty="0" smtClean="0">
                <a:latin typeface="Comic Sans MS" pitchFamily="66" charset="0"/>
              </a:rPr>
              <a:t> εκφύλιση</a:t>
            </a:r>
            <a:endParaRPr lang="el-GR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642938" y="642938"/>
            <a:ext cx="8001000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Arial" pitchFamily="34" charset="0"/>
              </a:rPr>
              <a:t>ΘΟΛΕΡΑ ΕΞΟΙΔΗΣΗ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Arial" pitchFamily="34" charset="0"/>
              </a:rPr>
              <a:t>Ή ΠΑΡΕΓΧΥΜΑΤΩΔΗΣ ΕΚΦΥΛΙΣΗ</a:t>
            </a: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928688" y="2286000"/>
            <a:ext cx="7358062" cy="33575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2800" b="1" dirty="0">
                <a:latin typeface="Comic Sans MS" pitchFamily="66" charset="0"/>
              </a:rPr>
              <a:t>Οφείλεται σε είσοδο ύδατος μέσα στο πρωτόπλασμα λόγω έλλειψης οξυγόνου (έλλειψη οξυγόνου → βλάβη της ΑΤΡ → βλάβη κυτταρικής μεμβράνης → μεμβράνη περισσότερο διαβατή στο ύδωρ)</a:t>
            </a:r>
          </a:p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2800" b="1" dirty="0">
                <a:latin typeface="Comic Sans MS" pitchFamily="66" charset="0"/>
              </a:rPr>
              <a:t>Επανορθώσιμη διαταραχή του μηχανισμού ανταλλαγής του ύδατος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Θολερά Εξοίδηση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1556792"/>
            <a:ext cx="7515225" cy="471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Θολερά Εξοίδηση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768752" cy="46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642938" y="642938"/>
            <a:ext cx="8001000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Arial" pitchFamily="34" charset="0"/>
              </a:rPr>
              <a:t>ΚΕΝΟΤΟΠΙΩΔΗΣ ΕΚΦΥΛΙΣΗ</a:t>
            </a: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928688" y="2286000"/>
            <a:ext cx="7358062" cy="35718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 err="1">
                <a:latin typeface="Comic Sans MS" pitchFamily="66" charset="0"/>
              </a:rPr>
              <a:t>Μεγαλοκενοτοπιώδης</a:t>
            </a:r>
            <a:r>
              <a:rPr lang="el-GR" sz="3000" b="1" dirty="0">
                <a:latin typeface="Comic Sans MS" pitchFamily="66" charset="0"/>
              </a:rPr>
              <a:t> (διόγκωση κυττάρου – μεγάλα </a:t>
            </a:r>
            <a:r>
              <a:rPr lang="el-GR" sz="3000" b="1" dirty="0" err="1">
                <a:latin typeface="Comic Sans MS" pitchFamily="66" charset="0"/>
              </a:rPr>
              <a:t>κενοτόπια</a:t>
            </a:r>
            <a:r>
              <a:rPr lang="el-GR" sz="3000" b="1" dirty="0">
                <a:latin typeface="Comic Sans MS" pitchFamily="66" charset="0"/>
              </a:rPr>
              <a:t>)</a:t>
            </a:r>
          </a:p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	</a:t>
            </a:r>
            <a:r>
              <a:rPr lang="el-GR" sz="3000" b="1" u="sng" dirty="0">
                <a:latin typeface="Comic Sans MS" pitchFamily="66" charset="0"/>
              </a:rPr>
              <a:t>Αίτια</a:t>
            </a:r>
            <a:r>
              <a:rPr lang="el-GR" sz="3000" b="1" dirty="0">
                <a:latin typeface="Comic Sans MS" pitchFamily="66" charset="0"/>
              </a:rPr>
              <a:t>: Κυρίως </a:t>
            </a:r>
            <a:r>
              <a:rPr lang="el-GR" sz="3000" b="1" dirty="0" err="1">
                <a:latin typeface="Comic Sans MS" pitchFamily="66" charset="0"/>
              </a:rPr>
              <a:t>υποκαλιαιμία</a:t>
            </a:r>
            <a:r>
              <a:rPr lang="el-GR" sz="3000" b="1" dirty="0">
                <a:latin typeface="Comic Sans MS" pitchFamily="66" charset="0"/>
              </a:rPr>
              <a:t> ή και έλλειψη οξυγόνου</a:t>
            </a:r>
          </a:p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 err="1">
                <a:latin typeface="Comic Sans MS" pitchFamily="66" charset="0"/>
              </a:rPr>
              <a:t>Μικροκενοτοπιώδης</a:t>
            </a:r>
            <a:r>
              <a:rPr lang="el-GR" sz="3000" b="1" dirty="0">
                <a:latin typeface="Comic Sans MS" pitchFamily="66" charset="0"/>
              </a:rPr>
              <a:t> (διόγκωση κυττάρου – μικρά </a:t>
            </a:r>
            <a:r>
              <a:rPr lang="el-GR" sz="3000" b="1" dirty="0" err="1">
                <a:latin typeface="Comic Sans MS" pitchFamily="66" charset="0"/>
              </a:rPr>
              <a:t>κενοτόπια</a:t>
            </a:r>
            <a:r>
              <a:rPr lang="el-GR" sz="3000" b="1" dirty="0">
                <a:latin typeface="Comic Sans MS" pitchFamily="66" charset="0"/>
              </a:rPr>
              <a:t>)</a:t>
            </a:r>
          </a:p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	</a:t>
            </a:r>
            <a:r>
              <a:rPr lang="el-GR" sz="3000" b="1" u="sng" dirty="0">
                <a:latin typeface="Comic Sans MS" pitchFamily="66" charset="0"/>
              </a:rPr>
              <a:t>Αίτιο</a:t>
            </a:r>
            <a:r>
              <a:rPr lang="el-GR" sz="3000" b="1" dirty="0">
                <a:latin typeface="Comic Sans MS" pitchFamily="66" charset="0"/>
              </a:rPr>
              <a:t>: Μετά από χορήγηση σακχάρου σε άτομα με καταπληξία</a:t>
            </a:r>
          </a:p>
          <a:p>
            <a:pPr marL="360363" indent="-360363"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endParaRPr lang="el-GR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714375" y="357188"/>
            <a:ext cx="8001000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Arial" pitchFamily="34" charset="0"/>
              </a:rPr>
              <a:t>ΥΑΛΟΕΙΔΗΣ ΕΚΦΥΛΙΣΗ</a:t>
            </a: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857250" y="1357313"/>
            <a:ext cx="7643813" cy="49291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Η σύνθεση και εναπόθεση στο διάμεσο ιστό ή και εντός των κυττάρων υαλίνης (υαλοειδούς)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Υαλίνη (ή υαλοειδές) = Μάζες διάφορης χημικής σύστασης, άμορφες, ομοιογενείς και </a:t>
            </a:r>
            <a:r>
              <a:rPr lang="el-GR" sz="3000" b="1" dirty="0" err="1">
                <a:latin typeface="Comic Sans MS" pitchFamily="66" charset="0"/>
              </a:rPr>
              <a:t>στίλβουσες</a:t>
            </a:r>
            <a:r>
              <a:rPr lang="el-GR" sz="3000" b="1" dirty="0">
                <a:latin typeface="Comic Sans MS" pitchFamily="66" charset="0"/>
              </a:rPr>
              <a:t>, οι οποίες με την </a:t>
            </a:r>
            <a:r>
              <a:rPr lang="el-GR" sz="3000" b="1" dirty="0" err="1">
                <a:latin typeface="Comic Sans MS" pitchFamily="66" charset="0"/>
              </a:rPr>
              <a:t>ηωσίνη</a:t>
            </a:r>
            <a:r>
              <a:rPr lang="el-GR" sz="3000" b="1" dirty="0">
                <a:latin typeface="Comic Sans MS" pitchFamily="66" charset="0"/>
              </a:rPr>
              <a:t> χρωματίζονται ερυθρές ή ροδόχροες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3 είδη υαλίνης: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</a:t>
            </a:r>
            <a:r>
              <a:rPr lang="el-GR" sz="3000" b="1" dirty="0" err="1">
                <a:latin typeface="Comic Sans MS" pitchFamily="66" charset="0"/>
              </a:rPr>
              <a:t>Επιθηλιογενής</a:t>
            </a:r>
            <a:endParaRPr lang="el-GR" sz="3000" b="1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</a:t>
            </a:r>
            <a:r>
              <a:rPr lang="el-GR" sz="3000" b="1" dirty="0" err="1">
                <a:latin typeface="Comic Sans MS" pitchFamily="66" charset="0"/>
              </a:rPr>
              <a:t>Συνδετικογενής</a:t>
            </a:r>
            <a:endParaRPr lang="el-GR" sz="3000" b="1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</a:t>
            </a:r>
            <a:r>
              <a:rPr lang="el-GR" sz="3000" b="1" dirty="0" err="1">
                <a:latin typeface="Comic Sans MS" pitchFamily="66" charset="0"/>
              </a:rPr>
              <a:t>Αιματογενής</a:t>
            </a:r>
            <a:endParaRPr lang="el-GR" sz="3000" b="1" dirty="0">
              <a:latin typeface="Comic Sans MS" pitchFamily="66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l-GR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O</a:t>
            </a:r>
            <a:r>
              <a:rPr lang="el-G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ργανισμός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-Περιβάλλον</a:t>
            </a:r>
            <a:endParaRPr lang="en-US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n-US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δυνητικά βλαπτικοί παράγοντες περιβάλλοντος</a:t>
            </a:r>
            <a:endParaRPr lang="en-US" b="1" dirty="0" smtClean="0">
              <a:latin typeface="Comic Sans MS" pitchFamily="66" charset="0"/>
            </a:endParaRP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το άτομο ή το είδος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 είτε προσαρμόζεται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 είτε υποκύπτει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latin typeface="Comic Sans MS" pitchFamily="66" charset="0"/>
              </a:rPr>
              <a:t>		- </a:t>
            </a:r>
            <a:r>
              <a:rPr lang="el-GR" b="1" dirty="0" smtClean="0">
                <a:latin typeface="Comic Sans MS" pitchFamily="66" charset="0"/>
              </a:rPr>
              <a:t>αναστρέψιμα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latin typeface="Comic Sans MS" pitchFamily="66" charset="0"/>
              </a:rPr>
              <a:t>		- </a:t>
            </a:r>
            <a:r>
              <a:rPr lang="el-GR" b="1" dirty="0" smtClean="0">
                <a:latin typeface="Comic Sans MS" pitchFamily="66" charset="0"/>
              </a:rPr>
              <a:t>μη αναστρέψιμα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571500" y="642938"/>
            <a:ext cx="8001000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Arial" pitchFamily="34" charset="0"/>
              </a:rPr>
              <a:t>ΒΛΕΝΝΩΔΗΣ ΕΚΦΥΛΙΣΗ</a:t>
            </a: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642938" y="1785938"/>
            <a:ext cx="7929562" cy="435768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Η παθολογική υπερπαραγωγή και εναπόθεση </a:t>
            </a:r>
            <a:r>
              <a:rPr lang="el-GR" sz="3000" b="1" dirty="0" err="1">
                <a:latin typeface="Comic Sans MS" pitchFamily="66" charset="0"/>
              </a:rPr>
              <a:t>βλέννης</a:t>
            </a:r>
            <a:r>
              <a:rPr lang="el-GR" sz="3000" b="1" dirty="0">
                <a:latin typeface="Comic Sans MS" pitchFamily="66" charset="0"/>
              </a:rPr>
              <a:t> στους βλεννογόνους ή στο διάμεσο ιστό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l-GR" sz="3000" b="1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 err="1">
                <a:latin typeface="Comic Sans MS" pitchFamily="66" charset="0"/>
              </a:rPr>
              <a:t>Βλέννη</a:t>
            </a:r>
            <a:r>
              <a:rPr lang="el-GR" sz="3000" b="1" dirty="0">
                <a:latin typeface="Comic Sans MS" pitchFamily="66" charset="0"/>
              </a:rPr>
              <a:t> = </a:t>
            </a:r>
            <a:r>
              <a:rPr lang="el-GR" sz="3000" b="1" dirty="0" err="1">
                <a:latin typeface="Comic Sans MS" pitchFamily="66" charset="0"/>
              </a:rPr>
              <a:t>Γλυκοπρωτεϊνη</a:t>
            </a:r>
            <a:r>
              <a:rPr lang="el-GR" sz="3000" b="1" dirty="0">
                <a:latin typeface="Comic Sans MS" pitchFamily="66" charset="0"/>
              </a:rPr>
              <a:t> (επιθηλιακή, συνδετική)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l-GR" sz="3000" b="1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l-GR" sz="3000" b="1" dirty="0">
                <a:latin typeface="Comic Sans MS" pitchFamily="66" charset="0"/>
              </a:rPr>
              <a:t>Παρατηρείται σε: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Φλεγμονώδεις καταστάσεις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Μυξοίδημα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l-GR" sz="3000" b="1" dirty="0">
                <a:latin typeface="Comic Sans MS" pitchFamily="66" charset="0"/>
              </a:rPr>
              <a:t> Καλοήθη και κακοήθη νεοπλάσματα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l-GR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Λιπώδης μετατροπή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Σε </a:t>
            </a:r>
            <a:r>
              <a:rPr lang="el-GR" b="1" dirty="0" err="1" smtClean="0">
                <a:latin typeface="Comic Sans MS" pitchFamily="66" charset="0"/>
              </a:rPr>
              <a:t>υποξική</a:t>
            </a:r>
            <a:r>
              <a:rPr lang="el-GR" b="1" dirty="0" smtClean="0">
                <a:latin typeface="Comic Sans MS" pitchFamily="66" charset="0"/>
              </a:rPr>
              <a:t> βλάβη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Σε μορφές τοξικής ή μεταβολικής βλάβης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err="1" smtClean="0">
                <a:latin typeface="Comic Sans MS" pitchFamily="66" charset="0"/>
              </a:rPr>
              <a:t>Λιπιδιακά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err="1" smtClean="0">
                <a:latin typeface="Comic Sans MS" pitchFamily="66" charset="0"/>
              </a:rPr>
              <a:t>κενοτόπια</a:t>
            </a:r>
            <a:r>
              <a:rPr lang="el-GR" b="1" dirty="0" smtClean="0">
                <a:latin typeface="Comic Sans MS" pitchFamily="66" charset="0"/>
              </a:rPr>
              <a:t> σε κυτταρόπλασμα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Κυρίως σε κύτταρα που συμμετέχουν σε μεταβολισμό λιπιδίων (</a:t>
            </a:r>
            <a:r>
              <a:rPr lang="el-GR" b="1" dirty="0" err="1" smtClean="0">
                <a:latin typeface="Comic Sans MS" pitchFamily="66" charset="0"/>
              </a:rPr>
              <a:t>ηπατοκύτταρα</a:t>
            </a:r>
            <a:r>
              <a:rPr lang="el-GR" b="1" dirty="0" smtClean="0">
                <a:latin typeface="Comic Sans MS" pitchFamily="66" charset="0"/>
              </a:rPr>
              <a:t>, </a:t>
            </a:r>
            <a:r>
              <a:rPr lang="el-GR" b="1" dirty="0" err="1" smtClean="0">
                <a:latin typeface="Comic Sans MS" pitchFamily="66" charset="0"/>
              </a:rPr>
              <a:t>μυοκαρδιακά</a:t>
            </a:r>
            <a:r>
              <a:rPr lang="el-GR" b="1" dirty="0" smtClean="0">
                <a:latin typeface="Comic Sans MS" pitchFamily="66" charset="0"/>
              </a:rPr>
              <a:t>)</a:t>
            </a:r>
            <a:endParaRPr lang="el-GR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Λιπώδης Μετατροπή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 descr="File:Alcoholic hepatit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44824"/>
            <a:ext cx="6192688" cy="4300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Λιπώδης Μετατροπή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2" descr="File:Periportal hepatosteatosis intermed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84076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Λιπώδης Μετατροπή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 descr="File:Non-alcoholic fatty liver diseas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56792"/>
            <a:ext cx="6552728" cy="4731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Λιπώδης Μετατροπή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 descr="File:Mallory body high mag cropp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844824"/>
            <a:ext cx="4104457" cy="3960440"/>
          </a:xfrm>
          <a:prstGeom prst="rect">
            <a:avLst/>
          </a:prstGeom>
          <a:noFill/>
        </p:spPr>
      </p:pic>
      <p:pic>
        <p:nvPicPr>
          <p:cNvPr id="6" name="Picture 2" descr="http://library.med.utah.edu/WebPath/jpeg2/FOR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032448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/>
              <a:t> </a:t>
            </a:r>
            <a:r>
              <a:rPr lang="el-GR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Θάνατος κυττάρου</a:t>
            </a:r>
          </a:p>
          <a:p>
            <a:pPr>
              <a:buNone/>
            </a:pPr>
            <a:endParaRPr lang="el-GR" sz="32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3200" b="1" dirty="0" smtClean="0">
                <a:latin typeface="Comic Sans MS" pitchFamily="66" charset="0"/>
              </a:rPr>
              <a:t>	Α.- Τυχαίος θάνατος (Νέκρωση)</a:t>
            </a:r>
          </a:p>
          <a:p>
            <a:pPr>
              <a:buNone/>
            </a:pPr>
            <a:r>
              <a:rPr lang="el-GR" sz="3200" b="1" dirty="0" smtClean="0">
                <a:latin typeface="Comic Sans MS" pitchFamily="66" charset="0"/>
              </a:rPr>
              <a:t>	Β.- Προγραμματισμένος κυτταρικός 		θάνατος</a:t>
            </a:r>
          </a:p>
          <a:p>
            <a:pPr lvl="1"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3000" b="1" dirty="0" smtClean="0">
                <a:latin typeface="Comic Sans MS" pitchFamily="66" charset="0"/>
              </a:rPr>
              <a:t>Απόπτωση</a:t>
            </a:r>
          </a:p>
          <a:p>
            <a:pPr lvl="1"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3000" b="1" dirty="0" err="1" smtClean="0">
                <a:latin typeface="Comic Sans MS" pitchFamily="66" charset="0"/>
              </a:rPr>
              <a:t>Αυτοφαγία</a:t>
            </a:r>
            <a:endParaRPr lang="el-GR" sz="3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l-GR" sz="105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lvl="1"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800" b="1" dirty="0" smtClean="0">
                <a:latin typeface="Comic Sans MS" pitchFamily="66" charset="0"/>
              </a:rPr>
              <a:t>αποτέλεσμα διακοπής αιμάτωσης ή</a:t>
            </a:r>
          </a:p>
          <a:p>
            <a:pPr lvl="1"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800" b="1" dirty="0" smtClean="0">
                <a:latin typeface="Comic Sans MS" pitchFamily="66" charset="0"/>
              </a:rPr>
              <a:t>έκθεσης κυττάρου σε τοξίνες</a:t>
            </a:r>
          </a:p>
          <a:p>
            <a:pPr>
              <a:buNone/>
            </a:pPr>
            <a:endParaRPr lang="en-US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 - σημαντική δυσλειτουργία ιστών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 </a:t>
            </a:r>
            <a:endParaRPr lang="en-US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b="1" dirty="0" smtClean="0">
                <a:latin typeface="Comic Sans MS" pitchFamily="66" charset="0"/>
              </a:rPr>
              <a:t>	 </a:t>
            </a:r>
            <a:r>
              <a:rPr lang="el-GR" b="1" dirty="0" smtClean="0">
                <a:latin typeface="Comic Sans MS" pitchFamily="66" charset="0"/>
              </a:rPr>
              <a:t>- 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δεν απαιτεί ενέργεια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  <a:p>
            <a:pPr algn="ctr">
              <a:buNone/>
            </a:pPr>
            <a:endParaRPr lang="el-GR" sz="1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εκτεταμένη βλάβη όλων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των μεμβρανών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διόγκωση </a:t>
            </a:r>
            <a:r>
              <a:rPr lang="el-GR" b="1" dirty="0" err="1" smtClean="0">
                <a:latin typeface="Comic Sans MS" pitchFamily="66" charset="0"/>
              </a:rPr>
              <a:t>λυσοσωμάτων</a:t>
            </a:r>
            <a:endParaRPr lang="el-GR" b="1" dirty="0" smtClean="0"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σχηματισμός </a:t>
            </a:r>
            <a:r>
              <a:rPr lang="el-GR" b="1" dirty="0" err="1" smtClean="0">
                <a:latin typeface="Comic Sans MS" pitchFamily="66" charset="0"/>
              </a:rPr>
              <a:t>κενοτοπίων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μιτοχονδρίων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Μειωμένη ικανότητα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παραγωγής ΑΤΡ</a:t>
            </a:r>
            <a:endParaRPr lang="el-GR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2195736" y="4869160"/>
            <a:ext cx="216024" cy="504056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924944"/>
            <a:ext cx="388843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  <a:p>
            <a:pPr algn="ctr">
              <a:buNone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Είσοδος </a:t>
            </a:r>
            <a:r>
              <a:rPr lang="el-GR" sz="2400" b="1" dirty="0" err="1" smtClean="0">
                <a:latin typeface="Comic Sans MS" pitchFamily="66" charset="0"/>
              </a:rPr>
              <a:t>Ca</a:t>
            </a:r>
            <a:r>
              <a:rPr lang="el-GR" sz="2400" b="1" baseline="30000" dirty="0" smtClean="0">
                <a:latin typeface="Comic Sans MS" pitchFamily="66" charset="0"/>
              </a:rPr>
              <a:t>++ </a:t>
            </a:r>
            <a:r>
              <a:rPr lang="el-GR" sz="2400" b="1" dirty="0" smtClean="0">
                <a:latin typeface="Comic Sans MS" pitchFamily="66" charset="0"/>
              </a:rPr>
              <a:t>από τον </a:t>
            </a:r>
            <a:r>
              <a:rPr lang="el-GR" sz="2400" b="1" dirty="0" err="1" smtClean="0">
                <a:latin typeface="Comic Sans MS" pitchFamily="66" charset="0"/>
              </a:rPr>
              <a:t>εξωκυττάριο</a:t>
            </a:r>
            <a:r>
              <a:rPr lang="el-GR" sz="2400" b="1" dirty="0" smtClean="0">
                <a:latin typeface="Comic Sans MS" pitchFamily="66" charset="0"/>
              </a:rPr>
              <a:t> χώρο-</a:t>
            </a:r>
            <a:endParaRPr lang="en-US" sz="2400" b="1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απελευθέρωσή του από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ενδοκυττάριες αποθήκες</a:t>
            </a:r>
          </a:p>
          <a:p>
            <a:pPr>
              <a:buNone/>
            </a:pPr>
            <a:endParaRPr lang="el-GR" sz="105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Ενεργοποίηση</a:t>
            </a:r>
            <a:r>
              <a:rPr lang="en-US" sz="2400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400" b="1" dirty="0" smtClean="0">
                <a:latin typeface="Comic Sans MS" pitchFamily="66" charset="0"/>
              </a:rPr>
              <a:t>ενζύμων που συμμετέχουν σε καταβολισμό 	μεμβρανών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400" b="1" dirty="0" smtClean="0">
                <a:latin typeface="Comic Sans MS" pitchFamily="66" charset="0"/>
              </a:rPr>
              <a:t>πρωτεϊνών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400" b="1" dirty="0" smtClean="0">
                <a:latin typeface="Comic Sans MS" pitchFamily="66" charset="0"/>
              </a:rPr>
              <a:t>ΑΤΡ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2400" b="1" dirty="0" err="1" smtClean="0">
                <a:latin typeface="Comic Sans MS" pitchFamily="66" charset="0"/>
              </a:rPr>
              <a:t>νουκλεϊνικών</a:t>
            </a:r>
            <a:r>
              <a:rPr lang="el-GR" sz="2400" b="1" dirty="0" smtClean="0">
                <a:latin typeface="Comic Sans MS" pitchFamily="66" charset="0"/>
              </a:rPr>
              <a:t> οξέων</a:t>
            </a:r>
          </a:p>
          <a:p>
            <a:pPr>
              <a:buNone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endParaRPr lang="el-GR" sz="400" b="1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l-GR" sz="2400" b="1" dirty="0" smtClean="0">
                <a:latin typeface="Comic Sans MS" pitchFamily="66" charset="0"/>
              </a:rPr>
              <a:t>Συσσώρευση άμορφων πλούσιων σε </a:t>
            </a:r>
            <a:r>
              <a:rPr lang="el-GR" sz="2400" b="1" dirty="0" err="1" smtClean="0">
                <a:latin typeface="Comic Sans MS" pitchFamily="66" charset="0"/>
              </a:rPr>
              <a:t>Ca</a:t>
            </a:r>
            <a:r>
              <a:rPr lang="en-US" sz="2400" b="1" baseline="30000" dirty="0" smtClean="0">
                <a:latin typeface="Comic Sans MS" pitchFamily="66" charset="0"/>
              </a:rPr>
              <a:t>++</a:t>
            </a:r>
            <a:r>
              <a:rPr lang="el-GR" sz="2400" b="1" dirty="0" smtClean="0">
                <a:latin typeface="Comic Sans MS" pitchFamily="66" charset="0"/>
              </a:rPr>
              <a:t> πυκνωτικών</a:t>
            </a:r>
          </a:p>
          <a:p>
            <a:pPr algn="ctr">
              <a:buNone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σωματίων σε θεμέλιο ουσία μιτοχονδρίων</a:t>
            </a:r>
            <a:endParaRPr lang="el-GR" sz="1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1979712" y="2708920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2123728" y="515719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Ενεργός συμμετοχή κυττάρων στις μεταβολές</a:t>
            </a:r>
          </a:p>
          <a:p>
            <a:pPr>
              <a:buNone/>
            </a:pP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του περιβάλλοντος</a:t>
            </a:r>
          </a:p>
          <a:p>
            <a:pPr>
              <a:buNone/>
            </a:pPr>
            <a:endParaRPr lang="el-GR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προσαρμογή δομής και λειτουργίας τους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αντιμετώπιση μεταβαλλόμενων απαιτήσεων και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	</a:t>
            </a:r>
            <a:r>
              <a:rPr lang="el-GR" b="1" dirty="0" err="1" smtClean="0">
                <a:latin typeface="Comic Sans MS" pitchFamily="66" charset="0"/>
              </a:rPr>
              <a:t>εξωκυττάριων</a:t>
            </a:r>
            <a:r>
              <a:rPr lang="el-GR" b="1" dirty="0" smtClean="0">
                <a:latin typeface="Comic Sans MS" pitchFamily="66" charset="0"/>
              </a:rPr>
              <a:t> ερεθισμάτων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επίτευξη νέας σταθερής κατάστασης απαραίτητης για την επιβίωσή του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51520" y="1772816"/>
            <a:ext cx="8496944" cy="4976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Comic Sans MS" pitchFamily="66" charset="0"/>
              </a:rPr>
              <a:t>Διαρροή πρωτεϊνών, συνενζύμων, </a:t>
            </a:r>
            <a:r>
              <a:rPr lang="el-GR" sz="2400" b="1" dirty="0" err="1" smtClean="0">
                <a:latin typeface="Comic Sans MS" pitchFamily="66" charset="0"/>
              </a:rPr>
              <a:t>ριβονουκλεϊνικών</a:t>
            </a:r>
            <a:r>
              <a:rPr lang="el-GR" sz="2400" b="1" dirty="0" smtClean="0">
                <a:latin typeface="Comic Sans MS" pitchFamily="66" charset="0"/>
              </a:rPr>
              <a:t> οξέων από διαπερατή κυτταρική μεμβράνη</a:t>
            </a:r>
          </a:p>
          <a:p>
            <a:endParaRPr lang="el-GR" sz="2000" b="1" dirty="0" smtClean="0">
              <a:latin typeface="Comic Sans MS" pitchFamily="66" charset="0"/>
            </a:endParaRP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Απώλεια μεταβολιτών απαραίτητων για</a:t>
            </a: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σχηματισμό ΑΤΡ</a:t>
            </a:r>
          </a:p>
          <a:p>
            <a:pPr algn="ctr"/>
            <a:endParaRPr lang="el-GR" sz="2400" b="1" dirty="0" smtClean="0">
              <a:latin typeface="Comic Sans MS" pitchFamily="66" charset="0"/>
            </a:endParaRP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Βλάβη </a:t>
            </a:r>
            <a:r>
              <a:rPr lang="el-GR" sz="2400" b="1" dirty="0" err="1" smtClean="0">
                <a:latin typeface="Comic Sans MS" pitchFamily="66" charset="0"/>
              </a:rPr>
              <a:t>λυσοσωματικών</a:t>
            </a:r>
            <a:r>
              <a:rPr lang="el-GR" sz="2400" b="1" dirty="0" smtClean="0">
                <a:latin typeface="Comic Sans MS" pitchFamily="66" charset="0"/>
              </a:rPr>
              <a:t> μεμβρανών</a:t>
            </a:r>
          </a:p>
          <a:p>
            <a:pPr algn="ctr"/>
            <a:endParaRPr lang="el-GR" sz="2400" b="1" dirty="0" smtClean="0">
              <a:latin typeface="Comic Sans MS" pitchFamily="66" charset="0"/>
            </a:endParaRP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Έξοδος ενζύμων στο κυτταρόπλασμα</a:t>
            </a: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Ενεργοποίηση </a:t>
            </a:r>
            <a:r>
              <a:rPr lang="el-GR" sz="2400" b="1" dirty="0" err="1" smtClean="0">
                <a:latin typeface="Comic Sans MS" pitchFamily="66" charset="0"/>
              </a:rPr>
              <a:t>οξίνων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latin typeface="Comic Sans MS" pitchFamily="66" charset="0"/>
              </a:rPr>
              <a:t>υδρολασών</a:t>
            </a:r>
            <a:endParaRPr lang="el-GR" sz="2400" b="1" dirty="0" smtClean="0">
              <a:latin typeface="Comic Sans MS" pitchFamily="66" charset="0"/>
            </a:endParaRPr>
          </a:p>
          <a:p>
            <a:pPr algn="ctr"/>
            <a:endParaRPr lang="el-GR" sz="2400" b="1" dirty="0" smtClean="0">
              <a:latin typeface="Comic Sans MS" pitchFamily="66" charset="0"/>
            </a:endParaRP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Αποδόμηση </a:t>
            </a:r>
            <a:r>
              <a:rPr lang="el-GR" sz="2400" b="1" dirty="0" err="1" smtClean="0">
                <a:latin typeface="Comic Sans MS" pitchFamily="66" charset="0"/>
              </a:rPr>
              <a:t>κυτταροπλασματικών</a:t>
            </a:r>
            <a:r>
              <a:rPr lang="el-GR" sz="2400" b="1" dirty="0" smtClean="0">
                <a:latin typeface="Comic Sans MS" pitchFamily="66" charset="0"/>
              </a:rPr>
              <a:t>-πυρηνικών</a:t>
            </a: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συστατικών</a:t>
            </a: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4139952" y="2636912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Βέλος προς τα κάτω"/>
          <p:cNvSpPr/>
          <p:nvPr/>
        </p:nvSpPr>
        <p:spPr>
          <a:xfrm>
            <a:off x="4211960" y="3645024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4211960" y="443711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Βέλος προς τα κάτω"/>
          <p:cNvSpPr/>
          <p:nvPr/>
        </p:nvSpPr>
        <p:spPr>
          <a:xfrm>
            <a:off x="4211960" y="5517232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51520" y="1772816"/>
            <a:ext cx="849694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Νέκρωση</a:t>
            </a:r>
            <a:r>
              <a:rPr lang="el-GR" sz="2800" b="1" dirty="0" smtClean="0">
                <a:latin typeface="Comic Sans MS" pitchFamily="66" charset="0"/>
              </a:rPr>
              <a:t>: </a:t>
            </a:r>
            <a:r>
              <a:rPr lang="el-GR" sz="2400" b="1" dirty="0" smtClean="0">
                <a:latin typeface="Comic Sans MS" pitchFamily="66" charset="0"/>
              </a:rPr>
              <a:t>	αλληλουχία μορφολογικών μεταβολών, που 			ακολουθούν το θάνατο του κυττάρου, σε</a:t>
            </a:r>
          </a:p>
          <a:p>
            <a:r>
              <a:rPr lang="el-GR" sz="2400" b="1" dirty="0" smtClean="0">
                <a:latin typeface="Comic Sans MS" pitchFamily="66" charset="0"/>
              </a:rPr>
              <a:t>		ζωντανούς ιστούς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pPr algn="ctr"/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συνήθως πηκτική νέκρωση</a:t>
            </a:r>
          </a:p>
          <a:p>
            <a:r>
              <a:rPr lang="el-GR" sz="2400" b="1" dirty="0" smtClean="0">
                <a:latin typeface="Comic Sans MS" pitchFamily="66" charset="0"/>
              </a:rPr>
              <a:t>	</a:t>
            </a:r>
          </a:p>
          <a:p>
            <a:r>
              <a:rPr lang="el-GR" sz="2400" b="1" dirty="0" smtClean="0">
                <a:latin typeface="Comic Sans MS" pitchFamily="66" charset="0"/>
              </a:rPr>
              <a:t>	αποτέλεσμα δύο διεργασιών</a:t>
            </a:r>
          </a:p>
          <a:p>
            <a:r>
              <a:rPr lang="el-GR" sz="2400" b="1" dirty="0" smtClean="0">
                <a:latin typeface="Comic Sans MS" pitchFamily="66" charset="0"/>
              </a:rPr>
              <a:t> 		</a:t>
            </a:r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×</a:t>
            </a:r>
            <a:r>
              <a:rPr lang="el-GR" sz="2400" b="1" dirty="0" smtClean="0">
                <a:latin typeface="Comic Sans MS" pitchFamily="66" charset="0"/>
              </a:rPr>
              <a:t>  </a:t>
            </a:r>
            <a:r>
              <a:rPr lang="el-GR" sz="2400" b="1" dirty="0" err="1" smtClean="0">
                <a:latin typeface="Comic Sans MS" pitchFamily="66" charset="0"/>
              </a:rPr>
              <a:t>ενζυμικής</a:t>
            </a:r>
            <a:r>
              <a:rPr lang="el-GR" sz="2400" b="1" dirty="0" smtClean="0">
                <a:latin typeface="Comic Sans MS" pitchFamily="66" charset="0"/>
              </a:rPr>
              <a:t> πέψης κυττάρου</a:t>
            </a:r>
          </a:p>
          <a:p>
            <a:r>
              <a:rPr lang="el-GR" sz="2400" b="1" dirty="0" smtClean="0">
                <a:latin typeface="Comic Sans MS" pitchFamily="66" charset="0"/>
              </a:rPr>
              <a:t> 		</a:t>
            </a:r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×</a:t>
            </a:r>
            <a:r>
              <a:rPr lang="el-GR" sz="2400" b="1" dirty="0" smtClean="0">
                <a:latin typeface="Comic Sans MS" pitchFamily="66" charset="0"/>
              </a:rPr>
              <a:t>  μετουσίωσης πρωτεϊνών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αυτόλυση</a:t>
            </a:r>
            <a:r>
              <a:rPr lang="el-GR" sz="2400" b="1" dirty="0" smtClean="0">
                <a:latin typeface="Comic Sans MS" pitchFamily="66" charset="0"/>
              </a:rPr>
              <a:t>: </a:t>
            </a:r>
            <a:r>
              <a:rPr lang="el-GR" sz="2400" b="1" dirty="0" err="1" smtClean="0">
                <a:latin typeface="Comic Sans MS" pitchFamily="66" charset="0"/>
              </a:rPr>
              <a:t>υδρολυτικά</a:t>
            </a:r>
            <a:r>
              <a:rPr lang="el-GR" sz="2400" b="1" dirty="0" smtClean="0">
                <a:latin typeface="Comic Sans MS" pitchFamily="66" charset="0"/>
              </a:rPr>
              <a:t> ένζυμα του ίδιου του κυττάρου</a:t>
            </a:r>
          </a:p>
          <a:p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ετερόλυση</a:t>
            </a:r>
            <a:r>
              <a:rPr lang="el-GR" sz="2400" b="1" dirty="0" smtClean="0">
                <a:latin typeface="Comic Sans MS" pitchFamily="66" charset="0"/>
              </a:rPr>
              <a:t>: </a:t>
            </a:r>
            <a:r>
              <a:rPr lang="el-GR" sz="2400" b="1" dirty="0" err="1" smtClean="0">
                <a:latin typeface="Comic Sans MS" pitchFamily="66" charset="0"/>
              </a:rPr>
              <a:t>λυσοσώματα</a:t>
            </a:r>
            <a:r>
              <a:rPr lang="el-GR" sz="2400" b="1" dirty="0" smtClean="0">
                <a:latin typeface="Comic Sans MS" pitchFamily="66" charset="0"/>
              </a:rPr>
              <a:t> φλεγμονωδών κυττάρων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51520" y="1772816"/>
            <a:ext cx="84969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Μορφολογία νέκρωσης</a:t>
            </a:r>
          </a:p>
          <a:p>
            <a:endParaRPr lang="el-GR" sz="2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Αυξημένη </a:t>
            </a:r>
            <a:r>
              <a:rPr lang="el-GR" sz="2400" b="1" dirty="0" err="1" smtClean="0">
                <a:latin typeface="Comic Sans MS" pitchFamily="66" charset="0"/>
              </a:rPr>
              <a:t>ηωσινοφιλία</a:t>
            </a:r>
            <a:r>
              <a:rPr lang="el-GR" sz="2400" b="1" dirty="0" smtClean="0">
                <a:latin typeface="Comic Sans MS" pitchFamily="66" charset="0"/>
              </a:rPr>
              <a:t> νεκρωμένων κυττάρων</a:t>
            </a:r>
          </a:p>
          <a:p>
            <a:r>
              <a:rPr lang="el-GR" sz="2400" b="1" dirty="0" smtClean="0">
                <a:latin typeface="Comic Sans MS" pitchFamily="66" charset="0"/>
              </a:rPr>
              <a:t> 	- αυξημένη δέσμευση </a:t>
            </a:r>
            <a:r>
              <a:rPr lang="el-GR" sz="2400" b="1" dirty="0" err="1" smtClean="0">
                <a:latin typeface="Comic Sans MS" pitchFamily="66" charset="0"/>
              </a:rPr>
              <a:t>ηωσίνης</a:t>
            </a:r>
            <a:r>
              <a:rPr lang="el-GR" sz="2400" b="1" dirty="0" smtClean="0">
                <a:latin typeface="Comic Sans MS" pitchFamily="66" charset="0"/>
              </a:rPr>
              <a:t> από μετουσιωμένες</a:t>
            </a:r>
          </a:p>
          <a:p>
            <a:r>
              <a:rPr lang="el-GR" sz="2400" b="1" dirty="0" smtClean="0">
                <a:latin typeface="Comic Sans MS" pitchFamily="66" charset="0"/>
              </a:rPr>
              <a:t>	πρωτεΐνες</a:t>
            </a:r>
          </a:p>
          <a:p>
            <a:r>
              <a:rPr lang="el-GR" sz="2400" b="1" dirty="0" smtClean="0">
                <a:latin typeface="Comic Sans MS" pitchFamily="66" charset="0"/>
              </a:rPr>
              <a:t> 	- απώλεια </a:t>
            </a:r>
            <a:r>
              <a:rPr lang="el-GR" sz="2400" b="1" dirty="0" err="1" smtClean="0">
                <a:latin typeface="Comic Sans MS" pitchFamily="66" charset="0"/>
              </a:rPr>
              <a:t>βασιφιλίας</a:t>
            </a:r>
            <a:r>
              <a:rPr lang="el-GR" sz="2400" b="1" dirty="0" smtClean="0">
                <a:latin typeface="Comic Sans MS" pitchFamily="66" charset="0"/>
              </a:rPr>
              <a:t> (</a:t>
            </a:r>
            <a:r>
              <a:rPr lang="en-US" sz="2400" b="1" dirty="0" smtClean="0">
                <a:latin typeface="Comic Sans MS" pitchFamily="66" charset="0"/>
              </a:rPr>
              <a:t>RNA </a:t>
            </a:r>
            <a:r>
              <a:rPr lang="el-GR" sz="2400" b="1" dirty="0" smtClean="0">
                <a:latin typeface="Comic Sans MS" pitchFamily="66" charset="0"/>
              </a:rPr>
              <a:t>κυτταροπλάσματος)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Υαλοειδής, ομοιογενής μορφή κυττάρων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latin typeface="Comic Sans MS" pitchFamily="66" charset="0"/>
              </a:rPr>
              <a:t>Κενοτοπιώδες</a:t>
            </a:r>
            <a:r>
              <a:rPr lang="el-GR" sz="2400" b="1" dirty="0" smtClean="0">
                <a:latin typeface="Comic Sans MS" pitchFamily="66" charset="0"/>
              </a:rPr>
              <a:t>, «</a:t>
            </a:r>
            <a:r>
              <a:rPr lang="el-GR" sz="2400" b="1" dirty="0" err="1" smtClean="0">
                <a:latin typeface="Comic Sans MS" pitchFamily="66" charset="0"/>
              </a:rPr>
              <a:t>σκωροφαγομένο</a:t>
            </a:r>
            <a:r>
              <a:rPr lang="el-GR" sz="2400" b="1" dirty="0" smtClean="0">
                <a:latin typeface="Comic Sans MS" pitchFamily="66" charset="0"/>
              </a:rPr>
              <a:t>» κυτταρόπλασμα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latin typeface="Comic Sans MS" pitchFamily="66" charset="0"/>
              </a:rPr>
              <a:t>Ασβέστωση</a:t>
            </a:r>
            <a:r>
              <a:rPr lang="el-GR" sz="2400" b="1" dirty="0" smtClean="0">
                <a:latin typeface="Comic Sans MS" pitchFamily="66" charset="0"/>
              </a:rPr>
              <a:t> νεκρωμένων κυττάρων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51520" y="1772816"/>
            <a:ext cx="849694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Αλλοιώσεις πυρήνα (διάσπαση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DNA)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καρυορρηξία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 	- κατάτμηση πυκνωτικού πυρήνα</a:t>
            </a:r>
          </a:p>
          <a:p>
            <a:r>
              <a:rPr lang="el-GR" sz="2400" b="1" dirty="0" smtClean="0">
                <a:latin typeface="Comic Sans MS" pitchFamily="66" charset="0"/>
              </a:rPr>
              <a:t> 	- εξαφάνισή του σε 1-2 ημέρες</a:t>
            </a: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πύκνωση</a:t>
            </a:r>
          </a:p>
          <a:p>
            <a:r>
              <a:rPr lang="el-GR" sz="2400" b="1" dirty="0" smtClean="0">
                <a:latin typeface="Comic Sans MS" pitchFamily="66" charset="0"/>
              </a:rPr>
              <a:t> 	- συρρίκνωση του πυρήνα και</a:t>
            </a:r>
          </a:p>
          <a:p>
            <a:r>
              <a:rPr lang="el-GR" sz="2400" b="1" dirty="0" smtClean="0">
                <a:latin typeface="Comic Sans MS" pitchFamily="66" charset="0"/>
              </a:rPr>
              <a:t>	αύξηση της </a:t>
            </a:r>
            <a:r>
              <a:rPr lang="el-GR" sz="2400" b="1" dirty="0" err="1" smtClean="0">
                <a:latin typeface="Comic Sans MS" pitchFamily="66" charset="0"/>
              </a:rPr>
              <a:t>βασιφιλίας</a:t>
            </a:r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•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καρυόλυση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 	- εξασθένηση της </a:t>
            </a:r>
            <a:r>
              <a:rPr lang="el-GR" sz="2400" b="1" dirty="0" err="1" smtClean="0">
                <a:latin typeface="Comic Sans MS" pitchFamily="66" charset="0"/>
              </a:rPr>
              <a:t>βασιφιλίας</a:t>
            </a:r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	της χρωματίνης </a:t>
            </a:r>
          </a:p>
          <a:p>
            <a:r>
              <a:rPr lang="el-GR" sz="2400" b="1" dirty="0" smtClean="0">
                <a:latin typeface="Comic Sans MS" pitchFamily="66" charset="0"/>
              </a:rPr>
              <a:t>	(δραστηριότητα </a:t>
            </a:r>
            <a:r>
              <a:rPr lang="en-US" sz="2400" b="1" dirty="0" smtClean="0">
                <a:latin typeface="Comic Sans MS" pitchFamily="66" charset="0"/>
              </a:rPr>
              <a:t>DNA</a:t>
            </a:r>
            <a:r>
              <a:rPr lang="el-GR" sz="2400" b="1" dirty="0" err="1" smtClean="0">
                <a:latin typeface="Comic Sans MS" pitchFamily="66" charset="0"/>
              </a:rPr>
              <a:t>άσης</a:t>
            </a:r>
            <a:r>
              <a:rPr lang="el-GR" sz="2400" b="1" dirty="0" smtClean="0">
                <a:latin typeface="Comic Sans MS" pitchFamily="66" charset="0"/>
              </a:rPr>
              <a:t>)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sz="32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Είδη νέκρωσης</a:t>
            </a:r>
          </a:p>
          <a:p>
            <a:pPr algn="ctr">
              <a:buNone/>
            </a:pPr>
            <a:endParaRPr lang="el-GR" b="1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l-GR" b="1" dirty="0" smtClean="0">
                <a:latin typeface="Comic Sans MS" pitchFamily="66" charset="0"/>
              </a:rPr>
              <a:t>• Πηκτική νέκρωση</a:t>
            </a:r>
          </a:p>
          <a:p>
            <a:pPr algn="ctr">
              <a:buNone/>
            </a:pPr>
            <a:r>
              <a:rPr lang="el-GR" b="1" dirty="0" smtClean="0">
                <a:latin typeface="Comic Sans MS" pitchFamily="66" charset="0"/>
              </a:rPr>
              <a:t>• </a:t>
            </a:r>
            <a:r>
              <a:rPr lang="el-GR" b="1" dirty="0" err="1" smtClean="0">
                <a:latin typeface="Comic Sans MS" pitchFamily="66" charset="0"/>
              </a:rPr>
              <a:t>Ρευστοποιός</a:t>
            </a:r>
            <a:r>
              <a:rPr lang="el-GR" b="1" dirty="0" smtClean="0">
                <a:latin typeface="Comic Sans MS" pitchFamily="66" charset="0"/>
              </a:rPr>
              <a:t> νέκρωση</a:t>
            </a:r>
          </a:p>
          <a:p>
            <a:pPr algn="ctr">
              <a:buNone/>
            </a:pPr>
            <a:r>
              <a:rPr lang="el-GR" b="1" dirty="0" smtClean="0">
                <a:latin typeface="Comic Sans MS" pitchFamily="66" charset="0"/>
              </a:rPr>
              <a:t>• Τυροειδής νέκρωση</a:t>
            </a:r>
          </a:p>
          <a:p>
            <a:pPr algn="ctr">
              <a:buNone/>
            </a:pPr>
            <a:r>
              <a:rPr lang="el-GR" b="1" dirty="0" smtClean="0">
                <a:latin typeface="Comic Sans MS" pitchFamily="66" charset="0"/>
              </a:rPr>
              <a:t>• Νέκρωση λίπους</a:t>
            </a:r>
          </a:p>
          <a:p>
            <a:pPr algn="ctr">
              <a:buNone/>
            </a:pPr>
            <a:r>
              <a:rPr lang="el-GR" b="1" dirty="0" smtClean="0">
                <a:latin typeface="Comic Sans MS" pitchFamily="66" charset="0"/>
              </a:rPr>
              <a:t>• Γάγγραινα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Πηκτική Νέκρωση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51520" y="1772816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	Επικράτηση μετουσίωσης πρωτεϊνών</a:t>
            </a:r>
          </a:p>
          <a:p>
            <a:r>
              <a:rPr lang="el-GR" sz="2400" b="1" dirty="0" smtClean="0">
                <a:latin typeface="Comic Sans MS" pitchFamily="66" charset="0"/>
              </a:rPr>
              <a:t> 	- αναστολή πρωτεόλυσης κυττάρου</a:t>
            </a:r>
          </a:p>
          <a:p>
            <a:r>
              <a:rPr lang="el-GR" sz="2400" b="1" dirty="0" smtClean="0">
                <a:latin typeface="Comic Sans MS" pitchFamily="66" charset="0"/>
              </a:rPr>
              <a:t> 	- διατήρηση βασικής δομικής μορφής για διάστημα</a:t>
            </a:r>
          </a:p>
          <a:p>
            <a:r>
              <a:rPr lang="el-GR" sz="2400" b="1" dirty="0" smtClean="0">
                <a:latin typeface="Comic Sans MS" pitchFamily="66" charset="0"/>
              </a:rPr>
              <a:t>	ημερών</a:t>
            </a:r>
          </a:p>
          <a:p>
            <a:endParaRPr lang="el-GR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 	Χαρακτηριστικό </a:t>
            </a:r>
            <a:r>
              <a:rPr lang="el-GR" sz="2400" b="1" dirty="0" err="1" smtClean="0">
                <a:latin typeface="Comic Sans MS" pitchFamily="66" charset="0"/>
              </a:rPr>
              <a:t>υποξικού</a:t>
            </a:r>
            <a:r>
              <a:rPr lang="el-GR" sz="2400" b="1" dirty="0" smtClean="0">
                <a:latin typeface="Comic Sans MS" pitchFamily="66" charset="0"/>
              </a:rPr>
              <a:t> θανάτου</a:t>
            </a:r>
          </a:p>
          <a:p>
            <a:r>
              <a:rPr lang="el-GR" sz="2400" b="1" dirty="0" smtClean="0">
                <a:latin typeface="Comic Sans MS" pitchFamily="66" charset="0"/>
              </a:rPr>
              <a:t> 	- </a:t>
            </a:r>
            <a:r>
              <a:rPr lang="el-GR" sz="2400" b="1" dirty="0" err="1" smtClean="0">
                <a:latin typeface="Comic Sans MS" pitchFamily="66" charset="0"/>
              </a:rPr>
              <a:t>έμφρακτο</a:t>
            </a:r>
            <a:r>
              <a:rPr lang="el-GR" sz="2400" b="1" dirty="0" smtClean="0">
                <a:latin typeface="Comic Sans MS" pitchFamily="66" charset="0"/>
              </a:rPr>
              <a:t> μυοκαρδίου</a:t>
            </a:r>
          </a:p>
          <a:p>
            <a:r>
              <a:rPr lang="el-GR" sz="2400" b="1" dirty="0" smtClean="0">
                <a:latin typeface="Comic Sans MS" pitchFamily="66" charset="0"/>
              </a:rPr>
              <a:t> 	- </a:t>
            </a:r>
            <a:r>
              <a:rPr lang="el-GR" sz="2400" b="1" dirty="0" err="1" smtClean="0">
                <a:latin typeface="Comic Sans MS" pitchFamily="66" charset="0"/>
              </a:rPr>
              <a:t>έμφρακτο</a:t>
            </a:r>
            <a:r>
              <a:rPr lang="el-GR" sz="2400" b="1" dirty="0" smtClean="0">
                <a:latin typeface="Comic Sans MS" pitchFamily="66" charset="0"/>
              </a:rPr>
              <a:t> νεφρού</a:t>
            </a:r>
          </a:p>
          <a:p>
            <a:r>
              <a:rPr lang="el-GR" sz="2400" b="1" dirty="0" smtClean="0">
                <a:latin typeface="Comic Sans MS" pitchFamily="66" charset="0"/>
              </a:rPr>
              <a:t> 	- </a:t>
            </a:r>
            <a:r>
              <a:rPr lang="el-GR" sz="2400" b="1" dirty="0" err="1" smtClean="0">
                <a:latin typeface="Comic Sans MS" pitchFamily="66" charset="0"/>
              </a:rPr>
              <a:t>έμφρακτο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 err="1" smtClean="0">
                <a:latin typeface="Comic Sans MS" pitchFamily="66" charset="0"/>
              </a:rPr>
              <a:t>σπληνός</a:t>
            </a:r>
            <a:endParaRPr lang="el-GR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athpedia.com/education/eatlas/histopathology/heart_and_myocardium/myocardial_infarction_(ami)/acute-myocardial-infarction-%5b2-hr001-2%5d.jpeg?Width=600&amp;Height=450&amp;Format=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6792"/>
            <a:ext cx="5715000" cy="428625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275856" y="836712"/>
            <a:ext cx="351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Πηκτική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://www.google.gr/url?sa=i&amp;source=images&amp;cd=&amp;docid=2Hah2C0IG9VOcM&amp;tbnid=DtWb93JktspQjM:&amp;ved=0CAUQjBw&amp;url=http%3A%2F%2Fupload.wikimedia.org%2Fwikipedia%2Fcommons%2Fc%2Fc0%2FMyocardial_infarct_emmolition_phase_histopathology.jpg&amp;ei=CRymUuvaFYG9ygOOloHIAg&amp;psig=AFQjCNGkZuOfbrKZo-3GcVuv6Hn3zh226Q&amp;ust=138670426539466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2" name="AutoShape 4" descr="http://www.google.gr/url?sa=i&amp;source=images&amp;cd=&amp;docid=2Hah2C0IG9VOcM&amp;tbnid=DtWb93JktspQjM:&amp;ved=0CAUQjBw&amp;url=http%3A%2F%2Fupload.wikimedia.org%2Fwikipedia%2Fcommons%2Fc%2Fc0%2FMyocardial_infarct_emmolition_phase_histopathology.jpg&amp;ei=CRymUuvaFYG9ygOOloHIAg&amp;psig=AFQjCNGkZuOfbrKZo-3GcVuv6Hn3zh226Q&amp;ust=138670426539466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2534" name="Picture 6" descr="http://www.pathpedia.com/education/eatlas/histopathology/heart_and_myocardium/myocardial_infarction_(ami)/acute-myocardial-infarction-%5b3-hr001-3%5d.jpeg?Width=600&amp;Height=450&amp;Format=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5715000" cy="428625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2771800" y="69269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Πηκτική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http://www.google.gr/url?sa=i&amp;source=images&amp;cd=&amp;docid=r0nlhoellMlYoM&amp;tbnid=l8KL916mGWla-M:&amp;ved=0CAUQjBw&amp;url=http%3A%2F%2Fupload.wikimedia.org%2Fwikipedia%2Fcommons%2Fthumb%2F6%2F6b%2FMI_with_contraction_bands_very_high_mag.jpg%2F350px-MI_with_contraction_bands_very_high_mag.jpg&amp;ei=rBymUomZN6XNygPo64DgDw&amp;psig=AFQjCNEQ7blvWALU8A-ots1LlDxtqHwUiQ&amp;ust=138670442894858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4580" name="AutoShape 4" descr="http://www.google.gr/url?sa=i&amp;source=images&amp;cd=&amp;docid=r0nlhoellMlYoM&amp;tbnid=l8KL916mGWla-M:&amp;ved=0CAUQjBw&amp;url=http%3A%2F%2Fupload.wikimedia.org%2Fwikipedia%2Fcommons%2Fthumb%2F6%2F6b%2FMI_with_contraction_bands_very_high_mag.jpg%2F350px-MI_with_contraction_bands_very_high_mag.jpg&amp;ei=rBymUomZN6XNygPo64DgDw&amp;psig=AFQjCNEQ7blvWALU8A-ots1LlDxtqHwUiQ&amp;ust=138670442894858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4582" name="AutoShape 6" descr="http://www.google.gr/url?sa=i&amp;source=images&amp;cd=&amp;docid=hYBXvAyWETrOkM&amp;tbnid=LDfqmEDyhM8DkM:&amp;ved=0CAUQjBw&amp;url=http%3A%2F%2Fmedcell.med.yale.edu%2Fhistology%2Fmuscle_lab%2Fimages%2Facute_myocardial_infarction.jpg&amp;ei=4RymUq2uOoX_ygPNvIDYDw&amp;psig=AFQjCNFB1v98GijOuMCP-oX47mxlhXcsuw&amp;ust=138670448199877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4584" name="Picture 8" descr="http://img.medscape.com/pi/emed/ckb/pathology/1603817-1607636-1960472-196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400600" cy="4176464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059832" y="76470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Πηκτική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g.medscape.com/pi/emed/ckb/pathology/1603817-1607636-1960472-196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544616" cy="432048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915816" y="692696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Πηκτική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l-GR" dirty="0" smtClean="0"/>
              <a:t> 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Αίτια κυτταρικής βλάβης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Έλλειψη οξυγόνου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Χημικοί παράγοντες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Λοιμώδεις παράγοντες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Ανοσολογικές αντιδράσεις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Γενετικές διαταραχές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Διαιτητικές διαταραχές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Φυσικοί παράγοντες-Τραύμα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• Γήρανση κυττάρων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Ρευστοποιός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νέκρωση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</a:t>
            </a:r>
            <a:r>
              <a:rPr lang="el-GR" sz="2400" b="1" dirty="0" smtClean="0">
                <a:latin typeface="Comic Sans MS" pitchFamily="66" charset="0"/>
              </a:rPr>
              <a:t>Απελευθέρωση ισχυρών </a:t>
            </a:r>
            <a:r>
              <a:rPr lang="el-GR" sz="2400" b="1" dirty="0" err="1" smtClean="0">
                <a:latin typeface="Comic Sans MS" pitchFamily="66" charset="0"/>
              </a:rPr>
              <a:t>υδρολυτικών</a:t>
            </a:r>
            <a:r>
              <a:rPr lang="el-GR" sz="2400" b="1" dirty="0" smtClean="0">
                <a:latin typeface="Comic Sans MS" pitchFamily="66" charset="0"/>
              </a:rPr>
              <a:t> ενζύμων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• </a:t>
            </a:r>
            <a:r>
              <a:rPr lang="el-GR" sz="2400" b="1" dirty="0" err="1" smtClean="0">
                <a:latin typeface="Comic Sans MS" pitchFamily="66" charset="0"/>
              </a:rPr>
              <a:t>αποδομούν</a:t>
            </a:r>
            <a:endParaRPr lang="el-GR" sz="24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 	- κυτταρικά συστατικά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 	- </a:t>
            </a:r>
            <a:r>
              <a:rPr lang="el-GR" sz="2400" b="1" dirty="0" err="1" smtClean="0">
                <a:latin typeface="Comic Sans MS" pitchFamily="66" charset="0"/>
              </a:rPr>
              <a:t>εξωκυττάρια</a:t>
            </a:r>
            <a:r>
              <a:rPr lang="el-GR" sz="2400" b="1" dirty="0" smtClean="0">
                <a:latin typeface="Comic Sans MS" pitchFamily="66" charset="0"/>
              </a:rPr>
              <a:t> ουσία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• χαρακτηριστική εντοπισμένων μικροβιακών ή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r>
              <a:rPr lang="el-GR" sz="2400" b="1" dirty="0" err="1" smtClean="0">
                <a:latin typeface="Comic Sans MS" pitchFamily="66" charset="0"/>
              </a:rPr>
              <a:t>μυκητιασικών</a:t>
            </a:r>
            <a:r>
              <a:rPr lang="el-GR" sz="2400" b="1" dirty="0" smtClean="0">
                <a:latin typeface="Comic Sans MS" pitchFamily="66" charset="0"/>
              </a:rPr>
              <a:t> λοιμώξεων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 	- απελευθέρωση ενζύμων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• </a:t>
            </a:r>
            <a:r>
              <a:rPr lang="el-GR" sz="2400" b="1" dirty="0" err="1" smtClean="0">
                <a:latin typeface="Comic Sans MS" pitchFamily="66" charset="0"/>
              </a:rPr>
              <a:t>ρευστοποιός</a:t>
            </a:r>
            <a:r>
              <a:rPr lang="el-GR" sz="2400" b="1" dirty="0" smtClean="0">
                <a:latin typeface="Comic Sans MS" pitchFamily="66" charset="0"/>
              </a:rPr>
              <a:t> νέκρωση στον εγκέφαλο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- κυστική κοιλότητα με νερό + νεκρωτικά υπολείμματα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hippokratia.gr/images/16-4/img/Page_2_Image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120680" cy="432048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555776" y="548680"/>
            <a:ext cx="453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Ρευστοποιός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user\AppData\Local\Microsoft\Windows\Temporary Internet Files\Content.IE5\WBECREPG\images_6620,1,2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480720" cy="439248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267744" y="620688"/>
            <a:ext cx="424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Ρευστοποιός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pload.wikimedia.org/wikipedia/commons/thumb/2/2d/Cat_scratch_disease_-_very_high_mag.jpg/1024px-Cat_scratch_disease_-_very_high_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192688" cy="446449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555776" y="620688"/>
            <a:ext cx="424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Ρευστοποιός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Πηκτική / </a:t>
            </a:r>
            <a:r>
              <a:rPr lang="el-GR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Ρευστοποιός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νέκρωση</a:t>
            </a:r>
          </a:p>
          <a:p>
            <a:pPr>
              <a:buNone/>
            </a:pPr>
            <a:r>
              <a:rPr lang="el-GR" sz="2200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Πηκτική 				</a:t>
            </a:r>
            <a:r>
              <a:rPr lang="el-GR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Ρευστοποιός</a:t>
            </a:r>
            <a:endPara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l-GR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Μηχανισμός</a:t>
            </a:r>
          </a:p>
          <a:p>
            <a:pPr>
              <a:buNone/>
            </a:pPr>
            <a:r>
              <a:rPr lang="el-GR" sz="2200" b="1" dirty="0" smtClean="0">
                <a:latin typeface="Comic Sans MS" pitchFamily="66" charset="0"/>
              </a:rPr>
              <a:t>	</a:t>
            </a:r>
            <a:r>
              <a:rPr lang="el-GR" sz="1900" b="1" dirty="0" smtClean="0">
                <a:latin typeface="Comic Sans MS" pitchFamily="66" charset="0"/>
              </a:rPr>
              <a:t>Βαριά ισχαιμία 		Ισχυρή πρωτεολυτική δράση ενζύμων</a:t>
            </a:r>
          </a:p>
          <a:p>
            <a:pPr>
              <a:buNone/>
            </a:pPr>
            <a:r>
              <a:rPr lang="el-GR" sz="1900" b="1" dirty="0" smtClean="0">
                <a:latin typeface="Comic Sans MS" pitchFamily="66" charset="0"/>
              </a:rPr>
              <a:t>	Καταστρέφει τα		Καταστρέφει ιστούς </a:t>
            </a:r>
          </a:p>
          <a:p>
            <a:pPr>
              <a:buNone/>
            </a:pPr>
            <a:r>
              <a:rPr lang="el-GR" sz="1900" b="1" dirty="0" smtClean="0">
                <a:latin typeface="Comic Sans MS" pitchFamily="66" charset="0"/>
              </a:rPr>
              <a:t>	πρωτεολυτικά ένζυμα</a:t>
            </a:r>
          </a:p>
          <a:p>
            <a:pPr>
              <a:buNone/>
            </a:pPr>
            <a:r>
              <a:rPr lang="el-GR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Εμφάνιση</a:t>
            </a:r>
          </a:p>
          <a:p>
            <a:pPr>
              <a:buNone/>
            </a:pPr>
            <a:r>
              <a:rPr lang="el-GR" sz="1900" b="1" dirty="0" smtClean="0">
                <a:latin typeface="Comic Sans MS" pitchFamily="66" charset="0"/>
              </a:rPr>
              <a:t>	Αρχική διατήρηση κυτταρικού Απώλεια κυτταρικού περιγράμματος</a:t>
            </a:r>
          </a:p>
          <a:p>
            <a:pPr>
              <a:buNone/>
            </a:pPr>
            <a:r>
              <a:rPr lang="el-GR" sz="1900" b="1" dirty="0" smtClean="0">
                <a:latin typeface="Comic Sans MS" pitchFamily="66" charset="0"/>
              </a:rPr>
              <a:t>	περιγράμματος και 		Ιστοί κυστικοί ή ρευστοποιούνται</a:t>
            </a:r>
          </a:p>
          <a:p>
            <a:pPr>
              <a:buNone/>
            </a:pPr>
            <a:r>
              <a:rPr lang="el-GR" sz="1900" b="1" dirty="0" smtClean="0">
                <a:latin typeface="Comic Sans MS" pitchFamily="66" charset="0"/>
              </a:rPr>
              <a:t>	αρχιτεκτονικής ιστού</a:t>
            </a:r>
          </a:p>
          <a:p>
            <a:pPr>
              <a:buNone/>
            </a:pPr>
            <a:r>
              <a:rPr lang="el-GR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Ανάπτυξη</a:t>
            </a:r>
          </a:p>
          <a:p>
            <a:pPr>
              <a:buNone/>
            </a:pPr>
            <a:r>
              <a:rPr lang="el-GR" sz="1800" b="1" dirty="0" smtClean="0">
                <a:latin typeface="Comic Sans MS" pitchFamily="66" charset="0"/>
              </a:rPr>
              <a:t>	Νεφρός, καρδιά 		Εγκέφαλος, μικροβιακές λοιμώξεις </a:t>
            </a:r>
            <a:endParaRPr lang="el-GR" sz="24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Τυροειδής νέκρωση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</a:t>
            </a:r>
            <a:r>
              <a:rPr lang="el-GR" sz="2400" dirty="0" smtClean="0"/>
              <a:t> 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r>
              <a:rPr lang="el-GR" b="1" dirty="0" smtClean="0">
                <a:latin typeface="Comic Sans MS" pitchFamily="66" charset="0"/>
              </a:rPr>
              <a:t>Ιδιαίτερη μορφή νέκρωσης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(ομοιότητα με μαλακό λειωμένο τυρί)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Συνήθως σε εστίες φυματιώδους λοίμωξης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άμορφα, χωρίς δομή, κοκκώδη υπολείμματα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δακτύλιος </a:t>
            </a:r>
            <a:r>
              <a:rPr lang="el-GR" b="1" dirty="0" err="1" smtClean="0">
                <a:latin typeface="Comic Sans MS" pitchFamily="66" charset="0"/>
              </a:rPr>
              <a:t>κοκκιωματώδους</a:t>
            </a:r>
            <a:r>
              <a:rPr lang="el-GR" b="1" dirty="0" smtClean="0">
                <a:latin typeface="Comic Sans MS" pitchFamily="66" charset="0"/>
              </a:rPr>
              <a:t> φλεγμονής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– πολυπύρηνα </a:t>
            </a:r>
            <a:r>
              <a:rPr lang="el-GR" b="1" dirty="0" err="1" smtClean="0">
                <a:latin typeface="Comic Sans MS" pitchFamily="66" charset="0"/>
              </a:rPr>
              <a:t>γιγαντοκύτταρα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– </a:t>
            </a:r>
            <a:r>
              <a:rPr lang="el-GR" b="1" dirty="0" err="1" smtClean="0">
                <a:latin typeface="Comic Sans MS" pitchFamily="66" charset="0"/>
              </a:rPr>
              <a:t>μακροφάγα</a:t>
            </a: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– λεμφοκύτταρα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med.nus.edu.sg/path/images/tb-my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5832648" cy="403244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555776" y="908720"/>
            <a:ext cx="4210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Τυροειδής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pathologyoutlines.com/wick/tuberculous%20lymphadenitis%20micr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646415" cy="39624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483768" y="620688"/>
            <a:ext cx="4138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Τυροειδής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kobiljak.msu.edu/cai/HM561_Pathology/Images-Injury/Lab1-Image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768752" cy="4608512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843808" y="476672"/>
            <a:ext cx="385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Τυροειδής 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579296" cy="5001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dirty="0" smtClean="0"/>
              <a:t> </a:t>
            </a: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Εξέλιξη νεκρωτικών κυττάρων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σταδιακή εξαφάνιση νεκρωτικών κυττάρων και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υπολειμμάτων τους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- συνδυασμός </a:t>
            </a:r>
            <a:r>
              <a:rPr lang="el-GR" b="1" dirty="0" err="1" smtClean="0">
                <a:latin typeface="Comic Sans MS" pitchFamily="66" charset="0"/>
              </a:rPr>
              <a:t>ενζυμικής</a:t>
            </a:r>
            <a:r>
              <a:rPr lang="el-GR" b="1" dirty="0" smtClean="0">
                <a:latin typeface="Comic Sans MS" pitchFamily="66" charset="0"/>
              </a:rPr>
              <a:t> πέψης και φαγοκυττάρωσης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μη έγκαιρη απομάκρυνση νεκρωτικών στοιχείων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 - έλξη αλάτων </a:t>
            </a:r>
            <a:r>
              <a:rPr lang="el-GR" b="1" dirty="0" err="1" smtClean="0">
                <a:latin typeface="Comic Sans MS" pitchFamily="66" charset="0"/>
              </a:rPr>
              <a:t>Ca</a:t>
            </a:r>
            <a:r>
              <a:rPr lang="el-GR" b="1" dirty="0" smtClean="0">
                <a:latin typeface="Comic Sans MS" pitchFamily="66" charset="0"/>
              </a:rPr>
              <a:t> – μεταλλικών στοιχείων (</a:t>
            </a:r>
            <a:r>
              <a:rPr lang="el-GR" b="1" dirty="0" err="1" smtClean="0">
                <a:latin typeface="Comic Sans MS" pitchFamily="66" charset="0"/>
              </a:rPr>
              <a:t>δυστροφική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err="1" smtClean="0">
                <a:latin typeface="Comic Sans MS" pitchFamily="66" charset="0"/>
              </a:rPr>
              <a:t>ασβέστωση</a:t>
            </a:r>
            <a:r>
              <a:rPr lang="el-GR" b="1" smtClean="0">
                <a:latin typeface="Comic Sans MS" pitchFamily="66" charset="0"/>
              </a:rPr>
              <a:t>)</a:t>
            </a:r>
            <a:endParaRPr lang="el-GR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Αντίδραση κυττάρου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η προσαρμογή του κυττάρου εξαρτάται από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τη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φύση</a:t>
            </a:r>
            <a:r>
              <a:rPr lang="el-GR" b="1" dirty="0" smtClean="0">
                <a:latin typeface="Comic Sans MS" pitchFamily="66" charset="0"/>
              </a:rPr>
              <a:t> και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βαρύτητα</a:t>
            </a:r>
            <a:r>
              <a:rPr lang="el-GR" b="1" dirty="0" smtClean="0">
                <a:latin typeface="Comic Sans MS" pitchFamily="66" charset="0"/>
              </a:rPr>
              <a:t> του βλαπτικού παράγοντα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μεταβλητές του ίδιου του κυττάρου όπως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- η ευαισθησία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- η διαφοροποίηση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- η αιμάτωση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	- η κατάσταση θρέψης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- η ηλικία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02191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66850"/>
            <a:ext cx="4608512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899592" y="247650"/>
            <a:ext cx="3168352" cy="1150938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 b="1" dirty="0">
                <a:solidFill>
                  <a:srgbClr val="CC3300"/>
                </a:solidFill>
                <a:latin typeface="Comic Sans MS" pitchFamily="66" charset="0"/>
              </a:rPr>
              <a:t>ΑΠΟΠΤΩΣΗ</a:t>
            </a:r>
            <a:endParaRPr lang="en-US" sz="2400" b="1" dirty="0">
              <a:solidFill>
                <a:srgbClr val="CC3300"/>
              </a:solidFill>
              <a:latin typeface="Comic Sans MS" pitchFamily="66" charset="0"/>
            </a:endParaRPr>
          </a:p>
          <a:p>
            <a:pPr algn="ctr"/>
            <a:r>
              <a:rPr lang="en-US" sz="2000" b="1" dirty="0">
                <a:solidFill>
                  <a:srgbClr val="CC3300"/>
                </a:solidFill>
                <a:latin typeface="Comic Sans MS" pitchFamily="66" charset="0"/>
              </a:rPr>
              <a:t>(APOPTOSIS)</a:t>
            </a:r>
            <a:endParaRPr lang="el-GR" sz="2000" b="1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0825" y="6302375"/>
            <a:ext cx="770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Kerr JFR, Wyllie AH, Currie AR. Br J Cancer 1972;26:239-257</a:t>
            </a:r>
            <a:endParaRPr lang="el-GR" b="1" i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101" name="Picture 5" descr="j04075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08720"/>
            <a:ext cx="28797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σάρωση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6165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j02309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933056"/>
            <a:ext cx="3671887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" descr="j03047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523875"/>
            <a:ext cx="29162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5897563" y="4116388"/>
            <a:ext cx="3132137" cy="15589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b="1" dirty="0">
                <a:solidFill>
                  <a:srgbClr val="FFFFCC"/>
                </a:solidFill>
                <a:latin typeface="Comic Sans MS" pitchFamily="66" charset="0"/>
              </a:rPr>
              <a:t>ΝΕΚΡΩΣΗ</a:t>
            </a:r>
          </a:p>
          <a:p>
            <a:pPr algn="ctr">
              <a:spcBef>
                <a:spcPct val="50000"/>
              </a:spcBef>
            </a:pPr>
            <a:r>
              <a:rPr lang="el-GR" sz="1600" b="1" dirty="0">
                <a:solidFill>
                  <a:srgbClr val="FFFFCC"/>
                </a:solidFill>
                <a:latin typeface="Comic Sans MS" pitchFamily="66" charset="0"/>
              </a:rPr>
              <a:t>Δολοφονία του κυττάρου</a:t>
            </a:r>
          </a:p>
          <a:p>
            <a:pPr algn="ctr">
              <a:spcBef>
                <a:spcPct val="50000"/>
              </a:spcBef>
            </a:pPr>
            <a:endParaRPr lang="el-GR" sz="1600" b="1" dirty="0">
              <a:solidFill>
                <a:srgbClr val="FFFFCC"/>
              </a:solidFill>
              <a:latin typeface="Comic Sans MS" pitchFamily="66" charset="0"/>
            </a:endParaRPr>
          </a:p>
          <a:p>
            <a:pPr algn="ctr"/>
            <a:r>
              <a:rPr lang="el-GR" sz="1600" b="1" dirty="0">
                <a:solidFill>
                  <a:srgbClr val="FFFFCC"/>
                </a:solidFill>
                <a:latin typeface="Comic Sans MS" pitchFamily="66" charset="0"/>
              </a:rPr>
              <a:t>προκύπτει από </a:t>
            </a:r>
          </a:p>
          <a:p>
            <a:pPr algn="ctr"/>
            <a:r>
              <a:rPr lang="el-GR" sz="1600" b="1" dirty="0">
                <a:solidFill>
                  <a:srgbClr val="FFFFCC"/>
                </a:solidFill>
                <a:latin typeface="Comic Sans MS" pitchFamily="66" charset="0"/>
              </a:rPr>
              <a:t>οξεία κυτταρική βλάβη 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1331913" y="2852738"/>
            <a:ext cx="3311525" cy="28892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σάρωση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620713"/>
            <a:ext cx="8820150" cy="56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6"/>
          <p:cNvSpPr>
            <a:spLocks noChangeArrowheads="1"/>
          </p:cNvSpPr>
          <p:nvPr/>
        </p:nvSpPr>
        <p:spPr bwMode="auto">
          <a:xfrm>
            <a:off x="974725" y="5478463"/>
            <a:ext cx="720725" cy="215900"/>
          </a:xfrm>
          <a:prstGeom prst="homePlate">
            <a:avLst>
              <a:gd name="adj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95536" y="620713"/>
            <a:ext cx="410445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omic Sans MS" pitchFamily="66" charset="0"/>
              </a:rPr>
              <a:t>1. </a:t>
            </a:r>
            <a:r>
              <a:rPr lang="en-US" sz="2400" b="1" dirty="0" smtClean="0">
                <a:solidFill>
                  <a:srgbClr val="003399"/>
                </a:solidFill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ΦΥΣΙΟΛΟΓΙΚΗ </a:t>
            </a: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ΑΠΟΠΤΩΣΗ</a:t>
            </a:r>
            <a:endParaRPr lang="el-GR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l-GR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 dirty="0">
                <a:latin typeface="Comic Sans MS" pitchFamily="66" charset="0"/>
              </a:rPr>
              <a:t> Μεταμόρφωση </a:t>
            </a:r>
            <a:endParaRPr lang="en-US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400" b="1" dirty="0">
                <a:latin typeface="Comic Sans MS" pitchFamily="66" charset="0"/>
              </a:rPr>
              <a:t>   </a:t>
            </a:r>
            <a:r>
              <a:rPr lang="el-GR" sz="2400" b="1" dirty="0">
                <a:latin typeface="Comic Sans MS" pitchFamily="66" charset="0"/>
              </a:rPr>
              <a:t>(εντόμων </a:t>
            </a:r>
            <a:r>
              <a:rPr lang="el-GR" sz="2400" b="1" dirty="0" smtClean="0">
                <a:latin typeface="Comic Sans MS" pitchFamily="66" charset="0"/>
              </a:rPr>
              <a:t>και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αμφιβίων</a:t>
            </a:r>
            <a:r>
              <a:rPr lang="el-GR" sz="2400" b="1" dirty="0">
                <a:latin typeface="Comic Sans MS" pitchFamily="66" charset="0"/>
              </a:rPr>
              <a:t>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endParaRPr lang="el-GR" sz="24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9219" name="Picture 6" descr="σάρωση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396044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8313" y="620713"/>
            <a:ext cx="4824412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Comic Sans MS" pitchFamily="66" charset="0"/>
              </a:rPr>
              <a:t>2.</a:t>
            </a:r>
            <a:r>
              <a:rPr lang="en-US" sz="2400" b="1" dirty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ΦΥΣΙΟΛΟΓΙΚΗ </a:t>
            </a: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ΑΠΟΠΤΩΣΗ</a:t>
            </a:r>
            <a:endParaRPr lang="el-GR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el-GR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Μεταμόρφωση 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Εμβρυογένεση</a:t>
            </a:r>
            <a:endParaRPr lang="el-GR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el-GR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0243" name="Picture 7" descr="σάρωση0015"/>
          <p:cNvPicPr>
            <a:picLocks noChangeAspect="1" noChangeArrowheads="1"/>
          </p:cNvPicPr>
          <p:nvPr/>
        </p:nvPicPr>
        <p:blipFill>
          <a:blip r:embed="rId2" cstate="print"/>
          <a:srcRect t="8867" b="7094"/>
          <a:stretch>
            <a:fillRect/>
          </a:stretch>
        </p:blipFill>
        <p:spPr bwMode="auto">
          <a:xfrm>
            <a:off x="467544" y="4076700"/>
            <a:ext cx="4464496" cy="24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σάρωση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620687"/>
            <a:ext cx="3167831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1951" y="4238625"/>
            <a:ext cx="3378522" cy="22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3850" y="657225"/>
            <a:ext cx="79200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latin typeface="Comic Sans MS" pitchFamily="66" charset="0"/>
              </a:rPr>
              <a:t>3</a:t>
            </a:r>
            <a:r>
              <a:rPr lang="en-US" sz="2400" b="1" dirty="0">
                <a:latin typeface="Comic Sans MS" pitchFamily="66" charset="0"/>
              </a:rPr>
              <a:t>. </a:t>
            </a:r>
            <a:r>
              <a:rPr lang="el-GR" sz="2400" b="1" dirty="0">
                <a:latin typeface="Comic Sans MS" pitchFamily="66" charset="0"/>
              </a:rPr>
              <a:t>ΦΥΣΙΟΛΟΓΙΚΗ ΑΠΟΠΤΩΣΗ</a:t>
            </a:r>
          </a:p>
          <a:p>
            <a:pPr>
              <a:spcBef>
                <a:spcPct val="50000"/>
              </a:spcBef>
              <a:defRPr/>
            </a:pPr>
            <a:endParaRPr lang="el-GR" sz="2400" b="1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b="1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Μεταμόρφωση 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Εμβρυογένεση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b="1" dirty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el-GR" sz="2400" b="1" dirty="0" err="1">
                <a:latin typeface="Comic Sans MS" pitchFamily="66" charset="0"/>
              </a:rPr>
              <a:t>Ορμονοεξαρτώμενη</a:t>
            </a:r>
            <a:r>
              <a:rPr lang="el-GR" sz="2400" b="1" dirty="0">
                <a:latin typeface="Comic Sans MS" pitchFamily="66" charset="0"/>
              </a:rPr>
              <a:t> υποστροφή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l-GR" sz="2400" b="1" dirty="0">
                <a:latin typeface="Comic Sans MS" pitchFamily="66" charset="0"/>
              </a:rPr>
              <a:t>   στον ενήλικα οργανισμό</a:t>
            </a:r>
          </a:p>
          <a:p>
            <a:pPr>
              <a:spcBef>
                <a:spcPct val="50000"/>
              </a:spcBef>
              <a:defRPr/>
            </a:pP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1267" name="Picture 7" descr="ute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196752"/>
            <a:ext cx="360020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569325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latin typeface="Comic Sans MS" pitchFamily="66" charset="0"/>
              </a:rPr>
              <a:t>4. </a:t>
            </a:r>
            <a:r>
              <a:rPr lang="el-GR" sz="2000" b="1" dirty="0">
                <a:latin typeface="Comic Sans MS" pitchFamily="66" charset="0"/>
              </a:rPr>
              <a:t>ΦΥΣΙΟΛΟΓΙΚΗ ΑΠΟΠΤΩΣΗ</a:t>
            </a:r>
          </a:p>
          <a:p>
            <a:pPr>
              <a:spcBef>
                <a:spcPct val="50000"/>
              </a:spcBef>
              <a:defRPr/>
            </a:pPr>
            <a:endParaRPr lang="el-GR" sz="20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Μεταμόρφωση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Εμβρυογένεση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l-GR" sz="2000" b="1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Ορμονοεξαρτώμενη</a:t>
            </a: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υποστροφή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Ομοιόσταση </a:t>
            </a:r>
            <a:endParaRPr lang="en-US" sz="2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  <a:defRPr/>
            </a:pPr>
            <a:r>
              <a:rPr lang="el-GR" sz="2000" b="1" dirty="0">
                <a:latin typeface="Comic Sans MS" pitchFamily="66" charset="0"/>
              </a:rPr>
              <a:t> Απώλεια και ρύθμιση αριθμού κυττάρων στον ενήλικα οργανισμό</a:t>
            </a:r>
            <a:r>
              <a:rPr lang="en-US" sz="2000" b="1" dirty="0">
                <a:latin typeface="Comic Sans MS" pitchFamily="66" charset="0"/>
              </a:rPr>
              <a:t> </a:t>
            </a:r>
            <a:endParaRPr lang="el-GR" sz="2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  <a:defRPr/>
            </a:pPr>
            <a:r>
              <a:rPr lang="el-GR" sz="2000" b="1" dirty="0">
                <a:latin typeface="Comic Sans MS" pitchFamily="66" charset="0"/>
              </a:rPr>
              <a:t> Κυτταρικός θάνατος σε ταχέως πολλαπλασιαζόμενους κυτταρικούς    </a:t>
            </a:r>
            <a:r>
              <a:rPr lang="el-GR" sz="2000" b="1" dirty="0" smtClean="0">
                <a:latin typeface="Comic Sans MS" pitchFamily="66" charset="0"/>
              </a:rPr>
              <a:t>πληθυσμούς</a:t>
            </a:r>
            <a:r>
              <a:rPr lang="en-US" sz="2000" b="1" smtClean="0">
                <a:latin typeface="Comic Sans MS" pitchFamily="66" charset="0"/>
              </a:rPr>
              <a:t> (</a:t>
            </a:r>
            <a:r>
              <a:rPr lang="el-GR" sz="2000" b="1" smtClean="0">
                <a:latin typeface="Comic Sans MS" pitchFamily="66" charset="0"/>
              </a:rPr>
              <a:t>π.χ</a:t>
            </a:r>
            <a:r>
              <a:rPr lang="el-GR" sz="2000" b="1" dirty="0">
                <a:latin typeface="Comic Sans MS" pitchFamily="66" charset="0"/>
              </a:rPr>
              <a:t>. επιθήλιο εντερικών κρυπτών)</a:t>
            </a:r>
          </a:p>
          <a:p>
            <a:pPr>
              <a:spcBef>
                <a:spcPct val="50000"/>
              </a:spcBef>
              <a:defRPr/>
            </a:pPr>
            <a:endParaRPr lang="el-GR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2291" name="Picture 5" descr="σάρωση0002"/>
          <p:cNvPicPr>
            <a:picLocks noChangeAspect="1" noChangeArrowheads="1"/>
          </p:cNvPicPr>
          <p:nvPr/>
        </p:nvPicPr>
        <p:blipFill>
          <a:blip r:embed="rId3" cstate="print"/>
          <a:srcRect b="67534"/>
          <a:stretch>
            <a:fillRect/>
          </a:stretch>
        </p:blipFill>
        <p:spPr bwMode="auto">
          <a:xfrm>
            <a:off x="611188" y="4510088"/>
            <a:ext cx="79930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7777163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latin typeface="Comic Sans MS" pitchFamily="66" charset="0"/>
              </a:rPr>
              <a:t>5. </a:t>
            </a:r>
            <a:r>
              <a:rPr lang="el-GR" sz="2000" b="1" dirty="0">
                <a:latin typeface="Comic Sans MS" pitchFamily="66" charset="0"/>
              </a:rPr>
              <a:t>ΦΥΣΙΟΛΟΓΙΚΗ </a:t>
            </a:r>
            <a:r>
              <a:rPr lang="el-GR" sz="2000" b="1" dirty="0" smtClean="0">
                <a:latin typeface="Comic Sans MS" pitchFamily="66" charset="0"/>
              </a:rPr>
              <a:t>ΑΠΟΠΤΩΣΗ</a:t>
            </a:r>
            <a:endParaRPr lang="el-GR" sz="20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Μεταμόρφωση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Εμβρυογένεση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l-GR" sz="2000" b="1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Ορμονοεξαρτώμενη</a:t>
            </a: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υποστροφή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0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Ομοιόσταση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Θάνατος </a:t>
            </a:r>
            <a:r>
              <a:rPr lang="el-GR" sz="2000" b="1" dirty="0" err="1">
                <a:latin typeface="Comic Sans MS" pitchFamily="66" charset="0"/>
              </a:rPr>
              <a:t>ανοσοκυττάρων</a:t>
            </a:r>
            <a:r>
              <a:rPr lang="el-GR" sz="2000" b="1" dirty="0">
                <a:latin typeface="Comic Sans MS" pitchFamily="66" charset="0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l-GR" sz="2000" b="1" i="1" dirty="0">
                <a:latin typeface="Comic Sans MS" pitchFamily="66" charset="0"/>
              </a:rPr>
              <a:t> Β και Τ λεμφοκύτταρα μετά από απόσυρση τροφικών </a:t>
            </a:r>
            <a:r>
              <a:rPr lang="en-US" sz="2000" b="1" i="1" dirty="0" smtClean="0">
                <a:latin typeface="Comic Sans MS" pitchFamily="66" charset="0"/>
              </a:rPr>
              <a:t>  </a:t>
            </a:r>
            <a:r>
              <a:rPr lang="el-GR" sz="2000" b="1" i="1" dirty="0" err="1" smtClean="0">
                <a:latin typeface="Comic Sans MS" pitchFamily="66" charset="0"/>
              </a:rPr>
              <a:t>κυτταροκινών</a:t>
            </a:r>
            <a:r>
              <a:rPr lang="el-GR" sz="2000" b="1" i="1" dirty="0" smtClean="0">
                <a:latin typeface="Comic Sans MS" pitchFamily="66" charset="0"/>
              </a:rPr>
              <a:t> </a:t>
            </a:r>
            <a:r>
              <a:rPr lang="el-GR" sz="2000" b="1" i="1" dirty="0">
                <a:latin typeface="Comic Sans MS" pitchFamily="66" charset="0"/>
              </a:rPr>
              <a:t>κατά το τέλος μιας ανοσολογικής αντίδρασης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l-GR" sz="2000" b="1" i="1" dirty="0">
                <a:latin typeface="Comic Sans MS" pitchFamily="66" charset="0"/>
              </a:rPr>
              <a:t> Απώλεια Τ λεμφοκυττάρων στον αναπτυσσόμενο θύμο αδένα</a:t>
            </a:r>
          </a:p>
        </p:txBody>
      </p:sp>
      <p:pic>
        <p:nvPicPr>
          <p:cNvPr id="13315" name="Picture 5" descr="σάρωση00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6913563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569325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50000"/>
              </a:spcBef>
              <a:defRPr/>
            </a:pPr>
            <a:endParaRPr lang="en-US" sz="2000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defRPr/>
            </a:pPr>
            <a:r>
              <a:rPr lang="el-GR" sz="2400" b="1" dirty="0" smtClean="0">
                <a:latin typeface="Comic Sans MS" pitchFamily="66" charset="0"/>
              </a:rPr>
              <a:t>1</a:t>
            </a:r>
            <a:r>
              <a:rPr lang="el-GR" sz="2400" b="1" dirty="0">
                <a:latin typeface="Comic Sans MS" pitchFamily="66" charset="0"/>
              </a:rPr>
              <a:t>. ΠΑΘΟΛΟΓΙΚΗ </a:t>
            </a:r>
            <a:r>
              <a:rPr lang="el-GR" sz="2400" b="1" dirty="0" smtClean="0">
                <a:latin typeface="Comic Sans MS" pitchFamily="66" charset="0"/>
              </a:rPr>
              <a:t>ΑΠΟΠΤΩΣΗ</a:t>
            </a:r>
            <a:endParaRPr lang="el-GR" sz="2400" b="1" dirty="0"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Παθολογική </a:t>
            </a:r>
            <a:r>
              <a:rPr lang="el-GR" sz="2400" b="1" dirty="0">
                <a:latin typeface="Comic Sans MS" pitchFamily="66" charset="0"/>
              </a:rPr>
              <a:t>ατροφία</a:t>
            </a:r>
            <a:endParaRPr lang="en-US" sz="2400" b="1" dirty="0"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buFont typeface="Wingdings" pitchFamily="2" charset="2"/>
              <a:buNone/>
              <a:defRPr/>
            </a:pPr>
            <a:endParaRPr lang="el-GR" sz="2400" b="1" dirty="0"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Παθολογική ατροφία </a:t>
            </a:r>
            <a:r>
              <a:rPr lang="el-GR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ορμονοεξαρτώμενων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ιστών</a:t>
            </a:r>
            <a:endParaRPr lang="el-GR" sz="2400" b="1" dirty="0"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- Ατροφία του προστάτη μετά από ευνουχισμό</a:t>
            </a:r>
          </a:p>
          <a:p>
            <a:pPr marL="266700" indent="-266700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-</a:t>
            </a:r>
            <a:r>
              <a:rPr lang="el-GR" sz="2400" dirty="0"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Ατροφία θύμου με απώλεια </a:t>
            </a:r>
            <a:r>
              <a:rPr lang="el-GR" sz="2400" b="1" dirty="0" err="1">
                <a:latin typeface="Comic Sans MS" pitchFamily="66" charset="0"/>
              </a:rPr>
              <a:t>θυμοκυττάρων</a:t>
            </a:r>
            <a:r>
              <a:rPr lang="el-GR" sz="2400" b="1" dirty="0">
                <a:latin typeface="Comic Sans MS" pitchFamily="66" charset="0"/>
              </a:rPr>
              <a:t> μετά από χορήγηση </a:t>
            </a:r>
            <a:r>
              <a:rPr lang="el-GR" sz="2400" b="1" dirty="0" err="1">
                <a:latin typeface="Comic Sans MS" pitchFamily="66" charset="0"/>
              </a:rPr>
              <a:t>γλυκοκορτικοειδών</a:t>
            </a:r>
            <a:endParaRPr lang="el-GR" sz="2400" b="1" dirty="0"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defRPr/>
            </a:pPr>
            <a:endParaRPr lang="el-GR" sz="2400" b="1" dirty="0">
              <a:solidFill>
                <a:srgbClr val="666699"/>
              </a:solidFill>
              <a:latin typeface="Comic Sans MS" pitchFamily="66" charset="0"/>
            </a:endParaRPr>
          </a:p>
          <a:p>
            <a:pPr marL="266700" indent="-26670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Γήρας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- 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ατροφία</a:t>
            </a:r>
          </a:p>
          <a:p>
            <a:pPr marL="266700" indent="-266700">
              <a:spcBef>
                <a:spcPct val="50000"/>
              </a:spcBef>
              <a:defRPr/>
            </a:pPr>
            <a:endParaRPr lang="el-GR" sz="2000" b="1" dirty="0">
              <a:solidFill>
                <a:schemeClr val="accent2"/>
              </a:solidFill>
            </a:endParaRPr>
          </a:p>
        </p:txBody>
      </p:sp>
      <p:pic>
        <p:nvPicPr>
          <p:cNvPr id="15363" name="Picture 5" descr="σάρωση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088" y="4077072"/>
            <a:ext cx="38403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11561" y="188913"/>
            <a:ext cx="78488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2</a:t>
            </a:r>
            <a:r>
              <a:rPr lang="el-GR" sz="2400" b="1" dirty="0">
                <a:latin typeface="Comic Sans MS" pitchFamily="66" charset="0"/>
              </a:rPr>
              <a:t>. ΠΑΘΟΛΟΓΙΚΗ </a:t>
            </a:r>
            <a:r>
              <a:rPr lang="el-GR" sz="2400" b="1" dirty="0" smtClean="0">
                <a:latin typeface="Comic Sans MS" pitchFamily="66" charset="0"/>
              </a:rPr>
              <a:t>ΑΠΟΠΤΩΣΗ</a:t>
            </a:r>
            <a:endParaRPr lang="el-GR" sz="24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latin typeface="Comic Sans MS" pitchFamily="66" charset="0"/>
              </a:rPr>
              <a:t>Κυτταρική </a:t>
            </a:r>
            <a:r>
              <a:rPr lang="el-GR" sz="2400" b="1" dirty="0">
                <a:latin typeface="Comic Sans MS" pitchFamily="66" charset="0"/>
              </a:rPr>
              <a:t>ανοσία</a:t>
            </a:r>
          </a:p>
          <a:p>
            <a:pPr>
              <a:defRPr/>
            </a:pPr>
            <a:endParaRPr lang="el-GR" sz="24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Κυτταρικός 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θάνατος τον οποίο επιφέρουν </a:t>
            </a:r>
            <a:endParaRPr lang="en-US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κυτταροτοξικά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Τ-λεμφοκύτταρα</a:t>
            </a:r>
            <a:endParaRPr lang="el-GR" sz="2400" b="1" dirty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l-G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 </a:t>
            </a:r>
            <a:r>
              <a:rPr lang="el-G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Κυτταρική ανοσολογική αντίδραση</a:t>
            </a:r>
          </a:p>
          <a:p>
            <a:pPr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</a:t>
            </a:r>
            <a:r>
              <a:rPr lang="el-G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 </a:t>
            </a:r>
            <a:r>
              <a:rPr lang="el-G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Απόρριψη μοσχεύματος</a:t>
            </a:r>
          </a:p>
        </p:txBody>
      </p:sp>
      <p:pic>
        <p:nvPicPr>
          <p:cNvPr id="16387" name="Picture 6" descr="Cytotoxic_T_c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141663"/>
            <a:ext cx="33623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IMMUNE-CYTOTOXIC-blue-60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113088"/>
            <a:ext cx="4524375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</a:t>
            </a: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Αδυναμία κυτταρικής προσαρμογής</a:t>
            </a:r>
          </a:p>
          <a:p>
            <a:pPr>
              <a:buNone/>
            </a:pPr>
            <a:r>
              <a:rPr lang="el-GR" sz="3200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3200" b="1" dirty="0" smtClean="0">
                <a:latin typeface="Comic Sans MS" pitchFamily="66" charset="0"/>
              </a:rPr>
              <a:t> αναστρέψιμη κυτταρική βλάβη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sz="3200" b="1" dirty="0" smtClean="0">
                <a:latin typeface="Comic Sans MS" pitchFamily="66" charset="0"/>
              </a:rPr>
              <a:t> μη αναστρέψιμη (θανατηφόρα) κυτταρική βλάβη</a:t>
            </a:r>
          </a:p>
          <a:p>
            <a:pPr>
              <a:buNone/>
            </a:pPr>
            <a:r>
              <a:rPr lang="el-GR" sz="3200" b="1" dirty="0" smtClean="0">
                <a:latin typeface="Comic Sans MS" pitchFamily="66" charset="0"/>
              </a:rPr>
              <a:t>		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νέκρωση</a:t>
            </a:r>
            <a:endParaRPr lang="el-GR" sz="3200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827088" y="692150"/>
            <a:ext cx="7993062" cy="6064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400" b="1" dirty="0">
                <a:latin typeface="Comic Sans MS" pitchFamily="66" charset="0"/>
              </a:rPr>
              <a:t>Ανοσολογική αντίδραση </a:t>
            </a:r>
          </a:p>
          <a:p>
            <a:pPr>
              <a:defRPr/>
            </a:pPr>
            <a:endParaRPr lang="el-GR" b="1" dirty="0">
              <a:latin typeface="Comic Sans MS" pitchFamily="66" charset="0"/>
            </a:endParaRPr>
          </a:p>
          <a:p>
            <a:pPr>
              <a:defRPr/>
            </a:pPr>
            <a:endParaRPr lang="el-GR" b="1" dirty="0">
              <a:latin typeface="Comic Sans MS" pitchFamily="66" charset="0"/>
            </a:endParaRPr>
          </a:p>
          <a:p>
            <a:pPr>
              <a:defRPr/>
            </a:pPr>
            <a:r>
              <a:rPr lang="el-G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Νέκρωση</a:t>
            </a:r>
          </a:p>
          <a:p>
            <a:pPr>
              <a:defRPr/>
            </a:pPr>
            <a:endParaRPr lang="el-GR" b="1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l-GR" b="1" dirty="0">
                <a:latin typeface="Comic Sans MS" pitchFamily="66" charset="0"/>
              </a:rPr>
              <a:t>Πολυμερισμός του συμπληρώματος 9 και δημιουργία </a:t>
            </a:r>
            <a:r>
              <a:rPr lang="el-GR" b="1" dirty="0" err="1">
                <a:latin typeface="Comic Sans MS" pitchFamily="66" charset="0"/>
              </a:rPr>
              <a:t>διαμεμβρανικών</a:t>
            </a:r>
            <a:r>
              <a:rPr lang="el-GR" b="1" dirty="0">
                <a:latin typeface="Comic Sans MS" pitchFamily="66" charset="0"/>
              </a:rPr>
              <a:t> καναλιών – Είσοδος ιόντων ασβεστίου και έναρξη νέκρωσης</a:t>
            </a:r>
          </a:p>
          <a:p>
            <a:pPr>
              <a:defRPr/>
            </a:pPr>
            <a:endParaRPr lang="el-GR" b="1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defRPr/>
            </a:pPr>
            <a:endParaRPr lang="el-GR" b="1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defRPr/>
            </a:pPr>
            <a:endParaRPr lang="el-GR" b="1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l-GR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l-G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Απόπτωση</a:t>
            </a:r>
          </a:p>
          <a:p>
            <a:pPr>
              <a:defRPr/>
            </a:pPr>
            <a:r>
              <a:rPr lang="el-GR" b="1" dirty="0">
                <a:latin typeface="Comic Sans MS" pitchFamily="66" charset="0"/>
              </a:rPr>
              <a:t>Όλοι οι υπόλοιποι μελετημένοι </a:t>
            </a:r>
            <a:r>
              <a:rPr lang="el-GR" b="1" dirty="0" err="1">
                <a:latin typeface="Comic Sans MS" pitchFamily="66" charset="0"/>
              </a:rPr>
              <a:t>κυτταροτοξικοί</a:t>
            </a:r>
            <a:r>
              <a:rPr lang="el-GR" b="1" dirty="0">
                <a:latin typeface="Comic Sans MS" pitchFamily="66" charset="0"/>
              </a:rPr>
              <a:t> παράγοντες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>
                <a:latin typeface="Comic Sans MS" pitchFamily="66" charset="0"/>
              </a:rPr>
              <a:t>πρόκλησης ανοσολογικού θανάτου προκαλούν απόπτωση στο κύτταρο – στόχο.</a:t>
            </a:r>
          </a:p>
          <a:p>
            <a:pPr>
              <a:defRPr/>
            </a:pPr>
            <a:endParaRPr lang="el-GR" b="1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 err="1">
                <a:latin typeface="Comic Sans MS" pitchFamily="66" charset="0"/>
              </a:rPr>
              <a:t>Κυτταροτοξικά</a:t>
            </a:r>
            <a:r>
              <a:rPr lang="el-GR" b="1" dirty="0">
                <a:latin typeface="Comic Sans MS" pitchFamily="66" charset="0"/>
              </a:rPr>
              <a:t> Τ- λεμφοκύτταρα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>
                <a:latin typeface="Comic Sans MS" pitchFamily="66" charset="0"/>
              </a:rPr>
              <a:t>ΝΚ κύτταρα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>
                <a:latin typeface="Comic Sans MS" pitchFamily="66" charset="0"/>
              </a:rPr>
              <a:t>Κ κύτταρα</a:t>
            </a:r>
            <a:r>
              <a:rPr lang="en-US" b="1" dirty="0">
                <a:latin typeface="Comic Sans MS" pitchFamily="66" charset="0"/>
              </a:rPr>
              <a:t> (antibody-dependent</a:t>
            </a:r>
            <a:r>
              <a:rPr lang="el-GR" b="1" dirty="0">
                <a:latin typeface="Comic Sans MS" pitchFamily="66" charset="0"/>
              </a:rPr>
              <a:t> </a:t>
            </a:r>
            <a:r>
              <a:rPr lang="en-US" b="1" dirty="0">
                <a:latin typeface="Comic Sans MS" pitchFamily="66" charset="0"/>
              </a:rPr>
              <a:t>cells)</a:t>
            </a:r>
            <a:endParaRPr lang="el-GR" b="1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>
                <a:latin typeface="Comic Sans MS" pitchFamily="66" charset="0"/>
              </a:rPr>
              <a:t>ΤΝ</a:t>
            </a:r>
            <a:r>
              <a:rPr lang="en-US" b="1" dirty="0">
                <a:latin typeface="Comic Sans MS" pitchFamily="66" charset="0"/>
              </a:rPr>
              <a:t>Fs  (Tumor </a:t>
            </a:r>
            <a:r>
              <a:rPr lang="el-GR" b="1" dirty="0">
                <a:latin typeface="Comic Sans MS" pitchFamily="66" charset="0"/>
              </a:rPr>
              <a:t>Ν</a:t>
            </a:r>
            <a:r>
              <a:rPr lang="en-US" b="1" dirty="0" err="1">
                <a:latin typeface="Comic Sans MS" pitchFamily="66" charset="0"/>
              </a:rPr>
              <a:t>ecrosis</a:t>
            </a:r>
            <a:r>
              <a:rPr lang="en-US" b="1" dirty="0">
                <a:latin typeface="Comic Sans MS" pitchFamily="66" charset="0"/>
              </a:rPr>
              <a:t> Factors)</a:t>
            </a:r>
          </a:p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	</a:t>
            </a:r>
            <a:r>
              <a:rPr lang="el-G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απόπτωση ενδοθηλίων = αγγειακή νέκρωση = </a:t>
            </a:r>
            <a:r>
              <a:rPr lang="el-GR" sz="1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ιστική</a:t>
            </a:r>
            <a:r>
              <a:rPr lang="el-GR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 νέκρωση</a:t>
            </a:r>
          </a:p>
          <a:p>
            <a:pPr>
              <a:defRPr/>
            </a:pPr>
            <a:endParaRPr lang="el-GR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endParaRPr lang="el-GR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4" name="3 - Ευθύγραμμο βέλος σύνδεσης"/>
          <p:cNvCxnSpPr/>
          <p:nvPr/>
        </p:nvCxnSpPr>
        <p:spPr>
          <a:xfrm rot="16200000" flipH="1">
            <a:off x="1116013" y="1341438"/>
            <a:ext cx="503237" cy="7143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Γωνιακή σύνδεση"/>
          <p:cNvCxnSpPr/>
          <p:nvPr/>
        </p:nvCxnSpPr>
        <p:spPr>
          <a:xfrm rot="16200000" flipH="1">
            <a:off x="-144462" y="1881188"/>
            <a:ext cx="2520950" cy="863600"/>
          </a:xfrm>
          <a:prstGeom prst="bentConnector3">
            <a:avLst>
              <a:gd name="adj1" fmla="val 78795"/>
            </a:avLst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07950" y="411163"/>
            <a:ext cx="504031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omic Sans MS" pitchFamily="66" charset="0"/>
              </a:rPr>
              <a:t>3</a:t>
            </a:r>
            <a:r>
              <a:rPr lang="el-GR" sz="2400" b="1" dirty="0">
                <a:latin typeface="Comic Sans MS" pitchFamily="66" charset="0"/>
              </a:rPr>
              <a:t>. ΠΑΘΟΛΟΓΙΚΗ ΑΠΟΠΤΩΣΗ</a:t>
            </a:r>
            <a:endParaRPr lang="en-US" sz="24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 b="1" dirty="0"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 σε ιογενείς νόσους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2000" b="1" dirty="0">
              <a:latin typeface="Arial" charset="0"/>
            </a:endParaRPr>
          </a:p>
        </p:txBody>
      </p:sp>
      <p:pic>
        <p:nvPicPr>
          <p:cNvPr id="18435" name="Picture 6" descr="counci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3"/>
            <a:ext cx="410718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787900" y="4797425"/>
            <a:ext cx="255711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l-GR" sz="2000" b="1" dirty="0">
              <a:solidFill>
                <a:srgbClr val="666699"/>
              </a:solidFill>
              <a:latin typeface="+mj-lt"/>
            </a:endParaRPr>
          </a:p>
          <a:p>
            <a:pPr>
              <a:defRPr/>
            </a:pPr>
            <a:r>
              <a:rPr lang="el-GR" sz="2000" b="1" dirty="0">
                <a:latin typeface="Comic Sans MS" pitchFamily="66" charset="0"/>
              </a:rPr>
              <a:t>Ιογενής ηπατίτιδα: </a:t>
            </a: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r>
              <a:rPr lang="el-GR" sz="2000" b="1" dirty="0">
                <a:latin typeface="Comic Sans MS" pitchFamily="66" charset="0"/>
              </a:rPr>
              <a:t>σωμάτια </a:t>
            </a:r>
            <a:r>
              <a:rPr lang="en-US" sz="2000" b="1" dirty="0">
                <a:latin typeface="Comic Sans MS" pitchFamily="66" charset="0"/>
              </a:rPr>
              <a:t>Councilman</a:t>
            </a:r>
            <a:endParaRPr lang="el-GR" sz="2000" b="1" dirty="0">
              <a:latin typeface="Comic Sans MS" pitchFamily="66" charset="0"/>
            </a:endParaRPr>
          </a:p>
          <a:p>
            <a:pPr>
              <a:defRPr/>
            </a:pPr>
            <a:endParaRPr lang="el-GR" sz="2000" b="1" dirty="0"/>
          </a:p>
        </p:txBody>
      </p:sp>
      <p:pic>
        <p:nvPicPr>
          <p:cNvPr id="18437" name="Picture 9" descr="IMMUNE-NK-Target-50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4138" y="333375"/>
            <a:ext cx="38227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77800" y="404813"/>
            <a:ext cx="885825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Comic Sans MS" pitchFamily="66" charset="0"/>
              </a:rPr>
              <a:t>4. ΠΑΘΟΛΟΓΙΚΗ ΑΠΟΠΤΩΣΗ</a:t>
            </a:r>
          </a:p>
          <a:p>
            <a:pPr>
              <a:spcBef>
                <a:spcPct val="50000"/>
              </a:spcBef>
            </a:pPr>
            <a:endParaRPr lang="el-GR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Κυτταρικός 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θάνατος οφειλόμενος σε </a:t>
            </a:r>
            <a:r>
              <a:rPr lang="el-GR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ήπιους</a:t>
            </a:r>
            <a:r>
              <a:rPr lang="el-GR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endParaRPr lang="en-US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βλαπτικούς παράγοντες</a:t>
            </a:r>
            <a:r>
              <a:rPr lang="el-GR" sz="2400" b="1" dirty="0" smtClean="0">
                <a:solidFill>
                  <a:srgbClr val="666699"/>
                </a:solidFill>
                <a:latin typeface="Comic Sans MS" pitchFamily="66" charset="0"/>
              </a:rPr>
              <a:t> </a:t>
            </a:r>
            <a:endParaRPr lang="el-GR" sz="2400" b="1" dirty="0">
              <a:solidFill>
                <a:srgbClr val="666699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666699"/>
                </a:solidFill>
                <a:latin typeface="Comic Sans MS" pitchFamily="66" charset="0"/>
              </a:rPr>
              <a:t>      </a:t>
            </a:r>
            <a:r>
              <a:rPr lang="en-US" sz="2400" b="1" dirty="0" smtClean="0">
                <a:latin typeface="Comic Sans MS" pitchFamily="66" charset="0"/>
              </a:rPr>
              <a:t>-</a:t>
            </a:r>
            <a:r>
              <a:rPr lang="el-GR" sz="2400" b="1" dirty="0" smtClean="0"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ήπια θερμική βλάβη, ακτινοβολία, πιθανώς </a:t>
            </a:r>
            <a:r>
              <a:rPr lang="el-GR" sz="2400" b="1" dirty="0" err="1">
                <a:latin typeface="Comic Sans MS" pitchFamily="66" charset="0"/>
              </a:rPr>
              <a:t>υποξία</a:t>
            </a:r>
            <a:endParaRPr lang="el-GR" sz="2400" b="1" dirty="0">
              <a:latin typeface="Comic Sans MS" pitchFamily="66" charset="0"/>
            </a:endParaRPr>
          </a:p>
        </p:txBody>
      </p:sp>
      <p:sp>
        <p:nvSpPr>
          <p:cNvPr id="19459" name="Oval 7"/>
          <p:cNvSpPr>
            <a:spLocks noChangeArrowheads="1"/>
          </p:cNvSpPr>
          <p:nvPr/>
        </p:nvSpPr>
        <p:spPr bwMode="auto">
          <a:xfrm>
            <a:off x="1835696" y="3789040"/>
            <a:ext cx="5400675" cy="20891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l-GR" b="1" dirty="0">
              <a:solidFill>
                <a:srgbClr val="CC3300"/>
              </a:solidFill>
            </a:endParaRPr>
          </a:p>
          <a:p>
            <a:pPr algn="ctr"/>
            <a:r>
              <a:rPr lang="el-GR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Ερεθίσματα που προκαλούν νέκρωση,</a:t>
            </a:r>
          </a:p>
          <a:p>
            <a:pPr algn="ctr"/>
            <a:r>
              <a:rPr lang="el-GR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όταν ασκούνται σε χαμηλή ένταση</a:t>
            </a:r>
          </a:p>
          <a:p>
            <a:pPr algn="ctr"/>
            <a:r>
              <a:rPr lang="el-GR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προκαλούν απόπτωση.</a:t>
            </a:r>
          </a:p>
          <a:p>
            <a:pPr algn="ctr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σάρωση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5329237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σάρωση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4850" y="904875"/>
            <a:ext cx="31083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σάρωση00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52763"/>
            <a:ext cx="5111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σάρωση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96887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σάρωση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28963"/>
            <a:ext cx="4897438" cy="339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σάρωση0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44475"/>
            <a:ext cx="350043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σάρωση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82441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σάρωση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268663"/>
            <a:ext cx="41767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σάρωση0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738" y="220663"/>
            <a:ext cx="3500437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σάρωση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01600"/>
            <a:ext cx="49323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σάρωση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860675"/>
            <a:ext cx="4103687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σάρωση0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738" y="333375"/>
            <a:ext cx="350043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σάρωση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7638"/>
            <a:ext cx="47529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σάρωση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625" y="2747963"/>
            <a:ext cx="55435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j03002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8" y="4292600"/>
            <a:ext cx="258286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σάρωση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8958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σάρωση0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763" y="3697288"/>
            <a:ext cx="489585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5148263" y="4699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latin typeface="Arial" charset="0"/>
              </a:rPr>
              <a:t>ΑΠΟΠΤΩΣΗ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2484438" y="59499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latin typeface="Arial" charset="0"/>
              </a:rPr>
              <a:t>ΝΕΚΡΩΣΗ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σάρωση00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876800"/>
            <a:ext cx="86280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σάρωση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6463"/>
            <a:ext cx="58324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95288" y="322263"/>
            <a:ext cx="4608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539750" y="260350"/>
            <a:ext cx="5904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Comic Sans MS" pitchFamily="66" charset="0"/>
              </a:rPr>
              <a:t>1. ΒΙΟΧΗΜΙΚΟΙ ΜΗΧΑΝΙΣΜΟΙ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 smtClean="0">
                <a:latin typeface="Comic Sans MS" pitchFamily="66" charset="0"/>
              </a:rPr>
              <a:t>	</a:t>
            </a: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Αναστρέψιμη και μη αναστρέψιμη </a:t>
            </a:r>
          </a:p>
          <a:p>
            <a:pPr algn="ctr"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</a:p>
          <a:p>
            <a:pPr>
              <a:buNone/>
            </a:pPr>
            <a:endParaRPr lang="el-GR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ποικίλοι τρόποι πρόκλησης κυτταρικής βλάβης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δεν οδηγούν αναπόφευκτα στον κυτταρικό θάνατο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στενή αλληλεξάρτηση </a:t>
            </a:r>
            <a:r>
              <a:rPr lang="el-GR" b="1" dirty="0" err="1" smtClean="0">
                <a:latin typeface="Comic Sans MS" pitchFamily="66" charset="0"/>
              </a:rPr>
              <a:t>μακρομορίων</a:t>
            </a:r>
            <a:r>
              <a:rPr lang="el-GR" b="1" dirty="0" smtClean="0">
                <a:latin typeface="Comic Sans MS" pitchFamily="66" charset="0"/>
              </a:rPr>
              <a:t>- ενζύμων οργανιδίων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σημείο μη επιστροφής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 διεργασίες που οδηγούν στο θάνατο	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	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όχι πάντοτε κοινές</a:t>
            </a:r>
            <a:endParaRPr lang="el-GR" b="1" dirty="0">
              <a:solidFill>
                <a:schemeClr val="accent5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σάρωση003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967288"/>
            <a:ext cx="84978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σάρωση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052513"/>
            <a:ext cx="58324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323850" y="234950"/>
            <a:ext cx="5161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Comic Sans MS" pitchFamily="66" charset="0"/>
              </a:rPr>
              <a:t>2. ΒΙΟΧΗΜΙΚΟΙ ΜΗΧΑΝΙΣΜΟΙ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σάρωση0035a"/>
          <p:cNvPicPr>
            <a:picLocks noChangeAspect="1" noChangeArrowheads="1"/>
          </p:cNvPicPr>
          <p:nvPr/>
        </p:nvPicPr>
        <p:blipFill>
          <a:blip r:embed="rId2" cstate="print"/>
          <a:srcRect l="3891" t="31827" r="3891" b="31827"/>
          <a:stretch>
            <a:fillRect/>
          </a:stretch>
        </p:blipFill>
        <p:spPr bwMode="auto">
          <a:xfrm>
            <a:off x="215900" y="4772025"/>
            <a:ext cx="8748713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23850" y="163513"/>
            <a:ext cx="5161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Comic Sans MS" pitchFamily="66" charset="0"/>
              </a:rPr>
              <a:t>3. ΒΙΟΧΗΜΙΚΟΙ ΜΗΧΑΝΙΣΜΟΙ</a:t>
            </a:r>
          </a:p>
        </p:txBody>
      </p:sp>
      <p:pic>
        <p:nvPicPr>
          <p:cNvPr id="35844" name="Picture 6" descr="σάρωση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981075"/>
            <a:ext cx="52451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σάρωση0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557338"/>
            <a:ext cx="256698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11" descr="σάρωση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59046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σάρωση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763" y="981075"/>
            <a:ext cx="813593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611560" y="332656"/>
            <a:ext cx="7848872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ΓΟΝΙΔΙΑΚΗ ΡΥΘΜΙΣΗ ΤΗΣ ΑΠΟΠΤΩΣΗΣ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930400" y="3600450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L</a:t>
            </a:r>
            <a:endParaRPr lang="el-GR" sz="1200" b="1">
              <a:solidFill>
                <a:schemeClr val="bg1"/>
              </a:solidFill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2268538" y="350043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[# bcl-xs]</a:t>
            </a:r>
            <a:endParaRPr lang="el-GR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σάρωση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496888"/>
            <a:ext cx="8783638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σάρωση0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100" y="2852738"/>
            <a:ext cx="22288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σάρωση0044"/>
          <p:cNvPicPr>
            <a:picLocks noChangeAspect="1" noChangeArrowheads="1"/>
          </p:cNvPicPr>
          <p:nvPr/>
        </p:nvPicPr>
        <p:blipFill>
          <a:blip r:embed="rId2" cstate="print"/>
          <a:srcRect t="7629" b="76299"/>
          <a:stretch>
            <a:fillRect/>
          </a:stretch>
        </p:blipFill>
        <p:spPr bwMode="auto">
          <a:xfrm>
            <a:off x="338138" y="549275"/>
            <a:ext cx="84963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σάρωση0044"/>
          <p:cNvPicPr>
            <a:picLocks noChangeAspect="1" noChangeArrowheads="1"/>
          </p:cNvPicPr>
          <p:nvPr/>
        </p:nvPicPr>
        <p:blipFill>
          <a:blip r:embed="rId3" cstate="print"/>
          <a:srcRect t="22890" b="45779"/>
          <a:stretch>
            <a:fillRect/>
          </a:stretch>
        </p:blipFill>
        <p:spPr bwMode="auto">
          <a:xfrm>
            <a:off x="395288" y="1844675"/>
            <a:ext cx="83883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MPj0400858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789363"/>
            <a:ext cx="172085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MPj0400532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3860800"/>
            <a:ext cx="1738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Oval 9"/>
          <p:cNvSpPr>
            <a:spLocks noChangeArrowheads="1"/>
          </p:cNvSpPr>
          <p:nvPr/>
        </p:nvSpPr>
        <p:spPr bwMode="auto">
          <a:xfrm>
            <a:off x="3348038" y="4365625"/>
            <a:ext cx="2663825" cy="12954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3708400" y="4437063"/>
            <a:ext cx="19431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3399"/>
                </a:solidFill>
                <a:latin typeface="Comic Sans MS" pitchFamily="66" charset="0"/>
              </a:rPr>
              <a:t>p53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003399"/>
                </a:solidFill>
                <a:latin typeface="Comic Sans MS" pitchFamily="66" charset="0"/>
              </a:rPr>
              <a:t>φύλακας του </a:t>
            </a:r>
            <a:r>
              <a:rPr lang="el-GR" sz="2000" b="1" dirty="0" err="1">
                <a:solidFill>
                  <a:srgbClr val="003399"/>
                </a:solidFill>
                <a:latin typeface="Comic Sans MS" pitchFamily="66" charset="0"/>
              </a:rPr>
              <a:t>γονιδιώματος</a:t>
            </a:r>
            <a:endParaRPr lang="el-GR" sz="2000" b="1" dirty="0">
              <a:solidFill>
                <a:srgbClr val="00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9375" y="765175"/>
            <a:ext cx="9036050" cy="5216813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Αλλά</a:t>
            </a:r>
            <a:r>
              <a:rPr lang="el-GR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Κύτταρα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που </a:t>
            </a:r>
            <a:r>
              <a:rPr lang="el-GR" b="1" dirty="0" err="1">
                <a:solidFill>
                  <a:schemeClr val="tx2"/>
                </a:solidFill>
                <a:latin typeface="Comic Sans MS" pitchFamily="66" charset="0"/>
              </a:rPr>
              <a:t>συνεκφράζουν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p53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και 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bcl-2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επιβιώνουν,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διαφεύγοντας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του </a:t>
            </a:r>
            <a:r>
              <a:rPr lang="el-GR" b="1" dirty="0" err="1">
                <a:solidFill>
                  <a:schemeClr val="tx2"/>
                </a:solidFill>
                <a:latin typeface="Comic Sans MS" pitchFamily="66" charset="0"/>
              </a:rPr>
              <a:t>αποπτωτικού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θανάτου τον οποίο πυροδοτεί η πρωτεΐνη 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p53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,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αποκλείοντας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την 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p53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από τον πυρήνα τους.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Έτσι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κατορθώνουν και πολλαπλασιάζονται.</a:t>
            </a:r>
          </a:p>
          <a:p>
            <a:pPr>
              <a:spcBef>
                <a:spcPct val="50000"/>
              </a:spcBef>
              <a:defRPr/>
            </a:pPr>
            <a:endParaRPr lang="el-GR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  </a:t>
            </a:r>
          </a:p>
          <a:p>
            <a:pPr>
              <a:spcBef>
                <a:spcPct val="50000"/>
              </a:spcBef>
              <a:defRPr/>
            </a:pPr>
            <a:endParaRPr lang="el-GR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  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</a:t>
            </a: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φαρμογές 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endParaRPr lang="el-GR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err="1" smtClean="0">
                <a:solidFill>
                  <a:schemeClr val="tx2"/>
                </a:solidFill>
                <a:latin typeface="Comic Sans MS" pitchFamily="66" charset="0"/>
              </a:rPr>
              <a:t>Παθογένεση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– </a:t>
            </a:r>
            <a:r>
              <a:rPr lang="el-GR" b="1" dirty="0" err="1">
                <a:solidFill>
                  <a:schemeClr val="tx2"/>
                </a:solidFill>
                <a:latin typeface="Comic Sans MS" pitchFamily="66" charset="0"/>
              </a:rPr>
              <a:t>Ογκογένεση</a:t>
            </a:r>
            <a:endParaRPr lang="el-GR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Υποτροπή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–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Εξέλιξη νεοπλασμάτων </a:t>
            </a:r>
            <a:endParaRPr lang="en-US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l-GR" b="1" dirty="0" smtClean="0">
                <a:solidFill>
                  <a:schemeClr val="tx2"/>
                </a:solidFill>
                <a:latin typeface="Comic Sans MS" pitchFamily="66" charset="0"/>
              </a:rPr>
              <a:t>Αντοχή </a:t>
            </a:r>
            <a:r>
              <a:rPr lang="el-GR" b="1" dirty="0">
                <a:solidFill>
                  <a:schemeClr val="tx2"/>
                </a:solidFill>
                <a:latin typeface="Comic Sans MS" pitchFamily="66" charset="0"/>
              </a:rPr>
              <a:t>στη χημειοθεραπεία</a:t>
            </a:r>
          </a:p>
          <a:p>
            <a:pPr>
              <a:spcBef>
                <a:spcPct val="50000"/>
              </a:spcBef>
              <a:defRPr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53251" name="Picture 10" descr="MCj007882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2563813"/>
            <a:ext cx="2270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5724525" y="2185988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p53</a:t>
            </a:r>
            <a:endParaRPr lang="el-GR" sz="1600" b="1">
              <a:solidFill>
                <a:srgbClr val="FFFF00"/>
              </a:solidFill>
            </a:endParaRP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6804025" y="2155825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p53</a:t>
            </a:r>
            <a:endParaRPr lang="el-GR" sz="1600" b="1">
              <a:solidFill>
                <a:srgbClr val="FFFF00"/>
              </a:solidFill>
            </a:endParaRPr>
          </a:p>
        </p:txBody>
      </p:sp>
      <p:sp>
        <p:nvSpPr>
          <p:cNvPr id="53254" name="Text Box 13"/>
          <p:cNvSpPr txBox="1">
            <a:spLocks noChangeArrowheads="1"/>
          </p:cNvSpPr>
          <p:nvPr/>
        </p:nvSpPr>
        <p:spPr bwMode="auto">
          <a:xfrm>
            <a:off x="7740650" y="3716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53255" name="Text Box 14"/>
          <p:cNvSpPr txBox="1">
            <a:spLocks noChangeArrowheads="1"/>
          </p:cNvSpPr>
          <p:nvPr/>
        </p:nvSpPr>
        <p:spPr bwMode="auto">
          <a:xfrm>
            <a:off x="7885113" y="4508500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bcl-2</a:t>
            </a:r>
            <a:endParaRPr lang="el-GR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187450" y="1125538"/>
            <a:ext cx="7489006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Εφαρμογές</a:t>
            </a:r>
          </a:p>
          <a:p>
            <a:pPr>
              <a:spcBef>
                <a:spcPct val="50000"/>
              </a:spcBef>
            </a:pPr>
            <a:endParaRPr lang="el-GR" sz="2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Πρόγνωση</a:t>
            </a:r>
            <a:r>
              <a:rPr lang="el-GR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	</a:t>
            </a:r>
            <a:r>
              <a:rPr lang="el-GR" sz="2000" b="1" dirty="0" smtClean="0">
                <a:solidFill>
                  <a:schemeClr val="tx2"/>
                </a:solidFill>
                <a:latin typeface="Comic Sans MS" pitchFamily="66" charset="0"/>
              </a:rPr>
              <a:t>βιολογικής 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συμπεριφοράς νεοπλασιών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                ταξινόμηση ασθενών σε ομάδες κινδύνου</a:t>
            </a:r>
          </a:p>
          <a:p>
            <a:pPr>
              <a:spcBef>
                <a:spcPct val="50000"/>
              </a:spcBef>
            </a:pPr>
            <a:endParaRPr lang="en-US" sz="20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Θεραπεία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- Ευόδωση των </a:t>
            </a:r>
            <a:r>
              <a:rPr lang="el-GR" sz="2000" b="1" dirty="0" err="1">
                <a:solidFill>
                  <a:schemeClr val="tx2"/>
                </a:solidFill>
                <a:latin typeface="Comic Sans MS" pitchFamily="66" charset="0"/>
              </a:rPr>
              <a:t>αποπτωτικών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μηχανισμών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Αναστολή των </a:t>
            </a:r>
            <a:r>
              <a:rPr lang="el-GR" sz="2000" b="1" dirty="0" err="1">
                <a:solidFill>
                  <a:schemeClr val="tx2"/>
                </a:solidFill>
                <a:latin typeface="Comic Sans MS" pitchFamily="66" charset="0"/>
              </a:rPr>
              <a:t>αντιαποπτωτικών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μορίων</a:t>
            </a:r>
          </a:p>
          <a:p>
            <a:pPr>
              <a:spcBef>
                <a:spcPct val="50000"/>
              </a:spcBef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Αναστολή των </a:t>
            </a:r>
            <a:r>
              <a:rPr lang="el-GR" sz="2000" b="1" dirty="0" err="1">
                <a:solidFill>
                  <a:schemeClr val="tx2"/>
                </a:solidFill>
                <a:latin typeface="Comic Sans MS" pitchFamily="66" charset="0"/>
              </a:rPr>
              <a:t>αποπτωτικών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μηχανισμών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Ευόδωση</a:t>
            </a:r>
            <a:r>
              <a:rPr lang="el-GR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των </a:t>
            </a:r>
            <a:r>
              <a:rPr lang="el-GR" sz="2000" b="1" dirty="0" err="1">
                <a:solidFill>
                  <a:schemeClr val="tx2"/>
                </a:solidFill>
                <a:latin typeface="Comic Sans MS" pitchFamily="66" charset="0"/>
              </a:rPr>
              <a:t>αντιαποπτωτικών</a:t>
            </a:r>
            <a:r>
              <a:rPr lang="el-GR" sz="2000" b="1" dirty="0">
                <a:solidFill>
                  <a:schemeClr val="tx2"/>
                </a:solidFill>
                <a:latin typeface="Comic Sans MS" pitchFamily="66" charset="0"/>
              </a:rPr>
              <a:t> μορίων</a:t>
            </a:r>
          </a:p>
          <a:p>
            <a:pPr>
              <a:spcBef>
                <a:spcPct val="50000"/>
              </a:spcBef>
            </a:pPr>
            <a:endParaRPr lang="el-GR" b="1" dirty="0">
              <a:solidFill>
                <a:schemeClr val="bg2"/>
              </a:solidFill>
            </a:endParaRPr>
          </a:p>
        </p:txBody>
      </p:sp>
      <p:pic>
        <p:nvPicPr>
          <p:cNvPr id="66563" name="Picture 5" descr="j0404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4579938"/>
            <a:ext cx="2016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579296" cy="5001344"/>
          </a:xfrm>
        </p:spPr>
        <p:txBody>
          <a:bodyPr>
            <a:normAutofit/>
          </a:bodyPr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Η </a:t>
            </a:r>
            <a:r>
              <a:rPr lang="el-G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ΔΕΝ</a:t>
            </a:r>
            <a:r>
              <a:rPr lang="el-GR" b="1" dirty="0" smtClean="0">
                <a:latin typeface="Comic Sans MS" pitchFamily="66" charset="0"/>
              </a:rPr>
              <a:t> αποτελεί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ΜΙΑ ΝΟΣΟ</a:t>
            </a:r>
            <a:r>
              <a:rPr lang="el-GR" b="1" dirty="0" smtClean="0">
                <a:latin typeface="Comic Sans MS" pitchFamily="66" charset="0"/>
              </a:rPr>
              <a:t>,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 	αλλά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ΌΡΟ</a:t>
            </a:r>
            <a:r>
              <a:rPr lang="el-GR" b="1" dirty="0" smtClean="0">
                <a:latin typeface="Comic Sans MS" pitchFamily="66" charset="0"/>
              </a:rPr>
              <a:t> που χαρακτηρίζει ευρύ φάσμα διαταραχών που φέρουν ένα κοινό χαρακτηριστικό : 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την </a:t>
            </a:r>
            <a:r>
              <a:rPr lang="el-GR" b="1" dirty="0" err="1" smtClean="0">
                <a:latin typeface="Comic Sans MS" pitchFamily="66" charset="0"/>
              </a:rPr>
              <a:t>εξωκυττάρια</a:t>
            </a:r>
            <a:r>
              <a:rPr lang="el-GR" b="1" dirty="0" smtClean="0">
                <a:latin typeface="Comic Sans MS" pitchFamily="66" charset="0"/>
              </a:rPr>
              <a:t> εναπόθεση </a:t>
            </a:r>
            <a:r>
              <a:rPr lang="el-GR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αμυλοειδούς</a:t>
            </a:r>
            <a:r>
              <a:rPr lang="el-GR" b="1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	σε όργανα και ιστούς 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4716016" y="4293096"/>
            <a:ext cx="108012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68052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>
                <a:latin typeface="Comic Sans MS" pitchFamily="66" charset="0"/>
              </a:rPr>
              <a:t>Ο </a:t>
            </a:r>
            <a:r>
              <a:rPr lang="el-GR" sz="2400" b="1" dirty="0" err="1" smtClean="0">
                <a:latin typeface="Comic Sans MS" pitchFamily="66" charset="0"/>
              </a:rPr>
              <a:t>Virchow</a:t>
            </a:r>
            <a:r>
              <a:rPr lang="el-GR" sz="2400" b="1" dirty="0" smtClean="0">
                <a:latin typeface="Comic Sans MS" pitchFamily="66" charset="0"/>
              </a:rPr>
              <a:t> εισήγαγε τον όρο « </a:t>
            </a:r>
            <a:r>
              <a:rPr lang="el-GR" sz="2400" b="1" dirty="0" err="1" smtClean="0">
                <a:latin typeface="Comic Sans MS" pitchFamily="66" charset="0"/>
              </a:rPr>
              <a:t>amyloid</a:t>
            </a:r>
            <a:r>
              <a:rPr lang="el-GR" sz="2400" b="1" dirty="0" smtClean="0">
                <a:latin typeface="Comic Sans MS" pitchFamily="66" charset="0"/>
              </a:rPr>
              <a:t> » στα μέσα του 19ου αιώνα για να περιγράψει μία </a:t>
            </a:r>
            <a:r>
              <a:rPr lang="el-GR" sz="2400" b="1" dirty="0" err="1" smtClean="0">
                <a:latin typeface="Comic Sans MS" pitchFamily="66" charset="0"/>
              </a:rPr>
              <a:t>εξωκυττάρια</a:t>
            </a:r>
            <a:r>
              <a:rPr lang="el-GR" sz="2400" b="1" dirty="0" smtClean="0">
                <a:latin typeface="Comic Sans MS" pitchFamily="66" charset="0"/>
              </a:rPr>
              <a:t> ουσία που παρατήρησε σε αυτοψία ήπατος.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endParaRPr lang="el-GR" sz="2400" b="1" dirty="0" smtClean="0"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>
                <a:latin typeface="Comic Sans MS" pitchFamily="66" charset="0"/>
              </a:rPr>
              <a:t>Αργότερα φάνηκε να αποκαλύπτεται </a:t>
            </a:r>
            <a:r>
              <a:rPr lang="el-GR" sz="2400" b="1" dirty="0" smtClean="0">
                <a:solidFill>
                  <a:srgbClr val="FF0000"/>
                </a:solidFill>
                <a:latin typeface="Comic Sans MS" pitchFamily="66" charset="0"/>
              </a:rPr>
              <a:t>ερυθρό</a:t>
            </a:r>
            <a:r>
              <a:rPr lang="el-GR" sz="2400" b="1" dirty="0" smtClean="0">
                <a:latin typeface="Comic Sans MS" pitchFamily="66" charset="0"/>
              </a:rPr>
              <a:t> στο κοινό μικροσκόπιο και </a:t>
            </a:r>
            <a:r>
              <a:rPr lang="el-G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πράσινο</a:t>
            </a:r>
            <a:r>
              <a:rPr lang="el-GR" sz="2400" b="1" dirty="0" smtClean="0">
                <a:latin typeface="Comic Sans MS" pitchFamily="66" charset="0"/>
              </a:rPr>
              <a:t> στο πολωμένο φως μετά από χρώση με το ερυθρό του </a:t>
            </a:r>
            <a:r>
              <a:rPr lang="el-GR" sz="2400" b="1" dirty="0" err="1" smtClean="0">
                <a:latin typeface="Comic Sans MS" pitchFamily="66" charset="0"/>
              </a:rPr>
              <a:t>Congo</a:t>
            </a:r>
            <a:endParaRPr lang="el-GR" sz="2400" b="1" dirty="0" smtClean="0"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sz="2400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sz="2400" b="1" dirty="0" smtClean="0">
                <a:latin typeface="Comic Sans MS" pitchFamily="66" charset="0"/>
              </a:rPr>
              <a:t>Έναν αιώνα αργότερα αποκαλύφθηκε η </a:t>
            </a:r>
            <a:r>
              <a:rPr lang="el-G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ΙΝΙΔΩΔΗΣ ΔΟΜΗ</a:t>
            </a:r>
            <a:r>
              <a:rPr lang="el-GR" sz="2400" b="1" dirty="0" smtClean="0">
                <a:latin typeface="Comic Sans MS" pitchFamily="66" charset="0"/>
              </a:rPr>
              <a:t> του </a:t>
            </a:r>
            <a:r>
              <a:rPr lang="el-GR" sz="2400" b="1" dirty="0" err="1" smtClean="0">
                <a:latin typeface="Comic Sans MS" pitchFamily="66" charset="0"/>
              </a:rPr>
              <a:t>αμυλοειδούς</a:t>
            </a:r>
            <a:r>
              <a:rPr lang="el-GR" sz="2400" b="1" dirty="0" smtClean="0">
                <a:latin typeface="Comic Sans MS" pitchFamily="66" charset="0"/>
              </a:rPr>
              <a:t> που είναι και υπεύθυνη για τις παραπάνω χρωματικές ιδιότητες</a:t>
            </a:r>
            <a:endParaRPr lang="el-GR" sz="2400" dirty="0" smtClean="0"/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Κοινές διεργασίες κυτταρικής βλάβης</a:t>
            </a:r>
          </a:p>
          <a:p>
            <a:pPr>
              <a:buNone/>
            </a:pPr>
            <a:endParaRPr lang="el-GR" sz="3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l-GR" sz="2800" b="1" dirty="0" smtClean="0">
                <a:latin typeface="Comic Sans MS" pitchFamily="66" charset="0"/>
              </a:rPr>
              <a:t>• Τέσσερα κυτταρικά συστήματα ιδίως ευπαθή</a:t>
            </a:r>
          </a:p>
          <a:p>
            <a:pPr>
              <a:buNone/>
            </a:pPr>
            <a:endParaRPr lang="el-GR" sz="28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1.- ακεραιότητα κυτταρικής μεμβράνης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2.- παραγωγή ΑΤΡ (αερόβια αναπνοή μιτοχονδρίων)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3.- σύνθεση πρωτεϊνών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4.- ακεραιότητα γενετικής συσκευής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680520"/>
          </a:xfrm>
        </p:spPr>
        <p:txBody>
          <a:bodyPr>
            <a:normAutofit/>
          </a:bodyPr>
          <a:lstStyle/>
          <a:p>
            <a:endParaRPr lang="el-GR" sz="2400" dirty="0" smtClean="0"/>
          </a:p>
          <a:p>
            <a:pPr algn="ctr">
              <a:buNone/>
            </a:pPr>
            <a:r>
              <a:rPr lang="el-GR" sz="2800" b="1" dirty="0" smtClean="0">
                <a:latin typeface="Comic Sans MS" pitchFamily="66" charset="0"/>
              </a:rPr>
              <a:t>Ο όρος περιγράφει </a:t>
            </a: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παθολογική </a:t>
            </a:r>
          </a:p>
          <a:p>
            <a:pPr algn="ctr"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αναδίπλωση</a:t>
            </a:r>
            <a:r>
              <a:rPr lang="el-GR" sz="2800" b="1" dirty="0" smtClean="0">
                <a:latin typeface="Comic Sans MS" pitchFamily="66" charset="0"/>
              </a:rPr>
              <a:t> και χαρακτηριστική </a:t>
            </a:r>
          </a:p>
          <a:p>
            <a:pPr algn="ctr">
              <a:buNone/>
            </a:pPr>
            <a:r>
              <a:rPr lang="el-GR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ινιδώδη</a:t>
            </a: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διάταξη</a:t>
            </a:r>
            <a:r>
              <a:rPr lang="el-GR" sz="2800" b="1" dirty="0" smtClean="0">
                <a:latin typeface="Comic Sans MS" pitchFamily="66" charset="0"/>
              </a:rPr>
              <a:t> πρωτεϊνικών μορίων, </a:t>
            </a:r>
          </a:p>
          <a:p>
            <a:pPr algn="ctr">
              <a:buNone/>
            </a:pPr>
            <a:r>
              <a:rPr lang="el-GR" sz="2800" b="1" dirty="0" smtClean="0">
                <a:latin typeface="Comic Sans MS" pitchFamily="66" charset="0"/>
              </a:rPr>
              <a:t>ποικίλης προέλευσης </a:t>
            </a:r>
          </a:p>
          <a:p>
            <a:pPr algn="ctr">
              <a:buNone/>
            </a:pPr>
            <a:r>
              <a:rPr lang="el-GR" sz="2800" b="1" dirty="0" smtClean="0">
                <a:latin typeface="Comic Sans MS" pitchFamily="66" charset="0"/>
              </a:rPr>
              <a:t>και </a:t>
            </a:r>
            <a:r>
              <a:rPr lang="el-GR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ΟΧΙ ΣΥΣΤΑΣΗ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251520" y="1844824"/>
            <a:ext cx="8784976" cy="468052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err="1" smtClean="0">
                <a:latin typeface="Comic Sans MS" pitchFamily="66" charset="0"/>
              </a:rPr>
              <a:t>Εχουν</a:t>
            </a:r>
            <a:r>
              <a:rPr lang="el-GR" b="1" dirty="0" smtClean="0">
                <a:latin typeface="Comic Sans MS" pitchFamily="66" charset="0"/>
              </a:rPr>
              <a:t> περιγραφεί 27 πρωτεΐνες με </a:t>
            </a:r>
            <a:r>
              <a:rPr lang="el-GR" b="1" dirty="0" err="1" smtClean="0">
                <a:latin typeface="Comic Sans MS" pitchFamily="66" charset="0"/>
              </a:rPr>
              <a:t>αμυλοειδογόνο</a:t>
            </a:r>
            <a:r>
              <a:rPr lang="el-GR" b="1" dirty="0" smtClean="0">
                <a:latin typeface="Comic Sans MS" pitchFamily="66" charset="0"/>
              </a:rPr>
              <a:t> ιδιότητα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Πρόδρομη πρωτεΐνη 			Κλινική μορφή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 </a:t>
            </a:r>
            <a:endParaRPr lang="el-GR" sz="9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000" b="1" dirty="0" smtClean="0">
                <a:latin typeface="Comic Sans MS" pitchFamily="66" charset="0"/>
              </a:rPr>
              <a:t>	</a:t>
            </a:r>
            <a:r>
              <a:rPr lang="el-GR" sz="2000" b="1" dirty="0" err="1" smtClean="0">
                <a:latin typeface="Comic Sans MS" pitchFamily="66" charset="0"/>
              </a:rPr>
              <a:t>Ανοσοσφαιρίνη</a:t>
            </a:r>
            <a:r>
              <a:rPr lang="el-GR" sz="2000" b="1" dirty="0" smtClean="0">
                <a:latin typeface="Comic Sans MS" pitchFamily="66" charset="0"/>
              </a:rPr>
              <a:t> 	Α</a:t>
            </a:r>
            <a:r>
              <a:rPr lang="en-US" sz="2000" b="1" dirty="0" smtClean="0">
                <a:latin typeface="Comic Sans MS" pitchFamily="66" charset="0"/>
              </a:rPr>
              <a:t>L </a:t>
            </a:r>
            <a:r>
              <a:rPr lang="el-GR" sz="2000" b="1" dirty="0" smtClean="0">
                <a:latin typeface="Comic Sans MS" pitchFamily="66" charset="0"/>
              </a:rPr>
              <a:t>		</a:t>
            </a:r>
            <a:r>
              <a:rPr lang="el-GR" sz="2000" b="1" dirty="0" err="1" smtClean="0">
                <a:latin typeface="Comic Sans MS" pitchFamily="66" charset="0"/>
              </a:rPr>
              <a:t>Ιπαθής</a:t>
            </a:r>
            <a:r>
              <a:rPr lang="el-GR" sz="2000" b="1" dirty="0" smtClean="0">
                <a:latin typeface="Comic Sans MS" pitchFamily="66" charset="0"/>
              </a:rPr>
              <a:t> ελαφρών </a:t>
            </a:r>
            <a:r>
              <a:rPr lang="el-GR" sz="2000" b="1" dirty="0" err="1" smtClean="0">
                <a:latin typeface="Comic Sans MS" pitchFamily="66" charset="0"/>
              </a:rPr>
              <a:t>αλύσεων</a:t>
            </a:r>
            <a:r>
              <a:rPr lang="el-GR" sz="2000" b="1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000" b="1" dirty="0" smtClean="0">
                <a:latin typeface="Comic Sans MS" pitchFamily="66" charset="0"/>
              </a:rPr>
              <a:t>				</a:t>
            </a:r>
            <a:r>
              <a:rPr lang="en-US" sz="2000" b="1" dirty="0" smtClean="0">
                <a:latin typeface="Comic Sans MS" pitchFamily="66" charset="0"/>
              </a:rPr>
              <a:t>AH </a:t>
            </a:r>
            <a:r>
              <a:rPr lang="el-GR" sz="2000" b="1" dirty="0" smtClean="0">
                <a:latin typeface="Comic Sans MS" pitchFamily="66" charset="0"/>
              </a:rPr>
              <a:t>		</a:t>
            </a:r>
            <a:r>
              <a:rPr lang="el-GR" sz="2000" b="1" dirty="0" err="1" smtClean="0">
                <a:latin typeface="Comic Sans MS" pitchFamily="66" charset="0"/>
              </a:rPr>
              <a:t>Ιπαθής</a:t>
            </a:r>
            <a:r>
              <a:rPr lang="el-GR" sz="2000" b="1" dirty="0" smtClean="0">
                <a:latin typeface="Comic Sans MS" pitchFamily="66" charset="0"/>
              </a:rPr>
              <a:t> βαρέων </a:t>
            </a:r>
            <a:r>
              <a:rPr lang="el-GR" sz="2000" b="1" dirty="0" err="1" smtClean="0">
                <a:latin typeface="Comic Sans MS" pitchFamily="66" charset="0"/>
              </a:rPr>
              <a:t>αλύσεων</a:t>
            </a:r>
            <a:r>
              <a:rPr lang="el-GR" sz="2000" b="1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000" b="1" dirty="0" smtClean="0">
                <a:latin typeface="Comic Sans MS" pitchFamily="66" charset="0"/>
              </a:rPr>
              <a:t>				Α</a:t>
            </a:r>
            <a:r>
              <a:rPr lang="en-US" sz="2000" b="1" dirty="0" smtClean="0">
                <a:latin typeface="Comic Sans MS" pitchFamily="66" charset="0"/>
              </a:rPr>
              <a:t>L </a:t>
            </a:r>
            <a:r>
              <a:rPr lang="el-GR" sz="2000" b="1" dirty="0" smtClean="0">
                <a:latin typeface="Comic Sans MS" pitchFamily="66" charset="0"/>
              </a:rPr>
              <a:t>		</a:t>
            </a:r>
            <a:r>
              <a:rPr lang="el-GR" sz="2000" b="1" dirty="0" err="1" smtClean="0">
                <a:latin typeface="Comic Sans MS" pitchFamily="66" charset="0"/>
              </a:rPr>
              <a:t>μυέλωμα</a:t>
            </a:r>
            <a:r>
              <a:rPr lang="el-GR" sz="2000" b="1" dirty="0" smtClean="0">
                <a:latin typeface="Comic Sans MS" pitchFamily="66" charset="0"/>
              </a:rPr>
              <a:t> ή </a:t>
            </a:r>
            <a:r>
              <a:rPr lang="el-GR" sz="2000" b="1" dirty="0" err="1" smtClean="0">
                <a:latin typeface="Comic Sans MS" pitchFamily="66" charset="0"/>
              </a:rPr>
              <a:t>μακροσφαιριναιμία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l-GR" sz="2000" b="1" dirty="0" err="1" smtClean="0">
                <a:latin typeface="Comic Sans MS" pitchFamily="66" charset="0"/>
              </a:rPr>
              <a:t>Αμυλοειδές</a:t>
            </a:r>
            <a:r>
              <a:rPr lang="el-GR" sz="2000" b="1" dirty="0" smtClean="0">
                <a:latin typeface="Comic Sans MS" pitchFamily="66" charset="0"/>
              </a:rPr>
              <a:t> Α 	ΑΑ 		δευτεροπαθής </a:t>
            </a:r>
          </a:p>
          <a:p>
            <a:pPr>
              <a:buNone/>
            </a:pPr>
            <a:r>
              <a:rPr lang="el-GR" sz="2000" b="1" dirty="0" smtClean="0">
                <a:latin typeface="Comic Sans MS" pitchFamily="66" charset="0"/>
              </a:rPr>
              <a:t>	</a:t>
            </a:r>
            <a:r>
              <a:rPr lang="el-GR" sz="2000" b="1" dirty="0" err="1" smtClean="0">
                <a:latin typeface="Comic Sans MS" pitchFamily="66" charset="0"/>
              </a:rPr>
              <a:t>Τρανσθυρετίνη</a:t>
            </a:r>
            <a:r>
              <a:rPr lang="el-GR" sz="2000" b="1" dirty="0" smtClean="0">
                <a:latin typeface="Comic Sans MS" pitchFamily="66" charset="0"/>
              </a:rPr>
              <a:t> 	ΑΤΤ</a:t>
            </a:r>
            <a:r>
              <a:rPr lang="en-US" sz="2000" b="1" dirty="0" smtClean="0">
                <a:latin typeface="Comic Sans MS" pitchFamily="66" charset="0"/>
              </a:rPr>
              <a:t>R </a:t>
            </a:r>
            <a:r>
              <a:rPr lang="el-GR" sz="2000" b="1" dirty="0" smtClean="0">
                <a:latin typeface="Comic Sans MS" pitchFamily="66" charset="0"/>
              </a:rPr>
              <a:t>		</a:t>
            </a:r>
            <a:r>
              <a:rPr lang="el-GR" sz="2000" b="1" dirty="0" err="1" smtClean="0">
                <a:latin typeface="Comic Sans MS" pitchFamily="66" charset="0"/>
              </a:rPr>
              <a:t>οικογενής</a:t>
            </a:r>
            <a:r>
              <a:rPr lang="el-GR" sz="2000" b="1" dirty="0" smtClean="0">
                <a:latin typeface="Comic Sans MS" pitchFamily="66" charset="0"/>
              </a:rPr>
              <a:t>/γεροντική συστηματική </a:t>
            </a:r>
            <a:r>
              <a:rPr lang="el-GR" sz="2000" b="1" dirty="0" err="1" smtClean="0">
                <a:latin typeface="Comic Sans MS" pitchFamily="66" charset="0"/>
              </a:rPr>
              <a:t>Ινωδογόνο</a:t>
            </a:r>
            <a:r>
              <a:rPr lang="el-GR" sz="2000" b="1" dirty="0" smtClean="0">
                <a:latin typeface="Comic Sans MS" pitchFamily="66" charset="0"/>
              </a:rPr>
              <a:t> Αα 	Α</a:t>
            </a:r>
            <a:r>
              <a:rPr lang="en-US" sz="2000" b="1" dirty="0" smtClean="0">
                <a:latin typeface="Comic Sans MS" pitchFamily="66" charset="0"/>
              </a:rPr>
              <a:t>Fib </a:t>
            </a:r>
            <a:r>
              <a:rPr lang="el-GR" sz="2000" b="1" dirty="0" smtClean="0">
                <a:latin typeface="Comic Sans MS" pitchFamily="66" charset="0"/>
              </a:rPr>
              <a:t>		κληρονομική νεφρική </a:t>
            </a:r>
            <a:r>
              <a:rPr lang="el-GR" sz="2000" b="1" dirty="0" err="1" smtClean="0">
                <a:latin typeface="Comic Sans MS" pitchFamily="66" charset="0"/>
              </a:rPr>
              <a:t>Απολιποπρωτείνη</a:t>
            </a:r>
            <a:r>
              <a:rPr lang="el-GR" sz="2000" b="1" dirty="0" smtClean="0">
                <a:latin typeface="Comic Sans MS" pitchFamily="66" charset="0"/>
              </a:rPr>
              <a:t> Α 	ΑΑ</a:t>
            </a:r>
            <a:r>
              <a:rPr lang="en-US" sz="2000" b="1" dirty="0" err="1" smtClean="0">
                <a:latin typeface="Comic Sans MS" pitchFamily="66" charset="0"/>
              </a:rPr>
              <a:t>poI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		</a:t>
            </a:r>
            <a:r>
              <a:rPr lang="el-GR" sz="2000" b="1" dirty="0" err="1" smtClean="0">
                <a:latin typeface="Comic Sans MS" pitchFamily="66" charset="0"/>
              </a:rPr>
              <a:t>καρδιομυοπάθεια</a:t>
            </a:r>
            <a:r>
              <a:rPr lang="el-GR" sz="2000" b="1" dirty="0" smtClean="0">
                <a:latin typeface="Comic Sans MS" pitchFamily="66" charset="0"/>
              </a:rPr>
              <a:t>/νευροπάθεια β2μικροσφαιρίνη 	Αβ2Μ 		</a:t>
            </a:r>
            <a:r>
              <a:rPr lang="el-GR" sz="2000" b="1" dirty="0" err="1" smtClean="0">
                <a:latin typeface="Comic Sans MS" pitchFamily="66" charset="0"/>
              </a:rPr>
              <a:t>αμυλοείδωση</a:t>
            </a:r>
            <a:r>
              <a:rPr lang="el-GR" sz="2000" b="1" dirty="0" smtClean="0">
                <a:latin typeface="Comic Sans MS" pitchFamily="66" charset="0"/>
              </a:rPr>
              <a:t> αιμοκάθαρσης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908719"/>
            <a:ext cx="7848872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680520"/>
          </a:xfrm>
        </p:spPr>
        <p:txBody>
          <a:bodyPr>
            <a:normAutofit/>
          </a:bodyPr>
          <a:lstStyle/>
          <a:p>
            <a:endParaRPr lang="el-GR" sz="2400" dirty="0" smtClean="0"/>
          </a:p>
          <a:p>
            <a:pPr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Χαρακτηριστικά του </a:t>
            </a:r>
            <a:r>
              <a:rPr lang="el-GR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αμυλοειδούς</a:t>
            </a:r>
            <a:endParaRPr lang="el-GR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l-GR" sz="24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Σε όλους τους τύπους (Α) το </a:t>
            </a:r>
            <a:r>
              <a:rPr lang="el-GR" sz="2400" b="1" dirty="0" err="1" smtClean="0">
                <a:latin typeface="Comic Sans MS" pitchFamily="66" charset="0"/>
              </a:rPr>
              <a:t>αμυλοειδές</a:t>
            </a:r>
            <a:r>
              <a:rPr lang="el-GR" sz="2400" b="1" dirty="0" smtClean="0">
                <a:latin typeface="Comic Sans MS" pitchFamily="66" charset="0"/>
              </a:rPr>
              <a:t> περιέχει:</a:t>
            </a:r>
          </a:p>
          <a:p>
            <a:pPr>
              <a:buNone/>
            </a:pPr>
            <a:endParaRPr lang="el-GR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Ι. 	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SAP</a:t>
            </a:r>
            <a:r>
              <a:rPr lang="el-GR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(Serum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Amyloid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P-component),</a:t>
            </a:r>
            <a:r>
              <a:rPr lang="en-US" sz="2400" b="1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	μια </a:t>
            </a:r>
            <a:r>
              <a:rPr lang="el-GR" sz="2400" b="1" dirty="0" err="1" smtClean="0">
                <a:latin typeface="Comic Sans MS" pitchFamily="66" charset="0"/>
              </a:rPr>
              <a:t>γλυκοπρωτεΐνη</a:t>
            </a:r>
            <a:r>
              <a:rPr lang="el-GR" sz="2400" b="1" dirty="0" smtClean="0">
                <a:latin typeface="Comic Sans MS" pitchFamily="66" charset="0"/>
              </a:rPr>
              <a:t> που συνδέει το </a:t>
            </a:r>
            <a:r>
              <a:rPr lang="el-GR" sz="2400" b="1" dirty="0" err="1" smtClean="0">
                <a:latin typeface="Comic Sans MS" pitchFamily="66" charset="0"/>
              </a:rPr>
              <a:t>αμυλοειδές</a:t>
            </a:r>
            <a:r>
              <a:rPr lang="el-GR" sz="2400" b="1" dirty="0" smtClean="0">
                <a:latin typeface="Comic Sans MS" pitchFamily="66" charset="0"/>
              </a:rPr>
              <a:t> 	ανεξάρτητα από την πρωτεΐνη προέλευσης 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ΙΙ. 	αποκαλύπτεται με </a:t>
            </a:r>
            <a:r>
              <a:rPr lang="el-GR" sz="2400" b="1" dirty="0" err="1" smtClean="0">
                <a:latin typeface="Comic Sans MS" pitchFamily="66" charset="0"/>
              </a:rPr>
              <a:t>ερυθρόν</a:t>
            </a:r>
            <a:r>
              <a:rPr lang="el-GR" sz="2400" b="1" dirty="0" smtClean="0">
                <a:latin typeface="Comic Sans MS" pitchFamily="66" charset="0"/>
              </a:rPr>
              <a:t> του </a:t>
            </a:r>
            <a:r>
              <a:rPr lang="el-GR" sz="2400" b="1" dirty="0" err="1" smtClean="0">
                <a:latin typeface="Comic Sans MS" pitchFamily="66" charset="0"/>
              </a:rPr>
              <a:t>Congo</a:t>
            </a:r>
            <a:endParaRPr lang="el-GR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Μορφές </a:t>
            </a:r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Αμυλοείδωσης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800" b="1" dirty="0" smtClean="0">
                <a:latin typeface="Comic Sans MS" pitchFamily="66" charset="0"/>
              </a:rPr>
              <a:t>	Διακρίνεται με βάση την «</a:t>
            </a:r>
            <a:r>
              <a:rPr lang="el-GR" sz="2800" b="1" dirty="0" err="1" smtClean="0">
                <a:latin typeface="Comic Sans MS" pitchFamily="66" charset="0"/>
              </a:rPr>
              <a:t>αμυλοειδογόνο</a:t>
            </a:r>
            <a:r>
              <a:rPr lang="el-GR" sz="2800" b="1" dirty="0" smtClean="0">
                <a:latin typeface="Comic Sans MS" pitchFamily="66" charset="0"/>
              </a:rPr>
              <a:t>» πρωτεΐνη</a:t>
            </a:r>
          </a:p>
          <a:p>
            <a:pPr>
              <a:buNone/>
            </a:pPr>
            <a:endParaRPr lang="el-GR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l-GR" sz="24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endParaRPr lang="el-GR" sz="2400" dirty="0" smtClean="0">
              <a:latin typeface="Comic Sans MS" pitchFamily="66" charset="0"/>
            </a:endParaRPr>
          </a:p>
        </p:txBody>
      </p:sp>
      <p:graphicFrame>
        <p:nvGraphicFramePr>
          <p:cNvPr id="4" name="3 - Διάγραμμα"/>
          <p:cNvGraphicFramePr/>
          <p:nvPr/>
        </p:nvGraphicFramePr>
        <p:xfrm>
          <a:off x="1524000" y="3429000"/>
          <a:ext cx="60960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1187624" y="4725144"/>
            <a:ext cx="2448272" cy="16561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Πρωτοπαθής </a:t>
            </a:r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(Α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L)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32048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Αποτελεί την πιο συχνή μορφή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5.1-12.8 περιπτώσεις ανά ένα εκατομμύριο/έτος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Πιο συχνή στους άνδρες &gt;60 ετών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err="1" smtClean="0">
                <a:latin typeface="Comic Sans MS" pitchFamily="66" charset="0"/>
              </a:rPr>
              <a:t>Πλασματοκυτταρική</a:t>
            </a:r>
            <a:r>
              <a:rPr lang="el-GR" b="1" dirty="0" smtClean="0">
                <a:latin typeface="Comic Sans MS" pitchFamily="66" charset="0"/>
              </a:rPr>
              <a:t> δυσκρασία με </a:t>
            </a:r>
            <a:r>
              <a:rPr lang="el-GR" b="1" dirty="0" err="1" smtClean="0">
                <a:latin typeface="Comic Sans MS" pitchFamily="66" charset="0"/>
              </a:rPr>
              <a:t>κλωνική</a:t>
            </a:r>
            <a:r>
              <a:rPr lang="el-GR" b="1" dirty="0" smtClean="0">
                <a:latin typeface="Comic Sans MS" pitchFamily="66" charset="0"/>
              </a:rPr>
              <a:t> ανάπτυξη πλασματοκυττάρων (5-10%) και παραγωγή ελαφρών αλυσίδων (συνηθέστερα λ)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Συστηματική</a:t>
            </a:r>
            <a:r>
              <a:rPr lang="el-GR" b="1" dirty="0" smtClean="0">
                <a:latin typeface="Comic Sans MS" pitchFamily="66" charset="0"/>
              </a:rPr>
              <a:t>, με προσβολή δυνητικά όλων των οργάνων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el-G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Εντοπισμένη</a:t>
            </a:r>
            <a:r>
              <a:rPr lang="el-GR" b="1" dirty="0" smtClean="0">
                <a:latin typeface="Comic Sans MS" pitchFamily="66" charset="0"/>
              </a:rPr>
              <a:t> (</a:t>
            </a:r>
            <a:r>
              <a:rPr lang="el-GR" b="1" dirty="0" err="1" smtClean="0">
                <a:latin typeface="Comic Sans MS" pitchFamily="66" charset="0"/>
              </a:rPr>
              <a:t>οφθαλμός,λάρυγγας,δέρμα</a:t>
            </a:r>
            <a:r>
              <a:rPr lang="el-GR" b="1" dirty="0" smtClean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Πρωτοπαθής </a:t>
            </a:r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(Α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L)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800" b="1" dirty="0" smtClean="0">
                <a:latin typeface="Comic Sans MS" pitchFamily="66" charset="0"/>
              </a:rPr>
              <a:t>Η διάγνωση της συστηματικής </a:t>
            </a:r>
            <a:r>
              <a:rPr lang="el-GR" sz="2800" b="1" dirty="0" err="1" smtClean="0">
                <a:latin typeface="Comic Sans MS" pitchFamily="66" charset="0"/>
              </a:rPr>
              <a:t>αμυλοείδωσης</a:t>
            </a:r>
            <a:r>
              <a:rPr lang="el-GR" sz="2800" b="1" dirty="0" smtClean="0">
                <a:latin typeface="Comic Sans MS" pitchFamily="66" charset="0"/>
              </a:rPr>
              <a:t> στηρίζεται </a:t>
            </a: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στη βιοψία </a:t>
            </a:r>
          </a:p>
          <a:p>
            <a:pPr algn="ctr">
              <a:buNone/>
            </a:pPr>
            <a:r>
              <a:rPr lang="el-GR" sz="2800" b="1" dirty="0" smtClean="0">
                <a:latin typeface="Comic Sans MS" pitchFamily="66" charset="0"/>
              </a:rPr>
              <a:t>που αποκαλύπτει εναποθέσεις </a:t>
            </a:r>
            <a:r>
              <a:rPr lang="el-GR" sz="2800" b="1" dirty="0" err="1" smtClean="0">
                <a:latin typeface="Comic Sans MS" pitchFamily="66" charset="0"/>
              </a:rPr>
              <a:t>αμυλοειδούς</a:t>
            </a:r>
            <a:r>
              <a:rPr lang="el-GR" sz="2800" b="1" dirty="0" smtClean="0">
                <a:latin typeface="Comic Sans MS" pitchFamily="66" charset="0"/>
              </a:rPr>
              <a:t> AL </a:t>
            </a:r>
          </a:p>
          <a:p>
            <a:pPr>
              <a:buNone/>
            </a:pPr>
            <a:endParaRPr lang="el-GR" sz="2000" b="1" dirty="0" smtClean="0">
              <a:latin typeface="Comic Sans MS" pitchFamily="66" charset="0"/>
            </a:endParaRPr>
          </a:p>
          <a:p>
            <a:pPr marL="822960" lvl="1" indent="-457200">
              <a:buAutoNum type="arabicParenBoth"/>
            </a:pPr>
            <a:r>
              <a:rPr lang="el-GR" b="1" dirty="0" smtClean="0">
                <a:latin typeface="Comic Sans MS" pitchFamily="66" charset="0"/>
              </a:rPr>
              <a:t>Λήψη από όργανο με κλινική εκδήλωση </a:t>
            </a:r>
          </a:p>
          <a:p>
            <a:pPr marL="822960" lvl="1" indent="-457200">
              <a:buAutoNum type="arabicParenBoth"/>
            </a:pPr>
            <a:r>
              <a:rPr lang="el-GR" b="1" dirty="0" smtClean="0">
                <a:latin typeface="Comic Sans MS" pitchFamily="66" charset="0"/>
              </a:rPr>
              <a:t>Λήψη από όργανο χωρίς κλινική εκδήλωση (που μπορεί να προσβληθεί από </a:t>
            </a:r>
            <a:r>
              <a:rPr lang="el-GR" b="1" dirty="0" err="1" smtClean="0">
                <a:latin typeface="Comic Sans MS" pitchFamily="66" charset="0"/>
              </a:rPr>
              <a:t>αμυλοείδωση</a:t>
            </a:r>
            <a:r>
              <a:rPr lang="el-GR" b="1" dirty="0" smtClean="0">
                <a:latin typeface="Comic Sans MS" pitchFamily="66" charset="0"/>
              </a:rPr>
              <a:t>) </a:t>
            </a:r>
            <a:endParaRPr lang="el-GR" dirty="0" smtClean="0"/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	- Βιοψία από τον γαστρεντερικό σωλήνα (ορθού)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	- Βιοψία χειλικών σιελογόνων αδένων </a:t>
            </a: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	- </a:t>
            </a:r>
            <a:r>
              <a:rPr lang="el-GR" sz="2400" b="1" dirty="0" err="1" smtClean="0">
                <a:latin typeface="Comic Sans MS" pitchFamily="66" charset="0"/>
              </a:rPr>
              <a:t>Αναρρόφημα</a:t>
            </a:r>
            <a:r>
              <a:rPr lang="el-GR" sz="2400" b="1" dirty="0" smtClean="0">
                <a:latin typeface="Comic Sans MS" pitchFamily="66" charset="0"/>
              </a:rPr>
              <a:t> υποδόριου κοιλιακού λίπους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endParaRPr lang="el-GR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 descr="http://library.med.utah.edu/WebPath/jpeg1/RENAL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816424" cy="2448272"/>
          </a:xfrm>
          <a:prstGeom prst="rect">
            <a:avLst/>
          </a:prstGeom>
          <a:noFill/>
        </p:spPr>
      </p:pic>
      <p:pic>
        <p:nvPicPr>
          <p:cNvPr id="6" name="Picture 2" descr="http://library.med.utah.edu/WebPath/jpeg1/RENAL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104456" cy="2448272"/>
          </a:xfrm>
          <a:prstGeom prst="rect">
            <a:avLst/>
          </a:prstGeom>
          <a:noFill/>
        </p:spPr>
      </p:pic>
      <p:pic>
        <p:nvPicPr>
          <p:cNvPr id="8" name="Picture 2" descr="http://myhealth-guide.org/wp-content/uploads/2012/02/Amiloidosis_Of_The_Kid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3816424" cy="2520280"/>
          </a:xfrm>
          <a:prstGeom prst="rect">
            <a:avLst/>
          </a:prstGeom>
          <a:noFill/>
        </p:spPr>
      </p:pic>
      <p:pic>
        <p:nvPicPr>
          <p:cNvPr id="9" name="Picture 2" descr="Loading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149080"/>
            <a:ext cx="4104456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Picture 2" descr="Loading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960440" cy="4104456"/>
          </a:xfrm>
          <a:prstGeom prst="rect">
            <a:avLst/>
          </a:prstGeom>
          <a:noFill/>
        </p:spPr>
      </p:pic>
      <p:pic>
        <p:nvPicPr>
          <p:cNvPr id="10" name="Picture 4" descr="Congo Red stain- Dr. Charles Jenne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032448" cy="4107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l-GR" sz="3600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μυλοείδωση</a:t>
            </a:r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ήπατος</a:t>
            </a:r>
            <a:endParaRPr lang="el-GR" sz="3600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6" name="Picture 2" descr="An external file that holds a picture, illustration, etc.&#10;Object name is nihms-220595-f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931024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Κυτταρική βλάβη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Μορφολογικές αλλοιώσεις σε</a:t>
            </a:r>
          </a:p>
          <a:p>
            <a:pPr algn="ctr"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αναστρέψιμη ή μη κυτταρική βλάβη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	Οι λειτουργικές διαταραχές προηγούνται των μορφολογικών αλλοιώσεων της κυτταρικής βλάβης.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•	Το χρονικό διάστημα που απαιτείται για να καταστούν εμφανείς οι μορφολογικές αλλοιώσεις ποικίλει, ανάλογα της ευαισθησίας των μεθόδων.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μαστού</a:t>
            </a:r>
            <a:endParaRPr lang="el-GR" sz="32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2770" name="Picture 2" descr="C:\Documents and Settings\User\Τα έγγραφά μου\NIKON\F305\IMAGE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901440" cy="2520280"/>
          </a:xfrm>
          <a:prstGeom prst="rect">
            <a:avLst/>
          </a:prstGeom>
          <a:noFill/>
        </p:spPr>
      </p:pic>
      <p:pic>
        <p:nvPicPr>
          <p:cNvPr id="32771" name="Picture 3" descr="C:\Documents and Settings\User\Τα έγγραφά μου\NIKON\F304\IMAGE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901440" cy="2520280"/>
          </a:xfrm>
          <a:prstGeom prst="rect">
            <a:avLst/>
          </a:prstGeom>
          <a:noFill/>
        </p:spPr>
      </p:pic>
      <p:pic>
        <p:nvPicPr>
          <p:cNvPr id="6" name="Picture 2" descr="C:\Documents and Settings\User\Τα έγγραφά μου\NIKON\F306\IMAGE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3901440" cy="2592288"/>
          </a:xfrm>
          <a:prstGeom prst="rect">
            <a:avLst/>
          </a:prstGeom>
          <a:noFill/>
        </p:spPr>
      </p:pic>
      <p:pic>
        <p:nvPicPr>
          <p:cNvPr id="7" name="Picture 3" descr="C:\Documents and Settings\User\Τα έγγραφά μου\NIKON\F306\IMAGE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901440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564704" y="1844824"/>
            <a:ext cx="8579296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Μορφές </a:t>
            </a:r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Αμυλοείδωσης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800" b="1" dirty="0" smtClean="0">
                <a:latin typeface="Comic Sans MS" pitchFamily="66" charset="0"/>
              </a:rPr>
              <a:t>	Διακρίνεται με βάση την «</a:t>
            </a:r>
            <a:r>
              <a:rPr lang="el-GR" sz="2800" b="1" dirty="0" err="1" smtClean="0">
                <a:latin typeface="Comic Sans MS" pitchFamily="66" charset="0"/>
              </a:rPr>
              <a:t>αμυλοειδογόνο</a:t>
            </a:r>
            <a:r>
              <a:rPr lang="el-GR" sz="2800" b="1" dirty="0" smtClean="0">
                <a:latin typeface="Comic Sans MS" pitchFamily="66" charset="0"/>
              </a:rPr>
              <a:t>» πρωτεΐνη</a:t>
            </a:r>
          </a:p>
          <a:p>
            <a:pPr>
              <a:buNone/>
            </a:pPr>
            <a:endParaRPr lang="el-GR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l-GR" sz="24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endParaRPr lang="el-GR" sz="2400" dirty="0" smtClean="0">
              <a:latin typeface="Comic Sans MS" pitchFamily="66" charset="0"/>
            </a:endParaRPr>
          </a:p>
        </p:txBody>
      </p:sp>
      <p:graphicFrame>
        <p:nvGraphicFramePr>
          <p:cNvPr id="4" name="3 - Διάγραμμα"/>
          <p:cNvGraphicFramePr/>
          <p:nvPr/>
        </p:nvGraphicFramePr>
        <p:xfrm>
          <a:off x="1524000" y="3429000"/>
          <a:ext cx="60960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3347864" y="4725144"/>
            <a:ext cx="2448272" cy="16561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Δευτεροπαθής </a:t>
            </a:r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(ΑΑ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)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844824"/>
            <a:ext cx="8579296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Αποτέλεσμα σχηματισμού </a:t>
            </a:r>
            <a:r>
              <a:rPr lang="el-GR" b="1" dirty="0" err="1" smtClean="0">
                <a:latin typeface="Comic Sans MS" pitchFamily="66" charset="0"/>
              </a:rPr>
              <a:t>αμυλοειδούς</a:t>
            </a:r>
            <a:r>
              <a:rPr lang="el-GR" b="1" dirty="0" smtClean="0">
                <a:latin typeface="Comic Sans MS" pitchFamily="66" charset="0"/>
              </a:rPr>
              <a:t> από την πρωτεΐνη 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« </a:t>
            </a:r>
            <a:r>
              <a:rPr lang="el-GR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αμυλοειδές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Α του ορού- SAA»</a:t>
            </a:r>
            <a:r>
              <a:rPr lang="el-GR" b="1" dirty="0" smtClean="0">
                <a:latin typeface="Comic Sans MS" pitchFamily="66" charset="0"/>
              </a:rPr>
              <a:t>, πρωτεΐνη οξείας φάσεως 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Υπάρχουν πολλοί τύποι SAA </a:t>
            </a:r>
          </a:p>
          <a:p>
            <a:pPr>
              <a:buNone/>
            </a:pPr>
            <a:endParaRPr lang="el-GR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Απαντά σε ασθενείς με: 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ρευματοειδή αρθρίτιδα </a:t>
            </a:r>
          </a:p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			φλεγμονώδη νοσήματα του εντέρου 				</a:t>
            </a:r>
            <a:r>
              <a:rPr lang="el-GR" b="1" dirty="0" err="1" smtClean="0">
                <a:latin typeface="Comic Sans MS" pitchFamily="66" charset="0"/>
              </a:rPr>
              <a:t>οικογενή</a:t>
            </a:r>
            <a:r>
              <a:rPr lang="el-GR" b="1" dirty="0" smtClean="0">
                <a:latin typeface="Comic Sans MS" pitchFamily="66" charset="0"/>
              </a:rPr>
              <a:t> Μεσογειακό πυρετό κ.α.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564704" y="1844824"/>
            <a:ext cx="8579296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	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Μορφές </a:t>
            </a:r>
            <a:r>
              <a:rPr lang="el-GR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Αμυλοείδωσης</a:t>
            </a:r>
            <a:r>
              <a:rPr lang="el-GR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l-GR" sz="2800" b="1" dirty="0" smtClean="0">
                <a:latin typeface="Comic Sans MS" pitchFamily="66" charset="0"/>
              </a:rPr>
              <a:t>	Διακρίνεται με βάση την «</a:t>
            </a:r>
            <a:r>
              <a:rPr lang="el-GR" sz="2800" b="1" dirty="0" err="1" smtClean="0">
                <a:latin typeface="Comic Sans MS" pitchFamily="66" charset="0"/>
              </a:rPr>
              <a:t>αμυλοειδογόνο</a:t>
            </a:r>
            <a:r>
              <a:rPr lang="el-GR" sz="2800" b="1" dirty="0" smtClean="0">
                <a:latin typeface="Comic Sans MS" pitchFamily="66" charset="0"/>
              </a:rPr>
              <a:t>» πρωτεΐνη</a:t>
            </a:r>
          </a:p>
          <a:p>
            <a:pPr>
              <a:buNone/>
            </a:pPr>
            <a:endParaRPr lang="el-GR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l-GR" sz="24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2400" b="1" dirty="0" smtClean="0">
                <a:latin typeface="Comic Sans MS" pitchFamily="66" charset="0"/>
              </a:rPr>
              <a:t>	</a:t>
            </a:r>
            <a:endParaRPr lang="el-GR" sz="2400" dirty="0" smtClean="0">
              <a:latin typeface="Comic Sans MS" pitchFamily="66" charset="0"/>
            </a:endParaRPr>
          </a:p>
        </p:txBody>
      </p:sp>
      <p:graphicFrame>
        <p:nvGraphicFramePr>
          <p:cNvPr id="4" name="3 - Διάγραμμα"/>
          <p:cNvGraphicFramePr/>
          <p:nvPr/>
        </p:nvGraphicFramePr>
        <p:xfrm>
          <a:off x="1524000" y="3429000"/>
          <a:ext cx="60960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5580112" y="4653136"/>
            <a:ext cx="2448272" cy="16561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Οικογενής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l-GR" sz="4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Αμυλοείδωση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 (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F</a:t>
            </a:r>
            <a:r>
              <a:rPr lang="el-G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Α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)</a:t>
            </a:r>
            <a:endParaRPr lang="el-GR" sz="4000" b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56792"/>
            <a:ext cx="8579296" cy="5184576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Ομάδα νοσημάτων που μεταδίδονται με τον </a:t>
            </a:r>
            <a:r>
              <a:rPr lang="el-GR" b="1" dirty="0" err="1" smtClean="0">
                <a:latin typeface="Comic Sans MS" pitchFamily="66" charset="0"/>
              </a:rPr>
              <a:t>αυτοσωματικό</a:t>
            </a:r>
            <a:r>
              <a:rPr lang="el-GR" b="1" dirty="0" smtClean="0">
                <a:latin typeface="Comic Sans MS" pitchFamily="66" charset="0"/>
              </a:rPr>
              <a:t> επικρατούντα χαρακτήρα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Μια μεταλλαγμένη πρωτεΐνη σχηματίζει ινίδια </a:t>
            </a:r>
            <a:r>
              <a:rPr lang="el-GR" b="1" dirty="0" err="1" smtClean="0">
                <a:latin typeface="Comic Sans MS" pitchFamily="66" charset="0"/>
              </a:rPr>
              <a:t>αμυλοειδούς</a:t>
            </a:r>
            <a:endParaRPr lang="el-GR" b="1" dirty="0" smtClean="0">
              <a:latin typeface="Comic Sans MS" pitchFamily="66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Εκδηλώνονται στη μέση ηλικία</a:t>
            </a:r>
          </a:p>
          <a:p>
            <a:pPr>
              <a:buClr>
                <a:schemeClr val="accent5">
                  <a:lumMod val="50000"/>
                </a:schemeClr>
              </a:buClr>
              <a:buNone/>
            </a:pPr>
            <a:r>
              <a:rPr lang="el-GR" b="1" dirty="0" smtClean="0">
                <a:latin typeface="Comic Sans MS" pitchFamily="66" charset="0"/>
              </a:rPr>
              <a:t> </a:t>
            </a:r>
          </a:p>
          <a:p>
            <a:pPr algn="ctr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ATTR (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Transthyretin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) </a:t>
            </a:r>
            <a:endPara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ApoA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-I (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Apolipoprotein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) </a:t>
            </a:r>
            <a:endPara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Fibrinogen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Aa</a:t>
            </a:r>
            <a:endPara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Lysozyme</a:t>
            </a:r>
            <a:endParaRPr lang="el-GR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699792" y="4869160"/>
            <a:ext cx="4032448" cy="1728192"/>
          </a:xfrm>
          <a:prstGeom prst="rect">
            <a:avLst/>
          </a:prstGeom>
          <a:noFill/>
          <a:ln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530</TotalTime>
  <Words>1011</Words>
  <Application>Microsoft Office PowerPoint</Application>
  <PresentationFormat>Προβολή στην οθόνη (4:3)</PresentationFormat>
  <Paragraphs>572</Paragraphs>
  <Slides>94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94</vt:i4>
      </vt:variant>
    </vt:vector>
  </HeadingPairs>
  <TitlesOfParts>
    <vt:vector size="95" baseType="lpstr">
      <vt:lpstr>Χαρτί</vt:lpstr>
      <vt:lpstr>ΚΥΤΤΑΡΙΚΗ ΒΛΑΒΗ – ΝΕΚΡΩΣΗ  ΑΠΟΠΤΩΣΗ - ΕΚΦΥΛΙΣΕΙΣ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Διαφάνεια 15</vt:lpstr>
      <vt:lpstr>Θολερά Εξοίδηση</vt:lpstr>
      <vt:lpstr>Θολερά Εξοίδηση</vt:lpstr>
      <vt:lpstr>Διαφάνεια 18</vt:lpstr>
      <vt:lpstr>Διαφάνεια 19</vt:lpstr>
      <vt:lpstr>Διαφάνεια 20</vt:lpstr>
      <vt:lpstr>Κυτταρική βλάβη</vt:lpstr>
      <vt:lpstr>Λιπώδης Μετατροπή</vt:lpstr>
      <vt:lpstr>Λιπώδης Μετατροπή</vt:lpstr>
      <vt:lpstr>Λιπώδης Μετατροπή</vt:lpstr>
      <vt:lpstr>Λιπώδης Μετατροπή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Κυτταρική βλάβη</vt:lpstr>
      <vt:lpstr>Διαφάνεια 36</vt:lpstr>
      <vt:lpstr>Διαφάνεια 37</vt:lpstr>
      <vt:lpstr>Διαφάνεια 38</vt:lpstr>
      <vt:lpstr>Διαφάνεια 39</vt:lpstr>
      <vt:lpstr>Κυτταρική βλάβη</vt:lpstr>
      <vt:lpstr>Διαφάνεια 41</vt:lpstr>
      <vt:lpstr>Διαφάνεια 42</vt:lpstr>
      <vt:lpstr>Διαφάνεια 43</vt:lpstr>
      <vt:lpstr>Κυτταρική βλάβη</vt:lpstr>
      <vt:lpstr>Κυτταρική βλάβη</vt:lpstr>
      <vt:lpstr>Διαφάνεια 46</vt:lpstr>
      <vt:lpstr>Διαφάνεια 47</vt:lpstr>
      <vt:lpstr>Διαφάνεια 48</vt:lpstr>
      <vt:lpstr>Κυτταρική βλάβη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Αμυλοείδωση</vt:lpstr>
      <vt:lpstr>Αμυλοείδωση</vt:lpstr>
      <vt:lpstr>Αμυλοείδωση</vt:lpstr>
      <vt:lpstr>Αμυλοείδωση</vt:lpstr>
      <vt:lpstr>Διαφάνεια 82</vt:lpstr>
      <vt:lpstr>Αμυλοείδωση</vt:lpstr>
      <vt:lpstr>Αμυλοείδωση</vt:lpstr>
      <vt:lpstr>Πρωτοπαθής Αμυλοείδωση (ΑL)</vt:lpstr>
      <vt:lpstr>Πρωτοπαθής Αμυλοείδωση (ΑL)</vt:lpstr>
      <vt:lpstr>Αμυλοείδωση</vt:lpstr>
      <vt:lpstr>Αμυλοείδωση</vt:lpstr>
      <vt:lpstr>Aμυλοείδωση ήπατος</vt:lpstr>
      <vt:lpstr>Αμυλοείδωση μαστού</vt:lpstr>
      <vt:lpstr>Αμυλοείδωση</vt:lpstr>
      <vt:lpstr>Δευτεροπαθής Αμυλοείδωση (ΑΑ)</vt:lpstr>
      <vt:lpstr>Αμυλοείδωση</vt:lpstr>
      <vt:lpstr>Οικογενής Αμυλοείδωση (FΑ)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ΕΚΦΥΛΙΣΕΙΣ – ΝΕΚΡΩΣΕΙΣ  ΑΜΥΛΟΕΙΔΩΣΗ</dc:title>
  <dc:creator>user</dc:creator>
  <cp:lastModifiedBy>MARIA</cp:lastModifiedBy>
  <cp:revision>128</cp:revision>
  <dcterms:created xsi:type="dcterms:W3CDTF">2013-12-09T19:01:33Z</dcterms:created>
  <dcterms:modified xsi:type="dcterms:W3CDTF">2015-09-30T07:32:19Z</dcterms:modified>
</cp:coreProperties>
</file>