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7" r:id="rId3"/>
    <p:sldId id="302" r:id="rId4"/>
    <p:sldId id="270" r:id="rId5"/>
    <p:sldId id="284" r:id="rId6"/>
    <p:sldId id="286" r:id="rId7"/>
    <p:sldId id="303" r:id="rId8"/>
    <p:sldId id="287" r:id="rId9"/>
    <p:sldId id="290" r:id="rId10"/>
    <p:sldId id="285" r:id="rId11"/>
    <p:sldId id="288" r:id="rId12"/>
    <p:sldId id="276" r:id="rId13"/>
    <p:sldId id="271" r:id="rId14"/>
    <p:sldId id="277" r:id="rId15"/>
    <p:sldId id="291" r:id="rId16"/>
    <p:sldId id="292" r:id="rId17"/>
    <p:sldId id="269" r:id="rId18"/>
    <p:sldId id="293" r:id="rId19"/>
    <p:sldId id="298" r:id="rId20"/>
    <p:sldId id="297" r:id="rId21"/>
    <p:sldId id="299" r:id="rId22"/>
    <p:sldId id="256" r:id="rId23"/>
    <p:sldId id="257" r:id="rId24"/>
    <p:sldId id="281" r:id="rId25"/>
    <p:sldId id="273" r:id="rId26"/>
    <p:sldId id="274" r:id="rId27"/>
    <p:sldId id="275" r:id="rId28"/>
    <p:sldId id="278" r:id="rId29"/>
    <p:sldId id="279" r:id="rId30"/>
    <p:sldId id="280" r:id="rId31"/>
    <p:sldId id="283" r:id="rId32"/>
    <p:sldId id="260" r:id="rId33"/>
    <p:sldId id="262" r:id="rId34"/>
    <p:sldId id="263" r:id="rId35"/>
    <p:sldId id="295" r:id="rId36"/>
    <p:sldId id="300" r:id="rId37"/>
    <p:sldId id="296" r:id="rId38"/>
    <p:sldId id="261" r:id="rId39"/>
    <p:sldId id="282" r:id="rId40"/>
    <p:sldId id="268" r:id="rId41"/>
    <p:sldId id="294" r:id="rId42"/>
    <p:sldId id="301" r:id="rId4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4" autoAdjust="0"/>
    <p:restoredTop sz="94624" autoAdjust="0"/>
  </p:normalViewPr>
  <p:slideViewPr>
    <p:cSldViewPr>
      <p:cViewPr>
        <p:scale>
          <a:sx n="60" d="100"/>
          <a:sy n="60" d="100"/>
        </p:scale>
        <p:origin x="-1644" y="-28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217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1/9/2017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1/9/2017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1/9/2017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1/9/2017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09324CA-1E95-45C7-9083-8D92D6564165}" type="datetimeFigureOut">
              <a:rPr lang="el-GR" smtClean="0"/>
              <a:pPr/>
              <a:t>1/9/2017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1/9/2017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709324CA-1E95-45C7-9083-8D92D6564165}" type="datetimeFigureOut">
              <a:rPr lang="el-GR" smtClean="0"/>
              <a:pPr/>
              <a:t>1/9/2017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709324CA-1E95-45C7-9083-8D92D6564165}" type="datetimeFigureOut">
              <a:rPr lang="el-GR" smtClean="0"/>
              <a:pPr/>
              <a:t>1/9/2017</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09324CA-1E95-45C7-9083-8D92D6564165}" type="datetimeFigureOut">
              <a:rPr lang="el-GR" smtClean="0"/>
              <a:pPr/>
              <a:t>1/9/2017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1/9/2017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09324CA-1E95-45C7-9083-8D92D6564165}" type="datetimeFigureOut">
              <a:rPr lang="el-GR" smtClean="0"/>
              <a:pPr/>
              <a:t>1/9/2017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3D5E5BC-D2D1-4804-8267-F067CA6B191B}"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324CA-1E95-45C7-9083-8D92D6564165}" type="datetimeFigureOut">
              <a:rPr lang="el-GR" smtClean="0"/>
              <a:pPr/>
              <a:t>1/9/2017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5E5BC-D2D1-4804-8267-F067CA6B191B}"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8.xml"/><Relationship Id="rId1" Type="http://schemas.openxmlformats.org/officeDocument/2006/relationships/vmlDrawing" Target="../drawings/vmlDrawing2.v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audio" Target="file:///C:\Users\&#945;&#947;&#945;&#960;&#959;&#965;&#955;&#945;&#954;&#953;\Downloads\Requiem%20aeternam%20from%20G%20Verdi&#8217;s%20Messa%20da%20Requiem.wma.wma" TargetMode="Externa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audio" Target="file:///C:\Users\&#945;&#947;&#945;&#960;&#959;&#965;&#955;&#945;&#954;&#953;\Downloads\Fantasia%20from%20J%20S%20Bach's%20BWV944.wma.wma" TargetMode="External"/><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eclass.uoa.gr/modules/document/index.php?course=MED409&amp;openDir=/4f8e670fkcr8" TargetMode="External"/><Relationship Id="rId7" Type="http://schemas.openxmlformats.org/officeDocument/2006/relationships/image" Target="../media/image67.jpeg"/><Relationship Id="rId2" Type="http://schemas.openxmlformats.org/officeDocument/2006/relationships/hyperlink" Target="https://www.facebook.com/HIPON-Project-504573706265856/" TargetMode="Externa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4950"/>
            <a:ext cx="9144000" cy="1643050"/>
          </a:xfrm>
          <a:effectLst>
            <a:outerShdw blurRad="76200" dir="18900000" sy="23000" kx="-1200000" algn="bl" rotWithShape="0">
              <a:schemeClr val="accent2">
                <a:lumMod val="50000"/>
                <a:alpha val="20000"/>
              </a:schemeClr>
            </a:outerShdw>
          </a:effectLst>
        </p:spPr>
        <p:txBody>
          <a:bodyPr>
            <a:normAutofit fontScale="90000"/>
          </a:bodyPr>
          <a:lstStyle/>
          <a:p>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r>
            <a:b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b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
            </a:r>
            <a:b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br>
            <a:r>
              <a:rPr lang="en-US" sz="2700" spc="300" dirty="0" smtClean="0">
                <a:ln cmpd="thickThin">
                  <a:solidFill>
                    <a:schemeClr val="tx1"/>
                  </a:solidFill>
                  <a:prstDash val="sysDot"/>
                </a:ln>
                <a:gradFill>
                  <a:gsLst>
                    <a:gs pos="0">
                      <a:srgbClr val="DDEBCF"/>
                    </a:gs>
                    <a:gs pos="50000">
                      <a:srgbClr val="9CB86E"/>
                    </a:gs>
                    <a:gs pos="100000">
                      <a:srgbClr val="156B13"/>
                    </a:gs>
                  </a:gsLst>
                  <a:lin ang="5400000" scaled="0"/>
                </a:gradFill>
                <a:effectLst>
                  <a:outerShdw blurRad="38100" dist="38100" dir="2700000" algn="tl">
                    <a:schemeClr val="accent1">
                      <a:lumMod val="50000"/>
                      <a:alpha val="43000"/>
                    </a:schemeClr>
                  </a:outerShdw>
                </a:effectLst>
                <a:latin typeface="Times New Roman" pitchFamily="18" charset="0"/>
                <a:cs typeface="Times New Roman" pitchFamily="18" charset="0"/>
              </a:rPr>
              <a:t>European Society of Pathology Special Session: </a:t>
            </a:r>
            <a:br>
              <a:rPr lang="en-US" sz="2700" spc="300" dirty="0" smtClean="0">
                <a:ln cmpd="thickThin">
                  <a:solidFill>
                    <a:schemeClr val="tx1"/>
                  </a:solidFill>
                  <a:prstDash val="sysDot"/>
                </a:ln>
                <a:gradFill>
                  <a:gsLst>
                    <a:gs pos="0">
                      <a:srgbClr val="DDEBCF"/>
                    </a:gs>
                    <a:gs pos="50000">
                      <a:srgbClr val="9CB86E"/>
                    </a:gs>
                    <a:gs pos="100000">
                      <a:srgbClr val="156B13"/>
                    </a:gs>
                  </a:gsLst>
                  <a:lin ang="5400000" scaled="0"/>
                </a:gradFill>
                <a:effectLst>
                  <a:outerShdw blurRad="38100" dist="38100" dir="2700000" algn="tl">
                    <a:schemeClr val="accent1">
                      <a:lumMod val="50000"/>
                      <a:alpha val="43000"/>
                    </a:schemeClr>
                  </a:outerShdw>
                </a:effectLst>
                <a:latin typeface="Times New Roman" pitchFamily="18" charset="0"/>
                <a:cs typeface="Times New Roman" pitchFamily="18" charset="0"/>
              </a:rPr>
            </a:br>
            <a:r>
              <a:rPr lang="en-US" sz="2700" spc="300" dirty="0" smtClean="0">
                <a:ln cmpd="thickThin">
                  <a:solidFill>
                    <a:schemeClr val="tx1"/>
                  </a:solidFill>
                  <a:prstDash val="sysDot"/>
                </a:ln>
                <a:gradFill>
                  <a:gsLst>
                    <a:gs pos="0">
                      <a:srgbClr val="DDEBCF"/>
                    </a:gs>
                    <a:gs pos="50000">
                      <a:srgbClr val="9CB86E"/>
                    </a:gs>
                    <a:gs pos="100000">
                      <a:srgbClr val="156B13"/>
                    </a:gs>
                  </a:gsLst>
                  <a:lin ang="5400000" scaled="0"/>
                </a:gradFill>
                <a:effectLst>
                  <a:outerShdw blurRad="38100" dist="38100" dir="2700000" algn="tl">
                    <a:schemeClr val="accent1">
                      <a:lumMod val="50000"/>
                      <a:alpha val="43000"/>
                    </a:schemeClr>
                  </a:outerShdw>
                </a:effectLst>
                <a:latin typeface="Times New Roman" pitchFamily="18" charset="0"/>
                <a:cs typeface="Times New Roman" pitchFamily="18" charset="0"/>
              </a:rPr>
              <a:t>Pathology and the public. 3.9.2017</a:t>
            </a:r>
            <a:r>
              <a:rPr lang="en-US" sz="2700" spc="300" dirty="0" smtClean="0">
                <a:ln>
                  <a:solidFill>
                    <a:schemeClr val="tx1"/>
                  </a:solidFill>
                </a:ln>
                <a:gradFill>
                  <a:gsLst>
                    <a:gs pos="0">
                      <a:srgbClr val="DDEBCF"/>
                    </a:gs>
                    <a:gs pos="50000">
                      <a:srgbClr val="9CB86E"/>
                    </a:gs>
                    <a:gs pos="100000">
                      <a:srgbClr val="156B13"/>
                    </a:gs>
                  </a:gsLst>
                  <a:lin ang="5400000" scaled="0"/>
                </a:gradFill>
                <a:effectLst>
                  <a:outerShdw blurRad="38100" dist="38100" dir="2700000" algn="tl">
                    <a:srgbClr val="000000">
                      <a:alpha val="43137"/>
                    </a:srgbClr>
                  </a:outerShdw>
                </a:effectLst>
                <a:latin typeface="Times New Roman" pitchFamily="18" charset="0"/>
                <a:cs typeface="Times New Roman" pitchFamily="18" charset="0"/>
              </a:rPr>
              <a:t/>
            </a:r>
            <a:br>
              <a:rPr lang="en-US" sz="2700" spc="300" dirty="0" smtClean="0">
                <a:ln>
                  <a:solidFill>
                    <a:schemeClr val="tx1"/>
                  </a:solidFill>
                </a:ln>
                <a:gradFill>
                  <a:gsLst>
                    <a:gs pos="0">
                      <a:srgbClr val="DDEBCF"/>
                    </a:gs>
                    <a:gs pos="50000">
                      <a:srgbClr val="9CB86E"/>
                    </a:gs>
                    <a:gs pos="100000">
                      <a:srgbClr val="156B13"/>
                    </a:gs>
                  </a:gsLst>
                  <a:lin ang="5400000" scaled="0"/>
                </a:gradFill>
                <a:effectLst>
                  <a:outerShdw blurRad="38100" dist="38100" dir="2700000" algn="tl">
                    <a:srgbClr val="000000">
                      <a:alpha val="43137"/>
                    </a:srgbClr>
                  </a:outerShdw>
                </a:effectLst>
                <a:latin typeface="Times New Roman" pitchFamily="18" charset="0"/>
                <a:cs typeface="Times New Roman" pitchFamily="18" charset="0"/>
              </a:rPr>
            </a:br>
            <a:r>
              <a:rPr lang="en-US" sz="2700" dirty="0" smtClean="0">
                <a:effectLst>
                  <a:outerShdw blurRad="38100" dist="38100" dir="2700000" algn="tl">
                    <a:srgbClr val="000000">
                      <a:alpha val="43137"/>
                    </a:srgbClr>
                  </a:outerShdw>
                </a:effectLst>
                <a:latin typeface="Times New Roman" pitchFamily="18" charset="0"/>
                <a:cs typeface="Times New Roman" pitchFamily="18" charset="0"/>
              </a:rPr>
              <a:t/>
            </a:r>
            <a:br>
              <a:rPr lang="en-US" sz="2700" dirty="0" smtClean="0">
                <a:effectLst>
                  <a:outerShdw blurRad="38100" dist="38100" dir="2700000" algn="tl">
                    <a:srgbClr val="000000">
                      <a:alpha val="43137"/>
                    </a:srgbClr>
                  </a:outerShdw>
                </a:effectLst>
                <a:latin typeface="Times New Roman" pitchFamily="18" charset="0"/>
                <a:cs typeface="Times New Roman" pitchFamily="18" charset="0"/>
              </a:rPr>
            </a:br>
            <a: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The relationship between pathologist and patient </a:t>
            </a:r>
            <a:b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br>
            <a: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as  a  </a:t>
            </a:r>
            <a:r>
              <a:rPr lang="en-US" sz="3600" b="1" spc="300"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philosophical stimulus</a:t>
            </a:r>
            <a: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 </a:t>
            </a:r>
            <a:b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br>
            <a:r>
              <a:rPr lang="en-US" sz="3600" b="1" dirty="0" smtClean="0">
                <a:ln cmpd="dbl">
                  <a:solidFill>
                    <a:schemeClr val="tx1"/>
                  </a:solidFill>
                </a:ln>
                <a:solidFill>
                  <a:schemeClr val="accent1">
                    <a:lumMod val="75000"/>
                  </a:schemeClr>
                </a:solidFill>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Personal   reflections. </a:t>
            </a:r>
            <a:r>
              <a:rPr lang="en-US" sz="3600" b="1" dirty="0" smtClean="0">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t/>
            </a:r>
            <a:br>
              <a:rPr lang="en-US" sz="3600" b="1" dirty="0" smtClean="0">
                <a:effectLst>
                  <a:outerShdw blurRad="60007" dist="200025" dir="15000000" sy="30000" kx="-1800000" algn="bl" rotWithShape="0">
                    <a:schemeClr val="accent1">
                      <a:lumMod val="50000"/>
                      <a:alpha val="32000"/>
                    </a:schemeClr>
                  </a:outerShdw>
                </a:effectLst>
                <a:latin typeface="Times New Roman" pitchFamily="18" charset="0"/>
                <a:cs typeface="Times New Roman" pitchFamily="18" charset="0"/>
              </a:rPr>
            </a:br>
            <a:r>
              <a:rPr lang="el-GR" sz="3600" dirty="0" smtClean="0">
                <a:latin typeface="Times New Roman" pitchFamily="18" charset="0"/>
                <a:cs typeface="Times New Roman" pitchFamily="18" charset="0"/>
              </a:rPr>
              <a:t/>
            </a:r>
            <a:br>
              <a:rPr lang="el-GR" sz="3600" dirty="0" smtClean="0">
                <a:latin typeface="Times New Roman" pitchFamily="18" charset="0"/>
                <a:cs typeface="Times New Roman" pitchFamily="18" charset="0"/>
              </a:rPr>
            </a:br>
            <a:r>
              <a:rPr lang="en-US" sz="2700" dirty="0" smtClean="0">
                <a:ln>
                  <a:solidFill>
                    <a:schemeClr val="accent1">
                      <a:lumMod val="75000"/>
                    </a:schemeClr>
                  </a:solidFill>
                </a:ln>
                <a:solidFill>
                  <a:schemeClr val="accent1">
                    <a:lumMod val="50000"/>
                  </a:schemeClr>
                </a:solidFill>
                <a:latin typeface="Times New Roman" pitchFamily="18" charset="0"/>
                <a:cs typeface="Times New Roman" pitchFamily="18" charset="0"/>
              </a:rPr>
              <a:t>Prof. Dr   Andreas  C.  </a:t>
            </a:r>
            <a:r>
              <a:rPr lang="en-US" sz="2700" dirty="0" err="1" smtClean="0">
                <a:ln>
                  <a:solidFill>
                    <a:schemeClr val="accent1">
                      <a:lumMod val="75000"/>
                    </a:schemeClr>
                  </a:solidFill>
                </a:ln>
                <a:solidFill>
                  <a:schemeClr val="accent1">
                    <a:lumMod val="50000"/>
                  </a:schemeClr>
                </a:solidFill>
                <a:latin typeface="Times New Roman" pitchFamily="18" charset="0"/>
                <a:cs typeface="Times New Roman" pitchFamily="18" charset="0"/>
              </a:rPr>
              <a:t>Lazaris</a:t>
            </a:r>
            <a:r>
              <a:rPr lang="en-US" sz="2700" dirty="0" smtClean="0">
                <a:ln>
                  <a:solidFill>
                    <a:schemeClr val="accent1">
                      <a:lumMod val="75000"/>
                    </a:schemeClr>
                  </a:solidFill>
                </a:ln>
                <a:solidFill>
                  <a:schemeClr val="accent1">
                    <a:lumMod val="50000"/>
                  </a:schemeClr>
                </a:solidFill>
                <a:latin typeface="Times New Roman" pitchFamily="18" charset="0"/>
                <a:cs typeface="Times New Roman" pitchFamily="18" charset="0"/>
              </a:rPr>
              <a:t>,  Pathologist</a:t>
            </a:r>
            <a:r>
              <a:rPr lang="el-GR" sz="3600" dirty="0" smtClean="0">
                <a:latin typeface="Times New Roman" pitchFamily="18" charset="0"/>
                <a:cs typeface="Times New Roman" pitchFamily="18" charset="0"/>
              </a:rPr>
              <a:t/>
            </a:r>
            <a:br>
              <a:rPr lang="el-GR" sz="3600" dirty="0" smtClean="0">
                <a:latin typeface="Times New Roman" pitchFamily="18" charset="0"/>
                <a:cs typeface="Times New Roman" pitchFamily="18" charset="0"/>
              </a:rPr>
            </a:br>
            <a:r>
              <a:rPr lang="en-US" sz="4000" dirty="0" smtClean="0">
                <a:latin typeface="Times New Roman" pitchFamily="18" charset="0"/>
                <a:cs typeface="Times New Roman" pitchFamily="18" charset="0"/>
              </a:rPr>
              <a:t/>
            </a:r>
            <a:br>
              <a:rPr lang="en-US" sz="4000" dirty="0" smtClean="0">
                <a:latin typeface="Times New Roman" pitchFamily="18" charset="0"/>
                <a:cs typeface="Times New Roman" pitchFamily="18" charset="0"/>
              </a:rPr>
            </a:br>
            <a:r>
              <a:rPr lang="en-US" sz="4000" dirty="0" smtClean="0">
                <a:latin typeface="Times New Roman" pitchFamily="18" charset="0"/>
                <a:cs typeface="Times New Roman" pitchFamily="18" charset="0"/>
              </a:rPr>
              <a:t> </a:t>
            </a:r>
            <a:br>
              <a:rPr lang="en-US" sz="4000" dirty="0" smtClean="0">
                <a:latin typeface="Times New Roman" pitchFamily="18" charset="0"/>
                <a:cs typeface="Times New Roman" pitchFamily="18" charset="0"/>
              </a:rPr>
            </a:br>
            <a:r>
              <a:rPr lang="el-GR" dirty="0" smtClean="0"/>
              <a:t/>
            </a:r>
            <a:br>
              <a:rPr lang="el-GR" dirty="0" smtClean="0"/>
            </a:br>
            <a:r>
              <a:rPr lang="el-GR" dirty="0" smtClean="0"/>
              <a:t/>
            </a:r>
            <a:br>
              <a:rPr lang="el-GR" dirty="0" smtClean="0"/>
            </a:br>
            <a:endParaRPr lang="el-GR" dirty="0"/>
          </a:p>
        </p:txBody>
      </p:sp>
      <p:pic>
        <p:nvPicPr>
          <p:cNvPr id="1026" name="Picture 2" descr="ESP - European Society of Pathology"/>
          <p:cNvPicPr>
            <a:picLocks noChangeAspect="1" noChangeArrowheads="1"/>
          </p:cNvPicPr>
          <p:nvPr/>
        </p:nvPicPr>
        <p:blipFill>
          <a:blip r:embed="rId3" cstate="print"/>
          <a:srcRect/>
          <a:stretch>
            <a:fillRect/>
          </a:stretch>
        </p:blipFill>
        <p:spPr bwMode="auto">
          <a:xfrm>
            <a:off x="1" y="2"/>
            <a:ext cx="9143999" cy="1331496"/>
          </a:xfrm>
          <a:prstGeom prst="rect">
            <a:avLst/>
          </a:prstGeom>
          <a:noFill/>
        </p:spPr>
      </p:pic>
      <p:pic>
        <p:nvPicPr>
          <p:cNvPr id="1027" name="Picture 3" descr="C:\Users\αγαπουλακι\Desktop\23.png"/>
          <p:cNvPicPr>
            <a:picLocks noChangeAspect="1" noChangeArrowheads="1"/>
          </p:cNvPicPr>
          <p:nvPr/>
        </p:nvPicPr>
        <p:blipFill>
          <a:blip r:embed="rId4" cstate="print"/>
          <a:srcRect/>
          <a:stretch>
            <a:fillRect/>
          </a:stretch>
        </p:blipFill>
        <p:spPr bwMode="auto">
          <a:xfrm>
            <a:off x="4286248" y="1428736"/>
            <a:ext cx="4597386" cy="1928826"/>
          </a:xfrm>
          <a:prstGeom prst="rect">
            <a:avLst/>
          </a:prstGeom>
          <a:noFill/>
        </p:spPr>
      </p:pic>
      <p:pic>
        <p:nvPicPr>
          <p:cNvPr id="3" name="Picture 4" descr="C:\Users\αγαπουλακι\Desktop\AMSTERDAM\AMSTERDAM PAINTINGS\philosophy.jpg"/>
          <p:cNvPicPr>
            <a:picLocks noChangeAspect="1" noChangeArrowheads="1"/>
          </p:cNvPicPr>
          <p:nvPr/>
        </p:nvPicPr>
        <p:blipFill>
          <a:blip r:embed="rId5" cstate="print"/>
          <a:srcRect/>
          <a:stretch>
            <a:fillRect/>
          </a:stretch>
        </p:blipFill>
        <p:spPr bwMode="auto">
          <a:xfrm>
            <a:off x="357158" y="1428736"/>
            <a:ext cx="3902075" cy="19510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nodeType="clickEffect">
                                  <p:stCondLst>
                                    <p:cond delay="0"/>
                                  </p:stCondLst>
                                  <p:childTnLst>
                                    <p:animMotion origin="layout" path="M -5.55556E-7 1.23959E-6 L 0.19236 0.00254 " pathEditMode="relative" rAng="0" ptsTypes="AA">
                                      <p:cBhvr>
                                        <p:cTn id="17" dur="2000" fill="hold"/>
                                        <p:tgtEl>
                                          <p:spTgt spid="3"/>
                                        </p:tgtEl>
                                        <p:attrNameLst>
                                          <p:attrName>ppt_x</p:attrName>
                                          <p:attrName>ppt_y</p:attrName>
                                        </p:attrNameLst>
                                      </p:cBhvr>
                                      <p:rCtr x="96" y="1"/>
                                    </p:animMotion>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1.11111E-6 1.11008E-7 L -0.23594 0.00416 " pathEditMode="relative" rAng="0" ptsTypes="AA">
                                      <p:cBhvr>
                                        <p:cTn id="21" dur="2000" fill="hold"/>
                                        <p:tgtEl>
                                          <p:spTgt spid="1027"/>
                                        </p:tgtEl>
                                        <p:attrNameLst>
                                          <p:attrName>ppt_x</p:attrName>
                                          <p:attrName>ppt_y</p:attrName>
                                        </p:attrNameLst>
                                      </p:cBhvr>
                                      <p:rCtr x="-118" y="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αγαπουλακι\Desktop\401_0117_Image2.png"/>
          <p:cNvPicPr>
            <a:picLocks noChangeAspect="1" noChangeArrowheads="1"/>
          </p:cNvPicPr>
          <p:nvPr/>
        </p:nvPicPr>
        <p:blipFill>
          <a:blip r:embed="rId2" cstate="print"/>
          <a:srcRect/>
          <a:stretch>
            <a:fillRect/>
          </a:stretch>
        </p:blipFill>
        <p:spPr bwMode="auto">
          <a:xfrm>
            <a:off x="1714480" y="214290"/>
            <a:ext cx="5738462" cy="3000396"/>
          </a:xfrm>
          <a:prstGeom prst="rect">
            <a:avLst/>
          </a:prstGeom>
          <a:noFill/>
        </p:spPr>
      </p:pic>
      <p:sp>
        <p:nvSpPr>
          <p:cNvPr id="4" name="Rectangle 3"/>
          <p:cNvSpPr/>
          <p:nvPr/>
        </p:nvSpPr>
        <p:spPr>
          <a:xfrm>
            <a:off x="0" y="3286124"/>
            <a:ext cx="9144000" cy="3897750"/>
          </a:xfrm>
          <a:prstGeom prst="rect">
            <a:avLst/>
          </a:prstGeom>
        </p:spPr>
        <p:txBody>
          <a:bodyPr wrap="square">
            <a:spAutoFit/>
          </a:bodyPr>
          <a:lstStyle/>
          <a:p>
            <a:pPr algn="ctr"/>
            <a:r>
              <a:rPr lang="en-US" sz="2000" dirty="0" smtClean="0">
                <a:latin typeface="Times New Roman" pitchFamily="18" charset="0"/>
                <a:cs typeface="Times New Roman" pitchFamily="18" charset="0"/>
              </a:rPr>
              <a:t>The </a:t>
            </a:r>
            <a:r>
              <a:rPr lang="en-US" sz="2000" b="1" dirty="0" smtClean="0">
                <a:latin typeface="Times New Roman" pitchFamily="18" charset="0"/>
                <a:cs typeface="Times New Roman" pitchFamily="18" charset="0"/>
              </a:rPr>
              <a:t>pathologist</a:t>
            </a:r>
            <a:r>
              <a:rPr lang="en-US" sz="2000" dirty="0" smtClean="0">
                <a:latin typeface="Times New Roman" pitchFamily="18" charset="0"/>
                <a:cs typeface="Times New Roman" pitchFamily="18" charset="0"/>
              </a:rPr>
              <a:t>, as an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integral member of the health care team</a:t>
            </a:r>
            <a:r>
              <a:rPr lang="en-US" sz="2000" dirty="0" smtClean="0">
                <a:latin typeface="Times New Roman" pitchFamily="18" charset="0"/>
                <a:cs typeface="Times New Roman" pitchFamily="18" charset="0"/>
              </a:rPr>
              <a:t>, </a:t>
            </a:r>
          </a:p>
          <a:p>
            <a:pPr algn="ct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advises on test selection, evaluates results, and can </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explain</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 outcomes</a:t>
            </a:r>
            <a:endParaRPr lang="el-GR" sz="2000"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 both to the rest of the multidisciplinary team  </a:t>
            </a:r>
            <a:r>
              <a:rPr lang="en-US" sz="2000" b="1" spc="300" dirty="0" smtClean="0">
                <a:effectLst>
                  <a:outerShdw blurRad="38100" dist="38100" dir="2700000" algn="tl">
                    <a:srgbClr val="000000">
                      <a:alpha val="43137"/>
                    </a:srgbClr>
                  </a:outerShdw>
                </a:effectLst>
                <a:latin typeface="Times New Roman" pitchFamily="18" charset="0"/>
                <a:cs typeface="Times New Roman" pitchFamily="18" charset="0"/>
              </a:rPr>
              <a:t>and</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 to </a:t>
            </a:r>
            <a:r>
              <a:rPr lang="en-US" sz="2000" u="sng" dirty="0" smtClean="0">
                <a:effectLst>
                  <a:outerShdw blurRad="38100" dist="38100" dir="2700000" algn="tl">
                    <a:srgbClr val="000000">
                      <a:alpha val="43137"/>
                    </a:srgbClr>
                  </a:outerShdw>
                </a:effectLst>
                <a:latin typeface="Times New Roman" pitchFamily="18" charset="0"/>
                <a:cs typeface="Times New Roman" pitchFamily="18" charset="0"/>
              </a:rPr>
              <a:t>patients directly</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p>
          <a:p>
            <a:pPr algn="ctr"/>
            <a:r>
              <a:rPr lang="en-US" sz="2000" dirty="0" smtClean="0">
                <a:latin typeface="Times New Roman" pitchFamily="18" charset="0"/>
                <a:cs typeface="Times New Roman" pitchFamily="18" charset="0"/>
              </a:rPr>
              <a:t>In the face of serious illness, patients may be experiencing marked distress and, </a:t>
            </a:r>
            <a:endParaRPr lang="el-GR" sz="2000" dirty="0" smtClean="0">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in these circumstances, their request for information involves an attempt </a:t>
            </a:r>
            <a:endParaRPr lang="el-GR" sz="2000" dirty="0" smtClean="0">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to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objectify</a:t>
            </a:r>
            <a:r>
              <a:rPr lang="en-US" sz="2000" dirty="0" smtClean="0">
                <a:latin typeface="Times New Roman" pitchFamily="18" charset="0"/>
                <a:cs typeface="Times New Roman" pitchFamily="18" charset="0"/>
              </a:rPr>
              <a:t>, or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gain control over a situation</a:t>
            </a:r>
            <a:r>
              <a:rPr lang="en-US" sz="2000" dirty="0" smtClean="0">
                <a:latin typeface="Times New Roman" pitchFamily="18" charset="0"/>
                <a:cs typeface="Times New Roman" pitchFamily="18" charset="0"/>
              </a:rPr>
              <a:t>, rather than deal with it solely emotionally. </a:t>
            </a:r>
          </a:p>
          <a:p>
            <a:pPr algn="ct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The author of the diagnostic pathology report is </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better equipped to explain it </a:t>
            </a:r>
            <a:endParaRPr lang="el-GR" sz="20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than a clinician, its usual translator, who may lack in his/her comprehension of pathology reports. Of course, the pathologist  should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promote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good communication </a:t>
            </a:r>
            <a:endParaRPr lang="el-GR" sz="2000"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with the patient’s primary clinician and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inform</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 him/her </a:t>
            </a:r>
            <a:endParaRPr lang="el-GR" sz="2000"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about the tenor of the pathologist-patient consultation meeting.</a:t>
            </a:r>
          </a:p>
          <a:p>
            <a:pPr algn="ctr"/>
            <a:r>
              <a:rPr lang="en-US"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l-GR"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000628" cy="6863417"/>
          </a:xfrm>
          <a:prstGeom prst="rect">
            <a:avLst/>
          </a:prstGeom>
        </p:spPr>
        <p:txBody>
          <a:bodyPr wrap="square">
            <a:spAutoFit/>
          </a:bodyPr>
          <a:lstStyle/>
          <a:p>
            <a:pPr algn="just"/>
            <a:r>
              <a:rPr lang="en-US" sz="2000" b="1" dirty="0" smtClean="0">
                <a:latin typeface="Times New Roman" pitchFamily="18" charset="0"/>
                <a:cs typeface="Times New Roman" pitchFamily="18" charset="0"/>
              </a:rPr>
              <a:t>Pathologists</a:t>
            </a:r>
            <a:r>
              <a:rPr lang="en-US" sz="2000" dirty="0" smtClean="0">
                <a:latin typeface="Times New Roman" pitchFamily="18" charset="0"/>
                <a:cs typeface="Times New Roman" pitchFamily="18" charset="0"/>
              </a:rPr>
              <a:t> should be available to </a:t>
            </a:r>
            <a:r>
              <a:rPr lang="en-US" sz="2000" b="1" dirty="0" smtClean="0">
                <a:latin typeface="Times New Roman" pitchFamily="18" charset="0"/>
                <a:cs typeface="Times New Roman" pitchFamily="18" charset="0"/>
              </a:rPr>
              <a:t>discuss the results of patients’ tests with them and address their concerns. </a:t>
            </a:r>
          </a:p>
          <a:p>
            <a:pPr algn="just"/>
            <a:endParaRPr lang="en-US" sz="2000" b="1"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The most difficult part in this process is to determine </a:t>
            </a:r>
            <a:r>
              <a:rPr lang="en-US" sz="2000" i="1" dirty="0" smtClean="0">
                <a:latin typeface="Times New Roman" pitchFamily="18" charset="0"/>
                <a:cs typeface="Times New Roman" pitchFamily="18" charset="0"/>
              </a:rPr>
              <a:t>where to draw the line</a:t>
            </a:r>
            <a:r>
              <a:rPr lang="en-US" sz="2000" dirty="0" smtClean="0">
                <a:latin typeface="Times New Roman" pitchFamily="18" charset="0"/>
                <a:cs typeface="Times New Roman" pitchFamily="18" charset="0"/>
              </a:rPr>
              <a:t> between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explaining the technical aspects of their reports </a:t>
            </a:r>
            <a:r>
              <a:rPr lang="en-US" sz="2000" dirty="0" smtClean="0">
                <a:latin typeface="Times New Roman" pitchFamily="18" charset="0"/>
                <a:cs typeface="Times New Roman" pitchFamily="18" charset="0"/>
              </a:rPr>
              <a:t>versus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providing clinical advice </a:t>
            </a:r>
            <a:r>
              <a:rPr lang="en-US" sz="2000" dirty="0" smtClean="0">
                <a:latin typeface="Times New Roman" pitchFamily="18" charset="0"/>
                <a:cs typeface="Times New Roman" pitchFamily="18" charset="0"/>
              </a:rPr>
              <a:t>which is more appropriate for an oncologist and surgeon to explain.</a:t>
            </a:r>
          </a:p>
          <a:p>
            <a:pPr algn="just"/>
            <a:r>
              <a:rPr lang="en-US" sz="2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The pathologist should be </a:t>
            </a:r>
            <a:r>
              <a:rPr lang="en-US" sz="2400" b="1" u="sng" dirty="0" smtClean="0">
                <a:latin typeface="Times New Roman" pitchFamily="18" charset="0"/>
                <a:cs typeface="Times New Roman" pitchFamily="18" charset="0"/>
              </a:rPr>
              <a:t>empathetic</a:t>
            </a:r>
            <a:r>
              <a:rPr lang="en-US" sz="2400" b="1" dirty="0" smtClean="0">
                <a:latin typeface="Times New Roman" pitchFamily="18" charset="0"/>
                <a:cs typeface="Times New Roman" pitchFamily="18" charset="0"/>
              </a:rPr>
              <a:t> toward the patient, a </a:t>
            </a:r>
            <a:r>
              <a:rPr lang="en-US" sz="2400" b="1" u="sng" dirty="0" smtClean="0">
                <a:latin typeface="Times New Roman" pitchFamily="18" charset="0"/>
                <a:cs typeface="Times New Roman" pitchFamily="18" charset="0"/>
              </a:rPr>
              <a:t>careful listener</a:t>
            </a:r>
            <a:r>
              <a:rPr lang="en-US" sz="2400" b="1" dirty="0" smtClean="0">
                <a:latin typeface="Times New Roman" pitchFamily="18" charset="0"/>
                <a:cs typeface="Times New Roman" pitchFamily="18" charset="0"/>
              </a:rPr>
              <a:t> and a </a:t>
            </a:r>
            <a:r>
              <a:rPr lang="en-US" sz="2400" b="1" u="sng" dirty="0" smtClean="0">
                <a:latin typeface="Times New Roman" pitchFamily="18" charset="0"/>
                <a:cs typeface="Times New Roman" pitchFamily="18" charset="0"/>
              </a:rPr>
              <a:t>careful speaker</a:t>
            </a:r>
            <a:r>
              <a:rPr lang="en-US" sz="2400" b="1" dirty="0" smtClean="0">
                <a:latin typeface="Times New Roman" pitchFamily="18" charset="0"/>
                <a:cs typeface="Times New Roman" pitchFamily="18" charset="0"/>
              </a:rPr>
              <a:t> using </a:t>
            </a:r>
            <a:r>
              <a:rPr lang="en-US" sz="2400" b="1" u="sng" dirty="0" smtClean="0">
                <a:latin typeface="Times New Roman" pitchFamily="18" charset="0"/>
                <a:cs typeface="Times New Roman" pitchFamily="18" charset="0"/>
              </a:rPr>
              <a:t>appropriate</a:t>
            </a:r>
            <a:r>
              <a:rPr lang="en-US" sz="2400" b="1" dirty="0" smtClean="0">
                <a:latin typeface="Times New Roman" pitchFamily="18" charset="0"/>
                <a:cs typeface="Times New Roman" pitchFamily="18" charset="0"/>
              </a:rPr>
              <a:t> </a:t>
            </a:r>
            <a:r>
              <a:rPr lang="en-US" sz="2400" b="1" u="sng" dirty="0" smtClean="0">
                <a:latin typeface="Times New Roman" pitchFamily="18" charset="0"/>
                <a:cs typeface="Times New Roman" pitchFamily="18" charset="0"/>
              </a:rPr>
              <a:t>language</a:t>
            </a:r>
            <a:r>
              <a:rPr lang="el-GR"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after assessing the patient’s level of sophistication)</a:t>
            </a:r>
            <a:r>
              <a:rPr lang="en-US" sz="2400" b="1" dirty="0" smtClean="0">
                <a:latin typeface="Times New Roman" pitchFamily="18" charset="0"/>
                <a:cs typeface="Times New Roman" pitchFamily="18" charset="0"/>
              </a:rPr>
              <a:t>, </a:t>
            </a:r>
            <a:r>
              <a:rPr lang="en-US" sz="2400" b="1" u="sng" dirty="0" smtClean="0">
                <a:latin typeface="Times New Roman" pitchFamily="18" charset="0"/>
                <a:cs typeface="Times New Roman" pitchFamily="18" charset="0"/>
              </a:rPr>
              <a:t>truthful</a:t>
            </a:r>
            <a:r>
              <a:rPr lang="en-US" sz="2400" b="1" dirty="0" smtClean="0">
                <a:latin typeface="Times New Roman" pitchFamily="18" charset="0"/>
                <a:cs typeface="Times New Roman" pitchFamily="18" charset="0"/>
              </a:rPr>
              <a:t> about the pathologic interpretation, and certain that </a:t>
            </a:r>
            <a:r>
              <a:rPr lang="en-US" sz="2400" b="1" spc="600" dirty="0" smtClean="0">
                <a:latin typeface="Times New Roman" pitchFamily="18" charset="0"/>
                <a:cs typeface="Times New Roman" pitchFamily="18" charset="0"/>
              </a:rPr>
              <a:t>any</a:t>
            </a:r>
            <a:r>
              <a:rPr lang="en-US" sz="2400" b="1" dirty="0" smtClean="0">
                <a:latin typeface="Times New Roman" pitchFamily="18" charset="0"/>
                <a:cs typeface="Times New Roman" pitchFamily="18" charset="0"/>
              </a:rPr>
              <a:t> </a:t>
            </a:r>
            <a:r>
              <a:rPr lang="en-US" sz="2400" b="1" u="sng" dirty="0" smtClean="0">
                <a:latin typeface="Times New Roman" pitchFamily="18" charset="0"/>
                <a:cs typeface="Times New Roman" pitchFamily="18" charset="0"/>
              </a:rPr>
              <a:t>therapeutic recommendations</a:t>
            </a:r>
            <a:r>
              <a:rPr lang="en-US" sz="2400" b="1" dirty="0" smtClean="0">
                <a:latin typeface="Times New Roman" pitchFamily="18" charset="0"/>
                <a:cs typeface="Times New Roman" pitchFamily="18" charset="0"/>
              </a:rPr>
              <a:t> that he or she might </a:t>
            </a:r>
            <a:r>
              <a:rPr lang="en-US" sz="2400" b="1" dirty="0" smtClean="0">
                <a:latin typeface="Times New Roman" pitchFamily="18" charset="0"/>
                <a:cs typeface="Times New Roman" pitchFamily="18" charset="0"/>
              </a:rPr>
              <a:t>make, </a:t>
            </a:r>
            <a:r>
              <a:rPr lang="en-US" sz="2400" b="1" dirty="0" smtClean="0">
                <a:latin typeface="Times New Roman" pitchFamily="18" charset="0"/>
                <a:cs typeface="Times New Roman" pitchFamily="18" charset="0"/>
              </a:rPr>
              <a:t>are </a:t>
            </a:r>
            <a:r>
              <a:rPr lang="en-US" sz="2400" b="1" i="1" u="sng" dirty="0" smtClean="0">
                <a:effectLst>
                  <a:outerShdw blurRad="38100" dist="38100" dir="2700000" algn="tl">
                    <a:srgbClr val="000000">
                      <a:alpha val="43137"/>
                    </a:srgbClr>
                  </a:outerShdw>
                </a:effectLst>
                <a:latin typeface="Times New Roman" pitchFamily="18" charset="0"/>
                <a:cs typeface="Times New Roman" pitchFamily="18" charset="0"/>
              </a:rPr>
              <a:t>indeed</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 appropriate</a:t>
            </a:r>
            <a:r>
              <a:rPr lang="en-US" sz="2400" b="1" dirty="0" smtClean="0">
                <a:latin typeface="Times New Roman" pitchFamily="18" charset="0"/>
                <a:cs typeface="Times New Roman" pitchFamily="18" charset="0"/>
              </a:rPr>
              <a:t>.</a:t>
            </a:r>
            <a:endParaRPr lang="el-GR" sz="2400" b="1" dirty="0">
              <a:latin typeface="Times New Roman" pitchFamily="18" charset="0"/>
              <a:cs typeface="Times New Roman" pitchFamily="18" charset="0"/>
            </a:endParaRPr>
          </a:p>
        </p:txBody>
      </p:sp>
      <p:sp>
        <p:nvSpPr>
          <p:cNvPr id="40961" name="Rectangle 1"/>
          <p:cNvSpPr>
            <a:spLocks noChangeArrowheads="1"/>
          </p:cNvSpPr>
          <p:nvPr/>
        </p:nvSpPr>
        <p:spPr bwMode="auto">
          <a:xfrm rot="10800000" flipV="1">
            <a:off x="4786314" y="3192520"/>
            <a:ext cx="435768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In addition to the </a:t>
            </a:r>
            <a:r>
              <a:rPr kumimoji="0" lang="en-US" sz="2400" b="1"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cognitive</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and </a:t>
            </a:r>
            <a:r>
              <a:rPr kumimoji="0" lang="en-US" sz="2400" b="1"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emotional</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benefits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that may accrue </a:t>
            </a:r>
            <a:r>
              <a:rPr kumimoji="0" lang="en-US"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to </a:t>
            </a:r>
            <a:r>
              <a:rPr kumimoji="0" lang="en-US" sz="2400" b="1" i="0" u="none" strike="noStrike" cap="none" spc="300" normalizeH="0" baseline="0" dirty="0" smtClean="0">
                <a:ln>
                  <a:noFill/>
                </a:ln>
                <a:solidFill>
                  <a:schemeClr val="tx1"/>
                </a:solidFill>
                <a:effectLst/>
                <a:latin typeface="Times New Roman" pitchFamily="18" charset="0"/>
                <a:ea typeface="Times New Roman" pitchFamily="18" charset="0"/>
                <a:cs typeface="Times New Roman" pitchFamily="18" charset="0"/>
              </a:rPr>
              <a:t>patients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such encounters can </a:t>
            </a: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bring </a:t>
            </a:r>
            <a:r>
              <a:rPr kumimoji="0" lang="en-US" sz="2400" b="0" i="0" u="sng"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pathologists</a:t>
            </a: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closer to the </a:t>
            </a:r>
            <a:r>
              <a:rPr kumimoji="0" lang="en-US" sz="2400" b="1" i="0" u="none" strike="noStrike" cap="none" spc="600"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source</a:t>
            </a: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of their daily work i.e., the patients,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since </a:t>
            </a: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helping patients </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may come into </a:t>
            </a:r>
            <a:r>
              <a:rPr kumimoji="0" lang="en-US" sz="2400" b="0" i="0" u="none" strike="noStrike" cap="none" spc="300"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gratifyingly clear focus</a:t>
            </a: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when sitting across from them at the microscope.</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40962" name="Picture 2" descr="C:\Users\αγαπουλακι\Desktop\Picture1.jpg"/>
          <p:cNvPicPr>
            <a:picLocks noChangeAspect="1" noChangeArrowheads="1"/>
          </p:cNvPicPr>
          <p:nvPr/>
        </p:nvPicPr>
        <p:blipFill>
          <a:blip r:embed="rId2" cstate="print"/>
          <a:srcRect/>
          <a:stretch>
            <a:fillRect/>
          </a:stretch>
        </p:blipFill>
        <p:spPr bwMode="auto">
          <a:xfrm>
            <a:off x="5715008" y="214290"/>
            <a:ext cx="2457449" cy="2554967"/>
          </a:xfrm>
          <a:prstGeom prst="rect">
            <a:avLst/>
          </a:prstGeom>
          <a:noFill/>
        </p:spPr>
      </p:pic>
      <p:sp>
        <p:nvSpPr>
          <p:cNvPr id="5" name="Rectangle 4"/>
          <p:cNvSpPr/>
          <p:nvPr/>
        </p:nvSpPr>
        <p:spPr>
          <a:xfrm>
            <a:off x="5143504" y="2714620"/>
            <a:ext cx="4000496" cy="369332"/>
          </a:xfrm>
          <a:prstGeom prst="rect">
            <a:avLst/>
          </a:prstGeom>
        </p:spPr>
        <p:txBody>
          <a:bodyPr wrap="square">
            <a:spAutoFit/>
          </a:bodyPr>
          <a:lstStyle/>
          <a:p>
            <a:r>
              <a:rPr lang="en-GB" dirty="0" smtClean="0">
                <a:latin typeface="Times New Roman" pitchFamily="18" charset="0"/>
                <a:cs typeface="Times New Roman" pitchFamily="18" charset="0"/>
              </a:rPr>
              <a:t>R Pope : Mr S is told he will die, 1989.</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61"/>
                                        </p:tgtEl>
                                        <p:attrNameLst>
                                          <p:attrName>style.visibility</p:attrName>
                                        </p:attrNameLst>
                                      </p:cBhvr>
                                      <p:to>
                                        <p:strVal val="visible"/>
                                      </p:to>
                                    </p:set>
                                    <p:animEffect transition="in" filter="fade">
                                      <p:cBhvr>
                                        <p:cTn id="17" dur="500"/>
                                        <p:tgtEl>
                                          <p:spTgt spid="40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09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29124" cy="1500174"/>
          </a:xfrm>
        </p:spPr>
        <p:txBody>
          <a:bodyPr>
            <a:normAutofit fontScale="90000"/>
          </a:bodyPr>
          <a:lstStyle/>
          <a:p>
            <a:r>
              <a:rPr lang="en-US" b="0" dirty="0" smtClean="0">
                <a:latin typeface="Times New Roman" pitchFamily="18" charset="0"/>
                <a:cs typeface="Times New Roman" pitchFamily="18" charset="0"/>
              </a:rPr>
              <a:t>Specimen number: 23984.16</a:t>
            </a:r>
            <a:br>
              <a:rPr lang="en-US" b="0" dirty="0" smtClean="0">
                <a:latin typeface="Times New Roman" pitchFamily="18" charset="0"/>
                <a:cs typeface="Times New Roman" pitchFamily="18" charset="0"/>
              </a:rPr>
            </a:br>
            <a:r>
              <a:rPr lang="en-US" b="0" dirty="0" smtClean="0">
                <a:latin typeface="Times New Roman" pitchFamily="18" charset="0"/>
                <a:cs typeface="Times New Roman" pitchFamily="18" charset="0"/>
              </a:rPr>
              <a:t>Specimen type: Gastric biopsies</a:t>
            </a:r>
            <a:br>
              <a:rPr lang="en-US" b="0" dirty="0" smtClean="0">
                <a:latin typeface="Times New Roman" pitchFamily="18" charset="0"/>
                <a:cs typeface="Times New Roman" pitchFamily="18" charset="0"/>
              </a:rPr>
            </a:br>
            <a:r>
              <a:rPr lang="en-US" b="0" dirty="0" smtClean="0">
                <a:effectLst>
                  <a:outerShdw blurRad="38100" dist="38100" dir="2700000" algn="tl">
                    <a:srgbClr val="000000">
                      <a:alpha val="43137"/>
                    </a:srgbClr>
                  </a:outerShdw>
                </a:effectLst>
                <a:latin typeface="Times New Roman" pitchFamily="18" charset="0"/>
                <a:cs typeface="Times New Roman" pitchFamily="18" charset="0"/>
              </a:rPr>
              <a:t>Patient’s name</a:t>
            </a:r>
            <a:r>
              <a:rPr lang="en-US" b="0" dirty="0" smtClean="0">
                <a:latin typeface="Times New Roman" pitchFamily="18" charset="0"/>
                <a:cs typeface="Times New Roman" pitchFamily="18" charset="0"/>
              </a:rPr>
              <a:t>: </a:t>
            </a:r>
            <a:r>
              <a:rPr lang="en-US" b="0" dirty="0" smtClean="0">
                <a:effectLst>
                  <a:outerShdw blurRad="38100" dist="38100" dir="2700000" algn="tl">
                    <a:srgbClr val="000000">
                      <a:alpha val="43137"/>
                    </a:srgbClr>
                  </a:outerShdw>
                </a:effectLst>
                <a:latin typeface="Times New Roman" pitchFamily="18" charset="0"/>
                <a:cs typeface="Times New Roman" pitchFamily="18" charset="0"/>
              </a:rPr>
              <a:t>Andreas C. </a:t>
            </a:r>
            <a:r>
              <a:rPr lang="en-US" b="0" dirty="0" err="1" smtClean="0">
                <a:effectLst>
                  <a:outerShdw blurRad="38100" dist="38100" dir="2700000" algn="tl">
                    <a:srgbClr val="000000">
                      <a:alpha val="43137"/>
                    </a:srgbClr>
                  </a:outerShdw>
                </a:effectLst>
                <a:latin typeface="Times New Roman" pitchFamily="18" charset="0"/>
                <a:cs typeface="Times New Roman" pitchFamily="18" charset="0"/>
              </a:rPr>
              <a:t>Lazaris</a:t>
            </a:r>
            <a:r>
              <a:rPr lang="en-US" b="0" dirty="0" smtClean="0">
                <a:latin typeface="Times New Roman" pitchFamily="18" charset="0"/>
                <a:cs typeface="Times New Roman" pitchFamily="18" charset="0"/>
              </a:rPr>
              <a:t/>
            </a:r>
            <a:br>
              <a:rPr lang="en-US" b="0" dirty="0" smtClean="0">
                <a:latin typeface="Times New Roman" pitchFamily="18" charset="0"/>
                <a:cs typeface="Times New Roman" pitchFamily="18" charset="0"/>
              </a:rPr>
            </a:br>
            <a:r>
              <a:rPr lang="en-US" b="0" dirty="0" smtClean="0">
                <a:latin typeface="Times New Roman" pitchFamily="18" charset="0"/>
                <a:cs typeface="Times New Roman" pitchFamily="18" charset="0"/>
              </a:rPr>
              <a:t>Diagnosis: Chronic active HP gastritis</a:t>
            </a:r>
            <a:br>
              <a:rPr lang="en-US" b="0" dirty="0" smtClean="0">
                <a:latin typeface="Times New Roman" pitchFamily="18" charset="0"/>
                <a:cs typeface="Times New Roman" pitchFamily="18" charset="0"/>
              </a:rPr>
            </a:br>
            <a:r>
              <a:rPr lang="en-US" b="0" dirty="0" smtClean="0">
                <a:effectLst>
                  <a:outerShdw blurRad="38100" dist="38100" dir="2700000" algn="tl">
                    <a:srgbClr val="000000">
                      <a:alpha val="43137"/>
                    </a:srgbClr>
                  </a:outerShdw>
                </a:effectLst>
                <a:latin typeface="Times New Roman" pitchFamily="18" charset="0"/>
                <a:cs typeface="Times New Roman" pitchFamily="18" charset="0"/>
              </a:rPr>
              <a:t>Pathologist: Andreas C. </a:t>
            </a:r>
            <a:r>
              <a:rPr lang="en-US" b="0" dirty="0" err="1" smtClean="0">
                <a:effectLst>
                  <a:outerShdw blurRad="38100" dist="38100" dir="2700000" algn="tl">
                    <a:srgbClr val="000000">
                      <a:alpha val="43137"/>
                    </a:srgbClr>
                  </a:outerShdw>
                </a:effectLst>
                <a:latin typeface="Times New Roman" pitchFamily="18" charset="0"/>
                <a:cs typeface="Times New Roman" pitchFamily="18" charset="0"/>
              </a:rPr>
              <a:t>Lazaris</a:t>
            </a:r>
            <a:endParaRPr lang="el-GR" b="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3214678" y="0"/>
            <a:ext cx="5929322" cy="6858000"/>
          </a:xfrm>
        </p:spPr>
        <p:txBody>
          <a:bodyPr>
            <a:normAutofit fontScale="85000" lnSpcReduction="10000"/>
          </a:bodyPr>
          <a:lstStyle/>
          <a:p>
            <a:pPr algn="just"/>
            <a:r>
              <a:rPr lang="en-US" dirty="0" smtClean="0">
                <a:latin typeface="Times New Roman" pitchFamily="18" charset="0"/>
                <a:cs typeface="Times New Roman" pitchFamily="18" charset="0"/>
              </a:rPr>
              <a:t>The doctor-patient relationship so far requires two distinct, different roles, with some doctors sometimes feeling in a position of power as the patient's illness is safely outside their "ego" and outside the egos of their beloved ones. </a:t>
            </a:r>
            <a:r>
              <a:rPr lang="el-GR" dirty="0" smtClean="0">
                <a:latin typeface="Times New Roman" pitchFamily="18" charset="0"/>
                <a:cs typeface="Times New Roman" pitchFamily="18" charset="0"/>
              </a:rPr>
              <a:t>Ι</a:t>
            </a:r>
            <a:r>
              <a:rPr lang="en-US" dirty="0" smtClean="0">
                <a:latin typeface="Times New Roman" pitchFamily="18" charset="0"/>
                <a:cs typeface="Times New Roman" pitchFamily="18" charset="0"/>
              </a:rPr>
              <a:t>t is, however,  certain that at some point the </a:t>
            </a:r>
            <a:r>
              <a:rPr lang="en-US" b="1" dirty="0" smtClean="0">
                <a:latin typeface="Times New Roman" pitchFamily="18" charset="0"/>
                <a:cs typeface="Times New Roman" pitchFamily="18" charset="0"/>
              </a:rPr>
              <a:t>doctor</a:t>
            </a:r>
            <a:r>
              <a:rPr lang="en-US" dirty="0" smtClean="0">
                <a:latin typeface="Times New Roman" pitchFamily="18" charset="0"/>
                <a:cs typeface="Times New Roman" pitchFamily="18" charset="0"/>
              </a:rPr>
              <a:t> will find himself/herself in the </a:t>
            </a:r>
            <a:r>
              <a:rPr lang="en-US" b="1" dirty="0" smtClean="0">
                <a:latin typeface="Times New Roman" pitchFamily="18" charset="0"/>
                <a:cs typeface="Times New Roman" pitchFamily="18" charset="0"/>
              </a:rPr>
              <a:t>patient's position</a:t>
            </a:r>
            <a:r>
              <a:rPr lang="en-US" dirty="0" smtClean="0">
                <a:latin typeface="Times New Roman" pitchFamily="18" charset="0"/>
                <a:cs typeface="Times New Roman" pitchFamily="18" charset="0"/>
              </a:rPr>
              <a:t>. In case the </a:t>
            </a:r>
            <a:r>
              <a:rPr lang="en-US" b="1" dirty="0" smtClean="0">
                <a:latin typeface="Times New Roman" pitchFamily="18" charset="0"/>
                <a:cs typeface="Times New Roman" pitchFamily="18" charset="0"/>
              </a:rPr>
              <a:t>doctor</a:t>
            </a:r>
            <a:r>
              <a:rPr lang="en-US" dirty="0" smtClean="0">
                <a:latin typeface="Times New Roman" pitchFamily="18" charset="0"/>
                <a:cs typeface="Times New Roman" pitchFamily="18" charset="0"/>
              </a:rPr>
              <a:t> is a </a:t>
            </a:r>
            <a:r>
              <a:rPr lang="en-US" b="1" dirty="0" smtClean="0">
                <a:latin typeface="Times New Roman" pitchFamily="18" charset="0"/>
                <a:cs typeface="Times New Roman" pitchFamily="18" charset="0"/>
              </a:rPr>
              <a:t>pathologist</a:t>
            </a:r>
            <a:r>
              <a:rPr lang="en-US" dirty="0" smtClean="0">
                <a:latin typeface="Times New Roman" pitchFamily="18" charset="0"/>
                <a:cs typeface="Times New Roman" pitchFamily="18" charset="0"/>
              </a:rPr>
              <a:t>, he/she will probably have to examine samples from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his/her own </a:t>
            </a:r>
            <a:r>
              <a:rPr lang="en-US" dirty="0" smtClean="0">
                <a:latin typeface="Times New Roman" pitchFamily="18" charset="0"/>
                <a:cs typeface="Times New Roman" pitchFamily="18" charset="0"/>
              </a:rPr>
              <a:t>organs, tissues and cells. Then, he/she will realize before his/her eyes, in the most tangible way,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how much he/she looks like his/her patients</a:t>
            </a:r>
            <a:r>
              <a:rPr lang="en-US" dirty="0" smtClean="0">
                <a:latin typeface="Times New Roman" pitchFamily="18" charset="0"/>
                <a:cs typeface="Times New Roman" pitchFamily="18" charset="0"/>
              </a:rPr>
              <a:t> and, at the level of morphology, that he/she can completely be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identical</a:t>
            </a:r>
            <a:r>
              <a:rPr lang="en-US" dirty="0" smtClean="0">
                <a:latin typeface="Times New Roman" pitchFamily="18" charset="0"/>
                <a:cs typeface="Times New Roman" pitchFamily="18" charset="0"/>
              </a:rPr>
              <a:t> with them. </a:t>
            </a:r>
            <a:endParaRPr lang="el-GR" dirty="0">
              <a:latin typeface="Times New Roman" pitchFamily="18" charset="0"/>
              <a:cs typeface="Times New Roman" pitchFamily="18" charset="0"/>
            </a:endParaRPr>
          </a:p>
        </p:txBody>
      </p:sp>
      <p:pic>
        <p:nvPicPr>
          <p:cNvPr id="14338" name="Picture 2" descr="F:\HP GASTRITIS NIKON\F413\IMAGE000.JPG"/>
          <p:cNvPicPr>
            <a:picLocks noChangeAspect="1" noChangeArrowheads="1"/>
          </p:cNvPicPr>
          <p:nvPr/>
        </p:nvPicPr>
        <p:blipFill>
          <a:blip r:embed="rId3" cstate="print"/>
          <a:srcRect/>
          <a:stretch>
            <a:fillRect/>
          </a:stretch>
        </p:blipFill>
        <p:spPr bwMode="auto">
          <a:xfrm>
            <a:off x="0" y="1571612"/>
            <a:ext cx="3500429" cy="2571047"/>
          </a:xfrm>
          <a:prstGeom prst="rect">
            <a:avLst/>
          </a:prstGeom>
          <a:noFill/>
        </p:spPr>
      </p:pic>
      <p:pic>
        <p:nvPicPr>
          <p:cNvPr id="14339" name="Picture 3" descr="F:\HP GASTRITIS NIKON\F414\IMAGE000.JPG"/>
          <p:cNvPicPr>
            <a:picLocks noChangeAspect="1" noChangeArrowheads="1"/>
          </p:cNvPicPr>
          <p:nvPr/>
        </p:nvPicPr>
        <p:blipFill>
          <a:blip r:embed="rId4" cstate="print"/>
          <a:srcRect/>
          <a:stretch>
            <a:fillRect/>
          </a:stretch>
        </p:blipFill>
        <p:spPr bwMode="auto">
          <a:xfrm>
            <a:off x="1" y="4214818"/>
            <a:ext cx="3500430" cy="2624611"/>
          </a:xfrm>
          <a:prstGeom prst="rect">
            <a:avLst/>
          </a:prstGeom>
          <a:noFill/>
        </p:spPr>
      </p:pic>
      <p:sp>
        <p:nvSpPr>
          <p:cNvPr id="8" name="Rectangle 7"/>
          <p:cNvSpPr/>
          <p:nvPr/>
        </p:nvSpPr>
        <p:spPr>
          <a:xfrm>
            <a:off x="3643306" y="214290"/>
            <a:ext cx="5500694" cy="7109639"/>
          </a:xfrm>
          <a:prstGeom prst="rect">
            <a:avLst/>
          </a:prstGeom>
        </p:spPr>
        <p:txBody>
          <a:bodyPr wrap="square">
            <a:spAutoFit/>
          </a:bodyPr>
          <a:lstStyle/>
          <a:p>
            <a:pPr algn="just"/>
            <a:r>
              <a:rPr lang="en-US" sz="2400" dirty="0" smtClean="0">
                <a:latin typeface="Times New Roman" pitchFamily="18" charset="0"/>
                <a:cs typeface="Times New Roman" pitchFamily="18" charset="0"/>
              </a:rPr>
              <a:t>The tissues of humans (but also of animals) are impressively </a:t>
            </a:r>
            <a:r>
              <a:rPr lang="en-US" sz="2400" b="1" dirty="0" smtClean="0">
                <a:latin typeface="Times New Roman" pitchFamily="18" charset="0"/>
                <a:cs typeface="Times New Roman" pitchFamily="18" charset="0"/>
              </a:rPr>
              <a:t>identical at a morphological level </a:t>
            </a:r>
            <a:r>
              <a:rPr lang="en-US" sz="2400" dirty="0" smtClean="0">
                <a:latin typeface="Times New Roman" pitchFamily="18" charset="0"/>
                <a:cs typeface="Times New Roman" pitchFamily="18" charset="0"/>
              </a:rPr>
              <a:t>but due to </a:t>
            </a:r>
            <a:r>
              <a:rPr lang="en-US" sz="2400" b="1" dirty="0" smtClean="0">
                <a:latin typeface="Times New Roman" pitchFamily="18" charset="0"/>
                <a:cs typeface="Times New Roman" pitchFamily="18" charset="0"/>
              </a:rPr>
              <a:t>differences in tiny parts of the genome</a:t>
            </a:r>
            <a:r>
              <a:rPr lang="en-US" sz="2400" dirty="0" smtClean="0">
                <a:latin typeface="Times New Roman" pitchFamily="18" charset="0"/>
                <a:cs typeface="Times New Roman" pitchFamily="18" charset="0"/>
              </a:rPr>
              <a:t>, the corresponding beings become definitely </a:t>
            </a:r>
            <a:r>
              <a:rPr lang="en-US" sz="2400" b="1" dirty="0" smtClean="0">
                <a:latin typeface="Times New Roman" pitchFamily="18" charset="0"/>
                <a:cs typeface="Times New Roman" pitchFamily="18" charset="0"/>
              </a:rPr>
              <a:t>unique </a:t>
            </a:r>
            <a:r>
              <a:rPr lang="en-US" sz="2400" dirty="0" smtClean="0">
                <a:latin typeface="Times New Roman" pitchFamily="18" charset="0"/>
                <a:cs typeface="Times New Roman" pitchFamily="18" charset="0"/>
              </a:rPr>
              <a:t>and can thus be regarded as so </a:t>
            </a:r>
            <a:r>
              <a:rPr lang="en-US" sz="2400" b="1" dirty="0" smtClean="0">
                <a:latin typeface="Times New Roman" pitchFamily="18" charset="0"/>
                <a:cs typeface="Times New Roman" pitchFamily="18" charset="0"/>
              </a:rPr>
              <a:t>different</a:t>
            </a:r>
            <a:r>
              <a:rPr lang="en-US" sz="2400" dirty="0" smtClean="0">
                <a:latin typeface="Times New Roman" pitchFamily="18" charset="0"/>
                <a:cs typeface="Times New Roman" pitchFamily="18" charset="0"/>
              </a:rPr>
              <a:t> from each other.</a:t>
            </a:r>
            <a:r>
              <a:rPr lang="en-US" sz="2400" dirty="0" smtClean="0"/>
              <a:t> </a:t>
            </a:r>
            <a:r>
              <a:rPr lang="en-US" sz="2400" dirty="0" smtClean="0">
                <a:latin typeface="Times New Roman" pitchFamily="18" charset="0"/>
                <a:cs typeface="Times New Roman" pitchFamily="18" charset="0"/>
              </a:rPr>
              <a:t>All human genetic variation falls in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0.1%</a:t>
            </a:r>
            <a:r>
              <a:rPr lang="en-US" sz="2400" dirty="0" smtClean="0">
                <a:latin typeface="Times New Roman" pitchFamily="18" charset="0"/>
                <a:cs typeface="Times New Roman" pitchFamily="18" charset="0"/>
              </a:rPr>
              <a:t> of the DNA of two modern humans. </a:t>
            </a:r>
            <a:r>
              <a:rPr lang="el-GR" sz="2400" dirty="0" smtClean="0">
                <a:latin typeface="Times New Roman" pitchFamily="18" charset="0"/>
                <a:cs typeface="Times New Roman" pitchFamily="18" charset="0"/>
              </a:rPr>
              <a:t>Ι</a:t>
            </a:r>
            <a:r>
              <a:rPr lang="en-US" sz="2400" dirty="0" smtClean="0">
                <a:latin typeface="Times New Roman" pitchFamily="18" charset="0"/>
                <a:cs typeface="Times New Roman" pitchFamily="18" charset="0"/>
              </a:rPr>
              <a:t>n my personal view, </a:t>
            </a:r>
            <a:r>
              <a:rPr lang="en-US" sz="2400" b="1" dirty="0" smtClean="0">
                <a:latin typeface="Times New Roman" pitchFamily="18" charset="0"/>
                <a:cs typeface="Times New Roman" pitchFamily="18" charset="0"/>
              </a:rPr>
              <a:t>traditional Pathology </a:t>
            </a:r>
            <a:r>
              <a:rPr lang="en-US" sz="2400" dirty="0" smtClean="0">
                <a:latin typeface="Times New Roman" pitchFamily="18" charset="0"/>
                <a:cs typeface="Times New Roman" pitchFamily="18" charset="0"/>
              </a:rPr>
              <a:t>stresses the </a:t>
            </a:r>
            <a:r>
              <a:rPr lang="en-US" sz="2400" b="1" dirty="0" smtClean="0">
                <a:latin typeface="Times New Roman" pitchFamily="18" charset="0"/>
                <a:cs typeface="Times New Roman" pitchFamily="18" charset="0"/>
              </a:rPr>
              <a:t>physical resemblance</a:t>
            </a:r>
            <a:r>
              <a:rPr lang="en-US" sz="2400" dirty="0" smtClean="0">
                <a:latin typeface="Times New Roman" pitchFamily="18" charset="0"/>
                <a:cs typeface="Times New Roman" pitchFamily="18" charset="0"/>
              </a:rPr>
              <a:t>, while </a:t>
            </a:r>
            <a:r>
              <a:rPr lang="en-US" sz="2400" b="1" dirty="0" smtClean="0">
                <a:latin typeface="Times New Roman" pitchFamily="18" charset="0"/>
                <a:cs typeface="Times New Roman" pitchFamily="18" charset="0"/>
              </a:rPr>
              <a:t>Molecular Pathology </a:t>
            </a:r>
            <a:r>
              <a:rPr lang="en-US" sz="2400" dirty="0" smtClean="0">
                <a:latin typeface="Times New Roman" pitchFamily="18" charset="0"/>
                <a:cs typeface="Times New Roman" pitchFamily="18" charset="0"/>
              </a:rPr>
              <a:t>underlines the </a:t>
            </a:r>
            <a:r>
              <a:rPr lang="en-US" sz="2400" b="1" dirty="0" smtClean="0">
                <a:latin typeface="Times New Roman" pitchFamily="18" charset="0"/>
                <a:cs typeface="Times New Roman" pitchFamily="18" charset="0"/>
              </a:rPr>
              <a:t>individuality.</a:t>
            </a:r>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Which will support the center of gravity of our existence, our </a:t>
            </a:r>
            <a:r>
              <a:rPr lang="en-US" sz="2400" b="1" dirty="0" smtClean="0">
                <a:latin typeface="Times New Roman" pitchFamily="18" charset="0"/>
                <a:cs typeface="Times New Roman" pitchFamily="18" charset="0"/>
              </a:rPr>
              <a:t>similarity</a:t>
            </a:r>
            <a:r>
              <a:rPr lang="en-US" sz="2400" dirty="0" smtClean="0">
                <a:latin typeface="Times New Roman" pitchFamily="18" charset="0"/>
                <a:cs typeface="Times New Roman" pitchFamily="18" charset="0"/>
              </a:rPr>
              <a:t> or our </a:t>
            </a:r>
            <a:r>
              <a:rPr lang="en-US" sz="2400" b="1" dirty="0" smtClean="0">
                <a:latin typeface="Times New Roman" pitchFamily="18" charset="0"/>
                <a:cs typeface="Times New Roman" pitchFamily="18" charset="0"/>
              </a:rPr>
              <a:t>diversity</a:t>
            </a:r>
            <a:r>
              <a:rPr lang="en-US" sz="2400" dirty="0" smtClean="0">
                <a:latin typeface="Times New Roman" pitchFamily="18" charset="0"/>
                <a:cs typeface="Times New Roman" pitchFamily="18" charset="0"/>
              </a:rPr>
              <a:t>? Does attachment to </a:t>
            </a:r>
            <a:r>
              <a:rPr lang="en-US" sz="2400" b="1" dirty="0" smtClean="0">
                <a:latin typeface="Times New Roman" pitchFamily="18" charset="0"/>
                <a:cs typeface="Times New Roman" pitchFamily="18" charset="0"/>
              </a:rPr>
              <a:t>similarity</a:t>
            </a:r>
            <a:r>
              <a:rPr lang="en-US" sz="2400" dirty="0" smtClean="0">
                <a:latin typeface="Times New Roman" pitchFamily="18" charset="0"/>
                <a:cs typeface="Times New Roman" pitchFamily="18" charset="0"/>
              </a:rPr>
              <a:t> always lead to </a:t>
            </a:r>
            <a:r>
              <a:rPr lang="en-US" sz="2400" b="1" dirty="0" smtClean="0">
                <a:latin typeface="Times New Roman" pitchFamily="18" charset="0"/>
                <a:cs typeface="Times New Roman" pitchFamily="18" charset="0"/>
              </a:rPr>
              <a:t>leveling</a:t>
            </a:r>
            <a:r>
              <a:rPr lang="en-US" sz="2400" dirty="0" smtClean="0">
                <a:latin typeface="Times New Roman" pitchFamily="18" charset="0"/>
                <a:cs typeface="Times New Roman" pitchFamily="18" charset="0"/>
              </a:rPr>
              <a:t>? Does commitment to </a:t>
            </a:r>
            <a:r>
              <a:rPr lang="en-US" sz="2400" b="1" dirty="0" smtClean="0">
                <a:latin typeface="Times New Roman" pitchFamily="18" charset="0"/>
                <a:cs typeface="Times New Roman" pitchFamily="18" charset="0"/>
              </a:rPr>
              <a:t>diversity</a:t>
            </a:r>
            <a:r>
              <a:rPr lang="en-US" sz="2400" dirty="0" smtClean="0">
                <a:latin typeface="Times New Roman" pitchFamily="18" charset="0"/>
                <a:cs typeface="Times New Roman" pitchFamily="18" charset="0"/>
              </a:rPr>
              <a:t> necessarily lead to </a:t>
            </a:r>
            <a:r>
              <a:rPr lang="en-US" sz="2400" b="1" dirty="0" smtClean="0">
                <a:latin typeface="Times New Roman" pitchFamily="18" charset="0"/>
                <a:cs typeface="Times New Roman" pitchFamily="18" charset="0"/>
              </a:rPr>
              <a:t>individualism</a:t>
            </a:r>
            <a:r>
              <a:rPr lang="en-US" sz="2400" dirty="0" smtClean="0">
                <a:latin typeface="Times New Roman" pitchFamily="18" charset="0"/>
                <a:cs typeface="Times New Roman" pitchFamily="18" charset="0"/>
              </a:rPr>
              <a:t>? </a:t>
            </a:r>
            <a:endParaRPr lang="el-GR" sz="2400" dirty="0" smtClean="0">
              <a:latin typeface="Times New Roman" pitchFamily="18" charset="0"/>
              <a:cs typeface="Times New Roman" pitchFamily="18" charset="0"/>
            </a:endParaRPr>
          </a:p>
          <a:p>
            <a:pPr algn="just"/>
            <a:endParaRPr lang="el-GR" sz="2400" dirty="0">
              <a:latin typeface="Times New Roman" pitchFamily="18" charset="0"/>
              <a:cs typeface="Times New Roman" pitchFamily="18" charset="0"/>
            </a:endParaRPr>
          </a:p>
        </p:txBody>
      </p:sp>
      <p:pic>
        <p:nvPicPr>
          <p:cNvPr id="14344" name="Picture 8" descr="C:\Users\αγαπουλακι\Desktop\f7d609f3-ef28-47bd-a5a4-db089dab68a2.jpg"/>
          <p:cNvPicPr>
            <a:picLocks noChangeAspect="1" noChangeArrowheads="1"/>
          </p:cNvPicPr>
          <p:nvPr/>
        </p:nvPicPr>
        <p:blipFill>
          <a:blip r:embed="rId5" cstate="print"/>
          <a:srcRect/>
          <a:stretch>
            <a:fillRect/>
          </a:stretch>
        </p:blipFill>
        <p:spPr bwMode="auto">
          <a:xfrm>
            <a:off x="357158" y="952325"/>
            <a:ext cx="2947988" cy="49198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xEl>
                                              <p:pRg st="0" end="0"/>
                                            </p:txEl>
                                          </p:spTgt>
                                        </p:tgtEl>
                                      </p:cBhvr>
                                    </p:animEffect>
                                    <p:set>
                                      <p:cBhvr>
                                        <p:cTn id="1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inkTgt spid="_x0000_s14342"/>
                                        </p:tgtEl>
                                      </p:cBhvr>
                                    </p:animEffect>
                                    <p:set>
                                      <p:cBhvr>
                                        <p:cTn id="27" dur="1" fill="hold">
                                          <p:stCondLst>
                                            <p:cond delay="499"/>
                                          </p:stCondLst>
                                        </p:cTn>
                                        <p:tgtEl>
                                          <p:inkTgt spid="_x0000_s1434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inkTgt spid="_x0000_s14343"/>
                                        </p:tgtEl>
                                      </p:cBhvr>
                                    </p:animEffect>
                                    <p:set>
                                      <p:cBhvr>
                                        <p:cTn id="30" dur="1" fill="hold">
                                          <p:stCondLst>
                                            <p:cond delay="499"/>
                                          </p:stCondLst>
                                        </p:cTn>
                                        <p:tgtEl>
                                          <p:inkTgt spid="_x0000_s1434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4338"/>
                                        </p:tgtEl>
                                      </p:cBhvr>
                                    </p:animEffect>
                                    <p:set>
                                      <p:cBhvr>
                                        <p:cTn id="35" dur="1" fill="hold">
                                          <p:stCondLst>
                                            <p:cond delay="499"/>
                                          </p:stCondLst>
                                        </p:cTn>
                                        <p:tgtEl>
                                          <p:spTgt spid="1433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4339"/>
                                        </p:tgtEl>
                                      </p:cBhvr>
                                    </p:animEffect>
                                    <p:set>
                                      <p:cBhvr>
                                        <p:cTn id="38" dur="1" fill="hold">
                                          <p:stCondLst>
                                            <p:cond delay="499"/>
                                          </p:stCondLst>
                                        </p:cTn>
                                        <p:tgtEl>
                                          <p:spTgt spid="14339"/>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344"/>
                                        </p:tgtEl>
                                        <p:attrNameLst>
                                          <p:attrName>style.visibility</p:attrName>
                                        </p:attrNameLst>
                                      </p:cBhvr>
                                      <p:to>
                                        <p:strVal val="visible"/>
                                      </p:to>
                                    </p:set>
                                    <p:animEffect transition="in" filter="fade">
                                      <p:cBhvr>
                                        <p:cTn id="46" dur="500"/>
                                        <p:tgtEl>
                                          <p:spTgt spid="14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00042"/>
          </a:xfrm>
        </p:spPr>
        <p:txBody>
          <a:bodyPr>
            <a:normAutofit fontScale="90000"/>
          </a:bodyPr>
          <a:lstStyle/>
          <a:p>
            <a:r>
              <a:rPr lang="en-US" sz="3200" dirty="0" smtClean="0">
                <a:latin typeface="Times New Roman" pitchFamily="18" charset="0"/>
                <a:cs typeface="Times New Roman" pitchFamily="18" charset="0"/>
              </a:rPr>
              <a:t>The  </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Hellenic</a:t>
            </a:r>
            <a:r>
              <a:rPr lang="en-US" sz="3200" dirty="0" smtClean="0">
                <a:latin typeface="Times New Roman" pitchFamily="18" charset="0"/>
                <a:cs typeface="Times New Roman" pitchFamily="18" charset="0"/>
              </a:rPr>
              <a:t> Idea of </a:t>
            </a:r>
            <a:r>
              <a:rPr lang="en-US" sz="3200" b="1" dirty="0" smtClean="0">
                <a:latin typeface="Times New Roman" pitchFamily="18" charset="0"/>
                <a:cs typeface="Times New Roman" pitchFamily="18" charset="0"/>
              </a:rPr>
              <a:t>Philosophy</a:t>
            </a:r>
            <a:r>
              <a:rPr lang="en-US" sz="3200" dirty="0" smtClean="0">
                <a:latin typeface="Times New Roman" pitchFamily="18" charset="0"/>
                <a:cs typeface="Times New Roman" pitchFamily="18" charset="0"/>
              </a:rPr>
              <a:t> as a </a:t>
            </a:r>
            <a:r>
              <a:rPr lang="en-US" sz="3200" b="1" dirty="0" smtClean="0">
                <a:latin typeface="Times New Roman" pitchFamily="18" charset="0"/>
                <a:cs typeface="Times New Roman" pitchFamily="18" charset="0"/>
              </a:rPr>
              <a:t>Way of Life</a:t>
            </a:r>
            <a:r>
              <a:rPr lang="en-US" sz="3200" dirty="0" smtClean="0">
                <a:latin typeface="Times New Roman" pitchFamily="18" charset="0"/>
                <a:cs typeface="Times New Roman" pitchFamily="18" charset="0"/>
              </a:rPr>
              <a:t>.</a:t>
            </a:r>
            <a:endParaRPr lang="el-GR" sz="3200" dirty="0">
              <a:latin typeface="Times New Roman" pitchFamily="18" charset="0"/>
              <a:cs typeface="Times New Roman" pitchFamily="18" charset="0"/>
            </a:endParaRPr>
          </a:p>
        </p:txBody>
      </p:sp>
      <p:pic>
        <p:nvPicPr>
          <p:cNvPr id="14338" name="Picture 2" descr="C:\Users\αγαπουλακι\Desktop\the-death-of-socrates-1787.jpg!Large.jpg"/>
          <p:cNvPicPr>
            <a:picLocks noChangeAspect="1" noChangeArrowheads="1"/>
          </p:cNvPicPr>
          <p:nvPr/>
        </p:nvPicPr>
        <p:blipFill>
          <a:blip r:embed="rId2" cstate="print"/>
          <a:srcRect/>
          <a:stretch>
            <a:fillRect/>
          </a:stretch>
        </p:blipFill>
        <p:spPr bwMode="auto">
          <a:xfrm>
            <a:off x="4214810" y="642918"/>
            <a:ext cx="4721056" cy="3071834"/>
          </a:xfrm>
          <a:prstGeom prst="rect">
            <a:avLst/>
          </a:prstGeom>
          <a:noFill/>
        </p:spPr>
      </p:pic>
      <p:sp>
        <p:nvSpPr>
          <p:cNvPr id="4" name="Rectangle 3"/>
          <p:cNvSpPr/>
          <p:nvPr/>
        </p:nvSpPr>
        <p:spPr>
          <a:xfrm>
            <a:off x="4500562" y="3643314"/>
            <a:ext cx="4429156" cy="369332"/>
          </a:xfrm>
          <a:prstGeom prst="rect">
            <a:avLst/>
          </a:prstGeom>
        </p:spPr>
        <p:txBody>
          <a:bodyPr wrap="square">
            <a:spAutoFit/>
          </a:bodyPr>
          <a:lstStyle/>
          <a:p>
            <a:r>
              <a:rPr lang="en-GB" dirty="0" smtClean="0">
                <a:latin typeface="Times New Roman" pitchFamily="18" charset="0"/>
                <a:cs typeface="Times New Roman" pitchFamily="18" charset="0"/>
              </a:rPr>
              <a:t>J – L David : The death of Socrates, 1787.</a:t>
            </a:r>
            <a:endParaRPr lang="el-GR" dirty="0">
              <a:latin typeface="Times New Roman" pitchFamily="18" charset="0"/>
              <a:cs typeface="Times New Roman" pitchFamily="18" charset="0"/>
            </a:endParaRPr>
          </a:p>
        </p:txBody>
      </p:sp>
      <p:sp>
        <p:nvSpPr>
          <p:cNvPr id="5" name="Text Placeholder 3"/>
          <p:cNvSpPr txBox="1">
            <a:spLocks/>
          </p:cNvSpPr>
          <p:nvPr/>
        </p:nvSpPr>
        <p:spPr>
          <a:xfrm>
            <a:off x="0" y="500042"/>
            <a:ext cx="4143372" cy="6357958"/>
          </a:xfrm>
          <a:prstGeom prst="rect">
            <a:avLst/>
          </a:prstGeom>
        </p:spPr>
        <p:txBody>
          <a:bodyPr>
            <a:no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Philosophy should not be thought of primarily either as an attempt to investigate and understand the self or the world, or as a special occupation that concerns only a few. Rather, </a:t>
            </a:r>
            <a:r>
              <a:rPr kumimoji="0" lang="en-US"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philosophy must be thought of as fully integrated within life.</a:t>
            </a:r>
            <a:r>
              <a:rPr kumimoji="0" lang="en-US"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To be sure, there may need to be professional philosophers, who develop an elaborate set of methods and concepts, but </a:t>
            </a:r>
            <a:r>
              <a:rPr kumimoji="0" lang="en-US"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life can be lived philosophically without a technical knowledge of philosophy. </a:t>
            </a:r>
          </a:p>
          <a:p>
            <a:pPr marL="342900" lvl="0" indent="-342900" algn="just">
              <a:spcBef>
                <a:spcPct val="20000"/>
              </a:spcBef>
              <a:buFont typeface="Arial" pitchFamily="34" charset="0"/>
              <a:buChar char="•"/>
            </a:pPr>
            <a:r>
              <a:rPr lang="en-US" dirty="0" smtClean="0">
                <a:latin typeface="Times New Roman" pitchFamily="18" charset="0"/>
                <a:cs typeface="Times New Roman" pitchFamily="18" charset="0"/>
              </a:rPr>
              <a:t>Later in the 19</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century, Marx famously criticized previous philosophy by saying that </a:t>
            </a:r>
            <a:r>
              <a:rPr lang="en-US" b="1" dirty="0" smtClean="0">
                <a:latin typeface="Times New Roman" pitchFamily="18" charset="0"/>
                <a:cs typeface="Times New Roman" pitchFamily="18" charset="0"/>
              </a:rPr>
              <a:t>the point of philosophy</a:t>
            </a:r>
            <a:r>
              <a:rPr lang="en-US" dirty="0" smtClean="0">
                <a:latin typeface="Times New Roman" pitchFamily="18" charset="0"/>
                <a:cs typeface="Times New Roman" pitchFamily="18" charset="0"/>
              </a:rPr>
              <a:t> is not to know things – even to know things about activity – but to </a:t>
            </a:r>
            <a:r>
              <a:rPr lang="en-US" b="1" dirty="0" smtClean="0">
                <a:latin typeface="Times New Roman" pitchFamily="18" charset="0"/>
                <a:cs typeface="Times New Roman" pitchFamily="18" charset="0"/>
              </a:rPr>
              <a:t>change</a:t>
            </a:r>
            <a:r>
              <a:rPr lang="en-US" dirty="0" smtClean="0">
                <a:latin typeface="Times New Roman" pitchFamily="18" charset="0"/>
                <a:cs typeface="Times New Roman" pitchFamily="18" charset="0"/>
              </a:rPr>
              <a:t> them.</a:t>
            </a:r>
          </a:p>
          <a:p>
            <a:pPr marL="342900" lvl="0" indent="-342900" algn="just">
              <a:spcBef>
                <a:spcPct val="20000"/>
              </a:spcBef>
              <a:buFont typeface="Arial" pitchFamily="34" charset="0"/>
              <a:buChar char="•"/>
            </a:pPr>
            <a:r>
              <a:rPr lang="en-US" dirty="0" smtClean="0">
                <a:latin typeface="Times New Roman" pitchFamily="18" charset="0"/>
                <a:cs typeface="Times New Roman" pitchFamily="18" charset="0"/>
              </a:rPr>
              <a:t>For Kierkegaard, the </a:t>
            </a:r>
            <a:r>
              <a:rPr lang="en-US" b="1" dirty="0" smtClean="0">
                <a:latin typeface="Times New Roman" pitchFamily="18" charset="0"/>
                <a:cs typeface="Times New Roman" pitchFamily="18" charset="0"/>
              </a:rPr>
              <a:t>truths of existence </a:t>
            </a:r>
            <a:r>
              <a:rPr lang="en-US" dirty="0" smtClean="0">
                <a:latin typeface="Times New Roman" pitchFamily="18" charset="0"/>
                <a:cs typeface="Times New Roman" pitchFamily="18" charset="0"/>
              </a:rPr>
              <a:t>are </a:t>
            </a:r>
            <a:r>
              <a:rPr lang="en-US" b="1" dirty="0" smtClean="0">
                <a:latin typeface="Times New Roman" pitchFamily="18" charset="0"/>
                <a:cs typeface="Times New Roman" pitchFamily="18" charset="0"/>
              </a:rPr>
              <a:t>immediately lived, felt and acted</a:t>
            </a:r>
            <a:r>
              <a:rPr lang="en-US" dirty="0" smtClean="0">
                <a:latin typeface="Times New Roman" pitchFamily="18" charset="0"/>
                <a:cs typeface="Times New Roman" pitchFamily="18" charset="0"/>
              </a:rPr>
              <a:t>. </a:t>
            </a:r>
            <a:endParaRPr kumimoji="0" lang="el-GR" b="1"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6" name="Rectangle 5"/>
          <p:cNvSpPr/>
          <p:nvPr/>
        </p:nvSpPr>
        <p:spPr>
          <a:xfrm>
            <a:off x="4214810" y="4143380"/>
            <a:ext cx="4929190" cy="1015663"/>
          </a:xfrm>
          <a:prstGeom prst="rect">
            <a:avLst/>
          </a:prstGeom>
        </p:spPr>
        <p:txBody>
          <a:bodyPr wrap="square">
            <a:spAutoFit/>
          </a:bodyPr>
          <a:lstStyle/>
          <a:p>
            <a:pPr algn="just"/>
            <a:r>
              <a:rPr lang="en-US" sz="2000" dirty="0" smtClean="0">
                <a:latin typeface="Times New Roman" pitchFamily="18" charset="0"/>
                <a:cs typeface="Times New Roman" pitchFamily="18" charset="0"/>
              </a:rPr>
              <a:t>This idea of philosophy was exemplified in the person of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Socrates </a:t>
            </a:r>
            <a:r>
              <a:rPr lang="en-US" sz="2000" dirty="0" smtClean="0">
                <a:latin typeface="Times New Roman" pitchFamily="18" charset="0"/>
                <a:cs typeface="Times New Roman" pitchFamily="18" charset="0"/>
              </a:rPr>
              <a:t>who did not write treatises, but who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died for his ideas</a:t>
            </a:r>
            <a:r>
              <a:rPr lang="en-US" sz="2000" dirty="0" smtClean="0">
                <a:latin typeface="Times New Roman" pitchFamily="18" charset="0"/>
                <a:cs typeface="Times New Roman" pitchFamily="18" charset="0"/>
              </a:rPr>
              <a:t>. </a:t>
            </a:r>
            <a:endParaRPr lang="el-GR" sz="2000" dirty="0">
              <a:latin typeface="Times New Roman" pitchFamily="18" charset="0"/>
              <a:cs typeface="Times New Roman" pitchFamily="18" charset="0"/>
            </a:endParaRPr>
          </a:p>
        </p:txBody>
      </p:sp>
      <p:sp>
        <p:nvSpPr>
          <p:cNvPr id="7" name="Rectangle 6"/>
          <p:cNvSpPr/>
          <p:nvPr/>
        </p:nvSpPr>
        <p:spPr>
          <a:xfrm>
            <a:off x="4071934" y="5143512"/>
            <a:ext cx="5072066" cy="1569660"/>
          </a:xfrm>
          <a:prstGeom prst="rect">
            <a:avLst/>
          </a:prstGeom>
        </p:spPr>
        <p:txBody>
          <a:bodyPr wrap="square">
            <a:spAutoFit/>
          </a:bodyPr>
          <a:lstStyle/>
          <a:p>
            <a:pPr algn="ctr"/>
            <a:r>
              <a:rPr lang="en-US" sz="2400" spc="300" dirty="0" smtClean="0">
                <a:effectLst>
                  <a:outerShdw blurRad="38100" dist="38100" dir="2700000" algn="tl">
                    <a:srgbClr val="000000">
                      <a:alpha val="43137"/>
                    </a:srgbClr>
                  </a:outerShdw>
                </a:effectLst>
                <a:latin typeface="Times New Roman" pitchFamily="18" charset="0"/>
                <a:cs typeface="Times New Roman" pitchFamily="18" charset="0"/>
              </a:rPr>
              <a:t>Philosophical concepts </a:t>
            </a:r>
          </a:p>
          <a:p>
            <a:pPr algn="ctr"/>
            <a:r>
              <a:rPr lang="en-US" sz="2400" dirty="0" smtClean="0">
                <a:latin typeface="Times New Roman" pitchFamily="18" charset="0"/>
                <a:cs typeface="Times New Roman" pitchFamily="18" charset="0"/>
              </a:rPr>
              <a:t>are valuable </a:t>
            </a:r>
          </a:p>
          <a:p>
            <a:pPr algn="ctr"/>
            <a:r>
              <a:rPr lang="en-US" sz="2400" dirty="0" smtClean="0">
                <a:latin typeface="Times New Roman" pitchFamily="18" charset="0"/>
                <a:cs typeface="Times New Roman" pitchFamily="18" charset="0"/>
              </a:rPr>
              <a:t>insofar as </a:t>
            </a:r>
            <a:r>
              <a:rPr lang="en-US" sz="2400" b="1" dirty="0" smtClean="0">
                <a:latin typeface="Times New Roman" pitchFamily="18" charset="0"/>
                <a:cs typeface="Times New Roman" pitchFamily="18" charset="0"/>
              </a:rPr>
              <a:t>they serve a flourishing life</a:t>
            </a:r>
            <a:r>
              <a:rPr lang="en-US" sz="2400" dirty="0" smtClean="0">
                <a:latin typeface="Times New Roman" pitchFamily="18" charset="0"/>
                <a:cs typeface="Times New Roman" pitchFamily="18" charset="0"/>
              </a:rPr>
              <a:t>, not as academic exercises. </a:t>
            </a:r>
            <a:endParaRPr lang="el-GR" sz="2400" dirty="0">
              <a:latin typeface="Times New Roman" pitchFamily="18" charset="0"/>
              <a:cs typeface="Times New Roman" pitchFamily="18" charset="0"/>
            </a:endParaRPr>
          </a:p>
        </p:txBody>
      </p:sp>
      <p:sp>
        <p:nvSpPr>
          <p:cNvPr id="8" name="Rectangle 7"/>
          <p:cNvSpPr/>
          <p:nvPr/>
        </p:nvSpPr>
        <p:spPr>
          <a:xfrm>
            <a:off x="0" y="1785926"/>
            <a:ext cx="4214810" cy="2677656"/>
          </a:xfrm>
          <a:prstGeom prst="rect">
            <a:avLst/>
          </a:prstGeom>
        </p:spPr>
        <p:txBody>
          <a:bodyPr wrap="square">
            <a:spAutoFit/>
          </a:bodyPr>
          <a:lstStyle/>
          <a:p>
            <a:pPr algn="ctr"/>
            <a:endParaRPr lang="en-US" sz="2400" dirty="0" smtClean="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Most existentialists </a:t>
            </a:r>
          </a:p>
          <a:p>
            <a:pPr algn="ctr"/>
            <a:r>
              <a:rPr lang="en-US" sz="2400" dirty="0" smtClean="0">
                <a:latin typeface="Times New Roman" pitchFamily="18" charset="0"/>
                <a:cs typeface="Times New Roman" pitchFamily="18" charset="0"/>
              </a:rPr>
              <a:t>also understand </a:t>
            </a:r>
          </a:p>
          <a:p>
            <a:pPr algn="ct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philosophy as </a:t>
            </a:r>
            <a:r>
              <a:rPr lang="en-US" sz="2400" b="1" i="1" dirty="0" smtClean="0">
                <a:effectLst>
                  <a:outerShdw blurRad="38100" dist="38100" dir="2700000" algn="tl">
                    <a:srgbClr val="000000">
                      <a:alpha val="43137"/>
                    </a:srgbClr>
                  </a:outerShdw>
                </a:effectLst>
                <a:latin typeface="Times New Roman" pitchFamily="18" charset="0"/>
                <a:cs typeface="Times New Roman" pitchFamily="18" charset="0"/>
              </a:rPr>
              <a:t>praxis</a:t>
            </a:r>
            <a:r>
              <a:rPr lang="en-US" sz="2400" dirty="0" smtClean="0">
                <a:latin typeface="Times New Roman" pitchFamily="18" charset="0"/>
                <a:cs typeface="Times New Roman" pitchFamily="18" charset="0"/>
              </a:rPr>
              <a:t>: </a:t>
            </a:r>
          </a:p>
          <a:p>
            <a:pPr algn="ct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involved action in the world and participation in the course of history. </a:t>
            </a:r>
            <a:endParaRPr lang="el-GR" sz="24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6" grpId="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00430" cy="857232"/>
          </a:xfrm>
        </p:spPr>
        <p:txBody>
          <a:bodyPr>
            <a:normAutofit/>
          </a:bodyPr>
          <a:lstStyle/>
          <a:p>
            <a:r>
              <a:rPr lang="el-GR" sz="3600" dirty="0" smtClean="0">
                <a:latin typeface="Times New Roman" pitchFamily="18" charset="0"/>
                <a:cs typeface="Times New Roman" pitchFamily="18" charset="0"/>
              </a:rPr>
              <a:t>Μ</a:t>
            </a:r>
            <a:r>
              <a:rPr lang="en-US" sz="3600" dirty="0" smtClean="0">
                <a:latin typeface="Times New Roman" pitchFamily="18" charset="0"/>
                <a:cs typeface="Times New Roman" pitchFamily="18" charset="0"/>
              </a:rPr>
              <a:t>e and the others</a:t>
            </a:r>
            <a:endParaRPr lang="el-GR" sz="3600" dirty="0">
              <a:latin typeface="Times New Roman" pitchFamily="18" charset="0"/>
              <a:cs typeface="Times New Roman" pitchFamily="18" charset="0"/>
            </a:endParaRPr>
          </a:p>
        </p:txBody>
      </p:sp>
      <p:sp>
        <p:nvSpPr>
          <p:cNvPr id="4" name="Rectangle 3"/>
          <p:cNvSpPr/>
          <p:nvPr/>
        </p:nvSpPr>
        <p:spPr>
          <a:xfrm>
            <a:off x="3428992" y="1"/>
            <a:ext cx="5715008" cy="7109640"/>
          </a:xfrm>
          <a:prstGeom prst="rect">
            <a:avLst/>
          </a:prstGeom>
        </p:spPr>
        <p:txBody>
          <a:bodyPr wrap="square">
            <a:spAutoFit/>
          </a:bodyPr>
          <a:lstStyle/>
          <a:p>
            <a:pPr algn="just"/>
            <a:r>
              <a:rPr lang="en-US" sz="2400" dirty="0" smtClean="0">
                <a:latin typeface="Times New Roman" pitchFamily="18" charset="0"/>
                <a:cs typeface="Times New Roman" pitchFamily="18" charset="0"/>
              </a:rPr>
              <a:t>The </a:t>
            </a:r>
            <a:r>
              <a:rPr lang="en-US" sz="2400" spc="300" dirty="0" smtClean="0">
                <a:effectLst>
                  <a:outerShdw blurRad="38100" dist="38100" dir="2700000" algn="tl">
                    <a:srgbClr val="000000">
                      <a:alpha val="43137"/>
                    </a:srgbClr>
                  </a:outerShdw>
                </a:effectLst>
                <a:latin typeface="Times New Roman" pitchFamily="18" charset="0"/>
                <a:cs typeface="Times New Roman" pitchFamily="18" charset="0"/>
              </a:rPr>
              <a:t>Hegelian</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 movement </a:t>
            </a:r>
            <a:r>
              <a:rPr lang="en-US" sz="2400" dirty="0" smtClean="0">
                <a:latin typeface="Times New Roman" pitchFamily="18" charset="0"/>
                <a:cs typeface="Times New Roman" pitchFamily="18" charset="0"/>
              </a:rPr>
              <a:t>remains one of the most fascinating moments in the history of philosophy since it is for the first time that </a:t>
            </a:r>
            <a:r>
              <a:rPr lang="en-US" sz="2400" spc="300" dirty="0" smtClean="0">
                <a:effectLst>
                  <a:outerShdw blurRad="38100" dist="38100" dir="2700000" algn="tl">
                    <a:srgbClr val="000000">
                      <a:alpha val="43137"/>
                    </a:srgbClr>
                  </a:outerShdw>
                </a:effectLst>
                <a:latin typeface="Times New Roman" pitchFamily="18" charset="0"/>
                <a:cs typeface="Times New Roman" pitchFamily="18" charset="0"/>
              </a:rPr>
              <a:t>the constitution of the self </a:t>
            </a:r>
            <a:r>
              <a:rPr lang="en-US" sz="2400" dirty="0" smtClean="0">
                <a:latin typeface="Times New Roman" pitchFamily="18" charset="0"/>
                <a:cs typeface="Times New Roman" pitchFamily="18" charset="0"/>
              </a:rPr>
              <a:t>does not </a:t>
            </a:r>
            <a:r>
              <a:rPr lang="en-US" sz="2400" spc="600" dirty="0" smtClean="0">
                <a:effectLst>
                  <a:outerShdw blurRad="38100" dist="38100" dir="2700000" algn="tl">
                    <a:srgbClr val="000000">
                      <a:alpha val="43137"/>
                    </a:srgbClr>
                  </a:outerShdw>
                </a:effectLst>
                <a:latin typeface="Times New Roman" pitchFamily="18" charset="0"/>
                <a:cs typeface="Times New Roman" pitchFamily="18" charset="0"/>
              </a:rPr>
              <a:t>take place </a:t>
            </a:r>
            <a:r>
              <a:rPr lang="en-US" sz="2400" dirty="0" smtClean="0">
                <a:latin typeface="Times New Roman" pitchFamily="18" charset="0"/>
                <a:cs typeface="Times New Roman" pitchFamily="18" charset="0"/>
              </a:rPr>
              <a:t>from within the self (as happens with Descartes, for whom the only truth is the truth of </a:t>
            </a:r>
            <a:r>
              <a:rPr lang="en-US" sz="2400" i="1" dirty="0" smtClean="0">
                <a:latin typeface="Times New Roman" pitchFamily="18" charset="0"/>
                <a:cs typeface="Times New Roman" pitchFamily="18" charset="0"/>
              </a:rPr>
              <a:t>my</a:t>
            </a:r>
            <a:r>
              <a:rPr lang="en-US" sz="2400" dirty="0" smtClean="0">
                <a:latin typeface="Times New Roman" pitchFamily="18" charset="0"/>
                <a:cs typeface="Times New Roman" pitchFamily="18" charset="0"/>
              </a:rPr>
              <a:t> existence; or Leibniz, for whom the monads are ‘windowless’; or Fichte, for whom the ‘I’ is absolutely self-constitutive) but </a:t>
            </a:r>
            <a:r>
              <a:rPr lang="en-US" sz="2400" b="1" spc="600" dirty="0" smtClean="0">
                <a:latin typeface="Times New Roman" pitchFamily="18" charset="0"/>
                <a:cs typeface="Times New Roman" pitchFamily="18" charset="0"/>
              </a:rPr>
              <a:t>from the outside</a:t>
            </a:r>
            <a:r>
              <a:rPr lang="en-US" sz="2400" dirty="0" smtClean="0">
                <a:latin typeface="Times New Roman" pitchFamily="18" charset="0"/>
                <a:cs typeface="Times New Roman" pitchFamily="18" charset="0"/>
              </a:rPr>
              <a:t>. It is, Hegel tells us, </a:t>
            </a:r>
            <a:r>
              <a:rPr lang="en-US" sz="2400" spc="600" dirty="0" smtClean="0">
                <a:effectLst>
                  <a:outerShdw blurRad="38100" dist="38100" dir="2700000" algn="tl">
                    <a:srgbClr val="000000">
                      <a:alpha val="43137"/>
                    </a:srgbClr>
                  </a:outerShdw>
                </a:effectLst>
                <a:latin typeface="Times New Roman" pitchFamily="18" charset="0"/>
                <a:cs typeface="Times New Roman" pitchFamily="18" charset="0"/>
              </a:rPr>
              <a:t>only</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 because </a:t>
            </a:r>
            <a:r>
              <a:rPr lang="en-US" sz="2400" b="1" u="sng" spc="300" dirty="0" smtClean="0">
                <a:effectLst>
                  <a:outerShdw blurRad="38100" dist="38100" dir="2700000" algn="tl">
                    <a:srgbClr val="000000">
                      <a:alpha val="43137"/>
                    </a:srgbClr>
                  </a:outerShdw>
                </a:effectLst>
                <a:latin typeface="Times New Roman" pitchFamily="18" charset="0"/>
                <a:cs typeface="Times New Roman" pitchFamily="18" charset="0"/>
              </a:rPr>
              <a:t>someone else</a:t>
            </a:r>
            <a:r>
              <a:rPr lang="en-US" sz="2400" b="1" spc="3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spc="300" dirty="0" smtClean="0">
                <a:effectLst>
                  <a:outerShdw blurRad="38100" dist="38100" dir="2700000" algn="tl">
                    <a:srgbClr val="000000">
                      <a:alpha val="43137"/>
                    </a:srgbClr>
                  </a:outerShdw>
                </a:effectLst>
                <a:latin typeface="Times New Roman" pitchFamily="18" charset="0"/>
                <a:cs typeface="Times New Roman" pitchFamily="18" charset="0"/>
              </a:rPr>
              <a:t>recognizes me as a subject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that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I</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 can be constituted as such.</a:t>
            </a:r>
            <a:r>
              <a:rPr lang="en-US" sz="2400" dirty="0" smtClean="0">
                <a:latin typeface="Times New Roman" pitchFamily="18" charset="0"/>
                <a:cs typeface="Times New Roman" pitchFamily="18" charset="0"/>
              </a:rPr>
              <a:t>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Outside the  </a:t>
            </a:r>
            <a:r>
              <a:rPr lang="en-US" sz="2400" b="1" spc="300" dirty="0" smtClean="0">
                <a:effectLst>
                  <a:outerShdw blurRad="38100" dist="38100" dir="2700000" algn="tl">
                    <a:srgbClr val="000000">
                      <a:alpha val="43137"/>
                    </a:srgbClr>
                  </a:outerShdw>
                </a:effectLst>
                <a:latin typeface="Times New Roman" pitchFamily="18" charset="0"/>
                <a:cs typeface="Times New Roman" pitchFamily="18" charset="0"/>
              </a:rPr>
              <a:t>moment of recognition</a:t>
            </a:r>
            <a:r>
              <a:rPr lang="en-US" sz="2400" b="1" spc="3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there is </a:t>
            </a:r>
            <a:r>
              <a:rPr lang="en-US" sz="2400" b="1" spc="600" dirty="0" smtClean="0">
                <a:latin typeface="Times New Roman" pitchFamily="18" charset="0"/>
                <a:cs typeface="Times New Roman" pitchFamily="18" charset="0"/>
              </a:rPr>
              <a:t>no</a:t>
            </a:r>
            <a:r>
              <a:rPr lang="en-US" sz="2400" b="1" dirty="0" smtClean="0">
                <a:latin typeface="Times New Roman" pitchFamily="18" charset="0"/>
                <a:cs typeface="Times New Roman" pitchFamily="18" charset="0"/>
              </a:rPr>
              <a:t> </a:t>
            </a:r>
            <a:r>
              <a:rPr lang="en-US" sz="2400" b="1" spc="600" dirty="0" smtClean="0">
                <a:latin typeface="Times New Roman" pitchFamily="18" charset="0"/>
                <a:cs typeface="Times New Roman" pitchFamily="18" charset="0"/>
              </a:rPr>
              <a:t>self-consciousness</a:t>
            </a:r>
            <a:r>
              <a:rPr lang="en-US" sz="2400" spc="600" dirty="0" smtClean="0">
                <a:latin typeface="Times New Roman" pitchFamily="18" charset="0"/>
                <a:cs typeface="Times New Roman" pitchFamily="18" charset="0"/>
              </a:rPr>
              <a:t>.</a:t>
            </a:r>
            <a:r>
              <a:rPr lang="en-US" sz="2400" dirty="0" smtClean="0"/>
              <a:t>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Heidegger</a:t>
            </a:r>
            <a:r>
              <a:rPr lang="en-US" sz="2400" dirty="0" smtClean="0">
                <a:latin typeface="Times New Roman" pitchFamily="18" charset="0"/>
                <a:cs typeface="Times New Roman" pitchFamily="18" charset="0"/>
              </a:rPr>
              <a:t> was probably right in seeing </a:t>
            </a:r>
            <a:r>
              <a:rPr lang="en-US" sz="2400" spc="300" dirty="0" smtClean="0">
                <a:effectLst>
                  <a:outerShdw blurRad="38100" dist="38100" dir="2700000" algn="tl">
                    <a:srgbClr val="000000">
                      <a:alpha val="43137"/>
                    </a:srgbClr>
                  </a:outerShdw>
                </a:effectLst>
                <a:latin typeface="Times New Roman" pitchFamily="18" charset="0"/>
                <a:cs typeface="Times New Roman" pitchFamily="18" charset="0"/>
              </a:rPr>
              <a:t>being with others</a:t>
            </a:r>
            <a:r>
              <a:rPr lang="en-US" sz="2400" spc="3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as an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essential element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of  </a:t>
            </a:r>
            <a:r>
              <a:rPr lang="en-US" sz="2400" spc="600" dirty="0" smtClean="0">
                <a:effectLst>
                  <a:outerShdw blurRad="38100" dist="38100" dir="2700000" algn="tl">
                    <a:srgbClr val="000000">
                      <a:alpha val="43137"/>
                    </a:srgbClr>
                  </a:outerShdw>
                </a:effectLst>
                <a:latin typeface="Times New Roman" pitchFamily="18" charset="0"/>
                <a:cs typeface="Times New Roman" pitchFamily="18" charset="0"/>
              </a:rPr>
              <a:t>being human</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l-GR" sz="2400" dirty="0" smtClean="0">
              <a:latin typeface="Times New Roman" pitchFamily="18" charset="0"/>
              <a:cs typeface="Times New Roman" pitchFamily="18" charset="0"/>
            </a:endParaRPr>
          </a:p>
          <a:p>
            <a:pPr algn="just"/>
            <a:r>
              <a:rPr lang="en-US" sz="2400" spc="600" dirty="0" smtClean="0">
                <a:latin typeface="Times New Roman" pitchFamily="18" charset="0"/>
                <a:cs typeface="Times New Roman" pitchFamily="18" charset="0"/>
              </a:rPr>
              <a:t> </a:t>
            </a:r>
            <a:endParaRPr lang="el-GR" sz="2400" spc="600" dirty="0">
              <a:latin typeface="Times New Roman" pitchFamily="18" charset="0"/>
              <a:cs typeface="Times New Roman" pitchFamily="18" charset="0"/>
            </a:endParaRPr>
          </a:p>
        </p:txBody>
      </p:sp>
      <p:pic>
        <p:nvPicPr>
          <p:cNvPr id="18434" name="Picture 2" descr="C:\Users\αγαπουλακι\Desktop\self-portrait-with-others-1959.jpg!Large.jpg"/>
          <p:cNvPicPr>
            <a:picLocks noChangeAspect="1" noChangeArrowheads="1"/>
          </p:cNvPicPr>
          <p:nvPr/>
        </p:nvPicPr>
        <p:blipFill>
          <a:blip r:embed="rId2" cstate="print"/>
          <a:srcRect/>
          <a:stretch>
            <a:fillRect/>
          </a:stretch>
        </p:blipFill>
        <p:spPr bwMode="auto">
          <a:xfrm>
            <a:off x="285720" y="714356"/>
            <a:ext cx="2819400" cy="5715000"/>
          </a:xfrm>
          <a:prstGeom prst="rect">
            <a:avLst/>
          </a:prstGeom>
          <a:noFill/>
        </p:spPr>
      </p:pic>
      <p:sp>
        <p:nvSpPr>
          <p:cNvPr id="6" name="Rectangle 5"/>
          <p:cNvSpPr/>
          <p:nvPr/>
        </p:nvSpPr>
        <p:spPr>
          <a:xfrm>
            <a:off x="214282" y="6429396"/>
            <a:ext cx="3929089" cy="307777"/>
          </a:xfrm>
          <a:prstGeom prst="rect">
            <a:avLst/>
          </a:prstGeom>
        </p:spPr>
        <p:txBody>
          <a:bodyPr wrap="square">
            <a:spAutoFit/>
          </a:bodyPr>
          <a:lstStyle/>
          <a:p>
            <a:r>
              <a:rPr lang="en-GB" sz="1400" dirty="0" smtClean="0">
                <a:latin typeface="Times New Roman" pitchFamily="18" charset="0"/>
                <a:cs typeface="Times New Roman" pitchFamily="18" charset="0"/>
              </a:rPr>
              <a:t>J  </a:t>
            </a:r>
            <a:r>
              <a:rPr lang="en-GB" sz="1400" dirty="0" err="1" smtClean="0">
                <a:latin typeface="Times New Roman" pitchFamily="18" charset="0"/>
                <a:cs typeface="Times New Roman" pitchFamily="18" charset="0"/>
              </a:rPr>
              <a:t>Bratby</a:t>
            </a:r>
            <a:r>
              <a:rPr lang="en-GB" sz="1400" dirty="0" smtClean="0">
                <a:latin typeface="Times New Roman" pitchFamily="18" charset="0"/>
                <a:cs typeface="Times New Roman" pitchFamily="18" charset="0"/>
              </a:rPr>
              <a:t> : Self portrait with others, 1959.</a:t>
            </a:r>
            <a:endParaRPr lang="el-GR" sz="1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0"/>
            <a:ext cx="91440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spc="600"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SIMILARITY  </a:t>
            </a:r>
            <a:r>
              <a:rPr kumimoji="0" lang="en-US" sz="2400" b="1" i="0" u="none" strike="noStrike" cap="none" spc="600" normalizeH="0" baseline="0" dirty="0" smtClean="0">
                <a:ln>
                  <a:noFill/>
                </a:ln>
                <a:solidFill>
                  <a:schemeClr val="tx1"/>
                </a:solidFill>
                <a:latin typeface="Times New Roman" pitchFamily="18" charset="0"/>
                <a:ea typeface="Calibri" pitchFamily="34" charset="0"/>
                <a:cs typeface="Times New Roman" pitchFamily="18" charset="0"/>
              </a:rPr>
              <a:t>OR</a:t>
            </a:r>
            <a:r>
              <a:rPr kumimoji="0" lang="en-US" sz="2400" b="1" i="0" u="none" strike="noStrike" cap="none" spc="600"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DIVERSITY?</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My ego is my </a:t>
            </a: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individuality</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what makes me different, unique and irreplaceable, what makes me  have a name, a particular appearance, taste, emotions, personality and way of thinking that belong exclusively to me. The "other" is the person who is not me, who owns a body and a spirit that is not mine. And he/she, like me, has a name, specific look, tastes, emotions, personality and way of thinking that belong to him/her alone. So the following </a:t>
            </a:r>
            <a:r>
              <a:rPr kumimoji="0" lang="en-US" sz="2400" b="1" i="0" u="none" strike="noStrike" cap="none" spc="600"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philosophical opposition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arises: Is every one of us a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unique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ego or an ego that </a:t>
            </a:r>
            <a:r>
              <a:rPr kumimoji="0" lang="en-US"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resembles all the </a:t>
            </a:r>
            <a:r>
              <a:rPr kumimoji="0" lang="en-US" sz="2400" b="1" i="0" u="none" strike="noStrike" cap="none" spc="600"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other </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egos? What impact each one of these two considerations may have on our </a:t>
            </a: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everyday life</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Rectangle 2"/>
          <p:cNvSpPr/>
          <p:nvPr/>
        </p:nvSpPr>
        <p:spPr>
          <a:xfrm>
            <a:off x="4429124" y="5072074"/>
            <a:ext cx="3714776" cy="1477328"/>
          </a:xfrm>
          <a:prstGeom prst="rect">
            <a:avLst/>
          </a:prstGeom>
        </p:spPr>
        <p:txBody>
          <a:bodyPr wrap="square">
            <a:spAutoFit/>
          </a:bodyPr>
          <a:lstStyle/>
          <a:p>
            <a:pPr algn="ctr"/>
            <a:r>
              <a:rPr lang="en-US" dirty="0" smtClean="0">
                <a:latin typeface="Times New Roman" pitchFamily="18" charset="0"/>
                <a:cs typeface="Times New Roman" pitchFamily="18" charset="0"/>
              </a:rPr>
              <a:t>Sally </a:t>
            </a:r>
            <a:r>
              <a:rPr lang="en-US" dirty="0" err="1" smtClean="0">
                <a:latin typeface="Times New Roman" pitchFamily="18" charset="0"/>
                <a:cs typeface="Times New Roman" pitchFamily="18" charset="0"/>
              </a:rPr>
              <a:t>Jasmin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Sarma</a:t>
            </a:r>
            <a:r>
              <a:rPr lang="en-US" dirty="0" smtClean="0">
                <a:latin typeface="Times New Roman" pitchFamily="18" charset="0"/>
                <a:cs typeface="Times New Roman" pitchFamily="18" charset="0"/>
              </a:rPr>
              <a:t> on Twitter: </a:t>
            </a:r>
          </a:p>
          <a:p>
            <a:pPr algn="ctr"/>
            <a:r>
              <a:rPr lang="en-US" dirty="0" smtClean="0">
                <a:latin typeface="Times New Roman" pitchFamily="18" charset="0"/>
                <a:cs typeface="Times New Roman" pitchFamily="18" charset="0"/>
              </a:rPr>
              <a:t>“Must decide whether to walk </a:t>
            </a:r>
          </a:p>
          <a:p>
            <a:pPr algn="ctr"/>
            <a:r>
              <a:rPr lang="en-US" dirty="0" smtClean="0">
                <a:latin typeface="Times New Roman" pitchFamily="18" charset="0"/>
                <a:cs typeface="Times New Roman" pitchFamily="18" charset="0"/>
              </a:rPr>
              <a:t>in light of creative altruism </a:t>
            </a:r>
          </a:p>
          <a:p>
            <a:pPr algn="ctr"/>
            <a:r>
              <a:rPr lang="en-US" dirty="0" smtClean="0">
                <a:latin typeface="Times New Roman" pitchFamily="18" charset="0"/>
                <a:cs typeface="Times New Roman" pitchFamily="18" charset="0"/>
              </a:rPr>
              <a:t>or darkness destructive selfishness.” Martin Luther King </a:t>
            </a:r>
            <a:r>
              <a:rPr lang="en-US" dirty="0" err="1" smtClean="0">
                <a:latin typeface="Times New Roman" pitchFamily="18" charset="0"/>
                <a:cs typeface="Times New Roman" pitchFamily="18" charset="0"/>
              </a:rPr>
              <a:t>Jr</a:t>
            </a:r>
            <a:r>
              <a:rPr lang="en-US" dirty="0" smtClean="0">
                <a:latin typeface="Times New Roman" pitchFamily="18" charset="0"/>
                <a:cs typeface="Times New Roman" pitchFamily="18" charset="0"/>
              </a:rPr>
              <a:t> </a:t>
            </a:r>
            <a:endParaRPr lang="el-GR" dirty="0">
              <a:latin typeface="Times New Roman" pitchFamily="18" charset="0"/>
              <a:cs typeface="Times New Roman" pitchFamily="18" charset="0"/>
            </a:endParaRPr>
          </a:p>
        </p:txBody>
      </p:sp>
      <p:pic>
        <p:nvPicPr>
          <p:cNvPr id="26626" name="Picture 2" descr="C:\Users\αγαπουλακι\Desktop\AMSTERDAM\AMSTERDAM PAINTINGS\ChErPPoWgAEuSWX.jpg"/>
          <p:cNvPicPr>
            <a:picLocks noChangeAspect="1" noChangeArrowheads="1"/>
          </p:cNvPicPr>
          <p:nvPr/>
        </p:nvPicPr>
        <p:blipFill>
          <a:blip r:embed="rId2" cstate="print"/>
          <a:srcRect/>
          <a:stretch>
            <a:fillRect/>
          </a:stretch>
        </p:blipFill>
        <p:spPr bwMode="auto">
          <a:xfrm>
            <a:off x="2000232" y="4214818"/>
            <a:ext cx="2428892" cy="24369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7">
                                            <p:txEl>
                                              <p:pRg st="1" end="1"/>
                                            </p:txEl>
                                          </p:spTgt>
                                        </p:tgtEl>
                                        <p:attrNameLst>
                                          <p:attrName>style.visibility</p:attrName>
                                        </p:attrNameLst>
                                      </p:cBhvr>
                                      <p:to>
                                        <p:strVal val="visible"/>
                                      </p:to>
                                    </p:set>
                                    <p:animEffect transition="in" filter="fade">
                                      <p:cBhvr>
                                        <p:cTn id="7" dur="500"/>
                                        <p:tgtEl>
                                          <p:spTgt spid="2457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500"/>
                                        <p:tgtEl>
                                          <p:spTgt spid="266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5000660" cy="6863417"/>
          </a:xfrm>
          <a:prstGeom prst="rect">
            <a:avLst/>
          </a:prstGeom>
        </p:spPr>
        <p:txBody>
          <a:bodyPr wrap="square">
            <a:spAutoFit/>
          </a:bodyPr>
          <a:lstStyle/>
          <a:p>
            <a:pPr algn="just"/>
            <a:r>
              <a:rPr lang="en-US" sz="2000" dirty="0" smtClean="0">
                <a:latin typeface="Times New Roman" pitchFamily="18" charset="0"/>
                <a:cs typeface="Times New Roman" pitchFamily="18" charset="0"/>
              </a:rPr>
              <a:t>Each one of us is </a:t>
            </a:r>
            <a:r>
              <a:rPr lang="en-US" sz="2000" b="1" u="sng" dirty="0" smtClean="0">
                <a:latin typeface="Times New Roman" pitchFamily="18" charset="0"/>
                <a:cs typeface="Times New Roman" pitchFamily="18" charset="0"/>
              </a:rPr>
              <a:t>unique</a:t>
            </a:r>
            <a:r>
              <a:rPr lang="en-US" sz="2000" dirty="0" smtClean="0">
                <a:latin typeface="Times New Roman" pitchFamily="18" charset="0"/>
                <a:cs typeface="Times New Roman" pitchFamily="18" charset="0"/>
              </a:rPr>
              <a:t> and we must </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recognize and respect </a:t>
            </a:r>
            <a:r>
              <a:rPr lang="en-US" sz="2000" dirty="0" smtClean="0">
                <a:latin typeface="Times New Roman" pitchFamily="18" charset="0"/>
                <a:cs typeface="Times New Roman" pitchFamily="18" charset="0"/>
              </a:rPr>
              <a:t>the </a:t>
            </a:r>
            <a:r>
              <a:rPr lang="en-US" sz="2000" b="1" spc="300" dirty="0" smtClean="0">
                <a:effectLst>
                  <a:outerShdw blurRad="38100" dist="38100" dir="2700000" algn="tl">
                    <a:srgbClr val="000000">
                      <a:alpha val="43137"/>
                    </a:srgbClr>
                  </a:outerShdw>
                </a:effectLst>
                <a:latin typeface="Times New Roman" pitchFamily="18" charset="0"/>
                <a:cs typeface="Times New Roman" pitchFamily="18" charset="0"/>
              </a:rPr>
              <a:t>individuality</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of each one of us</a:t>
            </a:r>
            <a:r>
              <a:rPr lang="en-US" sz="2000"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Nevertheless, because we are all human, because we all consist of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morphologically similar tissues and cells</a:t>
            </a:r>
            <a:r>
              <a:rPr lang="en-US" sz="2000" dirty="0" smtClean="0">
                <a:latin typeface="Times New Roman" pitchFamily="18" charset="0"/>
                <a:cs typeface="Times New Roman" pitchFamily="18" charset="0"/>
              </a:rPr>
              <a:t>, because we live in a family and in a society, we </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have a lot in common with each other</a:t>
            </a:r>
            <a:r>
              <a:rPr lang="en-US" sz="2000" dirty="0" smtClean="0">
                <a:latin typeface="Times New Roman" pitchFamily="18" charset="0"/>
                <a:cs typeface="Times New Roman" pitchFamily="18" charset="0"/>
              </a:rPr>
              <a:t>. Many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similarities</a:t>
            </a:r>
            <a:r>
              <a:rPr lang="en-US" sz="2000" dirty="0" smtClean="0">
                <a:latin typeface="Times New Roman" pitchFamily="18" charset="0"/>
                <a:cs typeface="Times New Roman" pitchFamily="18" charset="0"/>
              </a:rPr>
              <a:t> between individuals are caused by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shared culture</a:t>
            </a:r>
            <a:r>
              <a:rPr lang="en-US" sz="2000" dirty="0" smtClean="0"/>
              <a:t>. </a:t>
            </a:r>
            <a:r>
              <a:rPr lang="en-US" sz="2000" dirty="0" smtClean="0">
                <a:latin typeface="Times New Roman" pitchFamily="18" charset="0"/>
                <a:cs typeface="Times New Roman" pitchFamily="18" charset="0"/>
              </a:rPr>
              <a:t>We are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bound to each other.</a:t>
            </a:r>
            <a:r>
              <a:rPr lang="en-US" sz="2000" dirty="0" smtClean="0">
                <a:latin typeface="Times New Roman" pitchFamily="18" charset="0"/>
                <a:cs typeface="Times New Roman" pitchFamily="18" charset="0"/>
              </a:rPr>
              <a:t> No one can exist on his/her own, because man is by nature a </a:t>
            </a:r>
            <a:r>
              <a:rPr lang="en-US" sz="2000" b="1" dirty="0" smtClean="0">
                <a:latin typeface="Times New Roman" pitchFamily="18" charset="0"/>
                <a:cs typeface="Times New Roman" pitchFamily="18" charset="0"/>
              </a:rPr>
              <a:t>social being</a:t>
            </a:r>
            <a:r>
              <a:rPr lang="en-US" sz="2000" dirty="0" smtClean="0">
                <a:latin typeface="Times New Roman" pitchFamily="18" charset="0"/>
                <a:cs typeface="Times New Roman" pitchFamily="18" charset="0"/>
              </a:rPr>
              <a:t>.</a:t>
            </a:r>
          </a:p>
          <a:p>
            <a:pPr algn="just"/>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 Often, however, others do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not</a:t>
            </a:r>
            <a:r>
              <a:rPr lang="en-US" sz="2000" dirty="0" smtClean="0">
                <a:latin typeface="Times New Roman" pitchFamily="18" charset="0"/>
                <a:cs typeface="Times New Roman" pitchFamily="18" charset="0"/>
              </a:rPr>
              <a:t> understand us. It is also a fact that even we can</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not</a:t>
            </a:r>
            <a:r>
              <a:rPr lang="en-US" sz="2000" dirty="0" smtClean="0">
                <a:latin typeface="Times New Roman" pitchFamily="18" charset="0"/>
                <a:cs typeface="Times New Roman" pitchFamily="18" charset="0"/>
              </a:rPr>
              <a:t> understand ourselves and even ourselves may surprise us, either negatively or positively. </a:t>
            </a:r>
          </a:p>
          <a:p>
            <a:pPr algn="just"/>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On the other hand, we happen to </a:t>
            </a:r>
            <a:r>
              <a:rPr lang="en-US" sz="2000" b="1" dirty="0" smtClean="0">
                <a:latin typeface="Times New Roman" pitchFamily="18" charset="0"/>
                <a:cs typeface="Times New Roman" pitchFamily="18" charset="0"/>
              </a:rPr>
              <a:t>recognize ourselves in others</a:t>
            </a:r>
            <a:r>
              <a:rPr lang="en-US" sz="2000" dirty="0" smtClean="0">
                <a:latin typeface="Times New Roman" pitchFamily="18" charset="0"/>
                <a:cs typeface="Times New Roman" pitchFamily="18" charset="0"/>
              </a:rPr>
              <a:t>, when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the others </a:t>
            </a:r>
            <a:r>
              <a:rPr lang="en-US" sz="2000" u="sng" dirty="0" smtClean="0">
                <a:effectLst>
                  <a:outerShdw blurRad="38100" dist="38100" dir="2700000" algn="tl">
                    <a:srgbClr val="000000">
                      <a:alpha val="43137"/>
                    </a:srgbClr>
                  </a:outerShdw>
                </a:effectLst>
                <a:latin typeface="Times New Roman" pitchFamily="18" charset="0"/>
                <a:cs typeface="Times New Roman" pitchFamily="18" charset="0"/>
              </a:rPr>
              <a:t>attract</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u="sng" dirty="0" smtClean="0">
                <a:effectLst>
                  <a:outerShdw blurRad="38100" dist="38100" dir="2700000" algn="tl">
                    <a:srgbClr val="000000">
                      <a:alpha val="43137"/>
                    </a:srgbClr>
                  </a:outerShdw>
                </a:effectLst>
                <a:latin typeface="Times New Roman" pitchFamily="18" charset="0"/>
                <a:cs typeface="Times New Roman" pitchFamily="18" charset="0"/>
              </a:rPr>
              <a:t>us</a:t>
            </a:r>
            <a:r>
              <a:rPr lang="en-US" sz="2000" dirty="0" smtClean="0">
                <a:latin typeface="Times New Roman" pitchFamily="18" charset="0"/>
                <a:cs typeface="Times New Roman" pitchFamily="18" charset="0"/>
              </a:rPr>
              <a:t>, when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the others </a:t>
            </a:r>
            <a:r>
              <a:rPr lang="en-US" sz="2000" u="sng" dirty="0" smtClean="0">
                <a:effectLst>
                  <a:outerShdw blurRad="38100" dist="38100" dir="2700000" algn="tl">
                    <a:srgbClr val="000000">
                      <a:alpha val="43137"/>
                    </a:srgbClr>
                  </a:outerShdw>
                </a:effectLst>
                <a:latin typeface="Times New Roman" pitchFamily="18" charset="0"/>
                <a:cs typeface="Times New Roman" pitchFamily="18" charset="0"/>
              </a:rPr>
              <a:t>suffer</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latin typeface="Times New Roman" pitchFamily="18" charset="0"/>
                <a:cs typeface="Times New Roman" pitchFamily="18" charset="0"/>
              </a:rPr>
              <a:t>or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when they </a:t>
            </a:r>
            <a:r>
              <a:rPr lang="en-US" sz="2000" u="sng" dirty="0" smtClean="0">
                <a:effectLst>
                  <a:outerShdw blurRad="38100" dist="38100" dir="2700000" algn="tl">
                    <a:srgbClr val="000000">
                      <a:alpha val="43137"/>
                    </a:srgbClr>
                  </a:outerShdw>
                </a:effectLst>
                <a:latin typeface="Times New Roman" pitchFamily="18" charset="0"/>
                <a:cs typeface="Times New Roman" pitchFamily="18" charset="0"/>
              </a:rPr>
              <a:t>think like us</a:t>
            </a:r>
            <a:r>
              <a:rPr lang="en-US" sz="2000" dirty="0" smtClean="0">
                <a:latin typeface="Times New Roman" pitchFamily="18" charset="0"/>
                <a:cs typeface="Times New Roman" pitchFamily="18" charset="0"/>
              </a:rPr>
              <a:t>. </a:t>
            </a:r>
            <a:endParaRPr lang="el-GR" sz="2000" dirty="0">
              <a:latin typeface="Times New Roman" pitchFamily="18" charset="0"/>
              <a:cs typeface="Times New Roman" pitchFamily="18" charset="0"/>
            </a:endParaRPr>
          </a:p>
        </p:txBody>
      </p:sp>
      <p:pic>
        <p:nvPicPr>
          <p:cNvPr id="27650" name="Picture 2" descr="C:\Users\αγαπουλακι\Desktop\AMSTERDAM\AMSTERDAM PAINTINGS\belisarius-begging-for-alms-1781.jpg!Large.jpg"/>
          <p:cNvPicPr>
            <a:picLocks noChangeAspect="1" noChangeArrowheads="1"/>
          </p:cNvPicPr>
          <p:nvPr/>
        </p:nvPicPr>
        <p:blipFill>
          <a:blip r:embed="rId2" cstate="print"/>
          <a:srcRect/>
          <a:stretch>
            <a:fillRect/>
          </a:stretch>
        </p:blipFill>
        <p:spPr bwMode="auto">
          <a:xfrm>
            <a:off x="5715008" y="3571876"/>
            <a:ext cx="3090862" cy="2857500"/>
          </a:xfrm>
          <a:prstGeom prst="rect">
            <a:avLst/>
          </a:prstGeom>
          <a:noFill/>
        </p:spPr>
      </p:pic>
      <p:sp>
        <p:nvSpPr>
          <p:cNvPr id="4" name="Rectangle 3"/>
          <p:cNvSpPr/>
          <p:nvPr/>
        </p:nvSpPr>
        <p:spPr>
          <a:xfrm>
            <a:off x="5572132" y="6429396"/>
            <a:ext cx="3571868" cy="307777"/>
          </a:xfrm>
          <a:prstGeom prst="rect">
            <a:avLst/>
          </a:prstGeom>
        </p:spPr>
        <p:txBody>
          <a:bodyPr wrap="square">
            <a:spAutoFit/>
          </a:bodyPr>
          <a:lstStyle/>
          <a:p>
            <a:r>
              <a:rPr lang="en-GB" sz="1400" dirty="0" smtClean="0">
                <a:latin typeface="Times New Roman" pitchFamily="18" charset="0"/>
                <a:cs typeface="Times New Roman" pitchFamily="18" charset="0"/>
              </a:rPr>
              <a:t>J-L David : Belisarius begging for alms,1781.</a:t>
            </a:r>
            <a:endParaRPr lang="el-GR" sz="1400" dirty="0">
              <a:latin typeface="Times New Roman" pitchFamily="18" charset="0"/>
              <a:cs typeface="Times New Roman" pitchFamily="18" charset="0"/>
            </a:endParaRPr>
          </a:p>
        </p:txBody>
      </p:sp>
      <p:pic>
        <p:nvPicPr>
          <p:cNvPr id="27651" name="Picture 3" descr="C:\Users\αγαπουλακι\Desktop\AMSTERDAM\AMSTERDAM PAINTINGS\natural-attraction-1943.jpg"/>
          <p:cNvPicPr>
            <a:picLocks noChangeAspect="1" noChangeArrowheads="1"/>
          </p:cNvPicPr>
          <p:nvPr/>
        </p:nvPicPr>
        <p:blipFill>
          <a:blip r:embed="rId3" cstate="print"/>
          <a:srcRect/>
          <a:stretch>
            <a:fillRect/>
          </a:stretch>
        </p:blipFill>
        <p:spPr bwMode="auto">
          <a:xfrm>
            <a:off x="5572132" y="357166"/>
            <a:ext cx="3411071" cy="2286016"/>
          </a:xfrm>
          <a:prstGeom prst="rect">
            <a:avLst/>
          </a:prstGeom>
          <a:noFill/>
        </p:spPr>
      </p:pic>
      <p:sp>
        <p:nvSpPr>
          <p:cNvPr id="6" name="Rectangle 5"/>
          <p:cNvSpPr/>
          <p:nvPr/>
        </p:nvSpPr>
        <p:spPr>
          <a:xfrm>
            <a:off x="5929322" y="2643182"/>
            <a:ext cx="3214678" cy="307777"/>
          </a:xfrm>
          <a:prstGeom prst="rect">
            <a:avLst/>
          </a:prstGeom>
        </p:spPr>
        <p:txBody>
          <a:bodyPr wrap="square">
            <a:spAutoFit/>
          </a:bodyPr>
          <a:lstStyle/>
          <a:p>
            <a:r>
              <a:rPr lang="en-GB" sz="1400" dirty="0" smtClean="0">
                <a:latin typeface="Times New Roman" pitchFamily="18" charset="0"/>
                <a:cs typeface="Times New Roman" pitchFamily="18" charset="0"/>
              </a:rPr>
              <a:t>C  Maddox : Natural attraction,1943.</a:t>
            </a:r>
            <a:endParaRPr lang="el-GR" sz="1400" dirty="0">
              <a:latin typeface="Times New Roman" pitchFamily="18" charset="0"/>
              <a:cs typeface="Times New Roman" pitchFamily="18" charset="0"/>
            </a:endParaRPr>
          </a:p>
        </p:txBody>
      </p:sp>
      <p:pic>
        <p:nvPicPr>
          <p:cNvPr id="27652" name="Picture 4" descr="C:\Users\αγαπουλακι\Desktop\AMSTERDAM\AMSTERDAM PAINTINGS\thinking-woman.jpg!Large.jpg"/>
          <p:cNvPicPr>
            <a:picLocks noChangeAspect="1" noChangeArrowheads="1"/>
          </p:cNvPicPr>
          <p:nvPr/>
        </p:nvPicPr>
        <p:blipFill>
          <a:blip r:embed="rId4" cstate="print"/>
          <a:srcRect/>
          <a:stretch>
            <a:fillRect/>
          </a:stretch>
        </p:blipFill>
        <p:spPr bwMode="auto">
          <a:xfrm>
            <a:off x="5643570" y="1142984"/>
            <a:ext cx="3247095" cy="4000528"/>
          </a:xfrm>
          <a:prstGeom prst="rect">
            <a:avLst/>
          </a:prstGeom>
          <a:noFill/>
        </p:spPr>
      </p:pic>
      <p:sp>
        <p:nvSpPr>
          <p:cNvPr id="8" name="Rectangle 7"/>
          <p:cNvSpPr/>
          <p:nvPr/>
        </p:nvSpPr>
        <p:spPr>
          <a:xfrm>
            <a:off x="5643571" y="5214950"/>
            <a:ext cx="3500430" cy="307777"/>
          </a:xfrm>
          <a:prstGeom prst="rect">
            <a:avLst/>
          </a:prstGeom>
        </p:spPr>
        <p:txBody>
          <a:bodyPr wrap="square">
            <a:spAutoFit/>
          </a:bodyPr>
          <a:lstStyle/>
          <a:p>
            <a:r>
              <a:rPr lang="en-GB" sz="1400" dirty="0" smtClean="0">
                <a:latin typeface="Times New Roman" pitchFamily="18" charset="0"/>
                <a:cs typeface="Times New Roman" pitchFamily="18" charset="0"/>
              </a:rPr>
              <a:t>T </a:t>
            </a:r>
            <a:r>
              <a:rPr lang="en-GB" sz="1400" dirty="0" err="1" smtClean="0">
                <a:latin typeface="Times New Roman" pitchFamily="18" charset="0"/>
                <a:cs typeface="Times New Roman" pitchFamily="18" charset="0"/>
              </a:rPr>
              <a:t>Pallady</a:t>
            </a:r>
            <a:r>
              <a:rPr lang="en-GB" sz="1400" dirty="0" smtClean="0">
                <a:latin typeface="Times New Roman" pitchFamily="18" charset="0"/>
                <a:cs typeface="Times New Roman" pitchFamily="18" charset="0"/>
              </a:rPr>
              <a:t>  (1871-1956) : Thinking woman. </a:t>
            </a:r>
            <a:endParaRPr lang="el-GR" sz="1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500"/>
                                        <p:tgtEl>
                                          <p:spTgt spid="276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650"/>
                                        </p:tgtEl>
                                        <p:attrNameLst>
                                          <p:attrName>style.visibility</p:attrName>
                                        </p:attrNameLst>
                                      </p:cBhvr>
                                      <p:to>
                                        <p:strVal val="visible"/>
                                      </p:to>
                                    </p:set>
                                    <p:animEffect transition="in" filter="fade">
                                      <p:cBhvr>
                                        <p:cTn id="15" dur="500"/>
                                        <p:tgtEl>
                                          <p:spTgt spid="276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7651"/>
                                        </p:tgtEl>
                                      </p:cBhvr>
                                    </p:animEffect>
                                    <p:set>
                                      <p:cBhvr>
                                        <p:cTn id="23" dur="1" fill="hold">
                                          <p:stCondLst>
                                            <p:cond delay="499"/>
                                          </p:stCondLst>
                                        </p:cTn>
                                        <p:tgtEl>
                                          <p:spTgt spid="27651"/>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7650"/>
                                        </p:tgtEl>
                                      </p:cBhvr>
                                    </p:animEffect>
                                    <p:set>
                                      <p:cBhvr>
                                        <p:cTn id="29" dur="1" fill="hold">
                                          <p:stCondLst>
                                            <p:cond delay="499"/>
                                          </p:stCondLst>
                                        </p:cTn>
                                        <p:tgtEl>
                                          <p:spTgt spid="2765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652"/>
                                        </p:tgtEl>
                                        <p:attrNameLst>
                                          <p:attrName>style.visibility</p:attrName>
                                        </p:attrNameLst>
                                      </p:cBhvr>
                                      <p:to>
                                        <p:strVal val="visible"/>
                                      </p:to>
                                    </p:set>
                                    <p:animEffect transition="in" filter="fade">
                                      <p:cBhvr>
                                        <p:cTn id="37" dur="500"/>
                                        <p:tgtEl>
                                          <p:spTgt spid="2765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229600" cy="714356"/>
          </a:xfrm>
        </p:spPr>
        <p:txBody>
          <a:bodyPr>
            <a:normAutofit/>
          </a:bodyPr>
          <a:lstStyle/>
          <a:p>
            <a:r>
              <a:rPr lang="en-US" sz="3200" dirty="0" smtClean="0">
                <a:latin typeface="Times New Roman" pitchFamily="18" charset="0"/>
                <a:cs typeface="Times New Roman" pitchFamily="18" charset="0"/>
              </a:rPr>
              <a:t>How is  </a:t>
            </a:r>
            <a:r>
              <a:rPr lang="en-US" sz="3200" b="1" spc="600" dirty="0" smtClean="0">
                <a:effectLst>
                  <a:outerShdw blurRad="38100" dist="38100" dir="2700000" algn="tl">
                    <a:srgbClr val="000000">
                      <a:alpha val="43137"/>
                    </a:srgbClr>
                  </a:outerShdw>
                </a:effectLst>
                <a:latin typeface="Times New Roman" pitchFamily="18" charset="0"/>
                <a:cs typeface="Times New Roman" pitchFamily="18" charset="0"/>
              </a:rPr>
              <a:t>diversity</a:t>
            </a:r>
            <a:r>
              <a:rPr lang="en-US" sz="3200" dirty="0" smtClean="0">
                <a:latin typeface="Times New Roman" pitchFamily="18" charset="0"/>
                <a:cs typeface="Times New Roman" pitchFamily="18" charset="0"/>
              </a:rPr>
              <a:t> defined? </a:t>
            </a:r>
            <a:endParaRPr lang="el-GR" sz="3200" dirty="0">
              <a:latin typeface="Times New Roman" pitchFamily="18" charset="0"/>
              <a:cs typeface="Times New Roman" pitchFamily="18" charset="0"/>
            </a:endParaRPr>
          </a:p>
        </p:txBody>
      </p:sp>
      <p:sp>
        <p:nvSpPr>
          <p:cNvPr id="3" name="Content Placeholder 2"/>
          <p:cNvSpPr>
            <a:spLocks noGrp="1"/>
          </p:cNvSpPr>
          <p:nvPr>
            <p:ph idx="1"/>
          </p:nvPr>
        </p:nvSpPr>
        <p:spPr>
          <a:xfrm>
            <a:off x="0" y="642918"/>
            <a:ext cx="9144000" cy="6215082"/>
          </a:xfrm>
        </p:spPr>
        <p:txBody>
          <a:bodyPr>
            <a:normAutofit lnSpcReduction="10000"/>
          </a:bodyPr>
          <a:lstStyle/>
          <a:p>
            <a:pPr algn="ctr"/>
            <a:r>
              <a:rPr lang="en-US" sz="2400" dirty="0" smtClean="0">
                <a:latin typeface="Times New Roman" pitchFamily="18" charset="0"/>
                <a:cs typeface="Times New Roman" pitchFamily="18" charset="0"/>
              </a:rPr>
              <a:t>Differences among groups of people and individuals based on:</a:t>
            </a:r>
          </a:p>
          <a:p>
            <a:pPr algn="ctr">
              <a:buNone/>
            </a:pPr>
            <a:r>
              <a:rPr lang="en-US" sz="2400" dirty="0" smtClean="0">
                <a:latin typeface="Times New Roman" pitchFamily="18" charset="0"/>
                <a:cs typeface="Times New Roman" pitchFamily="18" charset="0"/>
              </a:rPr>
              <a:t>    ethnicity, race, gender, geographical area, age, sexual orientation, socioeconomic status, educational, professional and personal  background, interests, cultures, world and life viewpoints, life experiences, skills, career interests, aptitude, perspectives, hobbies, exceptionalities, language,  political leanings, religion</a:t>
            </a:r>
            <a:r>
              <a:rPr lang="el-GR"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etc.</a:t>
            </a:r>
          </a:p>
          <a:p>
            <a:pPr algn="ctr">
              <a:buNone/>
            </a:pPr>
            <a:endParaRPr lang="en-US" sz="2400" dirty="0" smtClean="0">
              <a:latin typeface="Times New Roman" pitchFamily="18" charset="0"/>
              <a:cs typeface="Times New Roman" pitchFamily="18" charset="0"/>
            </a:endParaRPr>
          </a:p>
          <a:p>
            <a:pPr algn="ctr"/>
            <a:r>
              <a:rPr lang="en-US" sz="2400" b="1" dirty="0" smtClean="0">
                <a:latin typeface="Times New Roman" pitchFamily="18" charset="0"/>
                <a:cs typeface="Times New Roman" pitchFamily="18" charset="0"/>
              </a:rPr>
              <a:t>Life is plurality, death is uniformity. </a:t>
            </a:r>
            <a:endParaRPr lang="el-GR" sz="2400" b="1" dirty="0" smtClean="0">
              <a:latin typeface="Times New Roman" pitchFamily="18" charset="0"/>
              <a:cs typeface="Times New Roman" pitchFamily="18" charset="0"/>
            </a:endParaRPr>
          </a:p>
          <a:p>
            <a:pPr algn="ctr"/>
            <a:endParaRPr lang="el-GR" sz="2400" b="1" dirty="0" smtClean="0">
              <a:latin typeface="Times New Roman" pitchFamily="18" charset="0"/>
              <a:cs typeface="Times New Roman" pitchFamily="18" charset="0"/>
            </a:endParaRPr>
          </a:p>
          <a:p>
            <a:pPr algn="ctr"/>
            <a:endParaRPr lang="en-US" sz="24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Maintaining diversity is </a:t>
            </a:r>
            <a:r>
              <a:rPr lang="en-US" sz="2400" i="1" dirty="0" smtClean="0">
                <a:latin typeface="Times New Roman" pitchFamily="18" charset="0"/>
                <a:cs typeface="Times New Roman" pitchFamily="18" charset="0"/>
              </a:rPr>
              <a:t>not always </a:t>
            </a:r>
            <a:r>
              <a:rPr lang="en-US" sz="2400" dirty="0" smtClean="0">
                <a:latin typeface="Times New Roman" pitchFamily="18" charset="0"/>
                <a:cs typeface="Times New Roman" pitchFamily="18" charset="0"/>
              </a:rPr>
              <a:t>fair. </a:t>
            </a:r>
            <a:r>
              <a:rPr lang="el-GR" sz="2400" dirty="0" smtClean="0">
                <a:latin typeface="Times New Roman" pitchFamily="18" charset="0"/>
                <a:cs typeface="Times New Roman" pitchFamily="18" charset="0"/>
              </a:rPr>
              <a:t>Ι</a:t>
            </a:r>
            <a:r>
              <a:rPr lang="en-US" sz="2400" dirty="0" smtClean="0">
                <a:latin typeface="Times New Roman" pitchFamily="18" charset="0"/>
                <a:cs typeface="Times New Roman" pitchFamily="18" charset="0"/>
              </a:rPr>
              <a:t>n the same manner that the promotion of poverty in underdeveloped nations as "cultural diversity" is </a:t>
            </a:r>
            <a:r>
              <a:rPr lang="en-US" sz="2400" i="1" dirty="0" smtClean="0">
                <a:latin typeface="Times New Roman" pitchFamily="18" charset="0"/>
                <a:cs typeface="Times New Roman" pitchFamily="18" charset="0"/>
              </a:rPr>
              <a:t>unethical</a:t>
            </a:r>
            <a:r>
              <a:rPr lang="en-US" sz="2400" dirty="0" smtClean="0">
                <a:latin typeface="Times New Roman" pitchFamily="18" charset="0"/>
                <a:cs typeface="Times New Roman" pitchFamily="18" charset="0"/>
              </a:rPr>
              <a:t>, it is </a:t>
            </a:r>
            <a:r>
              <a:rPr lang="en-US" sz="2400" i="1" dirty="0" smtClean="0">
                <a:latin typeface="Times New Roman" pitchFamily="18" charset="0"/>
                <a:cs typeface="Times New Roman" pitchFamily="18" charset="0"/>
              </a:rPr>
              <a:t>unethical </a:t>
            </a:r>
            <a:r>
              <a:rPr lang="en-US" sz="2400" dirty="0" smtClean="0">
                <a:latin typeface="Times New Roman" pitchFamily="18" charset="0"/>
                <a:cs typeface="Times New Roman" pitchFamily="18" charset="0"/>
              </a:rPr>
              <a:t>to promote </a:t>
            </a:r>
            <a:r>
              <a:rPr lang="en-US" sz="2400" i="1" dirty="0" smtClean="0">
                <a:effectLst>
                  <a:outerShdw blurRad="38100" dist="38100" dir="2700000" algn="tl">
                    <a:srgbClr val="000000">
                      <a:alpha val="43137"/>
                    </a:srgbClr>
                  </a:outerShdw>
                </a:effectLst>
                <a:latin typeface="Times New Roman" pitchFamily="18" charset="0"/>
                <a:cs typeface="Times New Roman" pitchFamily="18" charset="0"/>
              </a:rPr>
              <a:t>all</a:t>
            </a:r>
            <a:r>
              <a:rPr lang="en-US" sz="2400" dirty="0" smtClean="0">
                <a:latin typeface="Times New Roman" pitchFamily="18" charset="0"/>
                <a:cs typeface="Times New Roman" pitchFamily="18" charset="0"/>
              </a:rPr>
              <a:t> religious practices simply because they are seen to contribute to cultural diversity. Particular religious practices are recognized by the WHO and UN as unethical, including female genital mutilation, polygamy, child brides, and human sacrifice.</a:t>
            </a:r>
            <a:endParaRPr lang="en-US" sz="2400" b="1" dirty="0" smtClean="0">
              <a:latin typeface="Times New Roman" pitchFamily="18" charset="0"/>
              <a:cs typeface="Times New Roman" pitchFamily="18" charset="0"/>
            </a:endParaRPr>
          </a:p>
          <a:p>
            <a:pPr algn="ctr"/>
            <a:endParaRPr lang="en-US" sz="2400" b="1" dirty="0" smtClean="0">
              <a:latin typeface="Times New Roman" pitchFamily="18" charset="0"/>
              <a:cs typeface="Times New Roman" pitchFamily="18" charset="0"/>
            </a:endParaRPr>
          </a:p>
        </p:txBody>
      </p:sp>
      <p:pic>
        <p:nvPicPr>
          <p:cNvPr id="14338" name="Picture 2" descr="C:\Users\αγαπουλακι\Desktop\AMSTERDAM\AMSTERDAM PAINTINGS\M Ballocco Reticolo-nero-diversi-blu-rosso-verso-destra-1948.jpg"/>
          <p:cNvPicPr>
            <a:picLocks noChangeAspect="1" noChangeArrowheads="1"/>
          </p:cNvPicPr>
          <p:nvPr/>
        </p:nvPicPr>
        <p:blipFill>
          <a:blip r:embed="rId2" cstate="print"/>
          <a:srcRect/>
          <a:stretch>
            <a:fillRect/>
          </a:stretch>
        </p:blipFill>
        <p:spPr bwMode="auto">
          <a:xfrm>
            <a:off x="2143108" y="571480"/>
            <a:ext cx="4556102" cy="3214710"/>
          </a:xfrm>
          <a:prstGeom prst="rect">
            <a:avLst/>
          </a:prstGeom>
          <a:noFill/>
        </p:spPr>
      </p:pic>
      <p:sp>
        <p:nvSpPr>
          <p:cNvPr id="5" name="Rectangle 4"/>
          <p:cNvSpPr/>
          <p:nvPr/>
        </p:nvSpPr>
        <p:spPr>
          <a:xfrm rot="10800000" flipV="1">
            <a:off x="1785918" y="3730621"/>
            <a:ext cx="5572164" cy="338554"/>
          </a:xfrm>
          <a:prstGeom prst="rect">
            <a:avLst/>
          </a:prstGeom>
        </p:spPr>
        <p:txBody>
          <a:bodyPr wrap="square">
            <a:spAutoFit/>
          </a:bodyPr>
          <a:lstStyle/>
          <a:p>
            <a:r>
              <a:rPr lang="en-GB" sz="1600" dirty="0" smtClean="0">
                <a:latin typeface="Times New Roman" pitchFamily="18" charset="0"/>
                <a:cs typeface="Times New Roman" pitchFamily="18" charset="0"/>
              </a:rPr>
              <a:t>M </a:t>
            </a:r>
            <a:r>
              <a:rPr lang="en-GB" sz="1600" dirty="0" err="1" smtClean="0">
                <a:latin typeface="Times New Roman" pitchFamily="18" charset="0"/>
                <a:cs typeface="Times New Roman" pitchFamily="18" charset="0"/>
              </a:rPr>
              <a:t>Ballocco</a:t>
            </a:r>
            <a:r>
              <a:rPr lang="en-GB" sz="1600" dirty="0" smtClean="0">
                <a:latin typeface="Times New Roman" pitchFamily="18" charset="0"/>
                <a:cs typeface="Times New Roman" pitchFamily="18" charset="0"/>
              </a:rPr>
              <a:t> :  </a:t>
            </a:r>
            <a:r>
              <a:rPr lang="en-GB" sz="1600" dirty="0" err="1" smtClean="0">
                <a:latin typeface="Times New Roman" pitchFamily="18" charset="0"/>
                <a:cs typeface="Times New Roman" pitchFamily="18" charset="0"/>
              </a:rPr>
              <a:t>Reticolo</a:t>
            </a:r>
            <a:r>
              <a:rPr lang="en-GB" sz="1600" dirty="0" smtClean="0">
                <a:latin typeface="Times New Roman" pitchFamily="18" charset="0"/>
                <a:cs typeface="Times New Roman" pitchFamily="18" charset="0"/>
              </a:rPr>
              <a:t> </a:t>
            </a:r>
            <a:r>
              <a:rPr lang="en-GB" sz="1600" dirty="0" err="1" smtClean="0">
                <a:latin typeface="Times New Roman" pitchFamily="18" charset="0"/>
                <a:cs typeface="Times New Roman" pitchFamily="18" charset="0"/>
              </a:rPr>
              <a:t>nero</a:t>
            </a:r>
            <a:r>
              <a:rPr lang="en-GB" sz="1600" dirty="0" smtClean="0">
                <a:latin typeface="Times New Roman" pitchFamily="18" charset="0"/>
                <a:cs typeface="Times New Roman" pitchFamily="18" charset="0"/>
              </a:rPr>
              <a:t> </a:t>
            </a:r>
            <a:r>
              <a:rPr lang="en-GB" sz="1600" dirty="0" err="1" smtClean="0">
                <a:effectLst>
                  <a:outerShdw blurRad="38100" dist="38100" dir="2700000" algn="tl">
                    <a:srgbClr val="000000">
                      <a:alpha val="43137"/>
                    </a:srgbClr>
                  </a:outerShdw>
                </a:effectLst>
                <a:latin typeface="Times New Roman" pitchFamily="18" charset="0"/>
                <a:cs typeface="Times New Roman" pitchFamily="18" charset="0"/>
              </a:rPr>
              <a:t>diversi</a:t>
            </a:r>
            <a:r>
              <a:rPr lang="en-GB" sz="1600" dirty="0" smtClean="0">
                <a:latin typeface="Times New Roman" pitchFamily="18" charset="0"/>
                <a:cs typeface="Times New Roman" pitchFamily="18" charset="0"/>
              </a:rPr>
              <a:t> </a:t>
            </a:r>
            <a:r>
              <a:rPr lang="en-GB" sz="1600" dirty="0" err="1" smtClean="0">
                <a:latin typeface="Times New Roman" pitchFamily="18" charset="0"/>
                <a:cs typeface="Times New Roman" pitchFamily="18" charset="0"/>
              </a:rPr>
              <a:t>blu</a:t>
            </a:r>
            <a:r>
              <a:rPr lang="en-GB" sz="1600" dirty="0" smtClean="0">
                <a:latin typeface="Times New Roman" pitchFamily="18" charset="0"/>
                <a:cs typeface="Times New Roman" pitchFamily="18" charset="0"/>
              </a:rPr>
              <a:t> </a:t>
            </a:r>
            <a:r>
              <a:rPr lang="en-GB" sz="1600" dirty="0" err="1" smtClean="0">
                <a:latin typeface="Times New Roman" pitchFamily="18" charset="0"/>
                <a:cs typeface="Times New Roman" pitchFamily="18" charset="0"/>
              </a:rPr>
              <a:t>rosso</a:t>
            </a:r>
            <a:r>
              <a:rPr lang="en-GB" sz="1600" dirty="0" smtClean="0">
                <a:latin typeface="Times New Roman" pitchFamily="18" charset="0"/>
                <a:cs typeface="Times New Roman" pitchFamily="18" charset="0"/>
              </a:rPr>
              <a:t> verso </a:t>
            </a:r>
            <a:r>
              <a:rPr lang="en-GB" sz="1600" dirty="0" err="1" smtClean="0">
                <a:latin typeface="Times New Roman" pitchFamily="18" charset="0"/>
                <a:cs typeface="Times New Roman" pitchFamily="18" charset="0"/>
              </a:rPr>
              <a:t>destra</a:t>
            </a:r>
            <a:r>
              <a:rPr lang="en-GB" sz="1600" dirty="0" smtClean="0">
                <a:latin typeface="Times New Roman" pitchFamily="18" charset="0"/>
                <a:cs typeface="Times New Roman" pitchFamily="18" charset="0"/>
              </a:rPr>
              <a:t>, 1948.</a:t>
            </a:r>
            <a:endParaRPr lang="el-GR" sz="1600" dirty="0">
              <a:latin typeface="Times New Roman" pitchFamily="18" charset="0"/>
              <a:cs typeface="Times New Roman" pitchFamily="18" charset="0"/>
            </a:endParaRPr>
          </a:p>
        </p:txBody>
      </p:sp>
      <p:sp>
        <p:nvSpPr>
          <p:cNvPr id="6" name="Rectangle 5"/>
          <p:cNvSpPr/>
          <p:nvPr/>
        </p:nvSpPr>
        <p:spPr>
          <a:xfrm>
            <a:off x="0" y="4286256"/>
            <a:ext cx="9144000" cy="2862322"/>
          </a:xfrm>
          <a:prstGeom prst="rect">
            <a:avLst/>
          </a:prstGeom>
        </p:spPr>
        <p:txBody>
          <a:bodyPr wrap="square">
            <a:spAutoFit/>
          </a:bodyPr>
          <a:lstStyle/>
          <a:p>
            <a:pPr algn="ctr">
              <a:buNone/>
            </a:pPr>
            <a:r>
              <a:rPr lang="el-GR" sz="2000" dirty="0" smtClean="0">
                <a:latin typeface="Times New Roman" pitchFamily="18" charset="0"/>
                <a:cs typeface="Times New Roman" pitchFamily="18" charset="0"/>
              </a:rPr>
              <a:t>Α</a:t>
            </a:r>
            <a:r>
              <a:rPr lang="en-US" sz="2000" dirty="0" err="1" smtClean="0">
                <a:latin typeface="Times New Roman" pitchFamily="18" charset="0"/>
                <a:cs typeface="Times New Roman" pitchFamily="18" charset="0"/>
              </a:rPr>
              <a:t>lthough</a:t>
            </a:r>
            <a:r>
              <a:rPr lang="en-US" sz="2000" dirty="0" smtClean="0">
                <a:latin typeface="Times New Roman" pitchFamily="18" charset="0"/>
                <a:cs typeface="Times New Roman" pitchFamily="18" charset="0"/>
              </a:rPr>
              <a:t>  considering the above reservations, </a:t>
            </a:r>
          </a:p>
          <a:p>
            <a:pPr algn="ctr">
              <a:buNone/>
            </a:pPr>
            <a:r>
              <a:rPr lang="en-US" sz="2000" dirty="0" smtClean="0">
                <a:latin typeface="Times New Roman" pitchFamily="18" charset="0"/>
                <a:cs typeface="Times New Roman" pitchFamily="18" charset="0"/>
              </a:rPr>
              <a:t>diversity should generally not</a:t>
            </a:r>
            <a:r>
              <a:rPr lang="el-GR"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necessitate </a:t>
            </a:r>
          </a:p>
          <a:p>
            <a:pPr algn="ctr">
              <a:buNone/>
            </a:pPr>
            <a:r>
              <a:rPr lang="en-US" sz="2000" dirty="0" smtClean="0">
                <a:latin typeface="Times New Roman" pitchFamily="18" charset="0"/>
                <a:cs typeface="Times New Roman" pitchFamily="18" charset="0"/>
              </a:rPr>
              <a:t>just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respect</a:t>
            </a:r>
            <a:r>
              <a:rPr lang="en-US" sz="2000" dirty="0" smtClean="0">
                <a:latin typeface="Times New Roman" pitchFamily="18" charset="0"/>
                <a:cs typeface="Times New Roman" pitchFamily="18" charset="0"/>
              </a:rPr>
              <a:t> and  </a:t>
            </a:r>
            <a:r>
              <a:rPr lang="en-US" sz="2000" b="1" spc="300" dirty="0" smtClean="0">
                <a:effectLst>
                  <a:outerShdw blurRad="38100" dist="38100" dir="2700000" algn="tl">
                    <a:srgbClr val="000000">
                      <a:alpha val="43137"/>
                    </a:srgbClr>
                  </a:outerShdw>
                </a:effectLst>
                <a:latin typeface="Times New Roman" pitchFamily="18" charset="0"/>
                <a:cs typeface="Times New Roman" pitchFamily="18" charset="0"/>
              </a:rPr>
              <a:t>tolerance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for difference , i.e., </a:t>
            </a:r>
            <a:r>
              <a:rPr lang="en-US" sz="2000" dirty="0" smtClean="0">
                <a:latin typeface="Times New Roman" pitchFamily="18" charset="0"/>
                <a:cs typeface="Times New Roman" pitchFamily="18" charset="0"/>
              </a:rPr>
              <a:t>a kind of </a:t>
            </a:r>
            <a:r>
              <a:rPr lang="en-US" sz="2000" b="1" spc="300" dirty="0" smtClean="0">
                <a:latin typeface="Times New Roman" pitchFamily="18" charset="0"/>
                <a:cs typeface="Times New Roman" pitchFamily="18" charset="0"/>
              </a:rPr>
              <a:t>positive acceptance </a:t>
            </a:r>
            <a:r>
              <a:rPr lang="en-US" sz="2000" dirty="0" smtClean="0">
                <a:latin typeface="Times New Roman" pitchFamily="18" charset="0"/>
                <a:cs typeface="Times New Roman" pitchFamily="18" charset="0"/>
              </a:rPr>
              <a:t>of a belief that for some reason you still find is not as attractive as the one you hold,</a:t>
            </a:r>
            <a:endParaRPr lang="en-US" sz="2000"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buNone/>
            </a:pP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latin typeface="Times New Roman" pitchFamily="18" charset="0"/>
                <a:cs typeface="Times New Roman" pitchFamily="18" charset="0"/>
              </a:rPr>
              <a:t>but also  </a:t>
            </a:r>
            <a:r>
              <a:rPr lang="en-US" sz="2000" b="1" u="sng" spc="300" dirty="0" smtClean="0">
                <a:effectLst>
                  <a:outerShdw blurRad="38100" dist="38100" dir="2700000" algn="tl">
                    <a:srgbClr val="000000">
                      <a:alpha val="43137"/>
                    </a:srgbClr>
                  </a:outerShdw>
                </a:effectLst>
                <a:latin typeface="Times New Roman" pitchFamily="18" charset="0"/>
                <a:cs typeface="Times New Roman" pitchFamily="18" charset="0"/>
              </a:rPr>
              <a:t>inclusion</a:t>
            </a:r>
            <a:r>
              <a:rPr lang="en-US" sz="2000" dirty="0" smtClean="0">
                <a:latin typeface="Times New Roman" pitchFamily="18" charset="0"/>
                <a:cs typeface="Times New Roman" pitchFamily="18" charset="0"/>
              </a:rPr>
              <a:t> of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those who are not the majority</a:t>
            </a:r>
            <a:r>
              <a:rPr lang="el-GR" sz="20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smtClean="0">
              <a:effectLst>
                <a:outerShdw blurRad="38100" dist="38100" dir="2700000" algn="tl">
                  <a:srgbClr val="000000">
                    <a:alpha val="43137"/>
                  </a:srgbClr>
                </a:outerShdw>
              </a:effectLst>
              <a:latin typeface="Times New Roman" pitchFamily="18" charset="0"/>
              <a:cs typeface="Times New Roman" pitchFamily="18" charset="0"/>
            </a:endParaRPr>
          </a:p>
          <a:p>
            <a:pPr algn="ctr">
              <a:buNone/>
            </a:pP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b="1" i="1" spc="600" dirty="0" smtClean="0">
                <a:effectLst>
                  <a:outerShdw blurRad="38100" dist="38100" dir="2700000" algn="tl">
                    <a:srgbClr val="000000">
                      <a:alpha val="43137"/>
                    </a:srgbClr>
                  </a:outerShdw>
                </a:effectLst>
                <a:latin typeface="Times New Roman" pitchFamily="18" charset="0"/>
                <a:cs typeface="Times New Roman" pitchFamily="18" charset="0"/>
              </a:rPr>
              <a:t>as they are, without seeking </a:t>
            </a:r>
            <a:r>
              <a:rPr lang="en-US" sz="2000" b="1" i="1" spc="300" dirty="0" smtClean="0">
                <a:effectLst>
                  <a:outerShdw blurRad="38100" dist="38100" dir="2700000" algn="tl">
                    <a:srgbClr val="000000">
                      <a:alpha val="43137"/>
                    </a:srgbClr>
                  </a:outerShdw>
                </a:effectLst>
                <a:latin typeface="Times New Roman" pitchFamily="18" charset="0"/>
                <a:cs typeface="Times New Roman" pitchFamily="18" charset="0"/>
              </a:rPr>
              <a:t>to absorb the 'other‘</a:t>
            </a:r>
          </a:p>
          <a:p>
            <a:pPr algn="ctr">
              <a:buNone/>
            </a:pPr>
            <a:r>
              <a:rPr lang="en-US" sz="2000" b="1" i="1" spc="300" dirty="0" smtClean="0">
                <a:effectLst>
                  <a:outerShdw blurRad="38100" dist="38100" dir="2700000" algn="tl">
                    <a:srgbClr val="000000">
                      <a:alpha val="43137"/>
                    </a:srgbClr>
                  </a:outerShdw>
                </a:effectLst>
                <a:latin typeface="Times New Roman" pitchFamily="18" charset="0"/>
                <a:cs typeface="Times New Roman" pitchFamily="18" charset="0"/>
              </a:rPr>
              <a:t> into the horizons of one's own self-understanding.   </a:t>
            </a:r>
          </a:p>
          <a:p>
            <a:pPr algn="ctr">
              <a:buNone/>
            </a:pPr>
            <a:r>
              <a:rPr lang="en-US" sz="2000" b="1" i="1" spc="600" dirty="0" smtClean="0">
                <a:effectLst>
                  <a:outerShdw blurRad="38100" dist="38100" dir="2700000" algn="tl">
                    <a:srgbClr val="000000">
                      <a:alpha val="43137"/>
                    </a:srgbClr>
                  </a:outerShdw>
                </a:effectLst>
                <a:latin typeface="Times New Roman" pitchFamily="18" charset="0"/>
                <a:cs typeface="Times New Roman" pitchFamily="18" charset="0"/>
              </a:rPr>
              <a:t>( unity in diversity, not in similarity ).</a:t>
            </a:r>
            <a:endParaRPr lang="en-US" sz="2000" dirty="0" smtClean="0">
              <a:latin typeface="Times New Roman" pitchFamily="18" charset="0"/>
              <a:cs typeface="Times New Roman" pitchFamily="18" charset="0"/>
            </a:endParaRPr>
          </a:p>
          <a:p>
            <a:pPr>
              <a:buNone/>
            </a:pPr>
            <a:endParaRPr lang="el-GR"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xEl>
                                              <p:pRg st="0" end="0"/>
                                            </p:txEl>
                                          </p:spTgt>
                                        </p:tgtEl>
                                      </p:cBhvr>
                                    </p:animEffect>
                                    <p:set>
                                      <p:cBhvr>
                                        <p:cTn id="30" dur="1" fill="hold">
                                          <p:stCondLst>
                                            <p:cond delay="499"/>
                                          </p:stCondLst>
                                        </p:cTn>
                                        <p:tgtEl>
                                          <p:spTgt spid="3">
                                            <p:txEl>
                                              <p:pRg st="0" end="0"/>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
                                            <p:txEl>
                                              <p:pRg st="1" end="1"/>
                                            </p:txEl>
                                          </p:spTgt>
                                        </p:tgtEl>
                                      </p:cBhvr>
                                    </p:animEffect>
                                    <p:set>
                                      <p:cBhvr>
                                        <p:cTn id="33" dur="1" fill="hold">
                                          <p:stCondLst>
                                            <p:cond delay="499"/>
                                          </p:stCondLst>
                                        </p:cTn>
                                        <p:tgtEl>
                                          <p:spTgt spid="3">
                                            <p:txEl>
                                              <p:pRg st="1" end="1"/>
                                            </p:txEl>
                                          </p:spTgt>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
                                            <p:txEl>
                                              <p:pRg st="3" end="3"/>
                                            </p:txEl>
                                          </p:spTgt>
                                        </p:tgtEl>
                                      </p:cBhvr>
                                    </p:animEffect>
                                    <p:set>
                                      <p:cBhvr>
                                        <p:cTn id="36" dur="1" fill="hold">
                                          <p:stCondLst>
                                            <p:cond delay="499"/>
                                          </p:stCondLst>
                                        </p:cTn>
                                        <p:tgtEl>
                                          <p:spTgt spid="3">
                                            <p:txEl>
                                              <p:pRg st="3" end="3"/>
                                            </p:txEl>
                                          </p:spTgt>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3">
                                            <p:txEl>
                                              <p:pRg st="6" end="6"/>
                                            </p:txEl>
                                          </p:spTgt>
                                        </p:tgtEl>
                                      </p:cBhvr>
                                    </p:animEffect>
                                    <p:set>
                                      <p:cBhvr>
                                        <p:cTn id="39"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338"/>
                                        </p:tgtEl>
                                        <p:attrNameLst>
                                          <p:attrName>style.visibility</p:attrName>
                                        </p:attrNameLst>
                                      </p:cBhvr>
                                      <p:to>
                                        <p:strVal val="visible"/>
                                      </p:to>
                                    </p:set>
                                    <p:animEffect transition="in" filter="fade">
                                      <p:cBhvr>
                                        <p:cTn id="44" dur="500"/>
                                        <p:tgtEl>
                                          <p:spTgt spid="1433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ChangeArrowheads="1"/>
          </p:cNvSpPr>
          <p:nvPr/>
        </p:nvSpPr>
        <p:spPr bwMode="auto">
          <a:xfrm>
            <a:off x="0" y="0"/>
            <a:ext cx="9144000"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By </a:t>
            </a:r>
            <a:r>
              <a:rPr kumimoji="0" lang="en-US" sz="2000" b="1" i="0" u="none" strike="noStrike" cap="none" spc="300" normalizeH="0" baseline="0" dirty="0" smtClean="0">
                <a:ln>
                  <a:noFill/>
                </a:ln>
                <a:solidFill>
                  <a:schemeClr val="tx1"/>
                </a:solidFill>
                <a:effectLst/>
                <a:latin typeface="Times New Roman" pitchFamily="18" charset="0"/>
                <a:ea typeface="Calibri" pitchFamily="34" charset="0"/>
                <a:cs typeface="Times New Roman" pitchFamily="18" charset="0"/>
              </a:rPr>
              <a:t>comparing ourselves with others</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we perceive what we look like </a:t>
            </a: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and</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what we differ from them, so we manage to </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better understand who we are.</a:t>
            </a:r>
            <a:r>
              <a:rPr kumimoji="0" lang="en-US" sz="2000" b="1" i="0" u="none" strike="noStrike" cap="none" normalizeH="0" baseline="0" dirty="0" smtClean="0">
                <a:ln>
                  <a:noFill/>
                </a:ln>
                <a:solidFill>
                  <a:srgbClr val="333333"/>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However, when </a:t>
            </a: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social comparison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becomes a </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dominant</a:t>
            </a:r>
            <a:r>
              <a:rPr kumimoji="0" lang="en-US"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mode of functioning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we are more likely to </a:t>
            </a:r>
            <a:r>
              <a:rPr kumimoji="0" lang="el-G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spc="300"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harm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ourselves with it than help ourselves. Chronic 'comparing' starts to be detrimental when it leaves us constantly </a:t>
            </a:r>
            <a:r>
              <a:rPr kumimoji="0" lang="en-US" sz="20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feeling that we lack what everybody else seems to have.</a:t>
            </a:r>
            <a:r>
              <a:rPr kumimoji="0" lang="en-US" sz="2000" b="0" i="0" u="none" strike="noStrike" cap="none" normalizeH="0" baseline="0" dirty="0" smtClean="0">
                <a:ln>
                  <a:noFill/>
                </a:ln>
                <a:solidFill>
                  <a:srgbClr val="4C4C4C"/>
                </a:solidFill>
                <a:effectLst/>
                <a:latin typeface="Times New Roman" pitchFamily="18" charset="0"/>
                <a:ea typeface="Calibri" pitchFamily="34" charset="0"/>
                <a:cs typeface="Times New Roman" pitchFamily="18" charset="0"/>
              </a:rPr>
              <a:t>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3554" name="Picture 2" descr="C:\Users\αγαπουλακι\Desktop\AMSTERDAM\AMSTERDAM PAINTINGS\comparisons-1892.jpg!Large.jpg"/>
          <p:cNvPicPr>
            <a:picLocks noChangeAspect="1" noChangeArrowheads="1"/>
          </p:cNvPicPr>
          <p:nvPr/>
        </p:nvPicPr>
        <p:blipFill>
          <a:blip r:embed="rId2" cstate="print"/>
          <a:srcRect/>
          <a:stretch>
            <a:fillRect/>
          </a:stretch>
        </p:blipFill>
        <p:spPr bwMode="auto">
          <a:xfrm>
            <a:off x="285720" y="2000240"/>
            <a:ext cx="5532005" cy="3857652"/>
          </a:xfrm>
          <a:prstGeom prst="rect">
            <a:avLst/>
          </a:prstGeom>
          <a:noFill/>
        </p:spPr>
      </p:pic>
      <p:sp>
        <p:nvSpPr>
          <p:cNvPr id="4" name="Rectangle 3"/>
          <p:cNvSpPr/>
          <p:nvPr/>
        </p:nvSpPr>
        <p:spPr>
          <a:xfrm>
            <a:off x="0" y="5929330"/>
            <a:ext cx="9144000" cy="1015663"/>
          </a:xfrm>
          <a:prstGeom prst="rect">
            <a:avLst/>
          </a:prstGeom>
        </p:spPr>
        <p:txBody>
          <a:bodyPr wrap="square">
            <a:spAutoFit/>
          </a:bodyPr>
          <a:lstStyle/>
          <a:p>
            <a:pPr algn="just"/>
            <a:r>
              <a:rPr lang="en-US" sz="2000" dirty="0" smtClean="0">
                <a:latin typeface="Times New Roman" pitchFamily="18" charset="0"/>
                <a:ea typeface="Calibri" pitchFamily="34" charset="0"/>
                <a:cs typeface="Times New Roman" pitchFamily="18" charset="0"/>
              </a:rPr>
              <a:t>Stoic and contemporary philosophy, psychological research, and religion explain how to </a:t>
            </a:r>
            <a:r>
              <a:rPr lang="en-US" sz="2000" b="1" dirty="0" smtClean="0">
                <a:latin typeface="Times New Roman" pitchFamily="18" charset="0"/>
                <a:ea typeface="Calibri" pitchFamily="34" charset="0"/>
                <a:cs typeface="Times New Roman" pitchFamily="18" charset="0"/>
              </a:rPr>
              <a:t>escape</a:t>
            </a:r>
            <a:r>
              <a:rPr lang="en-US" sz="2000" dirty="0" smtClean="0">
                <a:latin typeface="Times New Roman" pitchFamily="18" charset="0"/>
                <a:ea typeface="Calibri" pitchFamily="34" charset="0"/>
                <a:cs typeface="Times New Roman" pitchFamily="18" charset="0"/>
              </a:rPr>
              <a:t>, or at least </a:t>
            </a:r>
            <a:r>
              <a:rPr lang="en-US" sz="2000" b="1" dirty="0" smtClean="0">
                <a:latin typeface="Times New Roman" pitchFamily="18" charset="0"/>
                <a:ea typeface="Calibri" pitchFamily="34" charset="0"/>
                <a:cs typeface="Times New Roman" pitchFamily="18" charset="0"/>
              </a:rPr>
              <a:t>tame</a:t>
            </a:r>
            <a:r>
              <a:rPr lang="en-US" sz="2000" dirty="0" smtClean="0">
                <a:latin typeface="Times New Roman" pitchFamily="18" charset="0"/>
                <a:ea typeface="Calibri" pitchFamily="34" charset="0"/>
                <a:cs typeface="Times New Roman" pitchFamily="18" charset="0"/>
              </a:rPr>
              <a:t>, </a:t>
            </a:r>
            <a:r>
              <a:rPr lang="en-US" sz="20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insidious social comparison </a:t>
            </a:r>
            <a:r>
              <a:rPr lang="en-US" sz="2000" dirty="0" smtClean="0">
                <a:latin typeface="Times New Roman" pitchFamily="18" charset="0"/>
                <a:ea typeface="Calibri" pitchFamily="34" charset="0"/>
                <a:cs typeface="Times New Roman" pitchFamily="18" charset="0"/>
              </a:rPr>
              <a:t>and make space for </a:t>
            </a:r>
            <a:r>
              <a:rPr lang="en-US" sz="2000" b="1" spc="6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 more considered life.</a:t>
            </a:r>
            <a:endParaRPr lang="el-GR" sz="2000" b="1" spc="600" dirty="0">
              <a:effectLst>
                <a:outerShdw blurRad="38100" dist="38100" dir="2700000" algn="tl">
                  <a:srgbClr val="000000">
                    <a:alpha val="43137"/>
                  </a:srgbClr>
                </a:outerShdw>
              </a:effectLst>
            </a:endParaRPr>
          </a:p>
        </p:txBody>
      </p:sp>
      <p:sp>
        <p:nvSpPr>
          <p:cNvPr id="5" name="Rectangle 4"/>
          <p:cNvSpPr/>
          <p:nvPr/>
        </p:nvSpPr>
        <p:spPr>
          <a:xfrm>
            <a:off x="5857884" y="5357826"/>
            <a:ext cx="1928826" cy="523220"/>
          </a:xfrm>
          <a:prstGeom prst="rect">
            <a:avLst/>
          </a:prstGeom>
        </p:spPr>
        <p:txBody>
          <a:bodyPr wrap="square">
            <a:spAutoFit/>
          </a:bodyPr>
          <a:lstStyle/>
          <a:p>
            <a:r>
              <a:rPr lang="en-GB" sz="1400" dirty="0" smtClean="0">
                <a:latin typeface="Times New Roman" pitchFamily="18" charset="0"/>
                <a:cs typeface="Times New Roman" pitchFamily="18" charset="0"/>
              </a:rPr>
              <a:t>Sir L Alma-Tadema : Comparisons,1892.</a:t>
            </a:r>
            <a:endParaRPr lang="el-GR" sz="1400" dirty="0">
              <a:latin typeface="Times New Roman" pitchFamily="18" charset="0"/>
              <a:cs typeface="Times New Roman" pitchFamily="18" charset="0"/>
            </a:endParaRPr>
          </a:p>
        </p:txBody>
      </p:sp>
      <p:sp>
        <p:nvSpPr>
          <p:cNvPr id="6" name="Title 1"/>
          <p:cNvSpPr txBox="1">
            <a:spLocks/>
          </p:cNvSpPr>
          <p:nvPr/>
        </p:nvSpPr>
        <p:spPr>
          <a:xfrm>
            <a:off x="5786446" y="2000240"/>
            <a:ext cx="3357554" cy="3857652"/>
          </a:xfrm>
          <a:prstGeom prst="rect">
            <a:avLst/>
          </a:prstGeom>
        </p:spPr>
        <p:txBody>
          <a:bodyPr>
            <a:normAutofit fontScale="4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Differences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0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easily trigger comparisons.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a:p>
            <a:pPr algn="just">
              <a:spcBef>
                <a:spcPct val="0"/>
              </a:spcBef>
              <a:defRPr/>
            </a:pPr>
            <a:r>
              <a:rPr lang="en-US" sz="3800" dirty="0" smtClean="0">
                <a:latin typeface="Times New Roman" pitchFamily="18" charset="0"/>
                <a:ea typeface="Times New Roman" pitchFamily="18" charset="0"/>
                <a:cs typeface="Times New Roman" pitchFamily="18" charset="0"/>
              </a:rPr>
              <a:t>More than two thousand years ago the Greek philosophers </a:t>
            </a:r>
            <a:r>
              <a:rPr lang="en-US" sz="38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Plato</a:t>
            </a:r>
            <a:r>
              <a:rPr lang="en-US" sz="3800" dirty="0" smtClean="0">
                <a:latin typeface="Times New Roman" pitchFamily="18" charset="0"/>
                <a:ea typeface="Times New Roman" pitchFamily="18" charset="0"/>
                <a:cs typeface="Times New Roman" pitchFamily="18" charset="0"/>
              </a:rPr>
              <a:t> and </a:t>
            </a:r>
            <a:r>
              <a:rPr lang="en-US" sz="38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Aristotle</a:t>
            </a:r>
            <a:r>
              <a:rPr lang="en-US" sz="3800" dirty="0" smtClean="0">
                <a:latin typeface="Times New Roman" pitchFamily="18" charset="0"/>
                <a:ea typeface="Times New Roman" pitchFamily="18" charset="0"/>
                <a:cs typeface="Times New Roman" pitchFamily="18" charset="0"/>
              </a:rPr>
              <a:t> were already writing about how people compare themselves to others. </a:t>
            </a:r>
            <a:r>
              <a:rPr lang="en-US" sz="3800" spc="3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Looking to other people to get a sense of our own 'worth'</a:t>
            </a:r>
            <a:r>
              <a:rPr lang="en-US" sz="3800" dirty="0" smtClean="0">
                <a:latin typeface="Times New Roman" pitchFamily="18" charset="0"/>
                <a:ea typeface="Times New Roman" pitchFamily="18" charset="0"/>
                <a:cs typeface="Times New Roman" pitchFamily="18" charset="0"/>
              </a:rPr>
              <a:t> has been going on a long time.</a:t>
            </a:r>
            <a:endParaRPr lang="en-US" sz="3800" dirty="0" smtClean="0">
              <a:latin typeface="Times New Roman" pitchFamily="18" charset="0"/>
              <a:ea typeface="Calibri" pitchFamily="34" charset="0"/>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2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57">
                                            <p:txEl>
                                              <p:pRg st="0" end="0"/>
                                            </p:txEl>
                                          </p:spTgt>
                                        </p:tgtEl>
                                        <p:attrNameLst>
                                          <p:attrName>style.visibility</p:attrName>
                                        </p:attrNameLst>
                                      </p:cBhvr>
                                      <p:to>
                                        <p:strVal val="visible"/>
                                      </p:to>
                                    </p:set>
                                    <p:animEffect transition="in" filter="fade">
                                      <p:cBhvr>
                                        <p:cTn id="7" dur="500"/>
                                        <p:tgtEl>
                                          <p:spTgt spid="450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αγαπουλακι\Desktop\AMSTERDAM\AMSTERDAM PAINTINGS\G Myasoyedov By happiness of others Two fates, 19th-20th century.jpg"/>
          <p:cNvPicPr>
            <a:picLocks noChangeAspect="1" noChangeArrowheads="1"/>
          </p:cNvPicPr>
          <p:nvPr/>
        </p:nvPicPr>
        <p:blipFill>
          <a:blip r:embed="rId2" cstate="print"/>
          <a:srcRect/>
          <a:stretch>
            <a:fillRect/>
          </a:stretch>
        </p:blipFill>
        <p:spPr bwMode="auto">
          <a:xfrm>
            <a:off x="214282" y="1428736"/>
            <a:ext cx="4143404" cy="3359875"/>
          </a:xfrm>
          <a:prstGeom prst="rect">
            <a:avLst/>
          </a:prstGeom>
          <a:noFill/>
        </p:spPr>
      </p:pic>
      <p:sp>
        <p:nvSpPr>
          <p:cNvPr id="3" name="Rectangle 2"/>
          <p:cNvSpPr/>
          <p:nvPr/>
        </p:nvSpPr>
        <p:spPr>
          <a:xfrm rot="10800000" flipV="1">
            <a:off x="0" y="4926146"/>
            <a:ext cx="4429124" cy="646331"/>
          </a:xfrm>
          <a:prstGeom prst="rect">
            <a:avLst/>
          </a:prstGeom>
        </p:spPr>
        <p:txBody>
          <a:bodyPr wrap="square">
            <a:spAutoFit/>
          </a:bodyPr>
          <a:lstStyle/>
          <a:p>
            <a:pPr algn="ctr"/>
            <a:r>
              <a:rPr lang="en-US" dirty="0" smtClean="0">
                <a:latin typeface="Times New Roman" pitchFamily="18" charset="0"/>
                <a:cs typeface="Times New Roman" pitchFamily="18" charset="0"/>
              </a:rPr>
              <a:t>G </a:t>
            </a:r>
            <a:r>
              <a:rPr lang="en-US" dirty="0" err="1" smtClean="0">
                <a:latin typeface="Times New Roman" pitchFamily="18" charset="0"/>
                <a:cs typeface="Times New Roman" pitchFamily="18" charset="0"/>
              </a:rPr>
              <a:t>Myasoyedov</a:t>
            </a:r>
            <a:r>
              <a:rPr lang="en-US" dirty="0" smtClean="0">
                <a:latin typeface="Times New Roman" pitchFamily="18" charset="0"/>
                <a:cs typeface="Times New Roman" pitchFamily="18" charset="0"/>
              </a:rPr>
              <a:t> (1834-1911) :</a:t>
            </a:r>
          </a:p>
          <a:p>
            <a:pPr algn="ctr"/>
            <a:r>
              <a:rPr lang="en-US" dirty="0" smtClean="0">
                <a:latin typeface="Times New Roman" pitchFamily="18" charset="0"/>
                <a:cs typeface="Times New Roman" pitchFamily="18" charset="0"/>
              </a:rPr>
              <a:t> By happiness of  </a:t>
            </a:r>
            <a:r>
              <a:rPr lang="en-US" spc="300" dirty="0" smtClean="0">
                <a:effectLst>
                  <a:outerShdw blurRad="38100" dist="38100" dir="2700000" algn="tl">
                    <a:srgbClr val="000000">
                      <a:alpha val="43137"/>
                    </a:srgbClr>
                  </a:outerShdw>
                </a:effectLst>
                <a:latin typeface="Times New Roman" pitchFamily="18" charset="0"/>
                <a:cs typeface="Times New Roman" pitchFamily="18" charset="0"/>
              </a:rPr>
              <a:t>others </a:t>
            </a:r>
            <a:r>
              <a:rPr lang="en-US" dirty="0" smtClean="0">
                <a:latin typeface="Times New Roman" pitchFamily="18" charset="0"/>
                <a:cs typeface="Times New Roman" pitchFamily="18" charset="0"/>
              </a:rPr>
              <a:t> (Two fates)</a:t>
            </a:r>
            <a:endParaRPr lang="el-GR" dirty="0">
              <a:latin typeface="Times New Roman" pitchFamily="18" charset="0"/>
              <a:cs typeface="Times New Roman" pitchFamily="18" charset="0"/>
            </a:endParaRPr>
          </a:p>
        </p:txBody>
      </p:sp>
      <p:sp>
        <p:nvSpPr>
          <p:cNvPr id="4" name="Rectangle 3"/>
          <p:cNvSpPr/>
          <p:nvPr/>
        </p:nvSpPr>
        <p:spPr>
          <a:xfrm>
            <a:off x="4429124" y="0"/>
            <a:ext cx="4714876" cy="6740307"/>
          </a:xfrm>
          <a:prstGeom prst="rect">
            <a:avLst/>
          </a:prstGeom>
        </p:spPr>
        <p:txBody>
          <a:bodyPr wrap="square">
            <a:spAutoFit/>
          </a:bodyPr>
          <a:lstStyle/>
          <a:p>
            <a:pPr algn="just" eaLnBrk="0" fontAlgn="base" hangingPunct="0">
              <a:spcBef>
                <a:spcPct val="0"/>
              </a:spcBef>
              <a:spcAft>
                <a:spcPct val="0"/>
              </a:spcAft>
            </a:pPr>
            <a:r>
              <a:rPr lang="en-US" sz="2400" dirty="0" smtClean="0">
                <a:latin typeface="Times New Roman" pitchFamily="18" charset="0"/>
                <a:ea typeface="Calibri" pitchFamily="34" charset="0"/>
                <a:cs typeface="Times New Roman" pitchFamily="18" charset="0"/>
              </a:rPr>
              <a:t>The theory of </a:t>
            </a:r>
            <a:r>
              <a:rPr lang="en-US" sz="2400" b="1" dirty="0" smtClean="0">
                <a:latin typeface="Times New Roman" pitchFamily="18" charset="0"/>
                <a:ea typeface="Calibri" pitchFamily="34" charset="0"/>
                <a:cs typeface="Times New Roman" pitchFamily="18" charset="0"/>
              </a:rPr>
              <a:t>'social comparisons</a:t>
            </a:r>
            <a:r>
              <a:rPr lang="en-US" sz="2400" dirty="0" smtClean="0">
                <a:latin typeface="Times New Roman" pitchFamily="18" charset="0"/>
                <a:ea typeface="Calibri" pitchFamily="34" charset="0"/>
                <a:cs typeface="Times New Roman" pitchFamily="18" charset="0"/>
              </a:rPr>
              <a:t>' basically states that there is a </a:t>
            </a:r>
            <a:r>
              <a:rPr lang="en-US" sz="24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natural drive</a:t>
            </a:r>
            <a:r>
              <a:rPr lang="en-US" sz="2400" dirty="0" smtClean="0">
                <a:latin typeface="Times New Roman" pitchFamily="18" charset="0"/>
                <a:ea typeface="Calibri" pitchFamily="34" charset="0"/>
                <a:cs typeface="Times New Roman" pitchFamily="18" charset="0"/>
              </a:rPr>
              <a:t> within people to </a:t>
            </a:r>
            <a:r>
              <a:rPr lang="en-US" sz="24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evaluate their own attributes</a:t>
            </a:r>
            <a:r>
              <a:rPr lang="en-US" sz="2400" dirty="0" smtClean="0">
                <a:latin typeface="Times New Roman" pitchFamily="18" charset="0"/>
                <a:ea typeface="Calibri" pitchFamily="34" charset="0"/>
                <a:cs typeface="Times New Roman" pitchFamily="18" charset="0"/>
              </a:rPr>
              <a:t> (looks, wealth, capabilities) </a:t>
            </a:r>
            <a:r>
              <a:rPr lang="en-US" sz="2400" dirty="0" smtClean="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by looking to others</a:t>
            </a:r>
            <a:r>
              <a:rPr lang="en-US" sz="2400" dirty="0" smtClean="0">
                <a:latin typeface="Times New Roman" pitchFamily="18" charset="0"/>
                <a:ea typeface="Calibri" pitchFamily="34" charset="0"/>
                <a:cs typeface="Times New Roman" pitchFamily="18" charset="0"/>
              </a:rPr>
              <a:t>. </a:t>
            </a:r>
            <a:r>
              <a:rPr lang="en-US" sz="2400" dirty="0" smtClean="0">
                <a:latin typeface="Times New Roman" pitchFamily="18" charset="0"/>
                <a:cs typeface="Times New Roman" pitchFamily="18" charset="0"/>
              </a:rPr>
              <a:t>It's hardly an objective view, of course, but our view of how favorably (or unfavorably) we compare to others is often a contributory factor in our level of self esteem. </a:t>
            </a:r>
          </a:p>
          <a:p>
            <a:pPr algn="just" eaLnBrk="0" fontAlgn="base" hangingPunct="0">
              <a:spcBef>
                <a:spcPct val="0"/>
              </a:spcBef>
              <a:spcAft>
                <a:spcPct val="0"/>
              </a:spcAft>
            </a:pPr>
            <a:r>
              <a:rPr lang="en-US" sz="2400" dirty="0" smtClean="0">
                <a:latin typeface="Times New Roman" pitchFamily="18" charset="0"/>
                <a:cs typeface="Times New Roman" pitchFamily="18" charset="0"/>
              </a:rPr>
              <a:t>When you look hard enough, there is </a:t>
            </a:r>
            <a:r>
              <a:rPr lang="en-US" sz="2400" i="1" dirty="0" smtClean="0">
                <a:latin typeface="Times New Roman" pitchFamily="18" charset="0"/>
                <a:cs typeface="Times New Roman" pitchFamily="18" charset="0"/>
              </a:rPr>
              <a:t>always</a:t>
            </a:r>
            <a:r>
              <a:rPr lang="en-US" sz="2400" dirty="0" smtClean="0">
                <a:latin typeface="Times New Roman" pitchFamily="18" charset="0"/>
                <a:cs typeface="Times New Roman" pitchFamily="18" charset="0"/>
              </a:rPr>
              <a:t> someone bigg</a:t>
            </a:r>
            <a:r>
              <a:rPr lang="en-US" sz="2400" b="1" dirty="0" smtClean="0">
                <a:latin typeface="Times New Roman" pitchFamily="18" charset="0"/>
                <a:cs typeface="Times New Roman" pitchFamily="18" charset="0"/>
              </a:rPr>
              <a:t>er</a:t>
            </a:r>
            <a:r>
              <a:rPr lang="en-US" sz="2400" dirty="0" smtClean="0">
                <a:latin typeface="Times New Roman" pitchFamily="18" charset="0"/>
                <a:cs typeface="Times New Roman" pitchFamily="18" charset="0"/>
              </a:rPr>
              <a:t>, strong</a:t>
            </a:r>
            <a:r>
              <a:rPr lang="en-US" sz="2400" b="1" dirty="0" smtClean="0">
                <a:latin typeface="Times New Roman" pitchFamily="18" charset="0"/>
                <a:cs typeface="Times New Roman" pitchFamily="18" charset="0"/>
              </a:rPr>
              <a:t>er</a:t>
            </a:r>
            <a:r>
              <a:rPr lang="en-US" sz="2400" dirty="0" smtClean="0">
                <a:latin typeface="Times New Roman" pitchFamily="18" charset="0"/>
                <a:cs typeface="Times New Roman" pitchFamily="18" charset="0"/>
              </a:rPr>
              <a:t>, rich</a:t>
            </a:r>
            <a:r>
              <a:rPr lang="en-US" sz="2400" b="1" dirty="0" smtClean="0">
                <a:latin typeface="Times New Roman" pitchFamily="18" charset="0"/>
                <a:cs typeface="Times New Roman" pitchFamily="18" charset="0"/>
              </a:rPr>
              <a:t>er</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more</a:t>
            </a:r>
            <a:r>
              <a:rPr lang="en-US" sz="2400" dirty="0" smtClean="0">
                <a:latin typeface="Times New Roman" pitchFamily="18" charset="0"/>
                <a:cs typeface="Times New Roman" pitchFamily="18" charset="0"/>
              </a:rPr>
              <a:t> beautiful/handsome, clever</a:t>
            </a:r>
            <a:r>
              <a:rPr lang="en-US" sz="2400" b="1" dirty="0" smtClean="0">
                <a:latin typeface="Times New Roman" pitchFamily="18" charset="0"/>
                <a:cs typeface="Times New Roman" pitchFamily="18" charset="0"/>
              </a:rPr>
              <a:t>er</a:t>
            </a:r>
            <a:r>
              <a:rPr lang="en-US" sz="2400" dirty="0" smtClean="0">
                <a:latin typeface="Times New Roman" pitchFamily="18" charset="0"/>
                <a:cs typeface="Times New Roman" pitchFamily="18" charset="0"/>
              </a:rPr>
              <a:t>, happi</a:t>
            </a:r>
            <a:r>
              <a:rPr lang="en-US" sz="2400" b="1" dirty="0" smtClean="0">
                <a:latin typeface="Times New Roman" pitchFamily="18" charset="0"/>
                <a:cs typeface="Times New Roman" pitchFamily="18" charset="0"/>
              </a:rPr>
              <a:t>er</a:t>
            </a:r>
            <a:r>
              <a:rPr lang="en-US" sz="2400" dirty="0" smtClean="0">
                <a:latin typeface="Times New Roman" pitchFamily="18" charset="0"/>
                <a:cs typeface="Times New Roman" pitchFamily="18" charset="0"/>
              </a:rPr>
              <a:t> (at least outwardly) than you think you are.</a:t>
            </a:r>
            <a:r>
              <a:rPr lang="en-US" sz="2400" dirty="0" smtClean="0"/>
              <a:t> </a:t>
            </a:r>
            <a:r>
              <a:rPr lang="en-US" sz="2400" dirty="0" smtClean="0">
                <a:latin typeface="Times New Roman" pitchFamily="18" charset="0"/>
                <a:cs typeface="Times New Roman" pitchFamily="18" charset="0"/>
              </a:rPr>
              <a:t>Some</a:t>
            </a:r>
            <a:r>
              <a:rPr lang="en-US" sz="2400" dirty="0" smtClean="0"/>
              <a:t> </a:t>
            </a:r>
            <a:r>
              <a:rPr lang="en-US" sz="2400" dirty="0" smtClean="0">
                <a:latin typeface="Times New Roman" pitchFamily="18" charset="0"/>
                <a:cs typeface="Times New Roman" pitchFamily="18" charset="0"/>
              </a:rPr>
              <a:t>people </a:t>
            </a:r>
            <a:r>
              <a:rPr lang="en-US" sz="2400" b="1" i="1" dirty="0" smtClean="0">
                <a:effectLst>
                  <a:outerShdw blurRad="38100" dist="38100" dir="2700000" algn="tl">
                    <a:srgbClr val="000000">
                      <a:alpha val="43137"/>
                    </a:srgbClr>
                  </a:outerShdw>
                </a:effectLst>
                <a:latin typeface="Times New Roman" pitchFamily="18" charset="0"/>
                <a:cs typeface="Times New Roman" pitchFamily="18" charset="0"/>
              </a:rPr>
              <a:t>over</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-estimate the attributes of others</a:t>
            </a:r>
            <a:r>
              <a:rPr lang="en-US" sz="2400" dirty="0" smtClean="0">
                <a:latin typeface="Times New Roman" pitchFamily="18" charset="0"/>
                <a:cs typeface="Times New Roman" pitchFamily="18" charset="0"/>
              </a:rPr>
              <a:t> while </a:t>
            </a:r>
            <a:r>
              <a:rPr lang="en-US" sz="2400" b="1" i="1" dirty="0" smtClean="0">
                <a:effectLst>
                  <a:outerShdw blurRad="38100" dist="38100" dir="2700000" algn="tl">
                    <a:srgbClr val="000000">
                      <a:alpha val="43137"/>
                    </a:srgbClr>
                  </a:outerShdw>
                </a:effectLst>
                <a:latin typeface="Times New Roman" pitchFamily="18" charset="0"/>
                <a:cs typeface="Times New Roman" pitchFamily="18" charset="0"/>
              </a:rPr>
              <a:t>under</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-estimating their own talents.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2918"/>
          </a:xfrm>
        </p:spPr>
        <p:txBody>
          <a:bodyPr>
            <a:noAutofit/>
          </a:bodyPr>
          <a:lstStyle/>
          <a:p>
            <a:r>
              <a:rPr lang="en-US" sz="3200" spc="300" dirty="0" smtClean="0">
                <a:latin typeface="Times New Roman" pitchFamily="18" charset="0"/>
                <a:cs typeface="Times New Roman" pitchFamily="18" charset="0"/>
              </a:rPr>
              <a:t>Goals </a:t>
            </a:r>
            <a:r>
              <a:rPr lang="en-US" sz="3200" dirty="0" smtClean="0">
                <a:latin typeface="Times New Roman" pitchFamily="18" charset="0"/>
                <a:cs typeface="Times New Roman" pitchFamily="18" charset="0"/>
              </a:rPr>
              <a:t>and  </a:t>
            </a:r>
            <a:r>
              <a:rPr lang="en-US" sz="3200" spc="300" dirty="0" smtClean="0">
                <a:latin typeface="Times New Roman" pitchFamily="18" charset="0"/>
                <a:cs typeface="Times New Roman" pitchFamily="18" charset="0"/>
              </a:rPr>
              <a:t>structure</a:t>
            </a:r>
            <a:r>
              <a:rPr lang="en-US" sz="3200" dirty="0" smtClean="0">
                <a:latin typeface="Times New Roman" pitchFamily="18" charset="0"/>
                <a:cs typeface="Times New Roman" pitchFamily="18" charset="0"/>
              </a:rPr>
              <a:t> of this presentation</a:t>
            </a:r>
            <a:endParaRPr lang="el-GR" sz="3200" dirty="0">
              <a:latin typeface="Times New Roman" pitchFamily="18" charset="0"/>
              <a:cs typeface="Times New Roman" pitchFamily="18" charset="0"/>
            </a:endParaRPr>
          </a:p>
        </p:txBody>
      </p:sp>
      <p:sp>
        <p:nvSpPr>
          <p:cNvPr id="3" name="Rectangle 2"/>
          <p:cNvSpPr/>
          <p:nvPr/>
        </p:nvSpPr>
        <p:spPr>
          <a:xfrm>
            <a:off x="0" y="928670"/>
            <a:ext cx="5429256" cy="3108543"/>
          </a:xfrm>
          <a:prstGeom prst="rect">
            <a:avLst/>
          </a:prstGeom>
        </p:spPr>
        <p:txBody>
          <a:bodyPr wrap="square">
            <a:spAutoFit/>
          </a:bodyPr>
          <a:lstStyle/>
          <a:p>
            <a:pPr algn="ctr"/>
            <a:r>
              <a:rPr lang="en-US" sz="2000" dirty="0" smtClean="0">
                <a:latin typeface="Times New Roman" pitchFamily="18" charset="0"/>
                <a:cs typeface="Times New Roman" pitchFamily="18" charset="0"/>
              </a:rPr>
              <a:t>According to ECP2017 hosts,</a:t>
            </a:r>
          </a:p>
          <a:p>
            <a:pPr algn="ctr"/>
            <a:r>
              <a:rPr lang="en-US" sz="2000" dirty="0" smtClean="0">
                <a:latin typeface="Times New Roman" pitchFamily="18" charset="0"/>
                <a:cs typeface="Times New Roman" pitchFamily="18" charset="0"/>
              </a:rPr>
              <a:t>“ the </a:t>
            </a:r>
            <a:r>
              <a:rPr lang="en-US" sz="2000" b="1" dirty="0" smtClean="0">
                <a:latin typeface="Times New Roman" pitchFamily="18" charset="0"/>
                <a:cs typeface="Times New Roman" pitchFamily="18" charset="0"/>
              </a:rPr>
              <a:t>motto</a:t>
            </a:r>
            <a:r>
              <a:rPr lang="en-US" sz="2000" dirty="0" smtClean="0">
                <a:latin typeface="Times New Roman" pitchFamily="18" charset="0"/>
                <a:cs typeface="Times New Roman" pitchFamily="18" charset="0"/>
              </a:rPr>
              <a:t> of the congress </a:t>
            </a:r>
          </a:p>
          <a:p>
            <a:pPr algn="ct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Pathology for Patient Care </a:t>
            </a:r>
            <a:r>
              <a:rPr lang="en-US" sz="2000" dirty="0" smtClean="0">
                <a:latin typeface="Times New Roman" pitchFamily="18" charset="0"/>
                <a:cs typeface="Times New Roman" pitchFamily="18" charset="0"/>
              </a:rPr>
              <a:t>– </a:t>
            </a:r>
          </a:p>
          <a:p>
            <a:pPr algn="ctr"/>
            <a:r>
              <a:rPr lang="en-US" sz="2000" dirty="0" smtClean="0">
                <a:latin typeface="Times New Roman" pitchFamily="18" charset="0"/>
                <a:cs typeface="Times New Roman" pitchFamily="18" charset="0"/>
              </a:rPr>
              <a:t>will highlight the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added value </a:t>
            </a:r>
          </a:p>
          <a:p>
            <a:pPr algn="ctr"/>
            <a:r>
              <a:rPr lang="en-US" sz="2000" dirty="0" smtClean="0">
                <a:latin typeface="Times New Roman" pitchFamily="18" charset="0"/>
                <a:cs typeface="Times New Roman" pitchFamily="18" charset="0"/>
              </a:rPr>
              <a:t>of the </a:t>
            </a:r>
            <a:r>
              <a:rPr lang="en-US" sz="2000" b="1" dirty="0" smtClean="0">
                <a:latin typeface="Times New Roman" pitchFamily="18" charset="0"/>
                <a:cs typeface="Times New Roman" pitchFamily="18" charset="0"/>
              </a:rPr>
              <a:t>pathology</a:t>
            </a:r>
            <a:r>
              <a:rPr lang="en-US" sz="2000" dirty="0" smtClean="0">
                <a:latin typeface="Times New Roman" pitchFamily="18" charset="0"/>
                <a:cs typeface="Times New Roman" pitchFamily="18" charset="0"/>
              </a:rPr>
              <a:t> science and discipline </a:t>
            </a:r>
          </a:p>
          <a:p>
            <a:pPr algn="ctr"/>
            <a:r>
              <a:rPr lang="en-US" sz="2000" dirty="0" smtClean="0">
                <a:latin typeface="Times New Roman" pitchFamily="18" charset="0"/>
                <a:cs typeface="Times New Roman" pitchFamily="18" charset="0"/>
              </a:rPr>
              <a:t>in  </a:t>
            </a:r>
            <a:r>
              <a:rPr lang="en-US" sz="2000" spc="600" dirty="0" smtClean="0">
                <a:effectLst>
                  <a:outerShdw blurRad="38100" dist="38100" dir="2700000" algn="tl">
                    <a:srgbClr val="000000">
                      <a:alpha val="43137"/>
                    </a:srgbClr>
                  </a:outerShdw>
                </a:effectLst>
                <a:latin typeface="Times New Roman" pitchFamily="18" charset="0"/>
                <a:cs typeface="Times New Roman" pitchFamily="18" charset="0"/>
              </a:rPr>
              <a:t>providing care </a:t>
            </a:r>
            <a:r>
              <a:rPr lang="en-US" sz="2000" dirty="0" smtClean="0">
                <a:latin typeface="Times New Roman" pitchFamily="18" charset="0"/>
                <a:cs typeface="Times New Roman" pitchFamily="18" charset="0"/>
              </a:rPr>
              <a:t> </a:t>
            </a:r>
          </a:p>
          <a:p>
            <a:pPr algn="ctr"/>
            <a:r>
              <a:rPr lang="en-US" sz="2000" dirty="0" smtClean="0">
                <a:latin typeface="Times New Roman" pitchFamily="18" charset="0"/>
                <a:cs typeface="Times New Roman" pitchFamily="18" charset="0"/>
              </a:rPr>
              <a:t>and  </a:t>
            </a:r>
            <a:r>
              <a:rPr lang="en-US" sz="2000" spc="300" dirty="0" smtClean="0">
                <a:latin typeface="Times New Roman" pitchFamily="18" charset="0"/>
                <a:cs typeface="Times New Roman" pitchFamily="18" charset="0"/>
              </a:rPr>
              <a:t>improving health outcomes </a:t>
            </a:r>
          </a:p>
          <a:p>
            <a:pPr algn="ctr"/>
            <a:r>
              <a:rPr lang="en-US" sz="2000" dirty="0" smtClean="0">
                <a:latin typeface="Times New Roman" pitchFamily="18" charset="0"/>
                <a:cs typeface="Times New Roman" pitchFamily="18" charset="0"/>
              </a:rPr>
              <a:t>for </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patients</a:t>
            </a:r>
            <a:r>
              <a:rPr lang="en-US" sz="2000" dirty="0" smtClean="0">
                <a:latin typeface="Times New Roman" pitchFamily="18" charset="0"/>
                <a:cs typeface="Times New Roman" pitchFamily="18" charset="0"/>
              </a:rPr>
              <a:t>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and </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population</a:t>
            </a:r>
            <a:r>
              <a:rPr lang="en-US" sz="2000" dirty="0" smtClean="0">
                <a:latin typeface="Times New Roman" pitchFamily="18" charset="0"/>
                <a:cs typeface="Times New Roman" pitchFamily="18" charset="0"/>
              </a:rPr>
              <a:t>.”</a:t>
            </a:r>
            <a:endParaRPr lang="el-GR" sz="2000" dirty="0" smtClean="0">
              <a:latin typeface="Times New Roman" pitchFamily="18" charset="0"/>
              <a:cs typeface="Times New Roman" pitchFamily="18" charset="0"/>
            </a:endParaRPr>
          </a:p>
          <a:p>
            <a:pPr algn="ctr"/>
            <a:endParaRPr lang="el-GR" dirty="0" smtClean="0">
              <a:latin typeface="Times New Roman" pitchFamily="18" charset="0"/>
              <a:cs typeface="Times New Roman" pitchFamily="18" charset="0"/>
            </a:endParaRPr>
          </a:p>
          <a:p>
            <a:pPr algn="ctr"/>
            <a:endParaRPr lang="el-GR" dirty="0">
              <a:latin typeface="Times New Roman" pitchFamily="18" charset="0"/>
              <a:cs typeface="Times New Roman" pitchFamily="18" charset="0"/>
            </a:endParaRPr>
          </a:p>
        </p:txBody>
      </p:sp>
      <p:sp>
        <p:nvSpPr>
          <p:cNvPr id="4" name="Text Placeholder 3"/>
          <p:cNvSpPr txBox="1">
            <a:spLocks/>
          </p:cNvSpPr>
          <p:nvPr/>
        </p:nvSpPr>
        <p:spPr>
          <a:xfrm>
            <a:off x="0" y="2714620"/>
            <a:ext cx="5572132" cy="4143380"/>
          </a:xfrm>
          <a:prstGeom prst="rect">
            <a:avLst/>
          </a:prstGeom>
        </p:spPr>
        <p:txBody>
          <a:bodyPr>
            <a:normAutofit fontScale="92500" lnSpcReduction="1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In line with the </a:t>
            </a:r>
            <a:r>
              <a:rPr kumimoji="0" lang="en-US" sz="2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objective of the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conference</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and</a:t>
            </a:r>
            <a:r>
              <a:rPr kumimoji="0" lang="en-US" sz="24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the </a:t>
            </a:r>
            <a:r>
              <a:rPr lang="en-US" sz="2400" dirty="0" smtClean="0">
                <a:latin typeface="Times New Roman" pitchFamily="18" charset="0"/>
                <a:cs typeface="Times New Roman" pitchFamily="18" charset="0"/>
              </a:rPr>
              <a:t>principles</a:t>
            </a:r>
            <a:r>
              <a:rPr kumimoji="0" lang="en-US" sz="24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of </a:t>
            </a:r>
            <a:r>
              <a:rPr kumimoji="0" lang="en-US" sz="24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“Pathology and Public” group</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we will first examine how </a:t>
            </a: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the pathologist and patient relationship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can be of </a:t>
            </a: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mutual benefit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to both parties.</a:t>
            </a: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Then, after </a:t>
            </a: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putting the pathologist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with his scientific training </a:t>
            </a: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in the patient's position</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we will attempt to </a:t>
            </a:r>
            <a:r>
              <a:rPr kumimoji="0" lang="en-US" sz="24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philosophize about the similarity and diversity of people </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and to extract some </a:t>
            </a:r>
            <a:r>
              <a:rPr kumimoji="0" lang="en-US" sz="2400" b="1" i="0" u="none" strike="noStrike" kern="1200" cap="none" spc="600" normalizeH="0" baseline="0" noProof="0" dirty="0" smtClean="0">
                <a:ln>
                  <a:noFill/>
                </a:ln>
                <a:solidFill>
                  <a:schemeClr val="tx1"/>
                </a:solidFill>
                <a:effectLst/>
                <a:uLnTx/>
                <a:uFillTx/>
                <a:latin typeface="Times New Roman" pitchFamily="18" charset="0"/>
                <a:ea typeface="+mn-ea"/>
                <a:cs typeface="Times New Roman" pitchFamily="18" charset="0"/>
              </a:rPr>
              <a:t>balancing</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messages about our everyday life</a:t>
            </a:r>
            <a:r>
              <a:rPr kumimoji="0" lang="en-US" sz="24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endParaRPr kumimoji="0" lang="el-GR" sz="24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5" name="Rectangle 4"/>
          <p:cNvSpPr/>
          <p:nvPr/>
        </p:nvSpPr>
        <p:spPr>
          <a:xfrm>
            <a:off x="6286512" y="2857496"/>
            <a:ext cx="2857488" cy="307777"/>
          </a:xfrm>
          <a:prstGeom prst="rect">
            <a:avLst/>
          </a:prstGeom>
        </p:spPr>
        <p:txBody>
          <a:bodyPr wrap="square">
            <a:spAutoFit/>
          </a:bodyPr>
          <a:lstStyle/>
          <a:p>
            <a:r>
              <a:rPr lang="en-GB" sz="1400" dirty="0" smtClean="0">
                <a:latin typeface="Times New Roman" pitchFamily="18" charset="0"/>
                <a:cs typeface="Times New Roman" pitchFamily="18" charset="0"/>
              </a:rPr>
              <a:t>R Pope :  Sparrow, 1989.</a:t>
            </a:r>
            <a:endParaRPr lang="el-GR" sz="1400" dirty="0">
              <a:latin typeface="Times New Roman" pitchFamily="18" charset="0"/>
              <a:cs typeface="Times New Roman" pitchFamily="18" charset="0"/>
            </a:endParaRPr>
          </a:p>
        </p:txBody>
      </p:sp>
      <p:pic>
        <p:nvPicPr>
          <p:cNvPr id="16385" name="Picture 1" descr="C:\Users\αγαπουλακι\Desktop\F1.large.jpg"/>
          <p:cNvPicPr>
            <a:picLocks noChangeAspect="1" noChangeArrowheads="1"/>
          </p:cNvPicPr>
          <p:nvPr/>
        </p:nvPicPr>
        <p:blipFill>
          <a:blip r:embed="rId2" cstate="print"/>
          <a:srcRect/>
          <a:stretch>
            <a:fillRect/>
          </a:stretch>
        </p:blipFill>
        <p:spPr bwMode="auto">
          <a:xfrm>
            <a:off x="5786446" y="642918"/>
            <a:ext cx="3032133" cy="2292899"/>
          </a:xfrm>
          <a:prstGeom prst="rect">
            <a:avLst/>
          </a:prstGeom>
          <a:noFill/>
        </p:spPr>
      </p:pic>
      <p:pic>
        <p:nvPicPr>
          <p:cNvPr id="16386" name="Picture 2" descr="C:\Users\αγαπουλακι\Desktop\411eba6782162c5c6c0c4923ffec44c5--australian-art-military-art.jpg"/>
          <p:cNvPicPr>
            <a:picLocks noChangeAspect="1" noChangeArrowheads="1"/>
          </p:cNvPicPr>
          <p:nvPr/>
        </p:nvPicPr>
        <p:blipFill>
          <a:blip r:embed="rId3" cstate="print"/>
          <a:srcRect/>
          <a:stretch>
            <a:fillRect/>
          </a:stretch>
        </p:blipFill>
        <p:spPr bwMode="auto">
          <a:xfrm>
            <a:off x="5715008" y="3120364"/>
            <a:ext cx="3143272" cy="3737636"/>
          </a:xfrm>
          <a:prstGeom prst="rect">
            <a:avLst/>
          </a:prstGeom>
          <a:noFill/>
        </p:spPr>
      </p:pic>
      <p:pic>
        <p:nvPicPr>
          <p:cNvPr id="16387" name="Picture 3" descr="C:\Users\αγαπουλακι\Desktop\2.jpg!Large.jpg"/>
          <p:cNvPicPr>
            <a:picLocks noChangeAspect="1" noChangeArrowheads="1"/>
          </p:cNvPicPr>
          <p:nvPr/>
        </p:nvPicPr>
        <p:blipFill>
          <a:blip r:embed="rId4" cstate="print"/>
          <a:srcRect/>
          <a:stretch>
            <a:fillRect/>
          </a:stretch>
        </p:blipFill>
        <p:spPr bwMode="auto">
          <a:xfrm>
            <a:off x="5857884" y="3286124"/>
            <a:ext cx="2861566" cy="3286148"/>
          </a:xfrm>
          <a:prstGeom prst="rect">
            <a:avLst/>
          </a:prstGeom>
          <a:noFill/>
        </p:spPr>
      </p:pic>
      <p:sp>
        <p:nvSpPr>
          <p:cNvPr id="9" name="Title 1"/>
          <p:cNvSpPr txBox="1">
            <a:spLocks/>
          </p:cNvSpPr>
          <p:nvPr/>
        </p:nvSpPr>
        <p:spPr>
          <a:xfrm>
            <a:off x="5500694" y="6500834"/>
            <a:ext cx="3643306" cy="357166"/>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E Hopper : Excursion into Philosophy, 1959.</a:t>
            </a:r>
            <a:endParaRPr kumimoji="0" lang="el-GR" sz="18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5E-6 3.7037E-6 L 0.00243 -0.36412 " pathEditMode="relative" rAng="0" ptsTypes="AA">
                                      <p:cBhvr>
                                        <p:cTn id="16" dur="2000" fill="hold"/>
                                        <p:tgtEl>
                                          <p:spTgt spid="16386"/>
                                        </p:tgtEl>
                                        <p:attrNameLst>
                                          <p:attrName>ppt_x</p:attrName>
                                          <p:attrName>ppt_y</p:attrName>
                                        </p:attrNameLst>
                                      </p:cBhvr>
                                      <p:rCtr x="1" y="-182"/>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6387"/>
                                        </p:tgtEl>
                                        <p:attrNameLst>
                                          <p:attrName>style.visibility</p:attrName>
                                        </p:attrNameLst>
                                      </p:cBhvr>
                                      <p:to>
                                        <p:strVal val="visible"/>
                                      </p:to>
                                    </p:set>
                                    <p:animEffect transition="in" filter="fade">
                                      <p:cBhvr>
                                        <p:cTn id="29"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ChangeArrowheads="1"/>
          </p:cNvSpPr>
          <p:nvPr/>
        </p:nvSpPr>
        <p:spPr bwMode="auto">
          <a:xfrm>
            <a:off x="3357554" y="0"/>
            <a:ext cx="5786446" cy="83407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endParaRPr lang="en-US" sz="1600" dirty="0" smtClean="0">
              <a:latin typeface="Times New Roman" pitchFamily="18" charset="0"/>
              <a:cs typeface="Times New Roman" pitchFamily="18" charset="0"/>
            </a:endParaRPr>
          </a:p>
          <a:p>
            <a:pPr algn="just"/>
            <a:r>
              <a:rPr lang="en-US" sz="3200" dirty="0" smtClean="0">
                <a:latin typeface="Times New Roman" pitchFamily="18" charset="0"/>
                <a:cs typeface="Times New Roman" pitchFamily="18" charset="0"/>
              </a:rPr>
              <a:t>Economic studies have shown, for example, that once they make a certain amount of money to cover basics, most people care more about </a:t>
            </a:r>
            <a:r>
              <a:rPr lang="en-US" sz="3200" b="1" dirty="0" smtClean="0">
                <a:latin typeface="Times New Roman" pitchFamily="18" charset="0"/>
                <a:cs typeface="Times New Roman" pitchFamily="18" charset="0"/>
              </a:rPr>
              <a:t>relative</a:t>
            </a:r>
            <a:r>
              <a:rPr lang="en-US" sz="3200" dirty="0" smtClean="0">
                <a:latin typeface="Times New Roman" pitchFamily="18" charset="0"/>
                <a:cs typeface="Times New Roman" pitchFamily="18" charset="0"/>
              </a:rPr>
              <a:t>, rather than </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absolute</a:t>
            </a:r>
            <a:r>
              <a:rPr lang="en-US" sz="3200" dirty="0" smtClean="0">
                <a:latin typeface="Times New Roman" pitchFamily="18" charset="0"/>
                <a:cs typeface="Times New Roman" pitchFamily="18" charset="0"/>
              </a:rPr>
              <a:t>, income.</a:t>
            </a:r>
          </a:p>
          <a:p>
            <a:pPr algn="just"/>
            <a:endParaRPr lang="el-GR" sz="3200" dirty="0" smtClean="0">
              <a:latin typeface="Times New Roman" pitchFamily="18" charset="0"/>
              <a:cs typeface="Times New Roman" pitchFamily="18" charset="0"/>
            </a:endParaRPr>
          </a:p>
          <a:p>
            <a:pPr algn="just"/>
            <a:r>
              <a:rPr lang="en-US" sz="3200" dirty="0" smtClean="0">
                <a:latin typeface="Times New Roman" pitchFamily="18" charset="0"/>
                <a:cs typeface="Times New Roman" pitchFamily="18" charset="0"/>
              </a:rPr>
              <a:t>That is, most of us feel better if we make, say, $100,000 if the majority of our neighbors make $75,000 than if we earn $150,000 when most of our friends bring in $200,000.</a:t>
            </a:r>
          </a:p>
          <a:p>
            <a:pPr algn="just"/>
            <a:endParaRPr lang="en-US" sz="3200" dirty="0" smtClean="0">
              <a:latin typeface="Times New Roman" pitchFamily="18" charset="0"/>
              <a:cs typeface="Times New Roman" pitchFamily="18" charset="0"/>
            </a:endParaRPr>
          </a:p>
          <a:p>
            <a:endParaRPr lang="el-GR" dirty="0" smtClean="0">
              <a:latin typeface="Times New Roman" pitchFamily="18" charset="0"/>
              <a:cs typeface="Times New Roman" pitchFamily="18" charset="0"/>
            </a:endParaRPr>
          </a:p>
          <a:p>
            <a:pPr eaLnBrk="0" fontAlgn="base" hangingPunct="0">
              <a:spcBef>
                <a:spcPct val="0"/>
              </a:spcBef>
              <a:spcAft>
                <a:spcPct val="0"/>
              </a:spcAft>
            </a:pPr>
            <a:endParaRPr lang="el-GR" dirty="0" smtClean="0">
              <a:latin typeface="Times New Roman" pitchFamily="18" charset="0"/>
              <a:cs typeface="Times New Roman" pitchFamily="18" charset="0"/>
            </a:endParaRPr>
          </a:p>
          <a:p>
            <a:pPr eaLnBrk="0" fontAlgn="base" hangingPunct="0">
              <a:spcBef>
                <a:spcPct val="0"/>
              </a:spcBef>
              <a:spcAft>
                <a:spcPct val="0"/>
              </a:spcAft>
            </a:pPr>
            <a:endParaRPr lang="el-GR" dirty="0" smtClean="0">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5602" name="Picture 2" descr="C:\Users\αγαπουλακι\Desktop\AMSTERDAM\AMSTERDAM PAINTINGS\the-wicked-rich-and-the-poor-lazarus-1878.jpg!PinterestLarge.jpg"/>
          <p:cNvPicPr>
            <a:picLocks noChangeAspect="1" noChangeArrowheads="1"/>
          </p:cNvPicPr>
          <p:nvPr/>
        </p:nvPicPr>
        <p:blipFill>
          <a:blip r:embed="rId2" cstate="print"/>
          <a:srcRect/>
          <a:stretch>
            <a:fillRect/>
          </a:stretch>
        </p:blipFill>
        <p:spPr bwMode="auto">
          <a:xfrm>
            <a:off x="500034" y="785794"/>
            <a:ext cx="2667000" cy="4886325"/>
          </a:xfrm>
          <a:prstGeom prst="rect">
            <a:avLst/>
          </a:prstGeom>
          <a:noFill/>
        </p:spPr>
      </p:pic>
      <p:sp>
        <p:nvSpPr>
          <p:cNvPr id="4" name="Rectangle 3"/>
          <p:cNvSpPr/>
          <p:nvPr/>
        </p:nvSpPr>
        <p:spPr>
          <a:xfrm rot="10800000" flipV="1">
            <a:off x="357158" y="5691159"/>
            <a:ext cx="3214710" cy="646331"/>
          </a:xfrm>
          <a:prstGeom prst="rect">
            <a:avLst/>
          </a:prstGeom>
        </p:spPr>
        <p:txBody>
          <a:bodyPr wrap="square">
            <a:spAutoFit/>
          </a:bodyPr>
          <a:lstStyle/>
          <a:p>
            <a:pPr fontAlgn="base"/>
            <a:r>
              <a:rPr lang="en-US" dirty="0" smtClean="0">
                <a:latin typeface="Times New Roman" pitchFamily="18" charset="0"/>
                <a:cs typeface="Times New Roman" pitchFamily="18" charset="0"/>
              </a:rPr>
              <a:t>G Moreau : The Wicked Rich </a:t>
            </a:r>
          </a:p>
          <a:p>
            <a:pPr fontAlgn="base"/>
            <a:r>
              <a:rPr lang="en-US" dirty="0" smtClean="0">
                <a:latin typeface="Times New Roman" pitchFamily="18" charset="0"/>
                <a:cs typeface="Times New Roman" pitchFamily="18" charset="0"/>
              </a:rPr>
              <a:t>and the Poor Lazarus, 1875-78.</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43380"/>
            <a:ext cx="9144000" cy="2677656"/>
          </a:xfrm>
          <a:prstGeom prst="rect">
            <a:avLst/>
          </a:prstGeom>
        </p:spPr>
        <p:txBody>
          <a:bodyPr wrap="square">
            <a:spAutoFit/>
          </a:bodyPr>
          <a:lstStyle/>
          <a:p>
            <a:pPr algn="just"/>
            <a:r>
              <a:rPr lang="en-US" sz="2400" dirty="0" smtClean="0">
                <a:latin typeface="Times New Roman" pitchFamily="18" charset="0"/>
                <a:cs typeface="Times New Roman" pitchFamily="18" charset="0"/>
              </a:rPr>
              <a:t>There are also pros and cons to comparing ourselves with people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worse</a:t>
            </a:r>
            <a:r>
              <a:rPr lang="en-US" sz="2400" dirty="0" smtClean="0">
                <a:latin typeface="Times New Roman" pitchFamily="18" charset="0"/>
                <a:cs typeface="Times New Roman" pitchFamily="18" charset="0"/>
              </a:rPr>
              <a:t> off than ourselves. It’s </a:t>
            </a:r>
            <a:r>
              <a:rPr lang="en-US" sz="2400" b="1" dirty="0" smtClean="0">
                <a:latin typeface="Times New Roman" pitchFamily="18" charset="0"/>
                <a:cs typeface="Times New Roman" pitchFamily="18" charset="0"/>
              </a:rPr>
              <a:t>not good </a:t>
            </a:r>
            <a:r>
              <a:rPr lang="en-US" sz="2400" dirty="0" smtClean="0">
                <a:latin typeface="Times New Roman" pitchFamily="18" charset="0"/>
                <a:cs typeface="Times New Roman" pitchFamily="18" charset="0"/>
              </a:rPr>
              <a:t>if we’re just trying to gain a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sense of superiority</a:t>
            </a:r>
            <a:r>
              <a:rPr lang="en-US" sz="2400" dirty="0" smtClean="0">
                <a:latin typeface="Times New Roman" pitchFamily="18" charset="0"/>
                <a:cs typeface="Times New Roman" pitchFamily="18" charset="0"/>
              </a:rPr>
              <a:t> or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avoiding challenging ourselves to do better.</a:t>
            </a:r>
          </a:p>
          <a:p>
            <a:pPr algn="just"/>
            <a:endParaRPr lang="el-GR" sz="2400" dirty="0" smtClean="0">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But such </a:t>
            </a:r>
            <a:r>
              <a:rPr lang="en-US" sz="2400" b="1" dirty="0" smtClean="0">
                <a:latin typeface="Times New Roman" pitchFamily="18" charset="0"/>
                <a:cs typeface="Times New Roman" pitchFamily="18" charset="0"/>
              </a:rPr>
              <a:t>downward comparisons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can remind us of our own fortune. </a:t>
            </a:r>
            <a:r>
              <a:rPr lang="en-US" sz="2400" dirty="0" smtClean="0">
                <a:latin typeface="Times New Roman" pitchFamily="18" charset="0"/>
                <a:cs typeface="Times New Roman" pitchFamily="18" charset="0"/>
              </a:rPr>
              <a:t>They can also help us when we think about the things we regret but we cannot change.</a:t>
            </a:r>
            <a:endParaRPr lang="el-GR" sz="2400" dirty="0" smtClean="0">
              <a:latin typeface="Times New Roman" pitchFamily="18" charset="0"/>
              <a:cs typeface="Times New Roman" pitchFamily="18" charset="0"/>
            </a:endParaRPr>
          </a:p>
        </p:txBody>
      </p:sp>
      <p:pic>
        <p:nvPicPr>
          <p:cNvPr id="26626" name="Picture 2" descr="C:\Users\αγαπουλακι\Desktop\AMSTERDAM\AMSTERDAM PAINTINGS\tennis-game-by-the-sea-1901.jpg!Large.jpg"/>
          <p:cNvPicPr>
            <a:picLocks noChangeAspect="1" noChangeArrowheads="1"/>
          </p:cNvPicPr>
          <p:nvPr/>
        </p:nvPicPr>
        <p:blipFill>
          <a:blip r:embed="rId2" cstate="print"/>
          <a:srcRect/>
          <a:stretch>
            <a:fillRect/>
          </a:stretch>
        </p:blipFill>
        <p:spPr bwMode="auto">
          <a:xfrm>
            <a:off x="4357686" y="285728"/>
            <a:ext cx="4516195" cy="3143272"/>
          </a:xfrm>
          <a:prstGeom prst="rect">
            <a:avLst/>
          </a:prstGeom>
          <a:noFill/>
        </p:spPr>
      </p:pic>
      <p:sp>
        <p:nvSpPr>
          <p:cNvPr id="4" name="Rectangle 3"/>
          <p:cNvSpPr/>
          <p:nvPr/>
        </p:nvSpPr>
        <p:spPr>
          <a:xfrm rot="10800000" flipV="1">
            <a:off x="4357685" y="3454272"/>
            <a:ext cx="4500593" cy="646331"/>
          </a:xfrm>
          <a:prstGeom prst="rect">
            <a:avLst/>
          </a:prstGeom>
        </p:spPr>
        <p:txBody>
          <a:bodyPr wrap="square">
            <a:spAutoFit/>
          </a:bodyPr>
          <a:lstStyle/>
          <a:p>
            <a:pPr algn="ctr" fontAlgn="base"/>
            <a:r>
              <a:rPr lang="en-US" dirty="0" smtClean="0">
                <a:latin typeface="Times New Roman" pitchFamily="18" charset="0"/>
                <a:cs typeface="Times New Roman" pitchFamily="18" charset="0"/>
              </a:rPr>
              <a:t>M Liebermann : </a:t>
            </a:r>
          </a:p>
          <a:p>
            <a:pPr algn="ctr" fontAlgn="base"/>
            <a:r>
              <a:rPr lang="en-US" dirty="0" smtClean="0">
                <a:latin typeface="Times New Roman" pitchFamily="18" charset="0"/>
                <a:cs typeface="Times New Roman" pitchFamily="18" charset="0"/>
              </a:rPr>
              <a:t>Tennis Game by the Sea,  1901.</a:t>
            </a:r>
            <a:endParaRPr lang="en-US" dirty="0">
              <a:latin typeface="Times New Roman" pitchFamily="18" charset="0"/>
              <a:cs typeface="Times New Roman" pitchFamily="18" charset="0"/>
            </a:endParaRPr>
          </a:p>
        </p:txBody>
      </p:sp>
      <p:sp>
        <p:nvSpPr>
          <p:cNvPr id="5" name="Rectangle 4"/>
          <p:cNvSpPr/>
          <p:nvPr/>
        </p:nvSpPr>
        <p:spPr>
          <a:xfrm>
            <a:off x="0" y="214290"/>
            <a:ext cx="4214810" cy="6740307"/>
          </a:xfrm>
          <a:prstGeom prst="rect">
            <a:avLst/>
          </a:prstGeom>
        </p:spPr>
        <p:txBody>
          <a:bodyPr wrap="square">
            <a:spAutoFit/>
          </a:bodyPr>
          <a:lstStyle/>
          <a:p>
            <a:pPr algn="just"/>
            <a:r>
              <a:rPr lang="en-US" sz="2400" dirty="0" smtClean="0">
                <a:latin typeface="Times New Roman" pitchFamily="18" charset="0"/>
                <a:cs typeface="Times New Roman" pitchFamily="18" charset="0"/>
              </a:rPr>
              <a:t>According to H. G. Halvorson, </a:t>
            </a:r>
            <a:r>
              <a:rPr lang="en-US" sz="2400" b="1" dirty="0" smtClean="0">
                <a:latin typeface="Times New Roman" pitchFamily="18" charset="0"/>
                <a:cs typeface="Times New Roman" pitchFamily="18" charset="0"/>
              </a:rPr>
              <a:t>upward comparison </a:t>
            </a:r>
            <a:r>
              <a:rPr lang="en-US" sz="2400" dirty="0" smtClean="0">
                <a:latin typeface="Times New Roman" pitchFamily="18" charset="0"/>
                <a:cs typeface="Times New Roman" pitchFamily="18" charset="0"/>
              </a:rPr>
              <a:t>can be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punishing</a:t>
            </a:r>
            <a:r>
              <a:rPr lang="en-US" sz="2400" dirty="0" smtClean="0">
                <a:latin typeface="Times New Roman" pitchFamily="18" charset="0"/>
                <a:cs typeface="Times New Roman" pitchFamily="18" charset="0"/>
              </a:rPr>
              <a:t> and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make you feel terrible</a:t>
            </a:r>
            <a:r>
              <a:rPr lang="en-US" sz="2400" dirty="0" smtClean="0">
                <a:latin typeface="Times New Roman" pitchFamily="18" charset="0"/>
                <a:cs typeface="Times New Roman" pitchFamily="18" charset="0"/>
              </a:rPr>
              <a:t>, but you can also look upward to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learn</a:t>
            </a:r>
            <a:r>
              <a:rPr lang="en-US" sz="2400" dirty="0" smtClean="0">
                <a:latin typeface="Times New Roman" pitchFamily="18" charset="0"/>
                <a:cs typeface="Times New Roman" pitchFamily="18" charset="0"/>
              </a:rPr>
              <a:t>.</a:t>
            </a:r>
            <a:endParaRPr lang="el-GR"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If we feel bad, for example, about how well we just played in a game of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tennis</a:t>
            </a:r>
            <a:r>
              <a:rPr lang="en-US" sz="2400" dirty="0" smtClean="0">
                <a:latin typeface="Times New Roman" pitchFamily="18" charset="0"/>
                <a:cs typeface="Times New Roman" pitchFamily="18" charset="0"/>
              </a:rPr>
              <a:t>, we can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check out</a:t>
            </a:r>
            <a:r>
              <a:rPr lang="en-US" sz="2400" dirty="0" smtClean="0">
                <a:latin typeface="Times New Roman" pitchFamily="18" charset="0"/>
                <a:cs typeface="Times New Roman" pitchFamily="18" charset="0"/>
              </a:rPr>
              <a:t> those who play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worse</a:t>
            </a:r>
            <a:r>
              <a:rPr lang="en-US" sz="2400" dirty="0" smtClean="0">
                <a:latin typeface="Times New Roman" pitchFamily="18" charset="0"/>
                <a:cs typeface="Times New Roman" pitchFamily="18" charset="0"/>
              </a:rPr>
              <a:t> to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make</a:t>
            </a:r>
            <a:r>
              <a:rPr lang="en-US" sz="2400" dirty="0" smtClean="0">
                <a:latin typeface="Times New Roman" pitchFamily="18" charset="0"/>
                <a:cs typeface="Times New Roman" pitchFamily="18" charset="0"/>
              </a:rPr>
              <a:t> ourselves feel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better</a:t>
            </a:r>
            <a:r>
              <a:rPr lang="en-US" sz="2400" dirty="0" smtClean="0">
                <a:latin typeface="Times New Roman" pitchFamily="18" charset="0"/>
                <a:cs typeface="Times New Roman" pitchFamily="18" charset="0"/>
              </a:rPr>
              <a:t>, and avoid watching the semi-pros on the other court.</a:t>
            </a:r>
            <a:endParaRPr lang="el-GR"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Or, if we believe that we can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improve</a:t>
            </a:r>
            <a:r>
              <a:rPr lang="en-US" sz="2400" dirty="0" smtClean="0">
                <a:latin typeface="Times New Roman" pitchFamily="18" charset="0"/>
                <a:cs typeface="Times New Roman" pitchFamily="18" charset="0"/>
              </a:rPr>
              <a:t> and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learn</a:t>
            </a:r>
            <a:r>
              <a:rPr lang="en-US" sz="2400" dirty="0" smtClean="0">
                <a:latin typeface="Times New Roman" pitchFamily="18" charset="0"/>
                <a:cs typeface="Times New Roman" pitchFamily="18" charset="0"/>
              </a:rPr>
              <a:t> by looking at others — and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not</a:t>
            </a:r>
            <a:r>
              <a:rPr lang="en-US" sz="2400" dirty="0" smtClean="0">
                <a:latin typeface="Times New Roman" pitchFamily="18" charset="0"/>
                <a:cs typeface="Times New Roman" pitchFamily="18" charset="0"/>
              </a:rPr>
              <a:t> just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feel inferior about playing worse</a:t>
            </a:r>
            <a:r>
              <a:rPr lang="en-US" sz="2400" dirty="0" smtClean="0">
                <a:latin typeface="Times New Roman" pitchFamily="18" charset="0"/>
                <a:cs typeface="Times New Roman" pitchFamily="18" charset="0"/>
              </a:rPr>
              <a:t> — then we can watch the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better</a:t>
            </a:r>
            <a:r>
              <a:rPr lang="en-US" sz="2400" dirty="0" smtClean="0">
                <a:latin typeface="Times New Roman" pitchFamily="18" charset="0"/>
                <a:cs typeface="Times New Roman" pitchFamily="18" charset="0"/>
              </a:rPr>
              <a:t> players.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4346" y="2571744"/>
            <a:ext cx="4071965" cy="285752"/>
          </a:xfrm>
          <a:prstGeom prst="rect">
            <a:avLst/>
          </a:prstGeom>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Hierarchy.</a:t>
            </a:r>
            <a:r>
              <a:rPr kumimoji="0" lang="el-GR" sz="1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en-US" sz="1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Art</a:t>
            </a:r>
            <a:r>
              <a:rPr kumimoji="0" lang="en-US" sz="14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by A Costa.</a:t>
            </a:r>
            <a:endParaRPr kumimoji="0" lang="el-GR" sz="1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5" name="Rectangle 4"/>
          <p:cNvSpPr/>
          <p:nvPr/>
        </p:nvSpPr>
        <p:spPr>
          <a:xfrm>
            <a:off x="3500430" y="0"/>
            <a:ext cx="5643570" cy="8217634"/>
          </a:xfrm>
          <a:prstGeom prst="rect">
            <a:avLst/>
          </a:prstGeom>
        </p:spPr>
        <p:txBody>
          <a:bodyPr wrap="square">
            <a:spAutoFit/>
          </a:bodyPr>
          <a:lstStyle/>
          <a:p>
            <a:pPr algn="just"/>
            <a:r>
              <a:rPr lang="en-US" sz="2400" dirty="0" smtClean="0">
                <a:latin typeface="Times New Roman" pitchFamily="18" charset="0"/>
                <a:cs typeface="Times New Roman" pitchFamily="18" charset="0"/>
              </a:rPr>
              <a:t>In the “social hierarchy game” we </a:t>
            </a:r>
            <a:r>
              <a:rPr lang="en-US" sz="2400" b="1" dirty="0" smtClean="0">
                <a:latin typeface="Times New Roman" pitchFamily="18" charset="0"/>
                <a:cs typeface="Times New Roman" pitchFamily="18" charset="0"/>
              </a:rPr>
              <a:t>compare ourselves to those around us </a:t>
            </a:r>
            <a:r>
              <a:rPr lang="en-US" sz="2400" dirty="0" smtClean="0">
                <a:latin typeface="Times New Roman" pitchFamily="18" charset="0"/>
                <a:cs typeface="Times New Roman" pitchFamily="18" charset="0"/>
              </a:rPr>
              <a:t>to make sure we’re doing okay or bett</a:t>
            </a:r>
            <a:r>
              <a:rPr lang="en-US" sz="2400" b="1" dirty="0" smtClean="0">
                <a:latin typeface="Times New Roman" pitchFamily="18" charset="0"/>
                <a:cs typeface="Times New Roman" pitchFamily="18" charset="0"/>
              </a:rPr>
              <a:t>er </a:t>
            </a:r>
            <a:r>
              <a:rPr lang="en-US" sz="2400" dirty="0" smtClean="0">
                <a:latin typeface="Times New Roman" pitchFamily="18" charset="0"/>
                <a:cs typeface="Times New Roman" pitchFamily="18" charset="0"/>
              </a:rPr>
              <a:t>than our peers, or use self-promotion as a tool to climb the social ladder. Nevertheless, our job, for example,  </a:t>
            </a:r>
            <a:r>
              <a:rPr lang="en-US" sz="2400" b="1" dirty="0" smtClean="0">
                <a:latin typeface="Times New Roman" pitchFamily="18" charset="0"/>
                <a:cs typeface="Times New Roman" pitchFamily="18" charset="0"/>
              </a:rPr>
              <a:t>shouldn’t</a:t>
            </a:r>
            <a:r>
              <a:rPr lang="en-US" sz="2400" dirty="0" smtClean="0">
                <a:latin typeface="Times New Roman" pitchFamily="18" charset="0"/>
                <a:cs typeface="Times New Roman" pitchFamily="18" charset="0"/>
              </a:rPr>
              <a:t> define us or anyone else</a:t>
            </a:r>
            <a:r>
              <a:rPr lang="el-GR"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by itself</a:t>
            </a:r>
            <a:r>
              <a:rPr lang="en-US" sz="2400" dirty="0" smtClean="0">
                <a:latin typeface="Times New Roman" pitchFamily="18" charset="0"/>
                <a:cs typeface="Times New Roman" pitchFamily="18" charset="0"/>
              </a:rPr>
              <a:t>, and neither should some jobs be more valued than others.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What we do in our </a:t>
            </a:r>
            <a:r>
              <a:rPr lang="el-GR" sz="24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job has value, not our job in itself</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We all seize opportunities to look clever</a:t>
            </a:r>
            <a:r>
              <a:rPr lang="en-US" sz="2400" b="1" dirty="0" smtClean="0">
                <a:latin typeface="Times New Roman" pitchFamily="18" charset="0"/>
                <a:cs typeface="Times New Roman" pitchFamily="18" charset="0"/>
              </a:rPr>
              <a:t>er</a:t>
            </a:r>
            <a:r>
              <a:rPr lang="en-US" sz="2400" dirty="0" smtClean="0">
                <a:latin typeface="Times New Roman" pitchFamily="18" charset="0"/>
                <a:cs typeface="Times New Roman" pitchFamily="18" charset="0"/>
              </a:rPr>
              <a:t>, funni</a:t>
            </a:r>
            <a:r>
              <a:rPr lang="en-US" sz="2400" b="1" dirty="0" smtClean="0">
                <a:latin typeface="Times New Roman" pitchFamily="18" charset="0"/>
                <a:cs typeface="Times New Roman" pitchFamily="18" charset="0"/>
              </a:rPr>
              <a:t>er</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better</a:t>
            </a:r>
            <a:r>
              <a:rPr lang="en-US" sz="2400" dirty="0" smtClean="0">
                <a:latin typeface="Times New Roman" pitchFamily="18" charset="0"/>
                <a:cs typeface="Times New Roman" pitchFamily="18" charset="0"/>
              </a:rPr>
              <a:t>-read, or </a:t>
            </a:r>
            <a:r>
              <a:rPr lang="en-US" sz="2400" b="1" dirty="0" smtClean="0">
                <a:latin typeface="Times New Roman" pitchFamily="18" charset="0"/>
                <a:cs typeface="Times New Roman" pitchFamily="18" charset="0"/>
              </a:rPr>
              <a:t>more</a:t>
            </a:r>
            <a:r>
              <a:rPr lang="en-US" sz="2400" dirty="0" smtClean="0">
                <a:latin typeface="Times New Roman" pitchFamily="18" charset="0"/>
                <a:cs typeface="Times New Roman" pitchFamily="18" charset="0"/>
              </a:rPr>
              <a:t> loyal or cynical—whatever is prized in our circle.</a:t>
            </a:r>
            <a:r>
              <a:rPr lang="en-US" sz="2400" dirty="0" smtClean="0"/>
              <a:t> </a:t>
            </a:r>
            <a:r>
              <a:rPr lang="en-US" sz="2400" dirty="0" smtClean="0">
                <a:latin typeface="Times New Roman" pitchFamily="18" charset="0"/>
                <a:cs typeface="Times New Roman" pitchFamily="18" charset="0"/>
              </a:rPr>
              <a:t>However,</a:t>
            </a:r>
            <a:r>
              <a:rPr lang="en-US" sz="2400" dirty="0" smtClean="0"/>
              <a:t> </a:t>
            </a:r>
            <a:r>
              <a:rPr lang="en-US" sz="2400" dirty="0" smtClean="0">
                <a:latin typeface="Times New Roman" pitchFamily="18" charset="0"/>
                <a:cs typeface="Times New Roman" pitchFamily="18" charset="0"/>
              </a:rPr>
              <a:t>even those who appear as high achieving usually compare themselves unfavorably to others in their field.</a:t>
            </a:r>
          </a:p>
          <a:p>
            <a:pPr algn="just"/>
            <a:r>
              <a:rPr lang="en-US" sz="2400" i="1" dirty="0" smtClean="0">
                <a:latin typeface="Times New Roman" pitchFamily="18" charset="0"/>
                <a:cs typeface="Times New Roman" pitchFamily="18" charset="0"/>
              </a:rPr>
              <a:t>Occasionally</a:t>
            </a:r>
            <a:r>
              <a:rPr lang="en-US" sz="2400" dirty="0" smtClean="0">
                <a:latin typeface="Times New Roman" pitchFamily="18" charset="0"/>
                <a:cs typeface="Times New Roman" pitchFamily="18" charset="0"/>
              </a:rPr>
              <a:t>, envy can be motivating. But </a:t>
            </a:r>
            <a:r>
              <a:rPr lang="en-US" sz="2400" b="1" dirty="0" smtClean="0">
                <a:latin typeface="Times New Roman" pitchFamily="18" charset="0"/>
                <a:cs typeface="Times New Roman" pitchFamily="18" charset="0"/>
              </a:rPr>
              <a:t>obsessively comparing is never a good idea. </a:t>
            </a:r>
          </a:p>
          <a:p>
            <a:pPr algn="just"/>
            <a:endParaRPr lang="en-US" sz="2400" b="1" dirty="0" smtClean="0">
              <a:latin typeface="Times New Roman" pitchFamily="18" charset="0"/>
              <a:cs typeface="Times New Roman" pitchFamily="18" charset="0"/>
            </a:endParaRPr>
          </a:p>
          <a:p>
            <a:pPr algn="just"/>
            <a:endParaRPr lang="en-US" sz="2400" b="1" dirty="0" smtClean="0">
              <a:latin typeface="Times New Roman" pitchFamily="18" charset="0"/>
              <a:cs typeface="Times New Roman" pitchFamily="18" charset="0"/>
            </a:endParaRPr>
          </a:p>
          <a:p>
            <a:pPr algn="just"/>
            <a:endParaRPr lang="en-US" sz="2400" dirty="0" smtClean="0">
              <a:latin typeface="Times New Roman" pitchFamily="18" charset="0"/>
              <a:cs typeface="Times New Roman" pitchFamily="18" charset="0"/>
            </a:endParaRPr>
          </a:p>
          <a:p>
            <a:pPr algn="just"/>
            <a:endParaRPr lang="el-GR" sz="2400" dirty="0">
              <a:latin typeface="Times New Roman" pitchFamily="18" charset="0"/>
              <a:cs typeface="Times New Roman" pitchFamily="18" charset="0"/>
            </a:endParaRPr>
          </a:p>
        </p:txBody>
      </p:sp>
      <p:sp>
        <p:nvSpPr>
          <p:cNvPr id="8" name="Rectangle 7"/>
          <p:cNvSpPr/>
          <p:nvPr/>
        </p:nvSpPr>
        <p:spPr>
          <a:xfrm>
            <a:off x="0" y="3000372"/>
            <a:ext cx="3643306" cy="4185761"/>
          </a:xfrm>
          <a:prstGeom prst="rect">
            <a:avLst/>
          </a:prstGeom>
        </p:spPr>
        <p:txBody>
          <a:bodyPr wrap="square">
            <a:spAutoFit/>
          </a:bodyPr>
          <a:lstStyle/>
          <a:p>
            <a:pPr algn="ctr" fontAlgn="base"/>
            <a:r>
              <a:rPr lang="en-US" sz="2400" dirty="0" smtClean="0">
                <a:latin typeface="Times New Roman" pitchFamily="18" charset="0"/>
                <a:cs typeface="Times New Roman" pitchFamily="18" charset="0"/>
              </a:rPr>
              <a:t>The </a:t>
            </a:r>
            <a:r>
              <a:rPr lang="en-US" sz="2400" b="1" dirty="0" smtClean="0">
                <a:latin typeface="Times New Roman" pitchFamily="18" charset="0"/>
                <a:cs typeface="Times New Roman" pitchFamily="18" charset="0"/>
              </a:rPr>
              <a:t>best strategies</a:t>
            </a:r>
          </a:p>
          <a:p>
            <a:pPr algn="ctr" fontAlgn="base"/>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for </a:t>
            </a:r>
            <a:r>
              <a:rPr lang="en-US" sz="2400" b="1" spc="300" dirty="0" smtClean="0">
                <a:effectLst>
                  <a:outerShdw blurRad="38100" dist="38100" dir="2700000" algn="tl">
                    <a:srgbClr val="000000">
                      <a:alpha val="43137"/>
                    </a:srgbClr>
                  </a:outerShdw>
                </a:effectLst>
                <a:latin typeface="Times New Roman" pitchFamily="18" charset="0"/>
                <a:cs typeface="Times New Roman" pitchFamily="18" charset="0"/>
              </a:rPr>
              <a:t>self-assessment</a:t>
            </a:r>
            <a:r>
              <a:rPr lang="en-US" sz="2400" spc="300" dirty="0" smtClean="0">
                <a:latin typeface="Times New Roman" pitchFamily="18" charset="0"/>
                <a:cs typeface="Times New Roman" pitchFamily="18" charset="0"/>
              </a:rPr>
              <a:t> </a:t>
            </a:r>
          </a:p>
          <a:p>
            <a:pPr fontAlgn="base"/>
            <a:endParaRPr lang="en-US" sz="2000" b="1" dirty="0" smtClean="0">
              <a:latin typeface="Times New Roman" pitchFamily="18" charset="0"/>
              <a:cs typeface="Times New Roman" pitchFamily="18" charset="0"/>
            </a:endParaRPr>
          </a:p>
          <a:p>
            <a:pPr algn="ctr" fontAlgn="base"/>
            <a:r>
              <a:rPr lang="en-US" b="1" dirty="0" smtClean="0">
                <a:latin typeface="Times New Roman" pitchFamily="18" charset="0"/>
                <a:cs typeface="Times New Roman" pitchFamily="18" charset="0"/>
              </a:rPr>
              <a:t>Observe yourself, </a:t>
            </a:r>
          </a:p>
          <a:p>
            <a:pPr algn="ctr" fontAlgn="base"/>
            <a:r>
              <a:rPr lang="en-US" b="1" dirty="0" smtClean="0">
                <a:latin typeface="Times New Roman" pitchFamily="18" charset="0"/>
                <a:cs typeface="Times New Roman" pitchFamily="18" charset="0"/>
              </a:rPr>
              <a:t>then follow the quitters regarding </a:t>
            </a:r>
          </a:p>
          <a:p>
            <a:pPr algn="ctr" fontAlgn="base"/>
            <a:r>
              <a:rPr lang="en-US" b="1" dirty="0" smtClean="0">
                <a:latin typeface="Times New Roman" pitchFamily="18" charset="0"/>
                <a:cs typeface="Times New Roman" pitchFamily="18" charset="0"/>
              </a:rPr>
              <a:t>what most other people </a:t>
            </a:r>
          </a:p>
          <a:p>
            <a:pPr algn="ctr" fontAlgn="base"/>
            <a:r>
              <a:rPr lang="en-US" b="1" dirty="0" smtClean="0">
                <a:latin typeface="Times New Roman" pitchFamily="18" charset="0"/>
                <a:cs typeface="Times New Roman" pitchFamily="18" charset="0"/>
              </a:rPr>
              <a:t>think of you.</a:t>
            </a:r>
          </a:p>
          <a:p>
            <a:pPr algn="ctr" fontAlgn="base"/>
            <a:endParaRPr lang="en-US" b="1" dirty="0" smtClean="0">
              <a:latin typeface="Times New Roman" pitchFamily="18" charset="0"/>
              <a:cs typeface="Times New Roman" pitchFamily="18" charset="0"/>
            </a:endParaRPr>
          </a:p>
          <a:p>
            <a:pPr algn="ctr" fontAlgn="base"/>
            <a:r>
              <a:rPr lang="en-GB" b="1" dirty="0" smtClean="0">
                <a:latin typeface="Times New Roman" pitchFamily="18" charset="0"/>
                <a:cs typeface="Times New Roman" pitchFamily="18" charset="0"/>
              </a:rPr>
              <a:t>Change your framing.</a:t>
            </a:r>
          </a:p>
          <a:p>
            <a:pPr algn="ctr" fontAlgn="base"/>
            <a:endParaRPr lang="en-GB" b="1" dirty="0" smtClean="0">
              <a:latin typeface="Times New Roman" pitchFamily="18" charset="0"/>
              <a:cs typeface="Times New Roman" pitchFamily="18" charset="0"/>
            </a:endParaRPr>
          </a:p>
          <a:p>
            <a:pPr algn="ctr" fontAlgn="base"/>
            <a:r>
              <a:rPr lang="en-US" b="1" dirty="0" smtClean="0">
                <a:latin typeface="Times New Roman" pitchFamily="18" charset="0"/>
                <a:cs typeface="Times New Roman" pitchFamily="18" charset="0"/>
              </a:rPr>
              <a:t>Remind yourself of what</a:t>
            </a:r>
          </a:p>
          <a:p>
            <a:pPr algn="ctr" fontAlgn="base"/>
            <a:r>
              <a:rPr lang="en-US" b="1" dirty="0" smtClean="0">
                <a:latin typeface="Times New Roman" pitchFamily="18" charset="0"/>
                <a:cs typeface="Times New Roman" pitchFamily="18" charset="0"/>
              </a:rPr>
              <a:t> you appreciate about yourself.</a:t>
            </a:r>
          </a:p>
          <a:p>
            <a:pPr fontAlgn="base"/>
            <a:endParaRPr lang="en-GB" dirty="0" smtClean="0"/>
          </a:p>
          <a:p>
            <a:pPr fontAlgn="base"/>
            <a:endParaRPr lang="en-US" dirty="0"/>
          </a:p>
        </p:txBody>
      </p:sp>
      <p:sp>
        <p:nvSpPr>
          <p:cNvPr id="10" name="Rectangle 9"/>
          <p:cNvSpPr/>
          <p:nvPr/>
        </p:nvSpPr>
        <p:spPr>
          <a:xfrm>
            <a:off x="3714744" y="0"/>
            <a:ext cx="5429256" cy="6740307"/>
          </a:xfrm>
          <a:prstGeom prst="rect">
            <a:avLst/>
          </a:prstGeom>
        </p:spPr>
        <p:txBody>
          <a:bodyPr wrap="square">
            <a:spAutoFit/>
          </a:bodyPr>
          <a:lstStyle/>
          <a:p>
            <a:pPr algn="just"/>
            <a:r>
              <a:rPr lang="en-US" sz="2400" dirty="0" smtClean="0">
                <a:latin typeface="Times New Roman" pitchFamily="18" charset="0"/>
                <a:cs typeface="Times New Roman" pitchFamily="18" charset="0"/>
              </a:rPr>
              <a:t>The original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Stoics</a:t>
            </a:r>
            <a:r>
              <a:rPr lang="en-US" sz="2400" dirty="0" smtClean="0">
                <a:latin typeface="Times New Roman" pitchFamily="18" charset="0"/>
                <a:cs typeface="Times New Roman" pitchFamily="18" charset="0"/>
              </a:rPr>
              <a:t> who believed in </a:t>
            </a:r>
            <a:r>
              <a:rPr lang="en-US" sz="2400" spc="300" dirty="0" smtClean="0">
                <a:effectLst>
                  <a:outerShdw blurRad="38100" dist="38100" dir="2700000" algn="tl">
                    <a:srgbClr val="000000">
                      <a:alpha val="43137"/>
                    </a:srgbClr>
                  </a:outerShdw>
                </a:effectLst>
                <a:latin typeface="Times New Roman" pitchFamily="18" charset="0"/>
                <a:cs typeface="Times New Roman" pitchFamily="18" charset="0"/>
              </a:rPr>
              <a:t>egalitarianism</a:t>
            </a:r>
            <a:r>
              <a:rPr lang="en-US" sz="2400" dirty="0" smtClean="0">
                <a:latin typeface="Times New Roman" pitchFamily="18" charset="0"/>
                <a:cs typeface="Times New Roman" pitchFamily="18" charset="0"/>
              </a:rPr>
              <a:t> as a virtue, didn’t talk a lot about happiness, per se, but they aspired to live in a </a:t>
            </a:r>
            <a:r>
              <a:rPr lang="en-US" sz="2400" b="1" spc="300" dirty="0" smtClean="0">
                <a:effectLst>
                  <a:outerShdw blurRad="38100" dist="38100" dir="2700000" algn="tl">
                    <a:srgbClr val="000000">
                      <a:alpha val="43137"/>
                    </a:srgbClr>
                  </a:outerShdw>
                </a:effectLst>
                <a:latin typeface="Times New Roman" pitchFamily="18" charset="0"/>
                <a:cs typeface="Times New Roman" pitchFamily="18" charset="0"/>
              </a:rPr>
              <a:t>state of tranquility</a:t>
            </a:r>
            <a:r>
              <a:rPr lang="en-US" sz="2400" dirty="0" smtClean="0">
                <a:latin typeface="Times New Roman" pitchFamily="18" charset="0"/>
                <a:cs typeface="Times New Roman" pitchFamily="18" charset="0"/>
              </a:rPr>
              <a:t>, and they recognized that for many people, the social hierarchy game was a hindrance to it.</a:t>
            </a:r>
            <a:r>
              <a:rPr lang="en-US" sz="2400" b="1" dirty="0" smtClean="0"/>
              <a:t> </a:t>
            </a:r>
            <a:r>
              <a:rPr lang="en-US" sz="2400" dirty="0" smtClean="0">
                <a:latin typeface="Times New Roman" pitchFamily="18" charset="0"/>
                <a:cs typeface="Times New Roman" pitchFamily="18" charset="0"/>
              </a:rPr>
              <a:t>The tendency to compare fortunately wanes with age.</a:t>
            </a:r>
          </a:p>
          <a:p>
            <a:pPr algn="just"/>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According to Irvine, one of the tricks to having a good life is realizing </a:t>
            </a:r>
            <a:r>
              <a:rPr lang="en-US" sz="2400" b="1" dirty="0" smtClean="0">
                <a:latin typeface="Times New Roman" pitchFamily="18" charset="0"/>
                <a:cs typeface="Times New Roman" pitchFamily="18" charset="0"/>
              </a:rPr>
              <a:t>that there are some people whose opinion you should care about, but there’s a whole bunch who don’t matter. </a:t>
            </a:r>
            <a:r>
              <a:rPr lang="en-US" sz="2400" dirty="0" smtClean="0">
                <a:latin typeface="Times New Roman" pitchFamily="18" charset="0"/>
                <a:cs typeface="Times New Roman" pitchFamily="18" charset="0"/>
              </a:rPr>
              <a:t>When you face veiled insults from those looking to gain an upper hand, </a:t>
            </a:r>
            <a:r>
              <a:rPr lang="en-US" sz="2400" b="1" spc="300" dirty="0" smtClean="0">
                <a:effectLst>
                  <a:outerShdw blurRad="38100" dist="38100" dir="2700000" algn="tl">
                    <a:srgbClr val="000000">
                      <a:alpha val="43137"/>
                    </a:srgbClr>
                  </a:outerShdw>
                </a:effectLst>
                <a:latin typeface="Times New Roman" pitchFamily="18" charset="0"/>
                <a:cs typeface="Times New Roman" pitchFamily="18" charset="0"/>
              </a:rPr>
              <a:t>disarm</a:t>
            </a:r>
            <a:r>
              <a:rPr lang="en-US" sz="2400" dirty="0" smtClean="0">
                <a:latin typeface="Times New Roman" pitchFamily="18" charset="0"/>
                <a:cs typeface="Times New Roman" pitchFamily="18" charset="0"/>
              </a:rPr>
              <a:t> their barbs by criticizing yourself even more harshly, or ignore the comment entirely.</a:t>
            </a:r>
            <a:endParaRPr lang="en-US" sz="2400" b="1" dirty="0" smtClean="0">
              <a:latin typeface="Times New Roman" pitchFamily="18" charset="0"/>
              <a:cs typeface="Times New Roman" pitchFamily="18" charset="0"/>
            </a:endParaRPr>
          </a:p>
        </p:txBody>
      </p:sp>
      <p:pic>
        <p:nvPicPr>
          <p:cNvPr id="2" name="Picture 2" descr="C:\Users\αγαπουλακι\Desktop\AMSTERDAM\AMSTERDAM PAINTINGS\hierachy (1).gif"/>
          <p:cNvPicPr>
            <a:picLocks noChangeAspect="1" noChangeArrowheads="1" noCrop="1"/>
          </p:cNvPicPr>
          <p:nvPr/>
        </p:nvPicPr>
        <p:blipFill>
          <a:blip r:embed="rId2" cstate="print"/>
          <a:srcRect/>
          <a:stretch>
            <a:fillRect/>
          </a:stretch>
        </p:blipFill>
        <p:spPr bwMode="auto">
          <a:xfrm>
            <a:off x="285720" y="285728"/>
            <a:ext cx="2994781" cy="2309805"/>
          </a:xfrm>
          <a:prstGeom prst="rect">
            <a:avLst/>
          </a:prstGeom>
          <a:noFill/>
        </p:spPr>
      </p:pic>
      <p:pic>
        <p:nvPicPr>
          <p:cNvPr id="23556" name="Picture 4" descr="C:\Users\αγαπουλακι\Desktop\AMSTERDAM\AMSTERDAM PAINTINGS\hierachy (1).gif"/>
          <p:cNvPicPr>
            <a:picLocks noChangeAspect="1" noChangeArrowheads="1" noCrop="1"/>
          </p:cNvPicPr>
          <p:nvPr/>
        </p:nvPicPr>
        <p:blipFill>
          <a:blip r:embed="rId3" cstate="print"/>
          <a:srcRect/>
          <a:stretch>
            <a:fillRect/>
          </a:stretch>
        </p:blipFill>
        <p:spPr bwMode="auto">
          <a:xfrm>
            <a:off x="0" y="-47626"/>
            <a:ext cx="9144000" cy="6905626"/>
          </a:xfrm>
          <a:prstGeom prst="rect">
            <a:avLst/>
          </a:prstGeom>
          <a:noFill/>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9" fill="hold" nodeType="clickEffect">
                                  <p:stCondLst>
                                    <p:cond delay="0"/>
                                  </p:stCondLst>
                                  <p:childTnLst>
                                    <p:anim calcmode="lin" valueType="num">
                                      <p:cBhvr additive="base">
                                        <p:cTn id="6" dur="5000"/>
                                        <p:tgtEl>
                                          <p:spTgt spid="23556"/>
                                        </p:tgtEl>
                                        <p:attrNameLst>
                                          <p:attrName>ppt_x</p:attrName>
                                        </p:attrNameLst>
                                      </p:cBhvr>
                                      <p:tavLst>
                                        <p:tav tm="0">
                                          <p:val>
                                            <p:strVal val="ppt_x"/>
                                          </p:val>
                                        </p:tav>
                                        <p:tav tm="100000">
                                          <p:val>
                                            <p:strVal val="0-ppt_w/2"/>
                                          </p:val>
                                        </p:tav>
                                      </p:tavLst>
                                    </p:anim>
                                    <p:anim calcmode="lin" valueType="num">
                                      <p:cBhvr additive="base">
                                        <p:cTn id="7" dur="5000"/>
                                        <p:tgtEl>
                                          <p:spTgt spid="23556"/>
                                        </p:tgtEl>
                                        <p:attrNameLst>
                                          <p:attrName>ppt_y</p:attrName>
                                        </p:attrNameLst>
                                      </p:cBhvr>
                                      <p:tavLst>
                                        <p:tav tm="0">
                                          <p:val>
                                            <p:strVal val="ppt_y"/>
                                          </p:val>
                                        </p:tav>
                                        <p:tav tm="100000">
                                          <p:val>
                                            <p:strVal val="0-ppt_h/2"/>
                                          </p:val>
                                        </p:tav>
                                      </p:tavLst>
                                    </p:anim>
                                    <p:set>
                                      <p:cBhvr>
                                        <p:cTn id="8" dur="1" fill="hold">
                                          <p:stCondLst>
                                            <p:cond delay="4999"/>
                                          </p:stCondLst>
                                        </p:cTn>
                                        <p:tgtEl>
                                          <p:spTgt spid="2355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928926" y="1214422"/>
            <a:ext cx="6215074" cy="2571768"/>
          </a:xfrm>
        </p:spPr>
        <p:txBody>
          <a:bodyPr>
            <a:normAutofit fontScale="90000"/>
          </a:bodyPr>
          <a:lstStyle/>
          <a:p>
            <a:pPr lvl="0" fontAlgn="base">
              <a:spcAft>
                <a:spcPct val="0"/>
              </a:spcAft>
            </a:pPr>
            <a:r>
              <a:rPr lang="en-US" sz="2400" b="1" spc="300" dirty="0" smtClean="0">
                <a:latin typeface="Times New Roman" pitchFamily="18" charset="0"/>
                <a:cs typeface="Times New Roman" pitchFamily="18" charset="0"/>
              </a:rPr>
              <a:t>How to </a:t>
            </a:r>
            <a:r>
              <a:rPr lang="en-US" sz="2400" b="1" spc="600" dirty="0" smtClean="0">
                <a:effectLst>
                  <a:outerShdw blurRad="38100" dist="38100" dir="2700000" algn="tl">
                    <a:srgbClr val="000000">
                      <a:alpha val="43137"/>
                    </a:srgbClr>
                  </a:outerShdw>
                </a:effectLst>
                <a:latin typeface="Times New Roman" pitchFamily="18" charset="0"/>
                <a:cs typeface="Times New Roman" pitchFamily="18" charset="0"/>
              </a:rPr>
              <a:t>Stop</a:t>
            </a:r>
            <a:r>
              <a:rPr lang="en-US" sz="2400" b="1" spc="300" dirty="0" smtClean="0">
                <a:latin typeface="Times New Roman" pitchFamily="18" charset="0"/>
                <a:cs typeface="Times New Roman" pitchFamily="18" charset="0"/>
              </a:rPr>
              <a:t> </a:t>
            </a:r>
            <a:br>
              <a:rPr lang="en-US" sz="2400" b="1" spc="300" dirty="0" smtClean="0">
                <a:latin typeface="Times New Roman" pitchFamily="18" charset="0"/>
                <a:cs typeface="Times New Roman" pitchFamily="18" charset="0"/>
              </a:rPr>
            </a:br>
            <a:r>
              <a:rPr lang="en-US" sz="2400" b="1" spc="300" dirty="0" smtClean="0">
                <a:latin typeface="Times New Roman" pitchFamily="18" charset="0"/>
                <a:cs typeface="Times New Roman" pitchFamily="18" charset="0"/>
              </a:rPr>
              <a:t> Discouraging Comparing Yourself  to Others</a:t>
            </a:r>
            <a:br>
              <a:rPr lang="en-US" sz="2400" b="1" spc="300" dirty="0" smtClean="0">
                <a:latin typeface="Times New Roman" pitchFamily="18" charset="0"/>
                <a:cs typeface="Times New Roman" pitchFamily="18" charset="0"/>
              </a:rPr>
            </a:br>
            <a:r>
              <a:rPr lang="el-GR" sz="2400" b="1" spc="300" dirty="0" smtClean="0">
                <a:latin typeface="Times New Roman" pitchFamily="18" charset="0"/>
                <a:cs typeface="Times New Roman" pitchFamily="18" charset="0"/>
              </a:rPr>
              <a:t/>
            </a:r>
            <a:br>
              <a:rPr lang="el-GR" sz="2400" b="1" spc="300" dirty="0" smtClean="0">
                <a:latin typeface="Times New Roman" pitchFamily="18" charset="0"/>
                <a:cs typeface="Times New Roman" pitchFamily="18" charset="0"/>
              </a:rPr>
            </a:br>
            <a:r>
              <a:rPr lang="el-GR" sz="2400" dirty="0" smtClean="0">
                <a:latin typeface="Times New Roman" pitchFamily="18" charset="0"/>
                <a:cs typeface="Times New Roman" pitchFamily="18" charset="0"/>
              </a:rPr>
              <a:t>Ιf you want to cut down on</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l-GR" sz="2400" dirty="0" smtClean="0">
                <a:latin typeface="Times New Roman" pitchFamily="18" charset="0"/>
                <a:cs typeface="Times New Roman" pitchFamily="18" charset="0"/>
              </a:rPr>
              <a:t> your self comparisons and</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l-GR" sz="2400" dirty="0" smtClean="0">
                <a:latin typeface="Times New Roman" pitchFamily="18" charset="0"/>
                <a:cs typeface="Times New Roman" pitchFamily="18" charset="0"/>
              </a:rPr>
              <a:t> </a:t>
            </a:r>
            <a:r>
              <a:rPr lang="el-GR" sz="2400" spc="600" dirty="0" smtClean="0">
                <a:effectLst>
                  <a:outerShdw blurRad="38100" dist="38100" dir="2700000" algn="tl">
                    <a:srgbClr val="000000">
                      <a:alpha val="43137"/>
                    </a:srgbClr>
                  </a:outerShdw>
                </a:effectLst>
                <a:latin typeface="Times New Roman" pitchFamily="18" charset="0"/>
                <a:cs typeface="Times New Roman" pitchFamily="18" charset="0"/>
              </a:rPr>
              <a:t>free yourself </a:t>
            </a:r>
            <a:r>
              <a:rPr lang="en-US" sz="2400" spc="600" dirty="0" smtClean="0">
                <a:effectLst>
                  <a:outerShdw blurRad="38100" dist="38100" dir="2700000" algn="tl">
                    <a:srgbClr val="000000">
                      <a:alpha val="43137"/>
                    </a:srgbClr>
                  </a:outerShdw>
                </a:effectLst>
                <a:latin typeface="Times New Roman" pitchFamily="18" charset="0"/>
                <a:cs typeface="Times New Roman" pitchFamily="18" charset="0"/>
              </a:rPr>
              <a:t/>
            </a:r>
            <a:br>
              <a:rPr lang="en-US" sz="2400" spc="600" dirty="0" smtClean="0">
                <a:effectLst>
                  <a:outerShdw blurRad="38100" dist="38100" dir="2700000" algn="tl">
                    <a:srgbClr val="000000">
                      <a:alpha val="43137"/>
                    </a:srgbClr>
                  </a:outerShdw>
                </a:effectLst>
                <a:latin typeface="Times New Roman" pitchFamily="18" charset="0"/>
                <a:cs typeface="Times New Roman" pitchFamily="18" charset="0"/>
              </a:rPr>
            </a:br>
            <a:r>
              <a:rPr lang="el-GR" sz="2400" spc="600" dirty="0" smtClean="0">
                <a:effectLst>
                  <a:outerShdw blurRad="38100" dist="38100" dir="2700000" algn="tl">
                    <a:srgbClr val="000000">
                      <a:alpha val="43137"/>
                    </a:srgbClr>
                  </a:outerShdw>
                </a:effectLst>
                <a:latin typeface="Times New Roman" pitchFamily="18" charset="0"/>
                <a:cs typeface="Times New Roman" pitchFamily="18" charset="0"/>
              </a:rPr>
              <a:t>to be the individual </a:t>
            </a:r>
            <a:br>
              <a:rPr lang="el-GR" sz="2400" spc="600" dirty="0" smtClean="0">
                <a:effectLst>
                  <a:outerShdw blurRad="38100" dist="38100" dir="2700000" algn="tl">
                    <a:srgbClr val="000000">
                      <a:alpha val="43137"/>
                    </a:srgbClr>
                  </a:outerShdw>
                </a:effectLst>
                <a:latin typeface="Times New Roman" pitchFamily="18" charset="0"/>
                <a:cs typeface="Times New Roman" pitchFamily="18" charset="0"/>
              </a:rPr>
            </a:br>
            <a:r>
              <a:rPr lang="el-GR" sz="2400" spc="600" dirty="0" smtClean="0">
                <a:effectLst>
                  <a:outerShdw blurRad="38100" dist="38100" dir="2700000" algn="tl">
                    <a:srgbClr val="000000">
                      <a:alpha val="43137"/>
                    </a:srgbClr>
                  </a:outerShdw>
                </a:effectLst>
                <a:latin typeface="Times New Roman" pitchFamily="18" charset="0"/>
                <a:cs typeface="Times New Roman" pitchFamily="18" charset="0"/>
              </a:rPr>
              <a:t>you were meant to be</a:t>
            </a:r>
            <a:r>
              <a:rPr lang="el-GR"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l-GR" sz="2400" b="1" spc="600" dirty="0" smtClean="0">
                <a:latin typeface="Times New Roman" pitchFamily="18" charset="0"/>
                <a:cs typeface="Times New Roman" pitchFamily="18" charset="0"/>
              </a:rPr>
              <a:t>here's what to do</a:t>
            </a:r>
            <a:r>
              <a:rPr lang="el-GR" sz="2400" dirty="0" smtClean="0">
                <a:latin typeface="Times New Roman" pitchFamily="18" charset="0"/>
                <a:cs typeface="Times New Roman" pitchFamily="18" charset="0"/>
              </a:rPr>
              <a:t>:</a:t>
            </a:r>
            <a:br>
              <a:rPr lang="el-GR" sz="2400" dirty="0" smtClean="0">
                <a:latin typeface="Times New Roman" pitchFamily="18" charset="0"/>
                <a:cs typeface="Times New Roman" pitchFamily="18" charset="0"/>
              </a:rPr>
            </a:br>
            <a:r>
              <a:rPr lang="en-US" sz="2400" b="1" spc="300" dirty="0" smtClean="0"/>
              <a:t/>
            </a:r>
            <a:br>
              <a:rPr lang="en-US" sz="2400" b="1" spc="300" dirty="0" smtClean="0"/>
            </a:br>
            <a:endParaRPr lang="el-GR" sz="2400" spc="300" dirty="0"/>
          </a:p>
        </p:txBody>
      </p:sp>
      <p:pic>
        <p:nvPicPr>
          <p:cNvPr id="1026" name="Picture 2" descr="I'll never be as beautiful as you!"/>
          <p:cNvPicPr>
            <a:picLocks noChangeAspect="1" noChangeArrowheads="1"/>
          </p:cNvPicPr>
          <p:nvPr/>
        </p:nvPicPr>
        <p:blipFill>
          <a:blip r:embed="rId2" cstate="print"/>
          <a:srcRect/>
          <a:stretch>
            <a:fillRect/>
          </a:stretch>
        </p:blipFill>
        <p:spPr bwMode="auto">
          <a:xfrm>
            <a:off x="500034" y="357166"/>
            <a:ext cx="2357422" cy="1357298"/>
          </a:xfrm>
          <a:prstGeom prst="rect">
            <a:avLst/>
          </a:prstGeom>
          <a:noFill/>
        </p:spPr>
      </p:pic>
      <p:sp>
        <p:nvSpPr>
          <p:cNvPr id="4" name="3 - Ορθογώνιο"/>
          <p:cNvSpPr/>
          <p:nvPr/>
        </p:nvSpPr>
        <p:spPr>
          <a:xfrm>
            <a:off x="-252536" y="1857364"/>
            <a:ext cx="3824404" cy="584775"/>
          </a:xfrm>
          <a:prstGeom prst="rect">
            <a:avLst/>
          </a:prstGeom>
        </p:spPr>
        <p:txBody>
          <a:bodyPr wrap="square">
            <a:spAutoFit/>
          </a:bodyPr>
          <a:lstStyle/>
          <a:p>
            <a:pPr algn="ctr"/>
            <a:r>
              <a:rPr lang="en-US" sz="1600" spc="300" dirty="0" smtClean="0">
                <a:latin typeface="Times New Roman" pitchFamily="18" charset="0"/>
                <a:cs typeface="Times New Roman" pitchFamily="18" charset="0"/>
              </a:rPr>
              <a:t>“</a:t>
            </a:r>
            <a:r>
              <a:rPr lang="en-US" sz="1600" b="1" spc="300" dirty="0" smtClean="0">
                <a:latin typeface="Times New Roman" pitchFamily="18" charset="0"/>
                <a:cs typeface="Times New Roman" pitchFamily="18" charset="0"/>
              </a:rPr>
              <a:t>I</a:t>
            </a:r>
            <a:r>
              <a:rPr lang="en-US" sz="1600" spc="300" dirty="0" smtClean="0">
                <a:latin typeface="Times New Roman" pitchFamily="18" charset="0"/>
                <a:cs typeface="Times New Roman" pitchFamily="18" charset="0"/>
              </a:rPr>
              <a:t> ‘</a:t>
            </a:r>
            <a:r>
              <a:rPr lang="en-US" sz="1600" spc="300" dirty="0" err="1" smtClean="0">
                <a:latin typeface="Times New Roman" pitchFamily="18" charset="0"/>
                <a:cs typeface="Times New Roman" pitchFamily="18" charset="0"/>
              </a:rPr>
              <a:t>ll</a:t>
            </a:r>
            <a:r>
              <a:rPr lang="en-US" sz="1600" spc="300" dirty="0" smtClean="0">
                <a:latin typeface="Times New Roman" pitchFamily="18" charset="0"/>
                <a:cs typeface="Times New Roman" pitchFamily="18" charset="0"/>
              </a:rPr>
              <a:t> never be </a:t>
            </a:r>
          </a:p>
          <a:p>
            <a:pPr algn="ctr"/>
            <a:r>
              <a:rPr lang="en-US" sz="1600" spc="300" dirty="0" smtClean="0">
                <a:latin typeface="Times New Roman" pitchFamily="18" charset="0"/>
                <a:cs typeface="Times New Roman" pitchFamily="18" charset="0"/>
              </a:rPr>
              <a:t>as beautiful as </a:t>
            </a:r>
            <a:r>
              <a:rPr lang="en-US" sz="1600" b="1" spc="300" dirty="0" smtClean="0">
                <a:latin typeface="Times New Roman" pitchFamily="18" charset="0"/>
                <a:cs typeface="Times New Roman" pitchFamily="18" charset="0"/>
              </a:rPr>
              <a:t>you</a:t>
            </a:r>
            <a:r>
              <a:rPr lang="en-US" sz="1600" spc="300" dirty="0" smtClean="0">
                <a:latin typeface="Times New Roman" pitchFamily="18" charset="0"/>
                <a:cs typeface="Times New Roman" pitchFamily="18" charset="0"/>
              </a:rPr>
              <a:t>!”</a:t>
            </a:r>
            <a:endParaRPr lang="el-GR" sz="1600" spc="300" dirty="0">
              <a:latin typeface="Times New Roman" pitchFamily="18" charset="0"/>
              <a:cs typeface="Times New Roman" pitchFamily="18" charset="0"/>
            </a:endParaRPr>
          </a:p>
        </p:txBody>
      </p:sp>
      <p:graphicFrame>
        <p:nvGraphicFramePr>
          <p:cNvPr id="5" name="4 - Πίνακας"/>
          <p:cNvGraphicFramePr>
            <a:graphicFrameLocks noGrp="1"/>
          </p:cNvGraphicFramePr>
          <p:nvPr/>
        </p:nvGraphicFramePr>
        <p:xfrm>
          <a:off x="0" y="0"/>
          <a:ext cx="9144000" cy="6858000"/>
        </p:xfrm>
        <a:graphic>
          <a:graphicData uri="http://schemas.openxmlformats.org/drawingml/2006/table">
            <a:tbl>
              <a:tblPr/>
              <a:tblGrid>
                <a:gridCol w="5278277"/>
                <a:gridCol w="3865723"/>
              </a:tblGrid>
              <a:tr h="6858000">
                <a:tc>
                  <a:txBody>
                    <a:bodyPr/>
                    <a:lstStyle/>
                    <a:p>
                      <a:pPr fontAlgn="t">
                        <a:buFont typeface="Arial"/>
                        <a:buChar char="•"/>
                      </a:pPr>
                      <a:r>
                        <a:rPr lang="en-US" sz="2000" dirty="0">
                          <a:latin typeface="Times New Roman" pitchFamily="18" charset="0"/>
                          <a:cs typeface="Times New Roman" pitchFamily="18" charset="0"/>
                        </a:rPr>
                        <a:t>Remember social comparison is just a tool. Useful </a:t>
                      </a:r>
                      <a:r>
                        <a:rPr lang="en-US" sz="2000" dirty="0" smtClean="0">
                          <a:latin typeface="Times New Roman" pitchFamily="18" charset="0"/>
                          <a:cs typeface="Times New Roman" pitchFamily="18" charset="0"/>
                        </a:rPr>
                        <a:t> </a:t>
                      </a:r>
                      <a:r>
                        <a:rPr lang="en-US" sz="2000" i="1" spc="300" dirty="0" smtClean="0">
                          <a:effectLst>
                            <a:outerShdw blurRad="38100" dist="38100" dir="2700000" algn="tl">
                              <a:srgbClr val="000000">
                                <a:alpha val="43137"/>
                              </a:srgbClr>
                            </a:outerShdw>
                          </a:effectLst>
                          <a:latin typeface="Times New Roman" pitchFamily="18" charset="0"/>
                          <a:cs typeface="Times New Roman" pitchFamily="18" charset="0"/>
                        </a:rPr>
                        <a:t>sometimes</a:t>
                      </a:r>
                      <a:r>
                        <a:rPr lang="en-US" sz="2000" dirty="0">
                          <a:latin typeface="Times New Roman" pitchFamily="18" charset="0"/>
                          <a:cs typeface="Times New Roman" pitchFamily="18" charset="0"/>
                        </a:rPr>
                        <a:t>. Watch yourself and be aware when you're doing it</a:t>
                      </a:r>
                      <a:r>
                        <a:rPr lang="en-US" sz="2000" dirty="0" smtClean="0">
                          <a:latin typeface="Times New Roman" pitchFamily="18" charset="0"/>
                          <a:cs typeface="Times New Roman" pitchFamily="18" charset="0"/>
                        </a:rPr>
                        <a:t>.</a:t>
                      </a:r>
                      <a:endParaRPr lang="el-GR" sz="2000" dirty="0" smtClean="0">
                        <a:latin typeface="Times New Roman" pitchFamily="18" charset="0"/>
                        <a:cs typeface="Times New Roman" pitchFamily="18" charset="0"/>
                      </a:endParaRPr>
                    </a:p>
                    <a:p>
                      <a:pPr fontAlgn="t">
                        <a:buFont typeface="Arial"/>
                        <a:buChar char="•"/>
                      </a:pPr>
                      <a:endParaRPr lang="en-US" sz="2000" dirty="0" smtClean="0">
                        <a:latin typeface="Times New Roman" pitchFamily="18" charset="0"/>
                        <a:cs typeface="Times New Roman" pitchFamily="18" charset="0"/>
                      </a:endParaRPr>
                    </a:p>
                    <a:p>
                      <a:pPr fontAlgn="t">
                        <a:buFont typeface="Arial"/>
                        <a:buChar char="•"/>
                      </a:pPr>
                      <a:endParaRPr lang="en-US" sz="2000" dirty="0">
                        <a:latin typeface="Times New Roman" pitchFamily="18" charset="0"/>
                        <a:cs typeface="Times New Roman" pitchFamily="18" charset="0"/>
                      </a:endParaRPr>
                    </a:p>
                    <a:p>
                      <a:pPr fontAlgn="t">
                        <a:buFont typeface="Arial"/>
                        <a:buChar char="•"/>
                      </a:pPr>
                      <a:r>
                        <a:rPr lang="en-US" sz="2000" dirty="0">
                          <a:latin typeface="Times New Roman" pitchFamily="18" charset="0"/>
                          <a:cs typeface="Times New Roman" pitchFamily="18" charset="0"/>
                        </a:rPr>
                        <a:t>Also remember that we all have a </a:t>
                      </a:r>
                      <a:r>
                        <a:rPr lang="en-US" sz="2000" b="1" dirty="0">
                          <a:latin typeface="Times New Roman" pitchFamily="18" charset="0"/>
                          <a:cs typeface="Times New Roman" pitchFamily="18" charset="0"/>
                        </a:rPr>
                        <a:t>duty</a:t>
                      </a:r>
                      <a:r>
                        <a:rPr lang="en-US" sz="2000" dirty="0">
                          <a:latin typeface="Times New Roman" pitchFamily="18" charset="0"/>
                          <a:cs typeface="Times New Roman" pitchFamily="18" charset="0"/>
                        </a:rPr>
                        <a:t> to </a:t>
                      </a:r>
                      <a:r>
                        <a:rPr lang="en-US" sz="2000" b="1" spc="600" dirty="0">
                          <a:effectLst>
                            <a:outerShdw blurRad="38100" dist="38100" dir="2700000" algn="tl">
                              <a:srgbClr val="000000">
                                <a:alpha val="43137"/>
                              </a:srgbClr>
                            </a:outerShdw>
                          </a:effectLst>
                          <a:latin typeface="Times New Roman" pitchFamily="18" charset="0"/>
                          <a:cs typeface="Times New Roman" pitchFamily="18" charset="0"/>
                        </a:rPr>
                        <a:t>be ourselves in life. </a:t>
                      </a:r>
                      <a:r>
                        <a:rPr lang="en-US" sz="2000" dirty="0">
                          <a:latin typeface="Times New Roman" pitchFamily="18" charset="0"/>
                          <a:cs typeface="Times New Roman" pitchFamily="18" charset="0"/>
                        </a:rPr>
                        <a:t>The day you stop finding differences between yourself and others is the day you stop being </a:t>
                      </a:r>
                      <a:r>
                        <a:rPr lang="en-US" sz="2000" dirty="0" smtClean="0">
                          <a:latin typeface="Times New Roman" pitchFamily="18" charset="0"/>
                          <a:cs typeface="Times New Roman" pitchFamily="18" charset="0"/>
                        </a:rPr>
                        <a:t> </a:t>
                      </a:r>
                      <a:r>
                        <a:rPr lang="en-US" sz="2000" b="1" i="1" spc="600" dirty="0" smtClean="0">
                          <a:effectLst>
                            <a:outerShdw blurRad="38100" dist="38100" dir="2700000" algn="tl">
                              <a:srgbClr val="000000">
                                <a:alpha val="43137"/>
                              </a:srgbClr>
                            </a:outerShdw>
                          </a:effectLst>
                          <a:latin typeface="Times New Roman" pitchFamily="18" charset="0"/>
                          <a:cs typeface="Times New Roman" pitchFamily="18" charset="0"/>
                        </a:rPr>
                        <a:t>unique</a:t>
                      </a:r>
                      <a:r>
                        <a:rPr lang="en-US" sz="2000" dirty="0" smtClean="0">
                          <a:latin typeface="Times New Roman" pitchFamily="18" charset="0"/>
                          <a:cs typeface="Times New Roman" pitchFamily="18" charset="0"/>
                        </a:rPr>
                        <a:t>.</a:t>
                      </a:r>
                      <a:endParaRPr lang="el-GR" sz="2000" dirty="0" smtClean="0">
                        <a:latin typeface="Times New Roman" pitchFamily="18" charset="0"/>
                        <a:cs typeface="Times New Roman" pitchFamily="18" charset="0"/>
                      </a:endParaRPr>
                    </a:p>
                    <a:p>
                      <a:pPr fontAlgn="t">
                        <a:buFont typeface="Arial"/>
                        <a:buNone/>
                      </a:pPr>
                      <a:endParaRPr lang="en-US" sz="2000" dirty="0">
                        <a:latin typeface="Times New Roman" pitchFamily="18" charset="0"/>
                        <a:cs typeface="Times New Roman" pitchFamily="18" charset="0"/>
                      </a:endParaRPr>
                    </a:p>
                    <a:p>
                      <a:pPr fontAlgn="t">
                        <a:buFont typeface="Arial"/>
                        <a:buChar char="•"/>
                      </a:pPr>
                      <a:r>
                        <a:rPr lang="en-US" sz="2000" b="1" spc="300" dirty="0" smtClean="0">
                          <a:latin typeface="Times New Roman" pitchFamily="18" charset="0"/>
                          <a:cs typeface="Times New Roman" pitchFamily="18" charset="0"/>
                        </a:rPr>
                        <a:t> Limit</a:t>
                      </a:r>
                      <a:r>
                        <a:rPr lang="en-US" sz="2000" dirty="0" smtClean="0">
                          <a:latin typeface="Times New Roman" pitchFamily="18" charset="0"/>
                          <a:cs typeface="Times New Roman" pitchFamily="18" charset="0"/>
                        </a:rPr>
                        <a:t>  the </a:t>
                      </a:r>
                      <a:r>
                        <a:rPr lang="en-US" sz="2000" dirty="0">
                          <a:latin typeface="Times New Roman" pitchFamily="18" charset="0"/>
                          <a:cs typeface="Times New Roman" pitchFamily="18" charset="0"/>
                        </a:rPr>
                        <a:t>amount of time you are exposed to </a:t>
                      </a:r>
                      <a:r>
                        <a:rPr lang="en-US" sz="2000" spc="300" dirty="0">
                          <a:effectLst>
                            <a:outerShdw blurRad="38100" dist="38100" dir="2700000" algn="tl">
                              <a:srgbClr val="000000">
                                <a:alpha val="43137"/>
                              </a:srgbClr>
                            </a:outerShdw>
                          </a:effectLst>
                          <a:latin typeface="Times New Roman" pitchFamily="18" charset="0"/>
                          <a:cs typeface="Times New Roman" pitchFamily="18" charset="0"/>
                        </a:rPr>
                        <a:t>'groupthink' situations </a:t>
                      </a:r>
                      <a:r>
                        <a:rPr lang="en-US" sz="2000" dirty="0">
                          <a:latin typeface="Times New Roman" pitchFamily="18" charset="0"/>
                          <a:cs typeface="Times New Roman" pitchFamily="18" charset="0"/>
                        </a:rPr>
                        <a:t>such as watching TV or reading magazines or newspapers. We can all be brainwashed through </a:t>
                      </a:r>
                      <a:r>
                        <a:rPr lang="en-US" sz="2000" dirty="0" smtClean="0">
                          <a:latin typeface="Times New Roman" pitchFamily="18" charset="0"/>
                          <a:cs typeface="Times New Roman" pitchFamily="18" charset="0"/>
                        </a:rPr>
                        <a:t>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exposure </a:t>
                      </a:r>
                      <a:r>
                        <a:rPr lang="en-US" sz="2000" spc="300" dirty="0">
                          <a:effectLst>
                            <a:outerShdw blurRad="38100" dist="38100" dir="2700000" algn="tl">
                              <a:srgbClr val="000000">
                                <a:alpha val="43137"/>
                              </a:srgbClr>
                            </a:outerShdw>
                          </a:effectLst>
                          <a:latin typeface="Times New Roman" pitchFamily="18" charset="0"/>
                          <a:cs typeface="Times New Roman" pitchFamily="18" charset="0"/>
                        </a:rPr>
                        <a:t>to stereotypes</a:t>
                      </a:r>
                      <a:r>
                        <a:rPr lang="en-US" sz="2000" dirty="0" smtClean="0">
                          <a:latin typeface="Times New Roman" pitchFamily="18" charset="0"/>
                          <a:cs typeface="Times New Roman" pitchFamily="18" charset="0"/>
                        </a:rPr>
                        <a:t>.</a:t>
                      </a:r>
                    </a:p>
                    <a:p>
                      <a:pPr fontAlgn="t">
                        <a:buFont typeface="Arial"/>
                        <a:buChar char="•"/>
                      </a:pPr>
                      <a:endParaRPr lang="en-US" sz="2000" dirty="0">
                        <a:latin typeface="Times New Roman" pitchFamily="18" charset="0"/>
                        <a:cs typeface="Times New Roman" pitchFamily="18" charset="0"/>
                      </a:endParaRPr>
                    </a:p>
                    <a:p>
                      <a:pPr fontAlgn="t">
                        <a:buFont typeface="Arial"/>
                        <a:buChar char="•"/>
                      </a:pPr>
                      <a:r>
                        <a:rPr lang="en-US" sz="2000" dirty="0">
                          <a:latin typeface="Times New Roman" pitchFamily="18" charset="0"/>
                          <a:cs typeface="Times New Roman" pitchFamily="18" charset="0"/>
                        </a:rPr>
                        <a:t>Be wary of </a:t>
                      </a:r>
                      <a:r>
                        <a:rPr lang="en-US" sz="2000" dirty="0" smtClean="0">
                          <a:latin typeface="Times New Roman" pitchFamily="18" charset="0"/>
                          <a:cs typeface="Times New Roman" pitchFamily="18" charset="0"/>
                        </a:rPr>
                        <a:t> </a:t>
                      </a:r>
                      <a:r>
                        <a:rPr lang="en-US" sz="2000" b="1" spc="300" dirty="0" smtClean="0">
                          <a:effectLst>
                            <a:outerShdw blurRad="38100" dist="38100" dir="2700000" algn="tl">
                              <a:srgbClr val="000000">
                                <a:alpha val="43137"/>
                              </a:srgbClr>
                            </a:outerShdw>
                          </a:effectLst>
                          <a:latin typeface="Times New Roman" pitchFamily="18" charset="0"/>
                          <a:cs typeface="Times New Roman" pitchFamily="18" charset="0"/>
                        </a:rPr>
                        <a:t>perfectionism</a:t>
                      </a:r>
                      <a:r>
                        <a:rPr lang="en-US" sz="2000" dirty="0">
                          <a:latin typeface="Times New Roman" pitchFamily="18" charset="0"/>
                          <a:cs typeface="Times New Roman" pitchFamily="18" charset="0"/>
                        </a:rPr>
                        <a:t>. High standards are great, but you may have constructed an inner perfectionist phantom. Constantly comparing yourself to this perfect inner construct will always leave you feeling wanting. You are human, thank goodness!</a:t>
                      </a:r>
                    </a:p>
                  </a:txBody>
                  <a:tcPr marL="72884" marR="72884" marT="72884" marB="7288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fontAlgn="t">
                        <a:buFont typeface="Arial"/>
                        <a:buChar char="•"/>
                      </a:pPr>
                      <a:r>
                        <a:rPr lang="en-US" sz="2000" dirty="0">
                          <a:latin typeface="Times New Roman" pitchFamily="18" charset="0"/>
                          <a:cs typeface="Times New Roman" pitchFamily="18" charset="0"/>
                        </a:rPr>
                        <a:t>Distinguish between </a:t>
                      </a:r>
                      <a:r>
                        <a:rPr lang="en-US" sz="2000" b="1" dirty="0">
                          <a:latin typeface="Times New Roman" pitchFamily="18" charset="0"/>
                          <a:cs typeface="Times New Roman" pitchFamily="18" charset="0"/>
                        </a:rPr>
                        <a:t>quantifiable </a:t>
                      </a:r>
                      <a:r>
                        <a:rPr lang="en-US" sz="2000" dirty="0">
                          <a:latin typeface="Times New Roman" pitchFamily="18" charset="0"/>
                          <a:cs typeface="Times New Roman" pitchFamily="18" charset="0"/>
                        </a:rPr>
                        <a:t>attributes such as height, wealth, weight, and so on and </a:t>
                      </a:r>
                      <a:r>
                        <a:rPr lang="en-US" sz="2000" b="1" dirty="0">
                          <a:latin typeface="Times New Roman" pitchFamily="18" charset="0"/>
                          <a:cs typeface="Times New Roman" pitchFamily="18" charset="0"/>
                        </a:rPr>
                        <a:t>vaguer, less quantifiable </a:t>
                      </a:r>
                      <a:r>
                        <a:rPr lang="en-US" sz="2000" dirty="0">
                          <a:latin typeface="Times New Roman" pitchFamily="18" charset="0"/>
                          <a:cs typeface="Times New Roman" pitchFamily="18" charset="0"/>
                        </a:rPr>
                        <a:t>ones such as charm, </a:t>
                      </a:r>
                      <a:r>
                        <a:rPr lang="en-US" sz="2000" dirty="0" smtClean="0">
                          <a:latin typeface="Times New Roman" pitchFamily="18" charset="0"/>
                          <a:cs typeface="Times New Roman" pitchFamily="18" charset="0"/>
                        </a:rPr>
                        <a:t>humor </a:t>
                      </a:r>
                      <a:r>
                        <a:rPr lang="en-US" sz="2000" dirty="0">
                          <a:latin typeface="Times New Roman" pitchFamily="18" charset="0"/>
                          <a:cs typeface="Times New Roman" pitchFamily="18" charset="0"/>
                        </a:rPr>
                        <a:t>and even beauty</a:t>
                      </a:r>
                      <a:r>
                        <a:rPr lang="en-US" sz="2000" dirty="0" smtClean="0">
                          <a:latin typeface="Times New Roman" pitchFamily="18" charset="0"/>
                          <a:cs typeface="Times New Roman" pitchFamily="18" charset="0"/>
                        </a:rPr>
                        <a:t>.</a:t>
                      </a:r>
                      <a:endParaRPr lang="el-GR" sz="2000" dirty="0" smtClean="0">
                        <a:latin typeface="Times New Roman" pitchFamily="18" charset="0"/>
                        <a:cs typeface="Times New Roman" pitchFamily="18" charset="0"/>
                      </a:endParaRPr>
                    </a:p>
                    <a:p>
                      <a:pPr fontAlgn="t">
                        <a:buFont typeface="Arial"/>
                        <a:buChar char="•"/>
                      </a:pPr>
                      <a:endParaRPr lang="en-US" sz="2000" dirty="0" smtClean="0">
                        <a:latin typeface="Times New Roman" pitchFamily="18" charset="0"/>
                        <a:cs typeface="Times New Roman" pitchFamily="18" charset="0"/>
                      </a:endParaRPr>
                    </a:p>
                    <a:p>
                      <a:pPr fontAlgn="t">
                        <a:buFont typeface="Arial"/>
                        <a:buChar char="•"/>
                      </a:pPr>
                      <a:endParaRPr lang="en-US" sz="2000" dirty="0">
                        <a:latin typeface="Times New Roman" pitchFamily="18" charset="0"/>
                        <a:cs typeface="Times New Roman" pitchFamily="18" charset="0"/>
                      </a:endParaRPr>
                    </a:p>
                    <a:p>
                      <a:pPr fontAlgn="t">
                        <a:buFont typeface="Arial"/>
                        <a:buChar char="•"/>
                      </a:pPr>
                      <a:r>
                        <a:rPr lang="en-US" sz="2000" dirty="0">
                          <a:latin typeface="Times New Roman" pitchFamily="18" charset="0"/>
                          <a:cs typeface="Times New Roman" pitchFamily="18" charset="0"/>
                        </a:rPr>
                        <a:t>Notice times in your day when you </a:t>
                      </a:r>
                      <a:r>
                        <a:rPr lang="en-US" sz="2000" b="1" dirty="0">
                          <a:latin typeface="Times New Roman" pitchFamily="18" charset="0"/>
                          <a:cs typeface="Times New Roman" pitchFamily="18" charset="0"/>
                        </a:rPr>
                        <a:t>relax </a:t>
                      </a:r>
                      <a:r>
                        <a:rPr lang="en-US" sz="2000" dirty="0">
                          <a:latin typeface="Times New Roman" pitchFamily="18" charset="0"/>
                          <a:cs typeface="Times New Roman" pitchFamily="18" charset="0"/>
                        </a:rPr>
                        <a:t>and </a:t>
                      </a:r>
                      <a:r>
                        <a:rPr lang="en-US" sz="2000" dirty="0">
                          <a:effectLst>
                            <a:outerShdw blurRad="38100" dist="38100" dir="2700000" algn="tl">
                              <a:srgbClr val="000000">
                                <a:alpha val="43137"/>
                              </a:srgbClr>
                            </a:outerShdw>
                          </a:effectLst>
                          <a:latin typeface="Times New Roman" pitchFamily="18" charset="0"/>
                          <a:cs typeface="Times New Roman" pitchFamily="18" charset="0"/>
                        </a:rPr>
                        <a:t>find it easier to just be yourself.</a:t>
                      </a:r>
                      <a:r>
                        <a:rPr lang="en-US" sz="2000" dirty="0">
                          <a:latin typeface="Times New Roman" pitchFamily="18" charset="0"/>
                          <a:cs typeface="Times New Roman" pitchFamily="18" charset="0"/>
                        </a:rPr>
                        <a:t> Remember this feeling and rehearse having this feeling more often. Strongly and repeatedly imagine being </a:t>
                      </a:r>
                      <a:r>
                        <a:rPr lang="en-US" sz="2000" dirty="0" smtClean="0">
                          <a:latin typeface="Times New Roman" pitchFamily="18" charset="0"/>
                          <a:cs typeface="Times New Roman" pitchFamily="18" charset="0"/>
                        </a:rPr>
                        <a:t>  </a:t>
                      </a:r>
                      <a:r>
                        <a:rPr lang="en-US" sz="2000" b="1" spc="600" dirty="0" smtClean="0">
                          <a:latin typeface="Times New Roman" pitchFamily="18" charset="0"/>
                          <a:cs typeface="Times New Roman" pitchFamily="18" charset="0"/>
                        </a:rPr>
                        <a:t>freer </a:t>
                      </a:r>
                      <a:r>
                        <a:rPr lang="en-US" sz="2000" dirty="0">
                          <a:latin typeface="Times New Roman" pitchFamily="18" charset="0"/>
                          <a:cs typeface="Times New Roman" pitchFamily="18" charset="0"/>
                        </a:rPr>
                        <a:t>for more of your time</a:t>
                      </a:r>
                      <a:r>
                        <a:rPr lang="en-US" sz="2000" dirty="0" smtClean="0">
                          <a:latin typeface="Times New Roman" pitchFamily="18" charset="0"/>
                          <a:cs typeface="Times New Roman" pitchFamily="18" charset="0"/>
                        </a:rPr>
                        <a:t>.</a:t>
                      </a:r>
                      <a:endParaRPr lang="el-GR" sz="2000" dirty="0" smtClean="0">
                        <a:latin typeface="Times New Roman" pitchFamily="18" charset="0"/>
                        <a:cs typeface="Times New Roman" pitchFamily="18" charset="0"/>
                      </a:endParaRPr>
                    </a:p>
                    <a:p>
                      <a:pPr fontAlgn="t">
                        <a:buFont typeface="Arial"/>
                        <a:buChar char="•"/>
                      </a:pPr>
                      <a:endParaRPr lang="en-US" sz="2000" dirty="0" smtClean="0">
                        <a:latin typeface="Times New Roman" pitchFamily="18" charset="0"/>
                        <a:cs typeface="Times New Roman" pitchFamily="18" charset="0"/>
                      </a:endParaRPr>
                    </a:p>
                    <a:p>
                      <a:pPr fontAlgn="t">
                        <a:buFont typeface="Arial"/>
                        <a:buChar char="•"/>
                      </a:pPr>
                      <a:endParaRPr lang="en-US" sz="2000" dirty="0">
                        <a:latin typeface="Times New Roman" pitchFamily="18" charset="0"/>
                        <a:cs typeface="Times New Roman" pitchFamily="18" charset="0"/>
                      </a:endParaRPr>
                    </a:p>
                    <a:p>
                      <a:pPr fontAlgn="t">
                        <a:buFont typeface="Arial"/>
                        <a:buChar char="•"/>
                      </a:pPr>
                      <a:r>
                        <a:rPr lang="en-US" sz="2000" dirty="0">
                          <a:latin typeface="Times New Roman" pitchFamily="18" charset="0"/>
                          <a:cs typeface="Times New Roman" pitchFamily="18" charset="0"/>
                        </a:rPr>
                        <a:t>Lastly, remember you </a:t>
                      </a:r>
                      <a:r>
                        <a:rPr lang="en-US" sz="2000" dirty="0" smtClean="0">
                          <a:latin typeface="Times New Roman" pitchFamily="18" charset="0"/>
                          <a:cs typeface="Times New Roman" pitchFamily="18" charset="0"/>
                        </a:rPr>
                        <a:t> </a:t>
                      </a:r>
                      <a:r>
                        <a:rPr lang="en-US" sz="2000" spc="600" dirty="0" smtClean="0">
                          <a:effectLst>
                            <a:outerShdw blurRad="38100" dist="38100" dir="2700000" algn="tl">
                              <a:srgbClr val="000000">
                                <a:alpha val="43137"/>
                              </a:srgbClr>
                            </a:outerShdw>
                          </a:effectLst>
                          <a:latin typeface="Times New Roman" pitchFamily="18" charset="0"/>
                          <a:cs typeface="Times New Roman" pitchFamily="18" charset="0"/>
                        </a:rPr>
                        <a:t>owe</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it to the world to </a:t>
                      </a:r>
                      <a:r>
                        <a:rPr lang="en-US" sz="2000" b="1" dirty="0">
                          <a:latin typeface="Times New Roman" pitchFamily="18" charset="0"/>
                          <a:cs typeface="Times New Roman" pitchFamily="18" charset="0"/>
                        </a:rPr>
                        <a:t>be your individual self</a:t>
                      </a:r>
                      <a:r>
                        <a:rPr lang="en-US" sz="2000" dirty="0">
                          <a:latin typeface="Times New Roman" pitchFamily="18" charset="0"/>
                          <a:cs typeface="Times New Roman" pitchFamily="18" charset="0"/>
                        </a:rPr>
                        <a:t>. It's a waste of time and energy to attempt to live what is essentially someone else's life.</a:t>
                      </a:r>
                    </a:p>
                  </a:txBody>
                  <a:tcPr marL="72884" marR="72884" marT="72884" marB="72884">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bl>
          </a:graphicData>
        </a:graphic>
      </p:graphicFrame>
      <p:pic>
        <p:nvPicPr>
          <p:cNvPr id="6" name="Picture 2" descr="https://static01.nyt.com/images/2011/07/02/your-money/02shortcuts/02shortcuts-jumbo.jpg"/>
          <p:cNvPicPr>
            <a:picLocks noChangeAspect="1" noChangeArrowheads="1"/>
          </p:cNvPicPr>
          <p:nvPr/>
        </p:nvPicPr>
        <p:blipFill>
          <a:blip r:embed="rId3" cstate="print"/>
          <a:srcRect/>
          <a:stretch>
            <a:fillRect/>
          </a:stretch>
        </p:blipFill>
        <p:spPr bwMode="auto">
          <a:xfrm>
            <a:off x="285720" y="3500438"/>
            <a:ext cx="4716016" cy="3025803"/>
          </a:xfrm>
          <a:prstGeom prst="rect">
            <a:avLst/>
          </a:prstGeom>
          <a:noFill/>
        </p:spPr>
      </p:pic>
      <p:sp>
        <p:nvSpPr>
          <p:cNvPr id="7" name="2 - Ορθογώνιο"/>
          <p:cNvSpPr/>
          <p:nvPr/>
        </p:nvSpPr>
        <p:spPr>
          <a:xfrm>
            <a:off x="5000628" y="3429000"/>
            <a:ext cx="4143372" cy="3170099"/>
          </a:xfrm>
          <a:prstGeom prst="rect">
            <a:avLst/>
          </a:prstGeom>
        </p:spPr>
        <p:txBody>
          <a:bodyPr wrap="square">
            <a:spAutoFit/>
          </a:bodyPr>
          <a:lstStyle/>
          <a:p>
            <a:pPr algn="ctr"/>
            <a:r>
              <a:rPr lang="en-US" sz="2000" dirty="0" smtClean="0">
                <a:latin typeface="Times New Roman" pitchFamily="18" charset="0"/>
                <a:cs typeface="Times New Roman" pitchFamily="18" charset="0"/>
              </a:rPr>
              <a:t>Young ballerinas at the Lincoln Center, </a:t>
            </a:r>
            <a:r>
              <a:rPr lang="en-US" sz="2000" b="1" dirty="0" smtClean="0">
                <a:latin typeface="Times New Roman" pitchFamily="18" charset="0"/>
                <a:cs typeface="Times New Roman" pitchFamily="18" charset="0"/>
              </a:rPr>
              <a:t>comparing</a:t>
            </a:r>
            <a:r>
              <a:rPr lang="en-US" sz="2000" dirty="0" smtClean="0">
                <a:latin typeface="Times New Roman" pitchFamily="18" charset="0"/>
                <a:cs typeface="Times New Roman" pitchFamily="18" charset="0"/>
              </a:rPr>
              <a:t> height. </a:t>
            </a:r>
          </a:p>
          <a:p>
            <a:pPr algn="ctr"/>
            <a:r>
              <a:rPr lang="en-US" sz="2000" dirty="0" smtClean="0">
                <a:latin typeface="Times New Roman" pitchFamily="18" charset="0"/>
                <a:cs typeface="Times New Roman" pitchFamily="18" charset="0"/>
              </a:rPr>
              <a:t>Seeing how you measure up </a:t>
            </a:r>
          </a:p>
          <a:p>
            <a:pPr algn="ctr"/>
            <a:r>
              <a:rPr lang="en-US" sz="2000" dirty="0" smtClean="0">
                <a:latin typeface="Times New Roman" pitchFamily="18" charset="0"/>
                <a:cs typeface="Times New Roman" pitchFamily="18" charset="0"/>
              </a:rPr>
              <a:t>to others </a:t>
            </a:r>
          </a:p>
          <a:p>
            <a:pPr algn="ctr"/>
            <a:r>
              <a:rPr lang="en-US" sz="2000" dirty="0" smtClean="0">
                <a:latin typeface="Times New Roman" pitchFamily="18" charset="0"/>
                <a:cs typeface="Times New Roman" pitchFamily="18" charset="0"/>
              </a:rPr>
              <a:t>in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material goods </a:t>
            </a:r>
          </a:p>
          <a:p>
            <a:pPr algn="ct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and achievements</a:t>
            </a:r>
          </a:p>
          <a:p>
            <a:pPr algn="ct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latin typeface="Times New Roman" pitchFamily="18" charset="0"/>
                <a:cs typeface="Times New Roman" pitchFamily="18" charset="0"/>
              </a:rPr>
              <a:t> can  be a good way</a:t>
            </a:r>
          </a:p>
          <a:p>
            <a:pPr algn="ctr"/>
            <a:r>
              <a:rPr lang="en-US" sz="2000" dirty="0" smtClean="0">
                <a:latin typeface="Times New Roman" pitchFamily="18" charset="0"/>
                <a:cs typeface="Times New Roman" pitchFamily="18" charset="0"/>
              </a:rPr>
              <a:t> to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challenge yourself</a:t>
            </a:r>
          </a:p>
          <a:p>
            <a:pPr algn="ctr"/>
            <a:r>
              <a:rPr lang="en-US" sz="2000" dirty="0" smtClean="0">
                <a:latin typeface="Times New Roman" pitchFamily="18" charset="0"/>
                <a:cs typeface="Times New Roman" pitchFamily="18" charset="0"/>
              </a:rPr>
              <a:t>and  learn</a:t>
            </a:r>
            <a:r>
              <a:rPr lang="el-GR" sz="2000" dirty="0" smtClean="0">
                <a:latin typeface="Times New Roman" pitchFamily="18" charset="0"/>
                <a:cs typeface="Times New Roman" pitchFamily="18" charset="0"/>
              </a:rPr>
              <a:t>,</a:t>
            </a:r>
          </a:p>
          <a:p>
            <a:pPr algn="ctr"/>
            <a:r>
              <a:rPr lang="en-US" sz="2000" dirty="0" smtClean="0">
                <a:latin typeface="Times New Roman" pitchFamily="18" charset="0"/>
                <a:cs typeface="Times New Roman" pitchFamily="18" charset="0"/>
              </a:rPr>
              <a:t>but it can be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disheartening.</a:t>
            </a:r>
            <a:endParaRPr lang="el-GR"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80">
                                          <p:stCondLst>
                                            <p:cond delay="0"/>
                                          </p:stCondLst>
                                        </p:cTn>
                                        <p:tgtEl>
                                          <p:spTgt spid="5"/>
                                        </p:tgtEl>
                                      </p:cBhvr>
                                    </p:animEffect>
                                    <p:anim calcmode="lin" valueType="num">
                                      <p:cBhvr>
                                        <p:cTn id="2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6" dur="26">
                                          <p:stCondLst>
                                            <p:cond delay="650"/>
                                          </p:stCondLst>
                                        </p:cTn>
                                        <p:tgtEl>
                                          <p:spTgt spid="5"/>
                                        </p:tgtEl>
                                      </p:cBhvr>
                                      <p:to x="100000" y="60000"/>
                                    </p:animScale>
                                    <p:animScale>
                                      <p:cBhvr>
                                        <p:cTn id="27" dur="166" decel="50000">
                                          <p:stCondLst>
                                            <p:cond delay="676"/>
                                          </p:stCondLst>
                                        </p:cTn>
                                        <p:tgtEl>
                                          <p:spTgt spid="5"/>
                                        </p:tgtEl>
                                      </p:cBhvr>
                                      <p:to x="100000" y="100000"/>
                                    </p:animScale>
                                    <p:animScale>
                                      <p:cBhvr>
                                        <p:cTn id="28" dur="26">
                                          <p:stCondLst>
                                            <p:cond delay="1312"/>
                                          </p:stCondLst>
                                        </p:cTn>
                                        <p:tgtEl>
                                          <p:spTgt spid="5"/>
                                        </p:tgtEl>
                                      </p:cBhvr>
                                      <p:to x="100000" y="80000"/>
                                    </p:animScale>
                                    <p:animScale>
                                      <p:cBhvr>
                                        <p:cTn id="29" dur="166" decel="50000">
                                          <p:stCondLst>
                                            <p:cond delay="1338"/>
                                          </p:stCondLst>
                                        </p:cTn>
                                        <p:tgtEl>
                                          <p:spTgt spid="5"/>
                                        </p:tgtEl>
                                      </p:cBhvr>
                                      <p:to x="100000" y="100000"/>
                                    </p:animScale>
                                    <p:animScale>
                                      <p:cBhvr>
                                        <p:cTn id="30" dur="26">
                                          <p:stCondLst>
                                            <p:cond delay="1642"/>
                                          </p:stCondLst>
                                        </p:cTn>
                                        <p:tgtEl>
                                          <p:spTgt spid="5"/>
                                        </p:tgtEl>
                                      </p:cBhvr>
                                      <p:to x="100000" y="90000"/>
                                    </p:animScale>
                                    <p:animScale>
                                      <p:cBhvr>
                                        <p:cTn id="31" dur="166" decel="50000">
                                          <p:stCondLst>
                                            <p:cond delay="1668"/>
                                          </p:stCondLst>
                                        </p:cTn>
                                        <p:tgtEl>
                                          <p:spTgt spid="5"/>
                                        </p:tgtEl>
                                      </p:cBhvr>
                                      <p:to x="100000" y="100000"/>
                                    </p:animScale>
                                    <p:animScale>
                                      <p:cBhvr>
                                        <p:cTn id="32" dur="26">
                                          <p:stCondLst>
                                            <p:cond delay="1808"/>
                                          </p:stCondLst>
                                        </p:cTn>
                                        <p:tgtEl>
                                          <p:spTgt spid="5"/>
                                        </p:tgtEl>
                                      </p:cBhvr>
                                      <p:to x="100000" y="95000"/>
                                    </p:animScale>
                                    <p:animScale>
                                      <p:cBhvr>
                                        <p:cTn id="3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357818" cy="6986528"/>
          </a:xfrm>
          <a:prstGeom prst="rect">
            <a:avLst/>
          </a:prstGeom>
        </p:spPr>
        <p:txBody>
          <a:bodyPr wrap="square">
            <a:spAutoFit/>
          </a:bodyPr>
          <a:lstStyle/>
          <a:p>
            <a:pPr algn="just"/>
            <a:r>
              <a:rPr lang="en-US" sz="2000" b="1" dirty="0" smtClean="0">
                <a:latin typeface="Times New Roman" pitchFamily="18" charset="0"/>
                <a:cs typeface="Times New Roman" pitchFamily="18" charset="0"/>
              </a:rPr>
              <a:t>Existentialism</a:t>
            </a:r>
            <a:r>
              <a:rPr lang="en-US" sz="2000" dirty="0" smtClean="0">
                <a:latin typeface="Times New Roman" pitchFamily="18" charset="0"/>
                <a:cs typeface="Times New Roman" pitchFamily="18" charset="0"/>
              </a:rPr>
              <a:t> is the work of certain late-19th- and 20th-century European philosophers who, despite profound doctrinal differences, shared the belief that philosophical thinking begins with the human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subject—not merely the thinking subject</a:t>
            </a:r>
            <a:r>
              <a:rPr lang="en-US" sz="2000" dirty="0" smtClean="0">
                <a:latin typeface="Times New Roman" pitchFamily="18" charset="0"/>
                <a:cs typeface="Times New Roman" pitchFamily="18" charset="0"/>
              </a:rPr>
              <a:t>, but </a:t>
            </a:r>
            <a:r>
              <a:rPr lang="en-US" sz="2000" b="1" dirty="0" smtClean="0">
                <a:latin typeface="Times New Roman" pitchFamily="18" charset="0"/>
                <a:cs typeface="Times New Roman" pitchFamily="18" charset="0"/>
              </a:rPr>
              <a:t>the acting, feeling, living human individual.</a:t>
            </a:r>
            <a:r>
              <a:rPr lang="en-US" sz="2000" dirty="0" smtClean="0">
                <a:latin typeface="Times New Roman" pitchFamily="18" charset="0"/>
                <a:cs typeface="Times New Roman" pitchFamily="18" charset="0"/>
              </a:rPr>
              <a:t> While the </a:t>
            </a:r>
            <a:r>
              <a:rPr lang="en-US" sz="2000" b="1" dirty="0" smtClean="0">
                <a:latin typeface="Times New Roman" pitchFamily="18" charset="0"/>
                <a:cs typeface="Times New Roman" pitchFamily="18" charset="0"/>
              </a:rPr>
              <a:t>predominant value</a:t>
            </a:r>
            <a:r>
              <a:rPr lang="en-US" sz="2000" dirty="0" smtClean="0">
                <a:latin typeface="Times New Roman" pitchFamily="18" charset="0"/>
                <a:cs typeface="Times New Roman" pitchFamily="18" charset="0"/>
              </a:rPr>
              <a:t> of existentialist thought is commonly acknowledged to be </a:t>
            </a:r>
            <a:r>
              <a:rPr lang="en-US" sz="2000" b="1" spc="600" dirty="0" smtClean="0">
                <a:latin typeface="Times New Roman" pitchFamily="18" charset="0"/>
                <a:cs typeface="Times New Roman" pitchFamily="18" charset="0"/>
              </a:rPr>
              <a:t>freedom</a:t>
            </a:r>
            <a:r>
              <a:rPr lang="en-US" sz="2000" dirty="0" smtClean="0">
                <a:latin typeface="Times New Roman" pitchFamily="18" charset="0"/>
                <a:cs typeface="Times New Roman" pitchFamily="18" charset="0"/>
              </a:rPr>
              <a:t>, its </a:t>
            </a:r>
            <a:r>
              <a:rPr lang="en-US" sz="2000" b="1" spc="300" dirty="0" smtClean="0">
                <a:effectLst>
                  <a:outerShdw blurRad="38100" dist="38100" dir="2700000" algn="tl">
                    <a:srgbClr val="000000">
                      <a:alpha val="43137"/>
                    </a:srgbClr>
                  </a:outerShdw>
                </a:effectLst>
                <a:latin typeface="Times New Roman" pitchFamily="18" charset="0"/>
                <a:cs typeface="Times New Roman" pitchFamily="18" charset="0"/>
              </a:rPr>
              <a:t>primary virtue </a:t>
            </a:r>
            <a:r>
              <a:rPr lang="en-US" sz="2000" dirty="0" smtClean="0">
                <a:latin typeface="Times New Roman" pitchFamily="18" charset="0"/>
                <a:cs typeface="Times New Roman" pitchFamily="18" charset="0"/>
              </a:rPr>
              <a:t>is </a:t>
            </a:r>
            <a:r>
              <a:rPr lang="en-US" sz="2000" b="1" u="sng" spc="600" dirty="0" smtClean="0">
                <a:effectLst>
                  <a:outerShdw blurRad="38100" dist="38100" dir="2700000" algn="tl">
                    <a:srgbClr val="000000">
                      <a:alpha val="43137"/>
                    </a:srgbClr>
                  </a:outerShdw>
                </a:effectLst>
                <a:latin typeface="Times New Roman" pitchFamily="18" charset="0"/>
                <a:cs typeface="Times New Roman" pitchFamily="18" charset="0"/>
              </a:rPr>
              <a:t>authenticity</a:t>
            </a:r>
            <a:r>
              <a:rPr lang="en-US" sz="2000" b="1" spc="6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2000" dirty="0" smtClean="0">
                <a:latin typeface="Times New Roman" pitchFamily="18" charset="0"/>
                <a:cs typeface="Times New Roman" pitchFamily="18" charset="0"/>
              </a:rPr>
              <a:t>  Many existentialists have also regarded traditional systematic or academic philosophies, in both style and content, as too abstract and remote from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concrete human experience</a:t>
            </a:r>
            <a:r>
              <a:rPr lang="en-US" sz="2000" dirty="0" smtClean="0">
                <a:latin typeface="Times New Roman" pitchFamily="18" charset="0"/>
                <a:cs typeface="Times New Roman" pitchFamily="18" charset="0"/>
              </a:rPr>
              <a:t>. </a:t>
            </a:r>
          </a:p>
          <a:p>
            <a:pPr algn="just"/>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Kierkegaard</a:t>
            </a:r>
            <a:r>
              <a:rPr lang="en-US" sz="2400" dirty="0" smtClean="0">
                <a:latin typeface="Times New Roman" pitchFamily="18" charset="0"/>
                <a:cs typeface="Times New Roman" pitchFamily="18" charset="0"/>
              </a:rPr>
              <a:t> is generally considered to have been the first existentialist philosopher.</a:t>
            </a:r>
            <a:r>
              <a:rPr lang="en-US" sz="2400" baseline="30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He proposed that </a:t>
            </a:r>
            <a:r>
              <a:rPr lang="en-US" sz="2400" b="1" dirty="0" smtClean="0">
                <a:latin typeface="Times New Roman" pitchFamily="18" charset="0"/>
                <a:cs typeface="Times New Roman" pitchFamily="18" charset="0"/>
              </a:rPr>
              <a:t>each individual - </a:t>
            </a:r>
            <a:r>
              <a:rPr lang="en-US" sz="2400" dirty="0" smtClean="0">
                <a:latin typeface="Times New Roman" pitchFamily="18" charset="0"/>
                <a:cs typeface="Times New Roman" pitchFamily="18" charset="0"/>
              </a:rPr>
              <a:t>not society or religion - is </a:t>
            </a:r>
            <a:r>
              <a:rPr lang="en-US" sz="2400" b="1" dirty="0" smtClean="0">
                <a:latin typeface="Times New Roman" pitchFamily="18" charset="0"/>
                <a:cs typeface="Times New Roman" pitchFamily="18" charset="0"/>
              </a:rPr>
              <a:t>solely responsible for giving meaning to life and living it passionately and sincerely, or “ </a:t>
            </a:r>
            <a:r>
              <a:rPr lang="en-US" sz="2400" b="1" spc="600" dirty="0" smtClean="0">
                <a:effectLst>
                  <a:outerShdw blurRad="38100" dist="38100" dir="2700000" algn="tl">
                    <a:srgbClr val="000000">
                      <a:alpha val="43137"/>
                    </a:srgbClr>
                  </a:outerShdw>
                </a:effectLst>
                <a:latin typeface="Times New Roman" pitchFamily="18" charset="0"/>
                <a:cs typeface="Times New Roman" pitchFamily="18" charset="0"/>
              </a:rPr>
              <a:t>authentically</a:t>
            </a:r>
            <a:r>
              <a:rPr lang="en-US" sz="2400" b="1" spc="600"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pic>
        <p:nvPicPr>
          <p:cNvPr id="17410" name="Picture 2" descr="C:\Users\αγαπουλακι\Desktop\individualized-altimetry-of-stripes-1930.jpg"/>
          <p:cNvPicPr>
            <a:picLocks noChangeAspect="1" noChangeArrowheads="1"/>
          </p:cNvPicPr>
          <p:nvPr/>
        </p:nvPicPr>
        <p:blipFill>
          <a:blip r:embed="rId2" cstate="print"/>
          <a:srcRect/>
          <a:stretch>
            <a:fillRect/>
          </a:stretch>
        </p:blipFill>
        <p:spPr bwMode="auto">
          <a:xfrm>
            <a:off x="5429256" y="857232"/>
            <a:ext cx="3409950" cy="4524375"/>
          </a:xfrm>
          <a:prstGeom prst="rect">
            <a:avLst/>
          </a:prstGeom>
          <a:noFill/>
        </p:spPr>
      </p:pic>
      <p:sp>
        <p:nvSpPr>
          <p:cNvPr id="4" name="Rectangle 3"/>
          <p:cNvSpPr/>
          <p:nvPr/>
        </p:nvSpPr>
        <p:spPr>
          <a:xfrm>
            <a:off x="5357818" y="5286388"/>
            <a:ext cx="3571900" cy="923330"/>
          </a:xfrm>
          <a:prstGeom prst="rect">
            <a:avLst/>
          </a:prstGeom>
        </p:spPr>
        <p:txBody>
          <a:bodyPr wrap="square">
            <a:spAutoFit/>
          </a:bodyPr>
          <a:lstStyle/>
          <a:p>
            <a:pPr algn="ctr"/>
            <a:r>
              <a:rPr lang="en-GB" dirty="0" smtClean="0">
                <a:latin typeface="Times New Roman" pitchFamily="18" charset="0"/>
                <a:cs typeface="Times New Roman" pitchFamily="18" charset="0"/>
              </a:rPr>
              <a:t>P Klee : </a:t>
            </a:r>
          </a:p>
          <a:p>
            <a:pPr algn="ctr"/>
            <a:r>
              <a:rPr lang="en-GB" dirty="0" smtClean="0">
                <a:effectLst>
                  <a:outerShdw blurRad="38100" dist="38100" dir="2700000" algn="tl">
                    <a:srgbClr val="000000">
                      <a:alpha val="43137"/>
                    </a:srgbClr>
                  </a:outerShdw>
                </a:effectLst>
                <a:latin typeface="Times New Roman" pitchFamily="18" charset="0"/>
                <a:cs typeface="Times New Roman" pitchFamily="18" charset="0"/>
              </a:rPr>
              <a:t>Individualized</a:t>
            </a:r>
            <a:r>
              <a:rPr lang="en-GB" dirty="0" smtClean="0">
                <a:latin typeface="Times New Roman" pitchFamily="18" charset="0"/>
                <a:cs typeface="Times New Roman" pitchFamily="18" charset="0"/>
              </a:rPr>
              <a:t> altimetry of </a:t>
            </a:r>
            <a:r>
              <a:rPr lang="en-GB" dirty="0" err="1" smtClean="0">
                <a:latin typeface="Times New Roman" pitchFamily="18" charset="0"/>
                <a:cs typeface="Times New Roman" pitchFamily="18" charset="0"/>
              </a:rPr>
              <a:t>tripes</a:t>
            </a:r>
            <a:r>
              <a:rPr lang="en-GB" dirty="0" smtClean="0">
                <a:latin typeface="Times New Roman" pitchFamily="18" charset="0"/>
                <a:cs typeface="Times New Roman" pitchFamily="18" charset="0"/>
              </a:rPr>
              <a:t>,</a:t>
            </a:r>
          </a:p>
          <a:p>
            <a:pPr algn="ctr"/>
            <a:r>
              <a:rPr lang="en-GB" dirty="0" smtClean="0">
                <a:latin typeface="Times New Roman" pitchFamily="18" charset="0"/>
                <a:cs typeface="Times New Roman" pitchFamily="18" charset="0"/>
              </a:rPr>
              <a:t>1930.</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xEl>
                                              <p:pRg st="0" end="0"/>
                                            </p:txEl>
                                          </p:spTgt>
                                        </p:tgtEl>
                                      </p:cBhvr>
                                    </p:animEffect>
                                    <p:set>
                                      <p:cBhvr>
                                        <p:cTn id="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8670"/>
          </a:xfrm>
        </p:spPr>
        <p:txBody>
          <a:bodyPr>
            <a:normAutofit/>
          </a:bodyPr>
          <a:lstStyle/>
          <a:p>
            <a:r>
              <a:rPr lang="en-US" sz="3200" b="1" dirty="0" smtClean="0">
                <a:latin typeface="Times New Roman" pitchFamily="18" charset="0"/>
                <a:cs typeface="Times New Roman" pitchFamily="18" charset="0"/>
              </a:rPr>
              <a:t>Authenticity</a:t>
            </a:r>
            <a:r>
              <a:rPr lang="en-US" sz="3200" dirty="0" smtClean="0">
                <a:latin typeface="Times New Roman" pitchFamily="18" charset="0"/>
                <a:cs typeface="Times New Roman" pitchFamily="18" charset="0"/>
              </a:rPr>
              <a:t> as a key theme of existentialism.</a:t>
            </a:r>
            <a:endParaRPr lang="el-GR" sz="3200" dirty="0">
              <a:latin typeface="Times New Roman" pitchFamily="18" charset="0"/>
              <a:cs typeface="Times New Roman" pitchFamily="18" charset="0"/>
            </a:endParaRPr>
          </a:p>
        </p:txBody>
      </p:sp>
      <p:sp>
        <p:nvSpPr>
          <p:cNvPr id="3" name="Rectangle 2"/>
          <p:cNvSpPr/>
          <p:nvPr/>
        </p:nvSpPr>
        <p:spPr>
          <a:xfrm>
            <a:off x="0" y="785794"/>
            <a:ext cx="9144000" cy="3785652"/>
          </a:xfrm>
          <a:prstGeom prst="rect">
            <a:avLst/>
          </a:prstGeom>
        </p:spPr>
        <p:txBody>
          <a:bodyPr wrap="square">
            <a:spAutoFit/>
          </a:bodyPr>
          <a:lstStyle/>
          <a:p>
            <a:pPr algn="just" fontAlgn="base"/>
            <a:r>
              <a:rPr lang="en-US" dirty="0" smtClean="0"/>
              <a:t> </a:t>
            </a:r>
            <a:r>
              <a:rPr lang="en-US" sz="2400" dirty="0" smtClean="0">
                <a:latin typeface="Times New Roman" pitchFamily="18" charset="0"/>
                <a:cs typeface="Times New Roman" pitchFamily="18" charset="0"/>
              </a:rPr>
              <a:t>The concept of </a:t>
            </a:r>
            <a:r>
              <a:rPr lang="en-US" sz="2400" b="1" dirty="0" smtClean="0">
                <a:latin typeface="Times New Roman" pitchFamily="18" charset="0"/>
                <a:cs typeface="Times New Roman" pitchFamily="18" charset="0"/>
              </a:rPr>
              <a:t>authenticity</a:t>
            </a:r>
            <a:r>
              <a:rPr lang="en-US" sz="2400" dirty="0" smtClean="0">
                <a:latin typeface="Times New Roman" pitchFamily="18" charset="0"/>
                <a:cs typeface="Times New Roman" pitchFamily="18" charset="0"/>
              </a:rPr>
              <a:t> constitutes the existentialist spin on the Greek notion of </a:t>
            </a:r>
            <a:r>
              <a:rPr lang="en-US" sz="2400" b="1" dirty="0" smtClean="0">
                <a:latin typeface="Times New Roman" pitchFamily="18" charset="0"/>
                <a:cs typeface="Times New Roman" pitchFamily="18" charset="0"/>
              </a:rPr>
              <a:t>'the good life'</a:t>
            </a:r>
            <a:r>
              <a:rPr lang="en-US" sz="2400" dirty="0" smtClean="0">
                <a:latin typeface="Times New Roman" pitchFamily="18" charset="0"/>
                <a:cs typeface="Times New Roman" pitchFamily="18" charset="0"/>
              </a:rPr>
              <a:t>. The authentic being  does not recognize the </a:t>
            </a:r>
            <a:r>
              <a:rPr lang="en-US" sz="2400" b="1" dirty="0" smtClean="0">
                <a:latin typeface="Times New Roman" pitchFamily="18" charset="0"/>
                <a:cs typeface="Times New Roman" pitchFamily="18" charset="0"/>
              </a:rPr>
              <a:t>nature of existence </a:t>
            </a:r>
            <a:r>
              <a:rPr lang="en-US" sz="2400" dirty="0" smtClean="0">
                <a:latin typeface="Times New Roman" pitchFamily="18" charset="0"/>
                <a:cs typeface="Times New Roman" pitchFamily="18" charset="0"/>
              </a:rPr>
              <a:t>as an intellectual fact, disengaged from life, but rather, </a:t>
            </a:r>
            <a:r>
              <a:rPr lang="en-US" sz="2400" b="1" u="sng" dirty="0" smtClean="0">
                <a:latin typeface="Times New Roman" pitchFamily="18" charset="0"/>
                <a:cs typeface="Times New Roman" pitchFamily="18" charset="0"/>
              </a:rPr>
              <a:t>the authentic being lives in accordance with this nature</a:t>
            </a:r>
            <a:r>
              <a:rPr lang="en-US" sz="2400" dirty="0" smtClean="0">
                <a:latin typeface="Times New Roman" pitchFamily="18" charset="0"/>
                <a:cs typeface="Times New Roman" pitchFamily="18" charset="0"/>
              </a:rPr>
              <a:t>. For many existentialists, the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conditions of the modern world </a:t>
            </a:r>
            <a:r>
              <a:rPr lang="en-US" sz="2400" dirty="0" smtClean="0">
                <a:latin typeface="Times New Roman" pitchFamily="18" charset="0"/>
                <a:cs typeface="Times New Roman" pitchFamily="18" charset="0"/>
              </a:rPr>
              <a:t>make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authenticity</a:t>
            </a:r>
            <a:r>
              <a:rPr lang="en-US" sz="2400" dirty="0" smtClean="0">
                <a:latin typeface="Times New Roman" pitchFamily="18" charset="0"/>
                <a:cs typeface="Times New Roman" pitchFamily="18" charset="0"/>
              </a:rPr>
              <a:t> </a:t>
            </a:r>
            <a:r>
              <a:rPr lang="en-US" sz="2400" spc="300" dirty="0" smtClean="0">
                <a:effectLst>
                  <a:outerShdw blurRad="38100" dist="38100" dir="2700000" algn="tl">
                    <a:srgbClr val="000000">
                      <a:alpha val="43137"/>
                    </a:srgbClr>
                  </a:outerShdw>
                </a:effectLst>
                <a:latin typeface="Times New Roman" pitchFamily="18" charset="0"/>
                <a:cs typeface="Times New Roman" pitchFamily="18" charset="0"/>
              </a:rPr>
              <a:t>especially difficult</a:t>
            </a:r>
            <a:r>
              <a:rPr lang="en-US" sz="2400" dirty="0" smtClean="0">
                <a:latin typeface="Times New Roman" pitchFamily="18" charset="0"/>
                <a:cs typeface="Times New Roman" pitchFamily="18" charset="0"/>
              </a:rPr>
              <a:t>. The 19</a:t>
            </a:r>
            <a:r>
              <a:rPr lang="en-US" sz="2400" baseline="30000" dirty="0" smtClean="0">
                <a:latin typeface="Times New Roman" pitchFamily="18" charset="0"/>
                <a:cs typeface="Times New Roman" pitchFamily="18" charset="0"/>
              </a:rPr>
              <a:t>th</a:t>
            </a:r>
            <a:r>
              <a:rPr lang="en-US" sz="2400" dirty="0" smtClean="0">
                <a:latin typeface="Times New Roman" pitchFamily="18" charset="0"/>
                <a:cs typeface="Times New Roman" pitchFamily="18" charset="0"/>
              </a:rPr>
              <a:t> and 20</a:t>
            </a:r>
            <a:r>
              <a:rPr lang="en-US" sz="2400" baseline="30000" dirty="0" smtClean="0">
                <a:latin typeface="Times New Roman" pitchFamily="18" charset="0"/>
                <a:cs typeface="Times New Roman" pitchFamily="18" charset="0"/>
              </a:rPr>
              <a:t>th</a:t>
            </a:r>
            <a:r>
              <a:rPr lang="en-US" sz="2400" dirty="0" smtClean="0">
                <a:latin typeface="Times New Roman" pitchFamily="18" charset="0"/>
                <a:cs typeface="Times New Roman" pitchFamily="18" charset="0"/>
              </a:rPr>
              <a:t> century presented a number of  </a:t>
            </a:r>
            <a:r>
              <a:rPr lang="en-US" sz="2400" spc="300" dirty="0" smtClean="0">
                <a:effectLst>
                  <a:outerShdw blurRad="38100" dist="38100" dir="2700000" algn="tl">
                    <a:srgbClr val="000000">
                      <a:alpha val="43137"/>
                    </a:srgbClr>
                  </a:outerShdw>
                </a:effectLst>
                <a:latin typeface="Times New Roman" pitchFamily="18" charset="0"/>
                <a:cs typeface="Times New Roman" pitchFamily="18" charset="0"/>
              </a:rPr>
              <a:t>mass</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 political ideologies </a:t>
            </a:r>
            <a:r>
              <a:rPr lang="en-US" sz="2400" dirty="0" smtClean="0">
                <a:latin typeface="Times New Roman" pitchFamily="18" charset="0"/>
                <a:cs typeface="Times New Roman" pitchFamily="18" charset="0"/>
              </a:rPr>
              <a:t>which might be seen as posing a particularly challenging environment for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authentic and free existence</a:t>
            </a:r>
            <a:r>
              <a:rPr lang="en-US" sz="2400" dirty="0" smtClean="0">
                <a:latin typeface="Times New Roman" pitchFamily="18" charset="0"/>
                <a:cs typeface="Times New Roman" pitchFamily="18" charset="0"/>
              </a:rPr>
              <a:t>. </a:t>
            </a:r>
          </a:p>
          <a:p>
            <a:pPr algn="just" fontAlgn="base"/>
            <a:r>
              <a:rPr lang="en-US" sz="2400" dirty="0" smtClean="0">
                <a:latin typeface="Times New Roman" pitchFamily="18" charset="0"/>
                <a:cs typeface="Times New Roman" pitchFamily="18" charset="0"/>
              </a:rPr>
              <a:t> </a:t>
            </a:r>
          </a:p>
        </p:txBody>
      </p:sp>
      <p:pic>
        <p:nvPicPr>
          <p:cNvPr id="15362" name="Picture 2" descr="C:\Users\αγαπουλακι\Desktop\struggle-for-emancipation-1961.jpg"/>
          <p:cNvPicPr>
            <a:picLocks noChangeAspect="1" noChangeArrowheads="1"/>
          </p:cNvPicPr>
          <p:nvPr/>
        </p:nvPicPr>
        <p:blipFill>
          <a:blip r:embed="rId2" cstate="print"/>
          <a:srcRect/>
          <a:stretch>
            <a:fillRect/>
          </a:stretch>
        </p:blipFill>
        <p:spPr bwMode="auto">
          <a:xfrm>
            <a:off x="1428728" y="3929066"/>
            <a:ext cx="3786214" cy="2702951"/>
          </a:xfrm>
          <a:prstGeom prst="rect">
            <a:avLst/>
          </a:prstGeom>
          <a:noFill/>
        </p:spPr>
      </p:pic>
      <p:sp>
        <p:nvSpPr>
          <p:cNvPr id="5" name="Rectangle 4"/>
          <p:cNvSpPr/>
          <p:nvPr/>
        </p:nvSpPr>
        <p:spPr>
          <a:xfrm>
            <a:off x="5286380" y="6000768"/>
            <a:ext cx="3286148" cy="646331"/>
          </a:xfrm>
          <a:prstGeom prst="rect">
            <a:avLst/>
          </a:prstGeom>
        </p:spPr>
        <p:txBody>
          <a:bodyPr wrap="square">
            <a:spAutoFit/>
          </a:bodyPr>
          <a:lstStyle/>
          <a:p>
            <a:r>
              <a:rPr lang="en-GB" dirty="0" smtClean="0">
                <a:latin typeface="Times New Roman" pitchFamily="18" charset="0"/>
                <a:cs typeface="Times New Roman" pitchFamily="18" charset="0"/>
              </a:rPr>
              <a:t>David Alfaro Siqueiros : </a:t>
            </a:r>
          </a:p>
          <a:p>
            <a:r>
              <a:rPr lang="en-GB" dirty="0" smtClean="0">
                <a:latin typeface="Times New Roman" pitchFamily="18" charset="0"/>
                <a:cs typeface="Times New Roman" pitchFamily="18" charset="0"/>
              </a:rPr>
              <a:t>Struggle for emancipation, 1961. </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429124" cy="6863417"/>
          </a:xfrm>
          <a:prstGeom prst="rect">
            <a:avLst/>
          </a:prstGeom>
        </p:spPr>
        <p:txBody>
          <a:bodyPr wrap="square">
            <a:spAutoFit/>
          </a:bodyPr>
          <a:lstStyle/>
          <a:p>
            <a:pPr algn="just" fontAlgn="base"/>
            <a:r>
              <a:rPr lang="en-US" sz="2000" dirty="0" smtClean="0">
                <a:latin typeface="Times New Roman" pitchFamily="18" charset="0"/>
                <a:cs typeface="Times New Roman" pitchFamily="18" charset="0"/>
              </a:rPr>
              <a:t>The notion of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authenticity</a:t>
            </a:r>
            <a:r>
              <a:rPr lang="en-US" sz="2000" dirty="0" smtClean="0">
                <a:latin typeface="Times New Roman" pitchFamily="18" charset="0"/>
                <a:cs typeface="Times New Roman" pitchFamily="18" charset="0"/>
              </a:rPr>
              <a:t> is sometimes seen as connected to </a:t>
            </a:r>
            <a:r>
              <a:rPr lang="en-US" sz="2000" b="1" dirty="0" smtClean="0">
                <a:latin typeface="Times New Roman" pitchFamily="18" charset="0"/>
                <a:cs typeface="Times New Roman" pitchFamily="18" charset="0"/>
              </a:rPr>
              <a:t>individualism.</a:t>
            </a:r>
            <a:r>
              <a:rPr lang="en-US" sz="2000" dirty="0" smtClean="0">
                <a:latin typeface="Times New Roman" pitchFamily="18" charset="0"/>
                <a:cs typeface="Times New Roman" pitchFamily="18" charset="0"/>
              </a:rPr>
              <a:t> This is only reinforced by the </a:t>
            </a:r>
            <a:r>
              <a:rPr lang="en-US" sz="2000" u="sng" dirty="0" smtClean="0">
                <a:effectLst>
                  <a:outerShdw blurRad="38100" dist="38100" dir="2700000" algn="tl">
                    <a:srgbClr val="000000">
                      <a:alpha val="43137"/>
                    </a:srgbClr>
                  </a:outerShdw>
                </a:effectLst>
                <a:latin typeface="Times New Roman" pitchFamily="18" charset="0"/>
                <a:cs typeface="Times New Roman" pitchFamily="18" charset="0"/>
              </a:rPr>
              <a:t>contrast</a:t>
            </a:r>
            <a:r>
              <a:rPr lang="en-US" sz="2000" dirty="0" smtClean="0">
                <a:latin typeface="Times New Roman" pitchFamily="18" charset="0"/>
                <a:cs typeface="Times New Roman" pitchFamily="18" charset="0"/>
              </a:rPr>
              <a:t> with the theme of the </a:t>
            </a:r>
            <a:r>
              <a:rPr lang="en-US" sz="2000" b="1" dirty="0" smtClean="0">
                <a:latin typeface="Times New Roman" pitchFamily="18" charset="0"/>
                <a:cs typeface="Times New Roman" pitchFamily="18" charset="0"/>
              </a:rPr>
              <a:t>‘ </a:t>
            </a:r>
            <a:r>
              <a:rPr lang="en-US" sz="2000" b="1" spc="600" dirty="0" smtClean="0">
                <a:latin typeface="Times New Roman" pitchFamily="18" charset="0"/>
                <a:cs typeface="Times New Roman" pitchFamily="18" charset="0"/>
              </a:rPr>
              <a:t>crowd</a:t>
            </a:r>
            <a:r>
              <a:rPr lang="en-US" sz="2000" spc="600"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Certainly, if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authenticity</a:t>
            </a:r>
            <a:r>
              <a:rPr lang="en-US" sz="2000" dirty="0" smtClean="0">
                <a:latin typeface="Times New Roman" pitchFamily="18" charset="0"/>
                <a:cs typeface="Times New Roman" pitchFamily="18" charset="0"/>
              </a:rPr>
              <a:t> involves </a:t>
            </a:r>
            <a:r>
              <a:rPr lang="en-US" sz="2000" b="1" dirty="0" smtClean="0">
                <a:latin typeface="Times New Roman" pitchFamily="18" charset="0"/>
                <a:cs typeface="Times New Roman" pitchFamily="18" charset="0"/>
              </a:rPr>
              <a:t>'being on one's own'</a:t>
            </a:r>
            <a:r>
              <a:rPr lang="en-US" sz="2000" dirty="0" smtClean="0">
                <a:latin typeface="Times New Roman" pitchFamily="18" charset="0"/>
                <a:cs typeface="Times New Roman" pitchFamily="18" charset="0"/>
              </a:rPr>
              <a:t>, then there would seem to be some kind of value in celebrating and sustaining </a:t>
            </a:r>
            <a:r>
              <a:rPr lang="en-US" sz="2000" b="1" dirty="0" smtClean="0">
                <a:latin typeface="Times New Roman" pitchFamily="18" charset="0"/>
                <a:cs typeface="Times New Roman" pitchFamily="18" charset="0"/>
              </a:rPr>
              <a:t>one's difference and independence from others</a:t>
            </a:r>
            <a:r>
              <a:rPr lang="en-US" sz="2000"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Inauthenticity</a:t>
            </a:r>
            <a:r>
              <a:rPr lang="en-US" sz="2000" dirty="0" smtClean="0">
                <a:latin typeface="Times New Roman" pitchFamily="18" charset="0"/>
                <a:cs typeface="Times New Roman" pitchFamily="18" charset="0"/>
              </a:rPr>
              <a:t> manifests itself as </a:t>
            </a:r>
            <a:r>
              <a:rPr lang="en-US" sz="2000" i="1" dirty="0" smtClean="0">
                <a:latin typeface="Times New Roman" pitchFamily="18" charset="0"/>
                <a:cs typeface="Times New Roman" pitchFamily="18" charset="0"/>
              </a:rPr>
              <a:t>de-individuated </a:t>
            </a:r>
            <a:r>
              <a:rPr lang="en-US" sz="2000" dirty="0" smtClean="0">
                <a:latin typeface="Times New Roman" pitchFamily="18" charset="0"/>
                <a:cs typeface="Times New Roman" pitchFamily="18" charset="0"/>
              </a:rPr>
              <a:t>or </a:t>
            </a:r>
            <a:r>
              <a:rPr lang="en-US" sz="2000" i="1" dirty="0" smtClean="0">
                <a:latin typeface="Times New Roman" pitchFamily="18" charset="0"/>
                <a:cs typeface="Times New Roman" pitchFamily="18" charset="0"/>
              </a:rPr>
              <a:t>faceless</a:t>
            </a:r>
            <a:r>
              <a:rPr lang="en-US" sz="2000" dirty="0" smtClean="0">
                <a:latin typeface="Times New Roman" pitchFamily="18" charset="0"/>
                <a:cs typeface="Times New Roman" pitchFamily="18" charset="0"/>
              </a:rPr>
              <a:t>. Instead of being formed </a:t>
            </a:r>
            <a:r>
              <a:rPr lang="en-US" sz="2000" b="1" dirty="0" smtClean="0">
                <a:latin typeface="Times New Roman" pitchFamily="18" charset="0"/>
                <a:cs typeface="Times New Roman" pitchFamily="18" charset="0"/>
              </a:rPr>
              <a:t>authentically in freedom</a:t>
            </a:r>
            <a:r>
              <a:rPr lang="en-US" sz="2000" dirty="0" smtClean="0">
                <a:latin typeface="Times New Roman" pitchFamily="18" charset="0"/>
                <a:cs typeface="Times New Roman" pitchFamily="18" charset="0"/>
              </a:rPr>
              <a:t>, values are just accepted from others because ‘</a:t>
            </a:r>
            <a:r>
              <a:rPr lang="en-US" sz="2000" i="1" dirty="0" smtClean="0">
                <a:effectLst>
                  <a:outerShdw blurRad="38100" dist="38100" dir="2700000" algn="tl">
                    <a:srgbClr val="000000">
                      <a:alpha val="43137"/>
                    </a:srgbClr>
                  </a:outerShdw>
                </a:effectLst>
                <a:latin typeface="Times New Roman" pitchFamily="18" charset="0"/>
                <a:cs typeface="Times New Roman" pitchFamily="18" charset="0"/>
              </a:rPr>
              <a:t>that is what everybody does</a:t>
            </a:r>
            <a:r>
              <a:rPr lang="en-US" sz="2000" dirty="0" smtClean="0">
                <a:latin typeface="Times New Roman" pitchFamily="18" charset="0"/>
                <a:cs typeface="Times New Roman" pitchFamily="18" charset="0"/>
              </a:rPr>
              <a:t>’. However, many existentialists see individualism as a historical and cultural trend (for example Nietzsche), or dubious political value (Camus), rather than a necessary component of authentic existence. Individualism tends to obscure the particular types of </a:t>
            </a:r>
            <a:r>
              <a:rPr lang="en-US" sz="2000" b="1" spc="300" dirty="0" smtClean="0">
                <a:latin typeface="Times New Roman" pitchFamily="18" charset="0"/>
                <a:cs typeface="Times New Roman" pitchFamily="18" charset="0"/>
              </a:rPr>
              <a:t>collectivity</a:t>
            </a:r>
            <a:r>
              <a:rPr lang="en-US" sz="2000" dirty="0" smtClean="0">
                <a:latin typeface="Times New Roman" pitchFamily="18" charset="0"/>
                <a:cs typeface="Times New Roman" pitchFamily="18" charset="0"/>
              </a:rPr>
              <a:t> that various existentialists deem  </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important.</a:t>
            </a:r>
          </a:p>
        </p:txBody>
      </p:sp>
      <p:pic>
        <p:nvPicPr>
          <p:cNvPr id="14338" name="Picture 2" descr="C:\Users\αγαπουλακι\Desktop\the-genius-and-the-crowd-1909(1).jpg!Large.jpg"/>
          <p:cNvPicPr>
            <a:picLocks noChangeAspect="1" noChangeArrowheads="1"/>
          </p:cNvPicPr>
          <p:nvPr/>
        </p:nvPicPr>
        <p:blipFill>
          <a:blip r:embed="rId2" cstate="print"/>
          <a:srcRect/>
          <a:stretch>
            <a:fillRect/>
          </a:stretch>
        </p:blipFill>
        <p:spPr bwMode="auto">
          <a:xfrm>
            <a:off x="4572000" y="2000240"/>
            <a:ext cx="4288899" cy="4429156"/>
          </a:xfrm>
          <a:prstGeom prst="rect">
            <a:avLst/>
          </a:prstGeom>
          <a:noFill/>
        </p:spPr>
      </p:pic>
      <p:sp>
        <p:nvSpPr>
          <p:cNvPr id="5" name="Rectangle 4"/>
          <p:cNvSpPr/>
          <p:nvPr/>
        </p:nvSpPr>
        <p:spPr>
          <a:xfrm>
            <a:off x="4357686" y="6429396"/>
            <a:ext cx="4786314" cy="369332"/>
          </a:xfrm>
          <a:prstGeom prst="rect">
            <a:avLst/>
          </a:prstGeom>
        </p:spPr>
        <p:txBody>
          <a:bodyPr wrap="square">
            <a:spAutoFit/>
          </a:bodyPr>
          <a:lstStyle/>
          <a:p>
            <a:r>
              <a:rPr lang="en-GB" dirty="0" smtClean="0"/>
              <a:t> </a:t>
            </a:r>
            <a:r>
              <a:rPr lang="en-GB" dirty="0" smtClean="0">
                <a:latin typeface="Times New Roman" pitchFamily="18" charset="0"/>
                <a:cs typeface="Times New Roman" pitchFamily="18" charset="0"/>
              </a:rPr>
              <a:t>Y </a:t>
            </a:r>
            <a:r>
              <a:rPr lang="en-GB" dirty="0" err="1" smtClean="0">
                <a:latin typeface="Times New Roman" pitchFamily="18" charset="0"/>
                <a:cs typeface="Times New Roman" pitchFamily="18" charset="0"/>
              </a:rPr>
              <a:t>Tadevosyan</a:t>
            </a:r>
            <a:r>
              <a:rPr lang="en-GB" dirty="0" smtClean="0">
                <a:latin typeface="Times New Roman" pitchFamily="18" charset="0"/>
                <a:cs typeface="Times New Roman" pitchFamily="18" charset="0"/>
              </a:rPr>
              <a:t> : The genius and the </a:t>
            </a:r>
            <a:r>
              <a:rPr lang="en-GB" dirty="0" smtClean="0">
                <a:effectLst>
                  <a:outerShdw blurRad="38100" dist="38100" dir="2700000" algn="tl">
                    <a:srgbClr val="000000">
                      <a:alpha val="43137"/>
                    </a:srgbClr>
                  </a:outerShdw>
                </a:effectLst>
                <a:latin typeface="Times New Roman" pitchFamily="18" charset="0"/>
                <a:cs typeface="Times New Roman" pitchFamily="18" charset="0"/>
              </a:rPr>
              <a:t>crowd</a:t>
            </a:r>
            <a:r>
              <a:rPr lang="en-GB" dirty="0" smtClean="0">
                <a:latin typeface="Times New Roman" pitchFamily="18" charset="0"/>
                <a:cs typeface="Times New Roman" pitchFamily="18" charset="0"/>
              </a:rPr>
              <a:t>,1909.</a:t>
            </a:r>
            <a:endParaRPr lang="el-GR" dirty="0">
              <a:latin typeface="Times New Roman" pitchFamily="18" charset="0"/>
              <a:cs typeface="Times New Roman" pitchFamily="18" charset="0"/>
            </a:endParaRPr>
          </a:p>
        </p:txBody>
      </p:sp>
      <p:sp>
        <p:nvSpPr>
          <p:cNvPr id="6" name="Rectangle 5"/>
          <p:cNvSpPr/>
          <p:nvPr/>
        </p:nvSpPr>
        <p:spPr>
          <a:xfrm>
            <a:off x="4429124" y="214290"/>
            <a:ext cx="4714876" cy="1754326"/>
          </a:xfrm>
          <a:prstGeom prst="rect">
            <a:avLst/>
          </a:prstGeom>
        </p:spPr>
        <p:txBody>
          <a:bodyPr wrap="square">
            <a:spAutoFit/>
          </a:bodyPr>
          <a:lstStyle/>
          <a:p>
            <a:pPr algn="just"/>
            <a:r>
              <a:rPr lang="en-US" dirty="0" smtClean="0">
                <a:latin typeface="Times New Roman" pitchFamily="18" charset="0"/>
                <a:cs typeface="Times New Roman" pitchFamily="18" charset="0"/>
              </a:rPr>
              <a:t>For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Heidegger</a:t>
            </a:r>
            <a:r>
              <a:rPr lang="en-US" dirty="0" smtClean="0">
                <a:latin typeface="Times New Roman" pitchFamily="18" charset="0"/>
                <a:cs typeface="Times New Roman" pitchFamily="18" charset="0"/>
              </a:rPr>
              <a:t>, living </a:t>
            </a:r>
            <a:r>
              <a:rPr lang="en-US" i="1" dirty="0" err="1" smtClean="0">
                <a:latin typeface="Times New Roman" pitchFamily="18" charset="0"/>
                <a:cs typeface="Times New Roman" pitchFamily="18" charset="0"/>
              </a:rPr>
              <a:t>inauthentically</a:t>
            </a:r>
            <a:r>
              <a:rPr lang="en-US" dirty="0" smtClean="0">
                <a:latin typeface="Times New Roman" pitchFamily="18" charset="0"/>
                <a:cs typeface="Times New Roman" pitchFamily="18" charset="0"/>
              </a:rPr>
              <a:t> is being absorbed in </a:t>
            </a:r>
            <a:r>
              <a:rPr lang="en-US" i="1" dirty="0" smtClean="0">
                <a:latin typeface="Times New Roman" pitchFamily="18" charset="0"/>
                <a:cs typeface="Times New Roman" pitchFamily="18" charset="0"/>
              </a:rPr>
              <a:t>a way of life produced by others.</a:t>
            </a:r>
            <a:r>
              <a:rPr lang="en-US" dirty="0" smtClean="0">
                <a:latin typeface="Times New Roman" pitchFamily="18" charset="0"/>
                <a:cs typeface="Times New Roman" pitchFamily="18" charset="0"/>
              </a:rPr>
              <a:t> </a:t>
            </a:r>
            <a:r>
              <a:rPr lang="en-US" i="1" dirty="0" err="1" smtClean="0">
                <a:latin typeface="Times New Roman" pitchFamily="18" charset="0"/>
                <a:cs typeface="Times New Roman" pitchFamily="18" charset="0"/>
              </a:rPr>
              <a:t>Inauthenticity</a:t>
            </a:r>
            <a:r>
              <a:rPr lang="en-US" dirty="0" smtClean="0">
                <a:latin typeface="Times New Roman" pitchFamily="18" charset="0"/>
                <a:cs typeface="Times New Roman" pitchFamily="18" charset="0"/>
              </a:rPr>
              <a:t>, however,  may be </a:t>
            </a:r>
            <a:r>
              <a:rPr lang="en-US" i="1" dirty="0" smtClean="0">
                <a:latin typeface="Times New Roman" pitchFamily="18" charset="0"/>
                <a:cs typeface="Times New Roman" pitchFamily="18" charset="0"/>
              </a:rPr>
              <a:t>inscribed into the mode of being</a:t>
            </a:r>
            <a:r>
              <a:rPr lang="en-US" dirty="0" smtClean="0">
                <a:latin typeface="Times New Roman" pitchFamily="18" charset="0"/>
                <a:cs typeface="Times New Roman" pitchFamily="18" charset="0"/>
              </a:rPr>
              <a:t>; in this case it does not come from the outside as a bad influence which could be erased.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286124"/>
            <a:ext cx="9144000" cy="3539430"/>
          </a:xfrm>
          <a:prstGeom prst="rect">
            <a:avLst/>
          </a:prstGeom>
        </p:spPr>
        <p:txBody>
          <a:bodyPr wrap="square">
            <a:spAutoFit/>
          </a:bodyPr>
          <a:lstStyle/>
          <a:p>
            <a:pPr algn="just"/>
            <a:r>
              <a:rPr lang="en-US" sz="2800" dirty="0" smtClean="0">
                <a:latin typeface="Times New Roman" pitchFamily="18" charset="0"/>
                <a:cs typeface="Times New Roman" pitchFamily="18" charset="0"/>
              </a:rPr>
              <a:t>Many existentialists, in their attempt to differentiate the value of </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individual existence </a:t>
            </a:r>
            <a:r>
              <a:rPr lang="en-US" sz="2800" dirty="0" smtClean="0">
                <a:latin typeface="Times New Roman" pitchFamily="18" charset="0"/>
                <a:cs typeface="Times New Roman" pitchFamily="18" charset="0"/>
              </a:rPr>
              <a:t>from the alienating effects of the </a:t>
            </a:r>
            <a:r>
              <a:rPr lang="en-US" sz="2800" spc="300" dirty="0" smtClean="0">
                <a:effectLst>
                  <a:outerShdw blurRad="38100" dist="38100" dir="2700000" algn="tl">
                    <a:srgbClr val="000000">
                      <a:alpha val="43137"/>
                    </a:srgbClr>
                  </a:outerShdw>
                </a:effectLst>
                <a:latin typeface="Times New Roman" pitchFamily="18" charset="0"/>
                <a:cs typeface="Times New Roman" pitchFamily="18" charset="0"/>
              </a:rPr>
              <a:t>masses</a:t>
            </a:r>
            <a:r>
              <a:rPr lang="en-US" sz="2800" dirty="0" smtClean="0">
                <a:latin typeface="Times New Roman" pitchFamily="18" charset="0"/>
                <a:cs typeface="Times New Roman" pitchFamily="18" charset="0"/>
              </a:rPr>
              <a:t>, formed an uneasy relation with the value of the ‘</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everyday man</a:t>
            </a:r>
            <a:r>
              <a:rPr lang="en-US" sz="2800" dirty="0" smtClean="0">
                <a:latin typeface="Times New Roman" pitchFamily="18" charset="0"/>
                <a:cs typeface="Times New Roman" pitchFamily="18" charset="0"/>
              </a:rPr>
              <a:t>’. The </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‘common’ man </a:t>
            </a:r>
            <a:r>
              <a:rPr lang="en-US" sz="2800" dirty="0" smtClean="0">
                <a:latin typeface="Times New Roman" pitchFamily="18" charset="0"/>
                <a:cs typeface="Times New Roman" pitchFamily="18" charset="0"/>
              </a:rPr>
              <a:t>was thought to be lacking in will, taste in matter of aesthetics, and individuality in the sense that the assertion of his existence comes exclusively from his participation in larger groups and from the ‘</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herd</a:t>
            </a:r>
            <a:r>
              <a:rPr lang="en-US" sz="2800" dirty="0" smtClean="0">
                <a:latin typeface="Times New Roman" pitchFamily="18" charset="0"/>
                <a:cs typeface="Times New Roman" pitchFamily="18" charset="0"/>
              </a:rPr>
              <a:t>’ </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mentality</a:t>
            </a:r>
            <a:r>
              <a:rPr lang="en-US" sz="2800" dirty="0" smtClean="0">
                <a:latin typeface="Times New Roman" pitchFamily="18" charset="0"/>
                <a:cs typeface="Times New Roman" pitchFamily="18" charset="0"/>
              </a:rPr>
              <a:t> with which these groups infuse their members. </a:t>
            </a:r>
            <a:endParaRPr lang="el-GR" sz="2800" b="1" spc="300" dirty="0">
              <a:latin typeface="Times New Roman" pitchFamily="18" charset="0"/>
              <a:cs typeface="Times New Roman" pitchFamily="18" charset="0"/>
            </a:endParaRPr>
          </a:p>
        </p:txBody>
      </p:sp>
      <p:pic>
        <p:nvPicPr>
          <p:cNvPr id="14338" name="Picture 2" descr="C:\Users\αγαπουλακι\Desktop\an-ordinary-man-walking-with-his-dogs-1978.jpg"/>
          <p:cNvPicPr>
            <a:picLocks noChangeAspect="1" noChangeArrowheads="1"/>
          </p:cNvPicPr>
          <p:nvPr/>
        </p:nvPicPr>
        <p:blipFill>
          <a:blip r:embed="rId2" cstate="print"/>
          <a:srcRect/>
          <a:stretch>
            <a:fillRect/>
          </a:stretch>
        </p:blipFill>
        <p:spPr bwMode="auto">
          <a:xfrm>
            <a:off x="1071538" y="285728"/>
            <a:ext cx="3947889" cy="3000396"/>
          </a:xfrm>
          <a:prstGeom prst="rect">
            <a:avLst/>
          </a:prstGeom>
          <a:noFill/>
        </p:spPr>
      </p:pic>
      <p:sp>
        <p:nvSpPr>
          <p:cNvPr id="4" name="Rectangle 3"/>
          <p:cNvSpPr/>
          <p:nvPr/>
        </p:nvSpPr>
        <p:spPr>
          <a:xfrm>
            <a:off x="0" y="3357562"/>
            <a:ext cx="9144000" cy="3416320"/>
          </a:xfrm>
          <a:prstGeom prst="rect">
            <a:avLst/>
          </a:prstGeom>
        </p:spPr>
        <p:txBody>
          <a:bodyPr wrap="square">
            <a:spAutoFit/>
          </a:bodyPr>
          <a:lstStyle/>
          <a:p>
            <a:pPr algn="just"/>
            <a:r>
              <a:rPr lang="en-US" sz="2400" dirty="0" smtClean="0">
                <a:latin typeface="Times New Roman" pitchFamily="18" charset="0"/>
                <a:cs typeface="Times New Roman" pitchFamily="18" charset="0"/>
              </a:rPr>
              <a:t>Nietzsche believed that men in society are divided and ordered according to their willingness and capacity to </a:t>
            </a:r>
            <a:r>
              <a:rPr lang="en-US" sz="2400" b="1" spc="300" dirty="0" smtClean="0">
                <a:latin typeface="Times New Roman" pitchFamily="18" charset="0"/>
                <a:cs typeface="Times New Roman" pitchFamily="18" charset="0"/>
              </a:rPr>
              <a:t>participate in a life of spiritual and cultural transformation.</a:t>
            </a:r>
            <a:r>
              <a:rPr lang="en-US" sz="2400" dirty="0" smtClean="0">
                <a:latin typeface="Times New Roman" pitchFamily="18" charset="0"/>
                <a:cs typeface="Times New Roman" pitchFamily="18" charset="0"/>
              </a:rPr>
              <a:t> Certainly not everyone wishes this participation and Nietzsche’s condemnation of those unwilling to challenge their fundamental beliefs is harsh; however, it would be a mistake to suggest that Nietzsche thought their presence dispensable. In various aphorisms he stresses the importance of the </a:t>
            </a:r>
            <a:r>
              <a:rPr lang="en-US" sz="2400" b="1" dirty="0" smtClean="0">
                <a:latin typeface="Times New Roman" pitchFamily="18" charset="0"/>
                <a:cs typeface="Times New Roman" pitchFamily="18" charset="0"/>
              </a:rPr>
              <a:t>‘common’ </a:t>
            </a:r>
            <a:r>
              <a:rPr lang="en-US" sz="2400" dirty="0" smtClean="0">
                <a:latin typeface="Times New Roman" pitchFamily="18" charset="0"/>
                <a:cs typeface="Times New Roman" pitchFamily="18" charset="0"/>
              </a:rPr>
              <a:t>as a </a:t>
            </a:r>
            <a:r>
              <a:rPr lang="en-US" sz="2400" b="1" spc="300" dirty="0" smtClean="0">
                <a:latin typeface="Times New Roman" pitchFamily="18" charset="0"/>
                <a:cs typeface="Times New Roman" pitchFamily="18" charset="0"/>
              </a:rPr>
              <a:t>necessary prerequisite for both the growth and the value of the ‘exceptional’. </a:t>
            </a:r>
            <a:endParaRPr lang="el-GR" sz="2400" b="1" spc="300" dirty="0">
              <a:latin typeface="Times New Roman" pitchFamily="18" charset="0"/>
              <a:cs typeface="Times New Roman" pitchFamily="18" charset="0"/>
            </a:endParaRPr>
          </a:p>
        </p:txBody>
      </p:sp>
      <p:sp>
        <p:nvSpPr>
          <p:cNvPr id="5" name="Rectangle 4"/>
          <p:cNvSpPr/>
          <p:nvPr/>
        </p:nvSpPr>
        <p:spPr>
          <a:xfrm>
            <a:off x="5000628" y="2428868"/>
            <a:ext cx="3643339" cy="646331"/>
          </a:xfrm>
          <a:prstGeom prst="rect">
            <a:avLst/>
          </a:prstGeom>
        </p:spPr>
        <p:txBody>
          <a:bodyPr wrap="square">
            <a:spAutoFit/>
          </a:bodyPr>
          <a:lstStyle/>
          <a:p>
            <a:r>
              <a:rPr lang="en-GB" dirty="0" smtClean="0">
                <a:latin typeface="Times New Roman" pitchFamily="18" charset="0"/>
                <a:cs typeface="Times New Roman" pitchFamily="18" charset="0"/>
              </a:rPr>
              <a:t>G </a:t>
            </a:r>
            <a:r>
              <a:rPr lang="en-GB" dirty="0" err="1" smtClean="0">
                <a:latin typeface="Times New Roman" pitchFamily="18" charset="0"/>
                <a:cs typeface="Times New Roman" pitchFamily="18" charset="0"/>
              </a:rPr>
              <a:t>Freist</a:t>
            </a:r>
            <a:r>
              <a:rPr lang="en-GB" dirty="0" smtClean="0">
                <a:latin typeface="Times New Roman" pitchFamily="18" charset="0"/>
                <a:cs typeface="Times New Roman" pitchFamily="18" charset="0"/>
              </a:rPr>
              <a:t> : An ordinary man walking with his dogs, 1978.</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7166"/>
            <a:ext cx="9144000" cy="1060472"/>
          </a:xfrm>
        </p:spPr>
        <p:txBody>
          <a:bodyPr>
            <a:noAutofit/>
          </a:bodyPr>
          <a:lstStyle/>
          <a:p>
            <a:r>
              <a:rPr lang="en-US" sz="2800" dirty="0" smtClean="0">
                <a:latin typeface="Times New Roman" pitchFamily="18" charset="0"/>
                <a:cs typeface="Times New Roman" pitchFamily="18" charset="0"/>
              </a:rPr>
              <a:t>There is some minimal level of content to any </a:t>
            </a:r>
            <a:r>
              <a:rPr lang="en-US" sz="2800" b="1" dirty="0" smtClean="0">
                <a:latin typeface="Times New Roman" pitchFamily="18" charset="0"/>
                <a:cs typeface="Times New Roman" pitchFamily="18" charset="0"/>
              </a:rPr>
              <a:t>authentic project</a:t>
            </a:r>
            <a:r>
              <a:rPr lang="en-US" sz="2800" dirty="0" smtClean="0">
                <a:latin typeface="Times New Roman" pitchFamily="18" charset="0"/>
                <a:cs typeface="Times New Roman" pitchFamily="18" charset="0"/>
              </a:rPr>
              <a:t>: whatever else my project is, it </a:t>
            </a:r>
            <a:r>
              <a:rPr lang="en-US" sz="2800" b="1" i="1" spc="300" dirty="0" smtClean="0">
                <a:effectLst>
                  <a:outerShdw blurRad="38100" dist="38100" dir="2700000" algn="tl">
                    <a:srgbClr val="000000">
                      <a:alpha val="43137"/>
                    </a:srgbClr>
                  </a:outerShdw>
                </a:effectLst>
                <a:latin typeface="Times New Roman" pitchFamily="18" charset="0"/>
                <a:cs typeface="Times New Roman" pitchFamily="18" charset="0"/>
              </a:rPr>
              <a:t>must also</a:t>
            </a:r>
            <a:r>
              <a:rPr lang="en-US" sz="2800" b="1" spc="300" dirty="0" smtClean="0">
                <a:effectLst>
                  <a:outerShdw blurRad="38100" dist="38100" dir="2700000" algn="tl">
                    <a:srgbClr val="000000">
                      <a:alpha val="43137"/>
                    </a:srgbClr>
                  </a:outerShdw>
                </a:effectLst>
                <a:latin typeface="Times New Roman" pitchFamily="18" charset="0"/>
                <a:cs typeface="Times New Roman" pitchFamily="18" charset="0"/>
              </a:rPr>
              <a:t> be a project of freedom, for myself </a:t>
            </a:r>
            <a:r>
              <a:rPr lang="en-US" sz="2800" b="1" u="sng" spc="300" dirty="0" smtClean="0">
                <a:effectLst>
                  <a:outerShdw blurRad="38100" dist="38100" dir="2700000" algn="tl">
                    <a:srgbClr val="000000">
                      <a:alpha val="43137"/>
                    </a:srgbClr>
                  </a:outerShdw>
                </a:effectLst>
                <a:latin typeface="Times New Roman" pitchFamily="18" charset="0"/>
                <a:cs typeface="Times New Roman" pitchFamily="18" charset="0"/>
              </a:rPr>
              <a:t>and</a:t>
            </a:r>
            <a:r>
              <a:rPr lang="en-US" sz="2800" b="1" spc="300" dirty="0" smtClean="0">
                <a:effectLst>
                  <a:outerShdw blurRad="38100" dist="38100" dir="2700000" algn="tl">
                    <a:srgbClr val="000000">
                      <a:alpha val="43137"/>
                    </a:srgbClr>
                  </a:outerShdw>
                </a:effectLst>
                <a:latin typeface="Times New Roman" pitchFamily="18" charset="0"/>
                <a:cs typeface="Times New Roman" pitchFamily="18" charset="0"/>
              </a:rPr>
              <a:t> for others.</a:t>
            </a:r>
            <a:r>
              <a:rPr lang="el-GR" sz="2800" b="1" spc="300" dirty="0" smtClean="0">
                <a:effectLst>
                  <a:outerShdw blurRad="38100" dist="38100" dir="2700000" algn="tl">
                    <a:srgbClr val="000000">
                      <a:alpha val="43137"/>
                    </a:srgbClr>
                  </a:outerShdw>
                </a:effectLst>
                <a:latin typeface="Times New Roman" pitchFamily="18" charset="0"/>
                <a:cs typeface="Times New Roman" pitchFamily="18" charset="0"/>
              </a:rPr>
              <a:t/>
            </a:r>
            <a:br>
              <a:rPr lang="el-GR" sz="2800" b="1" spc="300" dirty="0" smtClean="0">
                <a:effectLst>
                  <a:outerShdw blurRad="38100" dist="38100" dir="2700000" algn="tl">
                    <a:srgbClr val="000000">
                      <a:alpha val="43137"/>
                    </a:srgbClr>
                  </a:outerShdw>
                </a:effectLst>
                <a:latin typeface="Times New Roman" pitchFamily="18" charset="0"/>
                <a:cs typeface="Times New Roman" pitchFamily="18" charset="0"/>
              </a:rPr>
            </a:br>
            <a:endParaRPr lang="el-GR" sz="2800" dirty="0"/>
          </a:p>
        </p:txBody>
      </p:sp>
      <p:sp>
        <p:nvSpPr>
          <p:cNvPr id="3" name="Rectangle 2"/>
          <p:cNvSpPr/>
          <p:nvPr/>
        </p:nvSpPr>
        <p:spPr>
          <a:xfrm>
            <a:off x="0" y="1357298"/>
            <a:ext cx="5143504" cy="5447645"/>
          </a:xfrm>
          <a:prstGeom prst="rect">
            <a:avLst/>
          </a:prstGeom>
        </p:spPr>
        <p:txBody>
          <a:bodyPr wrap="square">
            <a:spAutoFit/>
          </a:bodyPr>
          <a:lstStyle/>
          <a:p>
            <a:pPr algn="just"/>
            <a:r>
              <a:rPr lang="en-US" sz="2000" dirty="0" smtClean="0">
                <a:latin typeface="Times New Roman" pitchFamily="18" charset="0"/>
                <a:cs typeface="Times New Roman" pitchFamily="18" charset="0"/>
              </a:rPr>
              <a:t>While Nietzsche and Heidegger both suggest the possibility of an </a:t>
            </a:r>
            <a:r>
              <a:rPr lang="en-US" sz="2000" b="1" dirty="0" smtClean="0">
                <a:latin typeface="Times New Roman" pitchFamily="18" charset="0"/>
                <a:cs typeface="Times New Roman" pitchFamily="18" charset="0"/>
              </a:rPr>
              <a:t>authentic</a:t>
            </a:r>
            <a:r>
              <a:rPr lang="en-US" sz="2000" dirty="0" smtClean="0">
                <a:latin typeface="Times New Roman" pitchFamily="18" charset="0"/>
                <a:cs typeface="Times New Roman" pitchFamily="18" charset="0"/>
              </a:rPr>
              <a:t> being with </a:t>
            </a:r>
            <a:r>
              <a:rPr lang="en-US" sz="2000" b="1" dirty="0" smtClean="0">
                <a:latin typeface="Times New Roman" pitchFamily="18" charset="0"/>
                <a:cs typeface="Times New Roman" pitchFamily="18" charset="0"/>
              </a:rPr>
              <a:t>others</a:t>
            </a:r>
            <a:r>
              <a:rPr lang="en-US" sz="2000" dirty="0" smtClean="0">
                <a:latin typeface="Times New Roman" pitchFamily="18" charset="0"/>
                <a:cs typeface="Times New Roman" pitchFamily="18" charset="0"/>
              </a:rPr>
              <a:t>, both leave it seriously under-developed.</a:t>
            </a:r>
          </a:p>
          <a:p>
            <a:pPr algn="just"/>
            <a:r>
              <a:rPr lang="en-US" sz="2400" dirty="0" smtClean="0">
                <a:latin typeface="Times New Roman" pitchFamily="18" charset="0"/>
                <a:cs typeface="Times New Roman" pitchFamily="18" charset="0"/>
              </a:rPr>
              <a:t>One of the key ideas in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Sartre’s “Notebooks for an Ethics” </a:t>
            </a:r>
            <a:r>
              <a:rPr lang="en-US" sz="2400" dirty="0" smtClean="0">
                <a:latin typeface="Times New Roman" pitchFamily="18" charset="0"/>
                <a:cs typeface="Times New Roman" pitchFamily="18" charset="0"/>
              </a:rPr>
              <a:t>is that </a:t>
            </a:r>
            <a:r>
              <a:rPr lang="en-US" sz="2400" b="1" dirty="0" smtClean="0">
                <a:latin typeface="Times New Roman" pitchFamily="18" charset="0"/>
                <a:cs typeface="Times New Roman" pitchFamily="18" charset="0"/>
              </a:rPr>
              <a:t>my projects can be realized  </a:t>
            </a:r>
            <a:r>
              <a:rPr lang="en-US" sz="2400" b="1" spc="600" dirty="0" smtClean="0">
                <a:latin typeface="Times New Roman" pitchFamily="18" charset="0"/>
                <a:cs typeface="Times New Roman" pitchFamily="18" charset="0"/>
              </a:rPr>
              <a:t>only </a:t>
            </a:r>
            <a:r>
              <a:rPr lang="en-US" sz="2400" b="1" dirty="0" smtClean="0">
                <a:latin typeface="Times New Roman" pitchFamily="18" charset="0"/>
                <a:cs typeface="Times New Roman" pitchFamily="18" charset="0"/>
              </a:rPr>
              <a:t>with the </a:t>
            </a:r>
            <a:r>
              <a:rPr lang="en-US" sz="2400" b="1" spc="300" dirty="0" smtClean="0">
                <a:latin typeface="Times New Roman" pitchFamily="18" charset="0"/>
                <a:cs typeface="Times New Roman" pitchFamily="18" charset="0"/>
              </a:rPr>
              <a:t>cooperation</a:t>
            </a:r>
            <a:r>
              <a:rPr lang="en-US" sz="2400" b="1" dirty="0" smtClean="0">
                <a:latin typeface="Times New Roman" pitchFamily="18" charset="0"/>
                <a:cs typeface="Times New Roman" pitchFamily="18" charset="0"/>
              </a:rPr>
              <a:t> of others</a:t>
            </a:r>
            <a:r>
              <a:rPr lang="en-US" sz="2400" dirty="0" smtClean="0">
                <a:latin typeface="Times New Roman" pitchFamily="18" charset="0"/>
                <a:cs typeface="Times New Roman" pitchFamily="18" charset="0"/>
              </a:rPr>
              <a:t>; however, that cooperation presupposes </a:t>
            </a:r>
            <a:r>
              <a:rPr lang="en-US" sz="2400" b="1" dirty="0" smtClean="0">
                <a:latin typeface="Times New Roman" pitchFamily="18" charset="0"/>
                <a:cs typeface="Times New Roman" pitchFamily="18" charset="0"/>
              </a:rPr>
              <a:t>their </a:t>
            </a:r>
            <a:r>
              <a:rPr lang="en-US" sz="2400" b="1" spc="600" dirty="0" smtClean="0">
                <a:latin typeface="Times New Roman" pitchFamily="18" charset="0"/>
                <a:cs typeface="Times New Roman" pitchFamily="18" charset="0"/>
              </a:rPr>
              <a:t>freedom</a:t>
            </a:r>
            <a:r>
              <a:rPr lang="en-US" sz="2400" dirty="0" smtClean="0">
                <a:latin typeface="Times New Roman" pitchFamily="18" charset="0"/>
                <a:cs typeface="Times New Roman" pitchFamily="18" charset="0"/>
              </a:rPr>
              <a:t>, and </a:t>
            </a:r>
            <a:r>
              <a:rPr lang="en-US" sz="2400" spc="300" dirty="0" smtClean="0">
                <a:effectLst>
                  <a:outerShdw blurRad="38100" dist="38100" dir="2700000" algn="tl">
                    <a:srgbClr val="000000">
                      <a:alpha val="43137"/>
                    </a:srgbClr>
                  </a:outerShdw>
                </a:effectLst>
                <a:latin typeface="Times New Roman" pitchFamily="18" charset="0"/>
                <a:cs typeface="Times New Roman" pitchFamily="18" charset="0"/>
              </a:rPr>
              <a:t>their </a:t>
            </a:r>
            <a:r>
              <a:rPr lang="en-US" sz="2400" spc="300" dirty="0" err="1" smtClean="0">
                <a:effectLst>
                  <a:outerShdw blurRad="38100" dist="38100" dir="2700000" algn="tl">
                    <a:srgbClr val="000000">
                      <a:alpha val="43137"/>
                    </a:srgbClr>
                  </a:outerShdw>
                </a:effectLst>
                <a:latin typeface="Times New Roman" pitchFamily="18" charset="0"/>
                <a:cs typeface="Times New Roman" pitchFamily="18" charset="0"/>
              </a:rPr>
              <a:t>judgement</a:t>
            </a:r>
            <a:r>
              <a:rPr lang="en-US" sz="2400" spc="300" dirty="0" smtClean="0">
                <a:effectLst>
                  <a:outerShdw blurRad="38100" dist="38100" dir="2700000" algn="tl">
                    <a:srgbClr val="000000">
                      <a:alpha val="43137"/>
                    </a:srgbClr>
                  </a:outerShdw>
                </a:effectLst>
                <a:latin typeface="Times New Roman" pitchFamily="18" charset="0"/>
                <a:cs typeface="Times New Roman" pitchFamily="18" charset="0"/>
              </a:rPr>
              <a:t> about me </a:t>
            </a:r>
            <a:r>
              <a:rPr lang="en-US" sz="2400" i="1" spc="300" dirty="0" smtClean="0">
                <a:latin typeface="Times New Roman" pitchFamily="18" charset="0"/>
                <a:cs typeface="Times New Roman" pitchFamily="18" charset="0"/>
              </a:rPr>
              <a:t>must concern me</a:t>
            </a:r>
            <a:r>
              <a:rPr lang="el-GR" sz="2400" i="1" spc="300" dirty="0" smtClean="0">
                <a:latin typeface="Times New Roman" pitchFamily="18" charset="0"/>
                <a:cs typeface="Times New Roman" pitchFamily="18" charset="0"/>
              </a:rPr>
              <a:t> </a:t>
            </a:r>
            <a:r>
              <a:rPr lang="en-US" sz="2400" i="1" u="sng" spc="600" dirty="0" smtClean="0">
                <a:effectLst>
                  <a:outerShdw blurRad="38100" dist="38100" dir="2700000" algn="tl">
                    <a:srgbClr val="000000">
                      <a:alpha val="43137"/>
                    </a:srgbClr>
                  </a:outerShdw>
                </a:effectLst>
                <a:latin typeface="Times New Roman" pitchFamily="18" charset="0"/>
                <a:cs typeface="Times New Roman" pitchFamily="18" charset="0"/>
              </a:rPr>
              <a:t>to some extent</a:t>
            </a:r>
            <a:r>
              <a:rPr lang="en-US" sz="2400" spc="300" dirty="0" smtClean="0">
                <a:effectLst>
                  <a:outerShdw blurRad="38100" dist="38100" dir="2700000" algn="tl">
                    <a:srgbClr val="000000">
                      <a:alpha val="43137"/>
                    </a:srgbClr>
                  </a:outerShdw>
                </a:effectLst>
                <a:latin typeface="Times New Roman" pitchFamily="18" charset="0"/>
                <a:cs typeface="Times New Roman" pitchFamily="18" charset="0"/>
              </a:rPr>
              <a:t>.</a:t>
            </a:r>
          </a:p>
          <a:p>
            <a:pPr algn="ctr"/>
            <a:r>
              <a:rPr lang="en-US" sz="2400" dirty="0" smtClean="0">
                <a:latin typeface="Times New Roman" pitchFamily="18" charset="0"/>
                <a:cs typeface="Times New Roman" pitchFamily="18" charset="0"/>
              </a:rPr>
              <a:t>Therefore, </a:t>
            </a:r>
            <a:r>
              <a:rPr lang="en-US" sz="2400" b="1" spc="600" dirty="0" smtClean="0">
                <a:latin typeface="Times New Roman" pitchFamily="18" charset="0"/>
                <a:cs typeface="Times New Roman" pitchFamily="18" charset="0"/>
              </a:rPr>
              <a:t>permitting and nurturing the freedom of others </a:t>
            </a:r>
            <a:r>
              <a:rPr lang="en-US" sz="2400" dirty="0" smtClean="0">
                <a:latin typeface="Times New Roman" pitchFamily="18" charset="0"/>
                <a:cs typeface="Times New Roman" pitchFamily="18" charset="0"/>
              </a:rPr>
              <a:t>must be a central part of all  </a:t>
            </a:r>
            <a:r>
              <a:rPr lang="en-US" sz="2400" b="1" spc="600" dirty="0" smtClean="0">
                <a:effectLst>
                  <a:outerShdw blurRad="38100" dist="38100" dir="2700000" algn="tl">
                    <a:srgbClr val="000000">
                      <a:alpha val="43137"/>
                    </a:srgbClr>
                  </a:outerShdw>
                </a:effectLst>
                <a:latin typeface="Times New Roman" pitchFamily="18" charset="0"/>
                <a:cs typeface="Times New Roman" pitchFamily="18" charset="0"/>
              </a:rPr>
              <a:t>my</a:t>
            </a:r>
            <a:r>
              <a:rPr lang="en-US" sz="2400" dirty="0" smtClean="0">
                <a:latin typeface="Times New Roman" pitchFamily="18" charset="0"/>
                <a:cs typeface="Times New Roman" pitchFamily="18" charset="0"/>
              </a:rPr>
              <a:t>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projects</a:t>
            </a:r>
            <a:r>
              <a:rPr lang="en-US" sz="2400" dirty="0" smtClean="0">
                <a:latin typeface="Times New Roman" pitchFamily="18" charset="0"/>
                <a:cs typeface="Times New Roman" pitchFamily="18" charset="0"/>
              </a:rPr>
              <a:t>. </a:t>
            </a:r>
            <a:endParaRPr lang="el-GR" sz="2400" b="1" spc="3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9458" name="Picture 2" descr="C:\Users\αγαπουλακι\Desktop\freedom-of-mind-1948(1).jpg!Large.jpg"/>
          <p:cNvPicPr>
            <a:picLocks noChangeAspect="1" noChangeArrowheads="1"/>
          </p:cNvPicPr>
          <p:nvPr/>
        </p:nvPicPr>
        <p:blipFill>
          <a:blip r:embed="rId2" cstate="print"/>
          <a:srcRect/>
          <a:stretch>
            <a:fillRect/>
          </a:stretch>
        </p:blipFill>
        <p:spPr bwMode="auto">
          <a:xfrm>
            <a:off x="5286380" y="1571612"/>
            <a:ext cx="3599016" cy="4714868"/>
          </a:xfrm>
          <a:prstGeom prst="rect">
            <a:avLst/>
          </a:prstGeom>
          <a:noFill/>
        </p:spPr>
      </p:pic>
      <p:sp>
        <p:nvSpPr>
          <p:cNvPr id="5" name="Title 1"/>
          <p:cNvSpPr txBox="1">
            <a:spLocks/>
          </p:cNvSpPr>
          <p:nvPr/>
        </p:nvSpPr>
        <p:spPr>
          <a:xfrm rot="10800000" flipV="1">
            <a:off x="5072066" y="6000768"/>
            <a:ext cx="4071932" cy="85723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R Magritte: Freedom of mind, 1948.</a:t>
            </a:r>
            <a:endParaRPr kumimoji="0" lang="el-GR" sz="20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14290"/>
            <a:ext cx="5000628" cy="6555641"/>
          </a:xfrm>
          <a:prstGeom prst="rect">
            <a:avLst/>
          </a:prstGeom>
        </p:spPr>
        <p:txBody>
          <a:bodyPr wrap="square">
            <a:spAutoFit/>
          </a:bodyPr>
          <a:lstStyle/>
          <a:p>
            <a:pPr algn="just"/>
            <a:r>
              <a:rPr lang="en-US" sz="2800" dirty="0" smtClean="0">
                <a:latin typeface="Times New Roman" pitchFamily="18" charset="0"/>
                <a:cs typeface="Times New Roman" pitchFamily="18" charset="0"/>
              </a:rPr>
              <a:t>In </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Camus</a:t>
            </a:r>
            <a:r>
              <a:rPr lang="en-US" sz="2800" dirty="0" smtClean="0">
                <a:latin typeface="Times New Roman" pitchFamily="18" charset="0"/>
                <a:cs typeface="Times New Roman" pitchFamily="18" charset="0"/>
              </a:rPr>
              <a:t>’ “The Rebel”, the slave starts by begging for justice and ends by wanting to wear a crown. He too wants to  </a:t>
            </a:r>
            <a:r>
              <a:rPr lang="en-US" sz="2800" spc="600" dirty="0" smtClean="0">
                <a:effectLst>
                  <a:outerShdw blurRad="38100" dist="38100" dir="2700000" algn="tl">
                    <a:srgbClr val="000000">
                      <a:alpha val="43137"/>
                    </a:srgbClr>
                  </a:outerShdw>
                </a:effectLst>
                <a:latin typeface="Times New Roman" pitchFamily="18" charset="0"/>
                <a:cs typeface="Times New Roman" pitchFamily="18" charset="0"/>
              </a:rPr>
              <a:t>dominate</a:t>
            </a:r>
            <a:r>
              <a:rPr lang="en-US" sz="2800" dirty="0" smtClean="0">
                <a:latin typeface="Times New Roman" pitchFamily="18" charset="0"/>
                <a:cs typeface="Times New Roman" pitchFamily="18" charset="0"/>
              </a:rPr>
              <a:t>.” </a:t>
            </a:r>
          </a:p>
          <a:p>
            <a:pPr algn="just"/>
            <a:r>
              <a:rPr lang="en-US" sz="2800" dirty="0" smtClean="0">
                <a:latin typeface="Times New Roman" pitchFamily="18" charset="0"/>
                <a:cs typeface="Times New Roman" pitchFamily="18" charset="0"/>
              </a:rPr>
              <a:t> The problem is that while </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man </a:t>
            </a:r>
            <a:r>
              <a:rPr lang="en-US" sz="2800" dirty="0" smtClean="0">
                <a:latin typeface="Times New Roman" pitchFamily="18" charset="0"/>
                <a:cs typeface="Times New Roman" pitchFamily="18" charset="0"/>
              </a:rPr>
              <a:t>genuinely </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rebels against both unfair social conditions</a:t>
            </a:r>
            <a:r>
              <a:rPr lang="en-US" sz="2800" dirty="0" smtClean="0">
                <a:latin typeface="Times New Roman" pitchFamily="18" charset="0"/>
                <a:cs typeface="Times New Roman" pitchFamily="18" charset="0"/>
              </a:rPr>
              <a:t> and, as Camus says, </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against the whole of creation</a:t>
            </a:r>
            <a:r>
              <a:rPr lang="en-US" sz="2800" dirty="0" smtClean="0">
                <a:latin typeface="Times New Roman" pitchFamily="18" charset="0"/>
                <a:cs typeface="Times New Roman" pitchFamily="18" charset="0"/>
              </a:rPr>
              <a:t>, nevertheless in the </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practical administration </a:t>
            </a:r>
            <a:r>
              <a:rPr lang="en-US" sz="2800" dirty="0" smtClean="0">
                <a:latin typeface="Times New Roman" pitchFamily="18" charset="0"/>
                <a:cs typeface="Times New Roman" pitchFamily="18" charset="0"/>
              </a:rPr>
              <a:t>of such revolution, </a:t>
            </a:r>
            <a:r>
              <a:rPr lang="en-US" sz="2800" b="1" dirty="0" smtClean="0">
                <a:latin typeface="Times New Roman" pitchFamily="18" charset="0"/>
                <a:cs typeface="Times New Roman" pitchFamily="18" charset="0"/>
              </a:rPr>
              <a:t>man comes to </a:t>
            </a:r>
            <a:r>
              <a:rPr lang="en-US" sz="2800" b="1" i="1" spc="600" dirty="0" smtClean="0">
                <a:effectLst>
                  <a:outerShdw blurRad="38100" dist="38100" dir="2700000" algn="tl">
                    <a:srgbClr val="000000">
                      <a:alpha val="43137"/>
                    </a:srgbClr>
                  </a:outerShdw>
                </a:effectLst>
                <a:latin typeface="Times New Roman" pitchFamily="18" charset="0"/>
                <a:cs typeface="Times New Roman" pitchFamily="18" charset="0"/>
              </a:rPr>
              <a:t>deny</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 the humanity and the freedom of the other</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smtClean="0">
                <a:latin typeface="Times New Roman" pitchFamily="18" charset="0"/>
                <a:cs typeface="Times New Roman" pitchFamily="18" charset="0"/>
              </a:rPr>
              <a:t>in an attempt </a:t>
            </a:r>
            <a:r>
              <a:rPr lang="en-US" sz="2800" b="1" spc="600" dirty="0" smtClean="0">
                <a:effectLst>
                  <a:outerShdw blurRad="38100" dist="38100" dir="2700000" algn="tl">
                    <a:srgbClr val="000000">
                      <a:alpha val="43137"/>
                    </a:srgbClr>
                  </a:outerShdw>
                </a:effectLst>
                <a:latin typeface="Times New Roman" pitchFamily="18" charset="0"/>
                <a:cs typeface="Times New Roman" pitchFamily="18" charset="0"/>
              </a:rPr>
              <a:t>to impose his own individuality.</a:t>
            </a:r>
            <a:endParaRPr lang="el-GR" sz="2800" b="1" spc="6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482" name="Picture 2" descr="C:\Users\αγαπουλακι\Desktop\rebel-1885.jpg!Large.jpg"/>
          <p:cNvPicPr>
            <a:picLocks noChangeAspect="1" noChangeArrowheads="1"/>
          </p:cNvPicPr>
          <p:nvPr/>
        </p:nvPicPr>
        <p:blipFill>
          <a:blip r:embed="rId2" cstate="print"/>
          <a:srcRect/>
          <a:stretch>
            <a:fillRect/>
          </a:stretch>
        </p:blipFill>
        <p:spPr bwMode="auto">
          <a:xfrm>
            <a:off x="5286380" y="928670"/>
            <a:ext cx="3462106" cy="4786322"/>
          </a:xfrm>
          <a:prstGeom prst="rect">
            <a:avLst/>
          </a:prstGeom>
          <a:noFill/>
        </p:spPr>
      </p:pic>
      <p:sp>
        <p:nvSpPr>
          <p:cNvPr id="5" name="Rectangle 4"/>
          <p:cNvSpPr/>
          <p:nvPr/>
        </p:nvSpPr>
        <p:spPr>
          <a:xfrm>
            <a:off x="5715008" y="5715016"/>
            <a:ext cx="3428991" cy="369332"/>
          </a:xfrm>
          <a:prstGeom prst="rect">
            <a:avLst/>
          </a:prstGeom>
        </p:spPr>
        <p:txBody>
          <a:bodyPr wrap="square">
            <a:spAutoFit/>
          </a:bodyPr>
          <a:lstStyle/>
          <a:p>
            <a:r>
              <a:rPr lang="en-GB" dirty="0" smtClean="0">
                <a:latin typeface="Times New Roman" pitchFamily="18" charset="0"/>
                <a:cs typeface="Times New Roman" pitchFamily="18" charset="0"/>
              </a:rPr>
              <a:t>F </a:t>
            </a:r>
            <a:r>
              <a:rPr lang="en-GB" dirty="0" err="1" smtClean="0">
                <a:latin typeface="Times New Roman" pitchFamily="18" charset="0"/>
                <a:cs typeface="Times New Roman" pitchFamily="18" charset="0"/>
              </a:rPr>
              <a:t>Bronnikov</a:t>
            </a:r>
            <a:r>
              <a:rPr lang="en-GB" dirty="0" smtClean="0">
                <a:latin typeface="Times New Roman" pitchFamily="18" charset="0"/>
                <a:cs typeface="Times New Roman" pitchFamily="18" charset="0"/>
              </a:rPr>
              <a:t> : Rebel, 1885.</a:t>
            </a:r>
            <a:endParaRPr lang="el-GR" dirty="0">
              <a:latin typeface="Times New Roman" pitchFamily="18" charset="0"/>
              <a:cs typeface="Times New Roman" pitchFamily="18" charset="0"/>
            </a:endParaRPr>
          </a:p>
        </p:txBody>
      </p:sp>
      <p:pic>
        <p:nvPicPr>
          <p:cNvPr id="20483" name="Picture 3" descr="C:\Users\αγαπουλακι\Desktop\carnival-of-mexican-life-dictatorship-1936.jpg!Large.jpg"/>
          <p:cNvPicPr>
            <a:picLocks noChangeAspect="1" noChangeArrowheads="1"/>
          </p:cNvPicPr>
          <p:nvPr/>
        </p:nvPicPr>
        <p:blipFill>
          <a:blip r:embed="rId3" cstate="print"/>
          <a:srcRect/>
          <a:stretch>
            <a:fillRect/>
          </a:stretch>
        </p:blipFill>
        <p:spPr bwMode="auto">
          <a:xfrm>
            <a:off x="5572132" y="285728"/>
            <a:ext cx="3076575" cy="5715000"/>
          </a:xfrm>
          <a:prstGeom prst="rect">
            <a:avLst/>
          </a:prstGeom>
          <a:noFill/>
        </p:spPr>
      </p:pic>
      <p:sp>
        <p:nvSpPr>
          <p:cNvPr id="7" name="Rectangle 6"/>
          <p:cNvSpPr/>
          <p:nvPr/>
        </p:nvSpPr>
        <p:spPr>
          <a:xfrm>
            <a:off x="5000628" y="6000768"/>
            <a:ext cx="4143372" cy="646331"/>
          </a:xfrm>
          <a:prstGeom prst="rect">
            <a:avLst/>
          </a:prstGeom>
        </p:spPr>
        <p:txBody>
          <a:bodyPr wrap="square">
            <a:spAutoFit/>
          </a:bodyPr>
          <a:lstStyle/>
          <a:p>
            <a:pPr algn="ctr"/>
            <a:r>
              <a:rPr lang="en-US" dirty="0" smtClean="0">
                <a:latin typeface="Times New Roman" pitchFamily="18" charset="0"/>
                <a:cs typeface="Times New Roman" pitchFamily="18" charset="0"/>
              </a:rPr>
              <a:t>D Rivera : Carnival of Mexican Life.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Dictatorship</a:t>
            </a:r>
            <a:r>
              <a:rPr lang="en-US" dirty="0" smtClean="0">
                <a:latin typeface="Times New Roman" pitchFamily="18" charset="0"/>
                <a:cs typeface="Times New Roman" pitchFamily="18" charset="0"/>
              </a:rPr>
              <a:t>,1936.</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482"/>
                                        </p:tgtEl>
                                      </p:cBhvr>
                                    </p:animEffect>
                                    <p:set>
                                      <p:cBhvr>
                                        <p:cTn id="7" dur="1" fill="hold">
                                          <p:stCondLst>
                                            <p:cond delay="499"/>
                                          </p:stCondLst>
                                        </p:cTn>
                                        <p:tgtEl>
                                          <p:spTgt spid="2048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483"/>
                                        </p:tgtEl>
                                        <p:attrNameLst>
                                          <p:attrName>style.visibility</p:attrName>
                                        </p:attrNameLst>
                                      </p:cBhvr>
                                      <p:to>
                                        <p:strVal val="visible"/>
                                      </p:to>
                                    </p:set>
                                    <p:animEffect transition="in" filter="fade">
                                      <p:cBhvr>
                                        <p:cTn id="15" dur="500"/>
                                        <p:tgtEl>
                                          <p:spTgt spid="2048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C:\Users\αγαπουλακι\Desktop\AMSTERDAM\AMSTERDAM PAINTINGS\microscope-29756_640.png"/>
          <p:cNvPicPr>
            <a:picLocks noChangeAspect="1" noChangeArrowheads="1"/>
          </p:cNvPicPr>
          <p:nvPr/>
        </p:nvPicPr>
        <p:blipFill>
          <a:blip r:embed="rId2" cstate="print"/>
          <a:srcRect/>
          <a:stretch>
            <a:fillRect/>
          </a:stretch>
        </p:blipFill>
        <p:spPr bwMode="auto">
          <a:xfrm>
            <a:off x="3143240" y="214290"/>
            <a:ext cx="1857388" cy="2173178"/>
          </a:xfrm>
          <a:prstGeom prst="rect">
            <a:avLst/>
          </a:prstGeom>
          <a:noFill/>
        </p:spPr>
      </p:pic>
      <p:pic>
        <p:nvPicPr>
          <p:cNvPr id="23556" name="Picture 4" descr="C:\Users\αγαπουλακι\Desktop\AMSTERDAM\AMSTERDAM PAINTINGS\stock-vector-pathology-biology-doodle-handwriting-icons-of-germ-and-pathogen-for-human-disease-such-as-virus-396937090.jpg"/>
          <p:cNvPicPr>
            <a:picLocks noChangeAspect="1" noChangeArrowheads="1"/>
          </p:cNvPicPr>
          <p:nvPr/>
        </p:nvPicPr>
        <p:blipFill>
          <a:blip r:embed="rId3" cstate="print"/>
          <a:srcRect/>
          <a:stretch>
            <a:fillRect/>
          </a:stretch>
        </p:blipFill>
        <p:spPr bwMode="auto">
          <a:xfrm>
            <a:off x="214282" y="1000108"/>
            <a:ext cx="2857520" cy="896283"/>
          </a:xfrm>
          <a:prstGeom prst="rect">
            <a:avLst/>
          </a:prstGeom>
          <a:noFill/>
        </p:spPr>
      </p:pic>
      <p:sp>
        <p:nvSpPr>
          <p:cNvPr id="4" name="Rectangle 3"/>
          <p:cNvSpPr/>
          <p:nvPr/>
        </p:nvSpPr>
        <p:spPr>
          <a:xfrm>
            <a:off x="142844" y="2357430"/>
            <a:ext cx="5286412" cy="4708981"/>
          </a:xfrm>
          <a:prstGeom prst="rect">
            <a:avLst/>
          </a:prstGeom>
        </p:spPr>
        <p:txBody>
          <a:bodyPr wrap="square">
            <a:spAutoFit/>
          </a:bodyPr>
          <a:lstStyle/>
          <a:p>
            <a:pPr algn="just"/>
            <a:r>
              <a:rPr lang="en-US" sz="2000" dirty="0" smtClean="0">
                <a:latin typeface="Times New Roman" pitchFamily="18" charset="0"/>
                <a:cs typeface="Times New Roman" pitchFamily="18" charset="0"/>
              </a:rPr>
              <a:t>The pathologist is exercised daily to recognize the </a:t>
            </a:r>
            <a:r>
              <a:rPr lang="en-US" sz="2000" b="1" dirty="0" smtClean="0">
                <a:latin typeface="Times New Roman" pitchFamily="18" charset="0"/>
                <a:cs typeface="Times New Roman" pitchFamily="18" charset="0"/>
              </a:rPr>
              <a:t>similarity</a:t>
            </a:r>
            <a:r>
              <a:rPr lang="en-US" sz="2000" dirty="0" smtClean="0">
                <a:latin typeface="Times New Roman" pitchFamily="18" charset="0"/>
                <a:cs typeface="Times New Roman" pitchFamily="18" charset="0"/>
              </a:rPr>
              <a:t> and </a:t>
            </a:r>
            <a:r>
              <a:rPr lang="en-US" sz="2000" b="1" dirty="0" smtClean="0">
                <a:latin typeface="Times New Roman" pitchFamily="18" charset="0"/>
                <a:cs typeface="Times New Roman" pitchFamily="18" charset="0"/>
              </a:rPr>
              <a:t>diversity</a:t>
            </a:r>
            <a:r>
              <a:rPr lang="en-US" sz="2000" dirty="0" smtClean="0">
                <a:latin typeface="Times New Roman" pitchFamily="18" charset="0"/>
                <a:cs typeface="Times New Roman" pitchFamily="18" charset="0"/>
              </a:rPr>
              <a:t> of cells, tissues and organs.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Physiological</a:t>
            </a:r>
            <a:r>
              <a:rPr lang="en-US" sz="2000" dirty="0" smtClean="0">
                <a:latin typeface="Times New Roman" pitchFamily="18" charset="0"/>
                <a:cs typeface="Times New Roman" pitchFamily="18" charset="0"/>
              </a:rPr>
              <a:t> elements are organized in order and homogeneity, while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abnormal</a:t>
            </a:r>
            <a:r>
              <a:rPr lang="en-US" sz="2000" dirty="0" smtClean="0">
                <a:latin typeface="Times New Roman" pitchFamily="18" charset="0"/>
                <a:cs typeface="Times New Roman" pitchFamily="18" charset="0"/>
              </a:rPr>
              <a:t> elements clearly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differ</a:t>
            </a:r>
            <a:r>
              <a:rPr lang="en-US" sz="2000" dirty="0" smtClean="0">
                <a:latin typeface="Times New Roman" pitchFamily="18" charset="0"/>
                <a:cs typeface="Times New Roman" pitchFamily="18" charset="0"/>
              </a:rPr>
              <a:t>.</a:t>
            </a:r>
            <a:endParaRPr lang="el-GR"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The pathologist deals with both the cell, i.e., the structural unit, the beginning of life, and the autopsy, i.e.,  the end of life, thus covering the entire spectrum of human life.</a:t>
            </a:r>
          </a:p>
          <a:p>
            <a:pPr algn="just"/>
            <a:r>
              <a:rPr lang="en-US" sz="2000" dirty="0" smtClean="0">
                <a:latin typeface="Times New Roman" pitchFamily="18" charset="0"/>
                <a:cs typeface="Times New Roman" pitchFamily="18" charset="0"/>
              </a:rPr>
              <a:t>By possessing scientific knowledge, the pathologist is required to incorporate ethical reason into biotechnology and to reflect on man and on the quality of his life, on the basis of the modern possibilities of science.</a:t>
            </a:r>
          </a:p>
          <a:p>
            <a:endParaRPr lang="el-GR" sz="2000" dirty="0">
              <a:latin typeface="Times New Roman" pitchFamily="18" charset="0"/>
              <a:cs typeface="Times New Roman" pitchFamily="18" charset="0"/>
            </a:endParaRPr>
          </a:p>
        </p:txBody>
      </p:sp>
      <p:pic>
        <p:nvPicPr>
          <p:cNvPr id="23553" name="Picture 1" descr="C:\Users\αγαπουλακι\Desktop\AMSTERDAM\AMSTERDAM PAINTINGS\P Klee Analysis-of-diverse-perversities-1922(1).jpg!Large.jpg"/>
          <p:cNvPicPr>
            <a:picLocks noChangeAspect="1" noChangeArrowheads="1"/>
          </p:cNvPicPr>
          <p:nvPr/>
        </p:nvPicPr>
        <p:blipFill>
          <a:blip r:embed="rId4" cstate="print"/>
          <a:srcRect/>
          <a:stretch>
            <a:fillRect/>
          </a:stretch>
        </p:blipFill>
        <p:spPr bwMode="auto">
          <a:xfrm>
            <a:off x="5572132" y="1071546"/>
            <a:ext cx="3405196" cy="4441560"/>
          </a:xfrm>
          <a:prstGeom prst="rect">
            <a:avLst/>
          </a:prstGeom>
          <a:noFill/>
        </p:spPr>
      </p:pic>
      <p:sp>
        <p:nvSpPr>
          <p:cNvPr id="7" name="Rectangle 6"/>
          <p:cNvSpPr/>
          <p:nvPr/>
        </p:nvSpPr>
        <p:spPr>
          <a:xfrm>
            <a:off x="5500694" y="5572140"/>
            <a:ext cx="3643306" cy="646331"/>
          </a:xfrm>
          <a:prstGeom prst="rect">
            <a:avLst/>
          </a:prstGeom>
        </p:spPr>
        <p:txBody>
          <a:bodyPr wrap="square">
            <a:spAutoFit/>
          </a:bodyPr>
          <a:lstStyle/>
          <a:p>
            <a:pPr algn="ctr"/>
            <a:r>
              <a:rPr lang="en-GB" dirty="0" smtClean="0">
                <a:latin typeface="Times New Roman" pitchFamily="18" charset="0"/>
                <a:cs typeface="Times New Roman" pitchFamily="18" charset="0"/>
              </a:rPr>
              <a:t>P Klee :  </a:t>
            </a:r>
          </a:p>
          <a:p>
            <a:pPr algn="ctr"/>
            <a:r>
              <a:rPr lang="en-GB" dirty="0" smtClean="0">
                <a:latin typeface="Times New Roman" pitchFamily="18" charset="0"/>
                <a:cs typeface="Times New Roman" pitchFamily="18" charset="0"/>
              </a:rPr>
              <a:t>Analysis of </a:t>
            </a:r>
            <a:r>
              <a:rPr lang="en-GB" dirty="0" smtClean="0">
                <a:effectLst>
                  <a:outerShdw blurRad="38100" dist="38100" dir="2700000" algn="tl">
                    <a:srgbClr val="000000">
                      <a:alpha val="43137"/>
                    </a:srgbClr>
                  </a:outerShdw>
                </a:effectLst>
                <a:latin typeface="Times New Roman" pitchFamily="18" charset="0"/>
                <a:cs typeface="Times New Roman" pitchFamily="18" charset="0"/>
              </a:rPr>
              <a:t>diverse</a:t>
            </a:r>
            <a:r>
              <a:rPr lang="en-GB" dirty="0" smtClean="0">
                <a:latin typeface="Times New Roman" pitchFamily="18" charset="0"/>
                <a:cs typeface="Times New Roman" pitchFamily="18" charset="0"/>
              </a:rPr>
              <a:t> perversities,1922.</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3"/>
                                        </p:tgtEl>
                                        <p:attrNameLst>
                                          <p:attrName>style.visibility</p:attrName>
                                        </p:attrNameLst>
                                      </p:cBhvr>
                                      <p:to>
                                        <p:strVal val="visible"/>
                                      </p:to>
                                    </p:set>
                                    <p:animEffect transition="in" filter="fade">
                                      <p:cBhvr>
                                        <p:cTn id="7" dur="500"/>
                                        <p:tgtEl>
                                          <p:spTgt spid="235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αγαπουλακι\Desktop\AMSTERDAM\AMSTERDAM PAINTINGS\N Graves Variability of similar forms,1970..jpg"/>
          <p:cNvPicPr>
            <a:picLocks noChangeAspect="1" noChangeArrowheads="1"/>
          </p:cNvPicPr>
          <p:nvPr/>
        </p:nvPicPr>
        <p:blipFill>
          <a:blip r:embed="rId2" cstate="print"/>
          <a:srcRect/>
          <a:stretch>
            <a:fillRect/>
          </a:stretch>
        </p:blipFill>
        <p:spPr bwMode="auto">
          <a:xfrm>
            <a:off x="214282" y="1000108"/>
            <a:ext cx="4953008" cy="3351535"/>
          </a:xfrm>
          <a:prstGeom prst="rect">
            <a:avLst/>
          </a:prstGeom>
          <a:noFill/>
        </p:spPr>
      </p:pic>
      <p:sp>
        <p:nvSpPr>
          <p:cNvPr id="4" name="Rectangle 3"/>
          <p:cNvSpPr/>
          <p:nvPr/>
        </p:nvSpPr>
        <p:spPr>
          <a:xfrm>
            <a:off x="714348" y="4357694"/>
            <a:ext cx="4643469" cy="369332"/>
          </a:xfrm>
          <a:prstGeom prst="rect">
            <a:avLst/>
          </a:prstGeom>
        </p:spPr>
        <p:txBody>
          <a:bodyPr wrap="square">
            <a:spAutoFit/>
          </a:bodyPr>
          <a:lstStyle/>
          <a:p>
            <a:r>
              <a:rPr lang="en-US" dirty="0" smtClean="0">
                <a:latin typeface="Times New Roman" pitchFamily="18" charset="0"/>
                <a:cs typeface="Times New Roman" pitchFamily="18" charset="0"/>
              </a:rPr>
              <a:t>N Graves :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Variability</a:t>
            </a:r>
            <a:r>
              <a:rPr lang="en-US" dirty="0" smtClean="0">
                <a:latin typeface="Times New Roman" pitchFamily="18" charset="0"/>
                <a:cs typeface="Times New Roman" pitchFamily="18" charset="0"/>
              </a:rPr>
              <a:t> of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similar </a:t>
            </a:r>
            <a:r>
              <a:rPr lang="en-US" dirty="0" smtClean="0">
                <a:latin typeface="Times New Roman" pitchFamily="18" charset="0"/>
                <a:cs typeface="Times New Roman" pitchFamily="18" charset="0"/>
              </a:rPr>
              <a:t>forms,1970.</a:t>
            </a:r>
            <a:endParaRPr lang="el-GR" dirty="0">
              <a:latin typeface="Times New Roman" pitchFamily="18" charset="0"/>
              <a:cs typeface="Times New Roman" pitchFamily="18" charset="0"/>
            </a:endParaRPr>
          </a:p>
        </p:txBody>
      </p:sp>
      <p:sp>
        <p:nvSpPr>
          <p:cNvPr id="5" name="Rectangle 4"/>
          <p:cNvSpPr/>
          <p:nvPr/>
        </p:nvSpPr>
        <p:spPr>
          <a:xfrm>
            <a:off x="0" y="5000636"/>
            <a:ext cx="5357818" cy="923330"/>
          </a:xfrm>
          <a:prstGeom prst="rect">
            <a:avLst/>
          </a:prstGeom>
        </p:spPr>
        <p:txBody>
          <a:bodyPr wrap="square">
            <a:spAutoFit/>
          </a:bodyPr>
          <a:lstStyle/>
          <a:p>
            <a:pPr algn="ctr"/>
            <a:r>
              <a:rPr lang="en-US" dirty="0" smtClean="0">
                <a:latin typeface="Times New Roman" pitchFamily="18" charset="0"/>
                <a:cs typeface="Times New Roman" pitchFamily="18" charset="0"/>
              </a:rPr>
              <a:t>In my opinion, this sculptural composition </a:t>
            </a:r>
          </a:p>
          <a:p>
            <a:pPr algn="ctr"/>
            <a:r>
              <a:rPr lang="en-US" dirty="0" smtClean="0">
                <a:latin typeface="Times New Roman" pitchFamily="18" charset="0"/>
                <a:cs typeface="Times New Roman" pitchFamily="18" charset="0"/>
              </a:rPr>
              <a:t>is a perfect example of </a:t>
            </a:r>
            <a:r>
              <a:rPr lang="el-GR" dirty="0" smtClean="0">
                <a:latin typeface="Times New Roman" pitchFamily="18" charset="0"/>
                <a:cs typeface="Times New Roman" pitchFamily="18" charset="0"/>
              </a:rPr>
              <a:t> </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harmonious coexistence </a:t>
            </a:r>
            <a:r>
              <a:rPr lang="en-US" dirty="0" smtClean="0">
                <a:latin typeface="Times New Roman" pitchFamily="18" charset="0"/>
                <a:cs typeface="Times New Roman" pitchFamily="18" charset="0"/>
              </a:rPr>
              <a:t>of </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diversity</a:t>
            </a:r>
            <a:r>
              <a:rPr lang="en-US" dirty="0" smtClean="0">
                <a:latin typeface="Times New Roman" pitchFamily="18" charset="0"/>
                <a:cs typeface="Times New Roman" pitchFamily="18" charset="0"/>
              </a:rPr>
              <a:t> and </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similarity</a:t>
            </a:r>
            <a:r>
              <a:rPr lang="en-US" dirty="0" smtClean="0">
                <a:latin typeface="Times New Roman" pitchFamily="18" charset="0"/>
                <a:cs typeface="Times New Roman" pitchFamily="18" charset="0"/>
              </a:rPr>
              <a:t>.</a:t>
            </a:r>
            <a:endParaRPr lang="el-GR" dirty="0">
              <a:latin typeface="Times New Roman" pitchFamily="18" charset="0"/>
              <a:cs typeface="Times New Roman" pitchFamily="18" charset="0"/>
            </a:endParaRPr>
          </a:p>
        </p:txBody>
      </p:sp>
      <p:sp>
        <p:nvSpPr>
          <p:cNvPr id="6" name="Rectangle 5"/>
          <p:cNvSpPr/>
          <p:nvPr/>
        </p:nvSpPr>
        <p:spPr>
          <a:xfrm>
            <a:off x="5143504" y="571480"/>
            <a:ext cx="4000496" cy="5703749"/>
          </a:xfrm>
          <a:prstGeom prst="rect">
            <a:avLst/>
          </a:prstGeom>
        </p:spPr>
        <p:txBody>
          <a:bodyPr wrap="square">
            <a:spAutoFit/>
          </a:bodyPr>
          <a:lstStyle/>
          <a:p>
            <a:pPr algn="just"/>
            <a:r>
              <a:rPr lang="el-GR" sz="2400" dirty="0" smtClean="0">
                <a:latin typeface="Times New Roman" pitchFamily="18" charset="0"/>
                <a:cs typeface="Times New Roman" pitchFamily="18" charset="0"/>
              </a:rPr>
              <a:t>Τ</a:t>
            </a:r>
            <a:r>
              <a:rPr lang="en-US" sz="2400" dirty="0" smtClean="0">
                <a:latin typeface="Times New Roman" pitchFamily="18" charset="0"/>
                <a:cs typeface="Times New Roman" pitchFamily="18" charset="0"/>
              </a:rPr>
              <a:t>o say e.g. that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men are equal </a:t>
            </a:r>
            <a:r>
              <a:rPr lang="en-US" sz="2400" dirty="0" smtClean="0">
                <a:latin typeface="Times New Roman" pitchFamily="18" charset="0"/>
                <a:cs typeface="Times New Roman" pitchFamily="18" charset="0"/>
              </a:rPr>
              <a:t>is </a:t>
            </a:r>
            <a:r>
              <a:rPr lang="en-US" sz="2400" b="1" dirty="0" smtClean="0">
                <a:latin typeface="Times New Roman" pitchFamily="18" charset="0"/>
                <a:cs typeface="Times New Roman" pitchFamily="18" charset="0"/>
              </a:rPr>
              <a:t>not</a:t>
            </a:r>
            <a:r>
              <a:rPr lang="en-US" sz="2400" dirty="0" smtClean="0">
                <a:latin typeface="Times New Roman" pitchFamily="18" charset="0"/>
                <a:cs typeface="Times New Roman" pitchFamily="18" charset="0"/>
              </a:rPr>
              <a:t> to say that they are </a:t>
            </a:r>
            <a:r>
              <a:rPr lang="en-US" sz="2400" b="1" dirty="0" smtClean="0">
                <a:latin typeface="Times New Roman" pitchFamily="18" charset="0"/>
                <a:cs typeface="Times New Roman" pitchFamily="18" charset="0"/>
              </a:rPr>
              <a:t>identical</a:t>
            </a:r>
            <a:r>
              <a:rPr lang="en-US" sz="2400" dirty="0" smtClean="0">
                <a:latin typeface="Times New Roman" pitchFamily="18" charset="0"/>
                <a:cs typeface="Times New Roman" pitchFamily="18" charset="0"/>
              </a:rPr>
              <a:t>. Equality implies </a:t>
            </a:r>
            <a:r>
              <a:rPr lang="en-US" sz="2400" b="1" spc="300" dirty="0" smtClean="0">
                <a:effectLst>
                  <a:outerShdw blurRad="38100" dist="38100" dir="2700000" algn="tl">
                    <a:srgbClr val="000000">
                      <a:alpha val="43137"/>
                    </a:srgbClr>
                  </a:outerShdw>
                </a:effectLst>
                <a:latin typeface="Times New Roman" pitchFamily="18" charset="0"/>
                <a:cs typeface="Times New Roman" pitchFamily="18" charset="0"/>
              </a:rPr>
              <a:t>similarity</a:t>
            </a:r>
            <a:r>
              <a:rPr lang="en-US" sz="2400" dirty="0" smtClean="0">
                <a:latin typeface="Times New Roman" pitchFamily="18" charset="0"/>
                <a:cs typeface="Times New Roman" pitchFamily="18" charset="0"/>
              </a:rPr>
              <a:t> rather than </a:t>
            </a:r>
            <a:r>
              <a:rPr lang="en-US" sz="2400" i="1" dirty="0" smtClean="0">
                <a:latin typeface="Times New Roman" pitchFamily="18" charset="0"/>
                <a:cs typeface="Times New Roman" pitchFamily="18" charset="0"/>
              </a:rPr>
              <a:t>sameness</a:t>
            </a:r>
            <a:r>
              <a:rPr lang="en-US" sz="2400" dirty="0" smtClean="0">
                <a:latin typeface="Times New Roman" pitchFamily="18" charset="0"/>
                <a:cs typeface="Times New Roman" pitchFamily="18" charset="0"/>
              </a:rPr>
              <a:t>. People should be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treated as equals, should treat one another as equals, should relate as equals, or enjoy an equality of social status of some sort</a:t>
            </a:r>
            <a:r>
              <a:rPr lang="en-US" sz="2400" dirty="0" smtClean="0">
                <a:latin typeface="Times New Roman" pitchFamily="18" charset="0"/>
                <a:cs typeface="Times New Roman" pitchFamily="18" charset="0"/>
              </a:rPr>
              <a:t>. </a:t>
            </a:r>
            <a:r>
              <a:rPr lang="en-US" sz="2400" b="1" spc="600" dirty="0" smtClean="0">
                <a:effectLst>
                  <a:outerShdw blurRad="38100" dist="38100" dir="2700000" algn="tl">
                    <a:srgbClr val="000000">
                      <a:alpha val="43137"/>
                    </a:srgbClr>
                  </a:outerShdw>
                </a:effectLst>
                <a:latin typeface="Times New Roman" pitchFamily="18" charset="0"/>
                <a:cs typeface="Times New Roman" pitchFamily="18" charset="0"/>
              </a:rPr>
              <a:t>Egalitarian</a:t>
            </a:r>
            <a:r>
              <a:rPr lang="en-US" sz="2400" dirty="0" smtClean="0">
                <a:latin typeface="Times New Roman" pitchFamily="18" charset="0"/>
                <a:cs typeface="Times New Roman" pitchFamily="18" charset="0"/>
              </a:rPr>
              <a:t> doctrines tend to rest on a background idea that all human persons are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equal in fundamental worth or moral status</a:t>
            </a:r>
            <a:r>
              <a:rPr lang="el-GR" sz="20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l-GR" sz="2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3793" name="Picture 1" descr="C:\Users\αγαπουλακι\Desktop\AMSTERDAM\AMSTERDAM PAINTINGS\D A Siqueirow Allegory-of-racial-equality-1943.jpg"/>
          <p:cNvPicPr>
            <a:picLocks noChangeAspect="1" noChangeArrowheads="1"/>
          </p:cNvPicPr>
          <p:nvPr/>
        </p:nvPicPr>
        <p:blipFill>
          <a:blip r:embed="rId3" cstate="print"/>
          <a:srcRect/>
          <a:stretch>
            <a:fillRect/>
          </a:stretch>
        </p:blipFill>
        <p:spPr bwMode="auto">
          <a:xfrm>
            <a:off x="428596" y="428604"/>
            <a:ext cx="4410075" cy="5640674"/>
          </a:xfrm>
          <a:prstGeom prst="rect">
            <a:avLst/>
          </a:prstGeom>
          <a:noFill/>
        </p:spPr>
      </p:pic>
      <p:sp>
        <p:nvSpPr>
          <p:cNvPr id="7" name="Rectangle 6"/>
          <p:cNvSpPr/>
          <p:nvPr/>
        </p:nvSpPr>
        <p:spPr>
          <a:xfrm>
            <a:off x="500034" y="6072206"/>
            <a:ext cx="4714908" cy="338554"/>
          </a:xfrm>
          <a:prstGeom prst="rect">
            <a:avLst/>
          </a:prstGeom>
        </p:spPr>
        <p:txBody>
          <a:bodyPr wrap="square">
            <a:spAutoFit/>
          </a:bodyPr>
          <a:lstStyle/>
          <a:p>
            <a:r>
              <a:rPr lang="en-US" sz="1600" dirty="0" smtClean="0">
                <a:latin typeface="Times New Roman" pitchFamily="18" charset="0"/>
                <a:cs typeface="Times New Roman" pitchFamily="18" charset="0"/>
              </a:rPr>
              <a:t>D A </a:t>
            </a:r>
            <a:r>
              <a:rPr lang="en-US" sz="1600" dirty="0" err="1" smtClean="0">
                <a:latin typeface="Times New Roman" pitchFamily="18" charset="0"/>
                <a:cs typeface="Times New Roman" pitchFamily="18" charset="0"/>
              </a:rPr>
              <a:t>Siqueirow</a:t>
            </a:r>
            <a:r>
              <a:rPr lang="en-US" sz="1600" dirty="0" smtClean="0">
                <a:latin typeface="Times New Roman" pitchFamily="18" charset="0"/>
                <a:cs typeface="Times New Roman" pitchFamily="18" charset="0"/>
              </a:rPr>
              <a:t> :  Allegory of racial equality, 1943.</a:t>
            </a:r>
            <a:endParaRPr lang="el-GR" sz="1600" dirty="0">
              <a:latin typeface="Times New Roman" pitchFamily="18" charset="0"/>
              <a:cs typeface="Times New Roman" pitchFamily="18" charset="0"/>
            </a:endParaRPr>
          </a:p>
        </p:txBody>
      </p:sp>
      <p:pic>
        <p:nvPicPr>
          <p:cNvPr id="23555" name="Picture 3" descr="C:\Users\αγαπουλακι\Desktop\AMSTERDAM\AMSTERDAM PAINTINGS\T Jorjadze All-men-are-equal-but-some-men-are-more-equal-than-others-(Orwell)-2008.jpg"/>
          <p:cNvPicPr>
            <a:picLocks noChangeAspect="1" noChangeArrowheads="1"/>
          </p:cNvPicPr>
          <p:nvPr/>
        </p:nvPicPr>
        <p:blipFill>
          <a:blip r:embed="rId4" cstate="print"/>
          <a:srcRect/>
          <a:stretch>
            <a:fillRect/>
          </a:stretch>
        </p:blipFill>
        <p:spPr bwMode="auto">
          <a:xfrm>
            <a:off x="5500694" y="3143248"/>
            <a:ext cx="3350352" cy="2786082"/>
          </a:xfrm>
          <a:prstGeom prst="rect">
            <a:avLst/>
          </a:prstGeom>
          <a:noFill/>
        </p:spPr>
      </p:pic>
      <p:sp>
        <p:nvSpPr>
          <p:cNvPr id="10" name="Rectangle 9"/>
          <p:cNvSpPr/>
          <p:nvPr/>
        </p:nvSpPr>
        <p:spPr>
          <a:xfrm rot="10800000" flipV="1">
            <a:off x="5572132" y="5918029"/>
            <a:ext cx="3286148" cy="830997"/>
          </a:xfrm>
          <a:prstGeom prst="rect">
            <a:avLst/>
          </a:prstGeom>
        </p:spPr>
        <p:txBody>
          <a:bodyPr wrap="square">
            <a:spAutoFit/>
          </a:bodyPr>
          <a:lstStyle/>
          <a:p>
            <a:r>
              <a:rPr lang="en-US" sz="1600" dirty="0" smtClean="0">
                <a:latin typeface="Times New Roman" pitchFamily="18" charset="0"/>
                <a:cs typeface="Times New Roman" pitchFamily="18" charset="0"/>
              </a:rPr>
              <a:t>T </a:t>
            </a:r>
            <a:r>
              <a:rPr lang="en-US" sz="1600" dirty="0" err="1" smtClean="0">
                <a:latin typeface="Times New Roman" pitchFamily="18" charset="0"/>
                <a:cs typeface="Times New Roman" pitchFamily="18" charset="0"/>
              </a:rPr>
              <a:t>Jorjadze</a:t>
            </a:r>
            <a:r>
              <a:rPr lang="en-US" sz="1600" dirty="0" smtClean="0">
                <a:latin typeface="Times New Roman" pitchFamily="18" charset="0"/>
                <a:cs typeface="Times New Roman" pitchFamily="18" charset="0"/>
              </a:rPr>
              <a:t>  :  All men are equal but some men are </a:t>
            </a:r>
            <a:r>
              <a:rPr lang="en-US" sz="1600" i="1" dirty="0" smtClean="0">
                <a:latin typeface="Times New Roman" pitchFamily="18" charset="0"/>
                <a:cs typeface="Times New Roman" pitchFamily="18" charset="0"/>
              </a:rPr>
              <a:t>more </a:t>
            </a:r>
            <a:r>
              <a:rPr lang="en-US" sz="1600" dirty="0" smtClean="0">
                <a:latin typeface="Times New Roman" pitchFamily="18" charset="0"/>
                <a:cs typeface="Times New Roman" pitchFamily="18" charset="0"/>
              </a:rPr>
              <a:t>equal than others (Orwell), 2008.</a:t>
            </a:r>
            <a:endParaRPr lang="el-GR" sz="1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410"/>
                                        </p:tgtEl>
                                      </p:cBhvr>
                                    </p:animEffect>
                                    <p:set>
                                      <p:cBhvr>
                                        <p:cTn id="7" dur="1" fill="hold">
                                          <p:stCondLst>
                                            <p:cond delay="499"/>
                                          </p:stCondLst>
                                        </p:cTn>
                                        <p:tgtEl>
                                          <p:spTgt spid="174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555"/>
                                        </p:tgtEl>
                                        <p:attrNameLst>
                                          <p:attrName>style.visibility</p:attrName>
                                        </p:attrNameLst>
                                      </p:cBhvr>
                                      <p:to>
                                        <p:strVal val="visible"/>
                                      </p:to>
                                    </p:set>
                                    <p:animEffect transition="in" filter="fade">
                                      <p:cBhvr>
                                        <p:cTn id="18" dur="500"/>
                                        <p:tgtEl>
                                          <p:spTgt spid="2355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xit" presetSubtype="0" fill="hold" nodeType="clickEffect">
                                  <p:stCondLst>
                                    <p:cond delay="0"/>
                                  </p:stCondLst>
                                  <p:childTnLst>
                                    <p:animEffect transition="out" filter="fade">
                                      <p:cBhvr>
                                        <p:cTn id="25" dur="500"/>
                                        <p:tgtEl>
                                          <p:spTgt spid="23555"/>
                                        </p:tgtEl>
                                      </p:cBhvr>
                                    </p:animEffect>
                                    <p:anim calcmode="lin" valueType="num">
                                      <p:cBhvr>
                                        <p:cTn id="26" dur="500"/>
                                        <p:tgtEl>
                                          <p:spTgt spid="23555"/>
                                        </p:tgtEl>
                                        <p:attrNameLst>
                                          <p:attrName>style.rotation</p:attrName>
                                        </p:attrNameLst>
                                      </p:cBhvr>
                                      <p:tavLst>
                                        <p:tav tm="0">
                                          <p:val>
                                            <p:fltVal val="0"/>
                                          </p:val>
                                        </p:tav>
                                        <p:tav tm="100000">
                                          <p:val>
                                            <p:fltVal val="720"/>
                                          </p:val>
                                        </p:tav>
                                      </p:tavLst>
                                    </p:anim>
                                    <p:anim calcmode="lin" valueType="num">
                                      <p:cBhvr>
                                        <p:cTn id="27" dur="500"/>
                                        <p:tgtEl>
                                          <p:spTgt spid="23555"/>
                                        </p:tgtEl>
                                        <p:attrNameLst>
                                          <p:attrName>ppt_h</p:attrName>
                                        </p:attrNameLst>
                                      </p:cBhvr>
                                      <p:tavLst>
                                        <p:tav tm="0">
                                          <p:val>
                                            <p:strVal val="ppt_h"/>
                                          </p:val>
                                        </p:tav>
                                        <p:tav tm="100000">
                                          <p:val>
                                            <p:fltVal val="0"/>
                                          </p:val>
                                        </p:tav>
                                      </p:tavLst>
                                    </p:anim>
                                    <p:anim calcmode="lin" valueType="num">
                                      <p:cBhvr>
                                        <p:cTn id="28" dur="500"/>
                                        <p:tgtEl>
                                          <p:spTgt spid="23555"/>
                                        </p:tgtEl>
                                        <p:attrNameLst>
                                          <p:attrName>ppt_w</p:attrName>
                                        </p:attrNameLst>
                                      </p:cBhvr>
                                      <p:tavLst>
                                        <p:tav tm="0">
                                          <p:val>
                                            <p:strVal val="ppt_w"/>
                                          </p:val>
                                        </p:tav>
                                        <p:tav tm="100000">
                                          <p:val>
                                            <p:fltVal val="0"/>
                                          </p:val>
                                        </p:tav>
                                      </p:tavLst>
                                    </p:anim>
                                    <p:set>
                                      <p:cBhvr>
                                        <p:cTn id="29" dur="1" fill="hold">
                                          <p:stCondLst>
                                            <p:cond delay="499"/>
                                          </p:stCondLst>
                                        </p:cTn>
                                        <p:tgtEl>
                                          <p:spTgt spid="23555"/>
                                        </p:tgtEl>
                                        <p:attrNameLst>
                                          <p:attrName>style.visibility</p:attrName>
                                        </p:attrNameLst>
                                      </p:cBhvr>
                                      <p:to>
                                        <p:strVal val="hidden"/>
                                      </p:to>
                                    </p:set>
                                  </p:childTnLst>
                                </p:cTn>
                              </p:par>
                              <p:par>
                                <p:cTn id="30" presetID="35" presetClass="exit" presetSubtype="0" fill="hold" grpId="1" nodeType="withEffect">
                                  <p:stCondLst>
                                    <p:cond delay="0"/>
                                  </p:stCondLst>
                                  <p:childTnLst>
                                    <p:animEffect transition="out" filter="fade">
                                      <p:cBhvr>
                                        <p:cTn id="31" dur="500"/>
                                        <p:tgtEl>
                                          <p:spTgt spid="10"/>
                                        </p:tgtEl>
                                      </p:cBhvr>
                                    </p:animEffect>
                                    <p:anim calcmode="lin" valueType="num">
                                      <p:cBhvr>
                                        <p:cTn id="32" dur="500"/>
                                        <p:tgtEl>
                                          <p:spTgt spid="10"/>
                                        </p:tgtEl>
                                        <p:attrNameLst>
                                          <p:attrName>style.rotation</p:attrName>
                                        </p:attrNameLst>
                                      </p:cBhvr>
                                      <p:tavLst>
                                        <p:tav tm="0">
                                          <p:val>
                                            <p:fltVal val="0"/>
                                          </p:val>
                                        </p:tav>
                                        <p:tav tm="100000">
                                          <p:val>
                                            <p:fltVal val="720"/>
                                          </p:val>
                                        </p:tav>
                                      </p:tavLst>
                                    </p:anim>
                                    <p:anim calcmode="lin" valueType="num">
                                      <p:cBhvr>
                                        <p:cTn id="33" dur="500"/>
                                        <p:tgtEl>
                                          <p:spTgt spid="10"/>
                                        </p:tgtEl>
                                        <p:attrNameLst>
                                          <p:attrName>ppt_h</p:attrName>
                                        </p:attrNameLst>
                                      </p:cBhvr>
                                      <p:tavLst>
                                        <p:tav tm="0">
                                          <p:val>
                                            <p:strVal val="ppt_h"/>
                                          </p:val>
                                        </p:tav>
                                        <p:tav tm="100000">
                                          <p:val>
                                            <p:fltVal val="0"/>
                                          </p:val>
                                        </p:tav>
                                      </p:tavLst>
                                    </p:anim>
                                    <p:anim calcmode="lin" valueType="num">
                                      <p:cBhvr>
                                        <p:cTn id="34" dur="500"/>
                                        <p:tgtEl>
                                          <p:spTgt spid="10"/>
                                        </p:tgtEl>
                                        <p:attrNameLst>
                                          <p:attrName>ppt_w</p:attrName>
                                        </p:attrNameLst>
                                      </p:cBhvr>
                                      <p:tavLst>
                                        <p:tav tm="0">
                                          <p:val>
                                            <p:strVal val="ppt_w"/>
                                          </p:val>
                                        </p:tav>
                                        <p:tav tm="100000">
                                          <p:val>
                                            <p:fltVal val="0"/>
                                          </p:val>
                                        </p:tav>
                                      </p:tavLst>
                                    </p:anim>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33793"/>
                                        </p:tgtEl>
                                        <p:attrNameLst>
                                          <p:attrName>style.visibility</p:attrName>
                                        </p:attrNameLst>
                                      </p:cBhvr>
                                      <p:to>
                                        <p:strVal val="visible"/>
                                      </p:to>
                                    </p:set>
                                    <p:animEffect transition="in" filter="fade">
                                      <p:cBhvr>
                                        <p:cTn id="43" dur="500"/>
                                        <p:tgtEl>
                                          <p:spTgt spid="3379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3786182" cy="8402300"/>
          </a:xfrm>
          <a:prstGeom prst="rect">
            <a:avLst/>
          </a:prstGeom>
        </p:spPr>
        <p:txBody>
          <a:bodyPr wrap="square">
            <a:spAutoFit/>
          </a:bodyPr>
          <a:lstStyle/>
          <a:p>
            <a:pPr lvl="0" algn="ctr"/>
            <a:r>
              <a:rPr lang="en-US" sz="3200" dirty="0" smtClean="0">
                <a:latin typeface="Times New Roman" pitchFamily="18" charset="0"/>
                <a:cs typeface="Times New Roman" pitchFamily="18" charset="0"/>
              </a:rPr>
              <a:t>Personally,</a:t>
            </a:r>
          </a:p>
          <a:p>
            <a:pPr lvl="0" algn="ctr"/>
            <a:r>
              <a:rPr lang="en-US" sz="3200" dirty="0" smtClean="0">
                <a:latin typeface="Times New Roman" pitchFamily="18" charset="0"/>
                <a:cs typeface="Times New Roman" pitchFamily="18" charset="0"/>
              </a:rPr>
              <a:t> I understand </a:t>
            </a:r>
            <a:r>
              <a:rPr lang="en-US" sz="3200" b="1" dirty="0" smtClean="0">
                <a:latin typeface="Times New Roman" pitchFamily="18" charset="0"/>
                <a:cs typeface="Times New Roman" pitchFamily="18" charset="0"/>
              </a:rPr>
              <a:t>equality </a:t>
            </a:r>
            <a:r>
              <a:rPr lang="en-US" sz="3200" dirty="0" smtClean="0">
                <a:latin typeface="Times New Roman" pitchFamily="18" charset="0"/>
                <a:cs typeface="Times New Roman" pitchFamily="18" charset="0"/>
              </a:rPr>
              <a:t>primarily </a:t>
            </a:r>
          </a:p>
          <a:p>
            <a:pPr lvl="0" algn="ctr"/>
            <a:r>
              <a:rPr lang="en-US" sz="3200" dirty="0" smtClean="0">
                <a:latin typeface="Times New Roman" pitchFamily="18" charset="0"/>
                <a:cs typeface="Times New Roman" pitchFamily="18" charset="0"/>
              </a:rPr>
              <a:t>in its social dimension,</a:t>
            </a:r>
          </a:p>
          <a:p>
            <a:pPr lvl="0" algn="ctr"/>
            <a:r>
              <a:rPr lang="en-US" sz="3200" dirty="0" smtClean="0">
                <a:latin typeface="Times New Roman" pitchFamily="18" charset="0"/>
                <a:cs typeface="Times New Roman" pitchFamily="18" charset="0"/>
              </a:rPr>
              <a:t> as </a:t>
            </a:r>
            <a:r>
              <a:rPr lang="en-US" sz="3200" b="1" spc="300" dirty="0" smtClean="0">
                <a:latin typeface="Times New Roman" pitchFamily="18" charset="0"/>
                <a:cs typeface="Times New Roman" pitchFamily="18" charset="0"/>
              </a:rPr>
              <a:t>providing </a:t>
            </a:r>
          </a:p>
          <a:p>
            <a:pPr lvl="0" algn="ctr"/>
            <a:r>
              <a:rPr lang="en-US" sz="3200" b="1" spc="300" dirty="0" smtClean="0">
                <a:latin typeface="Times New Roman" pitchFamily="18" charset="0"/>
                <a:cs typeface="Times New Roman" pitchFamily="18" charset="0"/>
              </a:rPr>
              <a:t>equal opportunities</a:t>
            </a:r>
            <a:r>
              <a:rPr lang="en-US" sz="3200" dirty="0" smtClean="0">
                <a:latin typeface="Times New Roman" pitchFamily="18" charset="0"/>
                <a:cs typeface="Times New Roman" pitchFamily="18" charset="0"/>
              </a:rPr>
              <a:t> </a:t>
            </a:r>
          </a:p>
          <a:p>
            <a:pPr lvl="0" algn="ctr"/>
            <a:r>
              <a:rPr lang="en-US" sz="3200" dirty="0" smtClean="0">
                <a:latin typeface="Times New Roman" pitchFamily="18" charset="0"/>
                <a:cs typeface="Times New Roman" pitchFamily="18" charset="0"/>
              </a:rPr>
              <a:t>for </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education, healthcare, culture,</a:t>
            </a:r>
          </a:p>
          <a:p>
            <a:pPr lvl="0" algn="ct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and well-being </a:t>
            </a:r>
          </a:p>
          <a:p>
            <a:pPr lvl="0" algn="ctr"/>
            <a:r>
              <a:rPr lang="en-US" sz="3200" dirty="0" smtClean="0">
                <a:latin typeface="Times New Roman" pitchFamily="18" charset="0"/>
                <a:cs typeface="Times New Roman" pitchFamily="18" charset="0"/>
              </a:rPr>
              <a:t>to all members of society,</a:t>
            </a:r>
          </a:p>
          <a:p>
            <a:pPr lvl="0" algn="ctr"/>
            <a:r>
              <a:rPr lang="en-US" sz="3200" dirty="0" smtClean="0">
                <a:latin typeface="Times New Roman" pitchFamily="18" charset="0"/>
                <a:cs typeface="Times New Roman" pitchFamily="18" charset="0"/>
              </a:rPr>
              <a:t> </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without exception.</a:t>
            </a:r>
            <a:r>
              <a:rPr lang="en-US" sz="3200" dirty="0" smtClean="0">
                <a:solidFill>
                  <a:srgbClr val="1A1A1A"/>
                </a:solidFill>
                <a:latin typeface="Times New Roman" pitchFamily="18" charset="0"/>
                <a:ea typeface="Calibri" pitchFamily="34" charset="0"/>
                <a:cs typeface="Times New Roman" pitchFamily="18" charset="0"/>
              </a:rPr>
              <a:t> </a:t>
            </a:r>
          </a:p>
          <a:p>
            <a:pPr lvl="0"/>
            <a:endParaRPr lang="en-US" sz="3200" dirty="0" smtClean="0">
              <a:solidFill>
                <a:srgbClr val="1A1A1A"/>
              </a:solidFill>
              <a:latin typeface="Times New Roman" pitchFamily="18" charset="0"/>
              <a:ea typeface="Calibri" pitchFamily="34" charset="0"/>
              <a:cs typeface="Times New Roman" pitchFamily="18" charset="0"/>
            </a:endParaRPr>
          </a:p>
          <a:p>
            <a:endParaRPr lang="en-US" sz="2400"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en-US"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el-GR"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ectangle 2"/>
          <p:cNvSpPr/>
          <p:nvPr/>
        </p:nvSpPr>
        <p:spPr>
          <a:xfrm>
            <a:off x="4286248" y="0"/>
            <a:ext cx="4857752" cy="4678204"/>
          </a:xfrm>
          <a:prstGeom prst="rect">
            <a:avLst/>
          </a:prstGeom>
        </p:spPr>
        <p:txBody>
          <a:bodyPr wrap="square">
            <a:spAutoFit/>
          </a:bodyPr>
          <a:lstStyle/>
          <a:p>
            <a:pPr lvl="0" algn="just"/>
            <a:r>
              <a:rPr lang="en-US" sz="2000" b="1" dirty="0" smtClean="0">
                <a:latin typeface="Times New Roman" pitchFamily="18" charset="0"/>
                <a:cs typeface="Times New Roman" pitchFamily="18" charset="0"/>
              </a:rPr>
              <a:t>Similarity</a:t>
            </a:r>
            <a:r>
              <a:rPr lang="el-GR"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favors </a:t>
            </a:r>
            <a:r>
              <a:rPr lang="en-US" sz="2000" b="1" dirty="0" smtClean="0">
                <a:latin typeface="Times New Roman" pitchFamily="18" charset="0"/>
                <a:cs typeface="Times New Roman" pitchFamily="18" charset="0"/>
              </a:rPr>
              <a:t>collegiality</a:t>
            </a:r>
            <a:r>
              <a:rPr lang="en-US" sz="2000" dirty="0" smtClean="0">
                <a:latin typeface="Times New Roman" pitchFamily="18" charset="0"/>
                <a:cs typeface="Times New Roman" pitchFamily="18" charset="0"/>
              </a:rPr>
              <a:t> ( a term I prefer to the rather impersonal term “collectivity” ) which is directly linked with </a:t>
            </a:r>
            <a:r>
              <a:rPr lang="en-US" sz="2000" b="1" dirty="0" smtClean="0">
                <a:latin typeface="Times New Roman" pitchFamily="18" charset="0"/>
                <a:cs typeface="Times New Roman" pitchFamily="18" charset="0"/>
              </a:rPr>
              <a:t>solidarity</a:t>
            </a:r>
            <a:r>
              <a:rPr lang="en-US" sz="2000" dirty="0" smtClean="0">
                <a:latin typeface="Times New Roman" pitchFamily="18" charset="0"/>
                <a:cs typeface="Times New Roman" pitchFamily="18" charset="0"/>
              </a:rPr>
              <a:t>. </a:t>
            </a:r>
          </a:p>
          <a:p>
            <a:pPr lvl="0" algn="just"/>
            <a:endParaRPr lang="en-US" sz="2000" dirty="0" smtClean="0">
              <a:latin typeface="Times New Roman" pitchFamily="18" charset="0"/>
              <a:cs typeface="Times New Roman" pitchFamily="18" charset="0"/>
            </a:endParaRPr>
          </a:p>
          <a:p>
            <a:pPr lvl="0" algn="just"/>
            <a:r>
              <a:rPr lang="en-US" sz="2000" dirty="0" smtClean="0">
                <a:latin typeface="Times New Roman" pitchFamily="18" charset="0"/>
                <a:cs typeface="Times New Roman" pitchFamily="18" charset="0"/>
              </a:rPr>
              <a:t>Solidarity, however, must </a:t>
            </a:r>
            <a:r>
              <a:rPr lang="el-GR" sz="2000" dirty="0" smtClean="0">
                <a:latin typeface="Times New Roman" pitchFamily="18" charset="0"/>
                <a:cs typeface="Times New Roman" pitchFamily="18" charset="0"/>
              </a:rPr>
              <a:t>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not</a:t>
            </a:r>
            <a:r>
              <a:rPr lang="en-US" sz="2000" dirty="0" smtClean="0">
                <a:latin typeface="Times New Roman" pitchFamily="18" charset="0"/>
                <a:cs typeface="Times New Roman" pitchFamily="18" charset="0"/>
              </a:rPr>
              <a:t> deprive people of the possibilities and their mood for creation</a:t>
            </a:r>
            <a:r>
              <a:rPr lang="el-GR"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making them expect everything from others.</a:t>
            </a:r>
            <a:r>
              <a:rPr lang="en-US" sz="2000" dirty="0" smtClean="0">
                <a:solidFill>
                  <a:srgbClr val="1A1A1A"/>
                </a:solidFill>
                <a:latin typeface="Times New Roman" pitchFamily="18" charset="0"/>
                <a:ea typeface="Calibri" pitchFamily="34" charset="0"/>
                <a:cs typeface="Times New Roman" pitchFamily="18" charset="0"/>
              </a:rPr>
              <a:t> </a:t>
            </a:r>
          </a:p>
          <a:p>
            <a:pPr lvl="0" algn="just"/>
            <a:r>
              <a:rPr lang="en-US" sz="2000" dirty="0" smtClean="0">
                <a:solidFill>
                  <a:srgbClr val="1A1A1A"/>
                </a:solidFill>
                <a:latin typeface="Times New Roman" pitchFamily="18" charset="0"/>
                <a:ea typeface="Calibri" pitchFamily="34" charset="0"/>
                <a:cs typeface="Times New Roman" pitchFamily="18" charset="0"/>
              </a:rPr>
              <a:t>People’s freedom to </a:t>
            </a:r>
            <a:r>
              <a:rPr lang="en-US" sz="2000" dirty="0" smtClean="0">
                <a:solidFill>
                  <a:srgbClr val="1A1A1A"/>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achieve well-being </a:t>
            </a:r>
            <a:r>
              <a:rPr lang="en-US" sz="2000" dirty="0" smtClean="0">
                <a:solidFill>
                  <a:srgbClr val="1A1A1A"/>
                </a:solidFill>
                <a:latin typeface="Times New Roman" pitchFamily="18" charset="0"/>
                <a:ea typeface="Calibri" pitchFamily="34" charset="0"/>
                <a:cs typeface="Times New Roman" pitchFamily="18" charset="0"/>
              </a:rPr>
              <a:t>is to be understood in terms of people's </a:t>
            </a:r>
            <a:r>
              <a:rPr lang="en-US" sz="2000" b="1" dirty="0" smtClean="0">
                <a:solidFill>
                  <a:srgbClr val="1A1A1A"/>
                </a:solidFill>
                <a:latin typeface="Times New Roman" pitchFamily="18" charset="0"/>
                <a:ea typeface="Calibri" pitchFamily="34" charset="0"/>
                <a:cs typeface="Times New Roman" pitchFamily="18" charset="0"/>
              </a:rPr>
              <a:t>capabilities</a:t>
            </a:r>
            <a:r>
              <a:rPr lang="en-US" sz="2000" dirty="0" smtClean="0">
                <a:solidFill>
                  <a:srgbClr val="1A1A1A"/>
                </a:solidFill>
                <a:latin typeface="Times New Roman" pitchFamily="18" charset="0"/>
                <a:ea typeface="Calibri" pitchFamily="34" charset="0"/>
                <a:cs typeface="Times New Roman" pitchFamily="18" charset="0"/>
              </a:rPr>
              <a:t>, that is, their </a:t>
            </a:r>
            <a:r>
              <a:rPr lang="en-US" sz="2000" b="1" dirty="0" smtClean="0">
                <a:solidFill>
                  <a:srgbClr val="1A1A1A"/>
                </a:solidFill>
                <a:latin typeface="Times New Roman" pitchFamily="18" charset="0"/>
                <a:ea typeface="Calibri" pitchFamily="34" charset="0"/>
                <a:cs typeface="Times New Roman" pitchFamily="18" charset="0"/>
              </a:rPr>
              <a:t>real opportunities </a:t>
            </a:r>
            <a:r>
              <a:rPr lang="en-US" sz="2000" dirty="0" smtClean="0">
                <a:solidFill>
                  <a:srgbClr val="1A1A1A"/>
                </a:solidFill>
                <a:latin typeface="Times New Roman" pitchFamily="18" charset="0"/>
                <a:ea typeface="Calibri" pitchFamily="34" charset="0"/>
                <a:cs typeface="Times New Roman" pitchFamily="18" charset="0"/>
              </a:rPr>
              <a:t>to do and be what they have reason to value. </a:t>
            </a:r>
            <a:endParaRPr lang="en-US" sz="2000" dirty="0" smtClean="0">
              <a:latin typeface="Times New Roman" pitchFamily="18" charset="0"/>
              <a:cs typeface="Times New Roman" pitchFamily="18" charset="0"/>
            </a:endParaRPr>
          </a:p>
          <a:p>
            <a:pPr algn="just"/>
            <a:endParaRPr lang="en-US" sz="2000" dirty="0" smtClean="0">
              <a:effectLst>
                <a:outerShdw blurRad="38100" dist="38100" dir="2700000" algn="tl">
                  <a:srgbClr val="000000">
                    <a:alpha val="43137"/>
                  </a:srgbClr>
                </a:outerShdw>
              </a:effectLst>
              <a:latin typeface="Times New Roman" pitchFamily="18" charset="0"/>
              <a:cs typeface="Times New Roman" pitchFamily="18" charset="0"/>
            </a:endParaRPr>
          </a:p>
          <a:p>
            <a:endParaRPr lang="el-GR" dirty="0">
              <a:latin typeface="Times New Roman" pitchFamily="18" charset="0"/>
              <a:cs typeface="Times New Roman" pitchFamily="18" charset="0"/>
            </a:endParaRPr>
          </a:p>
        </p:txBody>
      </p:sp>
      <p:pic>
        <p:nvPicPr>
          <p:cNvPr id="32770" name="Picture 2" descr="C:\Users\αγαπουλακι\Desktop\AMSTERDAM\AMSTERDAM PAINTINGS\K Trokhymenko In the collective farm club,1936..jpg"/>
          <p:cNvPicPr>
            <a:picLocks noChangeAspect="1" noChangeArrowheads="1"/>
          </p:cNvPicPr>
          <p:nvPr/>
        </p:nvPicPr>
        <p:blipFill>
          <a:blip r:embed="rId2" cstate="print"/>
          <a:srcRect/>
          <a:stretch>
            <a:fillRect/>
          </a:stretch>
        </p:blipFill>
        <p:spPr bwMode="auto">
          <a:xfrm>
            <a:off x="857224" y="428604"/>
            <a:ext cx="2643206" cy="3679638"/>
          </a:xfrm>
          <a:prstGeom prst="rect">
            <a:avLst/>
          </a:prstGeom>
          <a:noFill/>
        </p:spPr>
      </p:pic>
      <p:sp>
        <p:nvSpPr>
          <p:cNvPr id="6" name="Rectangle 5"/>
          <p:cNvSpPr/>
          <p:nvPr/>
        </p:nvSpPr>
        <p:spPr>
          <a:xfrm>
            <a:off x="214282" y="4143380"/>
            <a:ext cx="3929090" cy="584775"/>
          </a:xfrm>
          <a:prstGeom prst="rect">
            <a:avLst/>
          </a:prstGeom>
        </p:spPr>
        <p:txBody>
          <a:bodyPr wrap="square">
            <a:spAutoFit/>
          </a:bodyPr>
          <a:lstStyle/>
          <a:p>
            <a:pPr algn="ctr"/>
            <a:r>
              <a:rPr lang="en-US" sz="1600" dirty="0" smtClean="0">
                <a:latin typeface="Times New Roman" pitchFamily="18" charset="0"/>
                <a:cs typeface="Times New Roman" pitchFamily="18" charset="0"/>
              </a:rPr>
              <a:t>K </a:t>
            </a:r>
            <a:r>
              <a:rPr lang="en-US" sz="1600" dirty="0" err="1" smtClean="0">
                <a:latin typeface="Times New Roman" pitchFamily="18" charset="0"/>
                <a:cs typeface="Times New Roman" pitchFamily="18" charset="0"/>
              </a:rPr>
              <a:t>Trokhymenko</a:t>
            </a:r>
            <a:r>
              <a:rPr lang="en-US" sz="1600" dirty="0" smtClean="0">
                <a:latin typeface="Times New Roman" pitchFamily="18" charset="0"/>
                <a:cs typeface="Times New Roman" pitchFamily="18" charset="0"/>
              </a:rPr>
              <a:t> :  </a:t>
            </a:r>
          </a:p>
          <a:p>
            <a:pPr algn="ctr"/>
            <a:r>
              <a:rPr lang="en-US" sz="1600" dirty="0" smtClean="0">
                <a:latin typeface="Times New Roman" pitchFamily="18" charset="0"/>
                <a:cs typeface="Times New Roman" pitchFamily="18" charset="0"/>
              </a:rPr>
              <a:t>In the collective farm club,1936.</a:t>
            </a:r>
            <a:endParaRPr lang="el-GR" sz="1600" dirty="0">
              <a:latin typeface="Times New Roman" pitchFamily="18" charset="0"/>
              <a:cs typeface="Times New Roman" pitchFamily="18" charset="0"/>
            </a:endParaRPr>
          </a:p>
        </p:txBody>
      </p:sp>
      <p:pic>
        <p:nvPicPr>
          <p:cNvPr id="32771" name="Picture 3" descr="C:\Users\αγαπουλακι\Desktop\AMSTERDAM\AMSTERDAM PAINTINGS\K Kollwitz Solidarity 1932 jpg.jpg"/>
          <p:cNvPicPr>
            <a:picLocks noChangeAspect="1" noChangeArrowheads="1"/>
          </p:cNvPicPr>
          <p:nvPr/>
        </p:nvPicPr>
        <p:blipFill>
          <a:blip r:embed="rId3" cstate="print"/>
          <a:srcRect/>
          <a:stretch>
            <a:fillRect/>
          </a:stretch>
        </p:blipFill>
        <p:spPr bwMode="auto">
          <a:xfrm>
            <a:off x="5143504" y="4000504"/>
            <a:ext cx="3643313" cy="2506599"/>
          </a:xfrm>
          <a:prstGeom prst="rect">
            <a:avLst/>
          </a:prstGeom>
          <a:noFill/>
        </p:spPr>
      </p:pic>
      <p:sp>
        <p:nvSpPr>
          <p:cNvPr id="8" name="Rectangle 7"/>
          <p:cNvSpPr/>
          <p:nvPr/>
        </p:nvSpPr>
        <p:spPr>
          <a:xfrm rot="10800000" flipV="1">
            <a:off x="5715008" y="6509655"/>
            <a:ext cx="3000396" cy="338554"/>
          </a:xfrm>
          <a:prstGeom prst="rect">
            <a:avLst/>
          </a:prstGeom>
        </p:spPr>
        <p:txBody>
          <a:bodyPr wrap="square">
            <a:spAutoFit/>
          </a:bodyPr>
          <a:lstStyle/>
          <a:p>
            <a:r>
              <a:rPr lang="de-DE" sz="1600" dirty="0" smtClean="0">
                <a:latin typeface="Times New Roman" pitchFamily="18" charset="0"/>
                <a:cs typeface="Times New Roman" pitchFamily="18" charset="0"/>
              </a:rPr>
              <a:t>K Kollwitz :  Solidarity, 1932.</a:t>
            </a:r>
            <a:endParaRPr lang="el-GR" sz="1600" dirty="0">
              <a:latin typeface="Times New Roman" pitchFamily="18" charset="0"/>
              <a:cs typeface="Times New Roman" pitchFamily="18" charset="0"/>
            </a:endParaRPr>
          </a:p>
        </p:txBody>
      </p:sp>
      <p:pic>
        <p:nvPicPr>
          <p:cNvPr id="32772" name="Picture 4" descr="C:\Users\αγαπουλακι\Desktop\AMSTERDAM\AMSTERDAM PAINTINGS\M. Bill Four-equal-groups-of-four-1970.jpg"/>
          <p:cNvPicPr>
            <a:picLocks noChangeAspect="1" noChangeArrowheads="1"/>
          </p:cNvPicPr>
          <p:nvPr/>
        </p:nvPicPr>
        <p:blipFill>
          <a:blip r:embed="rId4" cstate="print"/>
          <a:srcRect/>
          <a:stretch>
            <a:fillRect/>
          </a:stretch>
        </p:blipFill>
        <p:spPr bwMode="auto">
          <a:xfrm>
            <a:off x="4286248" y="1071546"/>
            <a:ext cx="4286261" cy="4286261"/>
          </a:xfrm>
          <a:prstGeom prst="rect">
            <a:avLst/>
          </a:prstGeom>
          <a:noFill/>
        </p:spPr>
      </p:pic>
      <p:sp>
        <p:nvSpPr>
          <p:cNvPr id="10" name="Rectangle 9"/>
          <p:cNvSpPr/>
          <p:nvPr/>
        </p:nvSpPr>
        <p:spPr>
          <a:xfrm>
            <a:off x="4714876" y="5429264"/>
            <a:ext cx="4786345" cy="338554"/>
          </a:xfrm>
          <a:prstGeom prst="rect">
            <a:avLst/>
          </a:prstGeom>
        </p:spPr>
        <p:txBody>
          <a:bodyPr wrap="square">
            <a:spAutoFit/>
          </a:bodyPr>
          <a:lstStyle/>
          <a:p>
            <a:r>
              <a:rPr lang="en-GB" sz="1600" dirty="0" smtClean="0">
                <a:latin typeface="Times New Roman" pitchFamily="18" charset="0"/>
                <a:cs typeface="Times New Roman" pitchFamily="18" charset="0"/>
              </a:rPr>
              <a:t>M Bill :  Four </a:t>
            </a:r>
            <a:r>
              <a:rPr lang="en-GB" sz="1600" dirty="0" smtClean="0">
                <a:effectLst>
                  <a:outerShdw blurRad="38100" dist="38100" dir="2700000" algn="tl">
                    <a:srgbClr val="000000">
                      <a:alpha val="43137"/>
                    </a:srgbClr>
                  </a:outerShdw>
                </a:effectLst>
                <a:latin typeface="Times New Roman" pitchFamily="18" charset="0"/>
                <a:cs typeface="Times New Roman" pitchFamily="18" charset="0"/>
              </a:rPr>
              <a:t>equal</a:t>
            </a:r>
            <a:r>
              <a:rPr lang="en-GB" sz="1600" dirty="0" smtClean="0">
                <a:latin typeface="Times New Roman" pitchFamily="18" charset="0"/>
                <a:cs typeface="Times New Roman" pitchFamily="18" charset="0"/>
              </a:rPr>
              <a:t> groups of  four, 1970.</a:t>
            </a:r>
            <a:endParaRPr lang="el-GR" sz="1600"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500"/>
                                        <p:tgtEl>
                                          <p:spTgt spid="327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771"/>
                                        </p:tgtEl>
                                        <p:attrNameLst>
                                          <p:attrName>style.visibility</p:attrName>
                                        </p:attrNameLst>
                                      </p:cBhvr>
                                      <p:to>
                                        <p:strVal val="visible"/>
                                      </p:to>
                                    </p:set>
                                    <p:animEffect transition="in" filter="fade">
                                      <p:cBhvr>
                                        <p:cTn id="15" dur="500"/>
                                        <p:tgtEl>
                                          <p:spTgt spid="3277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
                                            <p:txEl>
                                              <p:pRg st="0" end="0"/>
                                            </p:txEl>
                                          </p:spTgt>
                                        </p:tgtEl>
                                      </p:cBhvr>
                                    </p:animEffect>
                                    <p:set>
                                      <p:cBhvr>
                                        <p:cTn id="28" dur="1" fill="hold">
                                          <p:stCondLst>
                                            <p:cond delay="499"/>
                                          </p:stCondLst>
                                        </p:cTn>
                                        <p:tgtEl>
                                          <p:spTgt spid="3">
                                            <p:txEl>
                                              <p:pRg st="0" end="0"/>
                                            </p:txEl>
                                          </p:spTgt>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
                                            <p:txEl>
                                              <p:pRg st="2" end="2"/>
                                            </p:txEl>
                                          </p:spTgt>
                                        </p:tgtEl>
                                      </p:cBhvr>
                                    </p:animEffect>
                                    <p:set>
                                      <p:cBhvr>
                                        <p:cTn id="31"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32770"/>
                                        </p:tgtEl>
                                      </p:cBhvr>
                                    </p:animEffect>
                                    <p:set>
                                      <p:cBhvr>
                                        <p:cTn id="36" dur="1" fill="hold">
                                          <p:stCondLst>
                                            <p:cond delay="499"/>
                                          </p:stCondLst>
                                        </p:cTn>
                                        <p:tgtEl>
                                          <p:spTgt spid="3277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2771"/>
                                        </p:tgtEl>
                                      </p:cBhvr>
                                    </p:animEffect>
                                    <p:set>
                                      <p:cBhvr>
                                        <p:cTn id="42" dur="1" fill="hold">
                                          <p:stCondLst>
                                            <p:cond delay="499"/>
                                          </p:stCondLst>
                                        </p:cTn>
                                        <p:tgtEl>
                                          <p:spTgt spid="3277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fade">
                                      <p:cBhvr>
                                        <p:cTn id="50" dur="500"/>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
                                            <p:txEl>
                                              <p:pRg st="3" end="3"/>
                                            </p:txEl>
                                          </p:spTgt>
                                        </p:tgtEl>
                                      </p:cBhvr>
                                    </p:animEffect>
                                    <p:set>
                                      <p:cBhvr>
                                        <p:cTn id="55"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par>
                                <p:cTn id="61" presetID="10" presetClass="entr" presetSubtype="0" fill="hold" nodeType="withEffect">
                                  <p:stCondLst>
                                    <p:cond delay="0"/>
                                  </p:stCondLst>
                                  <p:childTnLst>
                                    <p:set>
                                      <p:cBhvr>
                                        <p:cTn id="62" dur="1" fill="hold">
                                          <p:stCondLst>
                                            <p:cond delay="0"/>
                                          </p:stCondLst>
                                        </p:cTn>
                                        <p:tgtEl>
                                          <p:spTgt spid="32772"/>
                                        </p:tgtEl>
                                        <p:attrNameLst>
                                          <p:attrName>style.visibility</p:attrName>
                                        </p:attrNameLst>
                                      </p:cBhvr>
                                      <p:to>
                                        <p:strVal val="visible"/>
                                      </p:to>
                                    </p:set>
                                    <p:animEffect transition="in" filter="fade">
                                      <p:cBhvr>
                                        <p:cTn id="63" dur="500"/>
                                        <p:tgtEl>
                                          <p:spTgt spid="3277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6" grpId="1"/>
      <p:bldP spid="8" grpId="0"/>
      <p:bldP spid="8" grpId="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15074" y="5715016"/>
            <a:ext cx="2928926" cy="1142984"/>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Ν</a:t>
            </a:r>
            <a:r>
              <a:rPr kumimoji="0" lang="en-US" sz="1600"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ow</a:t>
            </a:r>
            <a:r>
              <a:rPr kumimoji="0" lang="en-US"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listening to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“Requiem </a:t>
            </a:r>
            <a:r>
              <a:rPr kumimoji="0" lang="en-US" sz="1600"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aeternam</a:t>
            </a:r>
            <a:r>
              <a:rPr kumimoji="0" lang="en-US"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from  “</a:t>
            </a:r>
            <a:r>
              <a:rPr kumimoji="0" lang="en-US" sz="1600"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Libera</a:t>
            </a:r>
            <a:r>
              <a:rPr kumimoji="0" lang="en-US"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me”,  last</a:t>
            </a:r>
            <a:r>
              <a:rPr kumimoji="0" lang="en-US" sz="1600" b="0"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section</a:t>
            </a:r>
            <a:r>
              <a:rPr kumimoji="0" lang="en-US"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of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G. Verdi’s  </a:t>
            </a:r>
            <a:r>
              <a:rPr kumimoji="0" lang="en-US" sz="1600"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Messa</a:t>
            </a:r>
            <a:r>
              <a:rPr kumimoji="0" lang="en-US"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t>
            </a:r>
            <a:r>
              <a:rPr kumimoji="0" lang="en-US" sz="1600"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da</a:t>
            </a:r>
            <a:r>
              <a:rPr kumimoji="0" lang="en-US"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Requiem.</a:t>
            </a:r>
            <a:endParaRPr kumimoji="0" lang="el-GR" sz="1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4" name="Requiem aeternam from G Verdi’s Messa da Requiem.wma.wma">
            <a:hlinkClick r:id="" action="ppaction://media"/>
          </p:cNvPr>
          <p:cNvPicPr>
            <a:picLocks noRot="1" noChangeAspect="1"/>
          </p:cNvPicPr>
          <p:nvPr>
            <a:audioFile r:link="rId1"/>
          </p:nvPr>
        </p:nvPicPr>
        <p:blipFill>
          <a:blip r:embed="rId3" cstate="print"/>
          <a:stretch>
            <a:fillRect/>
          </a:stretch>
        </p:blipFill>
        <p:spPr>
          <a:xfrm>
            <a:off x="7643834" y="5429264"/>
            <a:ext cx="304800" cy="304800"/>
          </a:xfrm>
          <a:prstGeom prst="rect">
            <a:avLst/>
          </a:prstGeom>
        </p:spPr>
      </p:pic>
      <p:pic>
        <p:nvPicPr>
          <p:cNvPr id="5" name="Picture 2" descr="C:\Users\αγαπουλακι\Desktop\AMSTERDAM\AMSTERDAM PAINTINGS\W-A Bouguereau Equality before Death1848.jpg"/>
          <p:cNvPicPr>
            <a:picLocks noChangeAspect="1" noChangeArrowheads="1"/>
          </p:cNvPicPr>
          <p:nvPr/>
        </p:nvPicPr>
        <p:blipFill>
          <a:blip r:embed="rId4" cstate="print"/>
          <a:srcRect/>
          <a:stretch>
            <a:fillRect/>
          </a:stretch>
        </p:blipFill>
        <p:spPr bwMode="auto">
          <a:xfrm>
            <a:off x="1214414" y="714356"/>
            <a:ext cx="6858048" cy="3621049"/>
          </a:xfrm>
          <a:prstGeom prst="rect">
            <a:avLst/>
          </a:prstGeom>
          <a:noFill/>
        </p:spPr>
      </p:pic>
      <p:sp>
        <p:nvSpPr>
          <p:cNvPr id="6" name="Rectangle 5"/>
          <p:cNvSpPr/>
          <p:nvPr/>
        </p:nvSpPr>
        <p:spPr>
          <a:xfrm>
            <a:off x="2571736" y="4286256"/>
            <a:ext cx="4714908" cy="338554"/>
          </a:xfrm>
          <a:prstGeom prst="rect">
            <a:avLst/>
          </a:prstGeom>
        </p:spPr>
        <p:txBody>
          <a:bodyPr wrap="square">
            <a:spAutoFit/>
          </a:bodyPr>
          <a:lstStyle/>
          <a:p>
            <a:r>
              <a:rPr lang="en-US" sz="1600" dirty="0" smtClean="0">
                <a:latin typeface="Times New Roman" pitchFamily="18" charset="0"/>
                <a:cs typeface="Times New Roman" pitchFamily="18" charset="0"/>
              </a:rPr>
              <a:t>W-A </a:t>
            </a:r>
            <a:r>
              <a:rPr lang="en-US" sz="1600" dirty="0" err="1" smtClean="0">
                <a:latin typeface="Times New Roman" pitchFamily="18" charset="0"/>
                <a:cs typeface="Times New Roman" pitchFamily="18" charset="0"/>
              </a:rPr>
              <a:t>Bouguereau</a:t>
            </a:r>
            <a:r>
              <a:rPr lang="en-US" sz="1600" dirty="0" smtClean="0">
                <a:latin typeface="Times New Roman" pitchFamily="18" charset="0"/>
                <a:cs typeface="Times New Roman" pitchFamily="18" charset="0"/>
              </a:rPr>
              <a:t> : </a:t>
            </a:r>
            <a:r>
              <a:rPr lang="en-US" sz="1600" spc="600" dirty="0" smtClean="0">
                <a:effectLst>
                  <a:outerShdw blurRad="38100" dist="38100" dir="2700000" algn="tl">
                    <a:srgbClr val="000000">
                      <a:alpha val="43137"/>
                    </a:srgbClr>
                  </a:outerShdw>
                </a:effectLst>
                <a:latin typeface="Times New Roman" pitchFamily="18" charset="0"/>
                <a:cs typeface="Times New Roman" pitchFamily="18" charset="0"/>
              </a:rPr>
              <a:t>Equality</a:t>
            </a:r>
            <a:r>
              <a:rPr lang="en-US" sz="1600" dirty="0" smtClean="0">
                <a:latin typeface="Times New Roman" pitchFamily="18" charset="0"/>
                <a:cs typeface="Times New Roman" pitchFamily="18" charset="0"/>
              </a:rPr>
              <a:t> before death, </a:t>
            </a:r>
            <a:r>
              <a:rPr lang="en-US" sz="1600" dirty="0" smtClean="0">
                <a:effectLst>
                  <a:outerShdw blurRad="38100" dist="38100" dir="2700000" algn="tl">
                    <a:srgbClr val="000000">
                      <a:alpha val="43137"/>
                    </a:srgbClr>
                  </a:outerShdw>
                </a:effectLst>
                <a:latin typeface="Times New Roman" pitchFamily="18" charset="0"/>
                <a:cs typeface="Times New Roman" pitchFamily="18" charset="0"/>
              </a:rPr>
              <a:t>1848</a:t>
            </a:r>
            <a:r>
              <a:rPr lang="en-US" sz="1600" dirty="0" smtClean="0">
                <a:latin typeface="Times New Roman" pitchFamily="18" charset="0"/>
                <a:cs typeface="Times New Roman" pitchFamily="18" charset="0"/>
              </a:rPr>
              <a:t>.</a:t>
            </a:r>
            <a:endParaRPr lang="el-GR" sz="1600" dirty="0">
              <a:latin typeface="Times New Roman" pitchFamily="18" charset="0"/>
              <a:cs typeface="Times New Roman" pitchFamily="18" charset="0"/>
            </a:endParaRPr>
          </a:p>
        </p:txBody>
      </p:sp>
      <p:sp>
        <p:nvSpPr>
          <p:cNvPr id="7" name="Rectangle 6"/>
          <p:cNvSpPr/>
          <p:nvPr/>
        </p:nvSpPr>
        <p:spPr>
          <a:xfrm>
            <a:off x="0" y="4572008"/>
            <a:ext cx="9144000" cy="2308324"/>
          </a:xfrm>
          <a:prstGeom prst="rect">
            <a:avLst/>
          </a:prstGeom>
        </p:spPr>
        <p:txBody>
          <a:bodyPr wrap="square">
            <a:spAutoFit/>
          </a:bodyPr>
          <a:lstStyle/>
          <a:p>
            <a:pPr algn="just"/>
            <a:r>
              <a:rPr lang="en-US" dirty="0" err="1" smtClean="0">
                <a:latin typeface="Times New Roman" pitchFamily="18" charset="0"/>
                <a:cs typeface="Times New Roman" pitchFamily="18" charset="0"/>
              </a:rPr>
              <a:t>Bouguereau</a:t>
            </a:r>
            <a:r>
              <a:rPr lang="en-US" dirty="0" smtClean="0">
                <a:latin typeface="Times New Roman" pitchFamily="18" charset="0"/>
                <a:cs typeface="Times New Roman" pitchFamily="18" charset="0"/>
              </a:rPr>
              <a:t> created this spectacular, large format painting of an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angel of death </a:t>
            </a:r>
            <a:r>
              <a:rPr lang="en-US" dirty="0" smtClean="0">
                <a:latin typeface="Times New Roman" pitchFamily="18" charset="0"/>
                <a:cs typeface="Times New Roman" pitchFamily="18" charset="0"/>
              </a:rPr>
              <a:t>covering the body of a young man with a shroud. The image would move anyone with its evocation of the inevitability of death. This </a:t>
            </a:r>
            <a:r>
              <a:rPr lang="en-US" dirty="0" err="1" smtClean="0">
                <a:latin typeface="Times New Roman" pitchFamily="18" charset="0"/>
                <a:cs typeface="Times New Roman" pitchFamily="18" charset="0"/>
              </a:rPr>
              <a:t>sombre</a:t>
            </a:r>
            <a:r>
              <a:rPr lang="en-US" dirty="0" smtClean="0">
                <a:latin typeface="Times New Roman" pitchFamily="18" charset="0"/>
                <a:cs typeface="Times New Roman" pitchFamily="18" charset="0"/>
              </a:rPr>
              <a:t> vision serves as a warning, as this note on a preparatory drawing demonstrates: “</a:t>
            </a:r>
            <a:r>
              <a:rPr lang="en-US" b="1" spc="600" dirty="0" smtClean="0">
                <a:latin typeface="Times New Roman" pitchFamily="18" charset="0"/>
                <a:cs typeface="Times New Roman" pitchFamily="18" charset="0"/>
              </a:rPr>
              <a:t>Equality.</a:t>
            </a:r>
            <a:r>
              <a:rPr lang="en-US" dirty="0" smtClean="0">
                <a:latin typeface="Times New Roman" pitchFamily="18" charset="0"/>
                <a:cs typeface="Times New Roman" pitchFamily="18" charset="0"/>
              </a:rPr>
              <a:t> When the angel of death covers you with its shroud, your life will have been meaningless if you have not done some good on earth”</a:t>
            </a:r>
            <a:r>
              <a:rPr lang="el-GR"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But the equality in question is not exactly the same as that which Liberals all over Europe aspired to achieve in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1848</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Bouguereau</a:t>
            </a:r>
            <a:r>
              <a:rPr lang="en-US" dirty="0" smtClean="0">
                <a:latin typeface="Times New Roman" pitchFamily="18" charset="0"/>
                <a:cs typeface="Times New Roman" pitchFamily="18" charset="0"/>
              </a:rPr>
              <a:t> is keeping to a deeply religious idea, where </a:t>
            </a:r>
            <a:r>
              <a:rPr lang="en-US" b="1" dirty="0" smtClean="0">
                <a:latin typeface="Times New Roman" pitchFamily="18" charset="0"/>
                <a:cs typeface="Times New Roman" pitchFamily="18" charset="0"/>
              </a:rPr>
              <a:t>equality,</a:t>
            </a:r>
            <a:r>
              <a:rPr lang="en-US" dirty="0" smtClean="0">
                <a:latin typeface="Times New Roman" pitchFamily="18" charset="0"/>
                <a:cs typeface="Times New Roman" pitchFamily="18" charset="0"/>
              </a:rPr>
              <a:t> far from being a </a:t>
            </a:r>
            <a:r>
              <a:rPr lang="en-US" b="1" dirty="0" smtClean="0">
                <a:latin typeface="Times New Roman" pitchFamily="18" charset="0"/>
                <a:cs typeface="Times New Roman" pitchFamily="18" charset="0"/>
              </a:rPr>
              <a:t>social or political objective </a:t>
            </a:r>
            <a:r>
              <a:rPr lang="en-US" dirty="0" smtClean="0">
                <a:latin typeface="Times New Roman" pitchFamily="18" charset="0"/>
                <a:cs typeface="Times New Roman" pitchFamily="18" charset="0"/>
              </a:rPr>
              <a:t>(as we’ve previously discussed) </a:t>
            </a:r>
            <a:r>
              <a:rPr lang="en-US" i="1" dirty="0" smtClean="0">
                <a:latin typeface="Times New Roman" pitchFamily="18" charset="0"/>
                <a:cs typeface="Times New Roman" pitchFamily="18" charset="0"/>
              </a:rPr>
              <a:t>only</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exists in the afterlife</a:t>
            </a:r>
            <a:r>
              <a:rPr lang="en-US" dirty="0" smtClean="0">
                <a:latin typeface="Times New Roman" pitchFamily="18" charset="0"/>
                <a:cs typeface="Times New Roman" pitchFamily="18" charset="0"/>
              </a:rPr>
              <a:t>. </a:t>
            </a:r>
            <a:endParaRPr lang="el-GR" dirty="0">
              <a:latin typeface="Times New Roman" pitchFamily="18" charset="0"/>
              <a:cs typeface="Times New Roman" pitchFamily="18" charset="0"/>
            </a:endParaRPr>
          </a:p>
        </p:txBody>
      </p:sp>
      <p:sp>
        <p:nvSpPr>
          <p:cNvPr id="8" name="Rectangle 7"/>
          <p:cNvSpPr/>
          <p:nvPr/>
        </p:nvSpPr>
        <p:spPr>
          <a:xfrm>
            <a:off x="0" y="1"/>
            <a:ext cx="9144000" cy="707886"/>
          </a:xfrm>
          <a:prstGeom prst="rect">
            <a:avLst/>
          </a:prstGeom>
        </p:spPr>
        <p:txBody>
          <a:bodyPr wrap="square">
            <a:spAutoFit/>
          </a:bodyPr>
          <a:lstStyle/>
          <a:p>
            <a:pPr algn="ctr"/>
            <a:r>
              <a:rPr lang="en-US" sz="2000" dirty="0" smtClean="0">
                <a:latin typeface="Times New Roman" pitchFamily="18" charset="0"/>
                <a:cs typeface="Times New Roman" pitchFamily="18" charset="0"/>
              </a:rPr>
              <a:t>The most indisputable </a:t>
            </a:r>
            <a:r>
              <a:rPr lang="en-US" sz="2000" b="1" dirty="0" smtClean="0">
                <a:latin typeface="Times New Roman" pitchFamily="18" charset="0"/>
                <a:cs typeface="Times New Roman" pitchFamily="18" charset="0"/>
              </a:rPr>
              <a:t>equality</a:t>
            </a:r>
            <a:r>
              <a:rPr lang="en-US" sz="2000" dirty="0" smtClean="0">
                <a:latin typeface="Times New Roman" pitchFamily="18" charset="0"/>
                <a:cs typeface="Times New Roman" pitchFamily="18" charset="0"/>
              </a:rPr>
              <a:t> among people is that in the face of the event of death.</a:t>
            </a:r>
          </a:p>
          <a:p>
            <a:pPr algn="ctr"/>
            <a:r>
              <a:rPr lang="en-US" sz="2000" dirty="0" smtClean="0">
                <a:latin typeface="Times New Roman" pitchFamily="18" charset="0"/>
                <a:cs typeface="Times New Roman" pitchFamily="18" charset="0"/>
              </a:rPr>
              <a:t> ( Death  is, of course, part of  the pathologist’s work. )</a:t>
            </a:r>
            <a:endParaRPr lang="el-GR"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iterate type="wd">
                                    <p:tmPct val="15000"/>
                                  </p:iterate>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2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6" showWhenStopped="0">
                <p:cTn id="35"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3"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8"/>
            <a:ext cx="9144000" cy="3046988"/>
          </a:xfrm>
          <a:prstGeom prst="rect">
            <a:avLst/>
          </a:prstGeom>
        </p:spPr>
        <p:txBody>
          <a:bodyPr wrap="square">
            <a:spAutoFit/>
          </a:bodyPr>
          <a:lstStyle/>
          <a:p>
            <a:pPr algn="just"/>
            <a:r>
              <a:rPr lang="en-US" sz="2400" dirty="0" smtClean="0">
                <a:latin typeface="Times New Roman" pitchFamily="18" charset="0"/>
                <a:cs typeface="Times New Roman" pitchFamily="18" charset="0"/>
              </a:rPr>
              <a:t>Going through life </a:t>
            </a:r>
            <a:r>
              <a:rPr lang="en-US" sz="2400" b="1" dirty="0" smtClean="0">
                <a:latin typeface="Times New Roman" pitchFamily="18" charset="0"/>
                <a:cs typeface="Times New Roman" pitchFamily="18" charset="0"/>
              </a:rPr>
              <a:t>feeling protagonist </a:t>
            </a:r>
            <a:r>
              <a:rPr lang="en-US" sz="2400" dirty="0" smtClean="0">
                <a:latin typeface="Times New Roman" pitchFamily="18" charset="0"/>
                <a:cs typeface="Times New Roman" pitchFamily="18" charset="0"/>
              </a:rPr>
              <a:t>and chosen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unique</a:t>
            </a:r>
            <a:r>
              <a:rPr lang="en-US" sz="2400" dirty="0" smtClean="0">
                <a:latin typeface="Times New Roman" pitchFamily="18" charset="0"/>
                <a:cs typeface="Times New Roman" pitchFamily="18" charset="0"/>
              </a:rPr>
              <a:t> with the added quality of </a:t>
            </a:r>
            <a:r>
              <a:rPr lang="en-US" sz="2400" b="1" dirty="0" smtClean="0">
                <a:latin typeface="Times New Roman" pitchFamily="18" charset="0"/>
                <a:cs typeface="Times New Roman" pitchFamily="18" charset="0"/>
              </a:rPr>
              <a:t>arrogance</a:t>
            </a:r>
            <a:r>
              <a:rPr lang="en-US" sz="2400" dirty="0" smtClean="0">
                <a:latin typeface="Times New Roman" pitchFamily="18" charset="0"/>
                <a:cs typeface="Times New Roman" pitchFamily="18" charset="0"/>
              </a:rPr>
              <a:t>, is to let oneself die in </a:t>
            </a:r>
            <a:r>
              <a:rPr lang="en-US" sz="2400" b="1" dirty="0" smtClean="0">
                <a:latin typeface="Times New Roman" pitchFamily="18" charset="0"/>
                <a:cs typeface="Times New Roman" pitchFamily="18" charset="0"/>
              </a:rPr>
              <a:t>life of vainglory </a:t>
            </a:r>
            <a:r>
              <a:rPr lang="en-US" sz="2400" dirty="0" smtClean="0">
                <a:latin typeface="Times New Roman" pitchFamily="18" charset="0"/>
                <a:cs typeface="Times New Roman" pitchFamily="18" charset="0"/>
              </a:rPr>
              <a:t>and by excess of </a:t>
            </a:r>
            <a:r>
              <a:rPr lang="en-US" sz="2400" b="1" dirty="0" smtClean="0">
                <a:latin typeface="Times New Roman" pitchFamily="18" charset="0"/>
                <a:cs typeface="Times New Roman" pitchFamily="18" charset="0"/>
              </a:rPr>
              <a:t>petulance</a:t>
            </a:r>
            <a:r>
              <a:rPr lang="en-US" sz="2400" dirty="0" smtClean="0">
                <a:latin typeface="Times New Roman" pitchFamily="18" charset="0"/>
                <a:cs typeface="Times New Roman" pitchFamily="18" charset="0"/>
              </a:rPr>
              <a:t> and </a:t>
            </a:r>
            <a:r>
              <a:rPr lang="en-US" sz="2400" b="1" dirty="0" smtClean="0">
                <a:latin typeface="Times New Roman" pitchFamily="18" charset="0"/>
                <a:cs typeface="Times New Roman" pitchFamily="18" charset="0"/>
              </a:rPr>
              <a:t>narcissism</a:t>
            </a:r>
            <a:r>
              <a:rPr lang="en-US" sz="2400" dirty="0" smtClean="0">
                <a:latin typeface="Times New Roman" pitchFamily="18" charset="0"/>
                <a:cs typeface="Times New Roman" pitchFamily="18" charset="0"/>
              </a:rPr>
              <a:t>, doses of which nowadays are more than enough among a majority of individuals. We strive to be cocky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to ratify our worth</a:t>
            </a:r>
            <a:r>
              <a:rPr lang="en-US" sz="2400" dirty="0" smtClean="0">
                <a:latin typeface="Times New Roman" pitchFamily="18" charset="0"/>
                <a:cs typeface="Times New Roman" pitchFamily="18" charset="0"/>
              </a:rPr>
              <a:t>, despite the fact that it will certainly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close many of the doors to which we intend.</a:t>
            </a:r>
          </a:p>
          <a:p>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l-GR" sz="2400" dirty="0">
              <a:latin typeface="Times New Roman" pitchFamily="18" charset="0"/>
              <a:cs typeface="Times New Roman" pitchFamily="18" charset="0"/>
            </a:endParaRPr>
          </a:p>
        </p:txBody>
      </p:sp>
      <p:sp>
        <p:nvSpPr>
          <p:cNvPr id="3" name="Rectangle 2"/>
          <p:cNvSpPr/>
          <p:nvPr/>
        </p:nvSpPr>
        <p:spPr>
          <a:xfrm>
            <a:off x="6143636" y="285729"/>
            <a:ext cx="2786082" cy="1754326"/>
          </a:xfrm>
          <a:prstGeom prst="rect">
            <a:avLst/>
          </a:prstGeom>
        </p:spPr>
        <p:txBody>
          <a:bodyPr wrap="square">
            <a:spAutoFit/>
          </a:bodyPr>
          <a:lstStyle/>
          <a:p>
            <a:pPr algn="ctr"/>
            <a:r>
              <a:rPr lang="en-US" dirty="0" smtClean="0">
                <a:latin typeface="Times New Roman" pitchFamily="18" charset="0"/>
                <a:cs typeface="Times New Roman" pitchFamily="18" charset="0"/>
              </a:rPr>
              <a:t>"Corpse of </a:t>
            </a:r>
          </a:p>
          <a:p>
            <a:pPr algn="ctr"/>
            <a:r>
              <a:rPr lang="en-US" dirty="0" smtClean="0">
                <a:latin typeface="Times New Roman" pitchFamily="18" charset="0"/>
                <a:cs typeface="Times New Roman" pitchFamily="18" charset="0"/>
              </a:rPr>
              <a:t>a self-crowned subject </a:t>
            </a:r>
          </a:p>
          <a:p>
            <a:pPr algn="ctr"/>
            <a:r>
              <a:rPr lang="en-US" dirty="0" smtClean="0">
                <a:latin typeface="Times New Roman" pitchFamily="18" charset="0"/>
                <a:cs typeface="Times New Roman" pitchFamily="18" charset="0"/>
              </a:rPr>
              <a:t>as the best </a:t>
            </a:r>
          </a:p>
          <a:p>
            <a:pPr algn="ctr"/>
            <a:r>
              <a:rPr lang="en-US" dirty="0" smtClean="0">
                <a:latin typeface="Times New Roman" pitchFamily="18" charset="0"/>
                <a:cs typeface="Times New Roman" pitchFamily="18" charset="0"/>
              </a:rPr>
              <a:t>and most outstanding individual </a:t>
            </a:r>
          </a:p>
          <a:p>
            <a:pPr algn="ctr"/>
            <a:r>
              <a:rPr lang="en-US" dirty="0" smtClean="0">
                <a:latin typeface="Times New Roman" pitchFamily="18" charset="0"/>
                <a:cs typeface="Times New Roman" pitchFamily="18" charset="0"/>
              </a:rPr>
              <a:t>on the planet."</a:t>
            </a:r>
            <a:endParaRPr lang="el-GR" dirty="0"/>
          </a:p>
        </p:txBody>
      </p:sp>
      <p:pic>
        <p:nvPicPr>
          <p:cNvPr id="25602" name="Picture 2" descr="C:\Users\αγαπουλακι\Desktop\AMSTERDAM\AMSTERDAM PAINTINGS\Chicote CFC osamenta-de-una-v-ctima-de-egocentrismo-2014.jpg!Large.jpg"/>
          <p:cNvPicPr>
            <a:picLocks noChangeAspect="1" noChangeArrowheads="1"/>
          </p:cNvPicPr>
          <p:nvPr/>
        </p:nvPicPr>
        <p:blipFill>
          <a:blip r:embed="rId2" cstate="print"/>
          <a:srcRect/>
          <a:stretch>
            <a:fillRect/>
          </a:stretch>
        </p:blipFill>
        <p:spPr bwMode="auto">
          <a:xfrm>
            <a:off x="357158" y="357165"/>
            <a:ext cx="5643602" cy="4055869"/>
          </a:xfrm>
          <a:prstGeom prst="rect">
            <a:avLst/>
          </a:prstGeom>
          <a:noFill/>
        </p:spPr>
      </p:pic>
      <p:sp>
        <p:nvSpPr>
          <p:cNvPr id="5" name="Rectangle 4"/>
          <p:cNvSpPr/>
          <p:nvPr/>
        </p:nvSpPr>
        <p:spPr>
          <a:xfrm rot="10800000" flipV="1">
            <a:off x="6072198" y="3508204"/>
            <a:ext cx="3071802" cy="923330"/>
          </a:xfrm>
          <a:prstGeom prst="rect">
            <a:avLst/>
          </a:prstGeom>
        </p:spPr>
        <p:txBody>
          <a:bodyPr wrap="square">
            <a:spAutoFit/>
          </a:bodyPr>
          <a:lstStyle/>
          <a:p>
            <a:r>
              <a:rPr lang="en-GB" dirty="0" err="1" smtClean="0">
                <a:latin typeface="Times New Roman" pitchFamily="18" charset="0"/>
                <a:cs typeface="Times New Roman" pitchFamily="18" charset="0"/>
              </a:rPr>
              <a:t>Chicote</a:t>
            </a:r>
            <a:r>
              <a:rPr lang="en-GB" dirty="0" smtClean="0">
                <a:latin typeface="Times New Roman" pitchFamily="18" charset="0"/>
                <a:cs typeface="Times New Roman" pitchFamily="18" charset="0"/>
              </a:rPr>
              <a:t> CFC : Bones </a:t>
            </a:r>
          </a:p>
          <a:p>
            <a:r>
              <a:rPr lang="en-GB" dirty="0" smtClean="0">
                <a:latin typeface="Times New Roman" pitchFamily="18" charset="0"/>
                <a:cs typeface="Times New Roman" pitchFamily="18" charset="0"/>
              </a:rPr>
              <a:t>of a </a:t>
            </a:r>
            <a:r>
              <a:rPr lang="en-GB" dirty="0" smtClean="0">
                <a:effectLst>
                  <a:outerShdw blurRad="38100" dist="38100" dir="2700000" algn="tl">
                    <a:srgbClr val="000000">
                      <a:alpha val="43137"/>
                    </a:srgbClr>
                  </a:outerShdw>
                </a:effectLst>
                <a:latin typeface="Times New Roman" pitchFamily="18" charset="0"/>
                <a:cs typeface="Times New Roman" pitchFamily="18" charset="0"/>
              </a:rPr>
              <a:t>victim of selfishness</a:t>
            </a:r>
            <a:r>
              <a:rPr lang="en-GB" dirty="0" smtClean="0">
                <a:latin typeface="Times New Roman" pitchFamily="18" charset="0"/>
                <a:cs typeface="Times New Roman" pitchFamily="18" charset="0"/>
              </a:rPr>
              <a:t>, 2014.  </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71810"/>
            <a:ext cx="9144000" cy="3877985"/>
          </a:xfrm>
          <a:prstGeom prst="rect">
            <a:avLst/>
          </a:prstGeom>
        </p:spPr>
        <p:txBody>
          <a:bodyPr wrap="square">
            <a:spAutoFit/>
          </a:bodyPr>
          <a:lstStyle/>
          <a:p>
            <a:pPr algn="ctr"/>
            <a:r>
              <a:rPr lang="en-US" sz="2800" b="1" dirty="0" smtClean="0">
                <a:latin typeface="Times New Roman" pitchFamily="18" charset="0"/>
                <a:cs typeface="Times New Roman" pitchFamily="18" charset="0"/>
              </a:rPr>
              <a:t>YES TO SIMILARITIES </a:t>
            </a:r>
          </a:p>
          <a:p>
            <a:pPr algn="ctr"/>
            <a:endParaRPr lang="en-US" b="1"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We  </a:t>
            </a:r>
            <a:r>
              <a:rPr lang="en-US" sz="2000" b="1" spc="600" dirty="0" smtClean="0">
                <a:latin typeface="Times New Roman" pitchFamily="18" charset="0"/>
                <a:cs typeface="Times New Roman" pitchFamily="18" charset="0"/>
              </a:rPr>
              <a:t>all</a:t>
            </a:r>
            <a:r>
              <a:rPr lang="en-US" sz="2000" dirty="0" smtClean="0">
                <a:latin typeface="Times New Roman" pitchFamily="18" charset="0"/>
                <a:cs typeface="Times New Roman" pitchFamily="18" charset="0"/>
              </a:rPr>
              <a:t> suffer the pangs of old age, disease, the loss of loved ones, and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impermanence</a:t>
            </a:r>
            <a:r>
              <a:rPr lang="en-US" sz="2000" dirty="0" smtClean="0">
                <a:latin typeface="Times New Roman" pitchFamily="18" charset="0"/>
                <a:cs typeface="Times New Roman" pitchFamily="18" charset="0"/>
              </a:rPr>
              <a:t>, including the perishing of good things when they pass away.  We  </a:t>
            </a:r>
            <a:r>
              <a:rPr lang="en-US" sz="2000" b="1" spc="600" dirty="0" smtClean="0">
                <a:latin typeface="Times New Roman" pitchFamily="18" charset="0"/>
                <a:cs typeface="Times New Roman" pitchFamily="18" charset="0"/>
              </a:rPr>
              <a:t>all</a:t>
            </a:r>
            <a:r>
              <a:rPr lang="en-US" sz="2000" dirty="0" smtClean="0">
                <a:latin typeface="Times New Roman" pitchFamily="18" charset="0"/>
                <a:cs typeface="Times New Roman" pitchFamily="18" charset="0"/>
              </a:rPr>
              <a:t>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seek social recognition, satisfaction or happiness</a:t>
            </a:r>
            <a:r>
              <a:rPr lang="en-US" sz="2000" dirty="0" smtClean="0">
                <a:latin typeface="Times New Roman" pitchFamily="18" charset="0"/>
                <a:cs typeface="Times New Roman" pitchFamily="18" charset="0"/>
              </a:rPr>
              <a:t>, too; we seek a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fullness of life in community with others </a:t>
            </a:r>
            <a:r>
              <a:rPr lang="en-US" sz="2000" dirty="0" smtClean="0">
                <a:latin typeface="Times New Roman" pitchFamily="18" charset="0"/>
                <a:cs typeface="Times New Roman" pitchFamily="18" charset="0"/>
              </a:rPr>
              <a:t>that so often eludes our grasp.  The desires to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avoid suffering and to be happy</a:t>
            </a:r>
            <a:r>
              <a:rPr lang="en-US" sz="2000" dirty="0" smtClean="0">
                <a:latin typeface="Times New Roman" pitchFamily="18" charset="0"/>
                <a:cs typeface="Times New Roman" pitchFamily="18" charset="0"/>
              </a:rPr>
              <a:t>: we </a:t>
            </a:r>
            <a:r>
              <a:rPr lang="en-US" sz="2000" b="1" dirty="0" smtClean="0">
                <a:latin typeface="Times New Roman" pitchFamily="18" charset="0"/>
                <a:cs typeface="Times New Roman" pitchFamily="18" charset="0"/>
              </a:rPr>
              <a:t>share</a:t>
            </a:r>
            <a:r>
              <a:rPr lang="en-US" sz="2000" dirty="0" smtClean="0">
                <a:latin typeface="Times New Roman" pitchFamily="18" charset="0"/>
                <a:cs typeface="Times New Roman" pitchFamily="18" charset="0"/>
              </a:rPr>
              <a:t> these desires </a:t>
            </a:r>
            <a:r>
              <a:rPr lang="en-US" sz="2000" b="1" dirty="0" smtClean="0">
                <a:latin typeface="Times New Roman" pitchFamily="18" charset="0"/>
                <a:cs typeface="Times New Roman" pitchFamily="18" charset="0"/>
              </a:rPr>
              <a:t>with one another.</a:t>
            </a:r>
            <a:r>
              <a:rPr lang="en-US" sz="2000" dirty="0" smtClean="0">
                <a:latin typeface="Times New Roman" pitchFamily="18" charset="0"/>
                <a:cs typeface="Times New Roman" pitchFamily="18" charset="0"/>
              </a:rPr>
              <a:t>  As we travel through life, we experience </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common emotions</a:t>
            </a:r>
            <a:r>
              <a:rPr lang="en-US" sz="2000" dirty="0" smtClean="0">
                <a:latin typeface="Times New Roman" pitchFamily="18" charset="0"/>
                <a:cs typeface="Times New Roman" pitchFamily="18" charset="0"/>
              </a:rPr>
              <a:t>, too: joy and sadness, trust and disgust, fear and anger, surprise and anticipation. </a:t>
            </a:r>
            <a:r>
              <a:rPr lang="en-US" sz="2000" dirty="0" smtClean="0"/>
              <a:t>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Whenever</a:t>
            </a:r>
            <a:r>
              <a:rPr lang="en-US" sz="2000" dirty="0" smtClean="0">
                <a:latin typeface="Times New Roman" pitchFamily="18" charset="0"/>
                <a:cs typeface="Times New Roman" pitchFamily="18" charset="0"/>
              </a:rPr>
              <a:t> differences are divisive, the need is to affirm similarities. </a:t>
            </a:r>
          </a:p>
          <a:p>
            <a:pPr algn="just"/>
            <a:endParaRPr lang="en-US" sz="2000" dirty="0" smtClean="0">
              <a:latin typeface="Times New Roman" pitchFamily="18" charset="0"/>
              <a:cs typeface="Times New Roman" pitchFamily="18" charset="0"/>
            </a:endParaRPr>
          </a:p>
          <a:p>
            <a:pPr algn="ctr"/>
            <a:r>
              <a:rPr lang="en-US" sz="2000" dirty="0" smtClean="0">
                <a:latin typeface="Times New Roman" pitchFamily="18" charset="0"/>
                <a:cs typeface="Times New Roman" pitchFamily="18" charset="0"/>
              </a:rPr>
              <a:t>A better world begins with this recognition of common experiential bonds.</a:t>
            </a:r>
            <a:endParaRPr lang="el-GR" sz="2000" dirty="0">
              <a:latin typeface="Times New Roman" pitchFamily="18" charset="0"/>
              <a:cs typeface="Times New Roman" pitchFamily="18" charset="0"/>
            </a:endParaRPr>
          </a:p>
        </p:txBody>
      </p:sp>
      <p:pic>
        <p:nvPicPr>
          <p:cNvPr id="24578" name="Picture 2" descr="C:\Users\αγαπουλακι\Desktop\AMSTERDAM\AMSTERDAM PAINTINGS\S LeWitt Irregular-horizontal-bands-of-equal-width-starting-at-bottom-1991.jpg"/>
          <p:cNvPicPr>
            <a:picLocks noChangeAspect="1" noChangeArrowheads="1"/>
          </p:cNvPicPr>
          <p:nvPr/>
        </p:nvPicPr>
        <p:blipFill>
          <a:blip r:embed="rId2" cstate="print"/>
          <a:srcRect/>
          <a:stretch>
            <a:fillRect/>
          </a:stretch>
        </p:blipFill>
        <p:spPr bwMode="auto">
          <a:xfrm>
            <a:off x="1285852" y="285728"/>
            <a:ext cx="3714757" cy="2776292"/>
          </a:xfrm>
          <a:prstGeom prst="rect">
            <a:avLst/>
          </a:prstGeom>
          <a:noFill/>
        </p:spPr>
      </p:pic>
      <p:sp>
        <p:nvSpPr>
          <p:cNvPr id="4" name="Rectangle 3"/>
          <p:cNvSpPr/>
          <p:nvPr/>
        </p:nvSpPr>
        <p:spPr>
          <a:xfrm>
            <a:off x="5000628" y="2285992"/>
            <a:ext cx="4143372" cy="584775"/>
          </a:xfrm>
          <a:prstGeom prst="rect">
            <a:avLst/>
          </a:prstGeom>
        </p:spPr>
        <p:txBody>
          <a:bodyPr wrap="square">
            <a:spAutoFit/>
          </a:bodyPr>
          <a:lstStyle/>
          <a:p>
            <a:r>
              <a:rPr lang="en-GB" sz="1600" dirty="0" smtClean="0">
                <a:latin typeface="Times New Roman" pitchFamily="18" charset="0"/>
                <a:cs typeface="Times New Roman" pitchFamily="18" charset="0"/>
              </a:rPr>
              <a:t>S </a:t>
            </a:r>
            <a:r>
              <a:rPr lang="en-GB" sz="1600" dirty="0" err="1" smtClean="0">
                <a:latin typeface="Times New Roman" pitchFamily="18" charset="0"/>
                <a:cs typeface="Times New Roman" pitchFamily="18" charset="0"/>
              </a:rPr>
              <a:t>LeWitt</a:t>
            </a:r>
            <a:r>
              <a:rPr lang="en-GB" sz="1600" dirty="0" smtClean="0">
                <a:latin typeface="Times New Roman" pitchFamily="18" charset="0"/>
                <a:cs typeface="Times New Roman" pitchFamily="18" charset="0"/>
              </a:rPr>
              <a:t> :  Irregular horizontal bands of </a:t>
            </a:r>
            <a:r>
              <a:rPr lang="en-GB" sz="1600" dirty="0" smtClean="0">
                <a:effectLst>
                  <a:outerShdw blurRad="38100" dist="38100" dir="2700000" algn="tl">
                    <a:srgbClr val="000000">
                      <a:alpha val="43137"/>
                    </a:srgbClr>
                  </a:outerShdw>
                </a:effectLst>
                <a:latin typeface="Times New Roman" pitchFamily="18" charset="0"/>
                <a:cs typeface="Times New Roman" pitchFamily="18" charset="0"/>
              </a:rPr>
              <a:t>equal</a:t>
            </a:r>
            <a:r>
              <a:rPr lang="en-GB" sz="1600" dirty="0" smtClean="0">
                <a:latin typeface="Times New Roman" pitchFamily="18" charset="0"/>
                <a:cs typeface="Times New Roman" pitchFamily="18" charset="0"/>
              </a:rPr>
              <a:t> width starting at bottom,1991.</a:t>
            </a:r>
            <a:endParaRPr lang="el-GR" sz="1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2">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αγαπουλακι\Desktop\AMSTERDAM\AMSTERDAM PAINTINGS\art-book-3.jpg"/>
          <p:cNvPicPr>
            <a:picLocks noChangeAspect="1" noChangeArrowheads="1"/>
          </p:cNvPicPr>
          <p:nvPr/>
        </p:nvPicPr>
        <p:blipFill>
          <a:blip r:embed="rId2" cstate="print"/>
          <a:srcRect/>
          <a:stretch>
            <a:fillRect/>
          </a:stretch>
        </p:blipFill>
        <p:spPr bwMode="auto">
          <a:xfrm>
            <a:off x="1214414" y="357166"/>
            <a:ext cx="3786213" cy="2741218"/>
          </a:xfrm>
          <a:prstGeom prst="rect">
            <a:avLst/>
          </a:prstGeom>
          <a:noFill/>
        </p:spPr>
      </p:pic>
      <p:sp>
        <p:nvSpPr>
          <p:cNvPr id="3" name="Rectangle 2"/>
          <p:cNvSpPr/>
          <p:nvPr/>
        </p:nvSpPr>
        <p:spPr>
          <a:xfrm>
            <a:off x="5000628" y="2714620"/>
            <a:ext cx="3786214" cy="338554"/>
          </a:xfrm>
          <a:prstGeom prst="rect">
            <a:avLst/>
          </a:prstGeom>
        </p:spPr>
        <p:txBody>
          <a:bodyPr wrap="square">
            <a:spAutoFit/>
          </a:bodyPr>
          <a:lstStyle/>
          <a:p>
            <a:r>
              <a:rPr lang="en-GB" sz="1600" dirty="0" smtClean="0">
                <a:latin typeface="Times New Roman" pitchFamily="18" charset="0"/>
                <a:cs typeface="Times New Roman" pitchFamily="18" charset="0"/>
              </a:rPr>
              <a:t>H </a:t>
            </a:r>
            <a:r>
              <a:rPr lang="en-GB" sz="1600" dirty="0" err="1" smtClean="0">
                <a:latin typeface="Times New Roman" pitchFamily="18" charset="0"/>
                <a:cs typeface="Times New Roman" pitchFamily="18" charset="0"/>
              </a:rPr>
              <a:t>Hiary</a:t>
            </a:r>
            <a:r>
              <a:rPr lang="en-GB" sz="1600" dirty="0" smtClean="0">
                <a:latin typeface="Times New Roman" pitchFamily="18" charset="0"/>
                <a:cs typeface="Times New Roman" pitchFamily="18" charset="0"/>
              </a:rPr>
              <a:t> : Differences - Art Book</a:t>
            </a:r>
            <a:endParaRPr lang="el-GR" sz="1600" dirty="0">
              <a:latin typeface="Times New Roman" pitchFamily="18" charset="0"/>
              <a:cs typeface="Times New Roman" pitchFamily="18" charset="0"/>
            </a:endParaRPr>
          </a:p>
        </p:txBody>
      </p:sp>
      <p:sp>
        <p:nvSpPr>
          <p:cNvPr id="4" name="Rectangle 3"/>
          <p:cNvSpPr/>
          <p:nvPr/>
        </p:nvSpPr>
        <p:spPr>
          <a:xfrm>
            <a:off x="0" y="3214686"/>
            <a:ext cx="9144000" cy="3733979"/>
          </a:xfrm>
          <a:prstGeom prst="rect">
            <a:avLst/>
          </a:prstGeom>
        </p:spPr>
        <p:txBody>
          <a:bodyPr wrap="square">
            <a:spAutoFit/>
          </a:bodyPr>
          <a:lstStyle/>
          <a:p>
            <a:pPr algn="ctr"/>
            <a:r>
              <a:rPr lang="en-US" dirty="0" smtClean="0"/>
              <a:t> </a:t>
            </a:r>
            <a:r>
              <a:rPr lang="en-US" sz="2800" b="1" dirty="0" smtClean="0">
                <a:latin typeface="Times New Roman" pitchFamily="18" charset="0"/>
                <a:cs typeface="Times New Roman" pitchFamily="18" charset="0"/>
              </a:rPr>
              <a:t>YES TO DIFFERENCES</a:t>
            </a:r>
          </a:p>
          <a:p>
            <a:pPr algn="ctr"/>
            <a:r>
              <a:rPr lang="en-US" sz="2400" b="1"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Similarities, however,  should not be overemphasized.</a:t>
            </a:r>
            <a:r>
              <a:rPr lang="en-US" sz="2000" dirty="0" smtClean="0"/>
              <a:t> </a:t>
            </a:r>
            <a:r>
              <a:rPr lang="en-US" sz="2000" dirty="0" smtClean="0">
                <a:latin typeface="Times New Roman" pitchFamily="18" charset="0"/>
                <a:cs typeface="Times New Roman" pitchFamily="18" charset="0"/>
              </a:rPr>
              <a:t>Sometimes similarities are real but not what is most important to the people at issue, because their desire is to </a:t>
            </a:r>
            <a:r>
              <a:rPr lang="en-US" sz="2000" b="1" spc="300" dirty="0" smtClean="0">
                <a:latin typeface="Times New Roman" pitchFamily="18" charset="0"/>
                <a:cs typeface="Times New Roman" pitchFamily="18" charset="0"/>
              </a:rPr>
              <a:t>enjoy </a:t>
            </a:r>
            <a:r>
              <a:rPr lang="en-US" sz="2000" b="1" u="sng" spc="300" dirty="0" smtClean="0">
                <a:latin typeface="Times New Roman" pitchFamily="18" charset="0"/>
                <a:cs typeface="Times New Roman" pitchFamily="18" charset="0"/>
              </a:rPr>
              <a:t>the dignity</a:t>
            </a:r>
            <a:r>
              <a:rPr lang="en-US" sz="2000" b="1" spc="300" dirty="0" smtClean="0">
                <a:latin typeface="Times New Roman" pitchFamily="18" charset="0"/>
                <a:cs typeface="Times New Roman" pitchFamily="18" charset="0"/>
              </a:rPr>
              <a:t> of being different.</a:t>
            </a:r>
            <a:r>
              <a:rPr lang="en-US" sz="2000" dirty="0" smtClean="0">
                <a:latin typeface="Times New Roman" pitchFamily="18" charset="0"/>
                <a:cs typeface="Times New Roman" pitchFamily="18" charset="0"/>
              </a:rPr>
              <a:t> </a:t>
            </a:r>
          </a:p>
          <a:p>
            <a:pPr algn="just"/>
            <a:r>
              <a:rPr lang="en-US" sz="2000" dirty="0" smtClean="0">
                <a:latin typeface="Times New Roman" pitchFamily="18" charset="0"/>
                <a:cs typeface="Times New Roman" pitchFamily="18" charset="0"/>
              </a:rPr>
              <a:t>We should bare in mind that divine oneness is akin to a field of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wildflowers</a:t>
            </a:r>
            <a:r>
              <a:rPr lang="en-US" sz="2000" dirty="0" smtClean="0">
                <a:latin typeface="Times New Roman" pitchFamily="18" charset="0"/>
                <a:cs typeface="Times New Roman" pitchFamily="18" charset="0"/>
              </a:rPr>
              <a:t>, each containing a  </a:t>
            </a:r>
            <a:r>
              <a:rPr lang="en-US" sz="2000" b="1" spc="300" dirty="0" smtClean="0">
                <a:latin typeface="Times New Roman" pitchFamily="18" charset="0"/>
                <a:cs typeface="Times New Roman" pitchFamily="18" charset="0"/>
              </a:rPr>
              <a:t>different </a:t>
            </a:r>
            <a:r>
              <a:rPr lang="en-US" sz="2000" b="1" dirty="0" smtClean="0">
                <a:latin typeface="Times New Roman" pitchFamily="18" charset="0"/>
                <a:cs typeface="Times New Roman" pitchFamily="18" charset="0"/>
              </a:rPr>
              <a:t>tone </a:t>
            </a:r>
            <a:r>
              <a:rPr lang="en-US" sz="2000" dirty="0" smtClean="0">
                <a:latin typeface="Times New Roman" pitchFamily="18" charset="0"/>
                <a:cs typeface="Times New Roman" pitchFamily="18" charset="0"/>
              </a:rPr>
              <a:t>and </a:t>
            </a:r>
            <a:r>
              <a:rPr lang="en-US" sz="2000" b="1" dirty="0" smtClean="0">
                <a:latin typeface="Times New Roman" pitchFamily="18" charset="0"/>
                <a:cs typeface="Times New Roman" pitchFamily="18" charset="0"/>
              </a:rPr>
              <a:t>hue</a:t>
            </a:r>
            <a:r>
              <a:rPr lang="en-US" sz="2000" dirty="0" smtClean="0">
                <a:latin typeface="Times New Roman" pitchFamily="18" charset="0"/>
                <a:cs typeface="Times New Roman" pitchFamily="18" charset="0"/>
              </a:rPr>
              <a:t>.</a:t>
            </a:r>
            <a:r>
              <a:rPr lang="en-US" sz="2000" dirty="0" smtClean="0"/>
              <a:t>  </a:t>
            </a:r>
            <a:endParaRPr lang="el-GR"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Love rightly begins not with imposing one's perspective on others, but in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listening to other people </a:t>
            </a:r>
            <a:r>
              <a:rPr lang="en-US" sz="2000" dirty="0" smtClean="0">
                <a:latin typeface="Times New Roman" pitchFamily="18" charset="0"/>
                <a:cs typeface="Times New Roman" pitchFamily="18" charset="0"/>
              </a:rPr>
              <a:t>on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their own terms </a:t>
            </a:r>
            <a:r>
              <a:rPr lang="en-US" sz="2000" dirty="0" smtClean="0">
                <a:latin typeface="Times New Roman" pitchFamily="18" charset="0"/>
                <a:cs typeface="Times New Roman" pitchFamily="18" charset="0"/>
              </a:rPr>
              <a:t>and for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their own sake</a:t>
            </a:r>
            <a:r>
              <a:rPr lang="en-US" sz="2000" dirty="0" smtClean="0">
                <a:latin typeface="Times New Roman" pitchFamily="18" charset="0"/>
                <a:cs typeface="Times New Roman" pitchFamily="18" charset="0"/>
              </a:rPr>
              <a:t>, with sensitivity to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what is most important to them, which may be </a:t>
            </a:r>
            <a:r>
              <a:rPr lang="en-US" sz="2000" b="1" spc="600" dirty="0" smtClean="0">
                <a:effectLst>
                  <a:outerShdw blurRad="38100" dist="38100" dir="2700000" algn="tl">
                    <a:srgbClr val="000000">
                      <a:alpha val="43137"/>
                    </a:srgbClr>
                  </a:outerShdw>
                </a:effectLst>
                <a:latin typeface="Times New Roman" pitchFamily="18" charset="0"/>
                <a:cs typeface="Times New Roman" pitchFamily="18" charset="0"/>
              </a:rPr>
              <a:t>different</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 from what is most important to you</a:t>
            </a:r>
            <a:r>
              <a:rPr lang="en-US" sz="2000" dirty="0" smtClean="0">
                <a:latin typeface="Times New Roman" pitchFamily="18" charset="0"/>
                <a:cs typeface="Times New Roman" pitchFamily="18" charset="0"/>
              </a:rPr>
              <a:t>. </a:t>
            </a:r>
          </a:p>
        </p:txBody>
      </p:sp>
      <p:pic>
        <p:nvPicPr>
          <p:cNvPr id="23554" name="Picture 2" descr="C:\Users\αγαπουλακι\Desktop\AMSTERDAM\AMSTERDAM PAINTINGS\H Fantin-Latour Bouquet-of-diverse-flowers-1881..jpg"/>
          <p:cNvPicPr>
            <a:picLocks noChangeAspect="1" noChangeArrowheads="1"/>
          </p:cNvPicPr>
          <p:nvPr/>
        </p:nvPicPr>
        <p:blipFill>
          <a:blip r:embed="rId3" cstate="print"/>
          <a:srcRect/>
          <a:stretch>
            <a:fillRect/>
          </a:stretch>
        </p:blipFill>
        <p:spPr bwMode="auto">
          <a:xfrm>
            <a:off x="1214414" y="285728"/>
            <a:ext cx="3720698" cy="2857496"/>
          </a:xfrm>
          <a:prstGeom prst="rect">
            <a:avLst/>
          </a:prstGeom>
          <a:noFill/>
        </p:spPr>
      </p:pic>
      <p:sp>
        <p:nvSpPr>
          <p:cNvPr id="6" name="Rectangle 5"/>
          <p:cNvSpPr/>
          <p:nvPr/>
        </p:nvSpPr>
        <p:spPr>
          <a:xfrm>
            <a:off x="5000628" y="2428868"/>
            <a:ext cx="3500462" cy="646331"/>
          </a:xfrm>
          <a:prstGeom prst="rect">
            <a:avLst/>
          </a:prstGeom>
        </p:spPr>
        <p:txBody>
          <a:bodyPr wrap="square">
            <a:spAutoFit/>
          </a:bodyPr>
          <a:lstStyle/>
          <a:p>
            <a:r>
              <a:rPr lang="en-US" dirty="0" smtClean="0">
                <a:latin typeface="Times New Roman" pitchFamily="18" charset="0"/>
                <a:cs typeface="Times New Roman" pitchFamily="18" charset="0"/>
              </a:rPr>
              <a:t>H </a:t>
            </a:r>
            <a:r>
              <a:rPr lang="en-US" dirty="0" err="1" smtClean="0">
                <a:latin typeface="Times New Roman" pitchFamily="18" charset="0"/>
                <a:cs typeface="Times New Roman" pitchFamily="18" charset="0"/>
              </a:rPr>
              <a:t>Fantin-Latour</a:t>
            </a:r>
            <a:r>
              <a:rPr lang="en-US" dirty="0" smtClean="0">
                <a:latin typeface="Times New Roman" pitchFamily="18" charset="0"/>
                <a:cs typeface="Times New Roman" pitchFamily="18" charset="0"/>
              </a:rPr>
              <a:t> : Bouquet of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diverse </a:t>
            </a:r>
            <a:r>
              <a:rPr lang="en-US" dirty="0" smtClean="0">
                <a:latin typeface="Times New Roman" pitchFamily="18" charset="0"/>
                <a:cs typeface="Times New Roman" pitchFamily="18" charset="0"/>
              </a:rPr>
              <a:t>flowers,1881.</a:t>
            </a:r>
            <a:endParaRPr lang="el-GR"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602"/>
                                        </p:tgtEl>
                                      </p:cBhvr>
                                    </p:animEffect>
                                    <p:set>
                                      <p:cBhvr>
                                        <p:cTn id="7" dur="1" fill="hold">
                                          <p:stCondLst>
                                            <p:cond delay="499"/>
                                          </p:stCondLst>
                                        </p:cTn>
                                        <p:tgtEl>
                                          <p:spTgt spid="2560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554"/>
                                        </p:tgtEl>
                                        <p:attrNameLst>
                                          <p:attrName>style.visibility</p:attrName>
                                        </p:attrNameLst>
                                      </p:cBhvr>
                                      <p:to>
                                        <p:strVal val="visible"/>
                                      </p:to>
                                    </p:set>
                                    <p:animEffect transition="in" filter="fade">
                                      <p:cBhvr>
                                        <p:cTn id="20" dur="500"/>
                                        <p:tgtEl>
                                          <p:spTgt spid="235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iterate type="wd">
                                    <p:tmPct val="8000"/>
                                  </p:iterate>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2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αγαπουλακι\Desktop\AMSTERDAM\AMSTERDAM PAINTINGS\REMBRANDT SELF PORTRAITS\01. 1627 Rembrandt Autoportrait aux cheveux ébouriffés Self-portrait with the dishevelled hair hsp 23x17 cm ams rijs.jpg"/>
          <p:cNvPicPr>
            <a:picLocks noChangeAspect="1" noChangeArrowheads="1"/>
          </p:cNvPicPr>
          <p:nvPr/>
        </p:nvPicPr>
        <p:blipFill>
          <a:blip r:embed="rId2" cstate="print"/>
          <a:srcRect/>
          <a:stretch>
            <a:fillRect/>
          </a:stretch>
        </p:blipFill>
        <p:spPr bwMode="auto">
          <a:xfrm>
            <a:off x="1071538" y="428604"/>
            <a:ext cx="3071834" cy="3813126"/>
          </a:xfrm>
          <a:prstGeom prst="rect">
            <a:avLst/>
          </a:prstGeom>
          <a:noFill/>
        </p:spPr>
      </p:pic>
      <p:pic>
        <p:nvPicPr>
          <p:cNvPr id="24579" name="Picture 3" descr="C:\Users\αγαπουλακι\Desktop\AMSTERDAM\AMSTERDAM PAINTINGS\REMBRANDT SELF PORTRAITS\02. 496px-Self-portrait_at_34_by_Rembrandt.jpg"/>
          <p:cNvPicPr>
            <a:picLocks noChangeAspect="1" noChangeArrowheads="1"/>
          </p:cNvPicPr>
          <p:nvPr/>
        </p:nvPicPr>
        <p:blipFill>
          <a:blip r:embed="rId3" cstate="print"/>
          <a:srcRect/>
          <a:stretch>
            <a:fillRect/>
          </a:stretch>
        </p:blipFill>
        <p:spPr bwMode="auto">
          <a:xfrm>
            <a:off x="4929190" y="428604"/>
            <a:ext cx="3143273" cy="3796008"/>
          </a:xfrm>
          <a:prstGeom prst="rect">
            <a:avLst/>
          </a:prstGeom>
          <a:noFill/>
        </p:spPr>
      </p:pic>
      <p:sp>
        <p:nvSpPr>
          <p:cNvPr id="4" name="Rectangle 3"/>
          <p:cNvSpPr/>
          <p:nvPr/>
        </p:nvSpPr>
        <p:spPr>
          <a:xfrm>
            <a:off x="2143108" y="4286256"/>
            <a:ext cx="5357850" cy="369332"/>
          </a:xfrm>
          <a:prstGeom prst="rect">
            <a:avLst/>
          </a:prstGeom>
        </p:spPr>
        <p:txBody>
          <a:bodyPr wrap="square">
            <a:spAutoFit/>
          </a:bodyPr>
          <a:lstStyle/>
          <a:p>
            <a:r>
              <a:rPr lang="en-GB" dirty="0" smtClean="0">
                <a:latin typeface="Times New Roman" pitchFamily="18" charset="0"/>
                <a:cs typeface="Times New Roman" pitchFamily="18" charset="0"/>
              </a:rPr>
              <a:t>Rembrandt Van Rijn (1606-1669) : Self portraits</a:t>
            </a:r>
            <a:endParaRPr lang="el-GR" dirty="0">
              <a:latin typeface="Times New Roman" pitchFamily="18" charset="0"/>
              <a:cs typeface="Times New Roman" pitchFamily="18" charset="0"/>
            </a:endParaRPr>
          </a:p>
        </p:txBody>
      </p:sp>
      <p:pic>
        <p:nvPicPr>
          <p:cNvPr id="24580" name="Picture 4" descr="C:\Users\αγαπουλακι\Desktop\AMSTERDAM\AMSTERDAM PAINTINGS\REMBRANDT SELF PORTRAITS\03. 790px-Rembrandt_van_Rijn_-_Self-Portrait_-_Google_Art_Project.jpg"/>
          <p:cNvPicPr>
            <a:picLocks noChangeAspect="1" noChangeArrowheads="1"/>
          </p:cNvPicPr>
          <p:nvPr/>
        </p:nvPicPr>
        <p:blipFill>
          <a:blip r:embed="rId4" cstate="print"/>
          <a:srcRect/>
          <a:stretch>
            <a:fillRect/>
          </a:stretch>
        </p:blipFill>
        <p:spPr bwMode="auto">
          <a:xfrm>
            <a:off x="4929190" y="428604"/>
            <a:ext cx="3000395" cy="3786214"/>
          </a:xfrm>
          <a:prstGeom prst="rect">
            <a:avLst/>
          </a:prstGeom>
          <a:noFill/>
        </p:spPr>
      </p:pic>
      <p:pic>
        <p:nvPicPr>
          <p:cNvPr id="24581" name="Picture 5" descr="C:\Users\αγαπουλακι\Desktop\AMSTERDAM\AMSTERDAM PAINTINGS\REMBRANDT SELF PORTRAITS\05.jpg"/>
          <p:cNvPicPr>
            <a:picLocks noChangeAspect="1" noChangeArrowheads="1"/>
          </p:cNvPicPr>
          <p:nvPr/>
        </p:nvPicPr>
        <p:blipFill>
          <a:blip r:embed="rId5" cstate="print"/>
          <a:srcRect/>
          <a:stretch>
            <a:fillRect/>
          </a:stretch>
        </p:blipFill>
        <p:spPr bwMode="auto">
          <a:xfrm>
            <a:off x="4857751" y="428604"/>
            <a:ext cx="3080817" cy="3786214"/>
          </a:xfrm>
          <a:prstGeom prst="rect">
            <a:avLst/>
          </a:prstGeom>
          <a:noFill/>
        </p:spPr>
      </p:pic>
      <p:pic>
        <p:nvPicPr>
          <p:cNvPr id="24582" name="Picture 6" descr="C:\Users\αγαπουλακι\Desktop\AMSTERDAM\AMSTERDAM PAINTINGS\REMBRANDT SELF PORTRAITS\07. Rembrandt_Selbstbildnis_wrm_2526_01.jpg"/>
          <p:cNvPicPr>
            <a:picLocks noChangeAspect="1" noChangeArrowheads="1"/>
          </p:cNvPicPr>
          <p:nvPr/>
        </p:nvPicPr>
        <p:blipFill>
          <a:blip r:embed="rId6" cstate="print"/>
          <a:srcRect/>
          <a:stretch>
            <a:fillRect/>
          </a:stretch>
        </p:blipFill>
        <p:spPr bwMode="auto">
          <a:xfrm>
            <a:off x="4786314" y="428603"/>
            <a:ext cx="3571900" cy="3805265"/>
          </a:xfrm>
          <a:prstGeom prst="rect">
            <a:avLst/>
          </a:prstGeom>
          <a:noFill/>
        </p:spPr>
      </p:pic>
      <p:sp>
        <p:nvSpPr>
          <p:cNvPr id="8" name="Rectangle 7"/>
          <p:cNvSpPr/>
          <p:nvPr/>
        </p:nvSpPr>
        <p:spPr>
          <a:xfrm>
            <a:off x="2214546" y="0"/>
            <a:ext cx="4857784" cy="523220"/>
          </a:xfrm>
          <a:prstGeom prst="rect">
            <a:avLst/>
          </a:prstGeom>
        </p:spPr>
        <p:txBody>
          <a:bodyPr wrap="square">
            <a:spAutoFit/>
          </a:bodyPr>
          <a:lstStyle/>
          <a:p>
            <a:pPr algn="ctr"/>
            <a:r>
              <a:rPr lang="en-GB" sz="2800" b="1" spc="600" dirty="0" smtClean="0">
                <a:latin typeface="Times New Roman" pitchFamily="18" charset="0"/>
                <a:cs typeface="Times New Roman" pitchFamily="18" charset="0"/>
              </a:rPr>
              <a:t>The journey of life</a:t>
            </a:r>
            <a:endParaRPr lang="el-GR" sz="2800" b="1" spc="600" dirty="0">
              <a:latin typeface="Times New Roman" pitchFamily="18" charset="0"/>
              <a:cs typeface="Times New Roman" pitchFamily="18" charset="0"/>
            </a:endParaRPr>
          </a:p>
        </p:txBody>
      </p:sp>
      <p:sp>
        <p:nvSpPr>
          <p:cNvPr id="9" name="Content Placeholder 2"/>
          <p:cNvSpPr txBox="1">
            <a:spLocks/>
          </p:cNvSpPr>
          <p:nvPr/>
        </p:nvSpPr>
        <p:spPr>
          <a:xfrm>
            <a:off x="0" y="4714884"/>
            <a:ext cx="9144000" cy="2143116"/>
          </a:xfrm>
          <a:prstGeom prst="rect">
            <a:avLst/>
          </a:prstGeom>
        </p:spPr>
        <p:txBody>
          <a:bodyPr>
            <a:normAutofit fontScale="700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Common</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affiliation to the laws of nature </a:t>
            </a: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brings people together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in the journey of life. </a:t>
            </a: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Similarities</a:t>
            </a:r>
            <a:r>
              <a:rPr kumimoji="0" lang="el-GR"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such as those highlighted by </a:t>
            </a: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traditional Pathology</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can </a:t>
            </a:r>
            <a:r>
              <a:rPr kumimoji="0" lang="en-US"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unite people and warm their hearts</a:t>
            </a:r>
            <a:r>
              <a:rPr kumimoji="0" lang="el-GR"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irrespective of their origins from the North, South, East or West…</a:t>
            </a:r>
            <a:r>
              <a:rPr kumimoji="0" lang="el-GR"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Regardless of  racial, ethnic, socio-economic and cultural differences, the </a:t>
            </a:r>
            <a:r>
              <a:rPr kumimoji="0" lang="en-US"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peculiarities</a:t>
            </a: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of each of our </a:t>
            </a:r>
            <a:r>
              <a:rPr kumimoji="0" lang="en-US"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personalities</a:t>
            </a: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are those that count on </a:t>
            </a:r>
            <a:r>
              <a:rPr kumimoji="0" lang="en-US"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our self-esteem </a:t>
            </a: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and our </a:t>
            </a:r>
            <a:r>
              <a:rPr kumimoji="0" lang="en-US"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autonomy</a:t>
            </a:r>
            <a:r>
              <a:rPr kumimoji="0" lang="en-US" sz="32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over other people.</a:t>
            </a:r>
            <a:endParaRPr kumimoji="0" lang="el-GR"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500"/>
                                        <p:tgtEl>
                                          <p:spTgt spid="24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579"/>
                                        </p:tgtEl>
                                      </p:cBhvr>
                                    </p:animEffect>
                                    <p:set>
                                      <p:cBhvr>
                                        <p:cTn id="12" dur="1" fill="hold">
                                          <p:stCondLst>
                                            <p:cond delay="499"/>
                                          </p:stCondLst>
                                        </p:cTn>
                                        <p:tgtEl>
                                          <p:spTgt spid="2457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80"/>
                                        </p:tgtEl>
                                        <p:attrNameLst>
                                          <p:attrName>style.visibility</p:attrName>
                                        </p:attrNameLst>
                                      </p:cBhvr>
                                      <p:to>
                                        <p:strVal val="visible"/>
                                      </p:to>
                                    </p:set>
                                    <p:animEffect transition="in" filter="fade">
                                      <p:cBhvr>
                                        <p:cTn id="17" dur="500"/>
                                        <p:tgtEl>
                                          <p:spTgt spid="245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4580"/>
                                        </p:tgtEl>
                                      </p:cBhvr>
                                    </p:animEffect>
                                    <p:set>
                                      <p:cBhvr>
                                        <p:cTn id="22" dur="1" fill="hold">
                                          <p:stCondLst>
                                            <p:cond delay="499"/>
                                          </p:stCondLst>
                                        </p:cTn>
                                        <p:tgtEl>
                                          <p:spTgt spid="2458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581"/>
                                        </p:tgtEl>
                                        <p:attrNameLst>
                                          <p:attrName>style.visibility</p:attrName>
                                        </p:attrNameLst>
                                      </p:cBhvr>
                                      <p:to>
                                        <p:strVal val="visible"/>
                                      </p:to>
                                    </p:set>
                                    <p:animEffect transition="in" filter="fade">
                                      <p:cBhvr>
                                        <p:cTn id="27" dur="500"/>
                                        <p:tgtEl>
                                          <p:spTgt spid="2458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4581"/>
                                        </p:tgtEl>
                                      </p:cBhvr>
                                    </p:animEffect>
                                    <p:set>
                                      <p:cBhvr>
                                        <p:cTn id="32" dur="1" fill="hold">
                                          <p:stCondLst>
                                            <p:cond delay="499"/>
                                          </p:stCondLst>
                                        </p:cTn>
                                        <p:tgtEl>
                                          <p:spTgt spid="2458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582"/>
                                        </p:tgtEl>
                                        <p:attrNameLst>
                                          <p:attrName>style.visibility</p:attrName>
                                        </p:attrNameLst>
                                      </p:cBhvr>
                                      <p:to>
                                        <p:strVal val="visible"/>
                                      </p:to>
                                    </p:set>
                                    <p:animEffect transition="in" filter="fade">
                                      <p:cBhvr>
                                        <p:cTn id="37" dur="500"/>
                                        <p:tgtEl>
                                          <p:spTgt spid="2458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4578"/>
                                        </p:tgtEl>
                                      </p:cBhvr>
                                    </p:animEffect>
                                    <p:set>
                                      <p:cBhvr>
                                        <p:cTn id="42" dur="1" fill="hold">
                                          <p:stCondLst>
                                            <p:cond delay="499"/>
                                          </p:stCondLst>
                                        </p:cTn>
                                        <p:tgtEl>
                                          <p:spTgt spid="245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2000"/>
                                        <p:tgtEl>
                                          <p:spTgt spid="24582"/>
                                        </p:tgtEl>
                                      </p:cBhvr>
                                    </p:animEffect>
                                    <p:set>
                                      <p:cBhvr>
                                        <p:cTn id="47" dur="1" fill="hold">
                                          <p:stCondLst>
                                            <p:cond delay="1999"/>
                                          </p:stCondLst>
                                        </p:cTn>
                                        <p:tgtEl>
                                          <p:spTgt spid="24582"/>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2000"/>
                                        <p:tgtEl>
                                          <p:spTgt spid="4"/>
                                        </p:tgtEl>
                                      </p:cBhvr>
                                    </p:animEffect>
                                    <p:set>
                                      <p:cBhvr>
                                        <p:cTn id="5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0"/>
            <a:ext cx="5214974" cy="584775"/>
          </a:xfrm>
          <a:prstGeom prst="rect">
            <a:avLst/>
          </a:prstGeom>
        </p:spPr>
        <p:txBody>
          <a:bodyPr wrap="square">
            <a:spAutoFit/>
          </a:bodyPr>
          <a:lstStyle/>
          <a:p>
            <a:r>
              <a:rPr lang="en-GB" sz="3200" spc="600" dirty="0" smtClean="0">
                <a:latin typeface="Times New Roman" pitchFamily="18" charset="0"/>
                <a:cs typeface="Times New Roman" pitchFamily="18" charset="0"/>
              </a:rPr>
              <a:t>To a </a:t>
            </a:r>
            <a:r>
              <a:rPr lang="en-GB" sz="3200" b="1" spc="600" dirty="0" smtClean="0">
                <a:effectLst>
                  <a:outerShdw blurRad="38100" dist="38100" dir="2700000" algn="tl">
                    <a:srgbClr val="000000">
                      <a:alpha val="43137"/>
                    </a:srgbClr>
                  </a:outerShdw>
                </a:effectLst>
                <a:latin typeface="Times New Roman" pitchFamily="18" charset="0"/>
                <a:cs typeface="Times New Roman" pitchFamily="18" charset="0"/>
              </a:rPr>
              <a:t>happy</a:t>
            </a:r>
            <a:r>
              <a:rPr lang="el-GR" sz="3200" b="1" spc="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b="1" spc="600" dirty="0" smtClean="0">
                <a:effectLst>
                  <a:outerShdw blurRad="38100" dist="38100" dir="2700000" algn="tl">
                    <a:srgbClr val="000000">
                      <a:alpha val="43137"/>
                    </a:srgbClr>
                  </a:outerShdw>
                </a:effectLst>
                <a:latin typeface="Times New Roman" pitchFamily="18" charset="0"/>
                <a:cs typeface="Times New Roman" pitchFamily="18" charset="0"/>
              </a:rPr>
              <a:t>full</a:t>
            </a:r>
            <a:r>
              <a:rPr lang="en-GB" sz="3200" b="1" spc="6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GB" sz="3200" b="1" spc="600" dirty="0" smtClean="0">
                <a:latin typeface="Times New Roman" pitchFamily="18" charset="0"/>
                <a:cs typeface="Times New Roman" pitchFamily="18" charset="0"/>
              </a:rPr>
              <a:t>life</a:t>
            </a:r>
            <a:endParaRPr lang="el-GR" sz="3200" b="1" spc="600" dirty="0">
              <a:latin typeface="Times New Roman" pitchFamily="18" charset="0"/>
              <a:cs typeface="Times New Roman" pitchFamily="18" charset="0"/>
            </a:endParaRPr>
          </a:p>
        </p:txBody>
      </p:sp>
      <p:sp>
        <p:nvSpPr>
          <p:cNvPr id="3" name="Rectangle 2"/>
          <p:cNvSpPr/>
          <p:nvPr/>
        </p:nvSpPr>
        <p:spPr>
          <a:xfrm>
            <a:off x="0" y="714356"/>
            <a:ext cx="5429256" cy="2308324"/>
          </a:xfrm>
          <a:prstGeom prst="rect">
            <a:avLst/>
          </a:prstGeom>
        </p:spPr>
        <p:txBody>
          <a:bodyPr wrap="square">
            <a:spAutoFit/>
          </a:bodyPr>
          <a:lstStyle/>
          <a:p>
            <a:pPr algn="ctr"/>
            <a:r>
              <a:rPr lang="en-US" sz="2400" dirty="0" smtClean="0">
                <a:latin typeface="Times New Roman" pitchFamily="18" charset="0"/>
                <a:cs typeface="Times New Roman" pitchFamily="18" charset="0"/>
              </a:rPr>
              <a:t>Researchers </a:t>
            </a:r>
          </a:p>
          <a:p>
            <a:pPr algn="ctr"/>
            <a:r>
              <a:rPr lang="en-US" sz="2400" dirty="0" smtClean="0">
                <a:latin typeface="Times New Roman" pitchFamily="18" charset="0"/>
                <a:cs typeface="Times New Roman" pitchFamily="18" charset="0"/>
              </a:rPr>
              <a:t>often seem to identify happiness </a:t>
            </a:r>
          </a:p>
          <a:p>
            <a:pPr algn="ctr"/>
            <a:r>
              <a:rPr lang="en-US" sz="2400" dirty="0" smtClean="0">
                <a:latin typeface="Times New Roman" pitchFamily="18" charset="0"/>
                <a:cs typeface="Times New Roman" pitchFamily="18" charset="0"/>
              </a:rPr>
              <a:t>with </a:t>
            </a:r>
            <a:r>
              <a:rPr lang="en-US" sz="2400" b="1" dirty="0" smtClean="0">
                <a:latin typeface="Times New Roman" pitchFamily="18" charset="0"/>
                <a:cs typeface="Times New Roman" pitchFamily="18" charset="0"/>
              </a:rPr>
              <a:t>subjective well-being</a:t>
            </a:r>
            <a:r>
              <a:rPr lang="en-US" sz="2400" dirty="0" smtClean="0">
                <a:latin typeface="Times New Roman" pitchFamily="18" charset="0"/>
                <a:cs typeface="Times New Roman" pitchFamily="18" charset="0"/>
              </a:rPr>
              <a:t>, </a:t>
            </a:r>
          </a:p>
          <a:p>
            <a:pPr algn="ctr"/>
            <a:r>
              <a:rPr lang="en-US" sz="2400" dirty="0" smtClean="0">
                <a:latin typeface="Times New Roman" pitchFamily="18" charset="0"/>
                <a:cs typeface="Times New Roman" pitchFamily="18" charset="0"/>
              </a:rPr>
              <a:t>sometimes with </a:t>
            </a:r>
            <a:r>
              <a:rPr lang="en-US" sz="2400" b="1" dirty="0" smtClean="0">
                <a:latin typeface="Times New Roman" pitchFamily="18" charset="0"/>
                <a:cs typeface="Times New Roman" pitchFamily="18" charset="0"/>
              </a:rPr>
              <a:t>life satisfaction,</a:t>
            </a:r>
            <a:r>
              <a:rPr lang="en-US" sz="2400" dirty="0" smtClean="0">
                <a:latin typeface="Times New Roman" pitchFamily="18" charset="0"/>
                <a:cs typeface="Times New Roman" pitchFamily="18" charset="0"/>
              </a:rPr>
              <a:t> </a:t>
            </a:r>
          </a:p>
          <a:p>
            <a:pPr algn="ctr"/>
            <a:r>
              <a:rPr lang="en-US" sz="2400" dirty="0" smtClean="0">
                <a:latin typeface="Times New Roman" pitchFamily="18" charset="0"/>
                <a:cs typeface="Times New Roman" pitchFamily="18" charset="0"/>
              </a:rPr>
              <a:t>and perhaps most commonly </a:t>
            </a:r>
          </a:p>
          <a:p>
            <a:pPr algn="ctr"/>
            <a:r>
              <a:rPr lang="en-US" sz="2400" dirty="0" smtClean="0">
                <a:latin typeface="Times New Roman" pitchFamily="18" charset="0"/>
                <a:cs typeface="Times New Roman" pitchFamily="18" charset="0"/>
              </a:rPr>
              <a:t>with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emotional or hedonic state</a:t>
            </a:r>
            <a:r>
              <a:rPr lang="en-US" sz="2400" dirty="0" smtClean="0">
                <a:latin typeface="Times New Roman" pitchFamily="18" charset="0"/>
                <a:cs typeface="Times New Roman" pitchFamily="18" charset="0"/>
              </a:rPr>
              <a:t>.</a:t>
            </a:r>
          </a:p>
        </p:txBody>
      </p:sp>
      <p:sp>
        <p:nvSpPr>
          <p:cNvPr id="4" name="Rectangle 3"/>
          <p:cNvSpPr/>
          <p:nvPr/>
        </p:nvSpPr>
        <p:spPr>
          <a:xfrm>
            <a:off x="5143504" y="3000372"/>
            <a:ext cx="4000496" cy="430887"/>
          </a:xfrm>
          <a:prstGeom prst="rect">
            <a:avLst/>
          </a:prstGeom>
        </p:spPr>
        <p:txBody>
          <a:bodyPr wrap="square">
            <a:spAutoFit/>
          </a:bodyPr>
          <a:lstStyle/>
          <a:p>
            <a:pPr algn="ctr" fontAlgn="base"/>
            <a:r>
              <a:rPr lang="en-US" sz="1050" dirty="0" smtClean="0">
                <a:latin typeface="Times New Roman" pitchFamily="18" charset="0"/>
                <a:cs typeface="Times New Roman" pitchFamily="18" charset="0"/>
              </a:rPr>
              <a:t>G Klimt : The Beethoven Frieze:</a:t>
            </a:r>
          </a:p>
          <a:p>
            <a:pPr algn="ctr" fontAlgn="base"/>
            <a:r>
              <a:rPr lang="en-US" sz="1050" dirty="0" smtClean="0">
                <a:latin typeface="Times New Roman" pitchFamily="18" charset="0"/>
                <a:cs typeface="Times New Roman" pitchFamily="18" charset="0"/>
              </a:rPr>
              <a:t> </a:t>
            </a:r>
            <a:r>
              <a:rPr lang="en-US" sz="1050" dirty="0" smtClean="0">
                <a:effectLst>
                  <a:outerShdw blurRad="38100" dist="38100" dir="2700000" algn="tl">
                    <a:srgbClr val="000000">
                      <a:alpha val="43137"/>
                    </a:srgbClr>
                  </a:outerShdw>
                </a:effectLst>
                <a:latin typeface="Times New Roman" pitchFamily="18" charset="0"/>
                <a:cs typeface="Times New Roman" pitchFamily="18" charset="0"/>
              </a:rPr>
              <a:t>The Longing for Happiness</a:t>
            </a:r>
            <a:r>
              <a:rPr lang="en-US" sz="1050" dirty="0" smtClean="0">
                <a:latin typeface="Times New Roman" pitchFamily="18" charset="0"/>
                <a:cs typeface="Times New Roman" pitchFamily="18" charset="0"/>
              </a:rPr>
              <a:t>. Left wall, 1902.</a:t>
            </a:r>
            <a:endParaRPr lang="en-US" sz="1050" dirty="0">
              <a:latin typeface="Times New Roman" pitchFamily="18" charset="0"/>
              <a:cs typeface="Times New Roman" pitchFamily="18" charset="0"/>
            </a:endParaRPr>
          </a:p>
        </p:txBody>
      </p:sp>
      <p:pic>
        <p:nvPicPr>
          <p:cNvPr id="23554" name="Picture 2" descr="C:\Users\αγαπουλακι\Desktop\AMSTERDAM\AMSTERDAM PAINTINGS\the-beethoven-frieze-the-longing-for-happiness-left-wall.jpg!Large.jpg"/>
          <p:cNvPicPr>
            <a:picLocks noChangeAspect="1" noChangeArrowheads="1"/>
          </p:cNvPicPr>
          <p:nvPr/>
        </p:nvPicPr>
        <p:blipFill>
          <a:blip r:embed="rId2" cstate="print"/>
          <a:srcRect/>
          <a:stretch>
            <a:fillRect/>
          </a:stretch>
        </p:blipFill>
        <p:spPr bwMode="auto">
          <a:xfrm>
            <a:off x="5429256" y="214290"/>
            <a:ext cx="3286148" cy="2824768"/>
          </a:xfrm>
          <a:prstGeom prst="rect">
            <a:avLst/>
          </a:prstGeom>
          <a:noFill/>
        </p:spPr>
      </p:pic>
      <p:sp>
        <p:nvSpPr>
          <p:cNvPr id="6" name="Content Placeholder 2"/>
          <p:cNvSpPr txBox="1">
            <a:spLocks/>
          </p:cNvSpPr>
          <p:nvPr/>
        </p:nvSpPr>
        <p:spPr>
          <a:xfrm>
            <a:off x="0" y="3643314"/>
            <a:ext cx="9144000" cy="3214686"/>
          </a:xfrm>
          <a:prstGeom prst="rect">
            <a:avLst/>
          </a:prstGeom>
        </p:spPr>
        <p:txBody>
          <a:bodyPr>
            <a:normAutofit fontScale="85000" lnSpcReduction="1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Going</a:t>
            </a:r>
            <a:r>
              <a:rPr kumimoji="0" lang="en-US" sz="32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through the path of</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your life </a:t>
            </a:r>
            <a:r>
              <a:rPr kumimoji="0" lang="en-US" sz="32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authentically</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0" lang="en-US" sz="32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i.e., </a:t>
            </a:r>
            <a:r>
              <a:rPr kumimoji="0" lang="en-US" sz="3200" b="1" i="0" u="none" strike="noStrike" kern="1200" cap="none" spc="600" normalizeH="0" baseline="0" noProof="0" dirty="0" smtClean="0">
                <a:ln>
                  <a:noFill/>
                </a:ln>
                <a:solidFill>
                  <a:schemeClr val="tx1"/>
                </a:solidFill>
                <a:effectLst/>
                <a:uLnTx/>
                <a:uFillTx/>
                <a:latin typeface="Times New Roman" pitchFamily="18" charset="0"/>
                <a:ea typeface="+mn-ea"/>
                <a:cs typeface="Times New Roman" pitchFamily="18" charset="0"/>
              </a:rPr>
              <a:t>according</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to your </a:t>
            </a:r>
            <a:r>
              <a:rPr kumimoji="0" lang="en-US" sz="32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personal existential identity</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which is largely genetically defined, is a prerequisite for your happiness. </a:t>
            </a:r>
            <a:r>
              <a:rPr kumimoji="0" lang="el-GR"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Α</a:t>
            </a:r>
            <a:r>
              <a:rPr kumimoji="0" lang="en-US" sz="32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void criticizing others because they are moving on the basis of their own existential identity; if you do not fit with them, keep a safe distance, but also keep in mind that an egocentric life filled with the deceptive feeling of superiority over the inferior, leads to the depression of isolation. </a:t>
            </a:r>
          </a:p>
        </p:txBody>
      </p:sp>
      <p:sp>
        <p:nvSpPr>
          <p:cNvPr id="7" name="Rectangle 6"/>
          <p:cNvSpPr/>
          <p:nvPr/>
        </p:nvSpPr>
        <p:spPr>
          <a:xfrm>
            <a:off x="0" y="3357562"/>
            <a:ext cx="9144000" cy="3539430"/>
          </a:xfrm>
          <a:prstGeom prst="rect">
            <a:avLst/>
          </a:prstGeom>
        </p:spPr>
        <p:txBody>
          <a:bodyPr wrap="square">
            <a:spAutoFit/>
          </a:bodyPr>
          <a:lstStyle/>
          <a:p>
            <a:pPr marL="342900" lvl="0" indent="-342900" algn="just">
              <a:spcBef>
                <a:spcPct val="20000"/>
              </a:spcBef>
              <a:buFont typeface="Arial" pitchFamily="34" charset="0"/>
              <a:buChar char="•"/>
              <a:defRPr/>
            </a:pPr>
            <a:r>
              <a:rPr lang="en-US" sz="2000" b="1" dirty="0" smtClean="0">
                <a:latin typeface="Times New Roman" pitchFamily="18" charset="0"/>
                <a:cs typeface="Times New Roman" pitchFamily="18" charset="0"/>
              </a:rPr>
              <a:t>Create</a:t>
            </a: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rejuvenating moments </a:t>
            </a:r>
            <a:r>
              <a:rPr lang="en-US" sz="2000" dirty="0" smtClean="0">
                <a:latin typeface="Times New Roman" pitchFamily="18" charset="0"/>
                <a:cs typeface="Times New Roman" pitchFamily="18" charset="0"/>
              </a:rPr>
              <a:t>in your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everyday life</a:t>
            </a:r>
            <a:r>
              <a:rPr lang="en-US" sz="2000" spc="3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and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keep a positive mood</a:t>
            </a:r>
            <a:r>
              <a:rPr lang="en-US" sz="2000" dirty="0" smtClean="0">
                <a:latin typeface="Times New Roman" pitchFamily="18" charset="0"/>
                <a:cs typeface="Times New Roman" pitchFamily="18" charset="0"/>
              </a:rPr>
              <a:t>. The beauty</a:t>
            </a:r>
            <a:r>
              <a:rPr lang="el-GR"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tenderness, poetry and joy of life are often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beside</a:t>
            </a:r>
            <a:r>
              <a:rPr lang="en-US" sz="2000" dirty="0" smtClean="0">
                <a:latin typeface="Times New Roman" pitchFamily="18" charset="0"/>
                <a:cs typeface="Times New Roman" pitchFamily="18" charset="0"/>
              </a:rPr>
              <a:t> you;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practice to experience them on a daily basis</a:t>
            </a:r>
            <a:r>
              <a:rPr lang="en-US"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Discover</a:t>
            </a:r>
            <a:r>
              <a:rPr lang="en-US" sz="2000" dirty="0" smtClean="0">
                <a:latin typeface="Times New Roman" pitchFamily="18" charset="0"/>
                <a:cs typeface="Times New Roman" pitchFamily="18" charset="0"/>
              </a:rPr>
              <a:t> the  </a:t>
            </a:r>
            <a:r>
              <a:rPr lang="en-US" sz="2000" b="1" spc="600" dirty="0" smtClean="0">
                <a:latin typeface="Times New Roman" pitchFamily="18" charset="0"/>
                <a:cs typeface="Times New Roman" pitchFamily="18" charset="0"/>
              </a:rPr>
              <a:t>genuine, sincere feelings </a:t>
            </a:r>
            <a:r>
              <a:rPr lang="en-US" sz="2000" dirty="0" smtClean="0">
                <a:latin typeface="Times New Roman" pitchFamily="18" charset="0"/>
                <a:cs typeface="Times New Roman" pitchFamily="18" charset="0"/>
              </a:rPr>
              <a:t>of at least some people in your everyday life and </a:t>
            </a:r>
            <a:r>
              <a:rPr lang="en-US" sz="2000" b="1" u="sng" spc="600" dirty="0" smtClean="0">
                <a:effectLst>
                  <a:outerShdw blurRad="38100" dist="38100" dir="2700000" algn="tl">
                    <a:srgbClr val="000000">
                      <a:alpha val="43137"/>
                    </a:srgbClr>
                  </a:outerShdw>
                </a:effectLst>
                <a:latin typeface="Times New Roman" pitchFamily="18" charset="0"/>
                <a:cs typeface="Times New Roman" pitchFamily="18" charset="0"/>
              </a:rPr>
              <a:t>respond</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accordingly</a:t>
            </a:r>
            <a:r>
              <a:rPr lang="en-US" sz="2000" dirty="0" smtClean="0">
                <a:latin typeface="Times New Roman" pitchFamily="18" charset="0"/>
                <a:cs typeface="Times New Roman" pitchFamily="18" charset="0"/>
              </a:rPr>
              <a:t>. These feelings are more likely to come from non-highly-educated people, as education often involves a false self-discipline covering true feelings. Common people should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not</a:t>
            </a:r>
            <a:r>
              <a:rPr lang="en-US" sz="2000" dirty="0" smtClean="0">
                <a:latin typeface="Times New Roman" pitchFamily="18" charset="0"/>
                <a:cs typeface="Times New Roman" pitchFamily="18" charset="0"/>
              </a:rPr>
              <a:t> be downgraded in any way;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engaging with genuine</a:t>
            </a:r>
            <a:r>
              <a:rPr lang="en-US" sz="2000" dirty="0" smtClean="0">
                <a:latin typeface="Times New Roman" pitchFamily="18" charset="0"/>
                <a:cs typeface="Times New Roman" pitchFamily="18" charset="0"/>
              </a:rPr>
              <a:t>, otherwise common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people</a:t>
            </a:r>
            <a:r>
              <a:rPr lang="en-US" sz="2000" dirty="0" smtClean="0">
                <a:latin typeface="Times New Roman" pitchFamily="18" charset="0"/>
                <a:cs typeface="Times New Roman" pitchFamily="18" charset="0"/>
              </a:rPr>
              <a:t>, offers life</a:t>
            </a:r>
            <a:r>
              <a:rPr lang="el-GR"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the rare gift  of </a:t>
            </a:r>
            <a:r>
              <a:rPr lang="el-GR" sz="2000"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immediacy</a:t>
            </a:r>
            <a:r>
              <a:rPr lang="en-US" sz="2000" dirty="0" smtClean="0">
                <a:latin typeface="Times New Roman" pitchFamily="18" charset="0"/>
                <a:cs typeface="Times New Roman" pitchFamily="18" charset="0"/>
              </a:rPr>
              <a:t>.</a:t>
            </a:r>
          </a:p>
          <a:p>
            <a:pPr marL="342900" lvl="0" indent="-342900" algn="just">
              <a:spcBef>
                <a:spcPct val="20000"/>
              </a:spcBef>
              <a:buFont typeface="Arial" pitchFamily="34" charset="0"/>
              <a:buChar char="•"/>
              <a:defRPr/>
            </a:pPr>
            <a:r>
              <a:rPr lang="en-US" sz="2000" b="1" spc="300" dirty="0" smtClean="0">
                <a:latin typeface="Times New Roman" pitchFamily="18" charset="0"/>
                <a:cs typeface="Times New Roman" pitchFamily="18" charset="0"/>
              </a:rPr>
              <a:t>Selflessly</a:t>
            </a:r>
            <a:r>
              <a:rPr lang="en-US" sz="2000" b="1" dirty="0" smtClean="0">
                <a:latin typeface="Times New Roman" pitchFamily="18" charset="0"/>
                <a:cs typeface="Times New Roman" pitchFamily="18" charset="0"/>
              </a:rPr>
              <a:t> </a:t>
            </a:r>
            <a:r>
              <a:rPr lang="en-US" sz="2000" b="1" spc="300" dirty="0" smtClean="0">
                <a:latin typeface="Times New Roman" pitchFamily="18" charset="0"/>
                <a:cs typeface="Times New Roman" pitchFamily="18" charset="0"/>
              </a:rPr>
              <a:t>offering</a:t>
            </a:r>
            <a:r>
              <a:rPr lang="en-US" sz="2000" b="1" dirty="0" smtClean="0">
                <a:latin typeface="Times New Roman" pitchFamily="18" charset="0"/>
                <a:cs typeface="Times New Roman" pitchFamily="18" charset="0"/>
              </a:rPr>
              <a:t> to others </a:t>
            </a:r>
            <a:r>
              <a:rPr lang="en-US" sz="2000" dirty="0" smtClean="0">
                <a:latin typeface="Times New Roman" pitchFamily="18" charset="0"/>
                <a:cs typeface="Times New Roman" pitchFamily="18" charset="0"/>
              </a:rPr>
              <a:t>will continue your existence after the end of your life on Earth and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sweet memories </a:t>
            </a:r>
            <a:r>
              <a:rPr lang="en-US" sz="2000" dirty="0" smtClean="0">
                <a:latin typeface="Times New Roman" pitchFamily="18" charset="0"/>
                <a:cs typeface="Times New Roman" pitchFamily="18" charset="0"/>
              </a:rPr>
              <a:t>will overwhelm the people you've been communicating, including your beloved ones. </a:t>
            </a:r>
            <a:endParaRPr lang="el-GR" sz="2000"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xEl>
                                              <p:pRg st="0" end="0"/>
                                            </p:txEl>
                                          </p:spTgt>
                                        </p:tgtEl>
                                      </p:cBhvr>
                                    </p:animEffect>
                                    <p:set>
                                      <p:cBhvr>
                                        <p:cTn id="2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357950" y="6143644"/>
            <a:ext cx="2786050" cy="714356"/>
          </a:xfrm>
          <a:prstGeom prst="rect">
            <a:avLst/>
          </a:prstGeom>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Ν</a:t>
            </a:r>
            <a:r>
              <a:rPr kumimoji="0" lang="en-US" sz="1600" b="0"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ow</a:t>
            </a:r>
            <a:r>
              <a:rPr kumimoji="0" lang="en-US"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listening to Fantasia from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J. S. Bach’s Fantasia &amp; Fugue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in a minor BWV 944</a:t>
            </a:r>
            <a:r>
              <a:rPr kumimoji="0" lang="el-GR" sz="16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a:t>
            </a:r>
            <a:endParaRPr kumimoji="0" lang="el-GR" sz="16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4" name="Fantasia from J S Bach's BWV944.wma.wma">
            <a:hlinkClick r:id="" action="ppaction://media"/>
          </p:cNvPr>
          <p:cNvPicPr>
            <a:picLocks noRot="1" noChangeAspect="1"/>
          </p:cNvPicPr>
          <p:nvPr>
            <a:audioFile r:link="rId1"/>
          </p:nvPr>
        </p:nvPicPr>
        <p:blipFill>
          <a:blip r:embed="rId3" cstate="print"/>
          <a:stretch>
            <a:fillRect/>
          </a:stretch>
        </p:blipFill>
        <p:spPr>
          <a:xfrm>
            <a:off x="7643834" y="5786454"/>
            <a:ext cx="304800" cy="304800"/>
          </a:xfrm>
          <a:prstGeom prst="rect">
            <a:avLst/>
          </a:prstGeom>
        </p:spPr>
      </p:pic>
      <p:pic>
        <p:nvPicPr>
          <p:cNvPr id="24578" name="Picture 2" descr="C:\Users\αγαπουλακι\Desktop\AMSTERDAM\AMSTERDAM PAINTINGS\open-your-hands-wide-embrace-happiness-2010.jpg"/>
          <p:cNvPicPr>
            <a:picLocks noChangeAspect="1" noChangeArrowheads="1"/>
          </p:cNvPicPr>
          <p:nvPr/>
        </p:nvPicPr>
        <p:blipFill>
          <a:blip r:embed="rId4" cstate="print"/>
          <a:srcRect/>
          <a:stretch>
            <a:fillRect/>
          </a:stretch>
        </p:blipFill>
        <p:spPr bwMode="auto">
          <a:xfrm>
            <a:off x="500034" y="1071546"/>
            <a:ext cx="3971925" cy="3981450"/>
          </a:xfrm>
          <a:prstGeom prst="rect">
            <a:avLst/>
          </a:prstGeom>
          <a:noFill/>
        </p:spPr>
      </p:pic>
      <p:sp>
        <p:nvSpPr>
          <p:cNvPr id="5" name="Rectangle 4"/>
          <p:cNvSpPr/>
          <p:nvPr/>
        </p:nvSpPr>
        <p:spPr>
          <a:xfrm>
            <a:off x="0" y="5143512"/>
            <a:ext cx="5072066" cy="646331"/>
          </a:xfrm>
          <a:prstGeom prst="rect">
            <a:avLst/>
          </a:prstGeom>
        </p:spPr>
        <p:txBody>
          <a:bodyPr wrap="square">
            <a:spAutoFit/>
          </a:bodyPr>
          <a:lstStyle/>
          <a:p>
            <a:pPr algn="ctr" fontAlgn="base"/>
            <a:r>
              <a:rPr lang="en-US" dirty="0" smtClean="0">
                <a:latin typeface="Times New Roman" pitchFamily="18" charset="0"/>
                <a:cs typeface="Times New Roman" pitchFamily="18" charset="0"/>
              </a:rPr>
              <a:t>T Murakami : </a:t>
            </a:r>
            <a:r>
              <a:rPr lang="en-US" spc="300" dirty="0" smtClean="0">
                <a:effectLst>
                  <a:outerShdw blurRad="38100" dist="38100" dir="2700000" algn="tl">
                    <a:srgbClr val="000000">
                      <a:alpha val="43137"/>
                    </a:srgbClr>
                  </a:outerShdw>
                </a:effectLst>
                <a:latin typeface="Times New Roman" pitchFamily="18" charset="0"/>
                <a:cs typeface="Times New Roman" pitchFamily="18" charset="0"/>
              </a:rPr>
              <a:t>Open Your Hands Wide, </a:t>
            </a:r>
          </a:p>
          <a:p>
            <a:pPr algn="ctr" fontAlgn="base"/>
            <a:r>
              <a:rPr lang="en-US" spc="300" dirty="0" smtClean="0">
                <a:effectLst>
                  <a:outerShdw blurRad="38100" dist="38100" dir="2700000" algn="tl">
                    <a:srgbClr val="000000">
                      <a:alpha val="43137"/>
                    </a:srgbClr>
                  </a:outerShdw>
                </a:effectLst>
                <a:latin typeface="Times New Roman" pitchFamily="18" charset="0"/>
                <a:cs typeface="Times New Roman" pitchFamily="18" charset="0"/>
              </a:rPr>
              <a:t>Embrace Happiness</a:t>
            </a:r>
            <a:r>
              <a:rPr lang="en-US" dirty="0" smtClean="0">
                <a:latin typeface="Times New Roman" pitchFamily="18" charset="0"/>
                <a:cs typeface="Times New Roman" pitchFamily="18" charset="0"/>
              </a:rPr>
              <a:t>, 2010.</a:t>
            </a:r>
            <a:endParaRPr lang="en-US" dirty="0">
              <a:latin typeface="Times New Roman" pitchFamily="18" charset="0"/>
              <a:cs typeface="Times New Roman" pitchFamily="18" charset="0"/>
            </a:endParaRPr>
          </a:p>
        </p:txBody>
      </p:sp>
      <p:sp>
        <p:nvSpPr>
          <p:cNvPr id="6" name="Rectangle 5"/>
          <p:cNvSpPr/>
          <p:nvPr/>
        </p:nvSpPr>
        <p:spPr>
          <a:xfrm>
            <a:off x="4643438" y="285728"/>
            <a:ext cx="4500562" cy="6247864"/>
          </a:xfrm>
          <a:prstGeom prst="rect">
            <a:avLst/>
          </a:prstGeom>
        </p:spPr>
        <p:txBody>
          <a:bodyPr wrap="square">
            <a:spAutoFit/>
          </a:bodyPr>
          <a:lstStyle/>
          <a:p>
            <a:pPr algn="just"/>
            <a:endParaRPr lang="en-US" sz="2400" dirty="0" smtClean="0">
              <a:latin typeface="Times New Roman" pitchFamily="18" charset="0"/>
              <a:cs typeface="Times New Roman" pitchFamily="18" charset="0"/>
            </a:endParaRPr>
          </a:p>
          <a:p>
            <a:pPr algn="ctr"/>
            <a:r>
              <a:rPr lang="en-US" sz="3200" dirty="0" smtClean="0">
                <a:latin typeface="Times New Roman" pitchFamily="18" charset="0"/>
                <a:cs typeface="Times New Roman" pitchFamily="18" charset="0"/>
              </a:rPr>
              <a:t>From my point of view, </a:t>
            </a:r>
          </a:p>
          <a:p>
            <a:pPr algn="ctr"/>
            <a:r>
              <a:rPr lang="en-US" sz="3200" dirty="0" smtClean="0">
                <a:latin typeface="Times New Roman" pitchFamily="18" charset="0"/>
                <a:cs typeface="Times New Roman" pitchFamily="18" charset="0"/>
              </a:rPr>
              <a:t>by encouraging </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others</a:t>
            </a:r>
            <a:r>
              <a:rPr lang="en-US" sz="3200" dirty="0" smtClean="0">
                <a:latin typeface="Times New Roman" pitchFamily="18" charset="0"/>
                <a:cs typeface="Times New Roman" pitchFamily="18" charset="0"/>
              </a:rPr>
              <a:t> </a:t>
            </a:r>
          </a:p>
          <a:p>
            <a:pPr algn="ctr"/>
            <a:r>
              <a:rPr lang="en-US" sz="3200" dirty="0" smtClean="0">
                <a:latin typeface="Times New Roman" pitchFamily="18" charset="0"/>
                <a:cs typeface="Times New Roman" pitchFamily="18" charset="0"/>
              </a:rPr>
              <a:t>and giving them hope, </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you</a:t>
            </a:r>
            <a:r>
              <a:rPr lang="en-US" sz="3200" dirty="0" smtClean="0">
                <a:latin typeface="Times New Roman" pitchFamily="18" charset="0"/>
                <a:cs typeface="Times New Roman" pitchFamily="18" charset="0"/>
              </a:rPr>
              <a:t> may begin to feel hopeful and energetic </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yourself</a:t>
            </a:r>
            <a:r>
              <a:rPr lang="en-US" sz="3200" dirty="0" smtClean="0">
                <a:latin typeface="Times New Roman" pitchFamily="18" charset="0"/>
                <a:cs typeface="Times New Roman" pitchFamily="18" charset="0"/>
              </a:rPr>
              <a:t>. </a:t>
            </a:r>
          </a:p>
          <a:p>
            <a:pPr algn="just"/>
            <a:endParaRPr lang="en-US" sz="3200" dirty="0" smtClean="0">
              <a:latin typeface="Times New Roman" pitchFamily="18" charset="0"/>
              <a:cs typeface="Times New Roman" pitchFamily="18" charset="0"/>
            </a:endParaRPr>
          </a:p>
          <a:p>
            <a:pPr algn="ctr"/>
            <a:r>
              <a:rPr lang="en-US" sz="3200" dirty="0" smtClean="0">
                <a:latin typeface="Times New Roman" pitchFamily="18" charset="0"/>
                <a:cs typeface="Times New Roman" pitchFamily="18" charset="0"/>
              </a:rPr>
              <a:t>The more effort you make for </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other</a:t>
            </a:r>
            <a:r>
              <a:rPr lang="en-US" sz="3200" dirty="0" smtClean="0">
                <a:latin typeface="Times New Roman" pitchFamily="18" charset="0"/>
                <a:cs typeface="Times New Roman" pitchFamily="18" charset="0"/>
              </a:rPr>
              <a:t> people’s happiness, </a:t>
            </a:r>
          </a:p>
          <a:p>
            <a:pPr algn="ctr"/>
            <a:r>
              <a:rPr lang="en-US" sz="3200" dirty="0" smtClean="0">
                <a:latin typeface="Times New Roman" pitchFamily="18" charset="0"/>
                <a:cs typeface="Times New Roman" pitchFamily="18" charset="0"/>
              </a:rPr>
              <a:t>the happier </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you</a:t>
            </a:r>
            <a:r>
              <a:rPr lang="en-US" sz="3200" dirty="0" smtClean="0">
                <a:latin typeface="Times New Roman" pitchFamily="18" charset="0"/>
                <a:cs typeface="Times New Roman" pitchFamily="18" charset="0"/>
              </a:rPr>
              <a:t> feel!</a:t>
            </a:r>
            <a:endParaRPr lang="el-GR" sz="3200" dirty="0" smtClean="0">
              <a:latin typeface="Times New Roman" pitchFamily="18" charset="0"/>
              <a:cs typeface="Times New Roman" pitchFamily="18" charset="0"/>
            </a:endParaRPr>
          </a:p>
          <a:p>
            <a:pPr algn="just"/>
            <a:endParaRPr lang="el-GR"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24578"/>
                                        </p:tgtEl>
                                        <p:attrNameLst>
                                          <p:attrName>style.visibility</p:attrName>
                                        </p:attrNameLst>
                                      </p:cBhvr>
                                      <p:to>
                                        <p:strVal val="visible"/>
                                      </p:to>
                                    </p:set>
                                    <p:anim calcmode="lin" valueType="num">
                                      <p:cBhvr>
                                        <p:cTn id="16" dur="1000" fill="hold"/>
                                        <p:tgtEl>
                                          <p:spTgt spid="24578"/>
                                        </p:tgtEl>
                                        <p:attrNameLst>
                                          <p:attrName>ppt_w</p:attrName>
                                        </p:attrNameLst>
                                      </p:cBhvr>
                                      <p:tavLst>
                                        <p:tav tm="0">
                                          <p:val>
                                            <p:fltVal val="0"/>
                                          </p:val>
                                        </p:tav>
                                        <p:tav tm="100000">
                                          <p:val>
                                            <p:strVal val="#ppt_w"/>
                                          </p:val>
                                        </p:tav>
                                      </p:tavLst>
                                    </p:anim>
                                    <p:anim calcmode="lin" valueType="num">
                                      <p:cBhvr>
                                        <p:cTn id="17" dur="1000" fill="hold"/>
                                        <p:tgtEl>
                                          <p:spTgt spid="24578"/>
                                        </p:tgtEl>
                                        <p:attrNameLst>
                                          <p:attrName>ppt_h</p:attrName>
                                        </p:attrNameLst>
                                      </p:cBhvr>
                                      <p:tavLst>
                                        <p:tav tm="0">
                                          <p:val>
                                            <p:fltVal val="0"/>
                                          </p:val>
                                        </p:tav>
                                        <p:tav tm="100000">
                                          <p:val>
                                            <p:strVal val="#ppt_h"/>
                                          </p:val>
                                        </p:tav>
                                      </p:tavLst>
                                    </p:anim>
                                    <p:anim calcmode="lin" valueType="num">
                                      <p:cBhvr>
                                        <p:cTn id="18" dur="1000" fill="hold"/>
                                        <p:tgtEl>
                                          <p:spTgt spid="2457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24578"/>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5"/>
                                        </p:tgtEl>
                                        <p:attrNameLst>
                                          <p:attrName>ppt_y</p:attrName>
                                        </p:attrNameLst>
                                      </p:cBhvr>
                                      <p:tavLst>
                                        <p:tav tm="0" fmla="#ppt_y+(sin(-2*pi*(1-$))*-#ppt_x+cos(-2*pi*(1-$))*(1-#ppt_y))*(1-$)">
                                          <p:val>
                                            <p:fltVal val="0"/>
                                          </p:val>
                                        </p:tav>
                                        <p:tav tm="100000">
                                          <p:val>
                                            <p:fltVal val="1"/>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1000"/>
                                        <p:tgtEl>
                                          <p:spTgt spid="6">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1000"/>
                                        <p:tgtEl>
                                          <p:spTgt spid="6">
                                            <p:txEl>
                                              <p:pRg st="3" end="3"/>
                                            </p:txEl>
                                          </p:spTgt>
                                        </p:tgtEl>
                                      </p:cBhvr>
                                    </p:animEffect>
                                  </p:childTnLst>
                                </p:cTn>
                              </p:par>
                              <p:par>
                                <p:cTn id="35" presetID="10" presetClass="entr" presetSubtype="0" fill="hold" grpId="0" nodeType="withEffect">
                                  <p:stCondLst>
                                    <p:cond delay="0"/>
                                  </p:stCondLst>
                                  <p:iterate type="lt">
                                    <p:tmPct val="0"/>
                                  </p:iterate>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1000"/>
                                        <p:tgtEl>
                                          <p:spTgt spid="6">
                                            <p:txEl>
                                              <p:pRg st="5" end="5"/>
                                            </p:txEl>
                                          </p:spTgt>
                                        </p:tgtEl>
                                      </p:cBhvr>
                                    </p:animEffect>
                                  </p:childTnLst>
                                </p:cTn>
                              </p:par>
                              <p:par>
                                <p:cTn id="38" presetID="10" presetClass="entr" presetSubtype="0" fill="hold" grpId="0" nodeType="withEffect">
                                  <p:stCondLst>
                                    <p:cond delay="0"/>
                                  </p:stCondLst>
                                  <p:iterate type="lt">
                                    <p:tmPct val="0"/>
                                  </p:iterate>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1000"/>
                                        <p:tgtEl>
                                          <p:spTgt spid="6">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mph" presetSubtype="0" nodeType="clickEffect">
                                  <p:stCondLst>
                                    <p:cond delay="0"/>
                                  </p:stCondLst>
                                  <p:iterate type="lt">
                                    <p:tmAbs val="25"/>
                                  </p:iterate>
                                  <p:childTnLst>
                                    <p:set>
                                      <p:cBhvr override="childStyle">
                                        <p:cTn id="44" dur="indefinite"/>
                                        <p:tgtEl>
                                          <p:spTgt spid="6">
                                            <p:txEl>
                                              <p:pRg st="5" end="5"/>
                                            </p:txEl>
                                          </p:spTgt>
                                        </p:tgtEl>
                                        <p:attrNameLst>
                                          <p:attrName>style.fontWeight</p:attrName>
                                        </p:attrNameLst>
                                      </p:cBhvr>
                                      <p:to>
                                        <p:strVal val="bold"/>
                                      </p:to>
                                    </p:set>
                                  </p:childTnLst>
                                </p:cTn>
                              </p:par>
                            </p:childTnLst>
                          </p:cTn>
                        </p:par>
                      </p:childTnLst>
                    </p:cTn>
                  </p:par>
                  <p:par>
                    <p:cTn id="45" fill="hold">
                      <p:stCondLst>
                        <p:cond delay="indefinite"/>
                      </p:stCondLst>
                      <p:childTnLst>
                        <p:par>
                          <p:cTn id="46" fill="hold">
                            <p:stCondLst>
                              <p:cond delay="0"/>
                            </p:stCondLst>
                            <p:childTnLst>
                              <p:par>
                                <p:cTn id="47" presetID="15" presetClass="emph" presetSubtype="0" nodeType="clickEffect">
                                  <p:stCondLst>
                                    <p:cond delay="0"/>
                                  </p:stCondLst>
                                  <p:iterate type="lt">
                                    <p:tmAbs val="25"/>
                                  </p:iterate>
                                  <p:childTnLst>
                                    <p:set>
                                      <p:cBhvr override="childStyle">
                                        <p:cTn id="48" dur="indefinite"/>
                                        <p:tgtEl>
                                          <p:spTgt spid="6">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p:cMediaNode numSld="5" showWhenStopped="0">
                <p:cTn id="49"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3" grpId="0"/>
      <p:bldP spid="5" grpId="0"/>
      <p:bldP spid="6"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57166"/>
          </a:xfrm>
        </p:spPr>
        <p:txBody>
          <a:bodyPr>
            <a:noAutofit/>
          </a:bodyPr>
          <a:lstStyle/>
          <a:p>
            <a:r>
              <a:rPr lang="en-US" sz="2400" b="1" spc="600" dirty="0" smtClean="0">
                <a:effectLst>
                  <a:outerShdw blurRad="38100" dist="38100" dir="2700000" algn="tl">
                    <a:srgbClr val="000000">
                      <a:alpha val="43137"/>
                    </a:srgbClr>
                  </a:outerShdw>
                </a:effectLst>
                <a:latin typeface="Times New Roman" pitchFamily="18" charset="0"/>
                <a:cs typeface="Times New Roman" pitchFamily="18" charset="0"/>
              </a:rPr>
              <a:t>Key points</a:t>
            </a:r>
            <a:endParaRPr lang="el-GR" sz="2400" b="1" spc="6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0" y="285728"/>
            <a:ext cx="9144000" cy="6572272"/>
          </a:xfrm>
        </p:spPr>
        <p:txBody>
          <a:bodyPr>
            <a:noAutofit/>
          </a:bodyPr>
          <a:lstStyle/>
          <a:p>
            <a:pPr algn="just"/>
            <a:r>
              <a:rPr lang="en-US" sz="2400" dirty="0" smtClean="0">
                <a:latin typeface="Times New Roman" pitchFamily="18" charset="0"/>
                <a:cs typeface="Times New Roman" pitchFamily="18" charset="0"/>
              </a:rPr>
              <a:t>There should be opportunities for </a:t>
            </a:r>
            <a:r>
              <a:rPr lang="en-US" sz="2400" b="1" dirty="0" smtClean="0">
                <a:latin typeface="Times New Roman" pitchFamily="18" charset="0"/>
                <a:cs typeface="Times New Roman" pitchFamily="18" charset="0"/>
              </a:rPr>
              <a:t>pathologists</a:t>
            </a:r>
            <a:r>
              <a:rPr lang="en-US" sz="2400" dirty="0" smtClean="0">
                <a:latin typeface="Times New Roman" pitchFamily="18" charset="0"/>
                <a:cs typeface="Times New Roman" pitchFamily="18" charset="0"/>
              </a:rPr>
              <a:t> to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discuss what they do, explain diagnoses, and provide their medical opinions to the patients they serve.</a:t>
            </a:r>
            <a:r>
              <a:rPr lang="en-US" sz="2400" dirty="0" smtClean="0">
                <a:latin typeface="Times New Roman" pitchFamily="18" charset="0"/>
                <a:cs typeface="Times New Roman" pitchFamily="18" charset="0"/>
              </a:rPr>
              <a:t> This is the best way to demystify the profession, highlight the central role that pathology plays in healthcare, and raise pathologists’ public profile.</a:t>
            </a:r>
          </a:p>
          <a:p>
            <a:pPr algn="just"/>
            <a:r>
              <a:rPr lang="en-US" sz="2400" b="1" dirty="0" smtClean="0">
                <a:latin typeface="Times New Roman" pitchFamily="18" charset="0"/>
                <a:cs typeface="Times New Roman" pitchFamily="18" charset="0"/>
              </a:rPr>
              <a:t>Similarities</a:t>
            </a:r>
            <a:r>
              <a:rPr lang="en-US" sz="2400" dirty="0" smtClean="0">
                <a:latin typeface="Times New Roman" pitchFamily="18" charset="0"/>
                <a:cs typeface="Times New Roman" pitchFamily="18" charset="0"/>
              </a:rPr>
              <a:t> are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not necessarily </a:t>
            </a:r>
            <a:r>
              <a:rPr lang="en-US" sz="2400" dirty="0" smtClean="0">
                <a:latin typeface="Times New Roman" pitchFamily="18" charset="0"/>
                <a:cs typeface="Times New Roman" pitchFamily="18" charset="0"/>
              </a:rPr>
              <a:t>identical, </a:t>
            </a:r>
            <a:r>
              <a:rPr lang="en-US" sz="2400" b="1" dirty="0" smtClean="0">
                <a:latin typeface="Times New Roman" pitchFamily="18" charset="0"/>
                <a:cs typeface="Times New Roman" pitchFamily="18" charset="0"/>
              </a:rPr>
              <a:t>differences</a:t>
            </a:r>
            <a:r>
              <a:rPr lang="en-US" sz="2400" dirty="0" smtClean="0">
                <a:latin typeface="Times New Roman" pitchFamily="18" charset="0"/>
                <a:cs typeface="Times New Roman" pitchFamily="18" charset="0"/>
              </a:rPr>
              <a:t> are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not necessarily </a:t>
            </a:r>
            <a:r>
              <a:rPr lang="en-US" sz="2400" dirty="0" smtClean="0">
                <a:latin typeface="Times New Roman" pitchFamily="18" charset="0"/>
                <a:cs typeface="Times New Roman" pitchFamily="18" charset="0"/>
              </a:rPr>
              <a:t>divisive, but rather beautiful. </a:t>
            </a:r>
            <a:r>
              <a:rPr lang="en-US" sz="2400" b="1" dirty="0" smtClean="0">
                <a:latin typeface="Times New Roman" pitchFamily="18" charset="0"/>
                <a:cs typeface="Times New Roman" pitchFamily="18" charset="0"/>
              </a:rPr>
              <a:t>Similarities are shared experiences </a:t>
            </a:r>
            <a:r>
              <a:rPr lang="en-US" sz="2400" dirty="0" smtClean="0">
                <a:latin typeface="Times New Roman" pitchFamily="18" charset="0"/>
                <a:cs typeface="Times New Roman" pitchFamily="18" charset="0"/>
              </a:rPr>
              <a:t>and </a:t>
            </a:r>
            <a:r>
              <a:rPr lang="en-US" sz="2400" b="1" dirty="0" smtClean="0">
                <a:latin typeface="Times New Roman" pitchFamily="18" charset="0"/>
                <a:cs typeface="Times New Roman" pitchFamily="18" charset="0"/>
              </a:rPr>
              <a:t>differences are different ways of seeking satisfaction in life, of seeking beauty. </a:t>
            </a:r>
            <a:r>
              <a:rPr lang="en-US" sz="2400" dirty="0" smtClean="0">
                <a:latin typeface="Times New Roman" pitchFamily="18" charset="0"/>
                <a:cs typeface="Times New Roman" pitchFamily="18" charset="0"/>
              </a:rPr>
              <a:t>Differences should </a:t>
            </a:r>
            <a:r>
              <a:rPr lang="en-US" sz="2400" b="1" dirty="0" smtClean="0">
                <a:latin typeface="Times New Roman" pitchFamily="18" charset="0"/>
                <a:cs typeface="Times New Roman" pitchFamily="18" charset="0"/>
              </a:rPr>
              <a:t>never</a:t>
            </a:r>
            <a:r>
              <a:rPr lang="en-US" sz="2400" dirty="0" smtClean="0">
                <a:latin typeface="Times New Roman" pitchFamily="18" charset="0"/>
                <a:cs typeface="Times New Roman" pitchFamily="18" charset="0"/>
              </a:rPr>
              <a:t> be the source of hatred or conflict. </a:t>
            </a:r>
          </a:p>
          <a:p>
            <a:pPr algn="just"/>
            <a:r>
              <a:rPr lang="en-US" sz="2400" b="1" dirty="0" smtClean="0">
                <a:latin typeface="Times New Roman" pitchFamily="18" charset="0"/>
                <a:cs typeface="Times New Roman" pitchFamily="18" charset="0"/>
              </a:rPr>
              <a:t>Comparisons </a:t>
            </a:r>
            <a:r>
              <a:rPr lang="en-US" sz="2400" dirty="0" smtClean="0">
                <a:latin typeface="Times New Roman" pitchFamily="18" charset="0"/>
                <a:cs typeface="Times New Roman" pitchFamily="18" charset="0"/>
              </a:rPr>
              <a:t>can serve as a </a:t>
            </a:r>
            <a:r>
              <a:rPr lang="en-US" sz="2400" b="1" dirty="0" smtClean="0">
                <a:latin typeface="Times New Roman" pitchFamily="18" charset="0"/>
                <a:cs typeface="Times New Roman" pitchFamily="18" charset="0"/>
              </a:rPr>
              <a:t>reality check, </a:t>
            </a:r>
            <a:r>
              <a:rPr lang="en-US" sz="2400" dirty="0" smtClean="0">
                <a:latin typeface="Times New Roman" pitchFamily="18" charset="0"/>
                <a:cs typeface="Times New Roman" pitchFamily="18" charset="0"/>
              </a:rPr>
              <a:t>but </a:t>
            </a:r>
            <a:r>
              <a:rPr lang="en-US" sz="2400" b="1" dirty="0" smtClean="0">
                <a:latin typeface="Times New Roman" pitchFamily="18" charset="0"/>
                <a:cs typeface="Times New Roman" pitchFamily="18" charset="0"/>
              </a:rPr>
              <a:t>constant</a:t>
            </a:r>
            <a:r>
              <a:rPr lang="en-US" sz="2400" dirty="0" smtClean="0">
                <a:latin typeface="Times New Roman" pitchFamily="18" charset="0"/>
                <a:cs typeface="Times New Roman" pitchFamily="18" charset="0"/>
              </a:rPr>
              <a:t> comparison really is a </a:t>
            </a:r>
            <a:r>
              <a:rPr lang="en-US" sz="2400" b="1" dirty="0" smtClean="0">
                <a:latin typeface="Times New Roman" pitchFamily="18" charset="0"/>
                <a:cs typeface="Times New Roman" pitchFamily="18" charset="0"/>
              </a:rPr>
              <a:t>one way ticket to misery</a:t>
            </a:r>
            <a:r>
              <a:rPr lang="en-US" sz="2400" dirty="0" smtClean="0">
                <a:latin typeface="Times New Roman" pitchFamily="18" charset="0"/>
                <a:cs typeface="Times New Roman" pitchFamily="18" charset="0"/>
              </a:rPr>
              <a:t>.</a:t>
            </a:r>
          </a:p>
          <a:p>
            <a:pPr algn="just"/>
            <a:r>
              <a:rPr lang="en-US" sz="2400" dirty="0" smtClean="0">
                <a:latin typeface="Times New Roman" pitchFamily="18" charset="0"/>
                <a:cs typeface="Times New Roman" pitchFamily="18" charset="0"/>
              </a:rPr>
              <a:t>Individuals should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live in accordance </a:t>
            </a:r>
            <a:r>
              <a:rPr lang="en-US" sz="2400" dirty="0" smtClean="0">
                <a:latin typeface="Times New Roman" pitchFamily="18" charset="0"/>
                <a:cs typeface="Times New Roman" pitchFamily="18" charset="0"/>
              </a:rPr>
              <a:t>with </a:t>
            </a:r>
            <a:r>
              <a:rPr lang="en-US" sz="2400" u="sng" dirty="0" smtClean="0">
                <a:latin typeface="Times New Roman" pitchFamily="18" charset="0"/>
                <a:cs typeface="Times New Roman" pitchFamily="18" charset="0"/>
              </a:rPr>
              <a:t>their</a:t>
            </a:r>
            <a:r>
              <a:rPr lang="en-US" sz="2400" dirty="0" smtClean="0">
                <a:latin typeface="Times New Roman" pitchFamily="18" charset="0"/>
                <a:cs typeface="Times New Roman" pitchFamily="18" charset="0"/>
              </a:rPr>
              <a:t>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existential identity </a:t>
            </a:r>
            <a:r>
              <a:rPr lang="en-US" sz="2400" dirty="0" smtClean="0">
                <a:latin typeface="Times New Roman" pitchFamily="18" charset="0"/>
                <a:cs typeface="Times New Roman" pitchFamily="18" charset="0"/>
              </a:rPr>
              <a:t>and </a:t>
            </a:r>
            <a:r>
              <a:rPr lang="en-US" sz="2400" u="sng" dirty="0" smtClean="0">
                <a:latin typeface="Times New Roman" pitchFamily="18" charset="0"/>
                <a:cs typeface="Times New Roman" pitchFamily="18" charset="0"/>
              </a:rPr>
              <a:t>their</a:t>
            </a:r>
            <a:r>
              <a:rPr lang="en-US" sz="2400" dirty="0" smtClean="0">
                <a:latin typeface="Times New Roman" pitchFamily="18" charset="0"/>
                <a:cs typeface="Times New Roman" pitchFamily="18" charset="0"/>
              </a:rPr>
              <a:t>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thinking</a:t>
            </a:r>
            <a:r>
              <a:rPr lang="en-US" sz="2400" dirty="0" smtClean="0">
                <a:latin typeface="Times New Roman" pitchFamily="18" charset="0"/>
                <a:cs typeface="Times New Roman" pitchFamily="18" charset="0"/>
              </a:rPr>
              <a:t>.</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 Prove</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yourself to yourself </a:t>
            </a:r>
            <a:r>
              <a:rPr lang="en-US" sz="2400" dirty="0" smtClean="0">
                <a:latin typeface="Times New Roman" pitchFamily="18" charset="0"/>
                <a:cs typeface="Times New Roman" pitchFamily="18" charset="0"/>
              </a:rPr>
              <a:t>and  </a:t>
            </a:r>
            <a:r>
              <a:rPr lang="en-US" sz="2400" i="1" spc="600" dirty="0" smtClean="0">
                <a:effectLst>
                  <a:outerShdw blurRad="38100" dist="38100" dir="2700000" algn="tl">
                    <a:srgbClr val="000000">
                      <a:alpha val="43137"/>
                    </a:srgbClr>
                  </a:outerShdw>
                </a:effectLst>
                <a:latin typeface="Times New Roman" pitchFamily="18" charset="0"/>
                <a:cs typeface="Times New Roman" pitchFamily="18" charset="0"/>
              </a:rPr>
              <a:t>not</a:t>
            </a:r>
            <a:r>
              <a:rPr lang="en-US" sz="2400" dirty="0" smtClean="0">
                <a:latin typeface="Times New Roman" pitchFamily="18" charset="0"/>
                <a:cs typeface="Times New Roman" pitchFamily="18" charset="0"/>
              </a:rPr>
              <a:t> to  </a:t>
            </a:r>
            <a:r>
              <a:rPr lang="en-US" sz="2400" spc="300" dirty="0" smtClean="0">
                <a:latin typeface="Times New Roman" pitchFamily="18" charset="0"/>
                <a:cs typeface="Times New Roman" pitchFamily="18" charset="0"/>
              </a:rPr>
              <a:t>others</a:t>
            </a:r>
            <a:r>
              <a:rPr lang="en-US" sz="2400" dirty="0" smtClean="0">
                <a:latin typeface="Times New Roman" pitchFamily="18" charset="0"/>
                <a:cs typeface="Times New Roman" pitchFamily="18" charset="0"/>
              </a:rPr>
              <a:t>.</a:t>
            </a:r>
            <a:endParaRPr lang="el-GR"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algn="just"/>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Authentic</a:t>
            </a:r>
            <a:r>
              <a:rPr lang="en-US" sz="2400" b="1" dirty="0" smtClean="0">
                <a:latin typeface="Times New Roman" pitchFamily="18" charset="0"/>
                <a:cs typeface="Times New Roman" pitchFamily="18" charset="0"/>
              </a:rPr>
              <a:t> act </a:t>
            </a:r>
            <a:r>
              <a:rPr lang="en-US" sz="2400" dirty="0" smtClean="0">
                <a:latin typeface="Times New Roman" pitchFamily="18" charset="0"/>
                <a:cs typeface="Times New Roman" pitchFamily="18" charset="0"/>
              </a:rPr>
              <a:t>is one that is in accordance with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one’s</a:t>
            </a:r>
            <a:r>
              <a:rPr lang="en-US" sz="2400" dirty="0" smtClean="0">
                <a:latin typeface="Times New Roman" pitchFamily="18" charset="0"/>
                <a:cs typeface="Times New Roman" pitchFamily="18" charset="0"/>
              </a:rPr>
              <a:t>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freedom </a:t>
            </a:r>
            <a:r>
              <a:rPr lang="en-US" sz="2400" spc="600" dirty="0" smtClean="0">
                <a:effectLst>
                  <a:outerShdw blurRad="38100" dist="38100" dir="2700000" algn="tl">
                    <a:srgbClr val="000000">
                      <a:alpha val="43137"/>
                    </a:srgbClr>
                  </a:outerShdw>
                </a:effectLst>
                <a:latin typeface="Times New Roman" pitchFamily="18" charset="0"/>
                <a:cs typeface="Times New Roman" pitchFamily="18" charset="0"/>
              </a:rPr>
              <a:t>and</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 with the freedom of others</a:t>
            </a:r>
            <a:r>
              <a:rPr lang="en-US" sz="2400" dirty="0" smtClean="0">
                <a:latin typeface="Times New Roman" pitchFamily="18" charset="0"/>
                <a:cs typeface="Times New Roman" pitchFamily="18" charset="0"/>
              </a:rPr>
              <a:t>. You cannot make the others like you, love you or think like you; they are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free</a:t>
            </a:r>
            <a:r>
              <a:rPr lang="en-US" sz="2400" dirty="0" smtClean="0">
                <a:latin typeface="Times New Roman" pitchFamily="18" charset="0"/>
                <a:cs typeface="Times New Roman" pitchFamily="18" charset="0"/>
              </a:rPr>
              <a:t> to do so or not.</a:t>
            </a:r>
          </a:p>
          <a:p>
            <a:endParaRPr lang="el-GR"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868346"/>
          </a:xfrm>
        </p:spPr>
        <p:txBody>
          <a:bodyPr>
            <a:normAutofit fontScale="90000"/>
          </a:bodyPr>
          <a:lstStyle/>
          <a:p>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Pathologists</a:t>
            </a:r>
            <a:r>
              <a:rPr lang="en-US" sz="3200" dirty="0" smtClean="0">
                <a:latin typeface="Times New Roman" pitchFamily="18" charset="0"/>
                <a:cs typeface="Times New Roman" pitchFamily="18" charset="0"/>
              </a:rPr>
              <a:t> are often referred to  </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as the “</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doctor’s doctor</a:t>
            </a:r>
            <a:r>
              <a:rPr lang="en-US" sz="3200" dirty="0" smtClean="0">
                <a:latin typeface="Times New Roman" pitchFamily="18" charset="0"/>
                <a:cs typeface="Times New Roman" pitchFamily="18" charset="0"/>
              </a:rPr>
              <a:t>” rather than the “patient’s doctor”,</a:t>
            </a:r>
            <a:br>
              <a:rPr lang="en-US" sz="3200" dirty="0" smtClean="0">
                <a:latin typeface="Times New Roman" pitchFamily="18" charset="0"/>
                <a:cs typeface="Times New Roman" pitchFamily="18" charset="0"/>
              </a:rPr>
            </a:br>
            <a:r>
              <a:rPr lang="en-US" sz="3200" dirty="0" smtClean="0">
                <a:latin typeface="Times New Roman" pitchFamily="18" charset="0"/>
                <a:cs typeface="Times New Roman" pitchFamily="18" charset="0"/>
              </a:rPr>
              <a:t>because they interact with clinicians rather than patients.</a:t>
            </a:r>
            <a:endParaRPr lang="el-GR" sz="3200" dirty="0">
              <a:latin typeface="Times New Roman" pitchFamily="18" charset="0"/>
              <a:cs typeface="Times New Roman" pitchFamily="18" charset="0"/>
            </a:endParaRPr>
          </a:p>
        </p:txBody>
      </p:sp>
      <p:sp>
        <p:nvSpPr>
          <p:cNvPr id="3" name="Content Placeholder 2"/>
          <p:cNvSpPr>
            <a:spLocks noGrp="1"/>
          </p:cNvSpPr>
          <p:nvPr>
            <p:ph idx="1"/>
          </p:nvPr>
        </p:nvSpPr>
        <p:spPr>
          <a:xfrm>
            <a:off x="0" y="4857760"/>
            <a:ext cx="9144000" cy="2571768"/>
          </a:xfrm>
        </p:spPr>
        <p:txBody>
          <a:bodyPr>
            <a:normAutofit/>
          </a:bodyPr>
          <a:lstStyle/>
          <a:p>
            <a:pPr algn="just"/>
            <a:r>
              <a:rPr lang="en-US" sz="1800" dirty="0" smtClean="0">
                <a:latin typeface="Times New Roman" pitchFamily="18" charset="0"/>
                <a:cs typeface="Times New Roman" pitchFamily="18" charset="0"/>
              </a:rPr>
              <a:t>Traditionally, pathologists worked behind the scenes, studying specimens and developing diagnoses. A patient would see his primary care physician or specialist, who would provide a specimen to a pathologist. The pathologist would review the specimen and return a diagnosis or recommendation to the physician, who would then transmit that information to the patient. </a:t>
            </a:r>
            <a:r>
              <a:rPr lang="en-US" sz="1800" dirty="0" smtClean="0">
                <a:effectLst>
                  <a:outerShdw blurRad="38100" dist="38100" dir="2700000" algn="tl">
                    <a:srgbClr val="000000">
                      <a:alpha val="43137"/>
                    </a:srgbClr>
                  </a:outerShdw>
                </a:effectLst>
                <a:latin typeface="Times New Roman" pitchFamily="18" charset="0"/>
                <a:cs typeface="Times New Roman" pitchFamily="18" charset="0"/>
              </a:rPr>
              <a:t>Fierce competition in health care</a:t>
            </a:r>
            <a:r>
              <a:rPr lang="en-US" sz="1800" dirty="0" smtClean="0">
                <a:latin typeface="Times New Roman" pitchFamily="18" charset="0"/>
                <a:cs typeface="Times New Roman" pitchFamily="18" charset="0"/>
              </a:rPr>
              <a:t>, </a:t>
            </a:r>
            <a:r>
              <a:rPr lang="en-US" sz="1800" dirty="0" smtClean="0">
                <a:effectLst>
                  <a:outerShdw blurRad="38100" dist="38100" dir="2700000" algn="tl">
                    <a:srgbClr val="000000">
                      <a:alpha val="43137"/>
                    </a:srgbClr>
                  </a:outerShdw>
                </a:effectLst>
                <a:latin typeface="Times New Roman" pitchFamily="18" charset="0"/>
                <a:cs typeface="Times New Roman" pitchFamily="18" charset="0"/>
              </a:rPr>
              <a:t>declining reimbursements</a:t>
            </a:r>
            <a:r>
              <a:rPr lang="en-US" sz="1800" dirty="0" smtClean="0">
                <a:latin typeface="Times New Roman" pitchFamily="18" charset="0"/>
                <a:cs typeface="Times New Roman" pitchFamily="18" charset="0"/>
              </a:rPr>
              <a:t>, and </a:t>
            </a:r>
            <a:r>
              <a:rPr lang="en-US" sz="1800" dirty="0" smtClean="0">
                <a:effectLst>
                  <a:outerShdw blurRad="38100" dist="38100" dir="2700000" algn="tl">
                    <a:srgbClr val="000000">
                      <a:alpha val="43137"/>
                    </a:srgbClr>
                  </a:outerShdw>
                </a:effectLst>
                <a:latin typeface="Times New Roman" pitchFamily="18" charset="0"/>
                <a:cs typeface="Times New Roman" pitchFamily="18" charset="0"/>
              </a:rPr>
              <a:t>the implementation of industrial productivity</a:t>
            </a:r>
            <a:r>
              <a:rPr lang="en-US" sz="1800" dirty="0" smtClean="0">
                <a:latin typeface="Times New Roman" pitchFamily="18" charset="0"/>
                <a:cs typeface="Times New Roman" pitchFamily="18" charset="0"/>
              </a:rPr>
              <a:t> </a:t>
            </a:r>
            <a:r>
              <a:rPr lang="en-US" sz="1800" dirty="0" smtClean="0">
                <a:effectLst>
                  <a:outerShdw blurRad="38100" dist="38100" dir="2700000" algn="tl">
                    <a:srgbClr val="000000">
                      <a:alpha val="43137"/>
                    </a:srgbClr>
                  </a:outerShdw>
                </a:effectLst>
                <a:latin typeface="Times New Roman" pitchFamily="18" charset="0"/>
                <a:cs typeface="Times New Roman" pitchFamily="18" charset="0"/>
              </a:rPr>
              <a:t>measures</a:t>
            </a:r>
            <a:r>
              <a:rPr lang="en-US" sz="1800" dirty="0" smtClean="0">
                <a:latin typeface="Times New Roman" pitchFamily="18" charset="0"/>
                <a:cs typeface="Times New Roman" pitchFamily="18" charset="0"/>
              </a:rPr>
              <a:t> conspire to keep pathologists focused on “glass”, not on discussion with the patients whose samples are on it.</a:t>
            </a:r>
            <a:endParaRPr lang="el-GR" sz="1800" dirty="0">
              <a:latin typeface="Times New Roman" pitchFamily="18" charset="0"/>
              <a:cs typeface="Times New Roman" pitchFamily="18" charset="0"/>
            </a:endParaRPr>
          </a:p>
        </p:txBody>
      </p:sp>
      <p:pic>
        <p:nvPicPr>
          <p:cNvPr id="14338" name="Picture 2" descr="C:\Users\αγαπουλακι\Desktop\AMSTERDAM\AMSTERDAM PAINTINGS\Western Lancet-1.jpg"/>
          <p:cNvPicPr>
            <a:picLocks noChangeAspect="1" noChangeArrowheads="1"/>
          </p:cNvPicPr>
          <p:nvPr/>
        </p:nvPicPr>
        <p:blipFill>
          <a:blip r:embed="rId2" cstate="print"/>
          <a:srcRect/>
          <a:stretch>
            <a:fillRect/>
          </a:stretch>
        </p:blipFill>
        <p:spPr bwMode="auto">
          <a:xfrm>
            <a:off x="500034" y="1428736"/>
            <a:ext cx="2286016" cy="2763793"/>
          </a:xfrm>
          <a:prstGeom prst="rect">
            <a:avLst/>
          </a:prstGeom>
          <a:noFill/>
        </p:spPr>
      </p:pic>
      <p:sp>
        <p:nvSpPr>
          <p:cNvPr id="5" name="Rectangle 4"/>
          <p:cNvSpPr/>
          <p:nvPr/>
        </p:nvSpPr>
        <p:spPr>
          <a:xfrm>
            <a:off x="0" y="4429132"/>
            <a:ext cx="3286116" cy="461665"/>
          </a:xfrm>
          <a:prstGeom prst="rect">
            <a:avLst/>
          </a:prstGeom>
        </p:spPr>
        <p:txBody>
          <a:bodyPr wrap="square">
            <a:spAutoFit/>
          </a:bodyPr>
          <a:lstStyle/>
          <a:p>
            <a:pPr algn="just"/>
            <a:r>
              <a:rPr lang="en-US" sz="800" dirty="0" smtClean="0">
                <a:latin typeface="Times New Roman" pitchFamily="18" charset="0"/>
                <a:cs typeface="Times New Roman" pitchFamily="18" charset="0"/>
              </a:rPr>
              <a:t>L. M. Lawson, M.D., "Lectures on the Pathology, Diagnosis and Treatment of Diseases of the Chest; … Mode of Auscultation -- Stethoscopes," </a:t>
            </a:r>
            <a:r>
              <a:rPr lang="en-US" sz="800" i="1" dirty="0" smtClean="0">
                <a:latin typeface="Times New Roman" pitchFamily="18" charset="0"/>
                <a:cs typeface="Times New Roman" pitchFamily="18" charset="0"/>
              </a:rPr>
              <a:t>The Western Lancet</a:t>
            </a:r>
            <a:r>
              <a:rPr lang="en-US" sz="800" dirty="0" smtClean="0">
                <a:latin typeface="Times New Roman" pitchFamily="18" charset="0"/>
                <a:cs typeface="Times New Roman" pitchFamily="18" charset="0"/>
              </a:rPr>
              <a:t> </a:t>
            </a:r>
            <a:r>
              <a:rPr lang="en-US" sz="800" dirty="0" err="1" smtClean="0">
                <a:latin typeface="Times New Roman" pitchFamily="18" charset="0"/>
                <a:cs typeface="Times New Roman" pitchFamily="18" charset="0"/>
              </a:rPr>
              <a:t>Vol</a:t>
            </a:r>
            <a:r>
              <a:rPr lang="en-US" sz="800" dirty="0" smtClean="0">
                <a:latin typeface="Times New Roman" pitchFamily="18" charset="0"/>
                <a:cs typeface="Times New Roman" pitchFamily="18" charset="0"/>
              </a:rPr>
              <a:t> XI, No.3 (March, 1850): fig 24 (</a:t>
            </a:r>
            <a:r>
              <a:rPr lang="en-US" sz="800" dirty="0" err="1" smtClean="0">
                <a:latin typeface="Times New Roman" pitchFamily="18" charset="0"/>
                <a:cs typeface="Times New Roman" pitchFamily="18" charset="0"/>
              </a:rPr>
              <a:t>opp</a:t>
            </a:r>
            <a:r>
              <a:rPr lang="en-US" sz="800" dirty="0" smtClean="0">
                <a:latin typeface="Times New Roman" pitchFamily="18" charset="0"/>
                <a:cs typeface="Times New Roman" pitchFamily="18" charset="0"/>
              </a:rPr>
              <a:t> p 137). </a:t>
            </a:r>
            <a:endParaRPr lang="el-GR" sz="800" dirty="0">
              <a:latin typeface="Times New Roman" pitchFamily="18" charset="0"/>
              <a:cs typeface="Times New Roman" pitchFamily="18" charset="0"/>
            </a:endParaRPr>
          </a:p>
        </p:txBody>
      </p:sp>
      <p:sp>
        <p:nvSpPr>
          <p:cNvPr id="6" name="Rectangle 5"/>
          <p:cNvSpPr/>
          <p:nvPr/>
        </p:nvSpPr>
        <p:spPr>
          <a:xfrm>
            <a:off x="1" y="4214818"/>
            <a:ext cx="3500429" cy="307777"/>
          </a:xfrm>
          <a:prstGeom prst="rect">
            <a:avLst/>
          </a:prstGeom>
        </p:spPr>
        <p:txBody>
          <a:bodyPr wrap="square">
            <a:spAutoFit/>
          </a:bodyPr>
          <a:lstStyle/>
          <a:p>
            <a:r>
              <a:rPr lang="en-GB" sz="1400" b="1" dirty="0" smtClean="0">
                <a:latin typeface="Times New Roman" pitchFamily="18" charset="0"/>
                <a:cs typeface="Times New Roman" pitchFamily="18" charset="0"/>
              </a:rPr>
              <a:t>Picturing the physician–patient encounter</a:t>
            </a:r>
            <a:endParaRPr lang="en-GB" sz="1400" b="1" dirty="0">
              <a:latin typeface="Times New Roman" pitchFamily="18" charset="0"/>
              <a:cs typeface="Times New Roman" pitchFamily="18" charset="0"/>
            </a:endParaRPr>
          </a:p>
        </p:txBody>
      </p:sp>
      <p:sp>
        <p:nvSpPr>
          <p:cNvPr id="24578" name="AutoShape 2" descr="Αποτέλεσμα εικόνας για pathologist draw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4579" name="Picture 3" descr="C:\Users\αγαπουλακι\Desktop\Forensic-Pathologist-Job-Description-Image.jpg"/>
          <p:cNvPicPr>
            <a:picLocks noChangeAspect="1" noChangeArrowheads="1"/>
          </p:cNvPicPr>
          <p:nvPr/>
        </p:nvPicPr>
        <p:blipFill>
          <a:blip r:embed="rId3" cstate="print"/>
          <a:srcRect/>
          <a:stretch>
            <a:fillRect/>
          </a:stretch>
        </p:blipFill>
        <p:spPr bwMode="auto">
          <a:xfrm>
            <a:off x="4857752" y="1428736"/>
            <a:ext cx="2928958" cy="2928958"/>
          </a:xfrm>
          <a:prstGeom prst="rect">
            <a:avLst/>
          </a:prstGeom>
          <a:noFill/>
        </p:spPr>
      </p:pic>
      <p:pic>
        <p:nvPicPr>
          <p:cNvPr id="24580" name="Picture 4" descr="C:\Users\αγαπουλακι\Desktop\αρχείο λήψης.png"/>
          <p:cNvPicPr>
            <a:picLocks noChangeAspect="1" noChangeArrowheads="1"/>
          </p:cNvPicPr>
          <p:nvPr/>
        </p:nvPicPr>
        <p:blipFill>
          <a:blip r:embed="rId4" cstate="print"/>
          <a:srcRect/>
          <a:stretch>
            <a:fillRect/>
          </a:stretch>
        </p:blipFill>
        <p:spPr bwMode="auto">
          <a:xfrm>
            <a:off x="3714744" y="1428736"/>
            <a:ext cx="4909814" cy="2928958"/>
          </a:xfrm>
          <a:prstGeom prst="rect">
            <a:avLst/>
          </a:prstGeom>
          <a:noFill/>
        </p:spPr>
      </p:pic>
      <p:sp>
        <p:nvSpPr>
          <p:cNvPr id="10" name="Rectangle 9"/>
          <p:cNvSpPr/>
          <p:nvPr/>
        </p:nvSpPr>
        <p:spPr>
          <a:xfrm>
            <a:off x="6572264" y="4071942"/>
            <a:ext cx="2071702" cy="307777"/>
          </a:xfrm>
          <a:prstGeom prst="rect">
            <a:avLst/>
          </a:prstGeom>
        </p:spPr>
        <p:txBody>
          <a:bodyPr wrap="square">
            <a:spAutoFit/>
          </a:bodyPr>
          <a:lstStyle/>
          <a:p>
            <a:r>
              <a:rPr lang="en-GB" sz="1400" dirty="0" smtClean="0">
                <a:latin typeface="Times New Roman" pitchFamily="18" charset="0"/>
                <a:cs typeface="Times New Roman" pitchFamily="18" charset="0"/>
              </a:rPr>
              <a:t>Design by </a:t>
            </a:r>
            <a:r>
              <a:rPr lang="en-GB" sz="1400" dirty="0" err="1" smtClean="0">
                <a:latin typeface="Times New Roman" pitchFamily="18" charset="0"/>
                <a:cs typeface="Times New Roman" pitchFamily="18" charset="0"/>
              </a:rPr>
              <a:t>Sundberg</a:t>
            </a:r>
            <a:endParaRPr lang="el-GR" sz="1400" dirty="0">
              <a:latin typeface="Times New Roman" pitchFamily="18" charset="0"/>
              <a:cs typeface="Times New Roman" pitchFamily="18" charset="0"/>
            </a:endParaRPr>
          </a:p>
        </p:txBody>
      </p:sp>
      <p:sp>
        <p:nvSpPr>
          <p:cNvPr id="11" name="Rectangle 10"/>
          <p:cNvSpPr/>
          <p:nvPr/>
        </p:nvSpPr>
        <p:spPr>
          <a:xfrm>
            <a:off x="3347864" y="4357694"/>
            <a:ext cx="5796136" cy="2554545"/>
          </a:xfrm>
          <a:prstGeom prst="rect">
            <a:avLst/>
          </a:prstGeom>
        </p:spPr>
        <p:txBody>
          <a:bodyPr wrap="square">
            <a:spAutoFit/>
          </a:bodyPr>
          <a:lstStyle/>
          <a:p>
            <a:pPr algn="ctr"/>
            <a:r>
              <a:rPr lang="en-GB" sz="1600" dirty="0" smtClean="0">
                <a:latin typeface="Times New Roman" pitchFamily="18" charset="0"/>
                <a:cs typeface="Times New Roman" pitchFamily="18" charset="0"/>
              </a:rPr>
              <a:t>The pathologist’s </a:t>
            </a:r>
            <a:r>
              <a:rPr lang="en-GB" sz="1600" dirty="0" smtClean="0">
                <a:effectLst>
                  <a:outerShdw blurRad="38100" dist="38100" dir="2700000" algn="tl">
                    <a:srgbClr val="000000">
                      <a:alpha val="43137"/>
                    </a:srgbClr>
                  </a:outerShdw>
                </a:effectLst>
                <a:latin typeface="Times New Roman" pitchFamily="18" charset="0"/>
                <a:cs typeface="Times New Roman" pitchFamily="18" charset="0"/>
              </a:rPr>
              <a:t>under recognized </a:t>
            </a:r>
            <a:r>
              <a:rPr lang="en-GB" sz="1600" dirty="0" smtClean="0">
                <a:latin typeface="Times New Roman" pitchFamily="18" charset="0"/>
                <a:cs typeface="Times New Roman" pitchFamily="18" charset="0"/>
              </a:rPr>
              <a:t>job. </a:t>
            </a:r>
          </a:p>
          <a:p>
            <a:pPr algn="ctr"/>
            <a:endParaRPr lang="en-GB" sz="1600" dirty="0" smtClean="0">
              <a:latin typeface="Times New Roman" pitchFamily="18" charset="0"/>
              <a:cs typeface="Times New Roman" pitchFamily="18" charset="0"/>
            </a:endParaRPr>
          </a:p>
          <a:p>
            <a:pPr algn="just"/>
            <a:r>
              <a:rPr lang="en-US" sz="1600" dirty="0" smtClean="0">
                <a:latin typeface="Times New Roman" pitchFamily="18" charset="0"/>
                <a:cs typeface="Times New Roman" pitchFamily="18" charset="0"/>
              </a:rPr>
              <a:t>Part of the problem is the media and its portrayal of the laboratory and the pathologists who work in it </a:t>
            </a:r>
            <a:r>
              <a:rPr lang="en-US" sz="1600" spc="300" dirty="0" smtClean="0">
                <a:effectLst>
                  <a:outerShdw blurRad="38100" dist="38100" dir="2700000" algn="tl">
                    <a:srgbClr val="000000">
                      <a:alpha val="43137"/>
                    </a:srgbClr>
                  </a:outerShdw>
                </a:effectLst>
                <a:latin typeface="Times New Roman" pitchFamily="18" charset="0"/>
                <a:cs typeface="Times New Roman" pitchFamily="18" charset="0"/>
              </a:rPr>
              <a:t>as a </a:t>
            </a:r>
            <a:r>
              <a:rPr lang="en-US" sz="1600" i="1" dirty="0" smtClean="0">
                <a:latin typeface="Times New Roman" pitchFamily="18" charset="0"/>
                <a:cs typeface="Times New Roman" pitchFamily="18" charset="0"/>
              </a:rPr>
              <a:t> “ </a:t>
            </a:r>
            <a:r>
              <a:rPr lang="en-US" sz="1600" i="1" spc="300" dirty="0" smtClean="0">
                <a:effectLst>
                  <a:outerShdw blurRad="38100" dist="38100" dir="2700000" algn="tl">
                    <a:srgbClr val="000000">
                      <a:alpha val="43137"/>
                    </a:srgbClr>
                  </a:outerShdw>
                </a:effectLst>
                <a:latin typeface="Times New Roman" pitchFamily="18" charset="0"/>
                <a:cs typeface="Times New Roman" pitchFamily="18" charset="0"/>
              </a:rPr>
              <a:t>black box” </a:t>
            </a:r>
            <a:r>
              <a:rPr lang="en-US" sz="1600" i="1" dirty="0" smtClean="0">
                <a:effectLst>
                  <a:outerShdw blurRad="38100" dist="38100" dir="2700000" algn="tl">
                    <a:srgbClr val="000000">
                      <a:alpha val="43137"/>
                    </a:srgbClr>
                  </a:outerShdw>
                </a:effectLst>
                <a:latin typeface="Times New Roman" pitchFamily="18" charset="0"/>
                <a:cs typeface="Times New Roman" pitchFamily="18" charset="0"/>
              </a:rPr>
              <a:t>which transforms the sample into diagnosis</a:t>
            </a:r>
            <a:r>
              <a:rPr lang="en-US" sz="16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1600" dirty="0" smtClean="0">
                <a:latin typeface="Times New Roman" pitchFamily="18" charset="0"/>
                <a:cs typeface="Times New Roman" pitchFamily="18" charset="0"/>
              </a:rPr>
              <a:t>   How often have you heard the phrase,</a:t>
            </a:r>
            <a:r>
              <a:rPr lang="en-US" sz="1600" i="1" dirty="0" smtClean="0">
                <a:latin typeface="Times New Roman" pitchFamily="18" charset="0"/>
                <a:cs typeface="Times New Roman" pitchFamily="18" charset="0"/>
              </a:rPr>
              <a:t>  “We are waiting for the results</a:t>
            </a:r>
            <a:r>
              <a:rPr lang="en-US" sz="1600" i="1" spc="300" dirty="0" smtClean="0">
                <a:effectLst>
                  <a:outerShdw blurRad="38100" dist="38100" dir="2700000" algn="tl">
                    <a:srgbClr val="000000">
                      <a:alpha val="43137"/>
                    </a:srgbClr>
                  </a:outerShdw>
                </a:effectLst>
                <a:latin typeface="Times New Roman" pitchFamily="18" charset="0"/>
                <a:cs typeface="Times New Roman" pitchFamily="18" charset="0"/>
              </a:rPr>
              <a:t>”</a:t>
            </a:r>
            <a:r>
              <a:rPr lang="en-US" sz="1600" i="1"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   What you are  </a:t>
            </a:r>
            <a:r>
              <a:rPr lang="en-US" sz="1600" i="1" spc="300" dirty="0" smtClean="0">
                <a:effectLst>
                  <a:outerShdw blurRad="38100" dist="38100" dir="2700000" algn="tl">
                    <a:srgbClr val="000000">
                      <a:alpha val="43137"/>
                    </a:srgbClr>
                  </a:outerShdw>
                </a:effectLst>
                <a:latin typeface="Times New Roman" pitchFamily="18" charset="0"/>
                <a:cs typeface="Times New Roman" pitchFamily="18" charset="0"/>
              </a:rPr>
              <a:t>really</a:t>
            </a:r>
            <a:r>
              <a:rPr lang="en-US" sz="1600" spc="3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1600" dirty="0" smtClean="0">
                <a:latin typeface="Times New Roman" pitchFamily="18" charset="0"/>
                <a:cs typeface="Times New Roman" pitchFamily="18" charset="0"/>
              </a:rPr>
              <a:t>waiting for is </a:t>
            </a:r>
            <a:r>
              <a:rPr lang="en-US" sz="1600" b="1" dirty="0" smtClean="0">
                <a:latin typeface="Times New Roman" pitchFamily="18" charset="0"/>
                <a:cs typeface="Times New Roman" pitchFamily="18" charset="0"/>
              </a:rPr>
              <a:t>the pathologist to make the diagnosis. </a:t>
            </a:r>
          </a:p>
          <a:p>
            <a:pPr algn="just"/>
            <a:r>
              <a:rPr lang="en-US" sz="1600" dirty="0" smtClean="0">
                <a:latin typeface="Times New Roman" pitchFamily="18" charset="0"/>
                <a:cs typeface="Times New Roman" pitchFamily="18" charset="0"/>
              </a:rPr>
              <a:t>A clear report, correlating with clinical circumstances and issued by a pathologist whose name is not communicated to patients, is unlikely to generate </a:t>
            </a:r>
            <a:r>
              <a:rPr lang="en-US" sz="1600" dirty="0" err="1" smtClean="0">
                <a:latin typeface="Times New Roman" pitchFamily="18" charset="0"/>
                <a:cs typeface="Times New Roman" pitchFamily="18" charset="0"/>
              </a:rPr>
              <a:t>patients’contact</a:t>
            </a:r>
            <a:r>
              <a:rPr lang="en-US" sz="1600" dirty="0" smtClean="0">
                <a:latin typeface="Times New Roman" pitchFamily="18" charset="0"/>
                <a:cs typeface="Times New Roman" pitchFamily="18" charset="0"/>
              </a:rPr>
              <a:t> with a pathologist.</a:t>
            </a:r>
            <a:endParaRPr lang="el-GR" sz="1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4580"/>
                                        </p:tgtEl>
                                      </p:cBhvr>
                                    </p:animEffect>
                                    <p:set>
                                      <p:cBhvr>
                                        <p:cTn id="15" dur="1" fill="hold">
                                          <p:stCondLst>
                                            <p:cond delay="499"/>
                                          </p:stCondLst>
                                        </p:cTn>
                                        <p:tgtEl>
                                          <p:spTgt spid="2458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58204" cy="428604"/>
          </a:xfrm>
        </p:spPr>
        <p:txBody>
          <a:bodyPr>
            <a:noAutofit/>
          </a:bodyPr>
          <a:lstStyle/>
          <a:p>
            <a:r>
              <a:rPr lang="en-US" sz="1800" spc="300" dirty="0" smtClean="0">
                <a:effectLst>
                  <a:outerShdw blurRad="38100" dist="38100" dir="2700000" algn="tl">
                    <a:srgbClr val="000000">
                      <a:alpha val="43137"/>
                    </a:srgbClr>
                  </a:outerShdw>
                </a:effectLst>
                <a:latin typeface="Times New Roman" pitchFamily="18" charset="0"/>
                <a:cs typeface="Times New Roman" pitchFamily="18" charset="0"/>
              </a:rPr>
              <a:t>REFERENCES</a:t>
            </a:r>
            <a:endParaRPr lang="el-GR" sz="1800" spc="3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553" name="Rectangle 1"/>
          <p:cNvSpPr>
            <a:spLocks noChangeArrowheads="1"/>
          </p:cNvSpPr>
          <p:nvPr/>
        </p:nvSpPr>
        <p:spPr bwMode="auto">
          <a:xfrm>
            <a:off x="0" y="357166"/>
            <a:ext cx="914400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Gutmann</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EJ (2003) Pathologists and patients: can we talk? Mod </a:t>
            </a:r>
            <a:r>
              <a:rPr kumimoji="0" lang="en-US"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Pathol</a:t>
            </a: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16 (5): 515-518.</a:t>
            </a:r>
          </a:p>
          <a:p>
            <a:pPr marL="0" marR="0" lvl="0" indent="0" algn="just" defTabSz="914400" rtl="0" eaLnBrk="1" fontAlgn="base" latinLnBrk="0" hangingPunct="1">
              <a:lnSpc>
                <a:spcPct val="100000"/>
              </a:lnSpc>
              <a:spcBef>
                <a:spcPct val="0"/>
              </a:spcBef>
              <a:spcAft>
                <a:spcPct val="0"/>
              </a:spcAft>
              <a:buClrTx/>
              <a:buSzTx/>
              <a:buFontTx/>
              <a:buChar char="•"/>
              <a:tabLst/>
            </a:pPr>
            <a:endParaRPr kumimoji="0" lang="el-GR"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1400" b="0" i="0" u="none" strike="noStrike" cap="none" normalizeH="0" baseline="0" dirty="0" smtClean="0">
                <a:ln>
                  <a:noFill/>
                </a:ln>
                <a:solidFill>
                  <a:srgbClr val="1A1A1A"/>
                </a:solidFill>
                <a:effectLst/>
                <a:latin typeface="Times New Roman" pitchFamily="18" charset="0"/>
                <a:ea typeface="Calibri" pitchFamily="34" charset="0"/>
                <a:cs typeface="Times New Roman" pitchFamily="18" charset="0"/>
              </a:rPr>
              <a:t> </a:t>
            </a:r>
            <a:r>
              <a:rPr kumimoji="0" lang="en-US" sz="1400" b="0" i="0" u="none" strike="noStrike" cap="none" normalizeH="0" baseline="0" dirty="0" err="1" smtClean="0">
                <a:ln>
                  <a:noFill/>
                </a:ln>
                <a:solidFill>
                  <a:srgbClr val="1A1A1A"/>
                </a:solidFill>
                <a:effectLst/>
                <a:latin typeface="Times New Roman" pitchFamily="18" charset="0"/>
                <a:ea typeface="Calibri" pitchFamily="34" charset="0"/>
                <a:cs typeface="Times New Roman" pitchFamily="18" charset="0"/>
              </a:rPr>
              <a:t>Arneson</a:t>
            </a:r>
            <a:r>
              <a:rPr kumimoji="0" lang="en-US" sz="1400" b="0" i="0" u="none" strike="noStrike" cap="none" normalizeH="0" baseline="0" dirty="0" smtClean="0">
                <a:ln>
                  <a:noFill/>
                </a:ln>
                <a:solidFill>
                  <a:srgbClr val="1A1A1A"/>
                </a:solidFill>
                <a:effectLst/>
                <a:latin typeface="Times New Roman" pitchFamily="18" charset="0"/>
                <a:ea typeface="Calibri" pitchFamily="34" charset="0"/>
                <a:cs typeface="Times New Roman" pitchFamily="18" charset="0"/>
              </a:rPr>
              <a:t> R "Egalitarianism", </a:t>
            </a:r>
            <a:r>
              <a:rPr kumimoji="0" lang="en-US" sz="1400" b="0" i="1" u="none" strike="noStrike" cap="none" normalizeH="0" baseline="0" dirty="0" smtClean="0">
                <a:ln>
                  <a:noFill/>
                </a:ln>
                <a:solidFill>
                  <a:srgbClr val="1A1A1A"/>
                </a:solidFill>
                <a:effectLst/>
                <a:latin typeface="Times New Roman" pitchFamily="18" charset="0"/>
                <a:ea typeface="Calibri" pitchFamily="34" charset="0"/>
                <a:cs typeface="Times New Roman" pitchFamily="18" charset="0"/>
              </a:rPr>
              <a:t>The Stanford Encyclopedia of Philosophy </a:t>
            </a:r>
            <a:r>
              <a:rPr kumimoji="0" lang="en-US" sz="1400" b="0" i="0" u="none" strike="noStrike" cap="none" normalizeH="0" baseline="0" dirty="0" smtClean="0">
                <a:ln>
                  <a:noFill/>
                </a:ln>
                <a:solidFill>
                  <a:srgbClr val="1A1A1A"/>
                </a:solidFill>
                <a:effectLst/>
                <a:latin typeface="Times New Roman" pitchFamily="18" charset="0"/>
                <a:ea typeface="Calibri" pitchFamily="34" charset="0"/>
                <a:cs typeface="Times New Roman" pitchFamily="18" charset="0"/>
              </a:rPr>
              <a:t>(Summer 2013 Edition), </a:t>
            </a:r>
            <a:r>
              <a:rPr kumimoji="0" lang="en-US" sz="1400" b="0" i="0" u="none" strike="noStrike" cap="none" normalizeH="0" baseline="0" dirty="0" err="1" smtClean="0">
                <a:ln>
                  <a:noFill/>
                </a:ln>
                <a:solidFill>
                  <a:srgbClr val="1A1A1A"/>
                </a:solidFill>
                <a:effectLst/>
                <a:latin typeface="Times New Roman" pitchFamily="18" charset="0"/>
                <a:ea typeface="Calibri" pitchFamily="34" charset="0"/>
                <a:cs typeface="Times New Roman" pitchFamily="18" charset="0"/>
              </a:rPr>
              <a:t>Zalta</a:t>
            </a:r>
            <a:r>
              <a:rPr kumimoji="0" lang="en-US" sz="1400" b="0" i="0" u="none" strike="noStrike" cap="none" normalizeH="0" baseline="0" dirty="0" smtClean="0">
                <a:ln>
                  <a:noFill/>
                </a:ln>
                <a:solidFill>
                  <a:srgbClr val="1A1A1A"/>
                </a:solidFill>
                <a:effectLst/>
                <a:latin typeface="Times New Roman" pitchFamily="18" charset="0"/>
                <a:ea typeface="Calibri" pitchFamily="34" charset="0"/>
                <a:cs typeface="Times New Roman" pitchFamily="18" charset="0"/>
              </a:rPr>
              <a:t> </a:t>
            </a:r>
            <a:r>
              <a:rPr kumimoji="0" lang="el-GR" sz="1400" b="0" i="0" u="none" strike="noStrike" cap="none" normalizeH="0" baseline="0" dirty="0" smtClean="0">
                <a:ln>
                  <a:noFill/>
                </a:ln>
                <a:solidFill>
                  <a:srgbClr val="1A1A1A"/>
                </a:solidFill>
                <a:effectLst/>
                <a:latin typeface="Times New Roman" pitchFamily="18" charset="0"/>
                <a:ea typeface="Calibri" pitchFamily="34" charset="0"/>
                <a:cs typeface="Times New Roman" pitchFamily="18" charset="0"/>
              </a:rPr>
              <a:t>ΕΝ</a:t>
            </a:r>
            <a:r>
              <a:rPr kumimoji="0" lang="en-US" sz="1400" b="0" i="0" u="none" strike="noStrike" cap="none" normalizeH="0" baseline="0" dirty="0" smtClean="0">
                <a:ln>
                  <a:noFill/>
                </a:ln>
                <a:solidFill>
                  <a:srgbClr val="1A1A1A"/>
                </a:solidFill>
                <a:effectLst/>
                <a:latin typeface="Times New Roman" pitchFamily="18" charset="0"/>
                <a:ea typeface="Calibri" pitchFamily="34" charset="0"/>
                <a:cs typeface="Times New Roman" pitchFamily="18" charset="0"/>
              </a:rPr>
              <a:t> (ed.), URL = &lt;https://plato.stanford.edu/archives/sum2013/entries/egalitarianism/&gt;.</a:t>
            </a:r>
          </a:p>
          <a:p>
            <a:pPr marL="0" marR="0" lvl="0" indent="0" algn="just" defTabSz="914400" rtl="0" eaLnBrk="0" fontAlgn="base" latinLnBrk="0" hangingPunct="0">
              <a:lnSpc>
                <a:spcPct val="100000"/>
              </a:lnSpc>
              <a:spcBef>
                <a:spcPct val="0"/>
              </a:spcBef>
              <a:spcAft>
                <a:spcPct val="0"/>
              </a:spcAft>
              <a:buClrTx/>
              <a:buSzTx/>
              <a:buFontTx/>
              <a:buChar char="•"/>
              <a:tabLst/>
            </a:pPr>
            <a:endParaRPr lang="en-US" sz="1400" dirty="0" smtClean="0">
              <a:solidFill>
                <a:srgbClr val="1A1A1A"/>
              </a:solidFill>
              <a:latin typeface="Times New Roman" pitchFamily="18" charset="0"/>
              <a:ea typeface="Calibri" pitchFamily="34" charset="0"/>
              <a:cs typeface="Times New Roman" pitchFamily="18" charset="0"/>
            </a:endParaRPr>
          </a:p>
          <a:p>
            <a:pPr lvl="0" algn="just" eaLnBrk="0" fontAlgn="base" hangingPunct="0">
              <a:spcBef>
                <a:spcPct val="0"/>
              </a:spcBef>
              <a:spcAft>
                <a:spcPct val="0"/>
              </a:spcAft>
              <a:buFontTx/>
              <a:buChar char="•"/>
            </a:pP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Forst</a:t>
            </a:r>
            <a:r>
              <a:rPr lang="en-US" sz="1400" dirty="0" smtClean="0">
                <a:latin typeface="Times New Roman" pitchFamily="18" charset="0"/>
                <a:cs typeface="Times New Roman" pitchFamily="18" charset="0"/>
              </a:rPr>
              <a:t>, Rainer, "Toleration", </a:t>
            </a:r>
            <a:r>
              <a:rPr lang="en-US" sz="1400" i="1" dirty="0" smtClean="0">
                <a:latin typeface="Times New Roman" pitchFamily="18" charset="0"/>
                <a:cs typeface="Times New Roman" pitchFamily="18" charset="0"/>
              </a:rPr>
              <a:t>The Stanford Encyclopedia of Philosophy</a:t>
            </a:r>
            <a:r>
              <a:rPr lang="en-US" sz="1400" dirty="0" smtClean="0">
                <a:latin typeface="Times New Roman" pitchFamily="18" charset="0"/>
                <a:cs typeface="Times New Roman" pitchFamily="18" charset="0"/>
              </a:rPr>
              <a:t> (Fall 2017 Edition), Edward N. </a:t>
            </a:r>
            <a:r>
              <a:rPr lang="en-US" sz="1400" dirty="0" err="1" smtClean="0">
                <a:latin typeface="Times New Roman" pitchFamily="18" charset="0"/>
                <a:cs typeface="Times New Roman" pitchFamily="18" charset="0"/>
              </a:rPr>
              <a:t>Zalta</a:t>
            </a:r>
            <a:r>
              <a:rPr lang="en-US" sz="1400" dirty="0" smtClean="0">
                <a:latin typeface="Times New Roman" pitchFamily="18" charset="0"/>
                <a:cs typeface="Times New Roman" pitchFamily="18" charset="0"/>
              </a:rPr>
              <a:t> (ed.), forthcoming URL = &lt;https://plato.stanford.edu/archives/fall2017/entries/toleration/&gt;.</a:t>
            </a:r>
          </a:p>
          <a:p>
            <a:pPr lvl="0" algn="just" eaLnBrk="0" fontAlgn="base" hangingPunct="0">
              <a:spcBef>
                <a:spcPct val="0"/>
              </a:spcBef>
              <a:spcAft>
                <a:spcPct val="0"/>
              </a:spcAft>
              <a:buFontTx/>
              <a:buChar char="•"/>
            </a:pPr>
            <a:endParaRPr kumimoji="0" lang="en-US" sz="1400" b="0" i="0" u="none" strike="noStrike" cap="none" normalizeH="0" baseline="0" dirty="0" smtClean="0">
              <a:ln>
                <a:noFill/>
              </a:ln>
              <a:solidFill>
                <a:srgbClr val="1A1A1A"/>
              </a:solidFill>
              <a:effectLst/>
              <a:latin typeface="Times New Roman" pitchFamily="18" charset="0"/>
              <a:ea typeface="Calibri" pitchFamily="34" charset="0"/>
              <a:cs typeface="Times New Roman" pitchFamily="18" charset="0"/>
            </a:endParaRPr>
          </a:p>
          <a:p>
            <a:pPr algn="just" eaLnBrk="0" fontAlgn="base" hangingPunct="0">
              <a:spcBef>
                <a:spcPct val="0"/>
              </a:spcBef>
              <a:spcAft>
                <a:spcPct val="0"/>
              </a:spcAft>
              <a:buFontTx/>
              <a:buChar char="•"/>
            </a:pP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Robeyns</a:t>
            </a:r>
            <a:r>
              <a:rPr lang="en-US" sz="1400" dirty="0" smtClean="0">
                <a:latin typeface="Times New Roman" pitchFamily="18" charset="0"/>
                <a:cs typeface="Times New Roman" pitchFamily="18" charset="0"/>
              </a:rPr>
              <a:t>, Ingrid, "The Capability Approach", </a:t>
            </a:r>
            <a:r>
              <a:rPr lang="en-US" sz="1400" i="1" dirty="0" smtClean="0">
                <a:latin typeface="Times New Roman" pitchFamily="18" charset="0"/>
                <a:cs typeface="Times New Roman" pitchFamily="18" charset="0"/>
              </a:rPr>
              <a:t>The Stanford Encyclopedia of Philosophy </a:t>
            </a:r>
            <a:r>
              <a:rPr lang="en-US" sz="1400" dirty="0" smtClean="0">
                <a:latin typeface="Times New Roman" pitchFamily="18" charset="0"/>
                <a:cs typeface="Times New Roman" pitchFamily="18" charset="0"/>
              </a:rPr>
              <a:t>(Winter 2016 Edition), Edward N. </a:t>
            </a:r>
            <a:r>
              <a:rPr lang="en-US" sz="1400" dirty="0" err="1" smtClean="0">
                <a:latin typeface="Times New Roman" pitchFamily="18" charset="0"/>
                <a:cs typeface="Times New Roman" pitchFamily="18" charset="0"/>
              </a:rPr>
              <a:t>Zalta</a:t>
            </a:r>
            <a:r>
              <a:rPr lang="en-US" sz="1400" dirty="0" smtClean="0">
                <a:latin typeface="Times New Roman" pitchFamily="18" charset="0"/>
                <a:cs typeface="Times New Roman" pitchFamily="18" charset="0"/>
              </a:rPr>
              <a:t> (ed.), URL = &lt;https://plato.stanford.edu/archives/win2016/entries/capability-approach/&gt;.</a:t>
            </a:r>
          </a:p>
          <a:p>
            <a:pPr algn="just" eaLnBrk="0" fontAlgn="base" hangingPunct="0">
              <a:spcBef>
                <a:spcPct val="0"/>
              </a:spcBef>
              <a:spcAft>
                <a:spcPct val="0"/>
              </a:spcAft>
              <a:buFontTx/>
              <a:buChar char="•"/>
            </a:pPr>
            <a:endParaRPr lang="en-US" sz="1400" dirty="0" smtClean="0">
              <a:latin typeface="Times New Roman" pitchFamily="18" charset="0"/>
              <a:cs typeface="Times New Roman" pitchFamily="18" charset="0"/>
            </a:endParaRPr>
          </a:p>
          <a:p>
            <a:pPr algn="just" eaLnBrk="0" fontAlgn="base" hangingPunct="0">
              <a:spcBef>
                <a:spcPct val="0"/>
              </a:spcBef>
              <a:spcAft>
                <a:spcPct val="0"/>
              </a:spcAft>
              <a:buFontTx/>
              <a:buChar char="•"/>
            </a:pP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Haybron</a:t>
            </a:r>
            <a:r>
              <a:rPr lang="en-US" sz="1400" dirty="0" smtClean="0">
                <a:latin typeface="Times New Roman" pitchFamily="18" charset="0"/>
                <a:cs typeface="Times New Roman" pitchFamily="18" charset="0"/>
              </a:rPr>
              <a:t>, Dan, "Happiness", </a:t>
            </a:r>
            <a:r>
              <a:rPr lang="en-US" sz="1400" i="1" dirty="0" smtClean="0">
                <a:latin typeface="Times New Roman" pitchFamily="18" charset="0"/>
                <a:cs typeface="Times New Roman" pitchFamily="18" charset="0"/>
              </a:rPr>
              <a:t>The Stanford Encyclopedia of Philosophy </a:t>
            </a:r>
            <a:r>
              <a:rPr lang="en-US" sz="1400" dirty="0" smtClean="0">
                <a:latin typeface="Times New Roman" pitchFamily="18" charset="0"/>
                <a:cs typeface="Times New Roman" pitchFamily="18" charset="0"/>
              </a:rPr>
              <a:t>(Fall 2011 Edition), Edward N. </a:t>
            </a:r>
            <a:r>
              <a:rPr lang="en-US" sz="1400" dirty="0" err="1" smtClean="0">
                <a:latin typeface="Times New Roman" pitchFamily="18" charset="0"/>
                <a:cs typeface="Times New Roman" pitchFamily="18" charset="0"/>
              </a:rPr>
              <a:t>Zalta</a:t>
            </a:r>
            <a:r>
              <a:rPr lang="en-US" sz="1400" dirty="0" smtClean="0">
                <a:latin typeface="Times New Roman" pitchFamily="18" charset="0"/>
                <a:cs typeface="Times New Roman" pitchFamily="18" charset="0"/>
              </a:rPr>
              <a:t> (ed.), URL = &lt;https://plato.stanford.edu/archives/fall2011/entries/happiness/&gt;.</a:t>
            </a:r>
            <a:endParaRPr lang="el-GR" sz="1400" dirty="0" smtClean="0">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endParaRPr lang="en-US" sz="1400" dirty="0" smtClean="0">
              <a:solidFill>
                <a:srgbClr val="1A1A1A"/>
              </a:solidFill>
              <a:latin typeface="Times New Roman" pitchFamily="18" charset="0"/>
              <a:cs typeface="Times New Roman" pitchFamily="18" charset="0"/>
            </a:endParaRPr>
          </a:p>
          <a:p>
            <a:pPr lvl="0" algn="just" eaLnBrk="0" fontAlgn="base" hangingPunct="0">
              <a:spcBef>
                <a:spcPct val="0"/>
              </a:spcBef>
              <a:spcAft>
                <a:spcPct val="0"/>
              </a:spcAft>
              <a:buFontTx/>
              <a:buChar char="•"/>
            </a:pPr>
            <a:r>
              <a:rPr lang="en-US" sz="1400" dirty="0" smtClean="0">
                <a:latin typeface="Times New Roman" pitchFamily="18" charset="0"/>
                <a:cs typeface="Times New Roman" pitchFamily="18" charset="0"/>
              </a:rPr>
              <a:t> https://qz.com/961808/how-do-i-stop-comparing-myself-to-others-strategies-from-buddhist-and-stoic-philosophy/</a:t>
            </a:r>
          </a:p>
          <a:p>
            <a:pPr lvl="0" algn="just" eaLnBrk="0" fontAlgn="base" hangingPunct="0">
              <a:spcBef>
                <a:spcPct val="0"/>
              </a:spcBef>
              <a:spcAft>
                <a:spcPct val="0"/>
              </a:spcAft>
              <a:buFontTx/>
              <a:buChar char="•"/>
            </a:pPr>
            <a:endParaRPr kumimoji="0" lang="en-US" sz="1400" b="0" i="0" strike="noStrike" cap="none" normalizeH="0" baseline="0" dirty="0" smtClean="0">
              <a:ln>
                <a:noFill/>
              </a:ln>
              <a:effectLst/>
              <a:latin typeface="Times New Roman" pitchFamily="18" charset="0"/>
              <a:cs typeface="Times New Roman" pitchFamily="18" charset="0"/>
            </a:endParaRPr>
          </a:p>
          <a:p>
            <a:pPr lvl="0" algn="just" eaLnBrk="0" fontAlgn="base" hangingPunct="0">
              <a:spcBef>
                <a:spcPct val="0"/>
              </a:spcBef>
              <a:spcAft>
                <a:spcPct val="0"/>
              </a:spcAft>
              <a:buFontTx/>
              <a:buChar char="•"/>
            </a:pPr>
            <a:r>
              <a:rPr lang="en-US" sz="1400" dirty="0" smtClean="0">
                <a:latin typeface="Times New Roman" pitchFamily="18" charset="0"/>
                <a:cs typeface="Times New Roman" pitchFamily="18" charset="0"/>
              </a:rPr>
              <a:t> https://philosophynow.org/issues/84/Who_Or_What_Am_I</a:t>
            </a:r>
          </a:p>
          <a:p>
            <a:pPr lvl="0" algn="just" eaLnBrk="0" fontAlgn="base" hangingPunct="0">
              <a:spcBef>
                <a:spcPct val="0"/>
              </a:spcBef>
              <a:spcAft>
                <a:spcPct val="0"/>
              </a:spcAft>
              <a:buFontTx/>
              <a:buChar char="•"/>
            </a:pPr>
            <a:endParaRPr kumimoji="0" lang="en-US" sz="1400" b="0" i="0" strike="noStrike" cap="none" normalizeH="0" baseline="0" dirty="0" smtClean="0">
              <a:ln>
                <a:noFill/>
              </a:ln>
              <a:effectLst/>
              <a:latin typeface="Times New Roman" pitchFamily="18" charset="0"/>
              <a:cs typeface="Times New Roman" pitchFamily="18" charset="0"/>
            </a:endParaRPr>
          </a:p>
          <a:p>
            <a:pPr lvl="0" algn="just" eaLnBrk="0" fontAlgn="base" hangingPunct="0">
              <a:spcBef>
                <a:spcPct val="0"/>
              </a:spcBef>
              <a:spcAft>
                <a:spcPct val="0"/>
              </a:spcAft>
              <a:buFontTx/>
              <a:buChar char="•"/>
            </a:pPr>
            <a:r>
              <a:rPr lang="en-US" sz="1400" dirty="0" smtClean="0">
                <a:latin typeface="Times New Roman" pitchFamily="18" charset="0"/>
                <a:cs typeface="Times New Roman" pitchFamily="18" charset="0"/>
              </a:rPr>
              <a:t> http://www.jesusjazzbuddhism.org/yes-to-similarities-and-differences-a-whiteheadian-appreciation-of-cultural-diversity.html</a:t>
            </a:r>
          </a:p>
          <a:p>
            <a:pPr lvl="0" algn="just" eaLnBrk="0" fontAlgn="base" hangingPunct="0">
              <a:spcBef>
                <a:spcPct val="0"/>
              </a:spcBef>
              <a:spcAft>
                <a:spcPct val="0"/>
              </a:spcAft>
              <a:buFontTx/>
              <a:buChar char="•"/>
            </a:pPr>
            <a:endParaRPr kumimoji="0" lang="en-US" sz="1400" b="0" i="0" strike="noStrike" cap="none" normalizeH="0" baseline="0" dirty="0" smtClean="0">
              <a:ln>
                <a:noFill/>
              </a:ln>
              <a:effectLst/>
              <a:latin typeface="Times New Roman" pitchFamily="18" charset="0"/>
              <a:cs typeface="Times New Roman" pitchFamily="18" charset="0"/>
            </a:endParaRPr>
          </a:p>
          <a:p>
            <a:pPr lvl="0" algn="just" eaLnBrk="0" fontAlgn="base" hangingPunct="0">
              <a:spcBef>
                <a:spcPct val="0"/>
              </a:spcBef>
              <a:spcAft>
                <a:spcPct val="0"/>
              </a:spcAft>
              <a:buFontTx/>
              <a:buChar char="•"/>
            </a:pPr>
            <a:r>
              <a:rPr lang="en-US" sz="1400" dirty="0" smtClean="0">
                <a:latin typeface="Times New Roman" pitchFamily="18" charset="0"/>
                <a:cs typeface="Times New Roman" pitchFamily="18" charset="0"/>
              </a:rPr>
              <a:t> http://humancond.org/analysis/nature/0main</a:t>
            </a:r>
          </a:p>
          <a:p>
            <a:pPr lvl="0" algn="just" eaLnBrk="0" fontAlgn="base" hangingPunct="0">
              <a:spcBef>
                <a:spcPct val="0"/>
              </a:spcBef>
              <a:spcAft>
                <a:spcPct val="0"/>
              </a:spcAft>
              <a:buFontTx/>
              <a:buChar char="•"/>
            </a:pPr>
            <a:endParaRPr kumimoji="0" lang="en-US" sz="1400" b="0" i="0" strike="noStrike" cap="none" normalizeH="0" baseline="0" dirty="0" smtClean="0">
              <a:ln>
                <a:noFill/>
              </a:ln>
              <a:effectLst/>
              <a:latin typeface="Times New Roman" pitchFamily="18" charset="0"/>
              <a:cs typeface="Times New Roman" pitchFamily="18" charset="0"/>
            </a:endParaRPr>
          </a:p>
          <a:p>
            <a:pPr lvl="0" algn="just" eaLnBrk="0" fontAlgn="base" hangingPunct="0">
              <a:spcBef>
                <a:spcPct val="0"/>
              </a:spcBef>
              <a:spcAft>
                <a:spcPct val="0"/>
              </a:spcAft>
              <a:buFontTx/>
              <a:buChar char="•"/>
            </a:pPr>
            <a:r>
              <a:rPr lang="en-US" sz="1400" dirty="0" smtClean="0">
                <a:latin typeface="Times New Roman" pitchFamily="18" charset="0"/>
                <a:cs typeface="Times New Roman" pitchFamily="18" charset="0"/>
              </a:rPr>
              <a:t> http://www.self-confidence.co.uk/articles/stop-comparing-yourself-to-others/</a:t>
            </a:r>
            <a:endParaRPr kumimoji="0" lang="en-US" sz="1400" b="0" i="0" strike="noStrike" cap="none" normalizeH="0" baseline="0" dirty="0" smtClean="0">
              <a:ln>
                <a:noFill/>
              </a:ln>
              <a:effectLst/>
              <a:latin typeface="Times New Roman" pitchFamily="18" charset="0"/>
              <a:cs typeface="Times New Roman" pitchFamily="18" charset="0"/>
            </a:endParaRPr>
          </a:p>
        </p:txBody>
      </p:sp>
      <p:sp>
        <p:nvSpPr>
          <p:cNvPr id="4" name="Title 1"/>
          <p:cNvSpPr txBox="1">
            <a:spLocks/>
          </p:cNvSpPr>
          <p:nvPr/>
        </p:nvSpPr>
        <p:spPr>
          <a:xfrm>
            <a:off x="0" y="5929330"/>
            <a:ext cx="9144000" cy="928670"/>
          </a:xfrm>
          <a:prstGeom prst="rect">
            <a:avLst/>
          </a:prstGeom>
        </p:spPr>
        <p:txBody>
          <a:bodyPr vert="horz" lIns="91440" tIns="45720" rIns="91440" bIns="45720" rtlCol="0" anchor="ctr">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300" spc="300" dirty="0" smtClean="0">
                <a:effectLst>
                  <a:outerShdw blurRad="38100" dist="38100" dir="2700000" algn="tl">
                    <a:srgbClr val="000000">
                      <a:alpha val="43137"/>
                    </a:srgbClr>
                  </a:outerShdw>
                </a:effectLst>
                <a:latin typeface="Times New Roman" pitchFamily="18" charset="0"/>
                <a:ea typeface="+mj-ea"/>
                <a:cs typeface="Times New Roman" pitchFamily="18" charset="0"/>
              </a:rPr>
              <a:t>Α</a:t>
            </a:r>
            <a:r>
              <a:rPr lang="en-US" sz="3300" spc="300" dirty="0" smtClean="0">
                <a:effectLst>
                  <a:outerShdw blurRad="38100" dist="38100" dir="2700000" algn="tl">
                    <a:srgbClr val="000000">
                      <a:alpha val="43137"/>
                    </a:srgbClr>
                  </a:outerShdw>
                </a:effectLst>
                <a:latin typeface="Times New Roman" pitchFamily="18" charset="0"/>
                <a:ea typeface="+mj-ea"/>
                <a:cs typeface="Times New Roman" pitchFamily="18" charset="0"/>
              </a:rPr>
              <a:t>CKNOWLEDGEMENT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3300" spc="300" dirty="0" smtClean="0">
              <a:effectLst>
                <a:outerShdw blurRad="38100" dist="38100" dir="2700000" algn="tl">
                  <a:srgbClr val="000000">
                    <a:alpha val="43137"/>
                  </a:srgbClr>
                </a:outerShdw>
              </a:effectLst>
              <a:latin typeface="Times New Roman" pitchFamily="18" charset="0"/>
              <a:ea typeface="+mj-ea"/>
              <a:cs typeface="Times New Roman" pitchFamily="18" charset="0"/>
            </a:endParaRPr>
          </a:p>
          <a:p>
            <a:pPr lvl="0" algn="ctr">
              <a:spcBef>
                <a:spcPct val="0"/>
              </a:spcBef>
              <a:defRPr/>
            </a:pPr>
            <a:r>
              <a:rPr lang="en-US" sz="3300" spc="300" dirty="0" smtClean="0">
                <a:effectLst>
                  <a:outerShdw blurRad="38100" dist="38100" dir="2700000" algn="tl">
                    <a:srgbClr val="000000">
                      <a:alpha val="43137"/>
                    </a:srgbClr>
                  </a:outerShdw>
                </a:effectLst>
                <a:latin typeface="Times New Roman" pitchFamily="18" charset="0"/>
                <a:ea typeface="+mj-ea"/>
                <a:cs typeface="Times New Roman" pitchFamily="18" charset="0"/>
              </a:rPr>
              <a:t>Thanks to the National and </a:t>
            </a:r>
            <a:r>
              <a:rPr lang="en-US" sz="3300" spc="300" dirty="0" err="1" smtClean="0">
                <a:effectLst>
                  <a:outerShdw blurRad="38100" dist="38100" dir="2700000" algn="tl">
                    <a:srgbClr val="000000">
                      <a:alpha val="43137"/>
                    </a:srgbClr>
                  </a:outerShdw>
                </a:effectLst>
                <a:latin typeface="Times New Roman" pitchFamily="18" charset="0"/>
                <a:ea typeface="+mj-ea"/>
                <a:cs typeface="Times New Roman" pitchFamily="18" charset="0"/>
              </a:rPr>
              <a:t>Kapodistrian</a:t>
            </a:r>
            <a:r>
              <a:rPr lang="en-US" sz="3300" spc="300" dirty="0" smtClean="0">
                <a:effectLst>
                  <a:outerShdw blurRad="38100" dist="38100" dir="2700000" algn="tl">
                    <a:srgbClr val="000000">
                      <a:alpha val="43137"/>
                    </a:srgbClr>
                  </a:outerShdw>
                </a:effectLst>
                <a:latin typeface="Times New Roman" pitchFamily="18" charset="0"/>
                <a:ea typeface="+mj-ea"/>
                <a:cs typeface="Times New Roman" pitchFamily="18" charset="0"/>
              </a:rPr>
              <a:t> University of Athens</a:t>
            </a:r>
          </a:p>
          <a:p>
            <a:pPr lvl="0" algn="ctr">
              <a:spcBef>
                <a:spcPct val="0"/>
              </a:spcBef>
              <a:defRPr/>
            </a:pPr>
            <a:r>
              <a:rPr lang="en-US" sz="3300" spc="300" dirty="0" smtClean="0">
                <a:effectLst>
                  <a:outerShdw blurRad="38100" dist="38100" dir="2700000" algn="tl">
                    <a:srgbClr val="000000">
                      <a:alpha val="43137"/>
                    </a:srgbClr>
                  </a:outerShdw>
                </a:effectLst>
                <a:latin typeface="Times New Roman" pitchFamily="18" charset="0"/>
                <a:ea typeface="+mj-ea"/>
                <a:cs typeface="Times New Roman" pitchFamily="18" charset="0"/>
              </a:rPr>
              <a:t> Special  Account for Research Grants </a:t>
            </a:r>
          </a:p>
          <a:p>
            <a:pPr lvl="0" algn="ctr">
              <a:spcBef>
                <a:spcPct val="0"/>
              </a:spcBef>
              <a:defRPr/>
            </a:pPr>
            <a:r>
              <a:rPr lang="en-US" sz="3300" spc="300" dirty="0" smtClean="0">
                <a:effectLst>
                  <a:outerShdw blurRad="38100" dist="38100" dir="2700000" algn="tl">
                    <a:srgbClr val="000000">
                      <a:alpha val="43137"/>
                    </a:srgbClr>
                  </a:outerShdw>
                </a:effectLst>
                <a:latin typeface="Times New Roman" pitchFamily="18" charset="0"/>
                <a:ea typeface="+mj-ea"/>
                <a:cs typeface="Times New Roman" pitchFamily="18" charset="0"/>
              </a:rPr>
              <a:t>for its support.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spc="300" dirty="0" smtClean="0">
              <a:effectLst>
                <a:outerShdw blurRad="38100" dist="38100" dir="2700000" algn="tl">
                  <a:srgbClr val="000000">
                    <a:alpha val="43137"/>
                  </a:srgbClr>
                </a:outerShdw>
              </a:effectLst>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72198" y="357166"/>
            <a:ext cx="3071802" cy="3571900"/>
          </a:xfrm>
          <a:prstGeom prst="rect">
            <a:avLst/>
          </a:prstGeom>
        </p:spPr>
        <p:txBody>
          <a:bodyPr/>
          <a:lstStyle/>
          <a:p>
            <a:pPr lvl="0" algn="ctr">
              <a:spcBef>
                <a:spcPct val="0"/>
              </a:spcBef>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May the </a:t>
            </a:r>
            <a:r>
              <a:rPr lang="en-US" sz="2800" dirty="0" smtClean="0">
                <a:latin typeface="Times New Roman" pitchFamily="18" charset="0"/>
                <a:ea typeface="+mj-ea"/>
                <a:cs typeface="Times New Roman" pitchFamily="18" charset="0"/>
              </a:rPr>
              <a:t>lecture</a:t>
            </a:r>
          </a:p>
          <a:p>
            <a:pPr lvl="0" algn="ctr">
              <a:spcBef>
                <a:spcPct val="0"/>
              </a:spcBef>
              <a:defRPr/>
            </a:pPr>
            <a:r>
              <a:rPr lang="en-US" sz="2800" dirty="0" smtClean="0">
                <a:latin typeface="Times New Roman" pitchFamily="18" charset="0"/>
                <a:ea typeface="+mj-ea"/>
                <a:cs typeface="Times New Roman" pitchFamily="18" charset="0"/>
              </a:rPr>
              <a:t>you attended </a:t>
            </a:r>
          </a:p>
          <a:p>
            <a:pPr lvl="0" algn="ctr">
              <a:spcBef>
                <a:spcPct val="0"/>
              </a:spcBef>
              <a:defRPr/>
            </a:pPr>
            <a:r>
              <a:rPr lang="en-US" sz="2800" dirty="0" smtClean="0">
                <a:latin typeface="Times New Roman" pitchFamily="18" charset="0"/>
                <a:ea typeface="+mj-ea"/>
                <a:cs typeface="Times New Roman" pitchFamily="18" charset="0"/>
              </a:rPr>
              <a:t>in this city </a:t>
            </a:r>
          </a:p>
          <a:p>
            <a:pPr lvl="0" algn="ctr">
              <a:spcBef>
                <a:spcPct val="0"/>
              </a:spcBef>
              <a:defRPr/>
            </a:pPr>
            <a:r>
              <a:rPr lang="en-US" sz="2800" dirty="0" smtClean="0">
                <a:latin typeface="Times New Roman" pitchFamily="18" charset="0"/>
                <a:ea typeface="+mj-ea"/>
                <a:cs typeface="Times New Roman" pitchFamily="18" charset="0"/>
              </a:rPr>
              <a:t>offer you something </a:t>
            </a:r>
          </a:p>
          <a:p>
            <a:pPr lvl="0" algn="ctr">
              <a:spcBef>
                <a:spcPct val="0"/>
              </a:spcBef>
              <a:defRPr/>
            </a:pPr>
            <a:r>
              <a:rPr lang="en-US" sz="2800" dirty="0" smtClean="0">
                <a:latin typeface="Times New Roman" pitchFamily="18" charset="0"/>
                <a:ea typeface="+mj-ea"/>
                <a:cs typeface="Times New Roman" pitchFamily="18" charset="0"/>
              </a:rPr>
              <a:t>of </a:t>
            </a:r>
            <a:r>
              <a:rPr lang="en-US" sz="2800" dirty="0" smtClean="0">
                <a:effectLst>
                  <a:outerShdw blurRad="38100" dist="38100" dir="2700000" algn="tl">
                    <a:srgbClr val="000000">
                      <a:alpha val="43137"/>
                    </a:srgbClr>
                  </a:outerShdw>
                </a:effectLst>
                <a:latin typeface="Times New Roman" pitchFamily="18" charset="0"/>
                <a:ea typeface="+mj-ea"/>
                <a:cs typeface="Times New Roman" pitchFamily="18" charset="0"/>
              </a:rPr>
              <a:t>practical value</a:t>
            </a:r>
          </a:p>
          <a:p>
            <a:pPr lvl="0" algn="ctr">
              <a:spcBef>
                <a:spcPct val="0"/>
              </a:spcBef>
              <a:defRPr/>
            </a:pPr>
            <a:r>
              <a:rPr lang="en-US" sz="2800" dirty="0" smtClean="0">
                <a:latin typeface="Times New Roman" pitchFamily="18" charset="0"/>
                <a:ea typeface="+mj-ea"/>
                <a:cs typeface="Times New Roman" pitchFamily="18" charset="0"/>
              </a:rPr>
              <a:t> that will help you </a:t>
            </a:r>
          </a:p>
          <a:p>
            <a:pPr lvl="0" algn="ctr">
              <a:spcBef>
                <a:spcPct val="0"/>
              </a:spcBef>
              <a:defRPr/>
            </a:pPr>
            <a:r>
              <a:rPr lang="en-US" sz="2800" dirty="0" smtClean="0">
                <a:latin typeface="Times New Roman" pitchFamily="18" charset="0"/>
                <a:ea typeface="+mj-ea"/>
                <a:cs typeface="Times New Roman" pitchFamily="18" charset="0"/>
              </a:rPr>
              <a:t>live your life </a:t>
            </a:r>
          </a:p>
          <a:p>
            <a:pPr lvl="0" algn="ctr">
              <a:spcBef>
                <a:spcPct val="0"/>
              </a:spcBef>
              <a:defRPr/>
            </a:pPr>
            <a:r>
              <a:rPr lang="en-US" sz="2800" dirty="0" smtClean="0">
                <a:latin typeface="Times New Roman" pitchFamily="18" charset="0"/>
                <a:ea typeface="+mj-ea"/>
                <a:cs typeface="Times New Roman" pitchFamily="18" charset="0"/>
              </a:rPr>
              <a:t>being….</a:t>
            </a:r>
            <a:endParaRPr kumimoji="0" lang="en-US" sz="28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800" dirty="0" smtClean="0">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n-US" sz="2400" dirty="0" smtClean="0">
              <a:latin typeface="Times New Roman" pitchFamily="18" charset="0"/>
              <a:ea typeface="+mj-ea"/>
              <a:cs typeface="Times New Roman" pitchFamily="18" charset="0"/>
            </a:endParaRPr>
          </a:p>
        </p:txBody>
      </p:sp>
      <p:sp>
        <p:nvSpPr>
          <p:cNvPr id="3" name="Rectangle 2"/>
          <p:cNvSpPr/>
          <p:nvPr/>
        </p:nvSpPr>
        <p:spPr>
          <a:xfrm>
            <a:off x="6000760" y="500042"/>
            <a:ext cx="3143240" cy="3970318"/>
          </a:xfrm>
          <a:prstGeom prst="rect">
            <a:avLst/>
          </a:prstGeom>
        </p:spPr>
        <p:txBody>
          <a:bodyPr wrap="square">
            <a:spAutoFit/>
          </a:bodyPr>
          <a:lstStyle/>
          <a:p>
            <a:r>
              <a:rPr lang="en-US" dirty="0" smtClean="0">
                <a:latin typeface="Times New Roman" pitchFamily="18" charset="0"/>
                <a:cs typeface="Times New Roman" pitchFamily="18" charset="0"/>
              </a:rPr>
              <a:t>This entire presentation is available, among other presentations,  to any interested party, for further study, via the links below:</a:t>
            </a:r>
            <a:endParaRPr lang="el-GR"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r>
              <a:rPr lang="en-US" u="sng" dirty="0" smtClean="0">
                <a:solidFill>
                  <a:schemeClr val="accent1">
                    <a:lumMod val="50000"/>
                  </a:schemeClr>
                </a:solidFill>
                <a:latin typeface="Times New Roman" pitchFamily="18" charset="0"/>
                <a:cs typeface="Times New Roman" pitchFamily="18" charset="0"/>
                <a:hlinkClick r:id="rId2"/>
              </a:rPr>
              <a:t>https://www.facebook.com/HIPON-Project-504573706265856</a:t>
            </a:r>
            <a:endParaRPr lang="en-US" u="sng" dirty="0" smtClean="0">
              <a:solidFill>
                <a:schemeClr val="accent1">
                  <a:lumMod val="50000"/>
                </a:schemeClr>
              </a:solidFill>
              <a:latin typeface="Times New Roman" pitchFamily="18" charset="0"/>
              <a:cs typeface="Times New Roman" pitchFamily="18" charset="0"/>
            </a:endParaRPr>
          </a:p>
          <a:p>
            <a:endParaRPr lang="en-US" u="sng" dirty="0" smtClean="0">
              <a:solidFill>
                <a:schemeClr val="accent1">
                  <a:lumMod val="50000"/>
                </a:schemeClr>
              </a:solidFill>
              <a:latin typeface="Times New Roman" pitchFamily="18" charset="0"/>
              <a:cs typeface="Times New Roman" pitchFamily="18" charset="0"/>
            </a:endParaRPr>
          </a:p>
          <a:p>
            <a:r>
              <a:rPr lang="en-US" u="sng" dirty="0" smtClean="0">
                <a:solidFill>
                  <a:schemeClr val="accent1">
                    <a:lumMod val="50000"/>
                  </a:schemeClr>
                </a:solidFill>
                <a:latin typeface="Times New Roman" pitchFamily="18" charset="0"/>
                <a:cs typeface="Times New Roman" pitchFamily="18" charset="0"/>
                <a:hlinkClick r:id="rId3"/>
              </a:rPr>
              <a:t>http://eclass.uoa.gr/modules/document/index.php?course=MED409&amp;openDir=/4f8e670fkcr8</a:t>
            </a:r>
            <a:endParaRPr lang="en-US" u="sng" dirty="0" smtClean="0">
              <a:solidFill>
                <a:schemeClr val="accent1">
                  <a:lumMod val="50000"/>
                </a:schemeClr>
              </a:solidFill>
              <a:latin typeface="Times New Roman" pitchFamily="18" charset="0"/>
              <a:cs typeface="Times New Roman" pitchFamily="18" charset="0"/>
            </a:endParaRPr>
          </a:p>
          <a:p>
            <a:endParaRPr lang="en-US" u="sng" dirty="0" smtClean="0">
              <a:latin typeface="Times New Roman" pitchFamily="18" charset="0"/>
              <a:cs typeface="Times New Roman" pitchFamily="18" charset="0"/>
            </a:endParaRPr>
          </a:p>
          <a:p>
            <a:endParaRPr lang="en-US" dirty="0" smtClean="0">
              <a:solidFill>
                <a:schemeClr val="accent1">
                  <a:lumMod val="50000"/>
                </a:schemeClr>
              </a:solidFill>
              <a:latin typeface="Times New Roman" pitchFamily="18" charset="0"/>
              <a:cs typeface="Times New Roman" pitchFamily="18" charset="0"/>
            </a:endParaRPr>
          </a:p>
        </p:txBody>
      </p:sp>
      <p:sp>
        <p:nvSpPr>
          <p:cNvPr id="4" name="Title 1"/>
          <p:cNvSpPr txBox="1">
            <a:spLocks/>
          </p:cNvSpPr>
          <p:nvPr/>
        </p:nvSpPr>
        <p:spPr>
          <a:xfrm>
            <a:off x="0" y="0"/>
            <a:ext cx="6357950" cy="64291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The city of  Amsterdam through the ages.</a:t>
            </a:r>
            <a:endParaRPr kumimoji="0" lang="el-GR" sz="2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pic>
        <p:nvPicPr>
          <p:cNvPr id="23554" name="Picture 2" descr="C:\Users\αγαπουλακι\Desktop\AMSTERDAM\AMSTERDAM PAINTINGS\CITY OF AMSTERDAM\01.view-of-oudezijds-voorburgwal-with-the-oude-kerk-in-amsterdam. Adriaen van de Velde 1670.jpg"/>
          <p:cNvPicPr>
            <a:picLocks noChangeAspect="1" noChangeArrowheads="1"/>
          </p:cNvPicPr>
          <p:nvPr/>
        </p:nvPicPr>
        <p:blipFill>
          <a:blip r:embed="rId4" cstate="print"/>
          <a:srcRect/>
          <a:stretch>
            <a:fillRect/>
          </a:stretch>
        </p:blipFill>
        <p:spPr bwMode="auto">
          <a:xfrm>
            <a:off x="357157" y="571480"/>
            <a:ext cx="2641419" cy="2071702"/>
          </a:xfrm>
          <a:prstGeom prst="rect">
            <a:avLst/>
          </a:prstGeom>
          <a:noFill/>
        </p:spPr>
      </p:pic>
      <p:sp>
        <p:nvSpPr>
          <p:cNvPr id="6" name="Rectangle 5"/>
          <p:cNvSpPr/>
          <p:nvPr/>
        </p:nvSpPr>
        <p:spPr>
          <a:xfrm>
            <a:off x="357158" y="2643182"/>
            <a:ext cx="2643206" cy="830997"/>
          </a:xfrm>
          <a:prstGeom prst="rect">
            <a:avLst/>
          </a:prstGeom>
        </p:spPr>
        <p:txBody>
          <a:bodyPr wrap="square">
            <a:spAutoFit/>
          </a:bodyPr>
          <a:lstStyle/>
          <a:p>
            <a:pPr algn="ctr"/>
            <a:r>
              <a:rPr lang="nl-NL" sz="1200" dirty="0" smtClean="0">
                <a:latin typeface="Times New Roman" pitchFamily="18" charset="0"/>
                <a:cs typeface="Times New Roman" pitchFamily="18" charset="0"/>
              </a:rPr>
              <a:t>A van de Velde :</a:t>
            </a:r>
          </a:p>
          <a:p>
            <a:pPr algn="ctr"/>
            <a:r>
              <a:rPr lang="nl-NL" sz="1200" dirty="0" smtClean="0">
                <a:latin typeface="Times New Roman" pitchFamily="18" charset="0"/>
                <a:cs typeface="Times New Roman" pitchFamily="18" charset="0"/>
              </a:rPr>
              <a:t> View of  </a:t>
            </a:r>
            <a:r>
              <a:rPr lang="el-GR" sz="1200" dirty="0" smtClean="0">
                <a:latin typeface="Times New Roman" pitchFamily="18" charset="0"/>
                <a:cs typeface="Times New Roman" pitchFamily="18" charset="0"/>
              </a:rPr>
              <a:t>Ο</a:t>
            </a:r>
            <a:r>
              <a:rPr lang="nl-NL" sz="1200" dirty="0" smtClean="0">
                <a:latin typeface="Times New Roman" pitchFamily="18" charset="0"/>
                <a:cs typeface="Times New Roman" pitchFamily="18" charset="0"/>
              </a:rPr>
              <a:t>udezijds </a:t>
            </a:r>
            <a:r>
              <a:rPr lang="en-US" sz="1200" dirty="0" smtClean="0">
                <a:latin typeface="Times New Roman" pitchFamily="18" charset="0"/>
                <a:cs typeface="Times New Roman" pitchFamily="18" charset="0"/>
              </a:rPr>
              <a:t>V</a:t>
            </a:r>
            <a:r>
              <a:rPr lang="nl-NL" sz="1200" dirty="0" smtClean="0">
                <a:latin typeface="Times New Roman" pitchFamily="18" charset="0"/>
                <a:cs typeface="Times New Roman" pitchFamily="18" charset="0"/>
              </a:rPr>
              <a:t>oorburgwal </a:t>
            </a:r>
          </a:p>
          <a:p>
            <a:pPr algn="ctr"/>
            <a:r>
              <a:rPr lang="nl-NL" sz="1200" dirty="0" smtClean="0">
                <a:latin typeface="Times New Roman" pitchFamily="18" charset="0"/>
                <a:cs typeface="Times New Roman" pitchFamily="18" charset="0"/>
              </a:rPr>
              <a:t>with the Oude Kerk in Amsterdam, </a:t>
            </a:r>
            <a:r>
              <a:rPr lang="nl-NL" sz="1200" dirty="0" smtClean="0">
                <a:effectLst>
                  <a:outerShdw blurRad="38100" dist="38100" dir="2700000" algn="tl">
                    <a:srgbClr val="000000">
                      <a:alpha val="43137"/>
                    </a:srgbClr>
                  </a:outerShdw>
                </a:effectLst>
                <a:latin typeface="Times New Roman" pitchFamily="18" charset="0"/>
                <a:cs typeface="Times New Roman" pitchFamily="18" charset="0"/>
              </a:rPr>
              <a:t>1670</a:t>
            </a:r>
            <a:r>
              <a:rPr lang="nl-NL" sz="1200" dirty="0" smtClean="0">
                <a:latin typeface="Times New Roman" pitchFamily="18" charset="0"/>
                <a:cs typeface="Times New Roman" pitchFamily="18" charset="0"/>
              </a:rPr>
              <a:t>.</a:t>
            </a:r>
            <a:endParaRPr lang="el-GR" sz="1200" dirty="0">
              <a:latin typeface="Times New Roman" pitchFamily="18" charset="0"/>
              <a:cs typeface="Times New Roman" pitchFamily="18" charset="0"/>
            </a:endParaRPr>
          </a:p>
        </p:txBody>
      </p:sp>
      <p:pic>
        <p:nvPicPr>
          <p:cNvPr id="23555" name="Picture 3" descr="C:\Users\αγαπουλακι\Desktop\AMSTERDAM\AMSTERDAM PAINTINGS\CITY OF AMSTERDAM\02.Springer-Cornelis Springer 1817-1891-View-on-Heerengracht-in-Amsterdam-Sun.jpg"/>
          <p:cNvPicPr>
            <a:picLocks noChangeAspect="1" noChangeArrowheads="1"/>
          </p:cNvPicPr>
          <p:nvPr/>
        </p:nvPicPr>
        <p:blipFill>
          <a:blip r:embed="rId5" cstate="print"/>
          <a:srcRect/>
          <a:stretch>
            <a:fillRect/>
          </a:stretch>
        </p:blipFill>
        <p:spPr bwMode="auto">
          <a:xfrm>
            <a:off x="3286116" y="571480"/>
            <a:ext cx="2677479" cy="2071702"/>
          </a:xfrm>
          <a:prstGeom prst="rect">
            <a:avLst/>
          </a:prstGeom>
          <a:noFill/>
        </p:spPr>
      </p:pic>
      <p:sp>
        <p:nvSpPr>
          <p:cNvPr id="8" name="Rectangle 7"/>
          <p:cNvSpPr/>
          <p:nvPr/>
        </p:nvSpPr>
        <p:spPr>
          <a:xfrm>
            <a:off x="3272589" y="2643182"/>
            <a:ext cx="2799609" cy="461665"/>
          </a:xfrm>
          <a:prstGeom prst="rect">
            <a:avLst/>
          </a:prstGeom>
        </p:spPr>
        <p:txBody>
          <a:bodyPr wrap="square">
            <a:spAutoFit/>
          </a:bodyPr>
          <a:lstStyle/>
          <a:p>
            <a:pPr algn="ctr"/>
            <a:r>
              <a:rPr lang="en-GB" sz="1200" dirty="0" err="1" smtClean="0">
                <a:latin typeface="Times New Roman" pitchFamily="18" charset="0"/>
                <a:cs typeface="Times New Roman" pitchFamily="18" charset="0"/>
              </a:rPr>
              <a:t>Cornelis</a:t>
            </a:r>
            <a:r>
              <a:rPr lang="en-GB" sz="1200" dirty="0" smtClean="0">
                <a:latin typeface="Times New Roman" pitchFamily="18" charset="0"/>
                <a:cs typeface="Times New Roman" pitchFamily="18" charset="0"/>
              </a:rPr>
              <a:t> Springer (</a:t>
            </a:r>
            <a:r>
              <a:rPr lang="en-GB" sz="1200" dirty="0" smtClean="0">
                <a:effectLst>
                  <a:outerShdw blurRad="38100" dist="38100" dir="2700000" algn="tl">
                    <a:srgbClr val="000000">
                      <a:alpha val="43137"/>
                    </a:srgbClr>
                  </a:outerShdw>
                </a:effectLst>
                <a:latin typeface="Times New Roman" pitchFamily="18" charset="0"/>
                <a:cs typeface="Times New Roman" pitchFamily="18" charset="0"/>
              </a:rPr>
              <a:t>1817-1891</a:t>
            </a:r>
            <a:r>
              <a:rPr lang="en-GB" sz="1200" dirty="0" smtClean="0">
                <a:latin typeface="Times New Roman" pitchFamily="18" charset="0"/>
                <a:cs typeface="Times New Roman" pitchFamily="18" charset="0"/>
              </a:rPr>
              <a:t>) : </a:t>
            </a:r>
            <a:endParaRPr lang="el-GR" sz="1200" dirty="0" smtClean="0">
              <a:latin typeface="Times New Roman" pitchFamily="18" charset="0"/>
              <a:cs typeface="Times New Roman" pitchFamily="18" charset="0"/>
            </a:endParaRPr>
          </a:p>
          <a:p>
            <a:pPr algn="ctr"/>
            <a:r>
              <a:rPr lang="en-GB" sz="1200" dirty="0" smtClean="0">
                <a:latin typeface="Times New Roman" pitchFamily="18" charset="0"/>
                <a:cs typeface="Times New Roman" pitchFamily="18" charset="0"/>
              </a:rPr>
              <a:t>View on </a:t>
            </a:r>
            <a:r>
              <a:rPr lang="en-GB" sz="1200" dirty="0" err="1" smtClean="0">
                <a:latin typeface="Times New Roman" pitchFamily="18" charset="0"/>
                <a:cs typeface="Times New Roman" pitchFamily="18" charset="0"/>
              </a:rPr>
              <a:t>Herengracht</a:t>
            </a:r>
            <a:r>
              <a:rPr lang="en-GB" sz="1200" dirty="0" smtClean="0">
                <a:latin typeface="Times New Roman" pitchFamily="18" charset="0"/>
                <a:cs typeface="Times New Roman" pitchFamily="18" charset="0"/>
              </a:rPr>
              <a:t> in Amsterdam-Sun.</a:t>
            </a:r>
            <a:endParaRPr lang="el-GR" sz="1200" dirty="0">
              <a:latin typeface="Times New Roman" pitchFamily="18" charset="0"/>
              <a:cs typeface="Times New Roman" pitchFamily="18" charset="0"/>
            </a:endParaRPr>
          </a:p>
        </p:txBody>
      </p:sp>
      <p:pic>
        <p:nvPicPr>
          <p:cNvPr id="23556" name="Picture 4" descr="C:\Users\αγαπουλακι\Desktop\AMSTERDAM\AMSTERDAM PAINTINGS\CITY OF AMSTERDAM\03.zuiderkerk-in-amsterdam. 1874 Monet.jpg"/>
          <p:cNvPicPr>
            <a:picLocks noChangeAspect="1" noChangeArrowheads="1"/>
          </p:cNvPicPr>
          <p:nvPr/>
        </p:nvPicPr>
        <p:blipFill>
          <a:blip r:embed="rId6" cstate="print"/>
          <a:srcRect/>
          <a:stretch>
            <a:fillRect/>
          </a:stretch>
        </p:blipFill>
        <p:spPr bwMode="auto">
          <a:xfrm>
            <a:off x="357158" y="4071942"/>
            <a:ext cx="2571768" cy="2145375"/>
          </a:xfrm>
          <a:prstGeom prst="rect">
            <a:avLst/>
          </a:prstGeom>
          <a:noFill/>
        </p:spPr>
      </p:pic>
      <p:sp>
        <p:nvSpPr>
          <p:cNvPr id="10" name="Rectangle 9"/>
          <p:cNvSpPr/>
          <p:nvPr/>
        </p:nvSpPr>
        <p:spPr>
          <a:xfrm>
            <a:off x="214282" y="6215082"/>
            <a:ext cx="2786082" cy="461665"/>
          </a:xfrm>
          <a:prstGeom prst="rect">
            <a:avLst/>
          </a:prstGeom>
        </p:spPr>
        <p:txBody>
          <a:bodyPr wrap="square">
            <a:spAutoFit/>
          </a:bodyPr>
          <a:lstStyle/>
          <a:p>
            <a:pPr algn="ctr"/>
            <a:r>
              <a:rPr lang="en-GB" sz="1200" dirty="0" smtClean="0">
                <a:latin typeface="Times New Roman" pitchFamily="18" charset="0"/>
                <a:cs typeface="Times New Roman" pitchFamily="18" charset="0"/>
              </a:rPr>
              <a:t> C Monet :  </a:t>
            </a:r>
            <a:r>
              <a:rPr lang="en-GB" sz="1200" dirty="0" err="1" smtClean="0">
                <a:latin typeface="Times New Roman" pitchFamily="18" charset="0"/>
                <a:cs typeface="Times New Roman" pitchFamily="18" charset="0"/>
              </a:rPr>
              <a:t>Zuiderkerk</a:t>
            </a:r>
            <a:r>
              <a:rPr lang="en-GB" sz="1200" dirty="0" smtClean="0">
                <a:latin typeface="Times New Roman" pitchFamily="18" charset="0"/>
                <a:cs typeface="Times New Roman" pitchFamily="18" charset="0"/>
              </a:rPr>
              <a:t> in Amsterdam, </a:t>
            </a:r>
            <a:r>
              <a:rPr lang="en-GB" sz="1200" dirty="0" smtClean="0">
                <a:effectLst>
                  <a:outerShdw blurRad="38100" dist="38100" dir="2700000" algn="tl">
                    <a:srgbClr val="000000">
                      <a:alpha val="43137"/>
                    </a:srgbClr>
                  </a:outerShdw>
                </a:effectLst>
                <a:latin typeface="Times New Roman" pitchFamily="18" charset="0"/>
                <a:cs typeface="Times New Roman" pitchFamily="18" charset="0"/>
              </a:rPr>
              <a:t>1874.</a:t>
            </a:r>
            <a:r>
              <a:rPr lang="en-GB" sz="1200" dirty="0" smtClean="0">
                <a:latin typeface="Times New Roman" pitchFamily="18" charset="0"/>
                <a:cs typeface="Times New Roman" pitchFamily="18" charset="0"/>
              </a:rPr>
              <a:t> </a:t>
            </a:r>
            <a:endParaRPr lang="el-GR" sz="1200" dirty="0">
              <a:latin typeface="Times New Roman" pitchFamily="18" charset="0"/>
              <a:cs typeface="Times New Roman" pitchFamily="18" charset="0"/>
            </a:endParaRPr>
          </a:p>
        </p:txBody>
      </p:sp>
      <p:pic>
        <p:nvPicPr>
          <p:cNvPr id="23557" name="Picture 5" descr="C:\Users\αγαπουλακι\Desktop\AMSTERDAM\AMSTERDAM PAINTINGS\CITY OF AMSTERDAM\04.Oskar Kokoschka Amsterdam 1925.jpg"/>
          <p:cNvPicPr>
            <a:picLocks noChangeAspect="1" noChangeArrowheads="1"/>
          </p:cNvPicPr>
          <p:nvPr/>
        </p:nvPicPr>
        <p:blipFill>
          <a:blip r:embed="rId7" cstate="print"/>
          <a:srcRect/>
          <a:stretch>
            <a:fillRect/>
          </a:stretch>
        </p:blipFill>
        <p:spPr bwMode="auto">
          <a:xfrm>
            <a:off x="3143240" y="4071942"/>
            <a:ext cx="2835644" cy="2143140"/>
          </a:xfrm>
          <a:prstGeom prst="rect">
            <a:avLst/>
          </a:prstGeom>
          <a:noFill/>
        </p:spPr>
      </p:pic>
      <p:sp>
        <p:nvSpPr>
          <p:cNvPr id="12" name="Rectangle 11"/>
          <p:cNvSpPr/>
          <p:nvPr/>
        </p:nvSpPr>
        <p:spPr>
          <a:xfrm>
            <a:off x="3286116" y="6215082"/>
            <a:ext cx="3135044" cy="276999"/>
          </a:xfrm>
          <a:prstGeom prst="rect">
            <a:avLst/>
          </a:prstGeom>
        </p:spPr>
        <p:txBody>
          <a:bodyPr wrap="square">
            <a:spAutoFit/>
          </a:bodyPr>
          <a:lstStyle/>
          <a:p>
            <a:r>
              <a:rPr lang="en-GB" sz="1200" dirty="0" smtClean="0">
                <a:latin typeface="Times New Roman" pitchFamily="18" charset="0"/>
                <a:cs typeface="Times New Roman" pitchFamily="18" charset="0"/>
              </a:rPr>
              <a:t>O Kokoschka :  Amsterdam, </a:t>
            </a:r>
            <a:r>
              <a:rPr lang="en-GB" sz="1200" dirty="0" smtClean="0">
                <a:effectLst>
                  <a:outerShdw blurRad="38100" dist="38100" dir="2700000" algn="tl">
                    <a:srgbClr val="000000">
                      <a:alpha val="43137"/>
                    </a:srgbClr>
                  </a:outerShdw>
                </a:effectLst>
                <a:latin typeface="Times New Roman" pitchFamily="18" charset="0"/>
                <a:cs typeface="Times New Roman" pitchFamily="18" charset="0"/>
              </a:rPr>
              <a:t>1925</a:t>
            </a:r>
            <a:r>
              <a:rPr lang="en-GB" sz="1200" dirty="0" smtClean="0">
                <a:latin typeface="Times New Roman" pitchFamily="18" charset="0"/>
                <a:cs typeface="Times New Roman" pitchFamily="18" charset="0"/>
              </a:rPr>
              <a:t>.</a:t>
            </a:r>
            <a:endParaRPr lang="el-GR" sz="1200" dirty="0">
              <a:latin typeface="Times New Roman" pitchFamily="18" charset="0"/>
              <a:cs typeface="Times New Roman" pitchFamily="18" charset="0"/>
            </a:endParaRPr>
          </a:p>
        </p:txBody>
      </p:sp>
      <p:pic>
        <p:nvPicPr>
          <p:cNvPr id="23558" name="Picture 6" descr="C:\Users\αγαπουλακι\Desktop\AMSTERDAM\AMSTERDAM PAINTINGS\CITY OF AMSTERDAM\05.view-on-the-waterfront-oosterdok-winter-amsterdam-2005.p. werner.jpg"/>
          <p:cNvPicPr>
            <a:picLocks noChangeAspect="1" noChangeArrowheads="1"/>
          </p:cNvPicPr>
          <p:nvPr/>
        </p:nvPicPr>
        <p:blipFill>
          <a:blip r:embed="rId8" cstate="print"/>
          <a:srcRect/>
          <a:stretch>
            <a:fillRect/>
          </a:stretch>
        </p:blipFill>
        <p:spPr bwMode="auto">
          <a:xfrm>
            <a:off x="6215074" y="4071942"/>
            <a:ext cx="2571768" cy="2090490"/>
          </a:xfrm>
          <a:prstGeom prst="rect">
            <a:avLst/>
          </a:prstGeom>
          <a:noFill/>
        </p:spPr>
      </p:pic>
      <p:sp>
        <p:nvSpPr>
          <p:cNvPr id="14" name="Rectangle 13"/>
          <p:cNvSpPr/>
          <p:nvPr/>
        </p:nvSpPr>
        <p:spPr>
          <a:xfrm>
            <a:off x="6215074" y="6143645"/>
            <a:ext cx="2571768" cy="461665"/>
          </a:xfrm>
          <a:prstGeom prst="rect">
            <a:avLst/>
          </a:prstGeom>
        </p:spPr>
        <p:txBody>
          <a:bodyPr wrap="square">
            <a:spAutoFit/>
          </a:bodyPr>
          <a:lstStyle/>
          <a:p>
            <a:pPr algn="ctr"/>
            <a:r>
              <a:rPr lang="en-GB" sz="1200" dirty="0" smtClean="0">
                <a:latin typeface="Times New Roman" pitchFamily="18" charset="0"/>
                <a:cs typeface="Times New Roman" pitchFamily="18" charset="0"/>
              </a:rPr>
              <a:t>P Werner : View on the waterfront </a:t>
            </a:r>
            <a:r>
              <a:rPr lang="en-GB" sz="1200" dirty="0" err="1" smtClean="0">
                <a:latin typeface="Times New Roman" pitchFamily="18" charset="0"/>
                <a:cs typeface="Times New Roman" pitchFamily="18" charset="0"/>
              </a:rPr>
              <a:t>Oosterdok</a:t>
            </a:r>
            <a:r>
              <a:rPr lang="en-GB" sz="1200" dirty="0" smtClean="0">
                <a:latin typeface="Times New Roman" pitchFamily="18" charset="0"/>
                <a:cs typeface="Times New Roman" pitchFamily="18" charset="0"/>
              </a:rPr>
              <a:t>-Winter, Amsterdam, </a:t>
            </a:r>
            <a:r>
              <a:rPr lang="en-GB" sz="1200" dirty="0" smtClean="0">
                <a:effectLst>
                  <a:outerShdw blurRad="38100" dist="38100" dir="2700000" algn="tl">
                    <a:srgbClr val="000000">
                      <a:alpha val="43137"/>
                    </a:srgbClr>
                  </a:outerShdw>
                </a:effectLst>
                <a:latin typeface="Times New Roman" pitchFamily="18" charset="0"/>
                <a:cs typeface="Times New Roman" pitchFamily="18" charset="0"/>
              </a:rPr>
              <a:t>2005</a:t>
            </a:r>
            <a:r>
              <a:rPr lang="en-GB" sz="1200" dirty="0" smtClean="0">
                <a:latin typeface="Times New Roman" pitchFamily="18" charset="0"/>
                <a:cs typeface="Times New Roman" pitchFamily="18" charset="0"/>
              </a:rPr>
              <a:t>.</a:t>
            </a:r>
            <a:endParaRPr lang="el-GR" sz="12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4348" y="6286520"/>
            <a:ext cx="8001056" cy="523220"/>
          </a:xfrm>
          <a:prstGeom prst="rect">
            <a:avLst/>
          </a:prstGeom>
        </p:spPr>
        <p:txBody>
          <a:bodyPr wrap="square">
            <a:spAutoFit/>
          </a:bodyPr>
          <a:lstStyle/>
          <a:p>
            <a:pPr fontAlgn="base"/>
            <a:r>
              <a:rPr lang="en-GB" sz="2400" dirty="0" smtClean="0">
                <a:latin typeface="Times New Roman" pitchFamily="18" charset="0"/>
                <a:cs typeface="Times New Roman" pitchFamily="18" charset="0"/>
              </a:rPr>
              <a:t>   </a:t>
            </a:r>
            <a:r>
              <a:rPr lang="en-GB" sz="2800" dirty="0" smtClean="0">
                <a:latin typeface="Times New Roman" pitchFamily="18" charset="0"/>
                <a:cs typeface="Times New Roman" pitchFamily="18" charset="0"/>
              </a:rPr>
              <a:t>W. Collins : </a:t>
            </a:r>
            <a:r>
              <a:rPr lang="en-GB" sz="2800" b="1" spc="600" dirty="0" smtClean="0">
                <a:latin typeface="Times New Roman" pitchFamily="18" charset="0"/>
                <a:cs typeface="Times New Roman" pitchFamily="18" charset="0"/>
              </a:rPr>
              <a:t>Happy as a King(!?)</a:t>
            </a:r>
            <a:r>
              <a:rPr lang="en-GB" sz="2800" dirty="0" smtClean="0">
                <a:latin typeface="Times New Roman" pitchFamily="18" charset="0"/>
                <a:cs typeface="Times New Roman" pitchFamily="18" charset="0"/>
              </a:rPr>
              <a:t>, 1860.</a:t>
            </a:r>
            <a:endParaRPr lang="en-GB" sz="2800" dirty="0">
              <a:latin typeface="Times New Roman" pitchFamily="18" charset="0"/>
              <a:cs typeface="Times New Roman" pitchFamily="18" charset="0"/>
            </a:endParaRPr>
          </a:p>
        </p:txBody>
      </p:sp>
      <p:pic>
        <p:nvPicPr>
          <p:cNvPr id="23555" name="Picture 3" descr="C:\Users\αγαπουλακι\Desktop\AMSTERDAM\AMSTERDAM PAINTINGS\happy-as-a-king-1860.jpg"/>
          <p:cNvPicPr>
            <a:picLocks noChangeAspect="1" noChangeArrowheads="1"/>
          </p:cNvPicPr>
          <p:nvPr/>
        </p:nvPicPr>
        <p:blipFill>
          <a:blip r:embed="rId2" cstate="print"/>
          <a:srcRect/>
          <a:stretch>
            <a:fillRect/>
          </a:stretch>
        </p:blipFill>
        <p:spPr bwMode="auto">
          <a:xfrm>
            <a:off x="762000" y="657225"/>
            <a:ext cx="7620000" cy="5543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p:cTn id="7" dur="500" fill="hold"/>
                                        <p:tgtEl>
                                          <p:spTgt spid="23555"/>
                                        </p:tgtEl>
                                        <p:attrNameLst>
                                          <p:attrName>ppt_w</p:attrName>
                                        </p:attrNameLst>
                                      </p:cBhvr>
                                      <p:tavLst>
                                        <p:tav tm="0">
                                          <p:val>
                                            <p:fltVal val="0"/>
                                          </p:val>
                                        </p:tav>
                                        <p:tav tm="100000">
                                          <p:val>
                                            <p:strVal val="#ppt_w"/>
                                          </p:val>
                                        </p:tav>
                                      </p:tavLst>
                                    </p:anim>
                                    <p:anim calcmode="lin" valueType="num">
                                      <p:cBhvr>
                                        <p:cTn id="8" dur="500" fill="hold"/>
                                        <p:tgtEl>
                                          <p:spTgt spid="2355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6215074" cy="6858000"/>
          </a:xfrm>
        </p:spPr>
        <p:txBody>
          <a:bodyPr>
            <a:normAutofit fontScale="85000" lnSpcReduction="20000"/>
          </a:bodyPr>
          <a:lstStyle/>
          <a:p>
            <a:pPr algn="just"/>
            <a:r>
              <a:rPr lang="en-US" dirty="0" smtClean="0"/>
              <a:t> </a:t>
            </a:r>
            <a:r>
              <a:rPr lang="en-US" dirty="0" smtClean="0">
                <a:latin typeface="Times New Roman" pitchFamily="18" charset="0"/>
                <a:cs typeface="Times New Roman" pitchFamily="18" charset="0"/>
              </a:rPr>
              <a:t>If there’s no need for a relationship between the pathologist and the patient, then maybe pathologists don’t need to be physicians.  Maybe we could be </a:t>
            </a:r>
            <a:r>
              <a:rPr lang="en-US" dirty="0" err="1" smtClean="0">
                <a:latin typeface="Times New Roman" pitchFamily="18" charset="0"/>
                <a:cs typeface="Times New Roman" pitchFamily="18" charset="0"/>
              </a:rPr>
              <a:t>histomorphologists</a:t>
            </a:r>
            <a:r>
              <a:rPr lang="en-US" dirty="0" smtClean="0">
                <a:latin typeface="Times New Roman" pitchFamily="18" charset="0"/>
                <a:cs typeface="Times New Roman" pitchFamily="18" charset="0"/>
              </a:rPr>
              <a:t>.  Or molecular analysts.  We could be skilled technicians who are adept at categorizing abnormalities that we detect in patient samples sent to us by </a:t>
            </a:r>
            <a:r>
              <a:rPr lang="en-US" i="1" dirty="0" smtClean="0">
                <a:latin typeface="Times New Roman" pitchFamily="18" charset="0"/>
                <a:cs typeface="Times New Roman" pitchFamily="18" charset="0"/>
              </a:rPr>
              <a:t>physicians</a:t>
            </a:r>
            <a:r>
              <a:rPr lang="en-US" dirty="0" smtClean="0">
                <a:latin typeface="Times New Roman" pitchFamily="18" charset="0"/>
                <a:cs typeface="Times New Roman" pitchFamily="18" charset="0"/>
              </a:rPr>
              <a:t> caring for the patient.</a:t>
            </a:r>
          </a:p>
          <a:p>
            <a:pPr algn="just"/>
            <a:endParaRPr lang="en-US"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Pathologists</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must</a:t>
            </a:r>
            <a:r>
              <a:rPr lang="en-US" dirty="0" smtClean="0">
                <a:latin typeface="Times New Roman" pitchFamily="18" charset="0"/>
                <a:cs typeface="Times New Roman" pitchFamily="18" charset="0"/>
              </a:rPr>
              <a:t> be </a:t>
            </a:r>
            <a:r>
              <a:rPr lang="en-US" b="1" dirty="0" smtClean="0">
                <a:latin typeface="Times New Roman" pitchFamily="18" charset="0"/>
                <a:cs typeface="Times New Roman" pitchFamily="18" charset="0"/>
              </a:rPr>
              <a:t>physicians</a:t>
            </a:r>
            <a:r>
              <a:rPr lang="en-US" dirty="0" smtClean="0">
                <a:latin typeface="Times New Roman" pitchFamily="18" charset="0"/>
                <a:cs typeface="Times New Roman" pitchFamily="18" charset="0"/>
              </a:rPr>
              <a:t> because our </a:t>
            </a:r>
            <a:r>
              <a:rPr lang="en-US" b="1" dirty="0" smtClean="0">
                <a:latin typeface="Times New Roman" pitchFamily="18" charset="0"/>
                <a:cs typeface="Times New Roman" pitchFamily="18" charset="0"/>
              </a:rPr>
              <a:t>primary obligation</a:t>
            </a:r>
            <a:r>
              <a:rPr lang="en-US"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is</a:t>
            </a:r>
            <a:r>
              <a:rPr lang="en-US" dirty="0" smtClean="0">
                <a:latin typeface="Times New Roman" pitchFamily="18" charset="0"/>
                <a:cs typeface="Times New Roman" pitchFamily="18" charset="0"/>
              </a:rPr>
              <a:t> </a:t>
            </a:r>
            <a:r>
              <a:rPr lang="en-US" b="1" spc="300" dirty="0" smtClean="0">
                <a:effectLst>
                  <a:outerShdw blurRad="38100" dist="38100" dir="2700000" algn="tl">
                    <a:srgbClr val="000000">
                      <a:alpha val="43137"/>
                    </a:srgbClr>
                  </a:outerShdw>
                </a:effectLst>
                <a:latin typeface="Times New Roman" pitchFamily="18" charset="0"/>
                <a:cs typeface="Times New Roman" pitchFamily="18" charset="0"/>
              </a:rPr>
              <a:t>to the patient. </a:t>
            </a:r>
            <a:r>
              <a:rPr lang="en-US" dirty="0" smtClean="0">
                <a:latin typeface="Times New Roman" pitchFamily="18" charset="0"/>
                <a:cs typeface="Times New Roman" pitchFamily="18" charset="0"/>
              </a:rPr>
              <a:t> Our obligation is to </a:t>
            </a:r>
            <a:r>
              <a:rPr lang="en-US" b="1" dirty="0" smtClean="0">
                <a:effectLst>
                  <a:outerShdw blurRad="38100" dist="38100" dir="2700000" algn="tl">
                    <a:srgbClr val="000000">
                      <a:alpha val="43137"/>
                    </a:srgbClr>
                  </a:outerShdw>
                </a:effectLst>
                <a:latin typeface="Times New Roman" pitchFamily="18" charset="0"/>
                <a:cs typeface="Times New Roman" pitchFamily="18" charset="0"/>
              </a:rPr>
              <a:t>help the patient first,</a:t>
            </a:r>
            <a:r>
              <a:rPr lang="en-US" dirty="0" smtClean="0">
                <a:latin typeface="Times New Roman" pitchFamily="18" charset="0"/>
                <a:cs typeface="Times New Roman" pitchFamily="18" charset="0"/>
              </a:rPr>
              <a:t> regardless of insurance pressures, surgeon intimidation, political expediency, or whatever might get in our way.  Just like we said we would when we took the Hippocratic Oath. </a:t>
            </a:r>
          </a:p>
          <a:p>
            <a:pPr algn="just"/>
            <a:endParaRPr lang="el-GR" dirty="0"/>
          </a:p>
        </p:txBody>
      </p:sp>
      <p:sp>
        <p:nvSpPr>
          <p:cNvPr id="17410" name="AutoShape 2" descr="Αποτέλεσμα εικόνας για hippocratic oat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7412" name="AutoShape 4" descr="data:image/jpeg;base64,/9j/4AAQSkZJRgABAQAAAQABAAD/2wCEAAkGBxITEhUTExMWFhUXGBoYGBgWGR8eGRkbIBoYGR4bIBgbHSkhHR0lHxsZIT0lJSkrLi8uHiAzODMsNyotLi0BCgoKDQ0ODg0NDjcZFRktKy0rNzcrKysrKysrKy0rKysrKystKysrKysrKysrKysrKysrKysrKysrKysrKysrK//AABEIALAAtwMBIgACEQEDEQH/xAAcAAEAAgMBAQEAAAAAAAAAAAAABQYDBAcBAgj/xAA+EAACAgEDAgQDBgMFBwUAAAABAgMRAAQSIQUxBhMiQVFhcQcjMkKBkRRSwTNicoKSFRZDU6HR8CQ0c7Lx/8QAFgEBAQEAAAAAAAAAAAAAAAAAAAEC/8QAFhEBAQEAAAAAAAAAAAAAAAAAAAER/9oADAMBAAIRAxEAPwDuOMYwGeVnuMBjGeE4HuMwz6lEUs7BVXksxAA+pPbISXxhph+HfIPZkU7D9HNA/UcYFhxla/3ssErpZmoXSmImvoJM9g8aaYj70PDQs+ZVAc92RmA/U4FkxmvpdZHIoeN1dT2ZSCP3GZwcD3GMYDGMYDGMYDGMYDGMYDGMYDGMYDGMYHhyF8QdfTTgA0ZGBKrdcCgWJr0qL5NZJdS1qQxPLIaRFLGhZoewA5JPah75yeDq38RO7vGS9+qMNuKiyUDFFajt4qiv4ueTkotulddSn3gJkDWAtjaflydp+d/rktoumpACdoF9yOD+vxJ+JOV/pWpVaDKQWAWyxND5BlRj+nAvistnnkKfRQ+Hvz8f/wAxojZeoXYpWHPBIb9wAR/1ytdTmEoCkWBZBB4H6XX+kj/EMmeoyhgVJVSBewWb9+xQAfWmyv6iUi73c8lSGU2OeN4F/oa44C9xBW361N0/UboFsv6njLUsgG3d6a4aiDuoXxfHfqvhbxVBroy0RplrejfjS+wI/Q9rHB5zjvXtVDJH58RO9TuFqN3H4lr2ar5H4bvm7yC8M+IZdDONSjLJGbZ1C0SoKrYN32FdyOPhyND9PYzHFIGAI7EAj6EXmTAYxjAYxjAYxjAYxjAYxjAYxjAYxjAp32la0Jp1QkKJX2bj/NRKizwCSBV+49+2VromvUQr5OrRVCg37e//ABHtb+ZPJrv3ye+0uX7uGMxiRWYkKSAGkBQRpZUjlmLXXG365Ht1DTqFL9Sivf5YTYqpuXjYqjcygD3sn98lExp3lKBzscHncpAFV7kb1cdz+EDN4+ZtraAOV7B74vsAn9cqA0EEU+0FEBNt5XpG7nuQQLuuCCTQ5OT/AEmWOm3HcxJ4IPC2fyEkIte9V3yDBqdEyivMrk2qVRH/AMfPJ49z7d8rHiSLzNNLNpZopWiB3xgqQQLsUjAhx8GBvt35y/a/qkUW3dIAXVinqIB20TQFhqBBPHbvxlC6z1CLUTDUQushjQrLt4GxiaDAdzammse9A2cDmnS9bOz6eOJlbzJvTZ9TAMW9ZJO1bJ5IPcnn823qdx1DJpE/9sXYkrTgNYeMqHKv2ajYDX8809N09otQRuVi1GMMoAkG4MdrAUGWya+lVwM0m1MwlaUKytJal3/NW1H57dyDfzzaP0f9mWsaXpmkdjZ8pVv6cf8AbLTnPvs11sGm6c2+ZRFHM6q7EdiQwHzJLGh3yWP2h9OsAzkXzZR6/fbmVWvGaHTesafULugmjlH9xgf3APH65uB8o+88xee4DGMYDGMYDGMYDGMYDGMYFR+0AKIEmdHkSB/NcIBuFK1NR/l78c5yiLwvpf4ivKNbC8fmHyxQbhiVBNVW3gbiR8OO5+IX26aVgOyHmroe7Ue9CzXyyg+FvD+lk0sQWMKFLESRNtJ9VMLAO8HanDWD6e57yigeHdK8muhi4MMUhAUsWAJV1B8xVX81KR3sqD8tHr3XtQs88elR9PGtCWKNm8vcpL7hX9mTz2PseT7d41cCQoigEqpLkcm9isaAvizX03ZyjwXp/N1bzEKWdvNQM1Onb1BqINLwVs7h8O+EQ+j6Mup07arUkzV6qeUxAA1ygKuz2QfUzKpI7HvmDosLeb5ejRBIVAUOyxyMCeUdSRbcj8PcEEf3u2ajpOnYFUWhd/dKF9RHIoghSSB3r4/PNLWRppdPSRJs3kjfy28kncxYWWYljZrt74HF/EEE0eqjXUKIwDu4YsASL3bjQLcmuOKJ+sx1qOGLSMZiZ4ZXlZC34wwZNk0fao3VtpHAtbHBGaXXtbG2pjVkHlu+917g8H29huNkc2RfPGbHgHw/B5vnurFdNbk0Wv1EIdgH4r3VXut5ROeEfCsqxL5tlgdx7kBmUITtv8RFKT3IFCrIFgPQwwrue3x7ivYduK4Hq7AWpvoGlMFLBuXds3bCQHog22zuO5+mZU6eoH63/wBO1+wvn65Fch1vguMkkALss7+zKeCSGHIq+4+vN+nw6vX6b0xayQlfaT7wA3VU/qvtwD7gUO7dT1fSQxUKAFFH52LI+le3wJJzT1fQF5qqoiyOAK547AckV8L7gkYRStD9peuiIXUaVJl4toyY37gcKQyt3FAEckC8tfS/tL6fLQaUwsa9M42/s3KnuOxIyO1PQ1Y2y33FfHvZIPegSeTzuI4HqaF1vhpRXpo9zQ9X+onv8+P3vYHVtPqlkXejKynsykEH9RmYHOK/7qmNmkjZonPJaIlSSOPykFvpYvt8zt6Xq/U4gK1W8juJY1YfSxtIAoiyeaY8bduB2DGcrf7UpNM4TWpp+e/lSMJF+sRRq/zMvzy+eGvEOn1sXnaeTet7T7FWHO0j2NEH9RlVMYxjAYxjAYxjAjfEiXpZxYH3bnntQBJB+RqvplP0HVViZI1G1FhHJG29zMxNcUB25He/Y5euoaYSxPE3Z1Kn6EV/XOHlZ5nB81C4I0slDm0dgxVt1NVA1QNFRwOclF46t4wjhEkjxSyx7FCmNC5DkyEqR7AgIbJo137Xx4Tg+ZqFRllL7oRGQ5Qe1kHvZPFcg0c6F1PxZp9Msuh2oKBUMTQewotmFksfUSew2j48c/6f0XTt6Ydduj2MZFtVoAbSaY3ZskAXwOb7FEdD8IeI5CHWUbZ0G2RAK2juCOexFH0ih/ePbU8S64HcDZseoHvyaJo9uR9OAOavNXwNqFkhfRmTdJEp/h50HZShZVIvkja423wO1e0f4k1G2NEkUHgXs4FEj8LDtx71R9PHpBYK71pW08UbGRWXURetWFFTuPAB79wfY5037POlvDpNNFHtMs5OrlL2AVFLGDQJ59PysH45S9aG1DR+XZM8ixrQH3S71ARVX8I9XPJ4DHmqzuun6HEjF0BVzGsW8E7gij0jmxweRx3J+JwqtaLr03mvIYkZiNpjV74D+XGFcivW4l4IHbg8czWi8UQyOEO5WsqbHpDB3j2lx6bLRtXPNds0Y/Biq4+9LR2pdWBDsUTZH94jDgEuxFWSx5HY6cvQysMshjKsr/dxQtaqi+gbVUC3EbOa7gmhdA4F3VhhqPF5QtL5KOUiDaTTzbiGVRGSIEUMQGAILX3IsiI/G8zdN6tqBqEgWV5QrKGLoAHjol5C/syFkFXzxwLvAuR06k9v/PhmKfRg817j/wAv/wA+PfIPR+LUJmaSJ1ijlEayLb7gVVg5AW0U7+O/Yn4ZN6Dq0ExIjkViACVB9QB7Er3GUQuu01cAGyKHwHyHw+gr6ixt5H9oXitomOl0pp+BI8fGy6G1WA4agLPFAKByOO0eIWLBYU4eU7Aw7qDe5vnShjXuRWaeu8C6GWm8oI4AAdOGoA9z+fufxA374H5k0XhuWQgBaJKgX29Rrn6f0zs32J9NbTs6kmnSyPmDGwP1qQ/vmx1HwxPp2Z3H8REe5RSWUVR3R/mFcEryR7A97l4Q6UYlZ3FM9AD+VRZHt3JJJ/Qe2NRYhjPcYUxjGAxjGB8uM4t1nTSQ6ryyIg8c6uH5DNBI8lIRXIUAJd//AFztRzm/2qwxmXSBomk3iUHadpAUIQdxscOVIsECm4PbIIvp/StNEk+onRJZBO4Mki+Ywj8wgDYx2r72Rx3PuAa/1llnkRI9No9k7IEYRA8u9DcEIKbQRZF9j2yV6D0icSqssu6eWFWbebZYyw2x2T6npSSeQD9ADKTeH5VnWZPKZWmV9kQJJiUcqG/m5b69vTeEUvRdOeFniing80zRj7slWiYhyCIzfmWEBAPu3Iz3Vas6rlEKRRxIbPf0FwKvtbPQJr8FkUM3dVrYIUMX8HIkkOoQ+YigKQ7XTM1FbJqhdgrxXGasfXUlgQnyYS6mJo33XyzOhVqohQxsV2YXXuFk+zvoUEmqhnjAURRbigv0vsWO2T8rFvNPx7515TnNfCkwi0MuslP8PJrpQw2guV3EIgHAPuTdUN3yy16DqOp53JFKqpYkiksuwF7fLI9JPHueW+XJWTxVqHEaRqSvnSLCWH5Q3Ba/Y1dfOs0odBp9NqoxAixARSNMEoKVBG1nA/Ne6mPPDZsNqodWjwSq6Nt3MrWjLVUyuDwQ35geDWay+H0kUNHMXic7pdzFzMKO0CUN6QDXYEcD4YCbrminX7+K1DE/fRWopmQN2IBYg171+ue/7FgnT/005UDzQTGwf+1KyPZNnnjiwabNXTaeaEqJYnKRyTzBg3mFif7McDcW9TDt7DMHQ+nuZYI5PKYRqdVSqQyM9hVO5j2BajQ4UChXIbEHh54pCERF051In2xnsEhRUGwjvvTdwa7fPI3Vyx7ov40SRRz+Y7I1+qYssaRnYT6gu2gO5JPOdDrPichVJPAHJ+mUQnStHU1WSmnjSFC3LFiA7kn39Plj67/jk+Bkf0HmBHIoyXIR/jO7+oyRwPkphVrPrGAxjGAxjGAxjPLwG4ZAeLVhkiMbuweiy+XzIOCt7a7GyOeDdZ8dZ6qQ7QxEKyrukkP4Y1Nn34LEC+TQFE9wDV4PM1xEcLNDoz6nmF+bqPawxF7TRHmEknnbQAYwc4/2pLFr/Kb7wRr5Ko0o37TW31KKEgodr9vhl56b1KaNhYl2umzZaGRDYuVkUJYY7lI3BvR8TWV/xD03Ty62CHSxiMQbipX4IysWqiXayvPvuPPp50pfF8ummKzx+ZNvkcWQsYJCBau+OC5r5cH2CThEbTMuoMYaNt8RkkeSMhhwwQOFZ6J/l73xzkR03pp1TSxIzKdTJTVINp7guVWl2qm5u3uB6a9UFquqqdhiRECLu2I5N0u0Fn7vaj+Udj2vOh/Yl0gpC+slCAery2YcqhO5jusd6vt2UH83FR0HqWlIVUjkeFIoyd21WiZB6djA8kgC/wBTkJpNPHKpljSKQyqUkm0jeVKVG1txF9+Qe5r485v9XRQo1OnM8m8EltM90CpO8IWKue3azmlNrUkJRDp53VlWQO3kzoxdiOw5/CKBIsg81kVtaZ57ITUbl2U0esjKsfylvMUgV3v01yv6/Q08WnVljilg9LoPI9Sx76dpFXkbt1dx3Hau7VSmKIB3MYYC11Cl4goHrQyfAg1Z/lNDg3g0U5hE7rpgqKPS+jYSblogOYaDb1CjgbvleBKdNlmR1D6mOaMr3YbZLHBIA4N0SfqOw7+J1yNbeeB4WG4bmXd6QTVOvcEANX19xmvCzLJF5kkT7idhlUxTAiua/P78ce3zzDPrTGjIZngbex3TKXj5NimJAKke3t+nIWrSayOQbkdWFkWpsWDRF/EHjNHxKd0BiHPnMsJ/wuwVyPmE3n9MgTDv+8OnDI6emfSPe5SvIK8X2Hawb9smUIabToLpY2k579lQWPb8R/64ExGOM+88Ge5QxjGAxjGAxjGAyH6/1gQAAFQ7AldxoBV5Zz8FXiz8xknPKFBLGgASSewA5J+gzmckP8dPLM9Lp6G8v+dVtlQj2jUWzD3LVx6sBKyvH/E6jcdKTuiib0trJT6g8gb8MYAsIbABYm/eX1fUH0+iM0pHnTntyoAINAA8qNo+o4+GRejB12sVpA2xQKBH4Iyb2fDfIVDNX5VArkXpfaLqm1EqwRmi/wB0nyL0XkuwOF9XP/LPxOQRfhCItG05BLT8In4SYlJINANwzFnoRkcj4ZNDw4usYNO7LAAVCrY8zsf5vwqd3q2qb7VmXX6IRpHp0IEdBFUDjuPUVFq3xNIfe2zyLqybeGpUWlA5oKA5HHAbayAGvxBvjwGDq32N6SYhoZ5Y13Ashberi+QC3KseRutq+ByR6zJqNFp2XfHAq8+YY90XAFLt3Ch7DnjmwavJfQ9UVSaKhVU3XNCj2H8npv50R+UZKw9SRwVkFXxR5s+4+Fj9ux9xgVbz44xJIunKPY2fwr0xB5YbDxYCpxXqO3tXG7JMbj8/UwSRS0ix6hArjd6SoYEhmILiqF9u2aHiHwgQDLpRuH/LDEMDdkowI3D+4SL9iLyq/wC1JJFT1KTHZVdQt7WDHljQI2tR7D8NmhRIXoz+R5yGKXTIUpXX7yNRberZVLz7DimBNZh0sKuElSGKcbQDNpn8uQIeVOwfPceD7Ej4GM0vVV06BYvNiRLrYQy7ABxsJsBV2ttABABAstzJabqizDyyIZiNjO8LeU5mBFHbZPFrzuPcfTIPrXSo3lrI6FtxKRa+Oj5i7Dayjtt3gbgG5PHuM2tErQX+OFdoJ8xvN0/ChQA9hgD6R8yCa55wdYmRSun/AIhSEUWmqQlJAzbgfOIIDKFYbirVRJ7HNhopOLSWDYrMXhkDRfhonaV9VbAQNvv7E1lGvp5FdRIiIwLKVl0UgF2Ksxk1e0Dj1cAfpP8ASPXqNRIbG3y4QD/dXzCf9UpX/JkR0UQS/fMdPKYjuaRV8t0IBf1Rm9pAKnk+99qye8PKfJVje57kN97cl/61+mBJYxjKGMYwGMYwGMZ4zVgVvxxqPuVhBFzNt+qgF2sD8tDn5Gu5GU3xd1aKCLyR+FUMkoJ52KQVQkfmlk3Ekfy/IXN+K9Vu1qqPyRhR8i7bn7duFi59gWPtnPtTozq9aiEBxNqPWKHMWn9TIeeAzsn03n4ZBcfD6eRpDJILd1aWZvYkqHYfIBaWvZQo/IMgfCUssuuaWS9yRbiFvbvkJNBviFDEEKaBPGTXi6cjSSgHmSolNgWX4J+hDbu3/M+GRngLnTvqDf38juSfdB6Vv2X0qL/FZ+HuRMdWNhtw4JFn8vHPqJsPz7Mq/p3zmsmpeFhGSQSdykjhtpU2DdN2N0fYfHOldSYbd1rx+Y3tHxrgrx/iXKf1vw22oIcSbWFFmdbiko2LS2Jr+bceOKxBraLxI8SfgpljsUfdACti/Zw/7tkx0LxEvmbTxwV9fbgqqgi+xLkMfcKvwyi9W6dPA5B0pbijJpd4QjkEVtdRQNUV9zmrpdbGfSJgBuvbONp4PbzFLLYF9wvftgdy0PiZQqlT3APqPAHc3XcjgsfgVrNrV6PRau3lGyQ92QlWOwA21GiVB7m+PlxnGItVJFskcMu0jc49SG/JBJkUstnYeDRo5M9P8RMNzL3VAR8PRuZOPmTR55qsKvEngQijBrygXmpYg+3gMDavHRF3Zuu+YNX0PqEBDeVHqFAAZoaEjV7bG7fCtxFccWSdKDxcgq2NCiTfIALFgPiVVN1/F8s3SOrbpCN4+e3sF9Vnn29LCvaifzVgVkdWnVCHEqADayToxV7PILuOLAqz/PdD1Vv9I6mDHUI2hpN2/TSEpuO0BtrgkJQDEGhVn81ZC+MfF2o1epOk0srRQxttd0anla6YAjkIvK+k2W9/hu6mTyW0/ffKj7rNklDHTG+Wapas1u9/xXhFo3SyIkLukp1BVC6xlXMXJl3r7Wq7O/c/KsuKDKt4S05kkbUP+UeUnz7F2v3HCrzzaMfzcWzKpjGMBjGMBjGMBmDWISpAJU/EVx+/GZ8YHIm6Zq4NZIzaYyxyNvLRlST6VsFDtsUh7WfWe+R/2c6W3dpUcSBBCRKCsjk3LMdhAPZ41B97+Wds2jI/qXRNNP8A20EcntboCf3IvIOTfatLsEcY9bqkrMo5PmOUji4/mPmTkAc+o5MdHgeLTRx0oEaBSSfSrVyAL27r/vKflk7qfsw6W/P8Pt5J9DsO/wBDnwfs5iBtNZrFIAAPmK5AHsGkRmA+QOVEFrZUG0t6ZByGYW3+VmZT/p3ZjOvACWitd0XIJ/ylo4zf6nJKb7Npv+H1AqOb3QAk38SjoW/XMEPgXXR2BLppPmBJEx+u3d/XIMMusBPqia+4LWR+lIwA/wA2VXrOn0kokPlxFyK2oEMjMeBVvwSa/Lx8Mtb+FtdyW08ZPxEiSH9njjP7k5qz9O1SvEHhkQb+N1UzKCyfhnehvC/l/bA5VqemSabz54X8owyRqCrcspHPbggkxtR4ph3zzRamZ7ZoFsq1vHcTMFUsSQo23x/LWdSn6bpIunDUuaWXUI+72CGVEU8fCNQf0zS6v0rTnTtFBNC8e1F3xsGZnYlSqqpJZgFBoDsR8cooug18UjALKd3bZNSN78CUehrurIQ0O2Tmh6pLFIiG1Nk04IJUNC3HNFTsc3ZFHIjWeC5mjh2QSeYTLv3UoS3Gy+/AF9rr5ZcfC/2cbVqWeZ0snaqbI19rG9XNn4rt+ZwKt4L69PGgHkpIVtaclG4oEbzYs9uVP6dsu+j83W6paQKQu0L3EfJ3uxIBbuLHF8JfvkxpvstiD71nkRCSSuxfMs9yJPa/8OXro3RodMmyJa4Fk8k0KFk/Ae3Ye2FbPT9EsMaxpe1RXPc/Mn3J75s4xgMYxgMYxgMYxgMYxgMYxgMYxgMYxgM19Zo0kFOisLumF5sYwIL/AHU0hCgwqQl7FblV+ingD9MzR9BjU2rOOK4NcfDgdsl8YEYvRYvcMeK5Zv8AvmeDp0afhUD9/wCpzcxgeKM9xjAYxjAYxjAYxjAYxj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7413" name="Picture 5" descr="C:\Users\αγαπουλακι\Desktop\αρχείο λήψης (1).jpg"/>
          <p:cNvPicPr>
            <a:picLocks noChangeAspect="1" noChangeArrowheads="1"/>
          </p:cNvPicPr>
          <p:nvPr/>
        </p:nvPicPr>
        <p:blipFill>
          <a:blip r:embed="rId2" cstate="print"/>
          <a:srcRect/>
          <a:stretch>
            <a:fillRect/>
          </a:stretch>
        </p:blipFill>
        <p:spPr bwMode="auto">
          <a:xfrm>
            <a:off x="6643702" y="714356"/>
            <a:ext cx="2005541" cy="1928826"/>
          </a:xfrm>
          <a:prstGeom prst="rect">
            <a:avLst/>
          </a:prstGeom>
          <a:noFill/>
        </p:spPr>
      </p:pic>
      <p:sp>
        <p:nvSpPr>
          <p:cNvPr id="7" name="Title 1"/>
          <p:cNvSpPr>
            <a:spLocks noGrp="1"/>
          </p:cNvSpPr>
          <p:nvPr>
            <p:ph type="title"/>
          </p:nvPr>
        </p:nvSpPr>
        <p:spPr>
          <a:xfrm rot="10800000" flipV="1">
            <a:off x="6215074" y="3214686"/>
            <a:ext cx="2928926" cy="3214710"/>
          </a:xfrm>
        </p:spPr>
        <p:txBody>
          <a:bodyPr>
            <a:noAutofit/>
          </a:bodyPr>
          <a:lstStyle/>
          <a:p>
            <a:r>
              <a:rPr lang="en-US" sz="2800" dirty="0" smtClean="0">
                <a:latin typeface="Times New Roman" pitchFamily="18" charset="0"/>
                <a:cs typeface="Times New Roman" pitchFamily="18" charset="0"/>
              </a:rPr>
              <a:t>Instead of being the “doctor’s doctor”, </a:t>
            </a:r>
            <a:br>
              <a:rPr lang="en-US" sz="2800"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the pathologist </a:t>
            </a:r>
            <a:r>
              <a:rPr lang="en-US" sz="2800" dirty="0" smtClean="0">
                <a:latin typeface="Times New Roman" pitchFamily="18" charset="0"/>
                <a:cs typeface="Times New Roman" pitchFamily="18" charset="0"/>
              </a:rPr>
              <a:t>should be</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en-US" sz="2800" b="1" spc="300" dirty="0" smtClean="0">
                <a:effectLst>
                  <a:outerShdw blurRad="38100" dist="38100" dir="2700000" algn="tl">
                    <a:srgbClr val="000000">
                      <a:alpha val="43137"/>
                    </a:srgbClr>
                  </a:outerShdw>
                </a:effectLst>
                <a:latin typeface="Times New Roman" pitchFamily="18" charset="0"/>
                <a:cs typeface="Times New Roman" pitchFamily="18" charset="0"/>
              </a:rPr>
              <a:t>part of </a:t>
            </a:r>
            <a:br>
              <a:rPr lang="en-US" sz="2800" b="1" spc="300" dirty="0" smtClean="0">
                <a:effectLst>
                  <a:outerShdw blurRad="38100" dist="38100" dir="2700000" algn="tl">
                    <a:srgbClr val="000000">
                      <a:alpha val="43137"/>
                    </a:srgbClr>
                  </a:outerShdw>
                </a:effectLst>
                <a:latin typeface="Times New Roman" pitchFamily="18" charset="0"/>
                <a:cs typeface="Times New Roman" pitchFamily="18" charset="0"/>
              </a:rPr>
            </a:br>
            <a:r>
              <a:rPr lang="en-US" sz="2800" b="1" spc="300" dirty="0" smtClean="0">
                <a:effectLst>
                  <a:outerShdw blurRad="38100" dist="38100" dir="2700000" algn="tl">
                    <a:srgbClr val="000000">
                      <a:alpha val="43137"/>
                    </a:srgbClr>
                  </a:outerShdw>
                </a:effectLst>
                <a:latin typeface="Times New Roman" pitchFamily="18" charset="0"/>
                <a:cs typeface="Times New Roman" pitchFamily="18" charset="0"/>
              </a:rPr>
              <a:t>a clinical care team.</a:t>
            </a:r>
            <a:endParaRPr lang="el-GR" sz="2800" b="1" spc="300" dirty="0">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3"/>
                                        </p:tgtEl>
                                        <p:attrNameLst>
                                          <p:attrName>style.visibility</p:attrName>
                                        </p:attrNameLst>
                                      </p:cBhvr>
                                      <p:to>
                                        <p:strVal val="visible"/>
                                      </p:to>
                                    </p:set>
                                    <p:animEffect transition="in" filter="fade">
                                      <p:cBhvr>
                                        <p:cTn id="17" dur="500"/>
                                        <p:tgtEl>
                                          <p:spTgt spid="174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04"/>
            <a:ext cx="9144000" cy="214314"/>
          </a:xfrm>
        </p:spPr>
        <p:txBody>
          <a:bodyPr>
            <a:normAutofit fontScale="90000"/>
          </a:bodyPr>
          <a:lstStyle/>
          <a:p>
            <a:r>
              <a:rPr lang="en-US" sz="3600" b="1" dirty="0" smtClean="0">
                <a:latin typeface="Times New Roman" pitchFamily="18" charset="0"/>
                <a:cs typeface="Times New Roman" pitchFamily="18" charset="0"/>
              </a:rPr>
              <a:t>Does the pathologist have direct patient contact?</a:t>
            </a:r>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endParaRPr lang="el-GR" dirty="0">
              <a:latin typeface="Times New Roman" pitchFamily="18" charset="0"/>
              <a:cs typeface="Times New Roman" pitchFamily="18" charset="0"/>
            </a:endParaRPr>
          </a:p>
        </p:txBody>
      </p:sp>
      <p:sp>
        <p:nvSpPr>
          <p:cNvPr id="3" name="Rectangle 2"/>
          <p:cNvSpPr/>
          <p:nvPr/>
        </p:nvSpPr>
        <p:spPr>
          <a:xfrm>
            <a:off x="0" y="428604"/>
            <a:ext cx="9144000" cy="6585289"/>
          </a:xfrm>
          <a:prstGeom prst="rect">
            <a:avLst/>
          </a:prstGeom>
        </p:spPr>
        <p:txBody>
          <a:bodyPr wrap="square">
            <a:spAutoFit/>
          </a:bodyPr>
          <a:lstStyle/>
          <a:p>
            <a:pPr algn="just"/>
            <a:r>
              <a:rPr lang="en-US" sz="2400" dirty="0" smtClean="0">
                <a:latin typeface="Times New Roman" pitchFamily="18" charset="0"/>
                <a:cs typeface="Times New Roman" pitchFamily="18" charset="0"/>
              </a:rPr>
              <a:t>Pathologists may perform </a:t>
            </a:r>
            <a:r>
              <a:rPr lang="en-US" sz="2400" i="1" dirty="0" smtClean="0">
                <a:latin typeface="Times New Roman" pitchFamily="18" charset="0"/>
                <a:cs typeface="Times New Roman" pitchFamily="18" charset="0"/>
              </a:rPr>
              <a:t>bone marrow biopsies</a:t>
            </a:r>
            <a:r>
              <a:rPr lang="en-US" sz="2400" dirty="0" smtClean="0">
                <a:latin typeface="Times New Roman" pitchFamily="18" charset="0"/>
                <a:cs typeface="Times New Roman" pitchFamily="18" charset="0"/>
              </a:rPr>
              <a:t> to evaluate blood and bleeding disorders.</a:t>
            </a:r>
          </a:p>
          <a:p>
            <a:pPr algn="just"/>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We are called upon to perform  </a:t>
            </a:r>
            <a:r>
              <a:rPr lang="en-US" sz="2400" i="1" spc="300" dirty="0" smtClean="0">
                <a:effectLst>
                  <a:outerShdw blurRad="38100" dist="38100" dir="2700000" algn="tl">
                    <a:srgbClr val="000000">
                      <a:alpha val="43137"/>
                    </a:srgbClr>
                  </a:outerShdw>
                </a:effectLst>
                <a:latin typeface="Times New Roman" pitchFamily="18" charset="0"/>
                <a:cs typeface="Times New Roman" pitchFamily="18" charset="0"/>
              </a:rPr>
              <a:t>fine needle aspirations</a:t>
            </a:r>
            <a:r>
              <a:rPr lang="en-US" sz="2400" dirty="0" smtClean="0">
                <a:latin typeface="Times New Roman" pitchFamily="18" charset="0"/>
                <a:cs typeface="Times New Roman" pitchFamily="18" charset="0"/>
              </a:rPr>
              <a:t>.  In many instances, an immediate diagnosis can be rendered, saving the patient a costly and time consuming surgical biopsy.</a:t>
            </a:r>
          </a:p>
          <a:p>
            <a:pPr algn="just"/>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In transfusion medicine, the administration of blood products is actually a treatment; the pathologist may often manage the patient receiving these products, necessitating bedside monitoring.</a:t>
            </a:r>
          </a:p>
          <a:p>
            <a:pPr algn="just"/>
            <a:endParaRPr lang="en-US" sz="2400"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Whenever there is a </a:t>
            </a:r>
            <a:r>
              <a:rPr lang="en-US" sz="2400" dirty="0" err="1" smtClean="0">
                <a:effectLst>
                  <a:outerShdw blurRad="38100" dist="38100" dir="2700000" algn="tl">
                    <a:srgbClr val="000000">
                      <a:alpha val="43137"/>
                    </a:srgbClr>
                  </a:outerShdw>
                </a:effectLst>
                <a:latin typeface="Times New Roman" pitchFamily="18" charset="0"/>
                <a:cs typeface="Times New Roman" pitchFamily="18" charset="0"/>
              </a:rPr>
              <a:t>discrepency</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 between the diagnosis on the microscope slide or with a laboratory test</a:t>
            </a:r>
            <a:r>
              <a:rPr lang="en-US" sz="2400" dirty="0" smtClean="0">
                <a:latin typeface="Times New Roman" pitchFamily="18" charset="0"/>
                <a:cs typeface="Times New Roman" pitchFamily="18" charset="0"/>
              </a:rPr>
              <a:t>, the </a:t>
            </a:r>
            <a:r>
              <a:rPr lang="en-US" sz="2400" b="1" dirty="0" smtClean="0">
                <a:latin typeface="Times New Roman" pitchFamily="18" charset="0"/>
                <a:cs typeface="Times New Roman" pitchFamily="18" charset="0"/>
              </a:rPr>
              <a:t>pathologist may need to examine the patient and review the patient's records</a:t>
            </a:r>
            <a:r>
              <a:rPr lang="en-US" sz="2400" dirty="0" smtClean="0">
                <a:latin typeface="Times New Roman" pitchFamily="18" charset="0"/>
                <a:cs typeface="Times New Roman" pitchFamily="18" charset="0"/>
              </a:rPr>
              <a:t> to resolve the issue.  </a:t>
            </a:r>
          </a:p>
          <a:p>
            <a:endParaRPr lang="en-US" sz="2400" dirty="0" smtClean="0">
              <a:latin typeface="Times New Roman" pitchFamily="18" charset="0"/>
              <a:cs typeface="Times New Roman" pitchFamily="18" charset="0"/>
            </a:endParaRPr>
          </a:p>
          <a:p>
            <a:pPr algn="ctr"/>
            <a:r>
              <a:rPr lang="en-US" sz="3200" dirty="0" smtClean="0">
                <a:latin typeface="Times New Roman" pitchFamily="18" charset="0"/>
                <a:cs typeface="Times New Roman" pitchFamily="18" charset="0"/>
              </a:rPr>
              <a:t>Remember, the pathologist is first a physician.</a:t>
            </a:r>
            <a:endParaRPr lang="en-US" sz="3200" dirty="0">
              <a:latin typeface="Times New Roman" pitchFamily="18" charset="0"/>
              <a:cs typeface="Times New Roman" pitchFamily="18" charset="0"/>
            </a:endParaRPr>
          </a:p>
        </p:txBody>
      </p:sp>
      <p:pic>
        <p:nvPicPr>
          <p:cNvPr id="18433" name="Picture 1" descr="C:\Users\αγαπουλακι\Desktop\clip_image005_thumb[3].jpg"/>
          <p:cNvPicPr>
            <a:picLocks noChangeAspect="1" noChangeArrowheads="1"/>
          </p:cNvPicPr>
          <p:nvPr/>
        </p:nvPicPr>
        <p:blipFill>
          <a:blip r:embed="rId2" cstate="print"/>
          <a:srcRect/>
          <a:stretch>
            <a:fillRect/>
          </a:stretch>
        </p:blipFill>
        <p:spPr bwMode="auto">
          <a:xfrm>
            <a:off x="5786446" y="857232"/>
            <a:ext cx="1766886" cy="740242"/>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3"/>
                                        </p:tgtEl>
                                        <p:attrNameLst>
                                          <p:attrName>style.visibility</p:attrName>
                                        </p:attrNameLst>
                                      </p:cBhvr>
                                      <p:to>
                                        <p:strVal val="visible"/>
                                      </p:to>
                                    </p:set>
                                    <p:animEffect transition="in" filter="fade">
                                      <p:cBhvr>
                                        <p:cTn id="12" dur="500"/>
                                        <p:tgtEl>
                                          <p:spTgt spid="184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8433"/>
                                        </p:tgtEl>
                                      </p:cBhvr>
                                    </p:animEffect>
                                    <p:set>
                                      <p:cBhvr>
                                        <p:cTn id="32" dur="1" fill="hold">
                                          <p:stCondLst>
                                            <p:cond delay="499"/>
                                          </p:stCondLst>
                                        </p:cTn>
                                        <p:tgtEl>
                                          <p:spTgt spid="184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
                                            <p:txEl>
                                              <p:pRg st="0" end="0"/>
                                            </p:txEl>
                                          </p:spTgt>
                                        </p:tgtEl>
                                      </p:cBhvr>
                                    </p:animEffect>
                                    <p:set>
                                      <p:cBhvr>
                                        <p:cTn id="37" dur="1" fill="hold">
                                          <p:stCondLst>
                                            <p:cond delay="499"/>
                                          </p:stCondLst>
                                        </p:cTn>
                                        <p:tgtEl>
                                          <p:spTgt spid="3">
                                            <p:txEl>
                                              <p:pRg st="0" end="0"/>
                                            </p:txEl>
                                          </p:spTgt>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
                                            <p:txEl>
                                              <p:pRg st="2" end="2"/>
                                            </p:txEl>
                                          </p:spTgt>
                                        </p:tgtEl>
                                      </p:cBhvr>
                                    </p:animEffect>
                                    <p:set>
                                      <p:cBhvr>
                                        <p:cTn id="40" dur="1" fill="hold">
                                          <p:stCondLst>
                                            <p:cond delay="499"/>
                                          </p:stCondLst>
                                        </p:cTn>
                                        <p:tgtEl>
                                          <p:spTgt spid="3">
                                            <p:txEl>
                                              <p:pRg st="2" end="2"/>
                                            </p:txEl>
                                          </p:spTgt>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
                                            <p:txEl>
                                              <p:pRg st="4" end="4"/>
                                            </p:txEl>
                                          </p:spTgt>
                                        </p:tgtEl>
                                      </p:cBhvr>
                                    </p:animEffect>
                                    <p:set>
                                      <p:cBhvr>
                                        <p:cTn id="43" dur="1" fill="hold">
                                          <p:stCondLst>
                                            <p:cond delay="499"/>
                                          </p:stCondLst>
                                        </p:cTn>
                                        <p:tgtEl>
                                          <p:spTgt spid="3">
                                            <p:txEl>
                                              <p:pRg st="4" end="4"/>
                                            </p:txEl>
                                          </p:spTgt>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
                                            <p:txEl>
                                              <p:pRg st="6" end="6"/>
                                            </p:txEl>
                                          </p:spTgt>
                                        </p:tgtEl>
                                      </p:cBhvr>
                                    </p:animEffect>
                                    <p:set>
                                      <p:cBhvr>
                                        <p:cTn id="46"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iterate type="lt">
                                    <p:tmPct val="0"/>
                                  </p:iterate>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5" presetClass="emph" presetSubtype="0" nodeType="clickEffect">
                                  <p:stCondLst>
                                    <p:cond delay="0"/>
                                  </p:stCondLst>
                                  <p:iterate type="lt">
                                    <p:tmAbs val="25"/>
                                  </p:iterate>
                                  <p:childTnLst>
                                    <p:set>
                                      <p:cBhvr override="childStyle">
                                        <p:cTn id="55" dur="indefinite"/>
                                        <p:tgtEl>
                                          <p:spTgt spid="3">
                                            <p:txEl>
                                              <p:pRg st="8" end="8"/>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2976" y="6143644"/>
            <a:ext cx="7215238" cy="369332"/>
          </a:xfrm>
          <a:prstGeom prst="rect">
            <a:avLst/>
          </a:prstGeom>
        </p:spPr>
        <p:txBody>
          <a:bodyPr wrap="square">
            <a:spAutoFit/>
          </a:bodyPr>
          <a:lstStyle/>
          <a:p>
            <a:r>
              <a:rPr lang="en-GB" dirty="0" smtClean="0">
                <a:latin typeface="Times New Roman" pitchFamily="18" charset="0"/>
                <a:cs typeface="Times New Roman" pitchFamily="18" charset="0"/>
              </a:rPr>
              <a:t>Rembrandt Van Rijn : The Anatomy Lesson of Dr. </a:t>
            </a:r>
            <a:r>
              <a:rPr lang="en-GB" dirty="0" err="1" smtClean="0">
                <a:latin typeface="Times New Roman" pitchFamily="18" charset="0"/>
                <a:cs typeface="Times New Roman" pitchFamily="18" charset="0"/>
              </a:rPr>
              <a:t>Nicolaes</a:t>
            </a:r>
            <a:r>
              <a:rPr lang="en-GB" dirty="0" smtClean="0">
                <a:latin typeface="Times New Roman" pitchFamily="18" charset="0"/>
                <a:cs typeface="Times New Roman" pitchFamily="18" charset="0"/>
              </a:rPr>
              <a:t> </a:t>
            </a:r>
            <a:r>
              <a:rPr lang="en-GB" dirty="0" err="1" smtClean="0">
                <a:latin typeface="Times New Roman" pitchFamily="18" charset="0"/>
                <a:cs typeface="Times New Roman" pitchFamily="18" charset="0"/>
              </a:rPr>
              <a:t>Tulp</a:t>
            </a:r>
            <a:r>
              <a:rPr lang="en-GB" dirty="0" smtClean="0">
                <a:latin typeface="Times New Roman" pitchFamily="18" charset="0"/>
                <a:cs typeface="Times New Roman" pitchFamily="18" charset="0"/>
              </a:rPr>
              <a:t>, 1632.</a:t>
            </a:r>
            <a:endParaRPr lang="el-GR" dirty="0">
              <a:latin typeface="Times New Roman" pitchFamily="18" charset="0"/>
              <a:cs typeface="Times New Roman" pitchFamily="18" charset="0"/>
            </a:endParaRPr>
          </a:p>
        </p:txBody>
      </p:sp>
      <p:pic>
        <p:nvPicPr>
          <p:cNvPr id="19457" name="Picture 1" descr="C:\Users\αγαπουλακι\Desktop\AMSTERDAM\AMSTERDAM PAINTINGS\Rembrandt Van Rijn The Anatomy Lesson of Dr. Nicolaes Tulp,1632..jpg"/>
          <p:cNvPicPr>
            <a:picLocks noChangeAspect="1" noChangeArrowheads="1"/>
          </p:cNvPicPr>
          <p:nvPr/>
        </p:nvPicPr>
        <p:blipFill>
          <a:blip r:embed="rId2" cstate="print"/>
          <a:srcRect/>
          <a:stretch>
            <a:fillRect/>
          </a:stretch>
        </p:blipFill>
        <p:spPr bwMode="auto">
          <a:xfrm>
            <a:off x="928662" y="571480"/>
            <a:ext cx="7243777" cy="5429288"/>
          </a:xfrm>
          <a:prstGeom prst="rect">
            <a:avLst/>
          </a:prstGeom>
          <a:noFill/>
        </p:spPr>
      </p:pic>
      <p:sp>
        <p:nvSpPr>
          <p:cNvPr id="4" name="Rectangle 3"/>
          <p:cNvSpPr/>
          <p:nvPr/>
        </p:nvSpPr>
        <p:spPr>
          <a:xfrm>
            <a:off x="0" y="1"/>
            <a:ext cx="9144000" cy="523220"/>
          </a:xfrm>
          <a:prstGeom prst="rect">
            <a:avLst/>
          </a:prstGeom>
        </p:spPr>
        <p:txBody>
          <a:bodyPr wrap="square">
            <a:spAutoFit/>
          </a:bodyPr>
          <a:lstStyle/>
          <a:p>
            <a:pPr algn="ctr"/>
            <a:r>
              <a:rPr lang="el-GR" sz="2800" dirty="0" smtClean="0">
                <a:latin typeface="Times New Roman" pitchFamily="18" charset="0"/>
                <a:cs typeface="Times New Roman" pitchFamily="18" charset="0"/>
              </a:rPr>
              <a:t>Α</a:t>
            </a:r>
            <a:r>
              <a:rPr lang="en-US" sz="2800" dirty="0" err="1" smtClean="0">
                <a:latin typeface="Times New Roman" pitchFamily="18" charset="0"/>
                <a:cs typeface="Times New Roman" pitchFamily="18" charset="0"/>
              </a:rPr>
              <a:t>natomy</a:t>
            </a:r>
            <a:r>
              <a:rPr lang="en-US" sz="2800" dirty="0" smtClean="0">
                <a:latin typeface="Times New Roman" pitchFamily="18" charset="0"/>
                <a:cs typeface="Times New Roman" pitchFamily="18" charset="0"/>
              </a:rPr>
              <a:t> is merely the pathologist’s starting point. </a:t>
            </a:r>
            <a:endParaRPr lang="el-GR"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0"/>
            <a:ext cx="4932040" cy="4429132"/>
          </a:xfrm>
        </p:spPr>
        <p:txBody>
          <a:bodyPr>
            <a:noAutofit/>
          </a:bodyPr>
          <a:lstStyle/>
          <a:p>
            <a:r>
              <a:rPr lang="en-US" sz="2800" dirty="0" smtClean="0">
                <a:latin typeface="Times New Roman" pitchFamily="18" charset="0"/>
                <a:cs typeface="Times New Roman" pitchFamily="18" charset="0"/>
              </a:rPr>
              <a:t> Surgical pathology is the pathology of the </a:t>
            </a:r>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living</a:t>
            </a:r>
            <a:r>
              <a:rPr lang="en-US" sz="2800" dirty="0" smtClean="0">
                <a:latin typeface="Times New Roman" pitchFamily="18" charset="0"/>
                <a:cs typeface="Times New Roman" pitchFamily="18" charset="0"/>
              </a:rPr>
              <a:t> patient!</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It is ironic that the physician making the patient’s diagnosis, </a:t>
            </a:r>
            <a:br>
              <a:rPr lang="en-US" sz="2800"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the pathologist</a:t>
            </a:r>
            <a:r>
              <a:rPr lang="en-US" sz="2800" dirty="0" smtClean="0">
                <a:latin typeface="Times New Roman" pitchFamily="18" charset="0"/>
                <a:cs typeface="Times New Roman" pitchFamily="18" charset="0"/>
              </a:rPr>
              <a:t>,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very rarely has communicated with the patient...until now.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The doctor's doctor is ready to be  </a:t>
            </a:r>
            <a:r>
              <a:rPr lang="en-US" sz="2800" b="1" spc="300" dirty="0" smtClean="0">
                <a:latin typeface="Times New Roman" pitchFamily="18" charset="0"/>
                <a:cs typeface="Times New Roman" pitchFamily="18" charset="0"/>
              </a:rPr>
              <a:t>the patient’s</a:t>
            </a:r>
            <a:r>
              <a:rPr lang="en-US" sz="2800" b="1" dirty="0" smtClean="0">
                <a:latin typeface="Times New Roman" pitchFamily="18" charset="0"/>
                <a:cs typeface="Times New Roman" pitchFamily="18" charset="0"/>
              </a:rPr>
              <a:t> physician</a:t>
            </a:r>
            <a:r>
              <a:rPr lang="en-US" sz="2800" dirty="0" smtClean="0">
                <a:latin typeface="Times New Roman" pitchFamily="18" charset="0"/>
                <a:cs typeface="Times New Roman" pitchFamily="18" charset="0"/>
              </a:rPr>
              <a:t>.</a:t>
            </a:r>
            <a:endParaRPr lang="el-GR" sz="2800" dirty="0">
              <a:latin typeface="Times New Roman" pitchFamily="18" charset="0"/>
              <a:cs typeface="Times New Roman" pitchFamily="18" charset="0"/>
            </a:endParaRPr>
          </a:p>
        </p:txBody>
      </p:sp>
      <p:sp>
        <p:nvSpPr>
          <p:cNvPr id="3" name="Rectangle 2"/>
          <p:cNvSpPr/>
          <p:nvPr/>
        </p:nvSpPr>
        <p:spPr>
          <a:xfrm>
            <a:off x="0" y="2857496"/>
            <a:ext cx="9144000" cy="4236304"/>
          </a:xfrm>
          <a:prstGeom prst="rect">
            <a:avLst/>
          </a:prstGeom>
        </p:spPr>
        <p:txBody>
          <a:bodyPr wrap="square">
            <a:spAutoFit/>
          </a:bodyPr>
          <a:lstStyle/>
          <a:p>
            <a:pPr algn="just"/>
            <a:r>
              <a:rPr lang="en-US" sz="2000" dirty="0" smtClean="0">
                <a:latin typeface="Times New Roman" pitchFamily="18" charset="0"/>
                <a:cs typeface="Times New Roman" pitchFamily="18" charset="0"/>
              </a:rPr>
              <a:t>The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modern</a:t>
            </a:r>
            <a:r>
              <a:rPr lang="en-US" sz="2000" dirty="0" smtClean="0">
                <a:latin typeface="Times New Roman" pitchFamily="18" charset="0"/>
                <a:cs typeface="Times New Roman" pitchFamily="18" charset="0"/>
              </a:rPr>
              <a:t> relationship between a </a:t>
            </a:r>
            <a:r>
              <a:rPr lang="en-US" sz="2000" b="1" dirty="0" smtClean="0">
                <a:latin typeface="Times New Roman" pitchFamily="18" charset="0"/>
                <a:cs typeface="Times New Roman" pitchFamily="18" charset="0"/>
              </a:rPr>
              <a:t>clinician, pathologist, and patient </a:t>
            </a:r>
            <a:r>
              <a:rPr lang="en-US" sz="2000" dirty="0" smtClean="0">
                <a:latin typeface="Times New Roman" pitchFamily="18" charset="0"/>
                <a:cs typeface="Times New Roman" pitchFamily="18" charset="0"/>
              </a:rPr>
              <a:t>should have a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triangular</a:t>
            </a:r>
            <a:r>
              <a:rPr lang="en-US" sz="2000" dirty="0" smtClean="0">
                <a:latin typeface="Times New Roman" pitchFamily="18" charset="0"/>
                <a:cs typeface="Times New Roman" pitchFamily="18" charset="0"/>
              </a:rPr>
              <a:t> structure,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ideally</a:t>
            </a:r>
            <a:r>
              <a:rPr lang="en-US" sz="2000" dirty="0" smtClean="0">
                <a:latin typeface="Times New Roman" pitchFamily="18" charset="0"/>
                <a:cs typeface="Times New Roman" pitchFamily="18" charset="0"/>
              </a:rPr>
              <a:t> with </a:t>
            </a:r>
            <a:r>
              <a:rPr lang="en-US" sz="2000" b="1" i="1" spc="600" dirty="0" smtClean="0">
                <a:latin typeface="Times New Roman" pitchFamily="18" charset="0"/>
                <a:cs typeface="Times New Roman" pitchFamily="18" charset="0"/>
              </a:rPr>
              <a:t>simultaneous</a:t>
            </a:r>
            <a:r>
              <a:rPr lang="en-US" sz="2000" b="1" spc="600" dirty="0" smtClean="0">
                <a:latin typeface="Times New Roman" pitchFamily="18" charset="0"/>
                <a:cs typeface="Times New Roman" pitchFamily="18" charset="0"/>
              </a:rPr>
              <a:t> encounters of all three parties; </a:t>
            </a:r>
            <a:r>
              <a:rPr lang="en-US" sz="2000" dirty="0" smtClean="0">
                <a:latin typeface="Times New Roman" pitchFamily="18" charset="0"/>
                <a:cs typeface="Times New Roman" pitchFamily="18" charset="0"/>
              </a:rPr>
              <a:t>in this way, seeing that the person involved in the critical interpretation of their specimens, regularly meets with the clinicians,  people will gain </a:t>
            </a:r>
            <a:r>
              <a:rPr lang="en-US" sz="2000" b="1" dirty="0" smtClean="0">
                <a:latin typeface="Times New Roman" pitchFamily="18" charset="0"/>
                <a:cs typeface="Times New Roman" pitchFamily="18" charset="0"/>
              </a:rPr>
              <a:t>a greater understanding </a:t>
            </a:r>
            <a:r>
              <a:rPr lang="en-US" sz="2000" dirty="0" smtClean="0">
                <a:latin typeface="Times New Roman" pitchFamily="18" charset="0"/>
                <a:cs typeface="Times New Roman" pitchFamily="18" charset="0"/>
              </a:rPr>
              <a:t>of the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role</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 of the pathologist </a:t>
            </a:r>
            <a:r>
              <a:rPr lang="en-US" sz="2000" dirty="0" smtClean="0">
                <a:latin typeface="Times New Roman" pitchFamily="18" charset="0"/>
                <a:cs typeface="Times New Roman" pitchFamily="18" charset="0"/>
              </a:rPr>
              <a:t>on the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team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of health professionals </a:t>
            </a:r>
            <a:r>
              <a:rPr lang="en-US" sz="2000" dirty="0" smtClean="0">
                <a:latin typeface="Times New Roman" pitchFamily="18" charset="0"/>
                <a:cs typeface="Times New Roman" pitchFamily="18" charset="0"/>
              </a:rPr>
              <a:t>who provide for patients’ care. </a:t>
            </a:r>
          </a:p>
          <a:p>
            <a:pPr algn="just"/>
            <a:endParaRPr lang="en-US" sz="2000" b="1" dirty="0" smtClean="0">
              <a:latin typeface="Times New Roman" pitchFamily="18" charset="0"/>
              <a:cs typeface="Times New Roman" pitchFamily="18" charset="0"/>
            </a:endParaRPr>
          </a:p>
          <a:p>
            <a:pPr algn="just"/>
            <a:r>
              <a:rPr lang="en-US" sz="2000" b="1" dirty="0" smtClean="0">
                <a:latin typeface="Times New Roman" pitchFamily="18" charset="0"/>
                <a:cs typeface="Times New Roman" pitchFamily="18" charset="0"/>
              </a:rPr>
              <a:t>Pathologists</a:t>
            </a:r>
            <a:r>
              <a:rPr lang="en-US" sz="2000" dirty="0" smtClean="0">
                <a:latin typeface="Times New Roman" pitchFamily="18" charset="0"/>
                <a:cs typeface="Times New Roman" pitchFamily="18" charset="0"/>
              </a:rPr>
              <a:t> should be committed to being </a:t>
            </a:r>
            <a:r>
              <a:rPr lang="en-US" sz="2000" b="1" dirty="0" smtClean="0">
                <a:latin typeface="Times New Roman" pitchFamily="18" charset="0"/>
                <a:cs typeface="Times New Roman" pitchFamily="18" charset="0"/>
              </a:rPr>
              <a:t>accessible for direct consultation </a:t>
            </a:r>
            <a:r>
              <a:rPr lang="en-US" sz="2000" dirty="0" smtClean="0">
                <a:latin typeface="Times New Roman" pitchFamily="18" charset="0"/>
                <a:cs typeface="Times New Roman" pitchFamily="18" charset="0"/>
              </a:rPr>
              <a:t>not only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with clinicians</a:t>
            </a:r>
            <a:r>
              <a:rPr lang="en-US" sz="2000" dirty="0" smtClean="0">
                <a:latin typeface="Times New Roman" pitchFamily="18" charset="0"/>
                <a:cs typeface="Times New Roman" pitchFamily="18" charset="0"/>
              </a:rPr>
              <a:t>, but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also</a:t>
            </a:r>
            <a:r>
              <a:rPr lang="en-US" sz="2000" dirty="0" smtClean="0">
                <a:latin typeface="Times New Roman" pitchFamily="18" charset="0"/>
                <a:cs typeface="Times New Roman" pitchFamily="18" charset="0"/>
              </a:rPr>
              <a:t> </a:t>
            </a:r>
            <a:r>
              <a:rPr lang="en-US" sz="2000" b="1" spc="300" dirty="0" smtClean="0">
                <a:effectLst>
                  <a:outerShdw blurRad="38100" dist="38100" dir="2700000" algn="tl">
                    <a:srgbClr val="000000">
                      <a:alpha val="43137"/>
                    </a:srgbClr>
                  </a:outerShdw>
                </a:effectLst>
                <a:latin typeface="Times New Roman" pitchFamily="18" charset="0"/>
                <a:cs typeface="Times New Roman" pitchFamily="18" charset="0"/>
              </a:rPr>
              <a:t>with patients</a:t>
            </a:r>
            <a:r>
              <a:rPr lang="en-US" sz="2000" dirty="0" smtClean="0">
                <a:latin typeface="Times New Roman" pitchFamily="18" charset="0"/>
                <a:cs typeface="Times New Roman" pitchFamily="18" charset="0"/>
              </a:rPr>
              <a:t>, particularly since nowadays the latter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gain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increased access to their medical records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(including pathology reports)</a:t>
            </a:r>
            <a:r>
              <a:rPr lang="en-US" sz="2000" dirty="0" smtClean="0">
                <a:latin typeface="Times New Roman" pitchFamily="18" charset="0"/>
                <a:cs typeface="Times New Roman" pitchFamily="18" charset="0"/>
              </a:rPr>
              <a:t> and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medical information via the </a:t>
            </a:r>
            <a:r>
              <a:rPr lang="en-US" sz="2000" spc="300" dirty="0" smtClean="0">
                <a:effectLst>
                  <a:outerShdw blurRad="38100" dist="38100" dir="2700000" algn="tl">
                    <a:srgbClr val="000000">
                      <a:alpha val="43137"/>
                    </a:srgbClr>
                  </a:outerShdw>
                </a:effectLst>
                <a:latin typeface="Times New Roman" pitchFamily="18" charset="0"/>
                <a:cs typeface="Times New Roman" pitchFamily="18" charset="0"/>
              </a:rPr>
              <a:t>Internet</a:t>
            </a:r>
            <a:r>
              <a:rPr lang="en-US" sz="2000" dirty="0" smtClean="0">
                <a:latin typeface="Times New Roman" pitchFamily="18" charset="0"/>
                <a:cs typeface="Times New Roman" pitchFamily="18" charset="0"/>
              </a:rPr>
              <a:t>. We might </a:t>
            </a:r>
            <a:r>
              <a:rPr lang="en-US" sz="2000" dirty="0" smtClean="0">
                <a:effectLst>
                  <a:outerShdw blurRad="38100" dist="38100" dir="2700000" algn="tl">
                    <a:srgbClr val="000000">
                      <a:alpha val="43137"/>
                    </a:srgbClr>
                  </a:outerShdw>
                </a:effectLst>
                <a:latin typeface="Times New Roman" pitchFamily="18" charset="0"/>
                <a:cs typeface="Times New Roman" pitchFamily="18" charset="0"/>
              </a:rPr>
              <a:t>make the public -and clinicians- </a:t>
            </a:r>
            <a:r>
              <a:rPr lang="en-US" sz="2000" b="1" dirty="0" smtClean="0">
                <a:effectLst>
                  <a:outerShdw blurRad="38100" dist="38100" dir="2700000" algn="tl">
                    <a:srgbClr val="000000">
                      <a:alpha val="43137"/>
                    </a:srgbClr>
                  </a:outerShdw>
                </a:effectLst>
                <a:latin typeface="Times New Roman" pitchFamily="18" charset="0"/>
                <a:cs typeface="Times New Roman" pitchFamily="18" charset="0"/>
              </a:rPr>
              <a:t>more aware </a:t>
            </a:r>
            <a:r>
              <a:rPr lang="en-US" sz="2000" dirty="0" smtClean="0">
                <a:latin typeface="Times New Roman" pitchFamily="18" charset="0"/>
                <a:cs typeface="Times New Roman" pitchFamily="18" charset="0"/>
              </a:rPr>
              <a:t>of our </a:t>
            </a:r>
            <a:r>
              <a:rPr lang="en-US" sz="2000" b="1" dirty="0" smtClean="0">
                <a:latin typeface="Times New Roman" pitchFamily="18" charset="0"/>
                <a:cs typeface="Times New Roman" pitchFamily="18" charset="0"/>
              </a:rPr>
              <a:t>availability</a:t>
            </a:r>
            <a:r>
              <a:rPr lang="en-US" sz="2000" dirty="0" smtClean="0">
                <a:latin typeface="Times New Roman" pitchFamily="18" charset="0"/>
                <a:cs typeface="Times New Roman" pitchFamily="18" charset="0"/>
              </a:rPr>
              <a:t> to review cases with those patients (or families) who </a:t>
            </a:r>
            <a:r>
              <a:rPr lang="en-US" sz="2000" i="1" dirty="0" smtClean="0">
                <a:latin typeface="Times New Roman" pitchFamily="18" charset="0"/>
                <a:cs typeface="Times New Roman" pitchFamily="18" charset="0"/>
              </a:rPr>
              <a:t>might </a:t>
            </a:r>
            <a:r>
              <a:rPr lang="en-US" sz="2000" dirty="0" smtClean="0">
                <a:latin typeface="Times New Roman" pitchFamily="18" charset="0"/>
                <a:cs typeface="Times New Roman" pitchFamily="18" charset="0"/>
              </a:rPr>
              <a:t>desire these consultations.</a:t>
            </a:r>
            <a:endParaRPr lang="el-GR" sz="2000" dirty="0">
              <a:latin typeface="Times New Roman" pitchFamily="18" charset="0"/>
              <a:cs typeface="Times New Roman" pitchFamily="18" charset="0"/>
            </a:endParaRPr>
          </a:p>
        </p:txBody>
      </p:sp>
      <p:pic>
        <p:nvPicPr>
          <p:cNvPr id="41985" name="Picture 1" descr="C:\Users\αγαπουλακι\Desktop\AMSTERDAM\AMSTERDAM PAINTINGS\The pathologist.jpg"/>
          <p:cNvPicPr>
            <a:picLocks noChangeAspect="1" noChangeArrowheads="1"/>
          </p:cNvPicPr>
          <p:nvPr/>
        </p:nvPicPr>
        <p:blipFill>
          <a:blip r:embed="rId2" cstate="print"/>
          <a:srcRect/>
          <a:stretch>
            <a:fillRect/>
          </a:stretch>
        </p:blipFill>
        <p:spPr bwMode="auto">
          <a:xfrm>
            <a:off x="642910" y="142852"/>
            <a:ext cx="3571880" cy="2809879"/>
          </a:xfrm>
          <a:prstGeom prst="rect">
            <a:avLst/>
          </a:prstGeom>
          <a:noFill/>
        </p:spPr>
      </p:pic>
      <p:sp>
        <p:nvSpPr>
          <p:cNvPr id="5" name="Rectangle 4"/>
          <p:cNvSpPr/>
          <p:nvPr/>
        </p:nvSpPr>
        <p:spPr>
          <a:xfrm>
            <a:off x="500034" y="3000372"/>
            <a:ext cx="3786214" cy="923330"/>
          </a:xfrm>
          <a:prstGeom prst="rect">
            <a:avLst/>
          </a:prstGeom>
        </p:spPr>
        <p:txBody>
          <a:bodyPr wrap="square">
            <a:spAutoFit/>
          </a:bodyPr>
          <a:lstStyle/>
          <a:p>
            <a:pPr algn="ctr"/>
            <a:r>
              <a:rPr lang="en-US" dirty="0" smtClean="0">
                <a:latin typeface="Times New Roman" pitchFamily="18" charset="0"/>
                <a:cs typeface="Times New Roman" pitchFamily="18" charset="0"/>
              </a:rPr>
              <a:t>People should realize that pathologists do  </a:t>
            </a:r>
            <a:r>
              <a:rPr lang="en-US" b="1" spc="600" dirty="0" smtClean="0">
                <a:effectLst>
                  <a:outerShdw blurRad="38100" dist="38100" dir="2700000" algn="tl">
                    <a:srgbClr val="000000">
                      <a:alpha val="43137"/>
                    </a:srgbClr>
                  </a:outerShdw>
                </a:effectLst>
                <a:latin typeface="Times New Roman" pitchFamily="18" charset="0"/>
                <a:cs typeface="Times New Roman" pitchFamily="18" charset="0"/>
              </a:rPr>
              <a:t>not only </a:t>
            </a:r>
            <a:r>
              <a:rPr lang="en-US" dirty="0" smtClean="0">
                <a:latin typeface="Times New Roman" pitchFamily="18" charset="0"/>
                <a:cs typeface="Times New Roman" pitchFamily="18" charset="0"/>
              </a:rPr>
              <a:t>work </a:t>
            </a:r>
          </a:p>
          <a:p>
            <a:pPr algn="ctr"/>
            <a:r>
              <a:rPr lang="en-US" dirty="0" smtClean="0">
                <a:latin typeface="Times New Roman" pitchFamily="18" charset="0"/>
                <a:cs typeface="Times New Roman" pitchFamily="18" charset="0"/>
              </a:rPr>
              <a:t>with dead people.</a:t>
            </a:r>
            <a:endParaRPr lang="el-GR" dirty="0"/>
          </a:p>
        </p:txBody>
      </p:sp>
      <p:sp>
        <p:nvSpPr>
          <p:cNvPr id="6" name="Rectangle 5"/>
          <p:cNvSpPr/>
          <p:nvPr/>
        </p:nvSpPr>
        <p:spPr>
          <a:xfrm>
            <a:off x="0" y="1071546"/>
            <a:ext cx="5357818" cy="4154984"/>
          </a:xfrm>
          <a:prstGeom prst="rect">
            <a:avLst/>
          </a:prstGeom>
        </p:spPr>
        <p:txBody>
          <a:bodyPr wrap="square">
            <a:spAutoFit/>
          </a:bodyPr>
          <a:lstStyle/>
          <a:p>
            <a:pPr algn="ctr"/>
            <a:r>
              <a:rPr lang="en-US" sz="2400" dirty="0" smtClean="0">
                <a:latin typeface="Times New Roman" pitchFamily="18" charset="0"/>
                <a:cs typeface="Times New Roman" pitchFamily="18" charset="0"/>
              </a:rPr>
              <a:t>With regard to </a:t>
            </a:r>
            <a:r>
              <a:rPr lang="en-US" sz="2400" b="1" dirty="0" smtClean="0">
                <a:effectLst>
                  <a:outerShdw blurRad="38100" dist="38100" dir="2700000" algn="tl">
                    <a:srgbClr val="000000">
                      <a:alpha val="43137"/>
                    </a:srgbClr>
                  </a:outerShdw>
                </a:effectLst>
                <a:latin typeface="Times New Roman" pitchFamily="18" charset="0"/>
                <a:cs typeface="Times New Roman" pitchFamily="18" charset="0"/>
              </a:rPr>
              <a:t>communication</a:t>
            </a:r>
            <a:r>
              <a:rPr lang="en-US" sz="2400" dirty="0" smtClean="0">
                <a:latin typeface="Times New Roman" pitchFamily="18" charset="0"/>
                <a:cs typeface="Times New Roman" pitchFamily="18" charset="0"/>
              </a:rPr>
              <a:t>, </a:t>
            </a:r>
          </a:p>
          <a:p>
            <a:pPr algn="ctr"/>
            <a:r>
              <a:rPr lang="en-US" sz="2400" dirty="0" smtClean="0">
                <a:latin typeface="Times New Roman" pitchFamily="18" charset="0"/>
                <a:cs typeface="Times New Roman" pitchFamily="18" charset="0"/>
              </a:rPr>
              <a:t>if you look at the surgeon/dermatologist/gastroenterologist as a surrogate for the patient,</a:t>
            </a:r>
          </a:p>
          <a:p>
            <a:pPr algn="ctr"/>
            <a:r>
              <a:rPr lang="en-US" sz="2400" dirty="0" smtClean="0">
                <a:latin typeface="Times New Roman" pitchFamily="18" charset="0"/>
                <a:cs typeface="Times New Roman" pitchFamily="18" charset="0"/>
              </a:rPr>
              <a:t> </a:t>
            </a: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asking for your help</a:t>
            </a:r>
          </a:p>
          <a:p>
            <a:pPr algn="ctr"/>
            <a:r>
              <a:rPr lang="en-US" sz="2400" dirty="0" smtClean="0">
                <a:effectLst>
                  <a:outerShdw blurRad="38100" dist="38100" dir="2700000" algn="tl">
                    <a:srgbClr val="000000">
                      <a:alpha val="43137"/>
                    </a:srgbClr>
                  </a:outerShdw>
                </a:effectLst>
                <a:latin typeface="Times New Roman" pitchFamily="18" charset="0"/>
                <a:cs typeface="Times New Roman" pitchFamily="18" charset="0"/>
              </a:rPr>
              <a:t> in the patient’s stead,</a:t>
            </a:r>
          </a:p>
          <a:p>
            <a:pPr algn="ctr"/>
            <a:r>
              <a:rPr lang="en-US" sz="2400" dirty="0" smtClean="0">
                <a:latin typeface="Times New Roman" pitchFamily="18" charset="0"/>
                <a:cs typeface="Times New Roman" pitchFamily="18" charset="0"/>
              </a:rPr>
              <a:t> then the pathologist-patient relationship makes sense </a:t>
            </a:r>
          </a:p>
          <a:p>
            <a:pPr algn="ctr"/>
            <a:r>
              <a:rPr lang="en-US" sz="2400" dirty="0" smtClean="0">
                <a:latin typeface="Times New Roman" pitchFamily="18" charset="0"/>
                <a:cs typeface="Times New Roman" pitchFamily="18" charset="0"/>
              </a:rPr>
              <a:t>and can serve as a </a:t>
            </a:r>
            <a:r>
              <a:rPr lang="en-US" sz="2400" b="1" dirty="0" smtClean="0">
                <a:latin typeface="Times New Roman" pitchFamily="18" charset="0"/>
                <a:cs typeface="Times New Roman" pitchFamily="18" charset="0"/>
              </a:rPr>
              <a:t>starting point</a:t>
            </a:r>
          </a:p>
          <a:p>
            <a:pPr algn="ct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for looking at new ways </a:t>
            </a:r>
          </a:p>
          <a:p>
            <a:pPr algn="ctr"/>
            <a:r>
              <a:rPr lang="en-US" sz="2400" dirty="0" smtClean="0">
                <a:latin typeface="Times New Roman" pitchFamily="18" charset="0"/>
                <a:cs typeface="Times New Roman" pitchFamily="18" charset="0"/>
              </a:rPr>
              <a:t>to practice our specialty.</a:t>
            </a:r>
            <a:endParaRPr lang="el-GR"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1985"/>
                                        </p:tgtEl>
                                      </p:cBhvr>
                                    </p:animEffect>
                                    <p:set>
                                      <p:cBhvr>
                                        <p:cTn id="7" dur="1" fill="hold">
                                          <p:stCondLst>
                                            <p:cond delay="499"/>
                                          </p:stCondLst>
                                        </p:cTn>
                                        <p:tgtEl>
                                          <p:spTgt spid="41985"/>
                                        </p:tgtEl>
                                        <p:attrNameLst>
                                          <p:attrName>style.visibility</p:attrName>
                                        </p:attrNameLst>
                                      </p:cBhvr>
                                      <p:to>
                                        <p:strVal val="hidden"/>
                                      </p:to>
                                    </p:set>
                                  </p:childTnLst>
                                </p:cTn>
                              </p:par>
                              <p:par>
                                <p:cTn id="8" presetID="10" presetClass="exit" presetSubtype="0" fill="hold" grpId="0" nodeType="withEffect">
                                  <p:stCondLst>
                                    <p:cond delay="0"/>
                                  </p:stCondLst>
                                  <p:iterate type="wd">
                                    <p:tmPct val="10000"/>
                                  </p:iterate>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500"/>
                                        <p:tgtEl>
                                          <p:spTgt spid="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
                                            <p:txEl>
                                              <p:pRg st="0" end="0"/>
                                            </p:txEl>
                                          </p:spTgt>
                                        </p:tgtEl>
                                      </p:cBhvr>
                                    </p:animEffect>
                                    <p:set>
                                      <p:cBhvr>
                                        <p:cTn id="40"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fade">
                                      <p:cBhvr>
                                        <p:cTn id="4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00372"/>
            <a:ext cx="9144000" cy="3857628"/>
          </a:xfrm>
        </p:spPr>
        <p:txBody>
          <a:bodyPr>
            <a:normAutofit fontScale="92500" lnSpcReduction="20000"/>
          </a:bodyPr>
          <a:lstStyle/>
          <a:p>
            <a:pPr algn="just"/>
            <a:r>
              <a:rPr lang="en-US" dirty="0" smtClean="0">
                <a:effectLst>
                  <a:outerShdw blurRad="38100" dist="38100" dir="2700000" algn="tl">
                    <a:srgbClr val="000000">
                      <a:alpha val="43137"/>
                    </a:srgbClr>
                  </a:outerShdw>
                </a:effectLst>
                <a:latin typeface="Times New Roman" pitchFamily="18" charset="0"/>
                <a:cs typeface="Times New Roman" pitchFamily="18" charset="0"/>
              </a:rPr>
              <a:t>Patients</a:t>
            </a:r>
            <a:r>
              <a:rPr lang="en-US" dirty="0" smtClean="0">
                <a:latin typeface="Times New Roman" pitchFamily="18" charset="0"/>
                <a:cs typeface="Times New Roman" pitchFamily="18" charset="0"/>
              </a:rPr>
              <a:t> generally decide to speak to a pathologist because they </a:t>
            </a:r>
            <a:r>
              <a:rPr lang="en-US" spc="300" dirty="0" smtClean="0">
                <a:effectLst>
                  <a:outerShdw blurRad="38100" dist="38100" dir="2700000" algn="tl">
                    <a:srgbClr val="000000">
                      <a:alpha val="43137"/>
                    </a:srgbClr>
                  </a:outerShdw>
                </a:effectLst>
                <a:latin typeface="Times New Roman" pitchFamily="18" charset="0"/>
                <a:cs typeface="Times New Roman" pitchFamily="18" charset="0"/>
              </a:rPr>
              <a:t>seek information </a:t>
            </a:r>
            <a:r>
              <a:rPr lang="en-US" dirty="0" smtClean="0">
                <a:latin typeface="Times New Roman" pitchFamily="18" charset="0"/>
                <a:cs typeface="Times New Roman" pitchFamily="18" charset="0"/>
              </a:rPr>
              <a:t>about the pathologic report typically communicated to them by the clinician.</a:t>
            </a:r>
          </a:p>
          <a:p>
            <a:pPr algn="just"/>
            <a:r>
              <a:rPr lang="en-US" dirty="0" smtClean="0">
                <a:latin typeface="Times New Roman" pitchFamily="18" charset="0"/>
                <a:cs typeface="Times New Roman" pitchFamily="18" charset="0"/>
              </a:rPr>
              <a:t>They may </a:t>
            </a:r>
            <a:r>
              <a:rPr lang="en-US" b="1" dirty="0" smtClean="0">
                <a:latin typeface="Times New Roman" pitchFamily="18" charset="0"/>
                <a:cs typeface="Times New Roman" pitchFamily="18" charset="0"/>
              </a:rPr>
              <a:t>ask to discuss </a:t>
            </a:r>
            <a:r>
              <a:rPr lang="en-US" dirty="0" smtClean="0">
                <a:latin typeface="Times New Roman" pitchFamily="18" charset="0"/>
                <a:cs typeface="Times New Roman" pitchFamily="18" charset="0"/>
              </a:rPr>
              <a:t>a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specific facet </a:t>
            </a:r>
            <a:r>
              <a:rPr lang="en-US" dirty="0" smtClean="0">
                <a:latin typeface="Times New Roman" pitchFamily="18" charset="0"/>
                <a:cs typeface="Times New Roman" pitchFamily="18" charset="0"/>
              </a:rPr>
              <a:t>of their report,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how the pathologist arrived</a:t>
            </a:r>
            <a:r>
              <a:rPr lang="en-US" dirty="0" smtClean="0">
                <a:latin typeface="Times New Roman" pitchFamily="18" charset="0"/>
                <a:cs typeface="Times New Roman" pitchFamily="18" charset="0"/>
              </a:rPr>
              <a:t> at a diagnostic interpretation, if there is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any uncertainty </a:t>
            </a:r>
            <a:r>
              <a:rPr lang="en-US" dirty="0" smtClean="0">
                <a:latin typeface="Times New Roman" pitchFamily="18" charset="0"/>
                <a:cs typeface="Times New Roman" pitchFamily="18" charset="0"/>
              </a:rPr>
              <a:t>about the diagnosis or whether a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second opinion </a:t>
            </a:r>
            <a:r>
              <a:rPr lang="en-US" dirty="0" smtClean="0">
                <a:latin typeface="Times New Roman" pitchFamily="18" charset="0"/>
                <a:cs typeface="Times New Roman" pitchFamily="18" charset="0"/>
              </a:rPr>
              <a:t>is warranted, the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feasibility</a:t>
            </a:r>
            <a:r>
              <a:rPr lang="en-US" dirty="0" smtClean="0">
                <a:latin typeface="Times New Roman" pitchFamily="18" charset="0"/>
                <a:cs typeface="Times New Roman" pitchFamily="18" charset="0"/>
              </a:rPr>
              <a:t> of performing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additional special studies </a:t>
            </a:r>
            <a:r>
              <a:rPr lang="en-US" dirty="0" smtClean="0">
                <a:latin typeface="Times New Roman" pitchFamily="18" charset="0"/>
                <a:cs typeface="Times New Roman" pitchFamily="18" charset="0"/>
              </a:rPr>
              <a:t>on tumors for new treatments, the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results of autopsies </a:t>
            </a:r>
            <a:r>
              <a:rPr lang="en-US" dirty="0" smtClean="0">
                <a:latin typeface="Times New Roman" pitchFamily="18" charset="0"/>
                <a:cs typeface="Times New Roman" pitchFamily="18" charset="0"/>
              </a:rPr>
              <a:t>on </a:t>
            </a:r>
            <a:r>
              <a:rPr lang="en-US" dirty="0" smtClean="0">
                <a:effectLst>
                  <a:outerShdw blurRad="38100" dist="38100" dir="2700000" algn="tl">
                    <a:srgbClr val="000000">
                      <a:alpha val="43137"/>
                    </a:srgbClr>
                  </a:outerShdw>
                </a:effectLst>
                <a:latin typeface="Times New Roman" pitchFamily="18" charset="0"/>
                <a:cs typeface="Times New Roman" pitchFamily="18" charset="0"/>
              </a:rPr>
              <a:t>family members</a:t>
            </a:r>
            <a:r>
              <a:rPr lang="en-US" dirty="0" smtClean="0">
                <a:latin typeface="Times New Roman" pitchFamily="18" charset="0"/>
                <a:cs typeface="Times New Roman" pitchFamily="18" charset="0"/>
              </a:rPr>
              <a:t>.</a:t>
            </a:r>
            <a:endParaRPr lang="el-GR" dirty="0">
              <a:latin typeface="Times New Roman" pitchFamily="18" charset="0"/>
              <a:cs typeface="Times New Roman" pitchFamily="18" charset="0"/>
            </a:endParaRPr>
          </a:p>
        </p:txBody>
      </p:sp>
      <p:pic>
        <p:nvPicPr>
          <p:cNvPr id="22530" name="Picture 2" descr="C:\Users\αγαπουλακι\Desktop\AMSTERDAM\AMSTERDAM PAINTINGS\patient asking doctor.jpg"/>
          <p:cNvPicPr>
            <a:picLocks noChangeAspect="1" noChangeArrowheads="1"/>
          </p:cNvPicPr>
          <p:nvPr/>
        </p:nvPicPr>
        <p:blipFill>
          <a:blip r:embed="rId2" cstate="print"/>
          <a:srcRect/>
          <a:stretch>
            <a:fillRect/>
          </a:stretch>
        </p:blipFill>
        <p:spPr bwMode="auto">
          <a:xfrm>
            <a:off x="3143240" y="214290"/>
            <a:ext cx="2857500" cy="2676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3780</TotalTime>
  <Words>4829</Words>
  <Application>Microsoft Office PowerPoint</Application>
  <PresentationFormat>On-screen Show (4:3)</PresentationFormat>
  <Paragraphs>371</Paragraphs>
  <Slides>42</Slides>
  <Notes>0</Notes>
  <HiddenSlides>0</HiddenSlides>
  <MMClips>2</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Θέμα του Office</vt:lpstr>
      <vt:lpstr>  European Society of Pathology Special Session:  Pathology and the public. 3.9.2017  The relationship between pathologist and patient  as  a  philosophical stimulus:  Personal   reflections.   Prof. Dr   Andreas  C.  Lazaris,  Pathologist      </vt:lpstr>
      <vt:lpstr>Goals and  structure of this presentation</vt:lpstr>
      <vt:lpstr>Slide 3</vt:lpstr>
      <vt:lpstr>Pathologists are often referred to   as the “doctor’s doctor” rather than the “patient’s doctor”, because they interact with clinicians rather than patients.</vt:lpstr>
      <vt:lpstr>Instead of being the “doctor’s doctor”,  the pathologist should be  part of  a clinical care team.</vt:lpstr>
      <vt:lpstr>Does the pathologist have direct patient contact? </vt:lpstr>
      <vt:lpstr>Slide 7</vt:lpstr>
      <vt:lpstr> Surgical pathology is the pathology of the living patient!  It is ironic that the physician making the patient’s diagnosis,  the pathologist,  very rarely has communicated with the patient...until now.   The doctor's doctor is ready to be  the patient’s physician.</vt:lpstr>
      <vt:lpstr>Slide 9</vt:lpstr>
      <vt:lpstr>Slide 10</vt:lpstr>
      <vt:lpstr>Slide 11</vt:lpstr>
      <vt:lpstr>Specimen number: 23984.16 Specimen type: Gastric biopsies Patient’s name: Andreas C. Lazaris Diagnosis: Chronic active HP gastritis Pathologist: Andreas C. Lazaris</vt:lpstr>
      <vt:lpstr>The  Hellenic Idea of Philosophy as a Way of Life.</vt:lpstr>
      <vt:lpstr>Μe and the others</vt:lpstr>
      <vt:lpstr>Slide 15</vt:lpstr>
      <vt:lpstr>Slide 16</vt:lpstr>
      <vt:lpstr>How is  diversity defined? </vt:lpstr>
      <vt:lpstr>Slide 18</vt:lpstr>
      <vt:lpstr>Slide 19</vt:lpstr>
      <vt:lpstr>Slide 20</vt:lpstr>
      <vt:lpstr>Slide 21</vt:lpstr>
      <vt:lpstr>Slide 22</vt:lpstr>
      <vt:lpstr>How to Stop   Discouraging Comparing Yourself  to Others  Ιf you want to cut down on  your self comparisons and  free yourself  to be the individual  you were meant to be,  here's what to do:  </vt:lpstr>
      <vt:lpstr>Slide 24</vt:lpstr>
      <vt:lpstr>Authenticity as a key theme of existentialism.</vt:lpstr>
      <vt:lpstr>Slide 26</vt:lpstr>
      <vt:lpstr>Slide 27</vt:lpstr>
      <vt:lpstr>There is some minimal level of content to any authentic project: whatever else my project is, it must also be a project of freedom, for myself and for others. </vt:lpstr>
      <vt:lpstr>Slide 29</vt:lpstr>
      <vt:lpstr>Slide 30</vt:lpstr>
      <vt:lpstr>Slide 31</vt:lpstr>
      <vt:lpstr>Slide 32</vt:lpstr>
      <vt:lpstr>Slide 33</vt:lpstr>
      <vt:lpstr>Slide 34</vt:lpstr>
      <vt:lpstr>Slide 35</vt:lpstr>
      <vt:lpstr>Slide 36</vt:lpstr>
      <vt:lpstr>Slide 37</vt:lpstr>
      <vt:lpstr>Slide 38</vt:lpstr>
      <vt:lpstr>Key points</vt:lpstr>
      <vt:lpstr>REFERENCES</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KAV-AGRO</dc:creator>
  <cp:lastModifiedBy>αγαπουλακι</cp:lastModifiedBy>
  <cp:revision>475</cp:revision>
  <dcterms:created xsi:type="dcterms:W3CDTF">2017-07-26T06:11:05Z</dcterms:created>
  <dcterms:modified xsi:type="dcterms:W3CDTF">2017-09-01T06:39:03Z</dcterms:modified>
</cp:coreProperties>
</file>